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y="11887200" cx="8229600"/>
  <p:notesSz cx="6858000" cy="9144000"/>
  <p:embeddedFontLst>
    <p:embeddedFont>
      <p:font typeface="Raleway"/>
      <p:regular r:id="rId24"/>
      <p:bold r:id="rId25"/>
      <p:italic r:id="rId26"/>
      <p:boldItalic r:id="rId27"/>
    </p:embeddedFont>
    <p:embeddedFont>
      <p:font typeface="Caveat"/>
      <p:regular r:id="rId28"/>
      <p:bold r:id="rId29"/>
    </p:embeddedFont>
    <p:embeddedFont>
      <p:font typeface="Lato"/>
      <p:regular r:id="rId30"/>
      <p:bold r:id="rId31"/>
      <p:italic r:id="rId32"/>
      <p:boldItalic r:id="rId33"/>
    </p:embeddedFont>
    <p:embeddedFont>
      <p:font typeface="Barlow Condensed"/>
      <p:regular r:id="rId34"/>
      <p:bold r:id="rId35"/>
      <p:italic r:id="rId36"/>
      <p:boldItalic r:id="rId37"/>
    </p:embeddedFont>
    <p:embeddedFont>
      <p:font typeface="Cairo"/>
      <p:regular r:id="rId38"/>
      <p:bold r:id="rId39"/>
    </p:embeddedFont>
    <p:embeddedFont>
      <p:font typeface="Lora"/>
      <p:regular r:id="rId40"/>
      <p:bold r:id="rId41"/>
      <p:italic r:id="rId42"/>
      <p:boldItalic r:id="rId43"/>
    </p:embeddedFont>
    <p:embeddedFont>
      <p:font typeface="Changa"/>
      <p:regular r:id="rId44"/>
      <p:bold r:id="rId45"/>
    </p:embeddedFont>
    <p:embeddedFont>
      <p:font typeface="Pacifico"/>
      <p:regular r:id="rId46"/>
    </p:embeddedFont>
    <p:embeddedFont>
      <p:font typeface="Barlow SemiBold"/>
      <p:regular r:id="rId47"/>
      <p:bold r:id="rId48"/>
      <p:italic r:id="rId49"/>
      <p:boldItalic r:id="rId50"/>
    </p:embeddedFont>
    <p:embeddedFont>
      <p:font typeface="Barlow"/>
      <p:regular r:id="rId51"/>
      <p:bold r:id="rId52"/>
      <p:italic r:id="rId53"/>
      <p:boldItalic r:id="rId54"/>
    </p:embeddedFont>
    <p:embeddedFont>
      <p:font typeface="Exo"/>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23A4D2-F5C7-4276-8BED-38F17039C20F}">
  <a:tblStyle styleId="{9723A4D2-F5C7-4276-8BED-38F17039C20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ora-regular.fntdata"/><Relationship Id="rId42" Type="http://schemas.openxmlformats.org/officeDocument/2006/relationships/font" Target="fonts/Lora-italic.fntdata"/><Relationship Id="rId41" Type="http://schemas.openxmlformats.org/officeDocument/2006/relationships/font" Target="fonts/Lora-bold.fntdata"/><Relationship Id="rId44" Type="http://schemas.openxmlformats.org/officeDocument/2006/relationships/font" Target="fonts/Changa-regular.fntdata"/><Relationship Id="rId43" Type="http://schemas.openxmlformats.org/officeDocument/2006/relationships/font" Target="fonts/Lora-boldItalic.fntdata"/><Relationship Id="rId46" Type="http://schemas.openxmlformats.org/officeDocument/2006/relationships/font" Target="fonts/Pacifico-regular.fntdata"/><Relationship Id="rId45" Type="http://schemas.openxmlformats.org/officeDocument/2006/relationships/font" Target="fonts/Chang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font" Target="fonts/BarlowSemiBold-bold.fntdata"/><Relationship Id="rId47" Type="http://schemas.openxmlformats.org/officeDocument/2006/relationships/font" Target="fonts/BarlowSemiBold-regular.fntdata"/><Relationship Id="rId49" Type="http://schemas.openxmlformats.org/officeDocument/2006/relationships/font" Target="fonts/BarlowSemi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Lato-bold.fntdata"/><Relationship Id="rId30" Type="http://schemas.openxmlformats.org/officeDocument/2006/relationships/font" Target="fonts/Lato-regular.fntdata"/><Relationship Id="rId33" Type="http://schemas.openxmlformats.org/officeDocument/2006/relationships/font" Target="fonts/Lato-boldItalic.fntdata"/><Relationship Id="rId32" Type="http://schemas.openxmlformats.org/officeDocument/2006/relationships/font" Target="fonts/Lato-italic.fntdata"/><Relationship Id="rId35" Type="http://schemas.openxmlformats.org/officeDocument/2006/relationships/font" Target="fonts/BarlowCondensed-bold.fntdata"/><Relationship Id="rId34" Type="http://schemas.openxmlformats.org/officeDocument/2006/relationships/font" Target="fonts/BarlowCondensed-regular.fntdata"/><Relationship Id="rId37" Type="http://schemas.openxmlformats.org/officeDocument/2006/relationships/font" Target="fonts/BarlowCondensed-boldItalic.fntdata"/><Relationship Id="rId36" Type="http://schemas.openxmlformats.org/officeDocument/2006/relationships/font" Target="fonts/BarlowCondensed-italic.fntdata"/><Relationship Id="rId39" Type="http://schemas.openxmlformats.org/officeDocument/2006/relationships/font" Target="fonts/Cairo-bold.fntdata"/><Relationship Id="rId38" Type="http://schemas.openxmlformats.org/officeDocument/2006/relationships/font" Target="fonts/Cairo-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Raleway-regular.fntdata"/><Relationship Id="rId23" Type="http://schemas.openxmlformats.org/officeDocument/2006/relationships/slide" Target="slides/slide15.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Caveat-regular.fntdata"/><Relationship Id="rId27" Type="http://schemas.openxmlformats.org/officeDocument/2006/relationships/font" Target="fonts/Raleway-boldItalic.fntdata"/><Relationship Id="rId29" Type="http://schemas.openxmlformats.org/officeDocument/2006/relationships/font" Target="fonts/Caveat-bold.fntdata"/><Relationship Id="rId51" Type="http://schemas.openxmlformats.org/officeDocument/2006/relationships/font" Target="fonts/Barlow-regular.fntdata"/><Relationship Id="rId50" Type="http://schemas.openxmlformats.org/officeDocument/2006/relationships/font" Target="fonts/BarlowSemiBold-boldItalic.fntdata"/><Relationship Id="rId53" Type="http://schemas.openxmlformats.org/officeDocument/2006/relationships/font" Target="fonts/Barlow-italic.fntdata"/><Relationship Id="rId52" Type="http://schemas.openxmlformats.org/officeDocument/2006/relationships/font" Target="fonts/Barlow-bold.fntdata"/><Relationship Id="rId11" Type="http://schemas.openxmlformats.org/officeDocument/2006/relationships/slide" Target="slides/slide3.xml"/><Relationship Id="rId55" Type="http://schemas.openxmlformats.org/officeDocument/2006/relationships/font" Target="fonts/Exo-regular.fntdata"/><Relationship Id="rId10" Type="http://schemas.openxmlformats.org/officeDocument/2006/relationships/slide" Target="slides/slide2.xml"/><Relationship Id="rId54" Type="http://schemas.openxmlformats.org/officeDocument/2006/relationships/font" Target="fonts/Barlow-boldItalic.fntdata"/><Relationship Id="rId13" Type="http://schemas.openxmlformats.org/officeDocument/2006/relationships/slide" Target="slides/slide5.xml"/><Relationship Id="rId57" Type="http://schemas.openxmlformats.org/officeDocument/2006/relationships/font" Target="fonts/Exo-italic.fntdata"/><Relationship Id="rId12" Type="http://schemas.openxmlformats.org/officeDocument/2006/relationships/slide" Target="slides/slide4.xml"/><Relationship Id="rId56" Type="http://schemas.openxmlformats.org/officeDocument/2006/relationships/font" Target="fonts/Exo-bold.fntdata"/><Relationship Id="rId15" Type="http://schemas.openxmlformats.org/officeDocument/2006/relationships/slide" Target="slides/slide7.xml"/><Relationship Id="rId14" Type="http://schemas.openxmlformats.org/officeDocument/2006/relationships/slide" Target="slides/slide6.xml"/><Relationship Id="rId58" Type="http://schemas.openxmlformats.org/officeDocument/2006/relationships/font" Target="fonts/Exo-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30T12:46:39.147">
    <p:pos x="1572" y="3090"/>
    <p:text>nothing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87fa1963c_0_183: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87fa1963c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706349751a_0_112: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706349751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706349751a_0_22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706349751a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706349751a_0_26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706349751a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706349751a_0_37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706349751a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f948c7c15e45b4c_10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f948c7c15e45b4c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ad76c18b2b_0_229: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ad76c18b2b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4466179c490cdbb3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4466179c490cdbb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4466179c490cdbb3_21: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466179c490cdbb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4466179c490cdbb3_42: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4466179c490cdbb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714f4bda10f81cb3_2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714f4bda10f81cb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714f4bda10f81cb3_8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714f4bda10f81cb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f948c7c15e45b4c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f948c7c15e45b4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f948c7c15e45b4c_21: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f948c7c15e45b4c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706349751a_0_64: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706349751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80538" y="1720796"/>
            <a:ext cx="7668600" cy="4743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80530" y="6549978"/>
            <a:ext cx="7668600" cy="1831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80530" y="2556378"/>
            <a:ext cx="7668600" cy="453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80530" y="7285142"/>
            <a:ext cx="7668600" cy="3006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12"/>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 name="Google Shape;51;p12"/>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6" name="Shape 56"/>
        <p:cNvGrpSpPr/>
        <p:nvPr/>
      </p:nvGrpSpPr>
      <p:grpSpPr>
        <a:xfrm>
          <a:off x="0" y="0"/>
          <a:ext cx="0" cy="0"/>
          <a:chOff x="0" y="0"/>
          <a:chExt cx="0" cy="0"/>
        </a:xfrm>
      </p:grpSpPr>
      <p:sp>
        <p:nvSpPr>
          <p:cNvPr id="57" name="Google Shape;57;p14"/>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 name="Google Shape;58;p14"/>
          <p:cNvGrpSpPr/>
          <p:nvPr/>
        </p:nvGrpSpPr>
        <p:grpSpPr>
          <a:xfrm>
            <a:off x="747169" y="2753239"/>
            <a:ext cx="671144" cy="105911"/>
            <a:chOff x="4580561" y="2589004"/>
            <a:chExt cx="1064464" cy="25200"/>
          </a:xfrm>
        </p:grpSpPr>
        <p:sp>
          <p:nvSpPr>
            <p:cNvPr id="59" name="Google Shape;59;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62" name="Google Shape;62;p14"/>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3" name="Google Shape;63;p1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grpSp>
        <p:nvGrpSpPr>
          <p:cNvPr id="65" name="Google Shape;65;p15"/>
          <p:cNvGrpSpPr/>
          <p:nvPr/>
        </p:nvGrpSpPr>
        <p:grpSpPr>
          <a:xfrm>
            <a:off x="747169" y="2753239"/>
            <a:ext cx="671144" cy="105911"/>
            <a:chOff x="4580561" y="2589004"/>
            <a:chExt cx="1064464" cy="25200"/>
          </a:xfrm>
        </p:grpSpPr>
        <p:sp>
          <p:nvSpPr>
            <p:cNvPr id="66" name="Google Shape;66;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15"/>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9" name="Google Shape;69;p1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sp>
        <p:nvSpPr>
          <p:cNvPr id="71" name="Google Shape;71;p16"/>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16"/>
          <p:cNvGrpSpPr/>
          <p:nvPr/>
        </p:nvGrpSpPr>
        <p:grpSpPr>
          <a:xfrm>
            <a:off x="747169" y="2753239"/>
            <a:ext cx="671144" cy="105911"/>
            <a:chOff x="4580561" y="2589004"/>
            <a:chExt cx="1064464" cy="25200"/>
          </a:xfrm>
        </p:grpSpPr>
        <p:sp>
          <p:nvSpPr>
            <p:cNvPr id="73" name="Google Shape;73;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16"/>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76" name="Google Shape;76;p16"/>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7" name="Google Shape;77;p1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17"/>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17"/>
          <p:cNvGrpSpPr/>
          <p:nvPr/>
        </p:nvGrpSpPr>
        <p:grpSpPr>
          <a:xfrm>
            <a:off x="747169" y="2753239"/>
            <a:ext cx="671144" cy="105911"/>
            <a:chOff x="4580561" y="2589004"/>
            <a:chExt cx="1064464" cy="25200"/>
          </a:xfrm>
        </p:grpSpPr>
        <p:sp>
          <p:nvSpPr>
            <p:cNvPr id="81" name="Google Shape;81;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17"/>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84" name="Google Shape;84;p17"/>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5" name="Google Shape;85;p17"/>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6" name="Google Shape;86;p1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1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 name="Google Shape;89;p18"/>
          <p:cNvGrpSpPr/>
          <p:nvPr/>
        </p:nvGrpSpPr>
        <p:grpSpPr>
          <a:xfrm>
            <a:off x="747169" y="2753239"/>
            <a:ext cx="671144" cy="105911"/>
            <a:chOff x="4580561" y="2589004"/>
            <a:chExt cx="1064464" cy="25200"/>
          </a:xfrm>
        </p:grpSpPr>
        <p:sp>
          <p:nvSpPr>
            <p:cNvPr id="90" name="Google Shape;90;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18"/>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93" name="Google Shape;93;p1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4" name="Shape 94"/>
        <p:cNvGrpSpPr/>
        <p:nvPr/>
      </p:nvGrpSpPr>
      <p:grpSpPr>
        <a:xfrm>
          <a:off x="0" y="0"/>
          <a:ext cx="0" cy="0"/>
          <a:chOff x="0" y="0"/>
          <a:chExt cx="0" cy="0"/>
        </a:xfrm>
      </p:grpSpPr>
      <p:sp>
        <p:nvSpPr>
          <p:cNvPr id="95" name="Google Shape;95;p1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19"/>
          <p:cNvGrpSpPr/>
          <p:nvPr/>
        </p:nvGrpSpPr>
        <p:grpSpPr>
          <a:xfrm>
            <a:off x="747169" y="2753239"/>
            <a:ext cx="671144" cy="105911"/>
            <a:chOff x="4580561" y="2589004"/>
            <a:chExt cx="1064464" cy="25200"/>
          </a:xfrm>
        </p:grpSpPr>
        <p:sp>
          <p:nvSpPr>
            <p:cNvPr id="97" name="Google Shape;97;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19"/>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00" name="Google Shape;100;p19"/>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1" name="Google Shape;101;p1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2" name="Shape 102"/>
        <p:cNvGrpSpPr/>
        <p:nvPr/>
      </p:nvGrpSpPr>
      <p:grpSpPr>
        <a:xfrm>
          <a:off x="0" y="0"/>
          <a:ext cx="0" cy="0"/>
          <a:chOff x="0" y="0"/>
          <a:chExt cx="0" cy="0"/>
        </a:xfrm>
      </p:grpSpPr>
      <p:grpSp>
        <p:nvGrpSpPr>
          <p:cNvPr id="103" name="Google Shape;103;p20"/>
          <p:cNvGrpSpPr/>
          <p:nvPr/>
        </p:nvGrpSpPr>
        <p:grpSpPr>
          <a:xfrm>
            <a:off x="747169" y="9635438"/>
            <a:ext cx="671144" cy="105911"/>
            <a:chOff x="4580561" y="2589004"/>
            <a:chExt cx="1064464" cy="25200"/>
          </a:xfrm>
        </p:grpSpPr>
        <p:sp>
          <p:nvSpPr>
            <p:cNvPr id="104" name="Google Shape;104;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20"/>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7" name="Google Shape;107;p2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8" name="Shape 108"/>
        <p:cNvGrpSpPr/>
        <p:nvPr/>
      </p:nvGrpSpPr>
      <p:grpSpPr>
        <a:xfrm>
          <a:off x="0" y="0"/>
          <a:ext cx="0" cy="0"/>
          <a:chOff x="0" y="0"/>
          <a:chExt cx="0" cy="0"/>
        </a:xfrm>
      </p:grpSpPr>
      <p:sp>
        <p:nvSpPr>
          <p:cNvPr id="109" name="Google Shape;109;p21"/>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21"/>
          <p:cNvGrpSpPr/>
          <p:nvPr/>
        </p:nvGrpSpPr>
        <p:grpSpPr>
          <a:xfrm>
            <a:off x="747169" y="2753239"/>
            <a:ext cx="671144" cy="105911"/>
            <a:chOff x="4580561" y="2589004"/>
            <a:chExt cx="1064464" cy="25200"/>
          </a:xfrm>
        </p:grpSpPr>
        <p:sp>
          <p:nvSpPr>
            <p:cNvPr id="111" name="Google Shape;111;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1"/>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14" name="Google Shape;114;p21"/>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5" name="Google Shape;115;p21"/>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6" name="Google Shape;116;p2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80530" y="4970853"/>
            <a:ext cx="7668600" cy="194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22"/>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19" name="Google Shape;119;p2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20" name="Shape 120"/>
        <p:cNvGrpSpPr/>
        <p:nvPr/>
      </p:nvGrpSpPr>
      <p:grpSpPr>
        <a:xfrm>
          <a:off x="0" y="0"/>
          <a:ext cx="0" cy="0"/>
          <a:chOff x="0" y="0"/>
          <a:chExt cx="0" cy="0"/>
        </a:xfrm>
      </p:grpSpPr>
      <p:grpSp>
        <p:nvGrpSpPr>
          <p:cNvPr id="121" name="Google Shape;121;p23"/>
          <p:cNvGrpSpPr/>
          <p:nvPr/>
        </p:nvGrpSpPr>
        <p:grpSpPr>
          <a:xfrm>
            <a:off x="747169" y="9635438"/>
            <a:ext cx="671144" cy="105911"/>
            <a:chOff x="4580561" y="2589004"/>
            <a:chExt cx="1064464" cy="25200"/>
          </a:xfrm>
        </p:grpSpPr>
        <p:sp>
          <p:nvSpPr>
            <p:cNvPr id="122" name="Google Shape;122;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23"/>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5" name="Google Shape;125;p23"/>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126" name="Google Shape;126;p2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24"/>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24"/>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5" name="Shape 135"/>
        <p:cNvGrpSpPr/>
        <p:nvPr/>
      </p:nvGrpSpPr>
      <p:grpSpPr>
        <a:xfrm>
          <a:off x="0" y="0"/>
          <a:ext cx="0" cy="0"/>
          <a:chOff x="0" y="0"/>
          <a:chExt cx="0" cy="0"/>
        </a:xfrm>
      </p:grpSpPr>
      <p:sp>
        <p:nvSpPr>
          <p:cNvPr id="136" name="Google Shape;136;p26"/>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26"/>
          <p:cNvGrpSpPr/>
          <p:nvPr/>
        </p:nvGrpSpPr>
        <p:grpSpPr>
          <a:xfrm>
            <a:off x="747169" y="2753239"/>
            <a:ext cx="671144" cy="105911"/>
            <a:chOff x="4580561" y="2589004"/>
            <a:chExt cx="1064464" cy="25200"/>
          </a:xfrm>
        </p:grpSpPr>
        <p:sp>
          <p:nvSpPr>
            <p:cNvPr id="138" name="Google Shape;138;p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26"/>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41" name="Google Shape;141;p26"/>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2" name="Google Shape;142;p2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3" name="Shape 143"/>
        <p:cNvGrpSpPr/>
        <p:nvPr/>
      </p:nvGrpSpPr>
      <p:grpSpPr>
        <a:xfrm>
          <a:off x="0" y="0"/>
          <a:ext cx="0" cy="0"/>
          <a:chOff x="0" y="0"/>
          <a:chExt cx="0" cy="0"/>
        </a:xfrm>
      </p:grpSpPr>
      <p:grpSp>
        <p:nvGrpSpPr>
          <p:cNvPr id="144" name="Google Shape;144;p27"/>
          <p:cNvGrpSpPr/>
          <p:nvPr/>
        </p:nvGrpSpPr>
        <p:grpSpPr>
          <a:xfrm>
            <a:off x="747169" y="2753239"/>
            <a:ext cx="671144" cy="105911"/>
            <a:chOff x="4580561" y="2589004"/>
            <a:chExt cx="1064464" cy="25200"/>
          </a:xfrm>
        </p:grpSpPr>
        <p:sp>
          <p:nvSpPr>
            <p:cNvPr id="145" name="Google Shape;145;p2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7"/>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8" name="Google Shape;148;p2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28"/>
          <p:cNvGrpSpPr/>
          <p:nvPr/>
        </p:nvGrpSpPr>
        <p:grpSpPr>
          <a:xfrm>
            <a:off x="747169" y="2753239"/>
            <a:ext cx="671144" cy="105911"/>
            <a:chOff x="4580561" y="2589004"/>
            <a:chExt cx="1064464" cy="25200"/>
          </a:xfrm>
        </p:grpSpPr>
        <p:sp>
          <p:nvSpPr>
            <p:cNvPr id="152" name="Google Shape;152;p2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28"/>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55" name="Google Shape;155;p28"/>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6" name="Google Shape;156;p2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7" name="Shape 157"/>
        <p:cNvGrpSpPr/>
        <p:nvPr/>
      </p:nvGrpSpPr>
      <p:grpSpPr>
        <a:xfrm>
          <a:off x="0" y="0"/>
          <a:ext cx="0" cy="0"/>
          <a:chOff x="0" y="0"/>
          <a:chExt cx="0" cy="0"/>
        </a:xfrm>
      </p:grpSpPr>
      <p:sp>
        <p:nvSpPr>
          <p:cNvPr id="158" name="Google Shape;158;p2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29"/>
          <p:cNvGrpSpPr/>
          <p:nvPr/>
        </p:nvGrpSpPr>
        <p:grpSpPr>
          <a:xfrm>
            <a:off x="747169" y="2753239"/>
            <a:ext cx="671144" cy="105911"/>
            <a:chOff x="4580561" y="2589004"/>
            <a:chExt cx="1064464" cy="25200"/>
          </a:xfrm>
        </p:grpSpPr>
        <p:sp>
          <p:nvSpPr>
            <p:cNvPr id="160" name="Google Shape;160;p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29"/>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63" name="Google Shape;163;p29"/>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4" name="Google Shape;164;p29"/>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5" name="Google Shape;165;p2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30"/>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30"/>
          <p:cNvGrpSpPr/>
          <p:nvPr/>
        </p:nvGrpSpPr>
        <p:grpSpPr>
          <a:xfrm>
            <a:off x="747169" y="2753239"/>
            <a:ext cx="671144" cy="105911"/>
            <a:chOff x="4580561" y="2589004"/>
            <a:chExt cx="1064464" cy="25200"/>
          </a:xfrm>
        </p:grpSpPr>
        <p:sp>
          <p:nvSpPr>
            <p:cNvPr id="169" name="Google Shape;169;p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30"/>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72" name="Google Shape;172;p3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 name="Shape 173"/>
        <p:cNvGrpSpPr/>
        <p:nvPr/>
      </p:nvGrpSpPr>
      <p:grpSpPr>
        <a:xfrm>
          <a:off x="0" y="0"/>
          <a:ext cx="0" cy="0"/>
          <a:chOff x="0" y="0"/>
          <a:chExt cx="0" cy="0"/>
        </a:xfrm>
      </p:grpSpPr>
      <p:sp>
        <p:nvSpPr>
          <p:cNvPr id="174" name="Google Shape;174;p31"/>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31"/>
          <p:cNvGrpSpPr/>
          <p:nvPr/>
        </p:nvGrpSpPr>
        <p:grpSpPr>
          <a:xfrm>
            <a:off x="747169" y="2753239"/>
            <a:ext cx="671144" cy="105911"/>
            <a:chOff x="4580561" y="2589004"/>
            <a:chExt cx="1064464" cy="25200"/>
          </a:xfrm>
        </p:grpSpPr>
        <p:sp>
          <p:nvSpPr>
            <p:cNvPr id="176" name="Google Shape;176;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31"/>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79" name="Google Shape;179;p31"/>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80" name="Google Shape;180;p3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81" name="Shape 181"/>
        <p:cNvGrpSpPr/>
        <p:nvPr/>
      </p:nvGrpSpPr>
      <p:grpSpPr>
        <a:xfrm>
          <a:off x="0" y="0"/>
          <a:ext cx="0" cy="0"/>
          <a:chOff x="0" y="0"/>
          <a:chExt cx="0" cy="0"/>
        </a:xfrm>
      </p:grpSpPr>
      <p:grpSp>
        <p:nvGrpSpPr>
          <p:cNvPr id="182" name="Google Shape;182;p32"/>
          <p:cNvGrpSpPr/>
          <p:nvPr/>
        </p:nvGrpSpPr>
        <p:grpSpPr>
          <a:xfrm>
            <a:off x="747169" y="9635438"/>
            <a:ext cx="671144" cy="105911"/>
            <a:chOff x="4580561" y="2589004"/>
            <a:chExt cx="1064464" cy="25200"/>
          </a:xfrm>
        </p:grpSpPr>
        <p:sp>
          <p:nvSpPr>
            <p:cNvPr id="183" name="Google Shape;183;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32"/>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6" name="Google Shape;186;p3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80530" y="2663498"/>
            <a:ext cx="7668600" cy="7895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7" name="Shape 187"/>
        <p:cNvGrpSpPr/>
        <p:nvPr/>
      </p:nvGrpSpPr>
      <p:grpSpPr>
        <a:xfrm>
          <a:off x="0" y="0"/>
          <a:ext cx="0" cy="0"/>
          <a:chOff x="0" y="0"/>
          <a:chExt cx="0" cy="0"/>
        </a:xfrm>
      </p:grpSpPr>
      <p:sp>
        <p:nvSpPr>
          <p:cNvPr id="188" name="Google Shape;188;p33"/>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33"/>
          <p:cNvGrpSpPr/>
          <p:nvPr/>
        </p:nvGrpSpPr>
        <p:grpSpPr>
          <a:xfrm>
            <a:off x="747169" y="2753239"/>
            <a:ext cx="671144" cy="105911"/>
            <a:chOff x="4580561" y="2589004"/>
            <a:chExt cx="1064464" cy="25200"/>
          </a:xfrm>
        </p:grpSpPr>
        <p:sp>
          <p:nvSpPr>
            <p:cNvPr id="190" name="Google Shape;190;p3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33"/>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93" name="Google Shape;193;p33"/>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4" name="Google Shape;194;p33"/>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95" name="Google Shape;195;p3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6" name="Shape 196"/>
        <p:cNvGrpSpPr/>
        <p:nvPr/>
      </p:nvGrpSpPr>
      <p:grpSpPr>
        <a:xfrm>
          <a:off x="0" y="0"/>
          <a:ext cx="0" cy="0"/>
          <a:chOff x="0" y="0"/>
          <a:chExt cx="0" cy="0"/>
        </a:xfrm>
      </p:grpSpPr>
      <p:sp>
        <p:nvSpPr>
          <p:cNvPr id="197" name="Google Shape;197;p34"/>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98" name="Google Shape;198;p3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99" name="Shape 199"/>
        <p:cNvGrpSpPr/>
        <p:nvPr/>
      </p:nvGrpSpPr>
      <p:grpSpPr>
        <a:xfrm>
          <a:off x="0" y="0"/>
          <a:ext cx="0" cy="0"/>
          <a:chOff x="0" y="0"/>
          <a:chExt cx="0" cy="0"/>
        </a:xfrm>
      </p:grpSpPr>
      <p:grpSp>
        <p:nvGrpSpPr>
          <p:cNvPr id="200" name="Google Shape;200;p35"/>
          <p:cNvGrpSpPr/>
          <p:nvPr/>
        </p:nvGrpSpPr>
        <p:grpSpPr>
          <a:xfrm>
            <a:off x="747169" y="9635438"/>
            <a:ext cx="671144" cy="105911"/>
            <a:chOff x="4580561" y="2589004"/>
            <a:chExt cx="1064464" cy="25200"/>
          </a:xfrm>
        </p:grpSpPr>
        <p:sp>
          <p:nvSpPr>
            <p:cNvPr id="201" name="Google Shape;201;p3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35"/>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04" name="Google Shape;204;p35"/>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205" name="Google Shape;205;p3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6" name="Shape 206"/>
        <p:cNvGrpSpPr/>
        <p:nvPr/>
      </p:nvGrpSpPr>
      <p:grpSpPr>
        <a:xfrm>
          <a:off x="0" y="0"/>
          <a:ext cx="0" cy="0"/>
          <a:chOff x="0" y="0"/>
          <a:chExt cx="0" cy="0"/>
        </a:xfrm>
      </p:grpSpPr>
      <p:sp>
        <p:nvSpPr>
          <p:cNvPr id="207" name="Google Shape;207;p3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8" name="Google Shape;208;p36"/>
          <p:cNvSpPr/>
          <p:nvPr/>
        </p:nvSpPr>
        <p:spPr>
          <a:xfrm>
            <a:off x="-59400" y="11775050"/>
            <a:ext cx="8348400" cy="1983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36"/>
          <p:cNvCxnSpPr/>
          <p:nvPr/>
        </p:nvCxnSpPr>
        <p:spPr>
          <a:xfrm>
            <a:off x="1679550" y="936900"/>
            <a:ext cx="4870500" cy="0"/>
          </a:xfrm>
          <a:prstGeom prst="straightConnector1">
            <a:avLst/>
          </a:prstGeom>
          <a:noFill/>
          <a:ln cap="flat" cmpd="sng" w="38100">
            <a:solidFill>
              <a:srgbClr val="38761D"/>
            </a:solidFill>
            <a:prstDash val="solid"/>
            <a:round/>
            <a:headEnd len="med" w="med" type="oval"/>
            <a:tailEnd len="med" w="med" type="oval"/>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8053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34916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80530" y="1284053"/>
            <a:ext cx="2527200" cy="17466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80530" y="3211520"/>
            <a:ext cx="2527200" cy="734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41225" y="1040347"/>
            <a:ext cx="5730900" cy="9454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114800" y="-289"/>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38950" y="2850004"/>
            <a:ext cx="3640800" cy="34257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38950" y="6478218"/>
            <a:ext cx="3640800" cy="285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445550" y="1673418"/>
            <a:ext cx="3453300" cy="8539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80530" y="9777329"/>
            <a:ext cx="5398800" cy="1398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625212" y="10777212"/>
            <a:ext cx="493800" cy="909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54" name="Google Shape;54;p13"/>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5" name="Google Shape;55;p13"/>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31" name="Shape 131"/>
        <p:cNvGrpSpPr/>
        <p:nvPr/>
      </p:nvGrpSpPr>
      <p:grpSpPr>
        <a:xfrm>
          <a:off x="0" y="0"/>
          <a:ext cx="0" cy="0"/>
          <a:chOff x="0" y="0"/>
          <a:chExt cx="0" cy="0"/>
        </a:xfrm>
      </p:grpSpPr>
      <p:sp>
        <p:nvSpPr>
          <p:cNvPr id="132" name="Google Shape;132;p25"/>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133" name="Google Shape;133;p25"/>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34" name="Google Shape;134;p25"/>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hyperlink" Target="https://docs.google.com/presentation/d/1TKjgKmuF8-7aGjiAgt-2f6dUWPkTI7rnH1d3RF0xuIw/ed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www.ahrq.gov" TargetMode="External"/><Relationship Id="rId4" Type="http://schemas.openxmlformats.org/officeDocument/2006/relationships/hyperlink" Target="http://www.iom.edu" TargetMode="External"/><Relationship Id="rId9" Type="http://schemas.openxmlformats.org/officeDocument/2006/relationships/image" Target="../media/image9.png"/><Relationship Id="rId5" Type="http://schemas.openxmlformats.org/officeDocument/2006/relationships/hyperlink" Target="http://www.jointcommission.org" TargetMode="External"/><Relationship Id="rId6" Type="http://schemas.openxmlformats.org/officeDocument/2006/relationships/hyperlink" Target="http://www.ismp.org" TargetMode="External"/><Relationship Id="rId7" Type="http://schemas.openxmlformats.org/officeDocument/2006/relationships/hyperlink" Target="http://npsf.org/" TargetMode="External"/><Relationship Id="rId8" Type="http://schemas.openxmlformats.org/officeDocument/2006/relationships/hyperlink" Target="http://www.jcaho.org/general+public/patient+safety/speak+up/index.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213" name="Shape 213"/>
        <p:cNvGrpSpPr/>
        <p:nvPr/>
      </p:nvGrpSpPr>
      <p:grpSpPr>
        <a:xfrm>
          <a:off x="0" y="0"/>
          <a:ext cx="0" cy="0"/>
          <a:chOff x="0" y="0"/>
          <a:chExt cx="0" cy="0"/>
        </a:xfrm>
      </p:grpSpPr>
      <p:sp>
        <p:nvSpPr>
          <p:cNvPr id="214" name="Google Shape;214;p37"/>
          <p:cNvSpPr/>
          <p:nvPr/>
        </p:nvSpPr>
        <p:spPr>
          <a:xfrm>
            <a:off x="229400" y="4892175"/>
            <a:ext cx="7778819" cy="5764860"/>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7"/>
          <p:cNvSpPr/>
          <p:nvPr/>
        </p:nvSpPr>
        <p:spPr>
          <a:xfrm>
            <a:off x="1851900" y="10702451"/>
            <a:ext cx="6377700" cy="204600"/>
          </a:xfrm>
          <a:prstGeom prst="ellipse">
            <a:avLst/>
          </a:prstGeom>
          <a:solidFill>
            <a:srgbClr val="F3DA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7"/>
          <p:cNvSpPr/>
          <p:nvPr/>
        </p:nvSpPr>
        <p:spPr>
          <a:xfrm>
            <a:off x="1913833" y="9115328"/>
            <a:ext cx="544930" cy="507105"/>
          </a:xfrm>
          <a:custGeom>
            <a:rect b="b" l="l" r="r" t="t"/>
            <a:pathLst>
              <a:path extrusionOk="0" h="4733" w="5089">
                <a:moveTo>
                  <a:pt x="570" y="1"/>
                </a:moveTo>
                <a:cubicBezTo>
                  <a:pt x="474" y="1"/>
                  <a:pt x="380" y="22"/>
                  <a:pt x="297" y="71"/>
                </a:cubicBezTo>
                <a:cubicBezTo>
                  <a:pt x="27" y="234"/>
                  <a:pt x="1" y="625"/>
                  <a:pt x="94" y="925"/>
                </a:cubicBezTo>
                <a:cubicBezTo>
                  <a:pt x="254" y="1431"/>
                  <a:pt x="657" y="1824"/>
                  <a:pt x="1070" y="2161"/>
                </a:cubicBezTo>
                <a:cubicBezTo>
                  <a:pt x="1487" y="2494"/>
                  <a:pt x="1937" y="2801"/>
                  <a:pt x="2254" y="3227"/>
                </a:cubicBezTo>
                <a:cubicBezTo>
                  <a:pt x="2443" y="3484"/>
                  <a:pt x="2583" y="3773"/>
                  <a:pt x="2814" y="3993"/>
                </a:cubicBezTo>
                <a:cubicBezTo>
                  <a:pt x="3049" y="4224"/>
                  <a:pt x="3360" y="4347"/>
                  <a:pt x="3666" y="4456"/>
                </a:cubicBezTo>
                <a:cubicBezTo>
                  <a:pt x="3890" y="4538"/>
                  <a:pt x="4229" y="4733"/>
                  <a:pt x="4484" y="4733"/>
                </a:cubicBezTo>
                <a:cubicBezTo>
                  <a:pt x="4502" y="4733"/>
                  <a:pt x="4519" y="4732"/>
                  <a:pt x="4536" y="4730"/>
                </a:cubicBezTo>
                <a:cubicBezTo>
                  <a:pt x="5089" y="4667"/>
                  <a:pt x="4733" y="3404"/>
                  <a:pt x="4573" y="3097"/>
                </a:cubicBezTo>
                <a:cubicBezTo>
                  <a:pt x="4343" y="2664"/>
                  <a:pt x="3943" y="2351"/>
                  <a:pt x="3549" y="2054"/>
                </a:cubicBezTo>
                <a:cubicBezTo>
                  <a:pt x="3226" y="1808"/>
                  <a:pt x="2903" y="1561"/>
                  <a:pt x="2580" y="1314"/>
                </a:cubicBezTo>
                <a:cubicBezTo>
                  <a:pt x="2150" y="988"/>
                  <a:pt x="1720" y="662"/>
                  <a:pt x="1287" y="331"/>
                </a:cubicBezTo>
                <a:cubicBezTo>
                  <a:pt x="1144" y="222"/>
                  <a:pt x="997" y="111"/>
                  <a:pt x="824" y="48"/>
                </a:cubicBezTo>
                <a:cubicBezTo>
                  <a:pt x="743" y="18"/>
                  <a:pt x="656" y="1"/>
                  <a:pt x="570" y="1"/>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2027340" y="9231148"/>
            <a:ext cx="538505" cy="760926"/>
          </a:xfrm>
          <a:custGeom>
            <a:rect b="b" l="l" r="r" t="t"/>
            <a:pathLst>
              <a:path extrusionOk="0" h="7102" w="5029">
                <a:moveTo>
                  <a:pt x="104" y="0"/>
                </a:moveTo>
                <a:lnTo>
                  <a:pt x="0" y="173"/>
                </a:lnTo>
                <a:cubicBezTo>
                  <a:pt x="2489" y="1660"/>
                  <a:pt x="4296" y="4252"/>
                  <a:pt x="4829" y="7102"/>
                </a:cubicBezTo>
                <a:lnTo>
                  <a:pt x="5029" y="7065"/>
                </a:lnTo>
                <a:cubicBezTo>
                  <a:pt x="4482" y="4159"/>
                  <a:pt x="2643" y="1516"/>
                  <a:pt x="104"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p:nvPr/>
        </p:nvSpPr>
        <p:spPr>
          <a:xfrm>
            <a:off x="2079381" y="8503119"/>
            <a:ext cx="552533" cy="998032"/>
          </a:xfrm>
          <a:custGeom>
            <a:rect b="b" l="l" r="r" t="t"/>
            <a:pathLst>
              <a:path extrusionOk="0" h="9315" w="5160">
                <a:moveTo>
                  <a:pt x="1142" y="0"/>
                </a:moveTo>
                <a:cubicBezTo>
                  <a:pt x="1116" y="0"/>
                  <a:pt x="1090" y="2"/>
                  <a:pt x="1064" y="4"/>
                </a:cubicBezTo>
                <a:cubicBezTo>
                  <a:pt x="654" y="37"/>
                  <a:pt x="308" y="364"/>
                  <a:pt x="154" y="747"/>
                </a:cubicBezTo>
                <a:cubicBezTo>
                  <a:pt x="1" y="1130"/>
                  <a:pt x="8" y="1560"/>
                  <a:pt x="68" y="1966"/>
                </a:cubicBezTo>
                <a:cubicBezTo>
                  <a:pt x="214" y="2953"/>
                  <a:pt x="654" y="3889"/>
                  <a:pt x="1314" y="4632"/>
                </a:cubicBezTo>
                <a:cubicBezTo>
                  <a:pt x="1754" y="5126"/>
                  <a:pt x="2297" y="5542"/>
                  <a:pt x="2627" y="6116"/>
                </a:cubicBezTo>
                <a:cubicBezTo>
                  <a:pt x="2960" y="6691"/>
                  <a:pt x="3050" y="7375"/>
                  <a:pt x="3267" y="8008"/>
                </a:cubicBezTo>
                <a:cubicBezTo>
                  <a:pt x="3423" y="8471"/>
                  <a:pt x="3763" y="9195"/>
                  <a:pt x="4303" y="9304"/>
                </a:cubicBezTo>
                <a:cubicBezTo>
                  <a:pt x="4338" y="9311"/>
                  <a:pt x="4371" y="9315"/>
                  <a:pt x="4403" y="9315"/>
                </a:cubicBezTo>
                <a:cubicBezTo>
                  <a:pt x="4908" y="9315"/>
                  <a:pt x="5003" y="8464"/>
                  <a:pt x="5066" y="8085"/>
                </a:cubicBezTo>
                <a:cubicBezTo>
                  <a:pt x="5159" y="7538"/>
                  <a:pt x="5139" y="6959"/>
                  <a:pt x="4906" y="6459"/>
                </a:cubicBezTo>
                <a:cubicBezTo>
                  <a:pt x="4739" y="6102"/>
                  <a:pt x="4473" y="5799"/>
                  <a:pt x="4313" y="5442"/>
                </a:cubicBezTo>
                <a:cubicBezTo>
                  <a:pt x="4076" y="4919"/>
                  <a:pt x="4080" y="4323"/>
                  <a:pt x="3996" y="3756"/>
                </a:cubicBezTo>
                <a:cubicBezTo>
                  <a:pt x="3803" y="2473"/>
                  <a:pt x="3123" y="1270"/>
                  <a:pt x="2123" y="447"/>
                </a:cubicBezTo>
                <a:cubicBezTo>
                  <a:pt x="1840" y="214"/>
                  <a:pt x="1505" y="0"/>
                  <a:pt x="114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7"/>
          <p:cNvSpPr/>
          <p:nvPr/>
        </p:nvSpPr>
        <p:spPr>
          <a:xfrm>
            <a:off x="2176504" y="8594511"/>
            <a:ext cx="436886" cy="1328246"/>
          </a:xfrm>
          <a:custGeom>
            <a:rect b="b" l="l" r="r" t="t"/>
            <a:pathLst>
              <a:path extrusionOk="0" h="12397" w="4080">
                <a:moveTo>
                  <a:pt x="167" y="0"/>
                </a:moveTo>
                <a:lnTo>
                  <a:pt x="1" y="114"/>
                </a:lnTo>
                <a:cubicBezTo>
                  <a:pt x="2486" y="3686"/>
                  <a:pt x="3863" y="8048"/>
                  <a:pt x="3879" y="12397"/>
                </a:cubicBezTo>
                <a:lnTo>
                  <a:pt x="4079" y="12397"/>
                </a:lnTo>
                <a:cubicBezTo>
                  <a:pt x="4063" y="8005"/>
                  <a:pt x="2673" y="3603"/>
                  <a:pt x="167"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7"/>
          <p:cNvSpPr/>
          <p:nvPr/>
        </p:nvSpPr>
        <p:spPr>
          <a:xfrm>
            <a:off x="2291402" y="9890500"/>
            <a:ext cx="807597" cy="894533"/>
          </a:xfrm>
          <a:custGeom>
            <a:rect b="b" l="l" r="r" t="t"/>
            <a:pathLst>
              <a:path extrusionOk="0" h="8349" w="7542">
                <a:moveTo>
                  <a:pt x="0" y="1"/>
                </a:moveTo>
                <a:lnTo>
                  <a:pt x="630" y="6883"/>
                </a:lnTo>
                <a:cubicBezTo>
                  <a:pt x="707" y="7712"/>
                  <a:pt x="1403" y="8349"/>
                  <a:pt x="2236" y="8349"/>
                </a:cubicBezTo>
                <a:lnTo>
                  <a:pt x="5302" y="8349"/>
                </a:lnTo>
                <a:cubicBezTo>
                  <a:pt x="6135" y="8349"/>
                  <a:pt x="6832" y="7712"/>
                  <a:pt x="6908" y="6883"/>
                </a:cubicBezTo>
                <a:lnTo>
                  <a:pt x="7541" y="1"/>
                </a:lnTo>
                <a:close/>
              </a:path>
            </a:pathLst>
          </a:custGeom>
          <a:solidFill>
            <a:srgbClr val="A5A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7"/>
          <p:cNvSpPr/>
          <p:nvPr/>
        </p:nvSpPr>
        <p:spPr>
          <a:xfrm>
            <a:off x="2443029" y="9423896"/>
            <a:ext cx="2125431" cy="1361138"/>
          </a:xfrm>
          <a:custGeom>
            <a:rect b="b" l="l" r="r" t="t"/>
            <a:pathLst>
              <a:path extrusionOk="0" h="12704" w="19849">
                <a:moveTo>
                  <a:pt x="14163" y="201"/>
                </a:moveTo>
                <a:lnTo>
                  <a:pt x="19372" y="10121"/>
                </a:lnTo>
                <a:cubicBezTo>
                  <a:pt x="19638" y="10627"/>
                  <a:pt x="19618" y="11227"/>
                  <a:pt x="19321" y="11718"/>
                </a:cubicBezTo>
                <a:cubicBezTo>
                  <a:pt x="19025" y="12210"/>
                  <a:pt x="18505" y="12504"/>
                  <a:pt x="17929" y="12504"/>
                </a:cubicBezTo>
                <a:lnTo>
                  <a:pt x="1920" y="12504"/>
                </a:lnTo>
                <a:cubicBezTo>
                  <a:pt x="1343" y="12504"/>
                  <a:pt x="823" y="12210"/>
                  <a:pt x="527" y="11718"/>
                </a:cubicBezTo>
                <a:cubicBezTo>
                  <a:pt x="231" y="11227"/>
                  <a:pt x="211" y="10627"/>
                  <a:pt x="480" y="10121"/>
                </a:cubicBezTo>
                <a:lnTo>
                  <a:pt x="5685" y="201"/>
                </a:lnTo>
                <a:close/>
                <a:moveTo>
                  <a:pt x="5562" y="1"/>
                </a:moveTo>
                <a:lnTo>
                  <a:pt x="300" y="10028"/>
                </a:lnTo>
                <a:cubicBezTo>
                  <a:pt x="1" y="10598"/>
                  <a:pt x="20" y="11270"/>
                  <a:pt x="354" y="11821"/>
                </a:cubicBezTo>
                <a:cubicBezTo>
                  <a:pt x="687" y="12373"/>
                  <a:pt x="1274" y="12704"/>
                  <a:pt x="1920" y="12704"/>
                </a:cubicBezTo>
                <a:lnTo>
                  <a:pt x="17929" y="12704"/>
                </a:lnTo>
                <a:cubicBezTo>
                  <a:pt x="18575" y="12704"/>
                  <a:pt x="19161" y="12373"/>
                  <a:pt x="19495" y="11821"/>
                </a:cubicBezTo>
                <a:cubicBezTo>
                  <a:pt x="19828" y="11270"/>
                  <a:pt x="19848" y="10598"/>
                  <a:pt x="19548" y="10028"/>
                </a:cubicBezTo>
                <a:lnTo>
                  <a:pt x="142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7"/>
          <p:cNvSpPr/>
          <p:nvPr/>
        </p:nvSpPr>
        <p:spPr>
          <a:xfrm>
            <a:off x="2823489" y="9331004"/>
            <a:ext cx="1364520" cy="177642"/>
          </a:xfrm>
          <a:custGeom>
            <a:rect b="b" l="l" r="r" t="t"/>
            <a:pathLst>
              <a:path extrusionOk="0" h="1658" w="12743">
                <a:moveTo>
                  <a:pt x="829" y="1"/>
                </a:moveTo>
                <a:cubicBezTo>
                  <a:pt x="370" y="1"/>
                  <a:pt x="0" y="371"/>
                  <a:pt x="0" y="828"/>
                </a:cubicBezTo>
                <a:cubicBezTo>
                  <a:pt x="0" y="1288"/>
                  <a:pt x="370" y="1657"/>
                  <a:pt x="829" y="1657"/>
                </a:cubicBezTo>
                <a:lnTo>
                  <a:pt x="11917" y="1657"/>
                </a:lnTo>
                <a:cubicBezTo>
                  <a:pt x="12373" y="1657"/>
                  <a:pt x="12743" y="1288"/>
                  <a:pt x="12743" y="828"/>
                </a:cubicBezTo>
                <a:cubicBezTo>
                  <a:pt x="12743" y="371"/>
                  <a:pt x="12373" y="1"/>
                  <a:pt x="119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7"/>
          <p:cNvSpPr/>
          <p:nvPr/>
        </p:nvSpPr>
        <p:spPr>
          <a:xfrm>
            <a:off x="3493604" y="9383290"/>
            <a:ext cx="21844" cy="1380317"/>
          </a:xfrm>
          <a:custGeom>
            <a:rect b="b" l="l" r="r" t="t"/>
            <a:pathLst>
              <a:path extrusionOk="0" h="12883" w="204">
                <a:moveTo>
                  <a:pt x="0" y="0"/>
                </a:moveTo>
                <a:lnTo>
                  <a:pt x="0" y="12883"/>
                </a:lnTo>
                <a:lnTo>
                  <a:pt x="203" y="12883"/>
                </a:lnTo>
                <a:lnTo>
                  <a:pt x="2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7"/>
          <p:cNvSpPr/>
          <p:nvPr/>
        </p:nvSpPr>
        <p:spPr>
          <a:xfrm>
            <a:off x="5109675" y="8013051"/>
            <a:ext cx="418254" cy="320142"/>
          </a:xfrm>
          <a:custGeom>
            <a:rect b="b" l="l" r="r" t="t"/>
            <a:pathLst>
              <a:path extrusionOk="0" h="2988" w="3906">
                <a:moveTo>
                  <a:pt x="2037" y="0"/>
                </a:moveTo>
                <a:cubicBezTo>
                  <a:pt x="1918" y="0"/>
                  <a:pt x="1801" y="7"/>
                  <a:pt x="1696" y="19"/>
                </a:cubicBezTo>
                <a:cubicBezTo>
                  <a:pt x="1207" y="79"/>
                  <a:pt x="277" y="156"/>
                  <a:pt x="277" y="156"/>
                </a:cubicBezTo>
                <a:lnTo>
                  <a:pt x="1" y="2988"/>
                </a:lnTo>
                <a:cubicBezTo>
                  <a:pt x="1" y="2988"/>
                  <a:pt x="3109" y="2825"/>
                  <a:pt x="3303" y="2482"/>
                </a:cubicBezTo>
                <a:cubicBezTo>
                  <a:pt x="3420" y="2275"/>
                  <a:pt x="3260" y="2182"/>
                  <a:pt x="3260" y="2182"/>
                </a:cubicBezTo>
                <a:lnTo>
                  <a:pt x="3260" y="2182"/>
                </a:lnTo>
                <a:cubicBezTo>
                  <a:pt x="3260" y="2182"/>
                  <a:pt x="3272" y="2182"/>
                  <a:pt x="3292" y="2182"/>
                </a:cubicBezTo>
                <a:cubicBezTo>
                  <a:pt x="3376" y="2182"/>
                  <a:pt x="3595" y="2170"/>
                  <a:pt x="3672" y="2039"/>
                </a:cubicBezTo>
                <a:cubicBezTo>
                  <a:pt x="3769" y="1875"/>
                  <a:pt x="3629" y="1739"/>
                  <a:pt x="3629" y="1739"/>
                </a:cubicBezTo>
                <a:cubicBezTo>
                  <a:pt x="3629" y="1739"/>
                  <a:pt x="3906" y="1719"/>
                  <a:pt x="3866" y="1465"/>
                </a:cubicBezTo>
                <a:cubicBezTo>
                  <a:pt x="3819" y="1192"/>
                  <a:pt x="2963" y="872"/>
                  <a:pt x="2096" y="616"/>
                </a:cubicBezTo>
                <a:lnTo>
                  <a:pt x="2096" y="616"/>
                </a:lnTo>
                <a:cubicBezTo>
                  <a:pt x="2252" y="630"/>
                  <a:pt x="2391" y="641"/>
                  <a:pt x="2508" y="641"/>
                </a:cubicBezTo>
                <a:cubicBezTo>
                  <a:pt x="2789" y="641"/>
                  <a:pt x="2949" y="582"/>
                  <a:pt x="2949" y="382"/>
                </a:cubicBezTo>
                <a:cubicBezTo>
                  <a:pt x="2949" y="96"/>
                  <a:pt x="2479" y="0"/>
                  <a:pt x="2037"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7"/>
          <p:cNvSpPr/>
          <p:nvPr/>
        </p:nvSpPr>
        <p:spPr>
          <a:xfrm>
            <a:off x="5363029" y="8145693"/>
            <a:ext cx="140275" cy="63321"/>
          </a:xfrm>
          <a:custGeom>
            <a:rect b="b" l="l" r="r" t="t"/>
            <a:pathLst>
              <a:path extrusionOk="0" h="591" w="1310">
                <a:moveTo>
                  <a:pt x="34" y="1"/>
                </a:moveTo>
                <a:lnTo>
                  <a:pt x="0" y="198"/>
                </a:lnTo>
                <a:cubicBezTo>
                  <a:pt x="697" y="317"/>
                  <a:pt x="1210" y="587"/>
                  <a:pt x="1217" y="590"/>
                </a:cubicBezTo>
                <a:lnTo>
                  <a:pt x="1310" y="410"/>
                </a:lnTo>
                <a:cubicBezTo>
                  <a:pt x="1290" y="401"/>
                  <a:pt x="766" y="124"/>
                  <a:pt x="3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7"/>
          <p:cNvSpPr/>
          <p:nvPr/>
        </p:nvSpPr>
        <p:spPr>
          <a:xfrm>
            <a:off x="5346539" y="8209335"/>
            <a:ext cx="115753" cy="47571"/>
          </a:xfrm>
          <a:custGeom>
            <a:rect b="b" l="l" r="r" t="t"/>
            <a:pathLst>
              <a:path extrusionOk="0" h="444" w="1081">
                <a:moveTo>
                  <a:pt x="31" y="0"/>
                </a:moveTo>
                <a:lnTo>
                  <a:pt x="1" y="200"/>
                </a:lnTo>
                <a:cubicBezTo>
                  <a:pt x="491" y="273"/>
                  <a:pt x="1011" y="443"/>
                  <a:pt x="1017" y="443"/>
                </a:cubicBezTo>
                <a:lnTo>
                  <a:pt x="1080" y="253"/>
                </a:lnTo>
                <a:cubicBezTo>
                  <a:pt x="1057" y="247"/>
                  <a:pt x="537" y="76"/>
                  <a:pt x="31"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7"/>
          <p:cNvSpPr/>
          <p:nvPr/>
        </p:nvSpPr>
        <p:spPr>
          <a:xfrm>
            <a:off x="5205298" y="8081836"/>
            <a:ext cx="89626" cy="81107"/>
          </a:xfrm>
          <a:custGeom>
            <a:rect b="b" l="l" r="r" t="t"/>
            <a:pathLst>
              <a:path extrusionOk="0" h="757" w="837">
                <a:moveTo>
                  <a:pt x="647" y="0"/>
                </a:moveTo>
                <a:cubicBezTo>
                  <a:pt x="554" y="283"/>
                  <a:pt x="294" y="506"/>
                  <a:pt x="0" y="557"/>
                </a:cubicBezTo>
                <a:lnTo>
                  <a:pt x="34" y="757"/>
                </a:lnTo>
                <a:cubicBezTo>
                  <a:pt x="400" y="694"/>
                  <a:pt x="723" y="417"/>
                  <a:pt x="837" y="60"/>
                </a:cubicBezTo>
                <a:lnTo>
                  <a:pt x="6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7"/>
          <p:cNvSpPr/>
          <p:nvPr/>
        </p:nvSpPr>
        <p:spPr>
          <a:xfrm>
            <a:off x="5092863" y="8243942"/>
            <a:ext cx="328414" cy="2541099"/>
          </a:xfrm>
          <a:custGeom>
            <a:rect b="b" l="l" r="r" t="t"/>
            <a:pathLst>
              <a:path extrusionOk="0" h="23717" w="3067">
                <a:moveTo>
                  <a:pt x="2017" y="0"/>
                </a:moveTo>
                <a:lnTo>
                  <a:pt x="1" y="23717"/>
                </a:lnTo>
                <a:lnTo>
                  <a:pt x="1047" y="23717"/>
                </a:lnTo>
                <a:lnTo>
                  <a:pt x="3066" y="0"/>
                </a:lnTo>
                <a:close/>
              </a:path>
            </a:pathLst>
          </a:custGeom>
          <a:solidFill>
            <a:srgbClr val="DAD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7"/>
          <p:cNvSpPr/>
          <p:nvPr/>
        </p:nvSpPr>
        <p:spPr>
          <a:xfrm>
            <a:off x="5136017" y="8209657"/>
            <a:ext cx="462264" cy="120107"/>
          </a:xfrm>
          <a:custGeom>
            <a:rect b="b" l="l" r="r" t="t"/>
            <a:pathLst>
              <a:path extrusionOk="0" h="1121" w="4317">
                <a:moveTo>
                  <a:pt x="1" y="0"/>
                </a:moveTo>
                <a:lnTo>
                  <a:pt x="1" y="1120"/>
                </a:lnTo>
                <a:lnTo>
                  <a:pt x="4316" y="1120"/>
                </a:lnTo>
                <a:lnTo>
                  <a:pt x="43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7"/>
          <p:cNvSpPr/>
          <p:nvPr/>
        </p:nvSpPr>
        <p:spPr>
          <a:xfrm>
            <a:off x="3948485" y="7462020"/>
            <a:ext cx="1265471" cy="912961"/>
          </a:xfrm>
          <a:custGeom>
            <a:rect b="b" l="l" r="r" t="t"/>
            <a:pathLst>
              <a:path extrusionOk="0" h="8521" w="11818">
                <a:moveTo>
                  <a:pt x="1" y="0"/>
                </a:moveTo>
                <a:cubicBezTo>
                  <a:pt x="21" y="57"/>
                  <a:pt x="1611" y="3899"/>
                  <a:pt x="1251" y="7785"/>
                </a:cubicBezTo>
                <a:cubicBezTo>
                  <a:pt x="3361" y="8385"/>
                  <a:pt x="6207" y="8520"/>
                  <a:pt x="8337" y="8520"/>
                </a:cubicBezTo>
                <a:cubicBezTo>
                  <a:pt x="10071" y="8520"/>
                  <a:pt x="11331" y="8431"/>
                  <a:pt x="11331" y="8431"/>
                </a:cubicBezTo>
                <a:lnTo>
                  <a:pt x="11817" y="4639"/>
                </a:lnTo>
                <a:lnTo>
                  <a:pt x="3710" y="2823"/>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7"/>
          <p:cNvSpPr/>
          <p:nvPr/>
        </p:nvSpPr>
        <p:spPr>
          <a:xfrm>
            <a:off x="3558816" y="6989631"/>
            <a:ext cx="432603" cy="609212"/>
          </a:xfrm>
          <a:custGeom>
            <a:rect b="b" l="l" r="r" t="t"/>
            <a:pathLst>
              <a:path extrusionOk="0" h="5686" w="4040">
                <a:moveTo>
                  <a:pt x="880" y="0"/>
                </a:moveTo>
                <a:lnTo>
                  <a:pt x="1" y="4213"/>
                </a:lnTo>
                <a:lnTo>
                  <a:pt x="328" y="5686"/>
                </a:lnTo>
                <a:lnTo>
                  <a:pt x="4039" y="5559"/>
                </a:lnTo>
                <a:lnTo>
                  <a:pt x="3630" y="4413"/>
                </a:lnTo>
                <a:lnTo>
                  <a:pt x="3393" y="1747"/>
                </a:lnTo>
                <a:lnTo>
                  <a:pt x="880" y="0"/>
                </a:ln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7"/>
          <p:cNvSpPr/>
          <p:nvPr/>
        </p:nvSpPr>
        <p:spPr>
          <a:xfrm>
            <a:off x="3762592" y="7129237"/>
            <a:ext cx="176040" cy="234642"/>
          </a:xfrm>
          <a:custGeom>
            <a:rect b="b" l="l" r="r" t="t"/>
            <a:pathLst>
              <a:path extrusionOk="0" h="2190" w="1644">
                <a:moveTo>
                  <a:pt x="747" y="0"/>
                </a:moveTo>
                <a:cubicBezTo>
                  <a:pt x="497" y="130"/>
                  <a:pt x="257" y="260"/>
                  <a:pt x="0" y="390"/>
                </a:cubicBezTo>
                <a:cubicBezTo>
                  <a:pt x="267" y="1184"/>
                  <a:pt x="887" y="1840"/>
                  <a:pt x="1644" y="2190"/>
                </a:cubicBezTo>
                <a:lnTo>
                  <a:pt x="1497" y="524"/>
                </a:lnTo>
                <a:lnTo>
                  <a:pt x="7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7"/>
          <p:cNvSpPr/>
          <p:nvPr/>
        </p:nvSpPr>
        <p:spPr>
          <a:xfrm>
            <a:off x="3615248" y="6518207"/>
            <a:ext cx="573949" cy="750319"/>
          </a:xfrm>
          <a:custGeom>
            <a:rect b="b" l="l" r="r" t="t"/>
            <a:pathLst>
              <a:path extrusionOk="0" h="7003" w="5360">
                <a:moveTo>
                  <a:pt x="2774" y="1"/>
                </a:moveTo>
                <a:cubicBezTo>
                  <a:pt x="2754" y="1"/>
                  <a:pt x="2735" y="1"/>
                  <a:pt x="2716" y="2"/>
                </a:cubicBezTo>
                <a:cubicBezTo>
                  <a:pt x="2711" y="3"/>
                  <a:pt x="2706" y="3"/>
                  <a:pt x="2701" y="3"/>
                </a:cubicBezTo>
                <a:cubicBezTo>
                  <a:pt x="2696" y="3"/>
                  <a:pt x="2691" y="3"/>
                  <a:pt x="2686" y="5"/>
                </a:cubicBezTo>
                <a:cubicBezTo>
                  <a:pt x="1690" y="45"/>
                  <a:pt x="1067" y="469"/>
                  <a:pt x="670" y="998"/>
                </a:cubicBezTo>
                <a:cubicBezTo>
                  <a:pt x="290" y="1508"/>
                  <a:pt x="124" y="2118"/>
                  <a:pt x="53" y="2574"/>
                </a:cubicBezTo>
                <a:cubicBezTo>
                  <a:pt x="50" y="2594"/>
                  <a:pt x="47" y="2611"/>
                  <a:pt x="47" y="2631"/>
                </a:cubicBezTo>
                <a:cubicBezTo>
                  <a:pt x="27" y="2768"/>
                  <a:pt x="13" y="2888"/>
                  <a:pt x="10" y="2984"/>
                </a:cubicBezTo>
                <a:lnTo>
                  <a:pt x="7" y="3008"/>
                </a:lnTo>
                <a:lnTo>
                  <a:pt x="7" y="3051"/>
                </a:lnTo>
                <a:cubicBezTo>
                  <a:pt x="4" y="3091"/>
                  <a:pt x="4" y="3124"/>
                  <a:pt x="4" y="3154"/>
                </a:cubicBezTo>
                <a:cubicBezTo>
                  <a:pt x="1" y="3194"/>
                  <a:pt x="1" y="3224"/>
                  <a:pt x="1" y="3237"/>
                </a:cubicBezTo>
                <a:lnTo>
                  <a:pt x="1" y="3248"/>
                </a:lnTo>
                <a:lnTo>
                  <a:pt x="67" y="3401"/>
                </a:lnTo>
                <a:lnTo>
                  <a:pt x="1280" y="6310"/>
                </a:lnTo>
                <a:cubicBezTo>
                  <a:pt x="1280" y="6310"/>
                  <a:pt x="1999" y="7003"/>
                  <a:pt x="2933" y="7003"/>
                </a:cubicBezTo>
                <a:cubicBezTo>
                  <a:pt x="3372" y="7003"/>
                  <a:pt x="3860" y="6849"/>
                  <a:pt x="4343" y="6396"/>
                </a:cubicBezTo>
                <a:cubicBezTo>
                  <a:pt x="5179" y="5610"/>
                  <a:pt x="5359" y="3591"/>
                  <a:pt x="4875" y="2031"/>
                </a:cubicBezTo>
                <a:cubicBezTo>
                  <a:pt x="4862" y="1981"/>
                  <a:pt x="4846" y="1935"/>
                  <a:pt x="4829" y="1884"/>
                </a:cubicBezTo>
                <a:lnTo>
                  <a:pt x="4822" y="1864"/>
                </a:lnTo>
                <a:cubicBezTo>
                  <a:pt x="4815" y="1848"/>
                  <a:pt x="4812" y="1835"/>
                  <a:pt x="4806" y="1818"/>
                </a:cubicBezTo>
                <a:cubicBezTo>
                  <a:pt x="4786" y="1761"/>
                  <a:pt x="4766" y="1708"/>
                  <a:pt x="4743" y="1651"/>
                </a:cubicBezTo>
                <a:cubicBezTo>
                  <a:pt x="4729" y="1615"/>
                  <a:pt x="4712" y="1578"/>
                  <a:pt x="4695" y="1541"/>
                </a:cubicBezTo>
                <a:cubicBezTo>
                  <a:pt x="4695" y="1541"/>
                  <a:pt x="4695" y="1538"/>
                  <a:pt x="4692" y="1538"/>
                </a:cubicBezTo>
                <a:cubicBezTo>
                  <a:pt x="4672" y="1488"/>
                  <a:pt x="4649" y="1438"/>
                  <a:pt x="4626" y="1392"/>
                </a:cubicBezTo>
                <a:cubicBezTo>
                  <a:pt x="4575" y="1281"/>
                  <a:pt x="4519" y="1178"/>
                  <a:pt x="4459" y="1078"/>
                </a:cubicBezTo>
                <a:cubicBezTo>
                  <a:pt x="4235" y="712"/>
                  <a:pt x="3960" y="412"/>
                  <a:pt x="3626" y="225"/>
                </a:cubicBezTo>
                <a:cubicBezTo>
                  <a:pt x="3529" y="169"/>
                  <a:pt x="3429" y="125"/>
                  <a:pt x="3326" y="89"/>
                </a:cubicBezTo>
                <a:cubicBezTo>
                  <a:pt x="3276" y="72"/>
                  <a:pt x="3226" y="58"/>
                  <a:pt x="3176" y="49"/>
                </a:cubicBezTo>
                <a:cubicBezTo>
                  <a:pt x="3136" y="38"/>
                  <a:pt x="3096" y="29"/>
                  <a:pt x="3053" y="22"/>
                </a:cubicBezTo>
                <a:cubicBezTo>
                  <a:pt x="2964" y="8"/>
                  <a:pt x="2870" y="1"/>
                  <a:pt x="2774"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p:nvPr/>
        </p:nvSpPr>
        <p:spPr>
          <a:xfrm>
            <a:off x="3994209" y="6862561"/>
            <a:ext cx="38977" cy="168964"/>
          </a:xfrm>
          <a:custGeom>
            <a:rect b="b" l="l" r="r" t="t"/>
            <a:pathLst>
              <a:path extrusionOk="0" h="1577" w="364">
                <a:moveTo>
                  <a:pt x="217" y="0"/>
                </a:moveTo>
                <a:lnTo>
                  <a:pt x="17" y="23"/>
                </a:lnTo>
                <a:lnTo>
                  <a:pt x="150" y="1200"/>
                </a:lnTo>
                <a:cubicBezTo>
                  <a:pt x="157" y="1243"/>
                  <a:pt x="144" y="1286"/>
                  <a:pt x="113" y="1320"/>
                </a:cubicBezTo>
                <a:cubicBezTo>
                  <a:pt x="87" y="1353"/>
                  <a:pt x="47" y="1373"/>
                  <a:pt x="1" y="1373"/>
                </a:cubicBezTo>
                <a:lnTo>
                  <a:pt x="7" y="1577"/>
                </a:lnTo>
                <a:cubicBezTo>
                  <a:pt x="107" y="1573"/>
                  <a:pt x="204" y="1526"/>
                  <a:pt x="267" y="1453"/>
                </a:cubicBezTo>
                <a:cubicBezTo>
                  <a:pt x="333" y="1377"/>
                  <a:pt x="364" y="1277"/>
                  <a:pt x="353" y="1177"/>
                </a:cubicBezTo>
                <a:lnTo>
                  <a:pt x="2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p:nvPr/>
        </p:nvSpPr>
        <p:spPr>
          <a:xfrm>
            <a:off x="3887877" y="6861811"/>
            <a:ext cx="25485" cy="35143"/>
          </a:xfrm>
          <a:custGeom>
            <a:rect b="b" l="l" r="r" t="t"/>
            <a:pathLst>
              <a:path extrusionOk="0" h="328" w="238">
                <a:moveTo>
                  <a:pt x="114" y="1"/>
                </a:moveTo>
                <a:cubicBezTo>
                  <a:pt x="47" y="4"/>
                  <a:pt x="0" y="77"/>
                  <a:pt x="0" y="167"/>
                </a:cubicBezTo>
                <a:cubicBezTo>
                  <a:pt x="3" y="255"/>
                  <a:pt x="58" y="327"/>
                  <a:pt x="120" y="327"/>
                </a:cubicBezTo>
                <a:cubicBezTo>
                  <a:pt x="121" y="327"/>
                  <a:pt x="122" y="327"/>
                  <a:pt x="124" y="327"/>
                </a:cubicBezTo>
                <a:cubicBezTo>
                  <a:pt x="187" y="324"/>
                  <a:pt x="237" y="250"/>
                  <a:pt x="234" y="161"/>
                </a:cubicBezTo>
                <a:cubicBezTo>
                  <a:pt x="230" y="70"/>
                  <a:pt x="177" y="1"/>
                  <a:pt x="11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4076233" y="6855704"/>
            <a:ext cx="25806" cy="34821"/>
          </a:xfrm>
          <a:custGeom>
            <a:rect b="b" l="l" r="r" t="t"/>
            <a:pathLst>
              <a:path extrusionOk="0" h="325" w="241">
                <a:moveTo>
                  <a:pt x="122" y="1"/>
                </a:moveTo>
                <a:cubicBezTo>
                  <a:pt x="120" y="1"/>
                  <a:pt x="119" y="1"/>
                  <a:pt x="118" y="1"/>
                </a:cubicBezTo>
                <a:cubicBezTo>
                  <a:pt x="50" y="1"/>
                  <a:pt x="1" y="78"/>
                  <a:pt x="4" y="167"/>
                </a:cubicBezTo>
                <a:cubicBezTo>
                  <a:pt x="7" y="256"/>
                  <a:pt x="62" y="324"/>
                  <a:pt x="123" y="324"/>
                </a:cubicBezTo>
                <a:cubicBezTo>
                  <a:pt x="124" y="324"/>
                  <a:pt x="126" y="324"/>
                  <a:pt x="127" y="324"/>
                </a:cubicBezTo>
                <a:cubicBezTo>
                  <a:pt x="190" y="324"/>
                  <a:pt x="241" y="247"/>
                  <a:pt x="238" y="158"/>
                </a:cubicBezTo>
                <a:cubicBezTo>
                  <a:pt x="234" y="69"/>
                  <a:pt x="183" y="1"/>
                  <a:pt x="122"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a:off x="3913255" y="7024667"/>
            <a:ext cx="46794" cy="52500"/>
          </a:xfrm>
          <a:custGeom>
            <a:rect b="b" l="l" r="r" t="t"/>
            <a:pathLst>
              <a:path extrusionOk="0" h="490" w="437">
                <a:moveTo>
                  <a:pt x="17" y="0"/>
                </a:moveTo>
                <a:lnTo>
                  <a:pt x="17" y="0"/>
                </a:lnTo>
                <a:cubicBezTo>
                  <a:pt x="0" y="120"/>
                  <a:pt x="37" y="247"/>
                  <a:pt x="113" y="340"/>
                </a:cubicBezTo>
                <a:cubicBezTo>
                  <a:pt x="190" y="430"/>
                  <a:pt x="310" y="487"/>
                  <a:pt x="430" y="490"/>
                </a:cubicBezTo>
                <a:lnTo>
                  <a:pt x="437" y="290"/>
                </a:lnTo>
                <a:cubicBezTo>
                  <a:pt x="373" y="287"/>
                  <a:pt x="310" y="256"/>
                  <a:pt x="266" y="210"/>
                </a:cubicBezTo>
                <a:cubicBezTo>
                  <a:pt x="226" y="160"/>
                  <a:pt x="206" y="93"/>
                  <a:pt x="217" y="30"/>
                </a:cubicBezTo>
                <a:lnTo>
                  <a:pt x="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a:off x="3845366" y="6792169"/>
            <a:ext cx="98942" cy="32678"/>
          </a:xfrm>
          <a:custGeom>
            <a:rect b="b" l="l" r="r" t="t"/>
            <a:pathLst>
              <a:path extrusionOk="0" h="305" w="924">
                <a:moveTo>
                  <a:pt x="636" y="0"/>
                </a:moveTo>
                <a:cubicBezTo>
                  <a:pt x="493" y="0"/>
                  <a:pt x="343" y="26"/>
                  <a:pt x="204" y="64"/>
                </a:cubicBezTo>
                <a:cubicBezTo>
                  <a:pt x="157" y="81"/>
                  <a:pt x="107" y="97"/>
                  <a:pt x="67" y="124"/>
                </a:cubicBezTo>
                <a:cubicBezTo>
                  <a:pt x="27" y="151"/>
                  <a:pt x="1" y="187"/>
                  <a:pt x="11" y="224"/>
                </a:cubicBezTo>
                <a:cubicBezTo>
                  <a:pt x="24" y="277"/>
                  <a:pt x="117" y="297"/>
                  <a:pt x="201" y="304"/>
                </a:cubicBezTo>
                <a:cubicBezTo>
                  <a:pt x="219" y="304"/>
                  <a:pt x="238" y="305"/>
                  <a:pt x="257" y="305"/>
                </a:cubicBezTo>
                <a:cubicBezTo>
                  <a:pt x="417" y="305"/>
                  <a:pt x="585" y="278"/>
                  <a:pt x="737" y="227"/>
                </a:cubicBezTo>
                <a:cubicBezTo>
                  <a:pt x="800" y="204"/>
                  <a:pt x="864" y="174"/>
                  <a:pt x="884" y="131"/>
                </a:cubicBezTo>
                <a:cubicBezTo>
                  <a:pt x="924" y="27"/>
                  <a:pt x="737" y="4"/>
                  <a:pt x="660" y="1"/>
                </a:cubicBezTo>
                <a:cubicBezTo>
                  <a:pt x="652" y="0"/>
                  <a:pt x="644" y="0"/>
                  <a:pt x="63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a:off x="4045180" y="6786062"/>
            <a:ext cx="87591" cy="27214"/>
          </a:xfrm>
          <a:custGeom>
            <a:rect b="b" l="l" r="r" t="t"/>
            <a:pathLst>
              <a:path extrusionOk="0" h="254" w="818">
                <a:moveTo>
                  <a:pt x="358" y="1"/>
                </a:moveTo>
                <a:cubicBezTo>
                  <a:pt x="302" y="1"/>
                  <a:pt x="245" y="4"/>
                  <a:pt x="191" y="11"/>
                </a:cubicBezTo>
                <a:cubicBezTo>
                  <a:pt x="144" y="18"/>
                  <a:pt x="100" y="24"/>
                  <a:pt x="65" y="44"/>
                </a:cubicBezTo>
                <a:cubicBezTo>
                  <a:pt x="28" y="61"/>
                  <a:pt x="1" y="91"/>
                  <a:pt x="5" y="124"/>
                </a:cubicBezTo>
                <a:cubicBezTo>
                  <a:pt x="8" y="178"/>
                  <a:pt x="88" y="208"/>
                  <a:pt x="157" y="224"/>
                </a:cubicBezTo>
                <a:cubicBezTo>
                  <a:pt x="249" y="244"/>
                  <a:pt x="343" y="254"/>
                  <a:pt x="437" y="254"/>
                </a:cubicBezTo>
                <a:cubicBezTo>
                  <a:pt x="504" y="254"/>
                  <a:pt x="570" y="249"/>
                  <a:pt x="634" y="238"/>
                </a:cubicBezTo>
                <a:cubicBezTo>
                  <a:pt x="691" y="228"/>
                  <a:pt x="751" y="211"/>
                  <a:pt x="771" y="174"/>
                </a:cubicBezTo>
                <a:cubicBezTo>
                  <a:pt x="817" y="88"/>
                  <a:pt x="657" y="34"/>
                  <a:pt x="591" y="21"/>
                </a:cubicBezTo>
                <a:cubicBezTo>
                  <a:pt x="515" y="7"/>
                  <a:pt x="436" y="1"/>
                  <a:pt x="3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p:nvPr/>
        </p:nvSpPr>
        <p:spPr>
          <a:xfrm>
            <a:off x="3632702" y="6272852"/>
            <a:ext cx="319527" cy="261213"/>
          </a:xfrm>
          <a:custGeom>
            <a:rect b="b" l="l" r="r" t="t"/>
            <a:pathLst>
              <a:path extrusionOk="0" h="2438" w="2984">
                <a:moveTo>
                  <a:pt x="1658" y="1"/>
                </a:moveTo>
                <a:cubicBezTo>
                  <a:pt x="1638" y="1"/>
                  <a:pt x="1617" y="2"/>
                  <a:pt x="1597" y="3"/>
                </a:cubicBezTo>
                <a:cubicBezTo>
                  <a:pt x="364" y="72"/>
                  <a:pt x="1" y="1712"/>
                  <a:pt x="1084" y="2299"/>
                </a:cubicBezTo>
                <a:cubicBezTo>
                  <a:pt x="1258" y="2392"/>
                  <a:pt x="1456" y="2438"/>
                  <a:pt x="1654" y="2438"/>
                </a:cubicBezTo>
                <a:cubicBezTo>
                  <a:pt x="1956" y="2438"/>
                  <a:pt x="2260" y="2332"/>
                  <a:pt x="2483" y="2128"/>
                </a:cubicBezTo>
                <a:cubicBezTo>
                  <a:pt x="2857" y="1792"/>
                  <a:pt x="2983" y="1215"/>
                  <a:pt x="2790" y="752"/>
                </a:cubicBezTo>
                <a:cubicBezTo>
                  <a:pt x="2608" y="308"/>
                  <a:pt x="2137" y="1"/>
                  <a:pt x="16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p:nvPr/>
        </p:nvSpPr>
        <p:spPr>
          <a:xfrm>
            <a:off x="2661368" y="8593868"/>
            <a:ext cx="2528266" cy="1620959"/>
          </a:xfrm>
          <a:custGeom>
            <a:rect b="b" l="l" r="r" t="t"/>
            <a:pathLst>
              <a:path extrusionOk="0" h="15129" w="23611">
                <a:moveTo>
                  <a:pt x="12140" y="0"/>
                </a:moveTo>
                <a:cubicBezTo>
                  <a:pt x="11508" y="0"/>
                  <a:pt x="10894" y="8"/>
                  <a:pt x="10321" y="20"/>
                </a:cubicBezTo>
                <a:cubicBezTo>
                  <a:pt x="9672" y="33"/>
                  <a:pt x="9072" y="53"/>
                  <a:pt x="8555" y="73"/>
                </a:cubicBezTo>
                <a:cubicBezTo>
                  <a:pt x="7425" y="117"/>
                  <a:pt x="6696" y="166"/>
                  <a:pt x="6696" y="166"/>
                </a:cubicBezTo>
                <a:lnTo>
                  <a:pt x="2703" y="166"/>
                </a:lnTo>
                <a:cubicBezTo>
                  <a:pt x="2703" y="166"/>
                  <a:pt x="1" y="5489"/>
                  <a:pt x="1904" y="6991"/>
                </a:cubicBezTo>
                <a:lnTo>
                  <a:pt x="12464" y="6991"/>
                </a:lnTo>
                <a:lnTo>
                  <a:pt x="11414" y="15129"/>
                </a:lnTo>
                <a:lnTo>
                  <a:pt x="21255" y="15129"/>
                </a:lnTo>
                <a:cubicBezTo>
                  <a:pt x="21255" y="15129"/>
                  <a:pt x="23611" y="3745"/>
                  <a:pt x="20568" y="1173"/>
                </a:cubicBezTo>
                <a:cubicBezTo>
                  <a:pt x="20398" y="1030"/>
                  <a:pt x="20161" y="899"/>
                  <a:pt x="19872" y="786"/>
                </a:cubicBezTo>
                <a:cubicBezTo>
                  <a:pt x="18263" y="158"/>
                  <a:pt x="15010" y="0"/>
                  <a:pt x="12140" y="0"/>
                </a:cubicBez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7"/>
          <p:cNvSpPr/>
          <p:nvPr/>
        </p:nvSpPr>
        <p:spPr>
          <a:xfrm>
            <a:off x="4029867" y="6875418"/>
            <a:ext cx="176040" cy="101464"/>
          </a:xfrm>
          <a:custGeom>
            <a:rect b="b" l="l" r="r" t="t"/>
            <a:pathLst>
              <a:path extrusionOk="0" h="947" w="1644">
                <a:moveTo>
                  <a:pt x="1414" y="207"/>
                </a:moveTo>
                <a:cubicBezTo>
                  <a:pt x="1380" y="497"/>
                  <a:pt x="1140" y="730"/>
                  <a:pt x="840" y="746"/>
                </a:cubicBezTo>
                <a:cubicBezTo>
                  <a:pt x="831" y="747"/>
                  <a:pt x="821" y="747"/>
                  <a:pt x="812" y="747"/>
                </a:cubicBezTo>
                <a:cubicBezTo>
                  <a:pt x="524" y="747"/>
                  <a:pt x="275" y="545"/>
                  <a:pt x="214" y="270"/>
                </a:cubicBezTo>
                <a:lnTo>
                  <a:pt x="1414" y="207"/>
                </a:lnTo>
                <a:close/>
                <a:moveTo>
                  <a:pt x="1514" y="0"/>
                </a:moveTo>
                <a:lnTo>
                  <a:pt x="94" y="74"/>
                </a:lnTo>
                <a:lnTo>
                  <a:pt x="0" y="180"/>
                </a:lnTo>
                <a:cubicBezTo>
                  <a:pt x="20" y="610"/>
                  <a:pt x="380" y="946"/>
                  <a:pt x="807" y="946"/>
                </a:cubicBezTo>
                <a:lnTo>
                  <a:pt x="851" y="946"/>
                </a:lnTo>
                <a:cubicBezTo>
                  <a:pt x="1297" y="923"/>
                  <a:pt x="1643" y="540"/>
                  <a:pt x="1620" y="94"/>
                </a:cubicBezTo>
                <a:lnTo>
                  <a:pt x="1514" y="0"/>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7"/>
          <p:cNvSpPr/>
          <p:nvPr/>
        </p:nvSpPr>
        <p:spPr>
          <a:xfrm>
            <a:off x="3811421" y="6886775"/>
            <a:ext cx="176040" cy="101571"/>
          </a:xfrm>
          <a:custGeom>
            <a:rect b="b" l="l" r="r" t="t"/>
            <a:pathLst>
              <a:path extrusionOk="0" h="948" w="1644">
                <a:moveTo>
                  <a:pt x="1417" y="208"/>
                </a:moveTo>
                <a:cubicBezTo>
                  <a:pt x="1384" y="497"/>
                  <a:pt x="1144" y="731"/>
                  <a:pt x="841" y="744"/>
                </a:cubicBezTo>
                <a:cubicBezTo>
                  <a:pt x="828" y="744"/>
                  <a:pt x="816" y="745"/>
                  <a:pt x="803" y="745"/>
                </a:cubicBezTo>
                <a:cubicBezTo>
                  <a:pt x="656" y="745"/>
                  <a:pt x="515" y="689"/>
                  <a:pt x="404" y="591"/>
                </a:cubicBezTo>
                <a:cubicBezTo>
                  <a:pt x="308" y="504"/>
                  <a:pt x="244" y="391"/>
                  <a:pt x="215" y="268"/>
                </a:cubicBezTo>
                <a:lnTo>
                  <a:pt x="1417" y="208"/>
                </a:lnTo>
                <a:close/>
                <a:moveTo>
                  <a:pt x="1514" y="1"/>
                </a:moveTo>
                <a:lnTo>
                  <a:pt x="98" y="74"/>
                </a:lnTo>
                <a:lnTo>
                  <a:pt x="1" y="177"/>
                </a:lnTo>
                <a:cubicBezTo>
                  <a:pt x="24" y="611"/>
                  <a:pt x="381" y="947"/>
                  <a:pt x="811" y="947"/>
                </a:cubicBezTo>
                <a:lnTo>
                  <a:pt x="854" y="947"/>
                </a:lnTo>
                <a:cubicBezTo>
                  <a:pt x="1301" y="923"/>
                  <a:pt x="1644" y="540"/>
                  <a:pt x="1620" y="94"/>
                </a:cubicBezTo>
                <a:lnTo>
                  <a:pt x="1514"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7"/>
          <p:cNvSpPr/>
          <p:nvPr/>
        </p:nvSpPr>
        <p:spPr>
          <a:xfrm>
            <a:off x="3917860" y="6882489"/>
            <a:ext cx="136420" cy="28714"/>
          </a:xfrm>
          <a:custGeom>
            <a:rect b="b" l="l" r="r" t="t"/>
            <a:pathLst>
              <a:path extrusionOk="0" h="268" w="1274">
                <a:moveTo>
                  <a:pt x="1263" y="1"/>
                </a:moveTo>
                <a:lnTo>
                  <a:pt x="0" y="68"/>
                </a:lnTo>
                <a:lnTo>
                  <a:pt x="10" y="268"/>
                </a:lnTo>
                <a:lnTo>
                  <a:pt x="1273" y="201"/>
                </a:lnTo>
                <a:lnTo>
                  <a:pt x="1263"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p:nvPr/>
        </p:nvSpPr>
        <p:spPr>
          <a:xfrm>
            <a:off x="3637735" y="6768597"/>
            <a:ext cx="188461" cy="145821"/>
          </a:xfrm>
          <a:custGeom>
            <a:rect b="b" l="l" r="r" t="t"/>
            <a:pathLst>
              <a:path extrusionOk="0" h="1361" w="1760">
                <a:moveTo>
                  <a:pt x="117" y="1"/>
                </a:moveTo>
                <a:lnTo>
                  <a:pt x="0" y="161"/>
                </a:lnTo>
                <a:lnTo>
                  <a:pt x="1643" y="1360"/>
                </a:lnTo>
                <a:lnTo>
                  <a:pt x="1760" y="1197"/>
                </a:lnTo>
                <a:lnTo>
                  <a:pt x="117"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a:off x="3518875" y="6790883"/>
            <a:ext cx="168865" cy="216535"/>
          </a:xfrm>
          <a:custGeom>
            <a:rect b="b" l="l" r="r" t="t"/>
            <a:pathLst>
              <a:path extrusionOk="0" h="2021" w="1577">
                <a:moveTo>
                  <a:pt x="916" y="0"/>
                </a:moveTo>
                <a:cubicBezTo>
                  <a:pt x="896" y="0"/>
                  <a:pt x="876" y="1"/>
                  <a:pt x="857" y="3"/>
                </a:cubicBezTo>
                <a:cubicBezTo>
                  <a:pt x="650" y="26"/>
                  <a:pt x="461" y="143"/>
                  <a:pt x="324" y="303"/>
                </a:cubicBezTo>
                <a:cubicBezTo>
                  <a:pt x="14" y="663"/>
                  <a:pt x="1" y="1246"/>
                  <a:pt x="290" y="1623"/>
                </a:cubicBezTo>
                <a:cubicBezTo>
                  <a:pt x="490" y="1878"/>
                  <a:pt x="815" y="2020"/>
                  <a:pt x="1137" y="2020"/>
                </a:cubicBezTo>
                <a:cubicBezTo>
                  <a:pt x="1289" y="2020"/>
                  <a:pt x="1440" y="1989"/>
                  <a:pt x="1577" y="1922"/>
                </a:cubicBezTo>
                <a:lnTo>
                  <a:pt x="1404" y="243"/>
                </a:lnTo>
                <a:cubicBezTo>
                  <a:pt x="1298" y="86"/>
                  <a:pt x="1105" y="0"/>
                  <a:pt x="916"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a:off x="3585587" y="6846811"/>
            <a:ext cx="58680" cy="93000"/>
          </a:xfrm>
          <a:custGeom>
            <a:rect b="b" l="l" r="r" t="t"/>
            <a:pathLst>
              <a:path extrusionOk="0" h="868" w="548">
                <a:moveTo>
                  <a:pt x="464" y="1"/>
                </a:moveTo>
                <a:lnTo>
                  <a:pt x="1" y="27"/>
                </a:lnTo>
                <a:lnTo>
                  <a:pt x="14" y="230"/>
                </a:lnTo>
                <a:lnTo>
                  <a:pt x="267" y="214"/>
                </a:lnTo>
                <a:lnTo>
                  <a:pt x="267" y="214"/>
                </a:lnTo>
                <a:cubicBezTo>
                  <a:pt x="154" y="410"/>
                  <a:pt x="101" y="644"/>
                  <a:pt x="124" y="867"/>
                </a:cubicBezTo>
                <a:lnTo>
                  <a:pt x="327" y="847"/>
                </a:lnTo>
                <a:cubicBezTo>
                  <a:pt x="301" y="604"/>
                  <a:pt x="384" y="350"/>
                  <a:pt x="547" y="167"/>
                </a:cubicBezTo>
                <a:lnTo>
                  <a:pt x="46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p:nvPr/>
        </p:nvSpPr>
        <p:spPr>
          <a:xfrm>
            <a:off x="3620924" y="6518207"/>
            <a:ext cx="471902" cy="278249"/>
          </a:xfrm>
          <a:custGeom>
            <a:rect b="b" l="l" r="r" t="t"/>
            <a:pathLst>
              <a:path extrusionOk="0" h="2597" w="4407">
                <a:moveTo>
                  <a:pt x="2721" y="1"/>
                </a:moveTo>
                <a:cubicBezTo>
                  <a:pt x="2701" y="1"/>
                  <a:pt x="2682" y="1"/>
                  <a:pt x="2663" y="2"/>
                </a:cubicBezTo>
                <a:cubicBezTo>
                  <a:pt x="2658" y="3"/>
                  <a:pt x="2653" y="3"/>
                  <a:pt x="2648" y="3"/>
                </a:cubicBezTo>
                <a:cubicBezTo>
                  <a:pt x="2643" y="3"/>
                  <a:pt x="2638" y="3"/>
                  <a:pt x="2633" y="5"/>
                </a:cubicBezTo>
                <a:cubicBezTo>
                  <a:pt x="1637" y="45"/>
                  <a:pt x="1014" y="469"/>
                  <a:pt x="617" y="998"/>
                </a:cubicBezTo>
                <a:cubicBezTo>
                  <a:pt x="237" y="1508"/>
                  <a:pt x="71" y="2118"/>
                  <a:pt x="0" y="2574"/>
                </a:cubicBezTo>
                <a:cubicBezTo>
                  <a:pt x="90" y="2590"/>
                  <a:pt x="180" y="2597"/>
                  <a:pt x="271" y="2597"/>
                </a:cubicBezTo>
                <a:cubicBezTo>
                  <a:pt x="851" y="2597"/>
                  <a:pt x="1429" y="2295"/>
                  <a:pt x="1850" y="1868"/>
                </a:cubicBezTo>
                <a:cubicBezTo>
                  <a:pt x="2323" y="1392"/>
                  <a:pt x="2633" y="772"/>
                  <a:pt x="2916" y="152"/>
                </a:cubicBezTo>
                <a:cubicBezTo>
                  <a:pt x="2976" y="275"/>
                  <a:pt x="3067" y="385"/>
                  <a:pt x="3170" y="472"/>
                </a:cubicBezTo>
                <a:cubicBezTo>
                  <a:pt x="3387" y="658"/>
                  <a:pt x="3656" y="765"/>
                  <a:pt x="3923" y="868"/>
                </a:cubicBezTo>
                <a:cubicBezTo>
                  <a:pt x="4086" y="932"/>
                  <a:pt x="4253" y="995"/>
                  <a:pt x="4406" y="1078"/>
                </a:cubicBezTo>
                <a:cubicBezTo>
                  <a:pt x="4182" y="712"/>
                  <a:pt x="3907" y="412"/>
                  <a:pt x="3573" y="225"/>
                </a:cubicBezTo>
                <a:cubicBezTo>
                  <a:pt x="3476" y="169"/>
                  <a:pt x="3376" y="125"/>
                  <a:pt x="3273" y="89"/>
                </a:cubicBezTo>
                <a:cubicBezTo>
                  <a:pt x="3223" y="72"/>
                  <a:pt x="3173" y="58"/>
                  <a:pt x="3123" y="49"/>
                </a:cubicBezTo>
                <a:cubicBezTo>
                  <a:pt x="3083" y="38"/>
                  <a:pt x="3043" y="29"/>
                  <a:pt x="3000" y="22"/>
                </a:cubicBezTo>
                <a:cubicBezTo>
                  <a:pt x="2911" y="8"/>
                  <a:pt x="2817" y="1"/>
                  <a:pt x="2721"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4985889" y="7922623"/>
            <a:ext cx="82130" cy="422784"/>
          </a:xfrm>
          <a:custGeom>
            <a:rect b="b" l="l" r="r" t="t"/>
            <a:pathLst>
              <a:path extrusionOk="0" h="3946" w="767">
                <a:moveTo>
                  <a:pt x="566" y="0"/>
                </a:moveTo>
                <a:lnTo>
                  <a:pt x="0" y="3919"/>
                </a:lnTo>
                <a:lnTo>
                  <a:pt x="200" y="3945"/>
                </a:lnTo>
                <a:lnTo>
                  <a:pt x="766" y="2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3918181" y="9341719"/>
            <a:ext cx="198848" cy="613605"/>
          </a:xfrm>
          <a:custGeom>
            <a:rect b="b" l="l" r="r" t="t"/>
            <a:pathLst>
              <a:path extrusionOk="0" h="5727" w="1857">
                <a:moveTo>
                  <a:pt x="727" y="1"/>
                </a:moveTo>
                <a:lnTo>
                  <a:pt x="0" y="5726"/>
                </a:lnTo>
                <a:lnTo>
                  <a:pt x="1857" y="1"/>
                </a:ln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p:nvPr/>
        </p:nvSpPr>
        <p:spPr>
          <a:xfrm>
            <a:off x="2950809" y="7440592"/>
            <a:ext cx="1170170" cy="1305317"/>
          </a:xfrm>
          <a:custGeom>
            <a:rect b="b" l="l" r="r" t="t"/>
            <a:pathLst>
              <a:path extrusionOk="0" h="12183" w="10928">
                <a:moveTo>
                  <a:pt x="5686" y="0"/>
                </a:moveTo>
                <a:cubicBezTo>
                  <a:pt x="2097" y="280"/>
                  <a:pt x="0" y="10930"/>
                  <a:pt x="0" y="10930"/>
                </a:cubicBezTo>
                <a:cubicBezTo>
                  <a:pt x="742" y="11866"/>
                  <a:pt x="1798" y="12183"/>
                  <a:pt x="2889" y="12183"/>
                </a:cubicBezTo>
                <a:cubicBezTo>
                  <a:pt x="4230" y="12183"/>
                  <a:pt x="5623" y="11704"/>
                  <a:pt x="6546" y="11307"/>
                </a:cubicBezTo>
                <a:cubicBezTo>
                  <a:pt x="7198" y="11024"/>
                  <a:pt x="7618" y="10784"/>
                  <a:pt x="7618" y="10784"/>
                </a:cubicBezTo>
                <a:lnTo>
                  <a:pt x="10440" y="8105"/>
                </a:lnTo>
                <a:lnTo>
                  <a:pt x="10568" y="7985"/>
                </a:lnTo>
                <a:cubicBezTo>
                  <a:pt x="10928" y="4099"/>
                  <a:pt x="9338" y="257"/>
                  <a:pt x="9318" y="200"/>
                </a:cubicBezTo>
                <a:cubicBezTo>
                  <a:pt x="8914" y="431"/>
                  <a:pt x="8444" y="513"/>
                  <a:pt x="7978" y="513"/>
                </a:cubicBezTo>
                <a:cubicBezTo>
                  <a:pt x="6817" y="513"/>
                  <a:pt x="5686" y="0"/>
                  <a:pt x="5686"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a:off x="4718935" y="8285620"/>
            <a:ext cx="431747" cy="305142"/>
          </a:xfrm>
          <a:custGeom>
            <a:rect b="b" l="l" r="r" t="t"/>
            <a:pathLst>
              <a:path extrusionOk="0" h="2848" w="4032">
                <a:moveTo>
                  <a:pt x="617" y="1"/>
                </a:moveTo>
                <a:lnTo>
                  <a:pt x="0" y="2780"/>
                </a:lnTo>
                <a:cubicBezTo>
                  <a:pt x="0" y="2780"/>
                  <a:pt x="1002" y="2848"/>
                  <a:pt x="1911" y="2848"/>
                </a:cubicBezTo>
                <a:cubicBezTo>
                  <a:pt x="2603" y="2848"/>
                  <a:pt x="3240" y="2809"/>
                  <a:pt x="3343" y="2670"/>
                </a:cubicBezTo>
                <a:cubicBezTo>
                  <a:pt x="3482" y="2480"/>
                  <a:pt x="3336" y="2367"/>
                  <a:pt x="3336" y="2367"/>
                </a:cubicBezTo>
                <a:lnTo>
                  <a:pt x="3336" y="2367"/>
                </a:lnTo>
                <a:cubicBezTo>
                  <a:pt x="3336" y="2367"/>
                  <a:pt x="3397" y="2379"/>
                  <a:pt x="3475" y="2379"/>
                </a:cubicBezTo>
                <a:cubicBezTo>
                  <a:pt x="3573" y="2379"/>
                  <a:pt x="3697" y="2361"/>
                  <a:pt x="3762" y="2277"/>
                </a:cubicBezTo>
                <a:cubicBezTo>
                  <a:pt x="3876" y="2127"/>
                  <a:pt x="3756" y="1974"/>
                  <a:pt x="3756" y="1974"/>
                </a:cubicBezTo>
                <a:lnTo>
                  <a:pt x="3756" y="1974"/>
                </a:lnTo>
                <a:cubicBezTo>
                  <a:pt x="3756" y="1974"/>
                  <a:pt x="3759" y="1974"/>
                  <a:pt x="3763" y="1974"/>
                </a:cubicBezTo>
                <a:cubicBezTo>
                  <a:pt x="3806" y="1974"/>
                  <a:pt x="4031" y="1963"/>
                  <a:pt x="4019" y="1731"/>
                </a:cubicBezTo>
                <a:cubicBezTo>
                  <a:pt x="4010" y="1454"/>
                  <a:pt x="3196" y="1034"/>
                  <a:pt x="2366" y="677"/>
                </a:cubicBezTo>
                <a:lnTo>
                  <a:pt x="2366" y="677"/>
                </a:lnTo>
                <a:cubicBezTo>
                  <a:pt x="2463" y="692"/>
                  <a:pt x="2554" y="699"/>
                  <a:pt x="2637" y="699"/>
                </a:cubicBezTo>
                <a:cubicBezTo>
                  <a:pt x="3032" y="699"/>
                  <a:pt x="3260" y="543"/>
                  <a:pt x="3263" y="298"/>
                </a:cubicBezTo>
                <a:cubicBezTo>
                  <a:pt x="3263" y="97"/>
                  <a:pt x="2664" y="8"/>
                  <a:pt x="2039" y="8"/>
                </a:cubicBezTo>
                <a:cubicBezTo>
                  <a:pt x="1918" y="8"/>
                  <a:pt x="1796" y="11"/>
                  <a:pt x="1677" y="18"/>
                </a:cubicBezTo>
                <a:cubicBezTo>
                  <a:pt x="1556" y="25"/>
                  <a:pt x="1432" y="28"/>
                  <a:pt x="1312" y="28"/>
                </a:cubicBezTo>
                <a:cubicBezTo>
                  <a:pt x="941" y="28"/>
                  <a:pt x="617" y="1"/>
                  <a:pt x="617"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p:nvPr/>
        </p:nvSpPr>
        <p:spPr>
          <a:xfrm>
            <a:off x="4990493" y="8427798"/>
            <a:ext cx="136741" cy="78214"/>
          </a:xfrm>
          <a:custGeom>
            <a:rect b="b" l="l" r="r" t="t"/>
            <a:pathLst>
              <a:path extrusionOk="0" h="730" w="1277">
                <a:moveTo>
                  <a:pt x="60" y="1"/>
                </a:moveTo>
                <a:lnTo>
                  <a:pt x="0" y="197"/>
                </a:lnTo>
                <a:cubicBezTo>
                  <a:pt x="680" y="396"/>
                  <a:pt x="1157" y="727"/>
                  <a:pt x="1160" y="730"/>
                </a:cubicBezTo>
                <a:lnTo>
                  <a:pt x="1277" y="564"/>
                </a:lnTo>
                <a:cubicBezTo>
                  <a:pt x="1257" y="550"/>
                  <a:pt x="770" y="213"/>
                  <a:pt x="60"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7"/>
          <p:cNvSpPr/>
          <p:nvPr/>
        </p:nvSpPr>
        <p:spPr>
          <a:xfrm>
            <a:off x="4966614" y="8489190"/>
            <a:ext cx="114254" cy="60107"/>
          </a:xfrm>
          <a:custGeom>
            <a:rect b="b" l="l" r="r" t="t"/>
            <a:pathLst>
              <a:path extrusionOk="0" h="561" w="1067">
                <a:moveTo>
                  <a:pt x="53" y="0"/>
                </a:moveTo>
                <a:lnTo>
                  <a:pt x="0" y="194"/>
                </a:lnTo>
                <a:cubicBezTo>
                  <a:pt x="477" y="327"/>
                  <a:pt x="973" y="557"/>
                  <a:pt x="980" y="560"/>
                </a:cubicBezTo>
                <a:lnTo>
                  <a:pt x="1066" y="377"/>
                </a:lnTo>
                <a:cubicBezTo>
                  <a:pt x="1043" y="367"/>
                  <a:pt x="546" y="137"/>
                  <a:pt x="53"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3270125" y="7967623"/>
            <a:ext cx="798710" cy="684426"/>
          </a:xfrm>
          <a:custGeom>
            <a:rect b="b" l="l" r="r" t="t"/>
            <a:pathLst>
              <a:path extrusionOk="0" h="6388" w="7459">
                <a:moveTo>
                  <a:pt x="1" y="0"/>
                </a:moveTo>
                <a:cubicBezTo>
                  <a:pt x="1" y="0"/>
                  <a:pt x="624" y="4062"/>
                  <a:pt x="2870" y="5918"/>
                </a:cubicBezTo>
                <a:cubicBezTo>
                  <a:pt x="3087" y="6098"/>
                  <a:pt x="3316" y="6255"/>
                  <a:pt x="3564" y="6388"/>
                </a:cubicBezTo>
                <a:cubicBezTo>
                  <a:pt x="4216" y="6105"/>
                  <a:pt x="4636" y="5865"/>
                  <a:pt x="4636" y="5865"/>
                </a:cubicBezTo>
                <a:lnTo>
                  <a:pt x="7458" y="3186"/>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p:nvPr/>
        </p:nvSpPr>
        <p:spPr>
          <a:xfrm>
            <a:off x="3651656" y="8593868"/>
            <a:ext cx="1137618" cy="154392"/>
          </a:xfrm>
          <a:custGeom>
            <a:rect b="b" l="l" r="r" t="t"/>
            <a:pathLst>
              <a:path extrusionOk="0" h="1441" w="10624">
                <a:moveTo>
                  <a:pt x="2892" y="0"/>
                </a:moveTo>
                <a:cubicBezTo>
                  <a:pt x="2260" y="0"/>
                  <a:pt x="1646" y="8"/>
                  <a:pt x="1073" y="20"/>
                </a:cubicBezTo>
                <a:cubicBezTo>
                  <a:pt x="1073" y="20"/>
                  <a:pt x="653" y="260"/>
                  <a:pt x="1" y="543"/>
                </a:cubicBezTo>
                <a:cubicBezTo>
                  <a:pt x="201" y="650"/>
                  <a:pt x="413" y="740"/>
                  <a:pt x="633" y="810"/>
                </a:cubicBezTo>
                <a:cubicBezTo>
                  <a:pt x="2043" y="1258"/>
                  <a:pt x="3630" y="1440"/>
                  <a:pt x="5212" y="1440"/>
                </a:cubicBezTo>
                <a:cubicBezTo>
                  <a:pt x="7132" y="1440"/>
                  <a:pt x="9045" y="1172"/>
                  <a:pt x="10624" y="786"/>
                </a:cubicBezTo>
                <a:cubicBezTo>
                  <a:pt x="9015" y="158"/>
                  <a:pt x="5762" y="0"/>
                  <a:pt x="2892" y="0"/>
                </a:cubicBez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p:nvPr/>
        </p:nvSpPr>
        <p:spPr>
          <a:xfrm>
            <a:off x="3270125" y="7695482"/>
            <a:ext cx="1537776" cy="959461"/>
          </a:xfrm>
          <a:custGeom>
            <a:rect b="b" l="l" r="r" t="t"/>
            <a:pathLst>
              <a:path extrusionOk="0" h="8955" w="14361">
                <a:moveTo>
                  <a:pt x="5769" y="1"/>
                </a:moveTo>
                <a:lnTo>
                  <a:pt x="1" y="2540"/>
                </a:lnTo>
                <a:cubicBezTo>
                  <a:pt x="1" y="2540"/>
                  <a:pt x="488" y="5322"/>
                  <a:pt x="3107" y="7582"/>
                </a:cubicBezTo>
                <a:cubicBezTo>
                  <a:pt x="4373" y="8673"/>
                  <a:pt x="6918" y="8955"/>
                  <a:pt x="9211" y="8955"/>
                </a:cubicBezTo>
                <a:cubicBezTo>
                  <a:pt x="11668" y="8955"/>
                  <a:pt x="13837" y="8631"/>
                  <a:pt x="13837" y="8631"/>
                </a:cubicBezTo>
                <a:lnTo>
                  <a:pt x="14360" y="5003"/>
                </a:lnTo>
                <a:lnTo>
                  <a:pt x="7506" y="2743"/>
                </a:lnTo>
                <a:lnTo>
                  <a:pt x="5769" y="1"/>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p:nvPr/>
        </p:nvSpPr>
        <p:spPr>
          <a:xfrm>
            <a:off x="3911435" y="9987677"/>
            <a:ext cx="1061698" cy="21536"/>
          </a:xfrm>
          <a:custGeom>
            <a:rect b="b" l="l" r="r" t="t"/>
            <a:pathLst>
              <a:path extrusionOk="0" h="201" w="9915">
                <a:moveTo>
                  <a:pt x="0" y="1"/>
                </a:moveTo>
                <a:lnTo>
                  <a:pt x="0" y="201"/>
                </a:lnTo>
                <a:lnTo>
                  <a:pt x="9914" y="201"/>
                </a:lnTo>
                <a:lnTo>
                  <a:pt x="991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p:nvPr/>
        </p:nvSpPr>
        <p:spPr>
          <a:xfrm>
            <a:off x="4439132" y="10214711"/>
            <a:ext cx="900757" cy="570320"/>
          </a:xfrm>
          <a:custGeom>
            <a:rect b="b" l="l" r="r" t="t"/>
            <a:pathLst>
              <a:path extrusionOk="0" h="5323" w="8412">
                <a:moveTo>
                  <a:pt x="860" y="1"/>
                </a:moveTo>
                <a:lnTo>
                  <a:pt x="0" y="5323"/>
                </a:lnTo>
                <a:lnTo>
                  <a:pt x="8412" y="5323"/>
                </a:lnTo>
                <a:cubicBezTo>
                  <a:pt x="8382" y="4629"/>
                  <a:pt x="7765" y="4057"/>
                  <a:pt x="7146" y="3743"/>
                </a:cubicBezTo>
                <a:cubicBezTo>
                  <a:pt x="6526" y="3433"/>
                  <a:pt x="5863" y="3226"/>
                  <a:pt x="5323" y="2763"/>
                </a:cubicBezTo>
                <a:cubicBezTo>
                  <a:pt x="4759" y="2280"/>
                  <a:pt x="4453"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7"/>
          <p:cNvSpPr/>
          <p:nvPr/>
        </p:nvSpPr>
        <p:spPr>
          <a:xfrm>
            <a:off x="4941557" y="10368567"/>
            <a:ext cx="101833" cy="142928"/>
          </a:xfrm>
          <a:custGeom>
            <a:rect b="b" l="l" r="r" t="t"/>
            <a:pathLst>
              <a:path extrusionOk="0" h="1334" w="951">
                <a:moveTo>
                  <a:pt x="693" y="204"/>
                </a:moveTo>
                <a:cubicBezTo>
                  <a:pt x="695" y="204"/>
                  <a:pt x="698" y="204"/>
                  <a:pt x="700" y="205"/>
                </a:cubicBezTo>
                <a:cubicBezTo>
                  <a:pt x="724" y="211"/>
                  <a:pt x="744" y="248"/>
                  <a:pt x="747" y="285"/>
                </a:cubicBezTo>
                <a:cubicBezTo>
                  <a:pt x="747" y="337"/>
                  <a:pt x="720" y="397"/>
                  <a:pt x="694" y="451"/>
                </a:cubicBezTo>
                <a:cubicBezTo>
                  <a:pt x="597" y="641"/>
                  <a:pt x="357" y="1011"/>
                  <a:pt x="234" y="1111"/>
                </a:cubicBezTo>
                <a:cubicBezTo>
                  <a:pt x="237" y="1057"/>
                  <a:pt x="257" y="961"/>
                  <a:pt x="321" y="774"/>
                </a:cubicBezTo>
                <a:lnTo>
                  <a:pt x="324" y="761"/>
                </a:lnTo>
                <a:cubicBezTo>
                  <a:pt x="381" y="594"/>
                  <a:pt x="464" y="437"/>
                  <a:pt x="567" y="301"/>
                </a:cubicBezTo>
                <a:cubicBezTo>
                  <a:pt x="616" y="240"/>
                  <a:pt x="663" y="204"/>
                  <a:pt x="693" y="204"/>
                </a:cubicBezTo>
                <a:close/>
                <a:moveTo>
                  <a:pt x="694" y="1"/>
                </a:moveTo>
                <a:cubicBezTo>
                  <a:pt x="617" y="1"/>
                  <a:pt x="515" y="39"/>
                  <a:pt x="407" y="177"/>
                </a:cubicBezTo>
                <a:cubicBezTo>
                  <a:pt x="291" y="334"/>
                  <a:pt x="197" y="511"/>
                  <a:pt x="134" y="697"/>
                </a:cubicBezTo>
                <a:lnTo>
                  <a:pt x="131" y="711"/>
                </a:lnTo>
                <a:cubicBezTo>
                  <a:pt x="7" y="1067"/>
                  <a:pt x="1" y="1227"/>
                  <a:pt x="97" y="1301"/>
                </a:cubicBezTo>
                <a:cubicBezTo>
                  <a:pt x="127" y="1324"/>
                  <a:pt x="161" y="1334"/>
                  <a:pt x="197" y="1334"/>
                </a:cubicBezTo>
                <a:cubicBezTo>
                  <a:pt x="211" y="1334"/>
                  <a:pt x="224" y="1334"/>
                  <a:pt x="237" y="1331"/>
                </a:cubicBezTo>
                <a:cubicBezTo>
                  <a:pt x="304" y="1314"/>
                  <a:pt x="417" y="1257"/>
                  <a:pt x="634" y="941"/>
                </a:cubicBezTo>
                <a:cubicBezTo>
                  <a:pt x="744" y="777"/>
                  <a:pt x="844" y="601"/>
                  <a:pt x="874" y="541"/>
                </a:cubicBezTo>
                <a:cubicBezTo>
                  <a:pt x="914" y="461"/>
                  <a:pt x="951" y="374"/>
                  <a:pt x="947" y="277"/>
                </a:cubicBezTo>
                <a:cubicBezTo>
                  <a:pt x="944" y="148"/>
                  <a:pt x="864" y="37"/>
                  <a:pt x="751" y="8"/>
                </a:cubicBezTo>
                <a:cubicBezTo>
                  <a:pt x="734" y="4"/>
                  <a:pt x="715" y="1"/>
                  <a:pt x="6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a:off x="4944020" y="10419460"/>
            <a:ext cx="149698" cy="95357"/>
          </a:xfrm>
          <a:custGeom>
            <a:rect b="b" l="l" r="r" t="t"/>
            <a:pathLst>
              <a:path extrusionOk="0" h="890" w="1398">
                <a:moveTo>
                  <a:pt x="1108" y="202"/>
                </a:moveTo>
                <a:cubicBezTo>
                  <a:pt x="1134" y="202"/>
                  <a:pt x="1157" y="209"/>
                  <a:pt x="1168" y="219"/>
                </a:cubicBezTo>
                <a:cubicBezTo>
                  <a:pt x="1181" y="239"/>
                  <a:pt x="1177" y="279"/>
                  <a:pt x="1157" y="309"/>
                </a:cubicBezTo>
                <a:cubicBezTo>
                  <a:pt x="1128" y="356"/>
                  <a:pt x="1068" y="389"/>
                  <a:pt x="1017" y="416"/>
                </a:cubicBezTo>
                <a:cubicBezTo>
                  <a:pt x="828" y="516"/>
                  <a:pt x="418" y="679"/>
                  <a:pt x="261" y="686"/>
                </a:cubicBezTo>
                <a:cubicBezTo>
                  <a:pt x="294" y="649"/>
                  <a:pt x="368" y="579"/>
                  <a:pt x="528" y="466"/>
                </a:cubicBezTo>
                <a:lnTo>
                  <a:pt x="538" y="456"/>
                </a:lnTo>
                <a:cubicBezTo>
                  <a:pt x="681" y="353"/>
                  <a:pt x="837" y="273"/>
                  <a:pt x="1001" y="222"/>
                </a:cubicBezTo>
                <a:cubicBezTo>
                  <a:pt x="1044" y="209"/>
                  <a:pt x="1077" y="202"/>
                  <a:pt x="1108" y="202"/>
                </a:cubicBezTo>
                <a:close/>
                <a:moveTo>
                  <a:pt x="1107" y="1"/>
                </a:moveTo>
                <a:cubicBezTo>
                  <a:pt x="1060" y="1"/>
                  <a:pt x="1005" y="9"/>
                  <a:pt x="941" y="29"/>
                </a:cubicBezTo>
                <a:cubicBezTo>
                  <a:pt x="754" y="89"/>
                  <a:pt x="577" y="176"/>
                  <a:pt x="418" y="293"/>
                </a:cubicBezTo>
                <a:lnTo>
                  <a:pt x="408" y="302"/>
                </a:lnTo>
                <a:cubicBezTo>
                  <a:pt x="101" y="522"/>
                  <a:pt x="1" y="649"/>
                  <a:pt x="38" y="766"/>
                </a:cubicBezTo>
                <a:cubicBezTo>
                  <a:pt x="54" y="812"/>
                  <a:pt x="88" y="849"/>
                  <a:pt x="138" y="869"/>
                </a:cubicBezTo>
                <a:cubicBezTo>
                  <a:pt x="161" y="879"/>
                  <a:pt x="194" y="889"/>
                  <a:pt x="244" y="889"/>
                </a:cubicBezTo>
                <a:cubicBezTo>
                  <a:pt x="328" y="889"/>
                  <a:pt x="461" y="862"/>
                  <a:pt x="684" y="779"/>
                </a:cubicBezTo>
                <a:cubicBezTo>
                  <a:pt x="868" y="712"/>
                  <a:pt x="1054" y="626"/>
                  <a:pt x="1111" y="596"/>
                </a:cubicBezTo>
                <a:cubicBezTo>
                  <a:pt x="1191" y="552"/>
                  <a:pt x="1271" y="502"/>
                  <a:pt x="1324" y="422"/>
                </a:cubicBezTo>
                <a:cubicBezTo>
                  <a:pt x="1397" y="316"/>
                  <a:pt x="1394" y="179"/>
                  <a:pt x="1320" y="89"/>
                </a:cubicBezTo>
                <a:cubicBezTo>
                  <a:pt x="1281" y="45"/>
                  <a:pt x="1215" y="1"/>
                  <a:pt x="11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p:nvPr/>
        </p:nvSpPr>
        <p:spPr>
          <a:xfrm>
            <a:off x="3795787" y="10214711"/>
            <a:ext cx="900757" cy="570320"/>
          </a:xfrm>
          <a:custGeom>
            <a:rect b="b" l="l" r="r" t="t"/>
            <a:pathLst>
              <a:path extrusionOk="0" h="5323" w="8412">
                <a:moveTo>
                  <a:pt x="4653" y="1"/>
                </a:moveTo>
                <a:lnTo>
                  <a:pt x="820" y="18"/>
                </a:lnTo>
                <a:lnTo>
                  <a:pt x="1" y="5323"/>
                </a:lnTo>
                <a:lnTo>
                  <a:pt x="8412" y="5323"/>
                </a:lnTo>
                <a:cubicBezTo>
                  <a:pt x="8378" y="4629"/>
                  <a:pt x="7765" y="4057"/>
                  <a:pt x="7145" y="3743"/>
                </a:cubicBezTo>
                <a:cubicBezTo>
                  <a:pt x="6525" y="3433"/>
                  <a:pt x="5862" y="3226"/>
                  <a:pt x="5322" y="2763"/>
                </a:cubicBezTo>
                <a:cubicBezTo>
                  <a:pt x="4759" y="2280"/>
                  <a:pt x="4449"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a:off x="4298213" y="10368567"/>
            <a:ext cx="101833" cy="142928"/>
          </a:xfrm>
          <a:custGeom>
            <a:rect b="b" l="l" r="r" t="t"/>
            <a:pathLst>
              <a:path extrusionOk="0" h="1334" w="951">
                <a:moveTo>
                  <a:pt x="701" y="205"/>
                </a:moveTo>
                <a:cubicBezTo>
                  <a:pt x="724" y="211"/>
                  <a:pt x="744" y="248"/>
                  <a:pt x="744" y="285"/>
                </a:cubicBezTo>
                <a:cubicBezTo>
                  <a:pt x="747" y="337"/>
                  <a:pt x="721" y="397"/>
                  <a:pt x="693" y="451"/>
                </a:cubicBezTo>
                <a:cubicBezTo>
                  <a:pt x="597" y="641"/>
                  <a:pt x="357" y="1011"/>
                  <a:pt x="234" y="1111"/>
                </a:cubicBezTo>
                <a:cubicBezTo>
                  <a:pt x="237" y="1057"/>
                  <a:pt x="257" y="961"/>
                  <a:pt x="321" y="774"/>
                </a:cubicBezTo>
                <a:lnTo>
                  <a:pt x="324" y="761"/>
                </a:lnTo>
                <a:cubicBezTo>
                  <a:pt x="381" y="594"/>
                  <a:pt x="464" y="437"/>
                  <a:pt x="567" y="301"/>
                </a:cubicBezTo>
                <a:cubicBezTo>
                  <a:pt x="613" y="237"/>
                  <a:pt x="661" y="205"/>
                  <a:pt x="690" y="205"/>
                </a:cubicBezTo>
                <a:close/>
                <a:moveTo>
                  <a:pt x="692" y="1"/>
                </a:moveTo>
                <a:cubicBezTo>
                  <a:pt x="613" y="1"/>
                  <a:pt x="512" y="39"/>
                  <a:pt x="407" y="177"/>
                </a:cubicBezTo>
                <a:cubicBezTo>
                  <a:pt x="287" y="334"/>
                  <a:pt x="197" y="511"/>
                  <a:pt x="134" y="697"/>
                </a:cubicBezTo>
                <a:lnTo>
                  <a:pt x="130" y="711"/>
                </a:lnTo>
                <a:cubicBezTo>
                  <a:pt x="7" y="1067"/>
                  <a:pt x="1" y="1227"/>
                  <a:pt x="97" y="1301"/>
                </a:cubicBezTo>
                <a:cubicBezTo>
                  <a:pt x="124" y="1324"/>
                  <a:pt x="161" y="1334"/>
                  <a:pt x="197" y="1334"/>
                </a:cubicBezTo>
                <a:cubicBezTo>
                  <a:pt x="210" y="1334"/>
                  <a:pt x="224" y="1334"/>
                  <a:pt x="237" y="1331"/>
                </a:cubicBezTo>
                <a:cubicBezTo>
                  <a:pt x="304" y="1314"/>
                  <a:pt x="417" y="1257"/>
                  <a:pt x="630" y="941"/>
                </a:cubicBezTo>
                <a:cubicBezTo>
                  <a:pt x="744" y="777"/>
                  <a:pt x="844" y="601"/>
                  <a:pt x="873" y="541"/>
                </a:cubicBezTo>
                <a:cubicBezTo>
                  <a:pt x="913" y="461"/>
                  <a:pt x="950" y="374"/>
                  <a:pt x="947" y="277"/>
                </a:cubicBezTo>
                <a:cubicBezTo>
                  <a:pt x="944" y="148"/>
                  <a:pt x="864" y="37"/>
                  <a:pt x="750" y="8"/>
                </a:cubicBezTo>
                <a:cubicBezTo>
                  <a:pt x="733" y="4"/>
                  <a:pt x="713" y="1"/>
                  <a:pt x="6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a:off x="4300783" y="10419460"/>
            <a:ext cx="149591" cy="95357"/>
          </a:xfrm>
          <a:custGeom>
            <a:rect b="b" l="l" r="r" t="t"/>
            <a:pathLst>
              <a:path extrusionOk="0" h="890" w="1397">
                <a:moveTo>
                  <a:pt x="1106" y="202"/>
                </a:moveTo>
                <a:cubicBezTo>
                  <a:pt x="1132" y="202"/>
                  <a:pt x="1152" y="209"/>
                  <a:pt x="1163" y="219"/>
                </a:cubicBezTo>
                <a:cubicBezTo>
                  <a:pt x="1180" y="239"/>
                  <a:pt x="1176" y="279"/>
                  <a:pt x="1156" y="309"/>
                </a:cubicBezTo>
                <a:cubicBezTo>
                  <a:pt x="1126" y="356"/>
                  <a:pt x="1066" y="389"/>
                  <a:pt x="1017" y="416"/>
                </a:cubicBezTo>
                <a:cubicBezTo>
                  <a:pt x="826" y="516"/>
                  <a:pt x="417" y="679"/>
                  <a:pt x="260" y="686"/>
                </a:cubicBezTo>
                <a:cubicBezTo>
                  <a:pt x="293" y="649"/>
                  <a:pt x="366" y="579"/>
                  <a:pt x="523" y="466"/>
                </a:cubicBezTo>
                <a:lnTo>
                  <a:pt x="533" y="456"/>
                </a:lnTo>
                <a:cubicBezTo>
                  <a:pt x="677" y="353"/>
                  <a:pt x="833" y="273"/>
                  <a:pt x="1000" y="222"/>
                </a:cubicBezTo>
                <a:cubicBezTo>
                  <a:pt x="1040" y="209"/>
                  <a:pt x="1077" y="202"/>
                  <a:pt x="1106" y="202"/>
                </a:cubicBezTo>
                <a:close/>
                <a:moveTo>
                  <a:pt x="1106" y="1"/>
                </a:moveTo>
                <a:cubicBezTo>
                  <a:pt x="1059" y="1"/>
                  <a:pt x="1004" y="9"/>
                  <a:pt x="940" y="29"/>
                </a:cubicBezTo>
                <a:cubicBezTo>
                  <a:pt x="753" y="89"/>
                  <a:pt x="577" y="176"/>
                  <a:pt x="417" y="293"/>
                </a:cubicBezTo>
                <a:lnTo>
                  <a:pt x="406" y="302"/>
                </a:lnTo>
                <a:cubicBezTo>
                  <a:pt x="100" y="522"/>
                  <a:pt x="0" y="649"/>
                  <a:pt x="37" y="766"/>
                </a:cubicBezTo>
                <a:cubicBezTo>
                  <a:pt x="50" y="812"/>
                  <a:pt x="86" y="849"/>
                  <a:pt x="137" y="869"/>
                </a:cubicBezTo>
                <a:cubicBezTo>
                  <a:pt x="160" y="879"/>
                  <a:pt x="190" y="889"/>
                  <a:pt x="240" y="889"/>
                </a:cubicBezTo>
                <a:cubicBezTo>
                  <a:pt x="326" y="889"/>
                  <a:pt x="457" y="862"/>
                  <a:pt x="683" y="779"/>
                </a:cubicBezTo>
                <a:cubicBezTo>
                  <a:pt x="866" y="712"/>
                  <a:pt x="1049" y="626"/>
                  <a:pt x="1109" y="596"/>
                </a:cubicBezTo>
                <a:cubicBezTo>
                  <a:pt x="1189" y="552"/>
                  <a:pt x="1269" y="502"/>
                  <a:pt x="1323" y="422"/>
                </a:cubicBezTo>
                <a:cubicBezTo>
                  <a:pt x="1396" y="316"/>
                  <a:pt x="1392" y="179"/>
                  <a:pt x="1320" y="89"/>
                </a:cubicBezTo>
                <a:cubicBezTo>
                  <a:pt x="1280" y="45"/>
                  <a:pt x="1214" y="1"/>
                  <a:pt x="1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p:nvPr/>
        </p:nvSpPr>
        <p:spPr>
          <a:xfrm>
            <a:off x="4570521" y="8183621"/>
            <a:ext cx="109222" cy="458141"/>
          </a:xfrm>
          <a:custGeom>
            <a:rect b="b" l="l" r="r" t="t"/>
            <a:pathLst>
              <a:path extrusionOk="0" h="4276" w="1020">
                <a:moveTo>
                  <a:pt x="820" y="0"/>
                </a:moveTo>
                <a:lnTo>
                  <a:pt x="0" y="4235"/>
                </a:lnTo>
                <a:lnTo>
                  <a:pt x="197" y="4275"/>
                </a:lnTo>
                <a:lnTo>
                  <a:pt x="1020" y="36"/>
                </a:lnTo>
                <a:lnTo>
                  <a:pt x="8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p:nvPr/>
        </p:nvSpPr>
        <p:spPr>
          <a:xfrm>
            <a:off x="6464468" y="10293996"/>
            <a:ext cx="900864" cy="491034"/>
          </a:xfrm>
          <a:custGeom>
            <a:rect b="b" l="l" r="r" t="t"/>
            <a:pathLst>
              <a:path extrusionOk="0" h="4583" w="8413">
                <a:moveTo>
                  <a:pt x="3764" y="1"/>
                </a:moveTo>
                <a:cubicBezTo>
                  <a:pt x="3900" y="730"/>
                  <a:pt x="3637" y="1520"/>
                  <a:pt x="3094" y="2023"/>
                </a:cubicBezTo>
                <a:cubicBezTo>
                  <a:pt x="2584" y="2493"/>
                  <a:pt x="1888" y="2693"/>
                  <a:pt x="1268" y="3003"/>
                </a:cubicBezTo>
                <a:cubicBezTo>
                  <a:pt x="648" y="3317"/>
                  <a:pt x="34" y="3889"/>
                  <a:pt x="1" y="4583"/>
                </a:cubicBezTo>
                <a:lnTo>
                  <a:pt x="8412" y="4583"/>
                </a:lnTo>
                <a:lnTo>
                  <a:pt x="7906" y="27"/>
                </a:lnTo>
                <a:lnTo>
                  <a:pt x="3764"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
          <p:cNvSpPr/>
          <p:nvPr/>
        </p:nvSpPr>
        <p:spPr>
          <a:xfrm>
            <a:off x="5505769" y="10293996"/>
            <a:ext cx="889942" cy="491034"/>
          </a:xfrm>
          <a:custGeom>
            <a:rect b="b" l="l" r="r" t="t"/>
            <a:pathLst>
              <a:path extrusionOk="0" h="4583" w="8311">
                <a:moveTo>
                  <a:pt x="4089" y="1"/>
                </a:moveTo>
                <a:cubicBezTo>
                  <a:pt x="3972" y="793"/>
                  <a:pt x="3635" y="1520"/>
                  <a:pt x="3092" y="2023"/>
                </a:cubicBezTo>
                <a:cubicBezTo>
                  <a:pt x="2583" y="2493"/>
                  <a:pt x="1886" y="2693"/>
                  <a:pt x="1270" y="3003"/>
                </a:cubicBezTo>
                <a:cubicBezTo>
                  <a:pt x="650" y="3317"/>
                  <a:pt x="33" y="3889"/>
                  <a:pt x="1" y="4583"/>
                </a:cubicBezTo>
                <a:lnTo>
                  <a:pt x="7608" y="4583"/>
                </a:lnTo>
                <a:lnTo>
                  <a:pt x="8311" y="27"/>
                </a:lnTo>
                <a:lnTo>
                  <a:pt x="4089"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4966614" y="7462342"/>
            <a:ext cx="451771" cy="358177"/>
          </a:xfrm>
          <a:custGeom>
            <a:rect b="b" l="l" r="r" t="t"/>
            <a:pathLst>
              <a:path extrusionOk="0" h="3343" w="4219">
                <a:moveTo>
                  <a:pt x="2879" y="1"/>
                </a:moveTo>
                <a:cubicBezTo>
                  <a:pt x="2879" y="1"/>
                  <a:pt x="1989" y="287"/>
                  <a:pt x="1513" y="417"/>
                </a:cubicBezTo>
                <a:cubicBezTo>
                  <a:pt x="1033" y="554"/>
                  <a:pt x="270" y="594"/>
                  <a:pt x="333" y="950"/>
                </a:cubicBezTo>
                <a:cubicBezTo>
                  <a:pt x="369" y="1157"/>
                  <a:pt x="518" y="1233"/>
                  <a:pt x="741" y="1233"/>
                </a:cubicBezTo>
                <a:cubicBezTo>
                  <a:pt x="913" y="1233"/>
                  <a:pt x="1130" y="1187"/>
                  <a:pt x="1373" y="1120"/>
                </a:cubicBezTo>
                <a:lnTo>
                  <a:pt x="1373" y="1120"/>
                </a:lnTo>
                <a:cubicBezTo>
                  <a:pt x="670" y="1687"/>
                  <a:pt x="0" y="2310"/>
                  <a:pt x="63" y="2580"/>
                </a:cubicBezTo>
                <a:cubicBezTo>
                  <a:pt x="97" y="2727"/>
                  <a:pt x="203" y="2757"/>
                  <a:pt x="283" y="2757"/>
                </a:cubicBezTo>
                <a:cubicBezTo>
                  <a:pt x="339" y="2757"/>
                  <a:pt x="383" y="2743"/>
                  <a:pt x="383" y="2743"/>
                </a:cubicBezTo>
                <a:lnTo>
                  <a:pt x="383" y="2743"/>
                </a:lnTo>
                <a:cubicBezTo>
                  <a:pt x="383" y="2743"/>
                  <a:pt x="307" y="2923"/>
                  <a:pt x="460" y="3037"/>
                </a:cubicBezTo>
                <a:cubicBezTo>
                  <a:pt x="503" y="3070"/>
                  <a:pt x="557" y="3082"/>
                  <a:pt x="613" y="3082"/>
                </a:cubicBezTo>
                <a:cubicBezTo>
                  <a:pt x="749" y="3082"/>
                  <a:pt x="893" y="3009"/>
                  <a:pt x="893" y="3009"/>
                </a:cubicBezTo>
                <a:lnTo>
                  <a:pt x="893" y="3009"/>
                </a:lnTo>
                <a:cubicBezTo>
                  <a:pt x="893" y="3009"/>
                  <a:pt x="783" y="3160"/>
                  <a:pt x="970" y="3306"/>
                </a:cubicBezTo>
                <a:cubicBezTo>
                  <a:pt x="1002" y="3331"/>
                  <a:pt x="1063" y="3342"/>
                  <a:pt x="1146" y="3342"/>
                </a:cubicBezTo>
                <a:cubicBezTo>
                  <a:pt x="1860" y="3342"/>
                  <a:pt x="4219" y="2513"/>
                  <a:pt x="4219" y="2513"/>
                </a:cubicBezTo>
                <a:lnTo>
                  <a:pt x="2879"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4999381" y="7656161"/>
            <a:ext cx="121107" cy="106928"/>
          </a:xfrm>
          <a:custGeom>
            <a:rect b="b" l="l" r="r" t="t"/>
            <a:pathLst>
              <a:path extrusionOk="0" h="998" w="1131">
                <a:moveTo>
                  <a:pt x="1023" y="1"/>
                </a:moveTo>
                <a:cubicBezTo>
                  <a:pt x="394" y="397"/>
                  <a:pt x="17" y="851"/>
                  <a:pt x="1" y="871"/>
                </a:cubicBezTo>
                <a:lnTo>
                  <a:pt x="157" y="997"/>
                </a:lnTo>
                <a:cubicBezTo>
                  <a:pt x="160" y="994"/>
                  <a:pt x="531" y="551"/>
                  <a:pt x="1131" y="174"/>
                </a:cubicBezTo>
                <a:lnTo>
                  <a:pt x="1023"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p:nvPr/>
        </p:nvSpPr>
        <p:spPr>
          <a:xfrm>
            <a:off x="5055385" y="7708661"/>
            <a:ext cx="104724" cy="84428"/>
          </a:xfrm>
          <a:custGeom>
            <a:rect b="b" l="l" r="r" t="t"/>
            <a:pathLst>
              <a:path extrusionOk="0" h="788" w="978">
                <a:moveTo>
                  <a:pt x="874" y="1"/>
                </a:moveTo>
                <a:cubicBezTo>
                  <a:pt x="434" y="264"/>
                  <a:pt x="17" y="621"/>
                  <a:pt x="1" y="634"/>
                </a:cubicBezTo>
                <a:lnTo>
                  <a:pt x="131" y="787"/>
                </a:lnTo>
                <a:cubicBezTo>
                  <a:pt x="134" y="784"/>
                  <a:pt x="554" y="427"/>
                  <a:pt x="977" y="174"/>
                </a:cubicBezTo>
                <a:lnTo>
                  <a:pt x="87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7"/>
          <p:cNvSpPr/>
          <p:nvPr/>
        </p:nvSpPr>
        <p:spPr>
          <a:xfrm>
            <a:off x="5153150" y="7562305"/>
            <a:ext cx="108258" cy="52286"/>
          </a:xfrm>
          <a:custGeom>
            <a:rect b="b" l="l" r="r" t="t"/>
            <a:pathLst>
              <a:path extrusionOk="0" h="488" w="1011">
                <a:moveTo>
                  <a:pt x="154" y="1"/>
                </a:moveTo>
                <a:lnTo>
                  <a:pt x="1" y="130"/>
                </a:lnTo>
                <a:cubicBezTo>
                  <a:pt x="194" y="357"/>
                  <a:pt x="494" y="487"/>
                  <a:pt x="790" y="487"/>
                </a:cubicBezTo>
                <a:cubicBezTo>
                  <a:pt x="867" y="487"/>
                  <a:pt x="941" y="481"/>
                  <a:pt x="1010" y="464"/>
                </a:cubicBezTo>
                <a:lnTo>
                  <a:pt x="967" y="267"/>
                </a:lnTo>
                <a:cubicBezTo>
                  <a:pt x="909" y="280"/>
                  <a:pt x="850" y="287"/>
                  <a:pt x="791" y="287"/>
                </a:cubicBezTo>
                <a:cubicBezTo>
                  <a:pt x="551" y="287"/>
                  <a:pt x="312" y="182"/>
                  <a:pt x="15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7"/>
          <p:cNvSpPr/>
          <p:nvPr/>
        </p:nvSpPr>
        <p:spPr>
          <a:xfrm>
            <a:off x="6350319" y="6047853"/>
            <a:ext cx="432603" cy="608784"/>
          </a:xfrm>
          <a:custGeom>
            <a:rect b="b" l="l" r="r" t="t"/>
            <a:pathLst>
              <a:path extrusionOk="0" h="5682" w="4040">
                <a:moveTo>
                  <a:pt x="3160" y="0"/>
                </a:moveTo>
                <a:lnTo>
                  <a:pt x="647" y="1746"/>
                </a:lnTo>
                <a:lnTo>
                  <a:pt x="411" y="4412"/>
                </a:lnTo>
                <a:lnTo>
                  <a:pt x="1" y="5558"/>
                </a:lnTo>
                <a:lnTo>
                  <a:pt x="3710" y="5682"/>
                </a:lnTo>
                <a:lnTo>
                  <a:pt x="4040" y="4208"/>
                </a:lnTo>
                <a:lnTo>
                  <a:pt x="316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7"/>
          <p:cNvSpPr/>
          <p:nvPr/>
        </p:nvSpPr>
        <p:spPr>
          <a:xfrm>
            <a:off x="6402896" y="6187352"/>
            <a:ext cx="176254" cy="234642"/>
          </a:xfrm>
          <a:custGeom>
            <a:rect b="b" l="l" r="r" t="t"/>
            <a:pathLst>
              <a:path extrusionOk="0" h="2190" w="1646">
                <a:moveTo>
                  <a:pt x="896" y="1"/>
                </a:moveTo>
                <a:lnTo>
                  <a:pt x="146" y="524"/>
                </a:lnTo>
                <a:lnTo>
                  <a:pt x="0" y="2190"/>
                </a:lnTo>
                <a:cubicBezTo>
                  <a:pt x="756" y="1837"/>
                  <a:pt x="1376" y="1184"/>
                  <a:pt x="1646" y="390"/>
                </a:cubicBezTo>
                <a:cubicBezTo>
                  <a:pt x="1389" y="261"/>
                  <a:pt x="1149" y="130"/>
                  <a:pt x="896"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p:nvPr/>
        </p:nvSpPr>
        <p:spPr>
          <a:xfrm>
            <a:off x="6133800" y="5604500"/>
            <a:ext cx="567417" cy="750747"/>
          </a:xfrm>
          <a:custGeom>
            <a:rect b="b" l="l" r="r" t="t"/>
            <a:pathLst>
              <a:path extrusionOk="0" h="7007" w="5299">
                <a:moveTo>
                  <a:pt x="2509" y="1"/>
                </a:moveTo>
                <a:cubicBezTo>
                  <a:pt x="2450" y="1"/>
                  <a:pt x="2390" y="2"/>
                  <a:pt x="2329" y="6"/>
                </a:cubicBezTo>
                <a:cubicBezTo>
                  <a:pt x="2320" y="6"/>
                  <a:pt x="2309" y="9"/>
                  <a:pt x="2300" y="9"/>
                </a:cubicBezTo>
                <a:cubicBezTo>
                  <a:pt x="2183" y="15"/>
                  <a:pt x="2073" y="32"/>
                  <a:pt x="1966" y="59"/>
                </a:cubicBezTo>
                <a:cubicBezTo>
                  <a:pt x="1923" y="69"/>
                  <a:pt x="1883" y="82"/>
                  <a:pt x="1843" y="95"/>
                </a:cubicBezTo>
                <a:cubicBezTo>
                  <a:pt x="1796" y="112"/>
                  <a:pt x="1746" y="129"/>
                  <a:pt x="1700" y="152"/>
                </a:cubicBezTo>
                <a:cubicBezTo>
                  <a:pt x="1600" y="195"/>
                  <a:pt x="1503" y="249"/>
                  <a:pt x="1413" y="312"/>
                </a:cubicBezTo>
                <a:cubicBezTo>
                  <a:pt x="1100" y="532"/>
                  <a:pt x="850" y="852"/>
                  <a:pt x="663" y="1239"/>
                </a:cubicBezTo>
                <a:cubicBezTo>
                  <a:pt x="614" y="1345"/>
                  <a:pt x="566" y="1452"/>
                  <a:pt x="523" y="1565"/>
                </a:cubicBezTo>
                <a:cubicBezTo>
                  <a:pt x="506" y="1615"/>
                  <a:pt x="486" y="1665"/>
                  <a:pt x="470" y="1719"/>
                </a:cubicBezTo>
                <a:lnTo>
                  <a:pt x="470" y="1725"/>
                </a:lnTo>
                <a:cubicBezTo>
                  <a:pt x="457" y="1762"/>
                  <a:pt x="443" y="1799"/>
                  <a:pt x="434" y="1839"/>
                </a:cubicBezTo>
                <a:cubicBezTo>
                  <a:pt x="430" y="1851"/>
                  <a:pt x="423" y="1868"/>
                  <a:pt x="420" y="1885"/>
                </a:cubicBezTo>
                <a:cubicBezTo>
                  <a:pt x="406" y="1925"/>
                  <a:pt x="397" y="1965"/>
                  <a:pt x="383" y="2008"/>
                </a:cubicBezTo>
                <a:cubicBezTo>
                  <a:pt x="380" y="2025"/>
                  <a:pt x="377" y="2039"/>
                  <a:pt x="374" y="2055"/>
                </a:cubicBezTo>
                <a:lnTo>
                  <a:pt x="367" y="2079"/>
                </a:lnTo>
                <a:cubicBezTo>
                  <a:pt x="357" y="2125"/>
                  <a:pt x="343" y="2175"/>
                  <a:pt x="334" y="2228"/>
                </a:cubicBezTo>
                <a:cubicBezTo>
                  <a:pt x="0" y="3824"/>
                  <a:pt x="363" y="5818"/>
                  <a:pt x="1266" y="6524"/>
                </a:cubicBezTo>
                <a:cubicBezTo>
                  <a:pt x="1722" y="6879"/>
                  <a:pt x="2161" y="7006"/>
                  <a:pt x="2556" y="7006"/>
                </a:cubicBezTo>
                <a:cubicBezTo>
                  <a:pt x="3575" y="7006"/>
                  <a:pt x="4309" y="6157"/>
                  <a:pt x="4309" y="6157"/>
                </a:cubicBezTo>
                <a:lnTo>
                  <a:pt x="5248" y="3148"/>
                </a:lnTo>
                <a:lnTo>
                  <a:pt x="5299" y="2988"/>
                </a:lnTo>
                <a:lnTo>
                  <a:pt x="5299" y="2978"/>
                </a:lnTo>
                <a:cubicBezTo>
                  <a:pt x="5299" y="2965"/>
                  <a:pt x="5295" y="2938"/>
                  <a:pt x="5292" y="2898"/>
                </a:cubicBezTo>
                <a:cubicBezTo>
                  <a:pt x="5288" y="2868"/>
                  <a:pt x="5282" y="2834"/>
                  <a:pt x="5279" y="2794"/>
                </a:cubicBezTo>
                <a:lnTo>
                  <a:pt x="5272" y="2751"/>
                </a:lnTo>
                <a:lnTo>
                  <a:pt x="5268" y="2728"/>
                </a:lnTo>
                <a:cubicBezTo>
                  <a:pt x="5255" y="2631"/>
                  <a:pt x="5232" y="2514"/>
                  <a:pt x="5199" y="2382"/>
                </a:cubicBezTo>
                <a:cubicBezTo>
                  <a:pt x="5195" y="2362"/>
                  <a:pt x="5192" y="2342"/>
                  <a:pt x="5185" y="2322"/>
                </a:cubicBezTo>
                <a:cubicBezTo>
                  <a:pt x="5076" y="1875"/>
                  <a:pt x="4856" y="1285"/>
                  <a:pt x="4425" y="812"/>
                </a:cubicBezTo>
                <a:cubicBezTo>
                  <a:pt x="4013" y="353"/>
                  <a:pt x="3403" y="1"/>
                  <a:pt x="2509"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7"/>
          <p:cNvSpPr/>
          <p:nvPr/>
        </p:nvSpPr>
        <p:spPr>
          <a:xfrm>
            <a:off x="6297528" y="5958176"/>
            <a:ext cx="41226" cy="166071"/>
          </a:xfrm>
          <a:custGeom>
            <a:rect b="b" l="l" r="r" t="t"/>
            <a:pathLst>
              <a:path extrusionOk="0" h="1550" w="385">
                <a:moveTo>
                  <a:pt x="28" y="0"/>
                </a:moveTo>
                <a:lnTo>
                  <a:pt x="4" y="1187"/>
                </a:lnTo>
                <a:cubicBezTo>
                  <a:pt x="0" y="1283"/>
                  <a:pt x="40" y="1380"/>
                  <a:pt x="114" y="1450"/>
                </a:cubicBezTo>
                <a:cubicBezTo>
                  <a:pt x="180" y="1513"/>
                  <a:pt x="271" y="1550"/>
                  <a:pt x="360" y="1550"/>
                </a:cubicBezTo>
                <a:lnTo>
                  <a:pt x="384" y="1550"/>
                </a:lnTo>
                <a:lnTo>
                  <a:pt x="371" y="1350"/>
                </a:lnTo>
                <a:cubicBezTo>
                  <a:pt x="327" y="1350"/>
                  <a:pt x="284" y="1337"/>
                  <a:pt x="254" y="1306"/>
                </a:cubicBezTo>
                <a:cubicBezTo>
                  <a:pt x="220" y="1273"/>
                  <a:pt x="204" y="1233"/>
                  <a:pt x="204" y="1190"/>
                </a:cubicBezTo>
                <a:lnTo>
                  <a:pt x="231" y="4"/>
                </a:lnTo>
                <a:lnTo>
                  <a:pt x="28"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7"/>
          <p:cNvSpPr/>
          <p:nvPr/>
        </p:nvSpPr>
        <p:spPr>
          <a:xfrm>
            <a:off x="6405680" y="5946711"/>
            <a:ext cx="26128" cy="35143"/>
          </a:xfrm>
          <a:custGeom>
            <a:rect b="b" l="l" r="r" t="t"/>
            <a:pathLst>
              <a:path extrusionOk="0" h="328" w="244">
                <a:moveTo>
                  <a:pt x="118" y="0"/>
                </a:moveTo>
                <a:cubicBezTo>
                  <a:pt x="117" y="0"/>
                  <a:pt x="115" y="0"/>
                  <a:pt x="114" y="0"/>
                </a:cubicBezTo>
                <a:cubicBezTo>
                  <a:pt x="47" y="4"/>
                  <a:pt x="0" y="80"/>
                  <a:pt x="7" y="171"/>
                </a:cubicBezTo>
                <a:cubicBezTo>
                  <a:pt x="10" y="258"/>
                  <a:pt x="64" y="327"/>
                  <a:pt x="126" y="327"/>
                </a:cubicBezTo>
                <a:cubicBezTo>
                  <a:pt x="127" y="327"/>
                  <a:pt x="129" y="327"/>
                  <a:pt x="130" y="327"/>
                </a:cubicBezTo>
                <a:cubicBezTo>
                  <a:pt x="194" y="320"/>
                  <a:pt x="244" y="247"/>
                  <a:pt x="237" y="157"/>
                </a:cubicBezTo>
                <a:cubicBezTo>
                  <a:pt x="234" y="69"/>
                  <a:pt x="180" y="0"/>
                  <a:pt x="118"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p:nvPr/>
        </p:nvSpPr>
        <p:spPr>
          <a:xfrm>
            <a:off x="6217217" y="5957854"/>
            <a:ext cx="25806" cy="35036"/>
          </a:xfrm>
          <a:custGeom>
            <a:rect b="b" l="l" r="r" t="t"/>
            <a:pathLst>
              <a:path extrusionOk="0" h="327" w="241">
                <a:moveTo>
                  <a:pt x="116" y="0"/>
                </a:moveTo>
                <a:cubicBezTo>
                  <a:pt x="114" y="0"/>
                  <a:pt x="112" y="0"/>
                  <a:pt x="111" y="0"/>
                </a:cubicBezTo>
                <a:cubicBezTo>
                  <a:pt x="47" y="3"/>
                  <a:pt x="1" y="80"/>
                  <a:pt x="4" y="170"/>
                </a:cubicBezTo>
                <a:cubicBezTo>
                  <a:pt x="10" y="258"/>
                  <a:pt x="65" y="327"/>
                  <a:pt x="126" y="327"/>
                </a:cubicBezTo>
                <a:cubicBezTo>
                  <a:pt x="128" y="327"/>
                  <a:pt x="129" y="327"/>
                  <a:pt x="131" y="327"/>
                </a:cubicBezTo>
                <a:cubicBezTo>
                  <a:pt x="195" y="320"/>
                  <a:pt x="241" y="247"/>
                  <a:pt x="238" y="156"/>
                </a:cubicBezTo>
                <a:cubicBezTo>
                  <a:pt x="231" y="69"/>
                  <a:pt x="178" y="0"/>
                  <a:pt x="1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
          <p:cNvSpPr/>
          <p:nvPr/>
        </p:nvSpPr>
        <p:spPr>
          <a:xfrm>
            <a:off x="6375697" y="6110317"/>
            <a:ext cx="45081" cy="56464"/>
          </a:xfrm>
          <a:custGeom>
            <a:rect b="b" l="l" r="r" t="t"/>
            <a:pathLst>
              <a:path extrusionOk="0" h="527" w="421">
                <a:moveTo>
                  <a:pt x="390" y="0"/>
                </a:moveTo>
                <a:lnTo>
                  <a:pt x="194" y="46"/>
                </a:lnTo>
                <a:cubicBezTo>
                  <a:pt x="210" y="110"/>
                  <a:pt x="197" y="177"/>
                  <a:pt x="161" y="230"/>
                </a:cubicBezTo>
                <a:cubicBezTo>
                  <a:pt x="124" y="283"/>
                  <a:pt x="64" y="320"/>
                  <a:pt x="1" y="326"/>
                </a:cubicBezTo>
                <a:lnTo>
                  <a:pt x="24" y="526"/>
                </a:lnTo>
                <a:cubicBezTo>
                  <a:pt x="144" y="513"/>
                  <a:pt x="257" y="443"/>
                  <a:pt x="327" y="346"/>
                </a:cubicBezTo>
                <a:cubicBezTo>
                  <a:pt x="394" y="246"/>
                  <a:pt x="420" y="117"/>
                  <a:pt x="390"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7"/>
          <p:cNvSpPr/>
          <p:nvPr/>
        </p:nvSpPr>
        <p:spPr>
          <a:xfrm>
            <a:off x="6367131" y="5878033"/>
            <a:ext cx="100013" cy="30000"/>
          </a:xfrm>
          <a:custGeom>
            <a:rect b="b" l="l" r="r" t="t"/>
            <a:pathLst>
              <a:path extrusionOk="0" h="280" w="934">
                <a:moveTo>
                  <a:pt x="416" y="0"/>
                </a:moveTo>
                <a:cubicBezTo>
                  <a:pt x="364" y="0"/>
                  <a:pt x="313" y="3"/>
                  <a:pt x="264" y="9"/>
                </a:cubicBezTo>
                <a:cubicBezTo>
                  <a:pt x="187" y="18"/>
                  <a:pt x="1" y="61"/>
                  <a:pt x="54" y="158"/>
                </a:cubicBezTo>
                <a:cubicBezTo>
                  <a:pt x="74" y="201"/>
                  <a:pt x="144" y="225"/>
                  <a:pt x="204" y="238"/>
                </a:cubicBezTo>
                <a:cubicBezTo>
                  <a:pt x="316" y="266"/>
                  <a:pt x="435" y="280"/>
                  <a:pt x="551" y="280"/>
                </a:cubicBezTo>
                <a:cubicBezTo>
                  <a:pt x="619" y="280"/>
                  <a:pt x="686" y="275"/>
                  <a:pt x="750" y="265"/>
                </a:cubicBezTo>
                <a:cubicBezTo>
                  <a:pt x="830" y="255"/>
                  <a:pt x="924" y="225"/>
                  <a:pt x="930" y="169"/>
                </a:cubicBezTo>
                <a:cubicBezTo>
                  <a:pt x="934" y="135"/>
                  <a:pt x="904" y="98"/>
                  <a:pt x="864" y="75"/>
                </a:cubicBezTo>
                <a:cubicBezTo>
                  <a:pt x="824" y="52"/>
                  <a:pt x="770" y="38"/>
                  <a:pt x="720" y="29"/>
                </a:cubicBezTo>
                <a:cubicBezTo>
                  <a:pt x="623" y="11"/>
                  <a:pt x="519" y="0"/>
                  <a:pt x="4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
          <p:cNvSpPr/>
          <p:nvPr/>
        </p:nvSpPr>
        <p:spPr>
          <a:xfrm>
            <a:off x="6179738" y="5887462"/>
            <a:ext cx="87270" cy="29143"/>
          </a:xfrm>
          <a:custGeom>
            <a:rect b="b" l="l" r="r" t="t"/>
            <a:pathLst>
              <a:path extrusionOk="0" h="272" w="815">
                <a:moveTo>
                  <a:pt x="585" y="0"/>
                </a:moveTo>
                <a:cubicBezTo>
                  <a:pt x="464" y="0"/>
                  <a:pt x="334" y="16"/>
                  <a:pt x="221" y="50"/>
                </a:cubicBezTo>
                <a:cubicBezTo>
                  <a:pt x="154" y="70"/>
                  <a:pt x="1" y="133"/>
                  <a:pt x="54" y="217"/>
                </a:cubicBezTo>
                <a:cubicBezTo>
                  <a:pt x="77" y="250"/>
                  <a:pt x="141" y="264"/>
                  <a:pt x="194" y="267"/>
                </a:cubicBezTo>
                <a:cubicBezTo>
                  <a:pt x="227" y="270"/>
                  <a:pt x="260" y="271"/>
                  <a:pt x="293" y="271"/>
                </a:cubicBezTo>
                <a:cubicBezTo>
                  <a:pt x="420" y="271"/>
                  <a:pt x="548" y="250"/>
                  <a:pt x="668" y="210"/>
                </a:cubicBezTo>
                <a:cubicBezTo>
                  <a:pt x="737" y="190"/>
                  <a:pt x="814" y="150"/>
                  <a:pt x="814" y="97"/>
                </a:cubicBezTo>
                <a:cubicBezTo>
                  <a:pt x="814" y="64"/>
                  <a:pt x="784" y="37"/>
                  <a:pt x="748" y="24"/>
                </a:cubicBezTo>
                <a:cubicBezTo>
                  <a:pt x="708" y="7"/>
                  <a:pt x="664" y="4"/>
                  <a:pt x="617" y="1"/>
                </a:cubicBezTo>
                <a:cubicBezTo>
                  <a:pt x="607" y="0"/>
                  <a:pt x="596" y="0"/>
                  <a:pt x="585"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7"/>
          <p:cNvSpPr/>
          <p:nvPr/>
        </p:nvSpPr>
        <p:spPr>
          <a:xfrm>
            <a:off x="6633656" y="5986890"/>
            <a:ext cx="321454" cy="260892"/>
          </a:xfrm>
          <a:custGeom>
            <a:rect b="b" l="l" r="r" t="t"/>
            <a:pathLst>
              <a:path extrusionOk="0" h="2435" w="3002">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7"/>
          <p:cNvSpPr/>
          <p:nvPr/>
        </p:nvSpPr>
        <p:spPr>
          <a:xfrm>
            <a:off x="6178775" y="5604500"/>
            <a:ext cx="510343" cy="257999"/>
          </a:xfrm>
          <a:custGeom>
            <a:rect b="b" l="l" r="r" t="t"/>
            <a:pathLst>
              <a:path extrusionOk="0" h="2408" w="4766">
                <a:moveTo>
                  <a:pt x="2089" y="1"/>
                </a:moveTo>
                <a:cubicBezTo>
                  <a:pt x="2030" y="1"/>
                  <a:pt x="1970" y="2"/>
                  <a:pt x="1909" y="6"/>
                </a:cubicBezTo>
                <a:cubicBezTo>
                  <a:pt x="1900" y="6"/>
                  <a:pt x="1889" y="9"/>
                  <a:pt x="1880" y="9"/>
                </a:cubicBezTo>
                <a:cubicBezTo>
                  <a:pt x="1763" y="15"/>
                  <a:pt x="1653" y="32"/>
                  <a:pt x="1546" y="59"/>
                </a:cubicBezTo>
                <a:cubicBezTo>
                  <a:pt x="1503" y="69"/>
                  <a:pt x="1463" y="82"/>
                  <a:pt x="1423" y="95"/>
                </a:cubicBezTo>
                <a:cubicBezTo>
                  <a:pt x="1376" y="112"/>
                  <a:pt x="1326" y="129"/>
                  <a:pt x="1280" y="152"/>
                </a:cubicBezTo>
                <a:cubicBezTo>
                  <a:pt x="1180" y="195"/>
                  <a:pt x="1083" y="249"/>
                  <a:pt x="993" y="312"/>
                </a:cubicBezTo>
                <a:cubicBezTo>
                  <a:pt x="680" y="532"/>
                  <a:pt x="430" y="852"/>
                  <a:pt x="243" y="1239"/>
                </a:cubicBezTo>
                <a:cubicBezTo>
                  <a:pt x="194" y="1345"/>
                  <a:pt x="146" y="1452"/>
                  <a:pt x="103" y="1565"/>
                </a:cubicBezTo>
                <a:cubicBezTo>
                  <a:pt x="86" y="1615"/>
                  <a:pt x="66" y="1665"/>
                  <a:pt x="50" y="1719"/>
                </a:cubicBezTo>
                <a:lnTo>
                  <a:pt x="50" y="1725"/>
                </a:lnTo>
                <a:cubicBezTo>
                  <a:pt x="37" y="1762"/>
                  <a:pt x="23" y="1799"/>
                  <a:pt x="14" y="1839"/>
                </a:cubicBezTo>
                <a:cubicBezTo>
                  <a:pt x="10" y="1851"/>
                  <a:pt x="3" y="1868"/>
                  <a:pt x="0" y="1885"/>
                </a:cubicBezTo>
                <a:cubicBezTo>
                  <a:pt x="390" y="1705"/>
                  <a:pt x="743" y="1439"/>
                  <a:pt x="1020" y="1105"/>
                </a:cubicBezTo>
                <a:cubicBezTo>
                  <a:pt x="1197" y="892"/>
                  <a:pt x="1340" y="652"/>
                  <a:pt x="1449" y="399"/>
                </a:cubicBezTo>
                <a:cubicBezTo>
                  <a:pt x="1780" y="1265"/>
                  <a:pt x="2496" y="1991"/>
                  <a:pt x="3385" y="2279"/>
                </a:cubicBezTo>
                <a:cubicBezTo>
                  <a:pt x="3638" y="2360"/>
                  <a:pt x="3906" y="2407"/>
                  <a:pt x="4173" y="2407"/>
                </a:cubicBezTo>
                <a:cubicBezTo>
                  <a:pt x="4373" y="2407"/>
                  <a:pt x="4573" y="2381"/>
                  <a:pt x="4765" y="2322"/>
                </a:cubicBezTo>
                <a:cubicBezTo>
                  <a:pt x="4656" y="1875"/>
                  <a:pt x="4436" y="1285"/>
                  <a:pt x="4005" y="812"/>
                </a:cubicBezTo>
                <a:cubicBezTo>
                  <a:pt x="3593" y="353"/>
                  <a:pt x="2983" y="1"/>
                  <a:pt x="2089"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7"/>
          <p:cNvSpPr/>
          <p:nvPr/>
        </p:nvSpPr>
        <p:spPr>
          <a:xfrm>
            <a:off x="6641152" y="5849641"/>
            <a:ext cx="161691" cy="218571"/>
          </a:xfrm>
          <a:custGeom>
            <a:rect b="b" l="l" r="r" t="t"/>
            <a:pathLst>
              <a:path extrusionOk="0" h="2040" w="1510">
                <a:moveTo>
                  <a:pt x="541" y="0"/>
                </a:moveTo>
                <a:cubicBezTo>
                  <a:pt x="334" y="0"/>
                  <a:pt x="121" y="107"/>
                  <a:pt x="21" y="290"/>
                </a:cubicBezTo>
                <a:lnTo>
                  <a:pt x="1" y="1976"/>
                </a:lnTo>
                <a:cubicBezTo>
                  <a:pt x="113" y="2019"/>
                  <a:pt x="233" y="2039"/>
                  <a:pt x="353" y="2039"/>
                </a:cubicBezTo>
                <a:cubicBezTo>
                  <a:pt x="707" y="2039"/>
                  <a:pt x="1065" y="1861"/>
                  <a:pt x="1254" y="1560"/>
                </a:cubicBezTo>
                <a:cubicBezTo>
                  <a:pt x="1510" y="1157"/>
                  <a:pt x="1440" y="580"/>
                  <a:pt x="1101" y="250"/>
                </a:cubicBezTo>
                <a:cubicBezTo>
                  <a:pt x="950" y="103"/>
                  <a:pt x="750" y="3"/>
                  <a:pt x="541"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7"/>
          <p:cNvSpPr/>
          <p:nvPr/>
        </p:nvSpPr>
        <p:spPr>
          <a:xfrm>
            <a:off x="6672634" y="5905676"/>
            <a:ext cx="57502" cy="91178"/>
          </a:xfrm>
          <a:custGeom>
            <a:rect b="b" l="l" r="r" t="t"/>
            <a:pathLst>
              <a:path extrusionOk="0" h="851" w="537">
                <a:moveTo>
                  <a:pt x="530" y="0"/>
                </a:moveTo>
                <a:lnTo>
                  <a:pt x="67" y="17"/>
                </a:lnTo>
                <a:lnTo>
                  <a:pt x="0" y="191"/>
                </a:lnTo>
                <a:cubicBezTo>
                  <a:pt x="180" y="357"/>
                  <a:pt x="287" y="603"/>
                  <a:pt x="283" y="847"/>
                </a:cubicBezTo>
                <a:lnTo>
                  <a:pt x="483" y="850"/>
                </a:lnTo>
                <a:cubicBezTo>
                  <a:pt x="487" y="623"/>
                  <a:pt x="413" y="397"/>
                  <a:pt x="283" y="211"/>
                </a:cubicBezTo>
                <a:lnTo>
                  <a:pt x="536" y="203"/>
                </a:lnTo>
                <a:lnTo>
                  <a:pt x="53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7"/>
          <p:cNvSpPr/>
          <p:nvPr/>
        </p:nvSpPr>
        <p:spPr>
          <a:xfrm>
            <a:off x="5731924" y="7600448"/>
            <a:ext cx="1579109" cy="2696562"/>
          </a:xfrm>
          <a:custGeom>
            <a:rect b="b" l="l" r="r" t="t"/>
            <a:pathLst>
              <a:path extrusionOk="0" h="25168" w="14747">
                <a:moveTo>
                  <a:pt x="3510" y="1"/>
                </a:moveTo>
                <a:lnTo>
                  <a:pt x="1" y="25167"/>
                </a:lnTo>
                <a:lnTo>
                  <a:pt x="6199" y="25167"/>
                </a:lnTo>
                <a:lnTo>
                  <a:pt x="7680" y="15051"/>
                </a:lnTo>
                <a:lnTo>
                  <a:pt x="8149" y="25167"/>
                </a:lnTo>
                <a:lnTo>
                  <a:pt x="14747" y="25167"/>
                </a:lnTo>
                <a:cubicBezTo>
                  <a:pt x="14447" y="2280"/>
                  <a:pt x="11334" y="1"/>
                  <a:pt x="11334" y="1"/>
                </a:cubicBez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7"/>
          <p:cNvSpPr/>
          <p:nvPr/>
        </p:nvSpPr>
        <p:spPr>
          <a:xfrm>
            <a:off x="6453117" y="8374977"/>
            <a:ext cx="100441" cy="1537066"/>
          </a:xfrm>
          <a:custGeom>
            <a:rect b="b" l="l" r="r" t="t"/>
            <a:pathLst>
              <a:path extrusionOk="0" h="14346" w="938">
                <a:moveTo>
                  <a:pt x="574" y="0"/>
                </a:moveTo>
                <a:lnTo>
                  <a:pt x="1" y="14346"/>
                </a:lnTo>
                <a:lnTo>
                  <a:pt x="937" y="7918"/>
                </a:lnTo>
                <a:lnTo>
                  <a:pt x="574" y="0"/>
                </a:lnTo>
                <a:close/>
              </a:path>
            </a:pathLst>
          </a:custGeom>
          <a:solidFill>
            <a:srgbClr val="B57C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
          <p:cNvSpPr/>
          <p:nvPr/>
        </p:nvSpPr>
        <p:spPr>
          <a:xfrm>
            <a:off x="5248131" y="6498385"/>
            <a:ext cx="1887392" cy="1283567"/>
          </a:xfrm>
          <a:custGeom>
            <a:rect b="b" l="l" r="r" t="t"/>
            <a:pathLst>
              <a:path extrusionOk="0" h="11980" w="17626">
                <a:moveTo>
                  <a:pt x="14319" y="0"/>
                </a:moveTo>
                <a:cubicBezTo>
                  <a:pt x="14319" y="0"/>
                  <a:pt x="12950" y="1103"/>
                  <a:pt x="11857" y="1103"/>
                </a:cubicBezTo>
                <a:cubicBezTo>
                  <a:pt x="11358" y="1103"/>
                  <a:pt x="10917" y="873"/>
                  <a:pt x="10691" y="203"/>
                </a:cubicBezTo>
                <a:cubicBezTo>
                  <a:pt x="10691" y="203"/>
                  <a:pt x="8228" y="363"/>
                  <a:pt x="7865" y="766"/>
                </a:cubicBezTo>
                <a:cubicBezTo>
                  <a:pt x="7505" y="1169"/>
                  <a:pt x="6292" y="4639"/>
                  <a:pt x="6292" y="4639"/>
                </a:cubicBezTo>
                <a:lnTo>
                  <a:pt x="0" y="8551"/>
                </a:lnTo>
                <a:lnTo>
                  <a:pt x="1453" y="11980"/>
                </a:lnTo>
                <a:cubicBezTo>
                  <a:pt x="1453" y="11980"/>
                  <a:pt x="5326" y="11151"/>
                  <a:pt x="7358" y="9974"/>
                </a:cubicBezTo>
                <a:cubicBezTo>
                  <a:pt x="7651" y="9801"/>
                  <a:pt x="7908" y="9624"/>
                  <a:pt x="8108" y="9437"/>
                </a:cubicBezTo>
                <a:lnTo>
                  <a:pt x="8108" y="9437"/>
                </a:lnTo>
                <a:lnTo>
                  <a:pt x="8028" y="10287"/>
                </a:lnTo>
                <a:lnTo>
                  <a:pt x="17625" y="10287"/>
                </a:lnTo>
                <a:lnTo>
                  <a:pt x="143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7"/>
          <p:cNvSpPr/>
          <p:nvPr/>
        </p:nvSpPr>
        <p:spPr>
          <a:xfrm>
            <a:off x="6350747" y="6498385"/>
            <a:ext cx="784789" cy="1102175"/>
          </a:xfrm>
          <a:custGeom>
            <a:rect b="b" l="l" r="r" t="t"/>
            <a:pathLst>
              <a:path extrusionOk="0" h="10287" w="7329">
                <a:moveTo>
                  <a:pt x="4022" y="0"/>
                </a:moveTo>
                <a:cubicBezTo>
                  <a:pt x="4022" y="0"/>
                  <a:pt x="2653" y="1103"/>
                  <a:pt x="1560" y="1103"/>
                </a:cubicBezTo>
                <a:cubicBezTo>
                  <a:pt x="1061" y="1103"/>
                  <a:pt x="620" y="873"/>
                  <a:pt x="394" y="203"/>
                </a:cubicBezTo>
                <a:lnTo>
                  <a:pt x="0" y="10287"/>
                </a:lnTo>
                <a:lnTo>
                  <a:pt x="7328" y="10287"/>
                </a:lnTo>
                <a:lnTo>
                  <a:pt x="4022" y="0"/>
                </a:ln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7"/>
          <p:cNvSpPr/>
          <p:nvPr/>
        </p:nvSpPr>
        <p:spPr>
          <a:xfrm>
            <a:off x="6035928" y="7142523"/>
            <a:ext cx="110828" cy="424606"/>
          </a:xfrm>
          <a:custGeom>
            <a:rect b="b" l="l" r="r" t="t"/>
            <a:pathLst>
              <a:path extrusionOk="0" h="3963" w="1035">
                <a:moveTo>
                  <a:pt x="1034" y="0"/>
                </a:moveTo>
                <a:lnTo>
                  <a:pt x="1" y="3962"/>
                </a:lnTo>
                <a:cubicBezTo>
                  <a:pt x="294" y="3789"/>
                  <a:pt x="551" y="3612"/>
                  <a:pt x="751" y="3425"/>
                </a:cubicBezTo>
                <a:lnTo>
                  <a:pt x="1034"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7"/>
          <p:cNvSpPr/>
          <p:nvPr/>
        </p:nvSpPr>
        <p:spPr>
          <a:xfrm>
            <a:off x="5727641" y="6520135"/>
            <a:ext cx="665288" cy="3210632"/>
          </a:xfrm>
          <a:custGeom>
            <a:rect b="b" l="l" r="r" t="t"/>
            <a:pathLst>
              <a:path extrusionOk="0" h="29966" w="6213">
                <a:moveTo>
                  <a:pt x="6213" y="0"/>
                </a:moveTo>
                <a:lnTo>
                  <a:pt x="3630" y="9234"/>
                </a:lnTo>
                <a:lnTo>
                  <a:pt x="1" y="29965"/>
                </a:lnTo>
                <a:lnTo>
                  <a:pt x="5042" y="29965"/>
                </a:lnTo>
                <a:lnTo>
                  <a:pt x="6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7"/>
          <p:cNvSpPr/>
          <p:nvPr/>
        </p:nvSpPr>
        <p:spPr>
          <a:xfrm>
            <a:off x="6781428" y="6498385"/>
            <a:ext cx="557137" cy="3232382"/>
          </a:xfrm>
          <a:custGeom>
            <a:rect b="b" l="l" r="r" t="t"/>
            <a:pathLst>
              <a:path extrusionOk="0" h="30169" w="5203">
                <a:moveTo>
                  <a:pt x="0" y="0"/>
                </a:moveTo>
                <a:lnTo>
                  <a:pt x="0" y="30168"/>
                </a:lnTo>
                <a:lnTo>
                  <a:pt x="5203" y="30168"/>
                </a:lnTo>
                <a:lnTo>
                  <a:pt x="3423" y="12233"/>
                </a:lnTo>
                <a:lnTo>
                  <a:pt x="2943" y="7421"/>
                </a:lnTo>
                <a:lnTo>
                  <a:pt x="2730" y="688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7"/>
          <p:cNvSpPr/>
          <p:nvPr/>
        </p:nvSpPr>
        <p:spPr>
          <a:xfrm>
            <a:off x="6781428" y="7060345"/>
            <a:ext cx="366642" cy="829069"/>
          </a:xfrm>
          <a:custGeom>
            <a:rect b="b" l="l" r="r" t="t"/>
            <a:pathLst>
              <a:path extrusionOk="0" h="7738" w="3424">
                <a:moveTo>
                  <a:pt x="1613" y="0"/>
                </a:moveTo>
                <a:lnTo>
                  <a:pt x="1533" y="1170"/>
                </a:lnTo>
                <a:lnTo>
                  <a:pt x="0" y="2016"/>
                </a:lnTo>
                <a:lnTo>
                  <a:pt x="0" y="7738"/>
                </a:lnTo>
                <a:cubicBezTo>
                  <a:pt x="913" y="7611"/>
                  <a:pt x="2130" y="7385"/>
                  <a:pt x="3423" y="6988"/>
                </a:cubicBezTo>
                <a:lnTo>
                  <a:pt x="2943" y="2176"/>
                </a:lnTo>
                <a:lnTo>
                  <a:pt x="2730" y="1636"/>
                </a:lnTo>
                <a:lnTo>
                  <a:pt x="1613"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p:nvPr/>
        </p:nvSpPr>
        <p:spPr>
          <a:xfrm>
            <a:off x="6444550" y="7276343"/>
            <a:ext cx="336981" cy="324213"/>
          </a:xfrm>
          <a:custGeom>
            <a:rect b="b" l="l" r="r" t="t"/>
            <a:pathLst>
              <a:path extrusionOk="0" h="3026" w="3147">
                <a:moveTo>
                  <a:pt x="3146" y="0"/>
                </a:moveTo>
                <a:lnTo>
                  <a:pt x="1" y="1733"/>
                </a:lnTo>
                <a:lnTo>
                  <a:pt x="477" y="3026"/>
                </a:lnTo>
                <a:lnTo>
                  <a:pt x="3146" y="3026"/>
                </a:lnTo>
                <a:lnTo>
                  <a:pt x="3146" y="0"/>
                </a:lnTo>
                <a:close/>
              </a:path>
            </a:pathLst>
          </a:custGeom>
          <a:solidFill>
            <a:srgbClr val="4D8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7"/>
          <p:cNvSpPr/>
          <p:nvPr/>
        </p:nvSpPr>
        <p:spPr>
          <a:xfrm>
            <a:off x="6495628" y="7600448"/>
            <a:ext cx="285904" cy="306963"/>
          </a:xfrm>
          <a:custGeom>
            <a:rect b="b" l="l" r="r" t="t"/>
            <a:pathLst>
              <a:path extrusionOk="0" h="2865" w="2670">
                <a:moveTo>
                  <a:pt x="0" y="1"/>
                </a:moveTo>
                <a:lnTo>
                  <a:pt x="1057" y="2864"/>
                </a:lnTo>
                <a:cubicBezTo>
                  <a:pt x="1057" y="2864"/>
                  <a:pt x="1686" y="2837"/>
                  <a:pt x="2669" y="2697"/>
                </a:cubicBezTo>
                <a:lnTo>
                  <a:pt x="2669" y="1"/>
                </a:lnTo>
                <a:close/>
              </a:path>
            </a:pathLst>
          </a:custGeom>
          <a:solidFill>
            <a:srgbClr val="B823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p:nvPr/>
        </p:nvSpPr>
        <p:spPr>
          <a:xfrm>
            <a:off x="6189804" y="7086059"/>
            <a:ext cx="968967" cy="1115139"/>
          </a:xfrm>
          <a:custGeom>
            <a:rect b="b" l="l" r="r" t="t"/>
            <a:pathLst>
              <a:path extrusionOk="0" h="10408" w="9049">
                <a:moveTo>
                  <a:pt x="5765" y="0"/>
                </a:moveTo>
                <a:lnTo>
                  <a:pt x="0" y="2826"/>
                </a:lnTo>
                <a:lnTo>
                  <a:pt x="3266" y="10407"/>
                </a:lnTo>
                <a:lnTo>
                  <a:pt x="9048" y="7768"/>
                </a:lnTo>
                <a:lnTo>
                  <a:pt x="5765" y="0"/>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7"/>
          <p:cNvSpPr/>
          <p:nvPr/>
        </p:nvSpPr>
        <p:spPr>
          <a:xfrm>
            <a:off x="6198370" y="7510555"/>
            <a:ext cx="446845" cy="337070"/>
          </a:xfrm>
          <a:custGeom>
            <a:rect b="b" l="l" r="r" t="t"/>
            <a:pathLst>
              <a:path extrusionOk="0" h="3146" w="4173">
                <a:moveTo>
                  <a:pt x="3110" y="0"/>
                </a:moveTo>
                <a:cubicBezTo>
                  <a:pt x="3110" y="0"/>
                  <a:pt x="2559" y="140"/>
                  <a:pt x="2066" y="194"/>
                </a:cubicBezTo>
                <a:cubicBezTo>
                  <a:pt x="1337" y="270"/>
                  <a:pt x="506" y="490"/>
                  <a:pt x="550" y="727"/>
                </a:cubicBezTo>
                <a:cubicBezTo>
                  <a:pt x="584" y="922"/>
                  <a:pt x="757" y="1036"/>
                  <a:pt x="1031" y="1036"/>
                </a:cubicBezTo>
                <a:cubicBezTo>
                  <a:pt x="1163" y="1036"/>
                  <a:pt x="1319" y="1010"/>
                  <a:pt x="1493" y="953"/>
                </a:cubicBezTo>
                <a:lnTo>
                  <a:pt x="1493" y="953"/>
                </a:lnTo>
                <a:cubicBezTo>
                  <a:pt x="734" y="1440"/>
                  <a:pt x="0" y="1987"/>
                  <a:pt x="34" y="2263"/>
                </a:cubicBezTo>
                <a:cubicBezTo>
                  <a:pt x="56" y="2438"/>
                  <a:pt x="192" y="2465"/>
                  <a:pt x="274" y="2465"/>
                </a:cubicBezTo>
                <a:cubicBezTo>
                  <a:pt x="311" y="2465"/>
                  <a:pt x="337" y="2459"/>
                  <a:pt x="337" y="2459"/>
                </a:cubicBezTo>
                <a:lnTo>
                  <a:pt x="337" y="2459"/>
                </a:lnTo>
                <a:cubicBezTo>
                  <a:pt x="337" y="2459"/>
                  <a:pt x="240" y="2630"/>
                  <a:pt x="380" y="2759"/>
                </a:cubicBezTo>
                <a:cubicBezTo>
                  <a:pt x="431" y="2808"/>
                  <a:pt x="504" y="2823"/>
                  <a:pt x="575" y="2823"/>
                </a:cubicBezTo>
                <a:cubicBezTo>
                  <a:pt x="696" y="2823"/>
                  <a:pt x="814" y="2779"/>
                  <a:pt x="814" y="2779"/>
                </a:cubicBezTo>
                <a:lnTo>
                  <a:pt x="814" y="2779"/>
                </a:lnTo>
                <a:cubicBezTo>
                  <a:pt x="814" y="2779"/>
                  <a:pt x="686" y="2916"/>
                  <a:pt x="857" y="3083"/>
                </a:cubicBezTo>
                <a:cubicBezTo>
                  <a:pt x="902" y="3127"/>
                  <a:pt x="1019" y="3145"/>
                  <a:pt x="1182" y="3145"/>
                </a:cubicBezTo>
                <a:cubicBezTo>
                  <a:pt x="2036" y="3145"/>
                  <a:pt x="4173" y="2643"/>
                  <a:pt x="4173" y="2643"/>
                </a:cubicBezTo>
                <a:lnTo>
                  <a:pt x="31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7"/>
          <p:cNvSpPr/>
          <p:nvPr/>
        </p:nvSpPr>
        <p:spPr>
          <a:xfrm>
            <a:off x="6226854" y="7685518"/>
            <a:ext cx="128282" cy="96428"/>
          </a:xfrm>
          <a:custGeom>
            <a:rect b="b" l="l" r="r" t="t"/>
            <a:pathLst>
              <a:path extrusionOk="0" h="900" w="1198">
                <a:moveTo>
                  <a:pt x="1111" y="0"/>
                </a:moveTo>
                <a:cubicBezTo>
                  <a:pt x="444" y="327"/>
                  <a:pt x="17" y="737"/>
                  <a:pt x="1" y="757"/>
                </a:cubicBezTo>
                <a:lnTo>
                  <a:pt x="141" y="900"/>
                </a:lnTo>
                <a:cubicBezTo>
                  <a:pt x="145" y="897"/>
                  <a:pt x="560" y="494"/>
                  <a:pt x="1197" y="183"/>
                </a:cubicBezTo>
                <a:lnTo>
                  <a:pt x="111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
          <p:cNvSpPr/>
          <p:nvPr/>
        </p:nvSpPr>
        <p:spPr>
          <a:xfrm>
            <a:off x="6279324" y="7741875"/>
            <a:ext cx="109650" cy="75535"/>
          </a:xfrm>
          <a:custGeom>
            <a:rect b="b" l="l" r="r" t="t"/>
            <a:pathLst>
              <a:path extrusionOk="0" h="705" w="1024">
                <a:moveTo>
                  <a:pt x="937" y="0"/>
                </a:moveTo>
                <a:cubicBezTo>
                  <a:pt x="474" y="217"/>
                  <a:pt x="21" y="527"/>
                  <a:pt x="1" y="540"/>
                </a:cubicBezTo>
                <a:lnTo>
                  <a:pt x="118" y="704"/>
                </a:lnTo>
                <a:cubicBezTo>
                  <a:pt x="121" y="704"/>
                  <a:pt x="574" y="394"/>
                  <a:pt x="1024" y="184"/>
                </a:cubicBezTo>
                <a:lnTo>
                  <a:pt x="93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7"/>
          <p:cNvSpPr/>
          <p:nvPr/>
        </p:nvSpPr>
        <p:spPr>
          <a:xfrm>
            <a:off x="6504837" y="6498385"/>
            <a:ext cx="1097035" cy="1348174"/>
          </a:xfrm>
          <a:custGeom>
            <a:rect b="b" l="l" r="r" t="t"/>
            <a:pathLst>
              <a:path extrusionOk="0" h="12583" w="10245">
                <a:moveTo>
                  <a:pt x="2583" y="0"/>
                </a:moveTo>
                <a:lnTo>
                  <a:pt x="4196" y="5245"/>
                </a:lnTo>
                <a:lnTo>
                  <a:pt x="4559" y="6695"/>
                </a:lnTo>
                <a:lnTo>
                  <a:pt x="1" y="9158"/>
                </a:lnTo>
                <a:lnTo>
                  <a:pt x="1294" y="12583"/>
                </a:lnTo>
                <a:cubicBezTo>
                  <a:pt x="1294" y="12583"/>
                  <a:pt x="7989" y="12020"/>
                  <a:pt x="8995" y="8994"/>
                </a:cubicBezTo>
                <a:cubicBezTo>
                  <a:pt x="10245" y="5245"/>
                  <a:pt x="5969" y="243"/>
                  <a:pt x="5486" y="123"/>
                </a:cubicBezTo>
                <a:cubicBezTo>
                  <a:pt x="5002" y="0"/>
                  <a:pt x="2583" y="0"/>
                  <a:pt x="25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
          <p:cNvSpPr/>
          <p:nvPr/>
        </p:nvSpPr>
        <p:spPr>
          <a:xfrm>
            <a:off x="6772862" y="6491957"/>
            <a:ext cx="233113" cy="655284"/>
          </a:xfrm>
          <a:custGeom>
            <a:rect b="b" l="l" r="r" t="t"/>
            <a:pathLst>
              <a:path extrusionOk="0" h="6116" w="2177">
                <a:moveTo>
                  <a:pt x="160" y="0"/>
                </a:moveTo>
                <a:lnTo>
                  <a:pt x="0" y="123"/>
                </a:lnTo>
                <a:lnTo>
                  <a:pt x="1950" y="2736"/>
                </a:lnTo>
                <a:lnTo>
                  <a:pt x="793" y="3442"/>
                </a:lnTo>
                <a:lnTo>
                  <a:pt x="767" y="3589"/>
                </a:lnTo>
                <a:lnTo>
                  <a:pt x="1564" y="4656"/>
                </a:lnTo>
                <a:lnTo>
                  <a:pt x="457" y="5985"/>
                </a:lnTo>
                <a:lnTo>
                  <a:pt x="613" y="6115"/>
                </a:lnTo>
                <a:lnTo>
                  <a:pt x="1770" y="4722"/>
                </a:lnTo>
                <a:lnTo>
                  <a:pt x="1773" y="4599"/>
                </a:lnTo>
                <a:lnTo>
                  <a:pt x="993" y="3559"/>
                </a:lnTo>
                <a:lnTo>
                  <a:pt x="2150" y="2849"/>
                </a:lnTo>
                <a:lnTo>
                  <a:pt x="2176" y="2703"/>
                </a:lnTo>
                <a:lnTo>
                  <a:pt x="16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p:nvPr/>
        </p:nvSpPr>
        <p:spPr>
          <a:xfrm>
            <a:off x="6168066" y="6513707"/>
            <a:ext cx="233434" cy="710676"/>
          </a:xfrm>
          <a:custGeom>
            <a:rect b="b" l="l" r="r" t="t"/>
            <a:pathLst>
              <a:path extrusionOk="0" h="6633" w="2180">
                <a:moveTo>
                  <a:pt x="2016" y="0"/>
                </a:moveTo>
                <a:lnTo>
                  <a:pt x="0" y="2703"/>
                </a:lnTo>
                <a:lnTo>
                  <a:pt x="30" y="2850"/>
                </a:lnTo>
                <a:lnTo>
                  <a:pt x="1186" y="3556"/>
                </a:lnTo>
                <a:lnTo>
                  <a:pt x="403" y="4596"/>
                </a:lnTo>
                <a:lnTo>
                  <a:pt x="403" y="4716"/>
                </a:lnTo>
                <a:lnTo>
                  <a:pt x="1753" y="6632"/>
                </a:lnTo>
                <a:lnTo>
                  <a:pt x="1920" y="6515"/>
                </a:lnTo>
                <a:lnTo>
                  <a:pt x="610" y="4659"/>
                </a:lnTo>
                <a:lnTo>
                  <a:pt x="1413" y="3590"/>
                </a:lnTo>
                <a:lnTo>
                  <a:pt x="1383" y="3443"/>
                </a:lnTo>
                <a:lnTo>
                  <a:pt x="230" y="2733"/>
                </a:lnTo>
                <a:lnTo>
                  <a:pt x="2179" y="120"/>
                </a:lnTo>
                <a:lnTo>
                  <a:pt x="20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a:off x="7073974" y="10467245"/>
            <a:ext cx="344798" cy="425570"/>
          </a:xfrm>
          <a:custGeom>
            <a:rect b="b" l="l" r="r" t="t"/>
            <a:pathLst>
              <a:path extrusionOk="0" h="3972" w="3220">
                <a:moveTo>
                  <a:pt x="3146" y="0"/>
                </a:moveTo>
                <a:cubicBezTo>
                  <a:pt x="2340" y="313"/>
                  <a:pt x="1617" y="849"/>
                  <a:pt x="1054" y="1556"/>
                </a:cubicBezTo>
                <a:cubicBezTo>
                  <a:pt x="491" y="2263"/>
                  <a:pt x="124" y="3089"/>
                  <a:pt x="1" y="3945"/>
                </a:cubicBezTo>
                <a:lnTo>
                  <a:pt x="201" y="3972"/>
                </a:lnTo>
                <a:cubicBezTo>
                  <a:pt x="321" y="3152"/>
                  <a:pt x="671" y="2359"/>
                  <a:pt x="1211" y="1683"/>
                </a:cubicBezTo>
                <a:cubicBezTo>
                  <a:pt x="1751" y="1003"/>
                  <a:pt x="2447"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a:off x="6050598" y="10467245"/>
            <a:ext cx="344798" cy="425570"/>
          </a:xfrm>
          <a:custGeom>
            <a:rect b="b" l="l" r="r" t="t"/>
            <a:pathLst>
              <a:path extrusionOk="0" h="3972" w="3220">
                <a:moveTo>
                  <a:pt x="3146" y="0"/>
                </a:moveTo>
                <a:cubicBezTo>
                  <a:pt x="2340" y="313"/>
                  <a:pt x="1614" y="849"/>
                  <a:pt x="1051" y="1556"/>
                </a:cubicBezTo>
                <a:cubicBezTo>
                  <a:pt x="487" y="2263"/>
                  <a:pt x="124" y="3089"/>
                  <a:pt x="1" y="3945"/>
                </a:cubicBezTo>
                <a:lnTo>
                  <a:pt x="201" y="3972"/>
                </a:lnTo>
                <a:cubicBezTo>
                  <a:pt x="321" y="3152"/>
                  <a:pt x="667" y="2359"/>
                  <a:pt x="1211" y="1683"/>
                </a:cubicBezTo>
                <a:cubicBezTo>
                  <a:pt x="1751" y="1003"/>
                  <a:pt x="2446"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p:nvPr/>
        </p:nvSpPr>
        <p:spPr>
          <a:xfrm>
            <a:off x="5756660" y="9553860"/>
            <a:ext cx="517411" cy="21536"/>
          </a:xfrm>
          <a:custGeom>
            <a:rect b="b" l="l" r="r" t="t"/>
            <a:pathLst>
              <a:path extrusionOk="0" h="201" w="4832">
                <a:moveTo>
                  <a:pt x="0" y="0"/>
                </a:moveTo>
                <a:lnTo>
                  <a:pt x="0" y="200"/>
                </a:lnTo>
                <a:lnTo>
                  <a:pt x="4831" y="200"/>
                </a:lnTo>
                <a:lnTo>
                  <a:pt x="483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6781428" y="9553860"/>
            <a:ext cx="540647" cy="21536"/>
          </a:xfrm>
          <a:custGeom>
            <a:rect b="b" l="l" r="r" t="t"/>
            <a:pathLst>
              <a:path extrusionOk="0" h="201" w="5049">
                <a:moveTo>
                  <a:pt x="0" y="0"/>
                </a:moveTo>
                <a:lnTo>
                  <a:pt x="0" y="200"/>
                </a:lnTo>
                <a:lnTo>
                  <a:pt x="5049" y="200"/>
                </a:lnTo>
                <a:lnTo>
                  <a:pt x="5049"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a:off x="6667601" y="7717232"/>
            <a:ext cx="73671" cy="73714"/>
          </a:xfrm>
          <a:custGeom>
            <a:rect b="b" l="l" r="r" t="t"/>
            <a:pathLst>
              <a:path extrusionOk="0" h="688" w="688">
                <a:moveTo>
                  <a:pt x="343" y="204"/>
                </a:moveTo>
                <a:cubicBezTo>
                  <a:pt x="423" y="204"/>
                  <a:pt x="487" y="267"/>
                  <a:pt x="487" y="344"/>
                </a:cubicBezTo>
                <a:cubicBezTo>
                  <a:pt x="487" y="421"/>
                  <a:pt x="423" y="484"/>
                  <a:pt x="343" y="484"/>
                </a:cubicBezTo>
                <a:cubicBezTo>
                  <a:pt x="267" y="484"/>
                  <a:pt x="203" y="421"/>
                  <a:pt x="203" y="344"/>
                </a:cubicBezTo>
                <a:cubicBezTo>
                  <a:pt x="203" y="267"/>
                  <a:pt x="267" y="204"/>
                  <a:pt x="343" y="204"/>
                </a:cubicBezTo>
                <a:close/>
                <a:moveTo>
                  <a:pt x="343" y="1"/>
                </a:moveTo>
                <a:cubicBezTo>
                  <a:pt x="157" y="1"/>
                  <a:pt x="0" y="154"/>
                  <a:pt x="0" y="344"/>
                </a:cubicBezTo>
                <a:cubicBezTo>
                  <a:pt x="0" y="534"/>
                  <a:pt x="157" y="687"/>
                  <a:pt x="343" y="687"/>
                </a:cubicBezTo>
                <a:cubicBezTo>
                  <a:pt x="534" y="687"/>
                  <a:pt x="687" y="534"/>
                  <a:pt x="687" y="344"/>
                </a:cubicBezTo>
                <a:cubicBezTo>
                  <a:pt x="687" y="154"/>
                  <a:pt x="534" y="1"/>
                  <a:pt x="34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p:nvPr/>
        </p:nvSpPr>
        <p:spPr>
          <a:xfrm>
            <a:off x="5426100" y="7646197"/>
            <a:ext cx="73671" cy="73285"/>
          </a:xfrm>
          <a:custGeom>
            <a:rect b="b" l="l" r="r" t="t"/>
            <a:pathLst>
              <a:path extrusionOk="0" h="684" w="688">
                <a:moveTo>
                  <a:pt x="345" y="201"/>
                </a:moveTo>
                <a:cubicBezTo>
                  <a:pt x="421" y="201"/>
                  <a:pt x="485" y="264"/>
                  <a:pt x="485" y="341"/>
                </a:cubicBezTo>
                <a:cubicBezTo>
                  <a:pt x="485" y="421"/>
                  <a:pt x="421" y="484"/>
                  <a:pt x="345" y="484"/>
                </a:cubicBezTo>
                <a:cubicBezTo>
                  <a:pt x="265" y="484"/>
                  <a:pt x="201" y="421"/>
                  <a:pt x="201" y="341"/>
                </a:cubicBezTo>
                <a:cubicBezTo>
                  <a:pt x="201" y="264"/>
                  <a:pt x="265" y="201"/>
                  <a:pt x="345" y="201"/>
                </a:cubicBezTo>
                <a:close/>
                <a:moveTo>
                  <a:pt x="345" y="1"/>
                </a:moveTo>
                <a:cubicBezTo>
                  <a:pt x="154" y="1"/>
                  <a:pt x="1" y="154"/>
                  <a:pt x="1" y="341"/>
                </a:cubicBezTo>
                <a:cubicBezTo>
                  <a:pt x="1" y="530"/>
                  <a:pt x="154" y="684"/>
                  <a:pt x="345" y="684"/>
                </a:cubicBezTo>
                <a:cubicBezTo>
                  <a:pt x="534" y="684"/>
                  <a:pt x="688" y="530"/>
                  <a:pt x="688" y="341"/>
                </a:cubicBezTo>
                <a:cubicBezTo>
                  <a:pt x="688" y="154"/>
                  <a:pt x="534" y="1"/>
                  <a:pt x="345"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229400" y="278175"/>
            <a:ext cx="7778819" cy="2541112"/>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1" name="Google Shape;311;p37"/>
          <p:cNvCxnSpPr/>
          <p:nvPr/>
        </p:nvCxnSpPr>
        <p:spPr>
          <a:xfrm>
            <a:off x="521350" y="166850"/>
            <a:ext cx="0" cy="3514500"/>
          </a:xfrm>
          <a:prstGeom prst="straightConnector1">
            <a:avLst/>
          </a:prstGeom>
          <a:noFill/>
          <a:ln cap="flat" cmpd="sng" w="76200">
            <a:solidFill>
              <a:srgbClr val="FFFFFF"/>
            </a:solidFill>
            <a:prstDash val="dash"/>
            <a:round/>
            <a:headEnd len="med" w="med" type="none"/>
            <a:tailEnd len="med" w="med" type="none"/>
          </a:ln>
        </p:spPr>
      </p:cxnSp>
      <p:sp>
        <p:nvSpPr>
          <p:cNvPr id="312" name="Google Shape;312;p37"/>
          <p:cNvSpPr txBox="1"/>
          <p:nvPr/>
        </p:nvSpPr>
        <p:spPr>
          <a:xfrm>
            <a:off x="-159500" y="2800700"/>
            <a:ext cx="8556600" cy="207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rgbClr val="FFFFFF"/>
                </a:solidFill>
                <a:latin typeface="Barlow SemiBold"/>
                <a:ea typeface="Barlow SemiBold"/>
                <a:cs typeface="Barlow SemiBold"/>
                <a:sym typeface="Barlow SemiBold"/>
              </a:rPr>
              <a:t>PATIENT SAFETY &amp; REDUCING MEDICAL ERRORS</a:t>
            </a:r>
            <a:endParaRPr sz="6000">
              <a:solidFill>
                <a:srgbClr val="FFFFFF"/>
              </a:solidFill>
              <a:latin typeface="Barlow SemiBold"/>
              <a:ea typeface="Barlow SemiBold"/>
              <a:cs typeface="Barlow SemiBold"/>
              <a:sym typeface="Barlow SemiBold"/>
            </a:endParaRPr>
          </a:p>
        </p:txBody>
      </p:sp>
      <p:cxnSp>
        <p:nvCxnSpPr>
          <p:cNvPr id="313" name="Google Shape;313;p37"/>
          <p:cNvCxnSpPr/>
          <p:nvPr/>
        </p:nvCxnSpPr>
        <p:spPr>
          <a:xfrm>
            <a:off x="7751575" y="6547163"/>
            <a:ext cx="21000" cy="5192700"/>
          </a:xfrm>
          <a:prstGeom prst="straightConnector1">
            <a:avLst/>
          </a:prstGeom>
          <a:noFill/>
          <a:ln cap="flat" cmpd="sng" w="76200">
            <a:solidFill>
              <a:srgbClr val="FFFFFF"/>
            </a:solidFill>
            <a:prstDash val="dash"/>
            <a:round/>
            <a:headEnd len="med" w="med" type="none"/>
            <a:tailEnd len="med" w="med" type="none"/>
          </a:ln>
        </p:spPr>
      </p:cxnSp>
      <p:sp>
        <p:nvSpPr>
          <p:cNvPr id="314" name="Google Shape;314;p37"/>
          <p:cNvSpPr txBox="1"/>
          <p:nvPr/>
        </p:nvSpPr>
        <p:spPr>
          <a:xfrm>
            <a:off x="2496850" y="4905625"/>
            <a:ext cx="3243900" cy="5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Barlow Condensed"/>
                <a:ea typeface="Barlow Condensed"/>
                <a:cs typeface="Barlow Condensed"/>
                <a:sym typeface="Barlow Condensed"/>
              </a:rPr>
              <a:t>Summary of the Book</a:t>
            </a:r>
            <a:endParaRPr b="1" sz="2400">
              <a:solidFill>
                <a:srgbClr val="FFFFFF"/>
              </a:solidFill>
              <a:latin typeface="Barlow Condensed"/>
              <a:ea typeface="Barlow Condensed"/>
              <a:cs typeface="Barlow Condensed"/>
              <a:sym typeface="Barlow Condensed"/>
            </a:endParaRPr>
          </a:p>
        </p:txBody>
      </p:sp>
      <p:sp>
        <p:nvSpPr>
          <p:cNvPr id="315" name="Google Shape;315;p37"/>
          <p:cNvSpPr txBox="1"/>
          <p:nvPr/>
        </p:nvSpPr>
        <p:spPr>
          <a:xfrm>
            <a:off x="229400" y="9443000"/>
            <a:ext cx="1996500" cy="11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ora"/>
                <a:ea typeface="Lora"/>
                <a:cs typeface="Lora"/>
                <a:sym typeface="Lora"/>
              </a:rPr>
              <a:t>Color index:</a:t>
            </a:r>
            <a:endParaRPr b="1">
              <a:solidFill>
                <a:srgbClr val="FFFFFF"/>
              </a:solidFill>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b="1" lang="en">
                <a:solidFill>
                  <a:srgbClr val="FF0000"/>
                </a:solidFill>
                <a:latin typeface="Lora"/>
                <a:ea typeface="Lora"/>
                <a:cs typeface="Lora"/>
                <a:sym typeface="Lora"/>
              </a:rPr>
              <a:t>Important</a:t>
            </a:r>
            <a:endParaRPr b="1">
              <a:solidFill>
                <a:srgbClr val="FF0000"/>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b="1" lang="en">
                <a:solidFill>
                  <a:srgbClr val="BF9000"/>
                </a:solidFill>
                <a:latin typeface="Lora"/>
                <a:ea typeface="Lora"/>
                <a:cs typeface="Lora"/>
                <a:sym typeface="Lora"/>
              </a:rPr>
              <a:t>Golden notes</a:t>
            </a:r>
            <a:endParaRPr b="1">
              <a:solidFill>
                <a:srgbClr val="BF9000"/>
              </a:solidFill>
              <a:latin typeface="Lora"/>
              <a:ea typeface="Lora"/>
              <a:cs typeface="Lora"/>
              <a:sym typeface="Lora"/>
            </a:endParaRPr>
          </a:p>
          <a:p>
            <a:pPr indent="-317500" lvl="0" marL="457200" rtl="0" algn="l">
              <a:spcBef>
                <a:spcPts val="0"/>
              </a:spcBef>
              <a:spcAft>
                <a:spcPts val="0"/>
              </a:spcAft>
              <a:buClr>
                <a:srgbClr val="6AA84F"/>
              </a:buClr>
              <a:buSzPts val="1400"/>
              <a:buFont typeface="Lora"/>
              <a:buChar char="-"/>
            </a:pPr>
            <a:r>
              <a:rPr b="1" lang="en">
                <a:solidFill>
                  <a:srgbClr val="6AA84F"/>
                </a:solidFill>
                <a:latin typeface="Lora"/>
                <a:ea typeface="Lora"/>
                <a:cs typeface="Lora"/>
                <a:sym typeface="Lora"/>
              </a:rPr>
              <a:t>Doctors notes</a:t>
            </a:r>
            <a:endParaRPr b="1">
              <a:solidFill>
                <a:srgbClr val="6AA84F"/>
              </a:solidFill>
              <a:latin typeface="Lora"/>
              <a:ea typeface="Lora"/>
              <a:cs typeface="Lora"/>
              <a:sym typeface="Lora"/>
            </a:endParaRPr>
          </a:p>
        </p:txBody>
      </p:sp>
      <p:sp>
        <p:nvSpPr>
          <p:cNvPr id="316" name="Google Shape;316;p37"/>
          <p:cNvSpPr txBox="1"/>
          <p:nvPr/>
        </p:nvSpPr>
        <p:spPr>
          <a:xfrm>
            <a:off x="6369550" y="10952475"/>
            <a:ext cx="1364400" cy="4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1C3678"/>
                </a:solidFill>
                <a:latin typeface="Barlow"/>
                <a:ea typeface="Barlow"/>
                <a:cs typeface="Barlow"/>
                <a:sym typeface="Barlow"/>
                <a:hlinkClick r:id="rId4">
                  <a:extLst>
                    <a:ext uri="{A12FA001-AC4F-418D-AE19-62706E023703}">
                      <ahyp:hlinkClr val="tx"/>
                    </a:ext>
                  </a:extLst>
                </a:hlinkClick>
              </a:rPr>
              <a:t>Editing File</a:t>
            </a:r>
            <a:endParaRPr b="1" sz="1800">
              <a:solidFill>
                <a:srgbClr val="FFFFFF"/>
              </a:solidFill>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3" name="Shape 453"/>
        <p:cNvGrpSpPr/>
        <p:nvPr/>
      </p:nvGrpSpPr>
      <p:grpSpPr>
        <a:xfrm>
          <a:off x="0" y="0"/>
          <a:ext cx="0" cy="0"/>
          <a:chOff x="0" y="0"/>
          <a:chExt cx="0" cy="0"/>
        </a:xfrm>
      </p:grpSpPr>
      <p:sp>
        <p:nvSpPr>
          <p:cNvPr id="454" name="Google Shape;454;p46"/>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Healthcare</a:t>
            </a:r>
            <a:endParaRPr>
              <a:solidFill>
                <a:srgbClr val="00854C"/>
              </a:solidFill>
            </a:endParaRPr>
          </a:p>
        </p:txBody>
      </p:sp>
      <p:graphicFrame>
        <p:nvGraphicFramePr>
          <p:cNvPr id="455" name="Google Shape;455;p46"/>
          <p:cNvGraphicFramePr/>
          <p:nvPr/>
        </p:nvGraphicFramePr>
        <p:xfrm>
          <a:off x="-3" y="1215234"/>
          <a:ext cx="3000000" cy="3000000"/>
        </p:xfrm>
        <a:graphic>
          <a:graphicData uri="http://schemas.openxmlformats.org/drawingml/2006/table">
            <a:tbl>
              <a:tblPr>
                <a:noFill/>
                <a:tableStyleId>{9723A4D2-F5C7-4276-8BED-38F17039C20F}</a:tableStyleId>
              </a:tblPr>
              <a:tblGrid>
                <a:gridCol w="8229600"/>
              </a:tblGrid>
              <a:tr h="2874100">
                <a:tc>
                  <a:txBody>
                    <a:bodyPr/>
                    <a:lstStyle/>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The healthcare industry is different from, other industries. We are talking about healing and dealing with human,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NOT a process based, and can’t just apply systems and global optimization techniques in the traditional, industrial engineering sense to the healthcare industry</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 Health is something that is very difficult to measure nor to quantify</a:t>
                      </a:r>
                      <a:endParaRPr>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a:solidFill>
                            <a:schemeClr val="dk1"/>
                          </a:solidFill>
                          <a:latin typeface="Lora"/>
                          <a:ea typeface="Lora"/>
                          <a:cs typeface="Lora"/>
                          <a:sym typeface="Lora"/>
                        </a:rPr>
                        <a:t>“Modern healthcare is the </a:t>
                      </a:r>
                      <a:r>
                        <a:rPr b="1" lang="en">
                          <a:solidFill>
                            <a:schemeClr val="dk1"/>
                          </a:solidFill>
                          <a:latin typeface="Lora"/>
                          <a:ea typeface="Lora"/>
                          <a:cs typeface="Lora"/>
                          <a:sym typeface="Lora"/>
                        </a:rPr>
                        <a:t>most complex human activity</a:t>
                      </a:r>
                      <a:r>
                        <a:rPr lang="en">
                          <a:solidFill>
                            <a:schemeClr val="dk1"/>
                          </a:solidFill>
                          <a:latin typeface="Lora"/>
                          <a:ea typeface="Lora"/>
                          <a:cs typeface="Lora"/>
                          <a:sym typeface="Lora"/>
                        </a:rPr>
                        <a:t> there is, due to interpersonal relationships between many different clinicians with different expertise and interests, and we haven’t figured out how to make that work well. We have come to a full stop against a </a:t>
                      </a:r>
                      <a:r>
                        <a:rPr lang="en" u="sng">
                          <a:solidFill>
                            <a:schemeClr val="dk1"/>
                          </a:solidFill>
                          <a:latin typeface="Lora"/>
                          <a:ea typeface="Lora"/>
                          <a:cs typeface="Lora"/>
                          <a:sym typeface="Lora"/>
                        </a:rPr>
                        <a:t>complex</a:t>
                      </a:r>
                      <a:r>
                        <a:rPr lang="en">
                          <a:solidFill>
                            <a:schemeClr val="dk1"/>
                          </a:solidFill>
                          <a:latin typeface="Lora"/>
                          <a:ea typeface="Lora"/>
                          <a:cs typeface="Lora"/>
                          <a:sym typeface="Lora"/>
                        </a:rPr>
                        <a:t> environment that </a:t>
                      </a:r>
                      <a:r>
                        <a:rPr lang="en" u="sng">
                          <a:solidFill>
                            <a:schemeClr val="dk1"/>
                          </a:solidFill>
                          <a:latin typeface="Lora"/>
                          <a:ea typeface="Lora"/>
                          <a:cs typeface="Lora"/>
                          <a:sym typeface="Lora"/>
                        </a:rPr>
                        <a:t>resists accepting change</a:t>
                      </a:r>
                      <a:r>
                        <a:rPr lang="en">
                          <a:solidFill>
                            <a:schemeClr val="dk1"/>
                          </a:solidFill>
                          <a:latin typeface="Lora"/>
                          <a:ea typeface="Lora"/>
                          <a:cs typeface="Lora"/>
                          <a:sym typeface="Lora"/>
                        </a:rPr>
                        <a:t> on the scale clearly required”</a:t>
                      </a:r>
                      <a:endParaRPr>
                        <a:solidFill>
                          <a:schemeClr val="dk1"/>
                        </a:solidFill>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lang="en">
                          <a:solidFill>
                            <a:schemeClr val="dk1"/>
                          </a:solidFill>
                          <a:latin typeface="Lora"/>
                          <a:ea typeface="Lora"/>
                          <a:cs typeface="Lora"/>
                          <a:sym typeface="Lora"/>
                        </a:rPr>
                        <a:t>“The science and technologies involved in healthcare - the knowledge, skills, care interventions, devices and drugs – have advanced more rapidly than our ability to deliver them safely, effectively, and efficiently” </a:t>
                      </a:r>
                      <a:r>
                        <a:rPr lang="en">
                          <a:solidFill>
                            <a:srgbClr val="6AA84F"/>
                          </a:solidFill>
                          <a:latin typeface="Lora"/>
                          <a:ea typeface="Lora"/>
                          <a:cs typeface="Lora"/>
                          <a:sym typeface="Lora"/>
                        </a:rPr>
                        <a:t>they are continuous in improvement.</a:t>
                      </a:r>
                      <a:endParaRPr sz="1000">
                        <a:solidFill>
                          <a:srgbClr val="6AA84F"/>
                        </a:solidFill>
                        <a:latin typeface="Lora"/>
                        <a:ea typeface="Lora"/>
                        <a:cs typeface="Lora"/>
                        <a:sym typeface="Lora"/>
                      </a:endParaRPr>
                    </a:p>
                    <a:p>
                      <a:pPr indent="0" lvl="0" marL="457200" rtl="0" algn="l">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Clr>
                          <a:srgbClr val="000000"/>
                        </a:buClr>
                        <a:buSzPts val="1100"/>
                        <a:buFont typeface="Arial"/>
                        <a:buNone/>
                      </a:pPr>
                      <a:r>
                        <a:t/>
                      </a:r>
                      <a:endParaRPr sz="1200">
                        <a:latin typeface="Lora"/>
                        <a:ea typeface="Lora"/>
                        <a:cs typeface="Lora"/>
                        <a:sym typeface="Lora"/>
                      </a:endParaRPr>
                    </a:p>
                  </a:txBody>
                  <a:tcPr marT="91425" marB="91425" marR="91425" marL="91425" anchor="ctr">
                    <a:lnL cap="flat" cmpd="sng" w="28575">
                      <a:solidFill>
                        <a:srgbClr val="9E9E9E">
                          <a:alpha val="0"/>
                        </a:srgbClr>
                      </a:solidFill>
                      <a:prstDash val="solid"/>
                      <a:round/>
                      <a:headEnd len="sm" w="sm" type="none"/>
                      <a:tailEnd len="sm" w="sm" type="none"/>
                    </a:lnL>
                    <a:lnR cap="flat" cmpd="sng" w="28575">
                      <a:solidFill>
                        <a:srgbClr val="9E9E9E">
                          <a:alpha val="0"/>
                        </a:srgbClr>
                      </a:solidFill>
                      <a:prstDash val="solid"/>
                      <a:round/>
                      <a:headEnd len="sm" w="sm" type="none"/>
                      <a:tailEnd len="sm" w="sm" type="none"/>
                    </a:lnR>
                    <a:lnT cap="flat" cmpd="sng" w="28575">
                      <a:solidFill>
                        <a:srgbClr val="9E9E9E">
                          <a:alpha val="0"/>
                        </a:srgbClr>
                      </a:solidFill>
                      <a:prstDash val="solid"/>
                      <a:round/>
                      <a:headEnd len="sm" w="sm" type="none"/>
                      <a:tailEnd len="sm" w="sm" type="none"/>
                    </a:lnT>
                    <a:lnB cap="flat" cmpd="sng" w="19050">
                      <a:solidFill>
                        <a:srgbClr val="B7B7B7">
                          <a:alpha val="0"/>
                        </a:srgbClr>
                      </a:solidFill>
                      <a:prstDash val="solid"/>
                      <a:round/>
                      <a:headEnd len="sm" w="sm" type="none"/>
                      <a:tailEnd len="sm" w="sm" type="none"/>
                    </a:lnB>
                  </a:tcPr>
                </a:tc>
              </a:tr>
            </a:tbl>
          </a:graphicData>
        </a:graphic>
      </p:graphicFrame>
      <p:sp>
        <p:nvSpPr>
          <p:cNvPr id="456" name="Google Shape;456;p46"/>
          <p:cNvSpPr txBox="1"/>
          <p:nvPr/>
        </p:nvSpPr>
        <p:spPr>
          <a:xfrm>
            <a:off x="1696800" y="4040375"/>
            <a:ext cx="4836000" cy="561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2000">
                <a:solidFill>
                  <a:srgbClr val="00854C"/>
                </a:solidFill>
                <a:latin typeface="Barlow"/>
                <a:ea typeface="Barlow"/>
                <a:cs typeface="Barlow"/>
                <a:sym typeface="Barlow"/>
              </a:rPr>
              <a:t>Informatics limitations</a:t>
            </a:r>
            <a:endParaRPr sz="2000">
              <a:solidFill>
                <a:srgbClr val="00854C"/>
              </a:solidFill>
            </a:endParaRPr>
          </a:p>
        </p:txBody>
      </p:sp>
      <p:sp>
        <p:nvSpPr>
          <p:cNvPr id="457" name="Google Shape;457;p46"/>
          <p:cNvSpPr/>
          <p:nvPr/>
        </p:nvSpPr>
        <p:spPr>
          <a:xfrm>
            <a:off x="896950" y="6868675"/>
            <a:ext cx="6378900" cy="561000"/>
          </a:xfrm>
          <a:prstGeom prst="rect">
            <a:avLst/>
          </a:prstGeom>
          <a:noFill/>
          <a:ln cap="flat" cmpd="sng" w="28575">
            <a:solidFill>
              <a:srgbClr val="79C6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Facilitate errors due to inappropriate / poor designing of systems customisations and automations of processes. </a:t>
            </a:r>
            <a:endParaRPr sz="1300"/>
          </a:p>
        </p:txBody>
      </p:sp>
      <p:sp>
        <p:nvSpPr>
          <p:cNvPr id="458" name="Google Shape;458;p46"/>
          <p:cNvSpPr/>
          <p:nvPr/>
        </p:nvSpPr>
        <p:spPr>
          <a:xfrm>
            <a:off x="4232975" y="4738300"/>
            <a:ext cx="3042900" cy="561000"/>
          </a:xfrm>
          <a:prstGeom prst="rect">
            <a:avLst/>
          </a:prstGeom>
          <a:noFill/>
          <a:ln cap="flat" cmpd="sng" w="28575">
            <a:solidFill>
              <a:srgbClr val="79C6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Resistance to change. </a:t>
            </a:r>
            <a:endParaRPr sz="1300"/>
          </a:p>
        </p:txBody>
      </p:sp>
      <p:sp>
        <p:nvSpPr>
          <p:cNvPr id="459" name="Google Shape;459;p46"/>
          <p:cNvSpPr/>
          <p:nvPr/>
        </p:nvSpPr>
        <p:spPr>
          <a:xfrm>
            <a:off x="896950" y="5436225"/>
            <a:ext cx="3042900" cy="561000"/>
          </a:xfrm>
          <a:prstGeom prst="rect">
            <a:avLst/>
          </a:prstGeom>
          <a:noFill/>
          <a:ln cap="flat" cmpd="sng" w="28575">
            <a:solidFill>
              <a:srgbClr val="79C6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Under developed IT infrastructure </a:t>
            </a:r>
            <a:endParaRPr sz="1300"/>
          </a:p>
        </p:txBody>
      </p:sp>
      <p:sp>
        <p:nvSpPr>
          <p:cNvPr id="460" name="Google Shape;460;p46"/>
          <p:cNvSpPr/>
          <p:nvPr/>
        </p:nvSpPr>
        <p:spPr>
          <a:xfrm>
            <a:off x="4232975" y="5436225"/>
            <a:ext cx="3042900" cy="561000"/>
          </a:xfrm>
          <a:prstGeom prst="rect">
            <a:avLst/>
          </a:prstGeom>
          <a:noFill/>
          <a:ln cap="flat" cmpd="sng" w="28575">
            <a:solidFill>
              <a:srgbClr val="79C6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Inadequate hardware logistics </a:t>
            </a:r>
            <a:endParaRPr sz="1300"/>
          </a:p>
        </p:txBody>
      </p:sp>
      <p:sp>
        <p:nvSpPr>
          <p:cNvPr id="461" name="Google Shape;461;p46"/>
          <p:cNvSpPr/>
          <p:nvPr/>
        </p:nvSpPr>
        <p:spPr>
          <a:xfrm>
            <a:off x="896950" y="6134150"/>
            <a:ext cx="3042900" cy="561000"/>
          </a:xfrm>
          <a:prstGeom prst="rect">
            <a:avLst/>
          </a:prstGeom>
          <a:noFill/>
          <a:ln cap="flat" cmpd="sng" w="28575">
            <a:solidFill>
              <a:srgbClr val="79C6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Limited studies on the benefits of informatics on patient safety.</a:t>
            </a:r>
            <a:endParaRPr sz="1300"/>
          </a:p>
        </p:txBody>
      </p:sp>
      <p:sp>
        <p:nvSpPr>
          <p:cNvPr id="462" name="Google Shape;462;p46"/>
          <p:cNvSpPr/>
          <p:nvPr/>
        </p:nvSpPr>
        <p:spPr>
          <a:xfrm>
            <a:off x="897100" y="4738300"/>
            <a:ext cx="3042900" cy="561000"/>
          </a:xfrm>
          <a:prstGeom prst="rect">
            <a:avLst/>
          </a:prstGeom>
          <a:noFill/>
          <a:ln cap="flat" cmpd="sng" w="28575">
            <a:solidFill>
              <a:srgbClr val="79C6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Limited funds</a:t>
            </a:r>
            <a:r>
              <a:rPr lang="en" sz="1500">
                <a:solidFill>
                  <a:schemeClr val="dk1"/>
                </a:solidFill>
                <a:latin typeface="Cairo"/>
                <a:ea typeface="Cairo"/>
                <a:cs typeface="Cairo"/>
                <a:sym typeface="Cairo"/>
              </a:rPr>
              <a:t>. </a:t>
            </a:r>
            <a:endParaRPr/>
          </a:p>
        </p:txBody>
      </p:sp>
      <p:sp>
        <p:nvSpPr>
          <p:cNvPr id="463" name="Google Shape;463;p46"/>
          <p:cNvSpPr/>
          <p:nvPr/>
        </p:nvSpPr>
        <p:spPr>
          <a:xfrm>
            <a:off x="4232975" y="6134150"/>
            <a:ext cx="3042900" cy="561000"/>
          </a:xfrm>
          <a:prstGeom prst="rect">
            <a:avLst/>
          </a:prstGeom>
          <a:noFill/>
          <a:ln cap="flat" cmpd="sng" w="28575">
            <a:solidFill>
              <a:srgbClr val="79C6A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Lack of visionary leaders. </a:t>
            </a:r>
            <a:endParaRPr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sz="1100">
                <a:solidFill>
                  <a:srgbClr val="6AA84F"/>
                </a:solidFill>
                <a:latin typeface="Cairo"/>
                <a:ea typeface="Cairo"/>
                <a:cs typeface="Cairo"/>
                <a:sym typeface="Cairo"/>
              </a:rPr>
              <a:t>Could lead to a complete miss!</a:t>
            </a:r>
            <a:endParaRPr sz="1100">
              <a:solidFill>
                <a:srgbClr val="6AA84F"/>
              </a:solidFill>
            </a:endParaRPr>
          </a:p>
        </p:txBody>
      </p:sp>
      <p:sp>
        <p:nvSpPr>
          <p:cNvPr id="464" name="Google Shape;464;p46"/>
          <p:cNvSpPr txBox="1"/>
          <p:nvPr/>
        </p:nvSpPr>
        <p:spPr>
          <a:xfrm>
            <a:off x="3900" y="7759375"/>
            <a:ext cx="8229600" cy="263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 Technology Adds New Concerns</a:t>
            </a:r>
            <a:endParaRPr b="1" sz="2000">
              <a:solidFill>
                <a:srgbClr val="00854C"/>
              </a:solidFill>
              <a:latin typeface="Lora"/>
              <a:ea typeface="Lora"/>
              <a:cs typeface="Lora"/>
              <a:sym typeface="Lora"/>
            </a:endParaRPr>
          </a:p>
          <a:p>
            <a:pPr indent="0" lvl="0" marL="0" rtl="0" algn="ctr">
              <a:spcBef>
                <a:spcPts val="0"/>
              </a:spcBef>
              <a:spcAft>
                <a:spcPts val="0"/>
              </a:spcAft>
              <a:buNone/>
            </a:pPr>
            <a:r>
              <a:rPr b="1" lang="en" sz="2000">
                <a:solidFill>
                  <a:srgbClr val="00854C"/>
                </a:solidFill>
                <a:latin typeface="Lora"/>
                <a:ea typeface="Lora"/>
                <a:cs typeface="Lora"/>
                <a:sym typeface="Lora"/>
              </a:rPr>
              <a:t> </a:t>
            </a:r>
            <a:endParaRPr b="1" sz="2000">
              <a:solidFill>
                <a:srgbClr val="00854C"/>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Poor </a:t>
            </a:r>
            <a:r>
              <a:rPr lang="en">
                <a:solidFill>
                  <a:schemeClr val="dk1"/>
                </a:solidFill>
                <a:latin typeface="Lora"/>
                <a:ea typeface="Lora"/>
                <a:cs typeface="Lora"/>
                <a:sym typeface="Lora"/>
              </a:rPr>
              <a:t>designed systems due to lack of proper planning and early involvement of clinicians.</a:t>
            </a:r>
            <a:endParaRPr>
              <a:solidFill>
                <a:schemeClr val="dk1"/>
              </a:solidFill>
              <a:latin typeface="Lora"/>
              <a:ea typeface="Lora"/>
              <a:cs typeface="Lora"/>
              <a:sym typeface="Lora"/>
            </a:endParaRPr>
          </a:p>
          <a:p>
            <a:pPr indent="-317500" lvl="0" marL="457200" rtl="0" algn="l">
              <a:spcBef>
                <a:spcPts val="0"/>
              </a:spcBef>
              <a:spcAft>
                <a:spcPts val="0"/>
              </a:spcAft>
              <a:buSzPts val="1400"/>
              <a:buFont typeface="Lora"/>
              <a:buChar char="●"/>
            </a:pPr>
            <a:r>
              <a:rPr lang="en">
                <a:solidFill>
                  <a:schemeClr val="dk1"/>
                </a:solidFill>
                <a:latin typeface="Lora"/>
                <a:ea typeface="Lora"/>
                <a:cs typeface="Lora"/>
                <a:sym typeface="Lora"/>
              </a:rPr>
              <a:t>Inflexible processes.</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Changes in workflows.</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Lora"/>
                <a:ea typeface="Lora"/>
                <a:cs typeface="Lora"/>
                <a:sym typeface="Lora"/>
              </a:rPr>
              <a:t>Ease of use and interface with the various technologies.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Power outage + no backups.</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Lora"/>
                <a:ea typeface="Lora"/>
                <a:cs typeface="Lora"/>
                <a:sym typeface="Lora"/>
              </a:rPr>
              <a:t>Risk adjustment.</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Overload data and system slowness.</a:t>
            </a:r>
            <a:endParaRPr>
              <a:solidFill>
                <a:schemeClr val="dk1"/>
              </a:solidFill>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8" name="Shape 468"/>
        <p:cNvGrpSpPr/>
        <p:nvPr/>
      </p:nvGrpSpPr>
      <p:grpSpPr>
        <a:xfrm>
          <a:off x="0" y="0"/>
          <a:ext cx="0" cy="0"/>
          <a:chOff x="0" y="0"/>
          <a:chExt cx="0" cy="0"/>
        </a:xfrm>
      </p:grpSpPr>
      <p:sp>
        <p:nvSpPr>
          <p:cNvPr id="469" name="Google Shape;469;p47"/>
          <p:cNvSpPr txBox="1"/>
          <p:nvPr/>
        </p:nvSpPr>
        <p:spPr>
          <a:xfrm>
            <a:off x="0" y="1312450"/>
            <a:ext cx="8229600" cy="1349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The computer can analyze about 200 million pages of data in less than three seconds, which could allow physician to more accurately diagnose and treat complex cases. Physicians could, for example, use Watson to consult medical records and the latest research findings for recommendations on treatment.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 FDA Approved?</a:t>
            </a:r>
            <a:endParaRPr>
              <a:latin typeface="Lora"/>
              <a:ea typeface="Lora"/>
              <a:cs typeface="Lora"/>
              <a:sym typeface="Lora"/>
            </a:endParaRPr>
          </a:p>
        </p:txBody>
      </p:sp>
      <p:sp>
        <p:nvSpPr>
          <p:cNvPr id="470" name="Google Shape;470;p47"/>
          <p:cNvSpPr txBox="1"/>
          <p:nvPr/>
        </p:nvSpPr>
        <p:spPr>
          <a:xfrm>
            <a:off x="2430150" y="2661550"/>
            <a:ext cx="3369300" cy="6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 Just a culture principle</a:t>
            </a:r>
            <a:endParaRPr b="1" sz="2600">
              <a:solidFill>
                <a:srgbClr val="A61C00"/>
              </a:solidFill>
              <a:latin typeface="Lora"/>
              <a:ea typeface="Lora"/>
              <a:cs typeface="Lora"/>
              <a:sym typeface="Lora"/>
            </a:endParaRPr>
          </a:p>
        </p:txBody>
      </p:sp>
      <p:sp>
        <p:nvSpPr>
          <p:cNvPr id="471" name="Google Shape;471;p47"/>
          <p:cNvSpPr txBox="1"/>
          <p:nvPr/>
        </p:nvSpPr>
        <p:spPr>
          <a:xfrm>
            <a:off x="0" y="3198525"/>
            <a:ext cx="8229600" cy="2709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b="1" lang="en">
                <a:latin typeface="Lora"/>
                <a:ea typeface="Lora"/>
                <a:cs typeface="Lora"/>
                <a:sym typeface="Lora"/>
              </a:rPr>
              <a:t>Values </a:t>
            </a:r>
            <a:r>
              <a:rPr lang="en">
                <a:latin typeface="Lora"/>
                <a:ea typeface="Lora"/>
                <a:cs typeface="Lora"/>
                <a:sym typeface="Lora"/>
              </a:rPr>
              <a:t>and expectations-what is important to the organization </a:t>
            </a:r>
            <a:endParaRPr>
              <a:latin typeface="Lora"/>
              <a:ea typeface="Lora"/>
              <a:cs typeface="Lora"/>
              <a:sym typeface="Lora"/>
            </a:endParaRPr>
          </a:p>
          <a:p>
            <a:pPr indent="-317500" lvl="0" marL="457200" rtl="0" algn="l">
              <a:spcBef>
                <a:spcPts val="0"/>
              </a:spcBef>
              <a:spcAft>
                <a:spcPts val="0"/>
              </a:spcAft>
              <a:buSzPts val="1400"/>
              <a:buFont typeface="Lora"/>
              <a:buChar char="●"/>
            </a:pPr>
            <a:r>
              <a:rPr b="1" lang="en">
                <a:latin typeface="Lora"/>
                <a:ea typeface="Lora"/>
                <a:cs typeface="Lora"/>
                <a:sym typeface="Lora"/>
              </a:rPr>
              <a:t>System </a:t>
            </a:r>
            <a:r>
              <a:rPr lang="en">
                <a:latin typeface="Lora"/>
                <a:ea typeface="Lora"/>
                <a:cs typeface="Lora"/>
                <a:sym typeface="Lora"/>
              </a:rPr>
              <a:t>design and continual redesign of system and address processes and systems so it does not happen to someone else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Coaching and open environment </a:t>
            </a:r>
            <a:r>
              <a:rPr lang="en">
                <a:solidFill>
                  <a:srgbClr val="6AA84F"/>
                </a:solidFill>
                <a:latin typeface="Lora"/>
                <a:ea typeface="Lora"/>
                <a:cs typeface="Lora"/>
                <a:sym typeface="Lora"/>
              </a:rPr>
              <a:t>better</a:t>
            </a:r>
            <a:r>
              <a:rPr lang="en">
                <a:solidFill>
                  <a:srgbClr val="6AA84F"/>
                </a:solidFill>
                <a:latin typeface="Lora"/>
                <a:ea typeface="Lora"/>
                <a:cs typeface="Lora"/>
                <a:sym typeface="Lora"/>
              </a:rPr>
              <a:t> communication coaching with teams or </a:t>
            </a:r>
            <a:r>
              <a:rPr lang="en">
                <a:solidFill>
                  <a:srgbClr val="6AA84F"/>
                </a:solidFill>
                <a:latin typeface="Lora"/>
                <a:ea typeface="Lora"/>
                <a:cs typeface="Lora"/>
                <a:sym typeface="Lora"/>
              </a:rPr>
              <a:t>organization</a:t>
            </a:r>
            <a:r>
              <a:rPr lang="en">
                <a:solidFill>
                  <a:srgbClr val="6AA84F"/>
                </a:solidFill>
                <a:latin typeface="Lora"/>
                <a:ea typeface="Lora"/>
                <a:cs typeface="Lora"/>
                <a:sym typeface="Lora"/>
              </a:rPr>
              <a:t> trying to help others to overcome </a:t>
            </a:r>
            <a:r>
              <a:rPr lang="en">
                <a:solidFill>
                  <a:srgbClr val="6AA84F"/>
                </a:solidFill>
                <a:latin typeface="Lora"/>
                <a:ea typeface="Lora"/>
                <a:cs typeface="Lora"/>
                <a:sym typeface="Lora"/>
              </a:rPr>
              <a:t>struggling</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b="1" lang="en">
                <a:latin typeface="Lora"/>
                <a:ea typeface="Lora"/>
                <a:cs typeface="Lora"/>
                <a:sym typeface="Lora"/>
              </a:rPr>
              <a:t>Peer to peer</a:t>
            </a:r>
            <a:r>
              <a:rPr lang="en">
                <a:latin typeface="Lora"/>
                <a:ea typeface="Lora"/>
                <a:cs typeface="Lora"/>
                <a:sym typeface="Lora"/>
              </a:rPr>
              <a:t> coaching where helping one another to stay safe and make sure things are being done correctly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Just culture algorithms can help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Patient safety needs to be viewed as a </a:t>
            </a:r>
            <a:r>
              <a:rPr b="1" lang="en">
                <a:latin typeface="Lora"/>
                <a:ea typeface="Lora"/>
                <a:cs typeface="Lora"/>
                <a:sym typeface="Lora"/>
              </a:rPr>
              <a:t>strategic </a:t>
            </a:r>
            <a:r>
              <a:rPr lang="en">
                <a:latin typeface="Lora"/>
                <a:ea typeface="Lora"/>
                <a:cs typeface="Lora"/>
                <a:sym typeface="Lora"/>
              </a:rPr>
              <a:t>priority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entire hospital needs to be focused on patient safety if a culture of safety is to be established</a:t>
            </a:r>
            <a:endParaRPr>
              <a:latin typeface="Lora"/>
              <a:ea typeface="Lora"/>
              <a:cs typeface="Lora"/>
              <a:sym typeface="Lora"/>
            </a:endParaRPr>
          </a:p>
        </p:txBody>
      </p:sp>
      <p:sp>
        <p:nvSpPr>
          <p:cNvPr id="472" name="Google Shape;472;p47"/>
          <p:cNvSpPr txBox="1"/>
          <p:nvPr/>
        </p:nvSpPr>
        <p:spPr>
          <a:xfrm>
            <a:off x="1696800" y="607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Lora"/>
                <a:ea typeface="Lora"/>
                <a:cs typeface="Lora"/>
                <a:sym typeface="Lora"/>
              </a:rPr>
              <a:t>Dr. watson’s IBS supercomputer</a:t>
            </a:r>
            <a:endParaRPr>
              <a:solidFill>
                <a:srgbClr val="00854C"/>
              </a:solidFill>
              <a:latin typeface="Lora"/>
              <a:ea typeface="Lora"/>
              <a:cs typeface="Lora"/>
              <a:sym typeface="Lora"/>
            </a:endParaRPr>
          </a:p>
        </p:txBody>
      </p:sp>
      <p:sp>
        <p:nvSpPr>
          <p:cNvPr id="473" name="Google Shape;473;p47"/>
          <p:cNvSpPr txBox="1"/>
          <p:nvPr/>
        </p:nvSpPr>
        <p:spPr>
          <a:xfrm>
            <a:off x="2705025" y="5907818"/>
            <a:ext cx="2661600" cy="5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 Examples</a:t>
            </a:r>
            <a:endParaRPr sz="2000">
              <a:latin typeface="Lora"/>
              <a:ea typeface="Lora"/>
              <a:cs typeface="Lora"/>
              <a:sym typeface="Lora"/>
            </a:endParaRPr>
          </a:p>
        </p:txBody>
      </p:sp>
      <p:sp>
        <p:nvSpPr>
          <p:cNvPr id="474" name="Google Shape;474;p47"/>
          <p:cNvSpPr txBox="1"/>
          <p:nvPr/>
        </p:nvSpPr>
        <p:spPr>
          <a:xfrm>
            <a:off x="-78975" y="6402900"/>
            <a:ext cx="8229600" cy="2276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solidFill>
                  <a:schemeClr val="dk1"/>
                </a:solidFill>
                <a:latin typeface="Lora"/>
                <a:ea typeface="Lora"/>
                <a:cs typeface="Lora"/>
                <a:sym typeface="Lora"/>
              </a:rPr>
              <a:t>Having a patient safety plan very important to have a plan -  Doing an annual report card, use trigger tools summaries issues - Have a patient safety committee -  Many also have separate medication management committee from safety</a:t>
            </a:r>
            <a:endParaRPr>
              <a:solidFill>
                <a:schemeClr val="dk1"/>
              </a:solidFill>
              <a:latin typeface="Lora"/>
              <a:ea typeface="Lora"/>
              <a:cs typeface="Lora"/>
              <a:sym typeface="Lora"/>
            </a:endParaRPr>
          </a:p>
          <a:p>
            <a:pPr indent="-317500" lvl="0" marL="457200" rtl="0" algn="l">
              <a:spcBef>
                <a:spcPts val="0"/>
              </a:spcBef>
              <a:spcAft>
                <a:spcPts val="0"/>
              </a:spcAft>
              <a:buSzPts val="1400"/>
              <a:buFont typeface="Lora"/>
              <a:buChar char="●"/>
            </a:pPr>
            <a:r>
              <a:rPr lang="en">
                <a:solidFill>
                  <a:schemeClr val="dk1"/>
                </a:solidFill>
                <a:latin typeface="Lora"/>
                <a:ea typeface="Lora"/>
                <a:cs typeface="Lora"/>
                <a:sym typeface="Lora"/>
              </a:rPr>
              <a:t>committee (more attention) - Education for staff to make sure they know near misses must be included</a:t>
            </a:r>
            <a:endParaRPr>
              <a:solidFill>
                <a:schemeClr val="dk1"/>
              </a:solidFill>
              <a:latin typeface="Lora"/>
              <a:ea typeface="Lora"/>
              <a:cs typeface="Lora"/>
              <a:sym typeface="Lora"/>
            </a:endParaRPr>
          </a:p>
          <a:p>
            <a:pPr indent="-317500" lvl="0" marL="457200" rtl="0" algn="l">
              <a:spcBef>
                <a:spcPts val="0"/>
              </a:spcBef>
              <a:spcAft>
                <a:spcPts val="0"/>
              </a:spcAft>
              <a:buSzPts val="1400"/>
              <a:buFont typeface="Lora"/>
              <a:buChar char="●"/>
            </a:pPr>
            <a:r>
              <a:rPr lang="en">
                <a:solidFill>
                  <a:schemeClr val="dk1"/>
                </a:solidFill>
                <a:latin typeface="Lora"/>
                <a:ea typeface="Lora"/>
                <a:cs typeface="Lora"/>
                <a:sym typeface="Lora"/>
              </a:rPr>
              <a:t>in definition of medical error what policy or purposes should follow -  Doing patient safety walkabout rounds by senior leaders</a:t>
            </a:r>
            <a:endParaRPr>
              <a:solidFill>
                <a:schemeClr val="dk1"/>
              </a:solidFill>
              <a:latin typeface="Lora"/>
              <a:ea typeface="Lora"/>
              <a:cs typeface="Lora"/>
              <a:sym typeface="Lora"/>
            </a:endParaRPr>
          </a:p>
          <a:p>
            <a:pPr indent="-317500" lvl="0" marL="457200" rtl="0" algn="l">
              <a:spcBef>
                <a:spcPts val="0"/>
              </a:spcBef>
              <a:spcAft>
                <a:spcPts val="0"/>
              </a:spcAft>
              <a:buSzPts val="1400"/>
              <a:buFont typeface="Lora"/>
              <a:buChar char="●"/>
            </a:pPr>
            <a:r>
              <a:rPr lang="en">
                <a:solidFill>
                  <a:schemeClr val="dk1"/>
                </a:solidFill>
                <a:latin typeface="Lora"/>
                <a:ea typeface="Lora"/>
                <a:cs typeface="Lora"/>
                <a:sym typeface="Lora"/>
              </a:rPr>
              <a:t> look at readiness and preparedness for department in respect to safety in hospitals</a:t>
            </a:r>
            <a:endParaRPr>
              <a:latin typeface="Lora"/>
              <a:ea typeface="Lora"/>
              <a:cs typeface="Lora"/>
              <a:sym typeface="Lora"/>
            </a:endParaRPr>
          </a:p>
        </p:txBody>
      </p:sp>
      <p:sp>
        <p:nvSpPr>
          <p:cNvPr id="475" name="Google Shape;475;p47"/>
          <p:cNvSpPr txBox="1"/>
          <p:nvPr/>
        </p:nvSpPr>
        <p:spPr>
          <a:xfrm>
            <a:off x="1696788" y="8476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2000">
                <a:solidFill>
                  <a:srgbClr val="00854C"/>
                </a:solidFill>
                <a:latin typeface="Lora"/>
                <a:ea typeface="Lora"/>
                <a:cs typeface="Lora"/>
                <a:sym typeface="Lora"/>
              </a:rPr>
              <a:t>Key success of a culture </a:t>
            </a:r>
            <a:endParaRPr sz="2000">
              <a:solidFill>
                <a:srgbClr val="00854C"/>
              </a:solidFill>
              <a:latin typeface="Lora"/>
              <a:ea typeface="Lora"/>
              <a:cs typeface="Lora"/>
              <a:sym typeface="Lora"/>
            </a:endParaRPr>
          </a:p>
        </p:txBody>
      </p:sp>
      <p:sp>
        <p:nvSpPr>
          <p:cNvPr id="476" name="Google Shape;476;p47"/>
          <p:cNvSpPr txBox="1"/>
          <p:nvPr/>
        </p:nvSpPr>
        <p:spPr>
          <a:xfrm>
            <a:off x="0" y="8932325"/>
            <a:ext cx="8229600" cy="1990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b="1" lang="en">
                <a:latin typeface="Lora"/>
                <a:ea typeface="Lora"/>
                <a:cs typeface="Lora"/>
                <a:sym typeface="Lora"/>
              </a:rPr>
              <a:t>Acknowledgment </a:t>
            </a:r>
            <a:r>
              <a:rPr lang="en">
                <a:latin typeface="Lora"/>
                <a:ea typeface="Lora"/>
                <a:cs typeface="Lora"/>
                <a:sym typeface="Lora"/>
              </a:rPr>
              <a:t>of the high-risk nature of an hospital’s activities and the determination to achieve consistently safe operations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A </a:t>
            </a:r>
            <a:r>
              <a:rPr b="1" lang="en">
                <a:latin typeface="Lora"/>
                <a:ea typeface="Lora"/>
                <a:cs typeface="Lora"/>
                <a:sym typeface="Lora"/>
              </a:rPr>
              <a:t>blame-free </a:t>
            </a:r>
            <a:r>
              <a:rPr lang="en">
                <a:latin typeface="Lora"/>
                <a:ea typeface="Lora"/>
                <a:cs typeface="Lora"/>
                <a:sym typeface="Lora"/>
              </a:rPr>
              <a:t>environment where individuals are able to report errors or near misses without fear of reprimand or punishment </a:t>
            </a:r>
            <a:endParaRPr>
              <a:latin typeface="Lora"/>
              <a:ea typeface="Lora"/>
              <a:cs typeface="Lora"/>
              <a:sym typeface="Lora"/>
            </a:endParaRPr>
          </a:p>
          <a:p>
            <a:pPr indent="-317500" lvl="0" marL="457200" rtl="0" algn="l">
              <a:spcBef>
                <a:spcPts val="0"/>
              </a:spcBef>
              <a:spcAft>
                <a:spcPts val="0"/>
              </a:spcAft>
              <a:buSzPts val="1400"/>
              <a:buFont typeface="Lora"/>
              <a:buChar char="●"/>
            </a:pPr>
            <a:r>
              <a:rPr b="1" lang="en">
                <a:latin typeface="Lora"/>
                <a:ea typeface="Lora"/>
                <a:cs typeface="Lora"/>
                <a:sym typeface="Lora"/>
              </a:rPr>
              <a:t>Encouragement </a:t>
            </a:r>
            <a:r>
              <a:rPr lang="en">
                <a:latin typeface="Lora"/>
                <a:ea typeface="Lora"/>
                <a:cs typeface="Lora"/>
                <a:sym typeface="Lora"/>
              </a:rPr>
              <a:t>of collaboration across ranks and disciplines to seek solutions to patient safety problems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Organizational </a:t>
            </a:r>
            <a:r>
              <a:rPr b="1" lang="en">
                <a:latin typeface="Lora"/>
                <a:ea typeface="Lora"/>
                <a:cs typeface="Lora"/>
                <a:sym typeface="Lora"/>
              </a:rPr>
              <a:t>commitment </a:t>
            </a:r>
            <a:r>
              <a:rPr lang="en">
                <a:latin typeface="Lora"/>
                <a:ea typeface="Lora"/>
                <a:cs typeface="Lora"/>
                <a:sym typeface="Lora"/>
              </a:rPr>
              <a:t>and resources to address safety concerns </a:t>
            </a:r>
            <a:r>
              <a:rPr lang="en">
                <a:solidFill>
                  <a:srgbClr val="6AA84F"/>
                </a:solidFill>
                <a:latin typeface="Lora"/>
                <a:ea typeface="Lora"/>
                <a:cs typeface="Lora"/>
                <a:sym typeface="Lora"/>
              </a:rPr>
              <a:t>should be number one priority  </a:t>
            </a:r>
            <a:endParaRPr>
              <a:solidFill>
                <a:srgbClr val="6AA84F"/>
              </a:solidFill>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0" name="Shape 480"/>
        <p:cNvGrpSpPr/>
        <p:nvPr/>
      </p:nvGrpSpPr>
      <p:grpSpPr>
        <a:xfrm>
          <a:off x="0" y="0"/>
          <a:ext cx="0" cy="0"/>
          <a:chOff x="0" y="0"/>
          <a:chExt cx="0" cy="0"/>
        </a:xfrm>
      </p:grpSpPr>
      <p:sp>
        <p:nvSpPr>
          <p:cNvPr id="481" name="Google Shape;481;p48"/>
          <p:cNvSpPr txBox="1"/>
          <p:nvPr/>
        </p:nvSpPr>
        <p:spPr>
          <a:xfrm>
            <a:off x="0" y="1841700"/>
            <a:ext cx="8229600" cy="1813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Lora"/>
              <a:buChar char="●"/>
            </a:pPr>
            <a:r>
              <a:rPr b="1" lang="en">
                <a:latin typeface="Lora"/>
                <a:ea typeface="Lora"/>
                <a:cs typeface="Lora"/>
                <a:sym typeface="Lora"/>
              </a:rPr>
              <a:t>Prevent </a:t>
            </a:r>
            <a:r>
              <a:rPr lang="en">
                <a:latin typeface="Lora"/>
                <a:ea typeface="Lora"/>
                <a:cs typeface="Lora"/>
                <a:sym typeface="Lora"/>
              </a:rPr>
              <a:t>failure but if you can’t</a:t>
            </a:r>
            <a:endParaRPr>
              <a:latin typeface="Lora"/>
              <a:ea typeface="Lora"/>
              <a:cs typeface="Lora"/>
              <a:sym typeface="Lora"/>
            </a:endParaRPr>
          </a:p>
          <a:p>
            <a:pPr indent="-317500" lvl="0" marL="457200" rtl="0" algn="l">
              <a:lnSpc>
                <a:spcPct val="150000"/>
              </a:lnSpc>
              <a:spcBef>
                <a:spcPts val="0"/>
              </a:spcBef>
              <a:spcAft>
                <a:spcPts val="0"/>
              </a:spcAft>
              <a:buSzPts val="1400"/>
              <a:buFont typeface="Lora"/>
              <a:buChar char="●"/>
            </a:pPr>
            <a:r>
              <a:rPr lang="en">
                <a:latin typeface="Lora"/>
                <a:ea typeface="Lora"/>
                <a:cs typeface="Lora"/>
                <a:sym typeface="Lora"/>
              </a:rPr>
              <a:t>Make failure </a:t>
            </a:r>
            <a:r>
              <a:rPr b="1" lang="en">
                <a:latin typeface="Lora"/>
                <a:ea typeface="Lora"/>
                <a:cs typeface="Lora"/>
                <a:sym typeface="Lora"/>
              </a:rPr>
              <a:t>visible </a:t>
            </a:r>
            <a:r>
              <a:rPr lang="en">
                <a:latin typeface="Lora"/>
                <a:ea typeface="Lora"/>
                <a:cs typeface="Lora"/>
                <a:sym typeface="Lora"/>
              </a:rPr>
              <a:t>and </a:t>
            </a:r>
            <a:endParaRPr>
              <a:latin typeface="Lora"/>
              <a:ea typeface="Lora"/>
              <a:cs typeface="Lora"/>
              <a:sym typeface="Lora"/>
            </a:endParaRPr>
          </a:p>
          <a:p>
            <a:pPr indent="-317500" lvl="0" marL="457200" rtl="0" algn="l">
              <a:lnSpc>
                <a:spcPct val="150000"/>
              </a:lnSpc>
              <a:spcBef>
                <a:spcPts val="0"/>
              </a:spcBef>
              <a:spcAft>
                <a:spcPts val="0"/>
              </a:spcAft>
              <a:buSzPts val="1400"/>
              <a:buFont typeface="Lora"/>
              <a:buChar char="●"/>
            </a:pPr>
            <a:r>
              <a:rPr lang="en">
                <a:latin typeface="Lora"/>
                <a:ea typeface="Lora"/>
                <a:cs typeface="Lora"/>
                <a:sym typeface="Lora"/>
              </a:rPr>
              <a:t>Prevent </a:t>
            </a:r>
            <a:r>
              <a:rPr b="1" lang="en">
                <a:latin typeface="Lora"/>
                <a:ea typeface="Lora"/>
                <a:cs typeface="Lora"/>
                <a:sym typeface="Lora"/>
              </a:rPr>
              <a:t>adverse </a:t>
            </a:r>
            <a:r>
              <a:rPr lang="en">
                <a:latin typeface="Lora"/>
                <a:ea typeface="Lora"/>
                <a:cs typeface="Lora"/>
                <a:sym typeface="Lora"/>
              </a:rPr>
              <a:t>effects of failure or </a:t>
            </a:r>
            <a:endParaRPr>
              <a:latin typeface="Lora"/>
              <a:ea typeface="Lora"/>
              <a:cs typeface="Lora"/>
              <a:sym typeface="Lora"/>
            </a:endParaRPr>
          </a:p>
          <a:p>
            <a:pPr indent="-317500" lvl="0" marL="457200" rtl="0" algn="l">
              <a:lnSpc>
                <a:spcPct val="150000"/>
              </a:lnSpc>
              <a:spcBef>
                <a:spcPts val="0"/>
              </a:spcBef>
              <a:spcAft>
                <a:spcPts val="0"/>
              </a:spcAft>
              <a:buSzPts val="1400"/>
              <a:buFont typeface="Lora"/>
              <a:buChar char="●"/>
            </a:pPr>
            <a:r>
              <a:rPr b="1" lang="en">
                <a:latin typeface="Lora"/>
                <a:ea typeface="Lora"/>
                <a:cs typeface="Lora"/>
                <a:sym typeface="Lora"/>
              </a:rPr>
              <a:t>Mitigate </a:t>
            </a:r>
            <a:r>
              <a:rPr lang="en">
                <a:latin typeface="Lora"/>
                <a:ea typeface="Lora"/>
                <a:cs typeface="Lora"/>
                <a:sym typeface="Lora"/>
              </a:rPr>
              <a:t>the adverse effects </a:t>
            </a:r>
            <a:endParaRPr>
              <a:latin typeface="Lora"/>
              <a:ea typeface="Lora"/>
              <a:cs typeface="Lora"/>
              <a:sym typeface="Lora"/>
            </a:endParaRPr>
          </a:p>
          <a:p>
            <a:pPr indent="-317500" lvl="0" marL="457200" rtl="0" algn="l">
              <a:lnSpc>
                <a:spcPct val="150000"/>
              </a:lnSpc>
              <a:spcBef>
                <a:spcPts val="0"/>
              </a:spcBef>
              <a:spcAft>
                <a:spcPts val="0"/>
              </a:spcAft>
              <a:buSzPts val="1400"/>
              <a:buFont typeface="Lora"/>
              <a:buChar char="●"/>
            </a:pPr>
            <a:r>
              <a:rPr lang="en">
                <a:latin typeface="Lora"/>
                <a:ea typeface="Lora"/>
                <a:cs typeface="Lora"/>
                <a:sym typeface="Lora"/>
              </a:rPr>
              <a:t> </a:t>
            </a:r>
            <a:r>
              <a:rPr b="1" lang="en">
                <a:latin typeface="Lora"/>
                <a:ea typeface="Lora"/>
                <a:cs typeface="Lora"/>
                <a:sym typeface="Lora"/>
              </a:rPr>
              <a:t>Learn </a:t>
            </a:r>
            <a:r>
              <a:rPr lang="en">
                <a:latin typeface="Lora"/>
                <a:ea typeface="Lora"/>
                <a:cs typeface="Lora"/>
                <a:sym typeface="Lora"/>
              </a:rPr>
              <a:t>from all events </a:t>
            </a:r>
            <a:r>
              <a:rPr lang="en">
                <a:solidFill>
                  <a:srgbClr val="6AA84F"/>
                </a:solidFill>
                <a:latin typeface="Lora"/>
                <a:ea typeface="Lora"/>
                <a:cs typeface="Lora"/>
                <a:sym typeface="Lora"/>
              </a:rPr>
              <a:t>most important</a:t>
            </a:r>
            <a:r>
              <a:rPr lang="en">
                <a:highlight>
                  <a:srgbClr val="B6D7A8"/>
                </a:highlight>
                <a:latin typeface="Lora"/>
                <a:ea typeface="Lora"/>
                <a:cs typeface="Lora"/>
                <a:sym typeface="Lora"/>
              </a:rPr>
              <a:t> </a:t>
            </a:r>
            <a:endParaRPr>
              <a:highlight>
                <a:srgbClr val="B6D7A8"/>
              </a:highlight>
              <a:latin typeface="Lora"/>
              <a:ea typeface="Lora"/>
              <a:cs typeface="Lora"/>
              <a:sym typeface="Lora"/>
            </a:endParaRPr>
          </a:p>
        </p:txBody>
      </p:sp>
      <p:sp>
        <p:nvSpPr>
          <p:cNvPr id="482" name="Google Shape;482;p48"/>
          <p:cNvSpPr txBox="1"/>
          <p:nvPr/>
        </p:nvSpPr>
        <p:spPr>
          <a:xfrm>
            <a:off x="1661100" y="188175"/>
            <a:ext cx="4907400" cy="79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Lora"/>
                <a:ea typeface="Lora"/>
                <a:cs typeface="Lora"/>
                <a:sym typeface="Lora"/>
              </a:rPr>
              <a:t>Event ‘management’</a:t>
            </a:r>
            <a:endParaRPr sz="3200">
              <a:solidFill>
                <a:srgbClr val="A61C00"/>
              </a:solidFill>
              <a:latin typeface="Lora"/>
              <a:ea typeface="Lora"/>
              <a:cs typeface="Lora"/>
              <a:sym typeface="Lora"/>
            </a:endParaRPr>
          </a:p>
        </p:txBody>
      </p:sp>
      <p:sp>
        <p:nvSpPr>
          <p:cNvPr id="483" name="Google Shape;483;p48"/>
          <p:cNvSpPr txBox="1"/>
          <p:nvPr/>
        </p:nvSpPr>
        <p:spPr>
          <a:xfrm>
            <a:off x="0" y="4509213"/>
            <a:ext cx="8229600" cy="2625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2000">
                <a:solidFill>
                  <a:srgbClr val="00854C"/>
                </a:solidFill>
                <a:latin typeface="Lora"/>
                <a:ea typeface="Lora"/>
                <a:cs typeface="Lora"/>
                <a:sym typeface="Lora"/>
              </a:rPr>
              <a:t>Errors provide useful information</a:t>
            </a:r>
            <a:endParaRPr b="1" sz="2000">
              <a:solidFill>
                <a:srgbClr val="00854C"/>
              </a:solidFill>
              <a:latin typeface="Lora"/>
              <a:ea typeface="Lora"/>
              <a:cs typeface="Lora"/>
              <a:sym typeface="Lora"/>
            </a:endParaRPr>
          </a:p>
          <a:p>
            <a:pPr indent="0" lvl="0" marL="0" rtl="0" algn="ctr">
              <a:lnSpc>
                <a:spcPct val="90000"/>
              </a:lnSpc>
              <a:spcBef>
                <a:spcPts val="0"/>
              </a:spcBef>
              <a:spcAft>
                <a:spcPts val="0"/>
              </a:spcAft>
              <a:buNone/>
            </a:pPr>
            <a:r>
              <a:t/>
            </a:r>
            <a:endParaRPr b="1" sz="2000">
              <a:solidFill>
                <a:srgbClr val="00854C"/>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We can learn more from our failures than from success</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Our processes can be improved when studied</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“Give me a fruitful error anytime, full of seeds, bursting </a:t>
            </a:r>
            <a:endParaRPr>
              <a:solidFill>
                <a:schemeClr val="dk1"/>
              </a:solidFill>
              <a:latin typeface="Lora"/>
              <a:ea typeface="Lora"/>
              <a:cs typeface="Lora"/>
              <a:sym typeface="Lora"/>
            </a:endParaRPr>
          </a:p>
          <a:p>
            <a:pPr indent="0" lvl="0" marL="457200" rtl="0" algn="l">
              <a:spcBef>
                <a:spcPts val="0"/>
              </a:spcBef>
              <a:spcAft>
                <a:spcPts val="0"/>
              </a:spcAft>
              <a:buNone/>
            </a:pPr>
            <a:r>
              <a:rPr lang="en">
                <a:solidFill>
                  <a:schemeClr val="dk1"/>
                </a:solidFill>
                <a:latin typeface="Lora"/>
                <a:ea typeface="Lora"/>
                <a:cs typeface="Lora"/>
                <a:sym typeface="Lora"/>
              </a:rPr>
              <a:t>with its own corrections. You can keep your sterile truth </a:t>
            </a:r>
            <a:endParaRPr>
              <a:solidFill>
                <a:schemeClr val="dk1"/>
              </a:solidFill>
              <a:latin typeface="Lora"/>
              <a:ea typeface="Lora"/>
              <a:cs typeface="Lora"/>
              <a:sym typeface="Lora"/>
            </a:endParaRPr>
          </a:p>
          <a:p>
            <a:pPr indent="0" lvl="0" marL="457200" rtl="0" algn="l">
              <a:spcBef>
                <a:spcPts val="0"/>
              </a:spcBef>
              <a:spcAft>
                <a:spcPts val="0"/>
              </a:spcAft>
              <a:buNone/>
            </a:pPr>
            <a:r>
              <a:rPr lang="en">
                <a:solidFill>
                  <a:schemeClr val="dk1"/>
                </a:solidFill>
                <a:latin typeface="Lora"/>
                <a:ea typeface="Lora"/>
                <a:cs typeface="Lora"/>
                <a:sym typeface="Lora"/>
              </a:rPr>
              <a:t>to yourself.” Vilfred Pareto.</a:t>
            </a:r>
            <a:endParaRPr>
              <a:solidFill>
                <a:schemeClr val="dk1"/>
              </a:solidFill>
              <a:latin typeface="Lora"/>
              <a:ea typeface="Lora"/>
              <a:cs typeface="Lora"/>
              <a:sym typeface="Lora"/>
            </a:endParaRPr>
          </a:p>
          <a:p>
            <a:pPr indent="0" lvl="0" marL="457200" rtl="0" algn="l">
              <a:spcBef>
                <a:spcPts val="0"/>
              </a:spcBef>
              <a:spcAft>
                <a:spcPts val="0"/>
              </a:spcAft>
              <a:buNone/>
            </a:pPr>
            <a:r>
              <a:t/>
            </a:r>
            <a:endParaRPr>
              <a:solidFill>
                <a:schemeClr val="dk1"/>
              </a:solidFill>
              <a:latin typeface="Lora"/>
              <a:ea typeface="Lora"/>
              <a:cs typeface="Lora"/>
              <a:sym typeface="Lora"/>
            </a:endParaRPr>
          </a:p>
          <a:p>
            <a:pPr indent="0" lvl="0" marL="0" rtl="0" algn="l">
              <a:spcBef>
                <a:spcPts val="0"/>
              </a:spcBef>
              <a:spcAft>
                <a:spcPts val="0"/>
              </a:spcAft>
              <a:buNone/>
            </a:pPr>
            <a:r>
              <a:t/>
            </a:r>
            <a:endParaRPr>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a:solidFill>
                  <a:srgbClr val="6AA84F"/>
                </a:solidFill>
                <a:latin typeface="Lora"/>
                <a:ea typeface="Lora"/>
                <a:cs typeface="Lora"/>
                <a:sym typeface="Lora"/>
              </a:rPr>
              <a:t>Be able to understand trends and hidden causes and analyze valuable information available and then reduce errors in future.</a:t>
            </a:r>
            <a:endParaRPr>
              <a:solidFill>
                <a:srgbClr val="6AA84F"/>
              </a:solidFill>
              <a:latin typeface="Lora"/>
              <a:ea typeface="Lora"/>
              <a:cs typeface="Lora"/>
              <a:sym typeface="Lora"/>
            </a:endParaRPr>
          </a:p>
          <a:p>
            <a:pPr indent="0" lvl="0" marL="0" rtl="0" algn="l">
              <a:spcBef>
                <a:spcPts val="0"/>
              </a:spcBef>
              <a:spcAft>
                <a:spcPts val="0"/>
              </a:spcAft>
              <a:buNone/>
            </a:pPr>
            <a:r>
              <a:t/>
            </a:r>
            <a:endParaRPr>
              <a:solidFill>
                <a:srgbClr val="6AA84F"/>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a:solidFill>
                <a:schemeClr val="dk1"/>
              </a:solidFill>
              <a:latin typeface="Lora"/>
              <a:ea typeface="Lora"/>
              <a:cs typeface="Lora"/>
              <a:sym typeface="Lora"/>
            </a:endParaRPr>
          </a:p>
          <a:p>
            <a:pPr indent="0" lvl="0" marL="0" rtl="0" algn="l">
              <a:lnSpc>
                <a:spcPct val="90000"/>
              </a:lnSpc>
              <a:spcBef>
                <a:spcPts val="0"/>
              </a:spcBef>
              <a:spcAft>
                <a:spcPts val="0"/>
              </a:spcAft>
              <a:buNone/>
            </a:pPr>
            <a:r>
              <a:t/>
            </a:r>
            <a:endParaRPr b="1" sz="2000">
              <a:solidFill>
                <a:srgbClr val="00854C"/>
              </a:solidFill>
              <a:latin typeface="Lora"/>
              <a:ea typeface="Lora"/>
              <a:cs typeface="Lora"/>
              <a:sym typeface="Lora"/>
            </a:endParaRPr>
          </a:p>
        </p:txBody>
      </p:sp>
      <p:sp>
        <p:nvSpPr>
          <p:cNvPr id="484" name="Google Shape;484;p48"/>
          <p:cNvSpPr txBox="1"/>
          <p:nvPr/>
        </p:nvSpPr>
        <p:spPr>
          <a:xfrm>
            <a:off x="0" y="8154125"/>
            <a:ext cx="8229600" cy="68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W</a:t>
            </a:r>
            <a:r>
              <a:rPr b="1" lang="en" sz="2000">
                <a:solidFill>
                  <a:srgbClr val="00854C"/>
                </a:solidFill>
                <a:latin typeface="Lora"/>
                <a:ea typeface="Lora"/>
                <a:cs typeface="Lora"/>
                <a:sym typeface="Lora"/>
              </a:rPr>
              <a:t>hich Patients Are Most at Risk of Medication Error ?</a:t>
            </a:r>
            <a:endParaRPr sz="2600">
              <a:solidFill>
                <a:srgbClr val="A61C00"/>
              </a:solidFill>
              <a:latin typeface="Changa"/>
              <a:ea typeface="Changa"/>
              <a:cs typeface="Changa"/>
              <a:sym typeface="Changa"/>
            </a:endParaRPr>
          </a:p>
        </p:txBody>
      </p:sp>
      <p:sp>
        <p:nvSpPr>
          <p:cNvPr id="485" name="Google Shape;485;p48"/>
          <p:cNvSpPr txBox="1"/>
          <p:nvPr/>
        </p:nvSpPr>
        <p:spPr>
          <a:xfrm>
            <a:off x="0" y="8788700"/>
            <a:ext cx="8229600" cy="1508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patients on </a:t>
            </a:r>
            <a:r>
              <a:rPr b="1" lang="en">
                <a:latin typeface="Lora"/>
                <a:ea typeface="Lora"/>
                <a:cs typeface="Lora"/>
                <a:sym typeface="Lora"/>
              </a:rPr>
              <a:t>multiple </a:t>
            </a:r>
            <a:r>
              <a:rPr lang="en">
                <a:latin typeface="Lora"/>
                <a:ea typeface="Lora"/>
                <a:cs typeface="Lora"/>
                <a:sym typeface="Lora"/>
              </a:rPr>
              <a:t>medications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patients with </a:t>
            </a:r>
            <a:r>
              <a:rPr b="1" lang="en">
                <a:latin typeface="Lora"/>
                <a:ea typeface="Lora"/>
                <a:cs typeface="Lora"/>
                <a:sym typeface="Lora"/>
              </a:rPr>
              <a:t>another </a:t>
            </a:r>
            <a:r>
              <a:rPr lang="en">
                <a:latin typeface="Lora"/>
                <a:ea typeface="Lora"/>
                <a:cs typeface="Lora"/>
                <a:sym typeface="Lora"/>
              </a:rPr>
              <a:t>condition, e.g. renal impairment, pregnancy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patients who </a:t>
            </a:r>
            <a:r>
              <a:rPr b="1" lang="en">
                <a:latin typeface="Lora"/>
                <a:ea typeface="Lora"/>
                <a:cs typeface="Lora"/>
                <a:sym typeface="Lora"/>
              </a:rPr>
              <a:t>cannot communicate </a:t>
            </a:r>
            <a:r>
              <a:rPr lang="en">
                <a:latin typeface="Lora"/>
                <a:ea typeface="Lora"/>
                <a:cs typeface="Lora"/>
                <a:sym typeface="Lora"/>
              </a:rPr>
              <a:t>well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patients who have</a:t>
            </a:r>
            <a:r>
              <a:rPr b="1" lang="en">
                <a:latin typeface="Lora"/>
                <a:ea typeface="Lora"/>
                <a:cs typeface="Lora"/>
                <a:sym typeface="Lora"/>
              </a:rPr>
              <a:t> more than one doctor </a:t>
            </a:r>
            <a:endParaRPr b="1">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patients who do not take an </a:t>
            </a:r>
            <a:r>
              <a:rPr b="1" lang="en">
                <a:latin typeface="Lora"/>
                <a:ea typeface="Lora"/>
                <a:cs typeface="Lora"/>
                <a:sym typeface="Lora"/>
              </a:rPr>
              <a:t>active role</a:t>
            </a:r>
            <a:r>
              <a:rPr lang="en">
                <a:latin typeface="Lora"/>
                <a:ea typeface="Lora"/>
                <a:cs typeface="Lora"/>
                <a:sym typeface="Lora"/>
              </a:rPr>
              <a:t> in their own medication use </a:t>
            </a:r>
            <a:endParaRPr>
              <a:latin typeface="Lora"/>
              <a:ea typeface="Lora"/>
              <a:cs typeface="Lora"/>
              <a:sym typeface="Lora"/>
            </a:endParaRPr>
          </a:p>
          <a:p>
            <a:pPr indent="-317500" lvl="0" marL="457200" rtl="0" algn="l">
              <a:spcBef>
                <a:spcPts val="0"/>
              </a:spcBef>
              <a:spcAft>
                <a:spcPts val="0"/>
              </a:spcAft>
              <a:buSzPts val="1400"/>
              <a:buFont typeface="Lora"/>
              <a:buChar char="●"/>
            </a:pPr>
            <a:r>
              <a:rPr b="1" lang="en">
                <a:latin typeface="Lora"/>
                <a:ea typeface="Lora"/>
                <a:cs typeface="Lora"/>
                <a:sym typeface="Lora"/>
              </a:rPr>
              <a:t>children </a:t>
            </a:r>
            <a:r>
              <a:rPr lang="en">
                <a:latin typeface="Lora"/>
                <a:ea typeface="Lora"/>
                <a:cs typeface="Lora"/>
                <a:sym typeface="Lora"/>
              </a:rPr>
              <a:t>and babies (dose calculations required)</a:t>
            </a:r>
            <a:endParaRPr>
              <a:latin typeface="Lora"/>
              <a:ea typeface="Lora"/>
              <a:cs typeface="Lora"/>
              <a:sym typeface="Lora"/>
            </a:endParaRPr>
          </a:p>
        </p:txBody>
      </p:sp>
      <p:pic>
        <p:nvPicPr>
          <p:cNvPr id="486" name="Google Shape;486;p48"/>
          <p:cNvPicPr preferRelativeResize="0"/>
          <p:nvPr/>
        </p:nvPicPr>
        <p:blipFill>
          <a:blip r:embed="rId3">
            <a:alphaModFix/>
          </a:blip>
          <a:stretch>
            <a:fillRect/>
          </a:stretch>
        </p:blipFill>
        <p:spPr>
          <a:xfrm>
            <a:off x="5710075" y="4879645"/>
            <a:ext cx="2128575" cy="174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0" name="Shape 490"/>
        <p:cNvGrpSpPr/>
        <p:nvPr/>
      </p:nvGrpSpPr>
      <p:grpSpPr>
        <a:xfrm>
          <a:off x="0" y="0"/>
          <a:ext cx="0" cy="0"/>
          <a:chOff x="0" y="0"/>
          <a:chExt cx="0" cy="0"/>
        </a:xfrm>
      </p:grpSpPr>
      <p:sp>
        <p:nvSpPr>
          <p:cNvPr id="491" name="Google Shape;491;p49"/>
          <p:cNvSpPr/>
          <p:nvPr/>
        </p:nvSpPr>
        <p:spPr>
          <a:xfrm>
            <a:off x="-11300" y="1222550"/>
            <a:ext cx="8381700" cy="2596200"/>
          </a:xfrm>
          <a:prstGeom prst="roundRect">
            <a:avLst>
              <a:gd fmla="val 0"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Simplification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Standardization should be </a:t>
            </a:r>
            <a:r>
              <a:rPr lang="en">
                <a:solidFill>
                  <a:srgbClr val="6AA84F"/>
                </a:solidFill>
                <a:latin typeface="Lora"/>
                <a:ea typeface="Lora"/>
                <a:cs typeface="Lora"/>
                <a:sym typeface="Lora"/>
              </a:rPr>
              <a:t>everywhere is the same ex: same color code ue everywhere</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Process design includes prompts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Elimination of sound/look-alikes </a:t>
            </a:r>
            <a:r>
              <a:rPr lang="en">
                <a:solidFill>
                  <a:srgbClr val="6AA84F"/>
                </a:solidFill>
                <a:latin typeface="Lora"/>
                <a:ea typeface="Lora"/>
                <a:cs typeface="Lora"/>
                <a:sym typeface="Lora"/>
              </a:rPr>
              <a:t>eliminate confusion </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Environment/product improvements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Training </a:t>
            </a:r>
            <a:r>
              <a:rPr lang="en">
                <a:solidFill>
                  <a:srgbClr val="6AA84F"/>
                </a:solidFill>
                <a:latin typeface="Lora"/>
                <a:ea typeface="Lora"/>
                <a:cs typeface="Lora"/>
                <a:sym typeface="Lora"/>
              </a:rPr>
              <a:t> is the key </a:t>
            </a:r>
            <a:r>
              <a:rPr lang="en">
                <a:solidFill>
                  <a:srgbClr val="6AA84F"/>
                </a:solidFill>
                <a:latin typeface="Lora"/>
                <a:ea typeface="Lora"/>
                <a:cs typeface="Lora"/>
                <a:sym typeface="Lora"/>
              </a:rPr>
              <a:t>success</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Teamwork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Communication</a:t>
            </a:r>
            <a:endParaRPr>
              <a:latin typeface="Lora"/>
              <a:ea typeface="Lora"/>
              <a:cs typeface="Lora"/>
              <a:sym typeface="Lora"/>
            </a:endParaRPr>
          </a:p>
        </p:txBody>
      </p:sp>
      <p:sp>
        <p:nvSpPr>
          <p:cNvPr id="492" name="Google Shape;492;p49"/>
          <p:cNvSpPr/>
          <p:nvPr/>
        </p:nvSpPr>
        <p:spPr>
          <a:xfrm>
            <a:off x="0" y="4782775"/>
            <a:ext cx="8229600" cy="19833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Agency for Healthcare Research and Quality </a:t>
            </a:r>
            <a:r>
              <a:rPr lang="en" u="sng">
                <a:solidFill>
                  <a:schemeClr val="hlink"/>
                </a:solidFill>
                <a:latin typeface="Cairo"/>
                <a:ea typeface="Cairo"/>
                <a:cs typeface="Cairo"/>
                <a:sym typeface="Cairo"/>
                <a:hlinkClick r:id="rId3"/>
              </a:rPr>
              <a:t>www.ahrq.gov</a:t>
            </a: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 Institute of Medicine of the National Academies </a:t>
            </a:r>
            <a:r>
              <a:rPr lang="en" u="sng">
                <a:solidFill>
                  <a:schemeClr val="hlink"/>
                </a:solidFill>
                <a:latin typeface="Cairo"/>
                <a:ea typeface="Cairo"/>
                <a:cs typeface="Cairo"/>
                <a:sym typeface="Cairo"/>
                <a:hlinkClick r:id="rId4"/>
              </a:rPr>
              <a:t>www.iom.edu</a:t>
            </a: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 Joint Commission </a:t>
            </a:r>
            <a:r>
              <a:rPr lang="en" u="sng">
                <a:solidFill>
                  <a:schemeClr val="hlink"/>
                </a:solidFill>
                <a:latin typeface="Cairo"/>
                <a:ea typeface="Cairo"/>
                <a:cs typeface="Cairo"/>
                <a:sym typeface="Cairo"/>
                <a:hlinkClick r:id="rId5"/>
              </a:rPr>
              <a:t>www.jointcommission.org</a:t>
            </a: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 Institute for Safe Medication Practices </a:t>
            </a:r>
            <a:r>
              <a:rPr lang="en" u="sng">
                <a:solidFill>
                  <a:schemeClr val="hlink"/>
                </a:solidFill>
                <a:latin typeface="Cairo"/>
                <a:ea typeface="Cairo"/>
                <a:cs typeface="Cairo"/>
                <a:sym typeface="Cairo"/>
                <a:hlinkClick r:id="rId6"/>
              </a:rPr>
              <a:t>www.ismp.org</a:t>
            </a: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National Patient Safety Foundation </a:t>
            </a:r>
            <a:r>
              <a:rPr lang="en" u="sng">
                <a:solidFill>
                  <a:schemeClr val="hlink"/>
                </a:solidFill>
                <a:latin typeface="Cairo"/>
                <a:ea typeface="Cairo"/>
                <a:cs typeface="Cairo"/>
                <a:sym typeface="Cairo"/>
                <a:hlinkClick r:id="rId7"/>
              </a:rPr>
              <a:t>http://npsf.org/</a:t>
            </a: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 JCAHO “Speak Up” program </a:t>
            </a:r>
            <a:r>
              <a:rPr lang="en" u="sng">
                <a:solidFill>
                  <a:schemeClr val="hlink"/>
                </a:solidFill>
                <a:latin typeface="Cairo"/>
                <a:ea typeface="Cairo"/>
                <a:cs typeface="Cairo"/>
                <a:sym typeface="Cairo"/>
                <a:hlinkClick r:id="rId8"/>
              </a:rPr>
              <a:t>http://www.jcaho.org/general+public/patient+safety/speak+up/index.htm</a:t>
            </a:r>
            <a:r>
              <a:rPr lang="en">
                <a:latin typeface="Cairo"/>
                <a:ea typeface="Cairo"/>
                <a:cs typeface="Cairo"/>
                <a:sym typeface="Cairo"/>
              </a:rPr>
              <a:t> </a:t>
            </a:r>
            <a:endParaRPr>
              <a:latin typeface="Cairo"/>
              <a:ea typeface="Cairo"/>
              <a:cs typeface="Cairo"/>
              <a:sym typeface="Cairo"/>
            </a:endParaRPr>
          </a:p>
        </p:txBody>
      </p:sp>
      <p:sp>
        <p:nvSpPr>
          <p:cNvPr id="493" name="Google Shape;493;p49"/>
          <p:cNvSpPr/>
          <p:nvPr/>
        </p:nvSpPr>
        <p:spPr>
          <a:xfrm>
            <a:off x="-97625" y="7921243"/>
            <a:ext cx="6771000" cy="21681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lnSpc>
                <a:spcPct val="150000"/>
              </a:lnSpc>
              <a:spcBef>
                <a:spcPts val="0"/>
              </a:spcBef>
              <a:spcAft>
                <a:spcPts val="0"/>
              </a:spcAft>
              <a:buSzPts val="1400"/>
              <a:buFont typeface="Lora"/>
              <a:buChar char="●"/>
            </a:pPr>
            <a:r>
              <a:rPr lang="en">
                <a:latin typeface="Lora"/>
                <a:ea typeface="Lora"/>
                <a:cs typeface="Lora"/>
                <a:sym typeface="Lora"/>
              </a:rPr>
              <a:t>Safety is everyone's job! </a:t>
            </a:r>
            <a:endParaRPr>
              <a:latin typeface="Lora"/>
              <a:ea typeface="Lora"/>
              <a:cs typeface="Lora"/>
              <a:sym typeface="Lora"/>
            </a:endParaRPr>
          </a:p>
          <a:p>
            <a:pPr indent="-317500" lvl="0" marL="457200" rtl="0" algn="l">
              <a:lnSpc>
                <a:spcPct val="150000"/>
              </a:lnSpc>
              <a:spcBef>
                <a:spcPts val="0"/>
              </a:spcBef>
              <a:spcAft>
                <a:spcPts val="0"/>
              </a:spcAft>
              <a:buSzPts val="1400"/>
              <a:buFont typeface="Lora"/>
              <a:buChar char="●"/>
            </a:pPr>
            <a:r>
              <a:rPr lang="en">
                <a:latin typeface="Lora"/>
                <a:ea typeface="Lora"/>
                <a:cs typeface="Lora"/>
                <a:sym typeface="Lora"/>
              </a:rPr>
              <a:t>Learn from previous errors</a:t>
            </a:r>
            <a:endParaRPr>
              <a:latin typeface="Lora"/>
              <a:ea typeface="Lora"/>
              <a:cs typeface="Lora"/>
              <a:sym typeface="Lora"/>
            </a:endParaRPr>
          </a:p>
          <a:p>
            <a:pPr indent="-317500" lvl="0" marL="457200" rtl="0" algn="l">
              <a:lnSpc>
                <a:spcPct val="150000"/>
              </a:lnSpc>
              <a:spcBef>
                <a:spcPts val="0"/>
              </a:spcBef>
              <a:spcAft>
                <a:spcPts val="0"/>
              </a:spcAft>
              <a:buSzPts val="1400"/>
              <a:buFont typeface="Lora"/>
              <a:buChar char="●"/>
            </a:pPr>
            <a:r>
              <a:rPr lang="en">
                <a:latin typeface="Lora"/>
                <a:ea typeface="Lora"/>
                <a:cs typeface="Lora"/>
                <a:sym typeface="Lora"/>
              </a:rPr>
              <a:t>Report incidents to learn not to blame. </a:t>
            </a:r>
            <a:endParaRPr>
              <a:latin typeface="Lora"/>
              <a:ea typeface="Lora"/>
              <a:cs typeface="Lora"/>
              <a:sym typeface="Lora"/>
            </a:endParaRPr>
          </a:p>
          <a:p>
            <a:pPr indent="-317500" lvl="0" marL="457200" rtl="0" algn="l">
              <a:lnSpc>
                <a:spcPct val="150000"/>
              </a:lnSpc>
              <a:spcBef>
                <a:spcPts val="0"/>
              </a:spcBef>
              <a:spcAft>
                <a:spcPts val="0"/>
              </a:spcAft>
              <a:buSzPts val="1400"/>
              <a:buFont typeface="Lora"/>
              <a:buChar char="●"/>
            </a:pPr>
            <a:r>
              <a:rPr lang="en">
                <a:latin typeface="Lora"/>
                <a:ea typeface="Lora"/>
                <a:cs typeface="Lora"/>
                <a:sym typeface="Lora"/>
              </a:rPr>
              <a:t>Errors are not only human related but the majority are system failure! </a:t>
            </a:r>
            <a:endParaRPr>
              <a:latin typeface="Lora"/>
              <a:ea typeface="Lora"/>
              <a:cs typeface="Lora"/>
              <a:sym typeface="Lora"/>
            </a:endParaRPr>
          </a:p>
          <a:p>
            <a:pPr indent="-317500" lvl="0" marL="457200" rtl="0" algn="l">
              <a:lnSpc>
                <a:spcPct val="150000"/>
              </a:lnSpc>
              <a:spcBef>
                <a:spcPts val="0"/>
              </a:spcBef>
              <a:spcAft>
                <a:spcPts val="0"/>
              </a:spcAft>
              <a:buSzPts val="1400"/>
              <a:buFont typeface="Lora"/>
              <a:buChar char="●"/>
            </a:pPr>
            <a:r>
              <a:rPr lang="en">
                <a:latin typeface="Lora"/>
                <a:ea typeface="Lora"/>
                <a:cs typeface="Lora"/>
                <a:sym typeface="Lora"/>
              </a:rPr>
              <a:t>Technology has been designed by human factors!!</a:t>
            </a:r>
            <a:endParaRPr>
              <a:latin typeface="Lora"/>
              <a:ea typeface="Lora"/>
              <a:cs typeface="Lora"/>
              <a:sym typeface="Lora"/>
            </a:endParaRPr>
          </a:p>
        </p:txBody>
      </p:sp>
      <p:sp>
        <p:nvSpPr>
          <p:cNvPr id="494" name="Google Shape;494;p49"/>
          <p:cNvSpPr txBox="1"/>
          <p:nvPr/>
        </p:nvSpPr>
        <p:spPr>
          <a:xfrm>
            <a:off x="97200" y="0"/>
            <a:ext cx="8035200" cy="1506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Systems process changes structure,environment and people </a:t>
            </a:r>
            <a:endParaRPr>
              <a:solidFill>
                <a:srgbClr val="00854C"/>
              </a:solidFill>
            </a:endParaRPr>
          </a:p>
        </p:txBody>
      </p:sp>
      <p:sp>
        <p:nvSpPr>
          <p:cNvPr id="495" name="Google Shape;495;p49"/>
          <p:cNvSpPr txBox="1"/>
          <p:nvPr/>
        </p:nvSpPr>
        <p:spPr>
          <a:xfrm>
            <a:off x="585650" y="4369832"/>
            <a:ext cx="6583800" cy="68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Select resources for patient safety information:</a:t>
            </a:r>
            <a:endParaRPr sz="2600">
              <a:solidFill>
                <a:srgbClr val="A61C00"/>
              </a:solidFill>
              <a:latin typeface="Changa"/>
              <a:ea typeface="Changa"/>
              <a:cs typeface="Changa"/>
              <a:sym typeface="Changa"/>
            </a:endParaRPr>
          </a:p>
        </p:txBody>
      </p:sp>
      <p:sp>
        <p:nvSpPr>
          <p:cNvPr id="496" name="Google Shape;496;p49"/>
          <p:cNvSpPr txBox="1"/>
          <p:nvPr/>
        </p:nvSpPr>
        <p:spPr>
          <a:xfrm>
            <a:off x="585650" y="7233657"/>
            <a:ext cx="6583800" cy="68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Take Home Messages</a:t>
            </a:r>
            <a:endParaRPr sz="2600">
              <a:solidFill>
                <a:srgbClr val="A61C00"/>
              </a:solidFill>
              <a:latin typeface="Changa"/>
              <a:ea typeface="Changa"/>
              <a:cs typeface="Changa"/>
              <a:sym typeface="Changa"/>
            </a:endParaRPr>
          </a:p>
        </p:txBody>
      </p:sp>
      <p:pic>
        <p:nvPicPr>
          <p:cNvPr id="497" name="Google Shape;497;p49"/>
          <p:cNvPicPr preferRelativeResize="0"/>
          <p:nvPr/>
        </p:nvPicPr>
        <p:blipFill>
          <a:blip r:embed="rId9">
            <a:alphaModFix/>
          </a:blip>
          <a:stretch>
            <a:fillRect/>
          </a:stretch>
        </p:blipFill>
        <p:spPr>
          <a:xfrm>
            <a:off x="1870650" y="9945077"/>
            <a:ext cx="4617801" cy="1363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1" name="Shape 501"/>
        <p:cNvGrpSpPr/>
        <p:nvPr/>
      </p:nvGrpSpPr>
      <p:grpSpPr>
        <a:xfrm>
          <a:off x="0" y="0"/>
          <a:ext cx="0" cy="0"/>
          <a:chOff x="0" y="0"/>
          <a:chExt cx="0" cy="0"/>
        </a:xfrm>
      </p:grpSpPr>
      <p:sp>
        <p:nvSpPr>
          <p:cNvPr id="502" name="Google Shape;502;p50"/>
          <p:cNvSpPr txBox="1"/>
          <p:nvPr/>
        </p:nvSpPr>
        <p:spPr>
          <a:xfrm>
            <a:off x="239975" y="1434475"/>
            <a:ext cx="6583800" cy="13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ora"/>
                <a:ea typeface="Lora"/>
                <a:cs typeface="Lora"/>
                <a:sym typeface="Lora"/>
              </a:rPr>
              <a:t>1- Which of the following is an example of preventable adverse event?</a:t>
            </a:r>
            <a:endParaRPr b="1">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A-blurry CT scan</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B-Cancellation of an appointment</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C-Food allergy</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D-</a:t>
            </a:r>
            <a:r>
              <a:rPr lang="en">
                <a:latin typeface="Lora"/>
                <a:ea typeface="Lora"/>
                <a:cs typeface="Lora"/>
                <a:sym typeface="Lora"/>
              </a:rPr>
              <a:t>Prescribing</a:t>
            </a:r>
            <a:r>
              <a:rPr lang="en">
                <a:latin typeface="Lora"/>
                <a:ea typeface="Lora"/>
                <a:cs typeface="Lora"/>
                <a:sym typeface="Lora"/>
              </a:rPr>
              <a:t> wrong dosage.</a:t>
            </a:r>
            <a:endParaRPr>
              <a:latin typeface="Lora"/>
              <a:ea typeface="Lora"/>
              <a:cs typeface="Lora"/>
              <a:sym typeface="Lora"/>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b="1">
              <a:latin typeface="Cairo"/>
              <a:ea typeface="Cairo"/>
              <a:cs typeface="Cairo"/>
              <a:sym typeface="Cairo"/>
            </a:endParaRPr>
          </a:p>
          <a:p>
            <a:pPr indent="0" lvl="0" marL="0" rtl="0" algn="l">
              <a:spcBef>
                <a:spcPts val="0"/>
              </a:spcBef>
              <a:spcAft>
                <a:spcPts val="0"/>
              </a:spcAft>
              <a:buNone/>
            </a:pPr>
            <a:r>
              <a:rPr b="1" lang="en">
                <a:latin typeface="Lora"/>
                <a:ea typeface="Lora"/>
                <a:cs typeface="Lora"/>
                <a:sym typeface="Lora"/>
              </a:rPr>
              <a:t>2- If a pregnant lady is prescribed a pregnancy-contraindicated medication but she did not have complications, which type of error did the physician make?</a:t>
            </a:r>
            <a:endParaRPr b="1">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A-intercepted adverse event</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B-Near miss event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C-Potentially adverse event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D-preventable adverse event</a:t>
            </a:r>
            <a:endParaRPr>
              <a:latin typeface="Lora"/>
              <a:ea typeface="Lora"/>
              <a:cs typeface="Lora"/>
              <a:sym typeface="Lor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3" name="Google Shape;503;p50"/>
          <p:cNvSpPr txBox="1"/>
          <p:nvPr/>
        </p:nvSpPr>
        <p:spPr>
          <a:xfrm>
            <a:off x="150702" y="5736188"/>
            <a:ext cx="6583800" cy="45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Lora"/>
                <a:ea typeface="Lora"/>
                <a:cs typeface="Lora"/>
                <a:sym typeface="Lora"/>
              </a:rPr>
              <a:t>3- Which of the following patients at risk of medication error? </a:t>
            </a:r>
            <a:endParaRPr b="1">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a:solidFill>
                  <a:schemeClr val="dk1"/>
                </a:solidFill>
                <a:latin typeface="Lora"/>
                <a:ea typeface="Lora"/>
                <a:cs typeface="Lora"/>
                <a:sym typeface="Lora"/>
              </a:rPr>
              <a:t>A. patients who have one doctor</a:t>
            </a:r>
            <a:endParaRPr>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a:solidFill>
                  <a:schemeClr val="dk1"/>
                </a:solidFill>
                <a:latin typeface="Lora"/>
                <a:ea typeface="Lora"/>
                <a:cs typeface="Lora"/>
                <a:sym typeface="Lora"/>
              </a:rPr>
              <a:t>B-patients who can communicate well</a:t>
            </a:r>
            <a:endParaRPr>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a:solidFill>
                  <a:schemeClr val="dk1"/>
                </a:solidFill>
                <a:latin typeface="Lora"/>
                <a:ea typeface="Lora"/>
                <a:cs typeface="Lora"/>
                <a:sym typeface="Lora"/>
              </a:rPr>
              <a:t>C-patients on multiple medications </a:t>
            </a:r>
            <a:endParaRPr>
              <a:solidFill>
                <a:schemeClr val="dk1"/>
              </a:solidFill>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D-patients who take an active role in their own medications use.</a:t>
            </a:r>
            <a:endParaRPr>
              <a:solidFill>
                <a:schemeClr val="dk1"/>
              </a:solidFill>
              <a:latin typeface="Lora"/>
              <a:ea typeface="Lora"/>
              <a:cs typeface="Lora"/>
              <a:sym typeface="Lora"/>
            </a:endParaRPr>
          </a:p>
          <a:p>
            <a:pPr indent="0" lvl="0" marL="0" rtl="0" algn="l">
              <a:spcBef>
                <a:spcPts val="0"/>
              </a:spcBef>
              <a:spcAft>
                <a:spcPts val="0"/>
              </a:spcAft>
              <a:buNone/>
            </a:pPr>
            <a:r>
              <a:t/>
            </a:r>
            <a:endParaRPr b="1">
              <a:latin typeface="Lora"/>
              <a:ea typeface="Lora"/>
              <a:cs typeface="Lora"/>
              <a:sym typeface="Lora"/>
            </a:endParaRPr>
          </a:p>
          <a:p>
            <a:pPr indent="0" lvl="0" marL="0" rtl="0" algn="l">
              <a:spcBef>
                <a:spcPts val="0"/>
              </a:spcBef>
              <a:spcAft>
                <a:spcPts val="0"/>
              </a:spcAft>
              <a:buNone/>
            </a:pPr>
            <a:r>
              <a:t/>
            </a:r>
            <a:endParaRPr b="1">
              <a:latin typeface="Lora"/>
              <a:ea typeface="Lora"/>
              <a:cs typeface="Lora"/>
              <a:sym typeface="Lora"/>
            </a:endParaRPr>
          </a:p>
          <a:p>
            <a:pPr indent="0" lvl="0" marL="0" rtl="0" algn="l">
              <a:spcBef>
                <a:spcPts val="0"/>
              </a:spcBef>
              <a:spcAft>
                <a:spcPts val="0"/>
              </a:spcAft>
              <a:buNone/>
            </a:pPr>
            <a:r>
              <a:t/>
            </a:r>
            <a:endParaRPr b="1">
              <a:latin typeface="Cairo"/>
              <a:ea typeface="Cairo"/>
              <a:cs typeface="Cairo"/>
              <a:sym typeface="Cairo"/>
            </a:endParaRPr>
          </a:p>
          <a:p>
            <a:pPr indent="0" lvl="0" marL="0" rtl="0" algn="l">
              <a:spcBef>
                <a:spcPts val="0"/>
              </a:spcBef>
              <a:spcAft>
                <a:spcPts val="0"/>
              </a:spcAft>
              <a:buNone/>
            </a:pPr>
            <a:r>
              <a:t/>
            </a:r>
            <a:endParaRPr b="1">
              <a:latin typeface="Cairo"/>
              <a:ea typeface="Cairo"/>
              <a:cs typeface="Cairo"/>
              <a:sym typeface="Cairo"/>
            </a:endParaRPr>
          </a:p>
          <a:p>
            <a:pPr indent="0" lvl="0" marL="0" rtl="0" algn="l">
              <a:spcBef>
                <a:spcPts val="0"/>
              </a:spcBef>
              <a:spcAft>
                <a:spcPts val="0"/>
              </a:spcAft>
              <a:buNone/>
            </a:pPr>
            <a:r>
              <a:t/>
            </a:r>
            <a:endParaRPr b="1">
              <a:latin typeface="Cairo"/>
              <a:ea typeface="Cairo"/>
              <a:cs typeface="Cairo"/>
              <a:sym typeface="Cairo"/>
            </a:endParaRPr>
          </a:p>
          <a:p>
            <a:pPr indent="0" lvl="0" marL="0" rtl="0" algn="l">
              <a:spcBef>
                <a:spcPts val="0"/>
              </a:spcBef>
              <a:spcAft>
                <a:spcPts val="0"/>
              </a:spcAft>
              <a:buNone/>
            </a:pPr>
            <a:r>
              <a:t/>
            </a:r>
            <a:endParaRPr b="1">
              <a:latin typeface="Lora"/>
              <a:ea typeface="Lora"/>
              <a:cs typeface="Lora"/>
              <a:sym typeface="Lora"/>
            </a:endParaRPr>
          </a:p>
          <a:p>
            <a:pPr indent="0" lvl="0" marL="0" rtl="0" algn="l">
              <a:spcBef>
                <a:spcPts val="0"/>
              </a:spcBef>
              <a:spcAft>
                <a:spcPts val="0"/>
              </a:spcAft>
              <a:buNone/>
            </a:pPr>
            <a:r>
              <a:rPr b="1" lang="en">
                <a:latin typeface="Lora"/>
                <a:ea typeface="Lora"/>
                <a:cs typeface="Lora"/>
                <a:sym typeface="Lora"/>
              </a:rPr>
              <a:t>4-</a:t>
            </a:r>
            <a:r>
              <a:rPr b="1" lang="en">
                <a:latin typeface="Lora"/>
                <a:ea typeface="Lora"/>
                <a:cs typeface="Lora"/>
                <a:sym typeface="Lora"/>
              </a:rPr>
              <a:t>which of the following considered as Contributing factors.?</a:t>
            </a:r>
            <a:endParaRPr b="1">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A-Failure to follow up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B-Standardization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C-Change in workflows</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D-Tracking system</a:t>
            </a:r>
            <a:endParaRPr>
              <a:latin typeface="Lora"/>
              <a:ea typeface="Lora"/>
              <a:cs typeface="Lora"/>
              <a:sym typeface="Lora"/>
            </a:endParaRPr>
          </a:p>
          <a:p>
            <a:pPr indent="0" lvl="0" marL="0" rtl="0" algn="l">
              <a:spcBef>
                <a:spcPts val="0"/>
              </a:spcBef>
              <a:spcAft>
                <a:spcPts val="0"/>
              </a:spcAft>
              <a:buNone/>
            </a:pPr>
            <a:r>
              <a:t/>
            </a:r>
            <a:endParaRPr/>
          </a:p>
        </p:txBody>
      </p:sp>
      <p:sp>
        <p:nvSpPr>
          <p:cNvPr id="504" name="Google Shape;504;p50"/>
          <p:cNvSpPr txBox="1"/>
          <p:nvPr/>
        </p:nvSpPr>
        <p:spPr>
          <a:xfrm>
            <a:off x="4560625" y="6809227"/>
            <a:ext cx="2839800" cy="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0"/>
          <p:cNvSpPr txBox="1"/>
          <p:nvPr/>
        </p:nvSpPr>
        <p:spPr>
          <a:xfrm>
            <a:off x="1467275" y="6937950"/>
            <a:ext cx="2573100" cy="68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0"/>
          <p:cNvSpPr txBox="1"/>
          <p:nvPr/>
        </p:nvSpPr>
        <p:spPr>
          <a:xfrm>
            <a:off x="-8146134" y="5741522"/>
            <a:ext cx="6583800" cy="7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0"/>
          <p:cNvSpPr txBox="1"/>
          <p:nvPr/>
        </p:nvSpPr>
        <p:spPr>
          <a:xfrm rot="-5400000">
            <a:off x="6130225" y="10350825"/>
            <a:ext cx="563700" cy="19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Cairo"/>
                <a:ea typeface="Cairo"/>
                <a:cs typeface="Cairo"/>
                <a:sym typeface="Cairo"/>
              </a:rPr>
              <a:t>1-D. 2-C. 3-C. 4-A</a:t>
            </a:r>
            <a:endParaRPr>
              <a:solidFill>
                <a:srgbClr val="B7B7B7"/>
              </a:solidFill>
              <a:latin typeface="Cairo"/>
              <a:ea typeface="Cairo"/>
              <a:cs typeface="Cairo"/>
              <a:sym typeface="Cairo"/>
            </a:endParaRPr>
          </a:p>
        </p:txBody>
      </p:sp>
      <p:sp>
        <p:nvSpPr>
          <p:cNvPr id="508" name="Google Shape;508;p50"/>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Questions</a:t>
            </a:r>
            <a:endParaRPr>
              <a:solidFill>
                <a:srgbClr val="00854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512" name="Shape 512"/>
        <p:cNvGrpSpPr/>
        <p:nvPr/>
      </p:nvGrpSpPr>
      <p:grpSpPr>
        <a:xfrm>
          <a:off x="0" y="0"/>
          <a:ext cx="0" cy="0"/>
          <a:chOff x="0" y="0"/>
          <a:chExt cx="0" cy="0"/>
        </a:xfrm>
      </p:grpSpPr>
      <p:sp>
        <p:nvSpPr>
          <p:cNvPr id="513" name="Google Shape;513;p51"/>
          <p:cNvSpPr/>
          <p:nvPr/>
        </p:nvSpPr>
        <p:spPr>
          <a:xfrm>
            <a:off x="225400" y="2475650"/>
            <a:ext cx="7778819" cy="6097954"/>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DONE BY OUR AMAZING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rPr b="1" lang="en" sz="2400">
                <a:solidFill>
                  <a:srgbClr val="FFFFFF"/>
                </a:solidFill>
                <a:latin typeface="Barlow"/>
                <a:ea typeface="Barlow"/>
                <a:cs typeface="Barlow"/>
                <a:sym typeface="Barlow"/>
              </a:rPr>
              <a:t>Reema Almasoud</a:t>
            </a:r>
            <a:endParaRPr b="1" sz="2400">
              <a:solidFill>
                <a:srgbClr val="FFFFFF"/>
              </a:solidFill>
              <a:latin typeface="Barlow"/>
              <a:ea typeface="Barlow"/>
              <a:cs typeface="Barlow"/>
              <a:sym typeface="Barlow"/>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NOTE TAKER BY OUR SHARP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t/>
            </a:r>
            <a:endParaRPr b="1" sz="2400">
              <a:solidFill>
                <a:srgbClr val="FFFFFF"/>
              </a:solidFill>
              <a:latin typeface="Barlow"/>
              <a:ea typeface="Barlow"/>
              <a:cs typeface="Barlow"/>
              <a:sym typeface="Barlow"/>
            </a:endParaRPr>
          </a:p>
        </p:txBody>
      </p:sp>
      <p:grpSp>
        <p:nvGrpSpPr>
          <p:cNvPr id="514" name="Google Shape;514;p51"/>
          <p:cNvGrpSpPr/>
          <p:nvPr/>
        </p:nvGrpSpPr>
        <p:grpSpPr>
          <a:xfrm>
            <a:off x="5196796" y="7567897"/>
            <a:ext cx="1620749" cy="3411674"/>
            <a:chOff x="6278197" y="1181668"/>
            <a:chExt cx="1786934" cy="3761493"/>
          </a:xfrm>
        </p:grpSpPr>
        <p:sp>
          <p:nvSpPr>
            <p:cNvPr id="515" name="Google Shape;515;p51"/>
            <p:cNvSpPr/>
            <p:nvPr/>
          </p:nvSpPr>
          <p:spPr>
            <a:xfrm>
              <a:off x="7321272" y="4604843"/>
              <a:ext cx="644949" cy="338317"/>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1"/>
            <p:cNvSpPr/>
            <p:nvPr/>
          </p:nvSpPr>
          <p:spPr>
            <a:xfrm>
              <a:off x="6318173" y="4525928"/>
              <a:ext cx="675820" cy="417233"/>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1"/>
            <p:cNvSpPr/>
            <p:nvPr/>
          </p:nvSpPr>
          <p:spPr>
            <a:xfrm>
              <a:off x="6608295" y="2523962"/>
              <a:ext cx="1456836" cy="2133026"/>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DD9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1"/>
            <p:cNvSpPr/>
            <p:nvPr/>
          </p:nvSpPr>
          <p:spPr>
            <a:xfrm>
              <a:off x="7244504" y="3128409"/>
              <a:ext cx="106677" cy="800560"/>
            </a:xfrm>
            <a:custGeom>
              <a:rect b="b" l="l" r="r" t="t"/>
              <a:pathLst>
                <a:path extrusionOk="0" h="10814" w="1441">
                  <a:moveTo>
                    <a:pt x="1" y="0"/>
                  </a:moveTo>
                  <a:lnTo>
                    <a:pt x="878" y="10813"/>
                  </a:lnTo>
                  <a:lnTo>
                    <a:pt x="1441" y="8741"/>
                  </a:lnTo>
                  <a:lnTo>
                    <a:pt x="1" y="0"/>
                  </a:lnTo>
                  <a:close/>
                </a:path>
              </a:pathLst>
            </a:custGeom>
            <a:solidFill>
              <a:srgbClr val="4247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1"/>
            <p:cNvSpPr/>
            <p:nvPr/>
          </p:nvSpPr>
          <p:spPr>
            <a:xfrm>
              <a:off x="7011459" y="2140344"/>
              <a:ext cx="749036" cy="608749"/>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1"/>
            <p:cNvSpPr/>
            <p:nvPr/>
          </p:nvSpPr>
          <p:spPr>
            <a:xfrm>
              <a:off x="7216446" y="1502436"/>
              <a:ext cx="292196" cy="550709"/>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1"/>
            <p:cNvSpPr/>
            <p:nvPr/>
          </p:nvSpPr>
          <p:spPr>
            <a:xfrm>
              <a:off x="6278197" y="1947202"/>
              <a:ext cx="254441" cy="276132"/>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1"/>
            <p:cNvSpPr/>
            <p:nvPr/>
          </p:nvSpPr>
          <p:spPr>
            <a:xfrm>
              <a:off x="6312547" y="1973112"/>
              <a:ext cx="78990" cy="62703"/>
            </a:xfrm>
            <a:custGeom>
              <a:rect b="b" l="l" r="r" t="t"/>
              <a:pathLst>
                <a:path extrusionOk="0" h="847" w="1067">
                  <a:moveTo>
                    <a:pt x="87" y="0"/>
                  </a:moveTo>
                  <a:lnTo>
                    <a:pt x="1" y="180"/>
                  </a:lnTo>
                  <a:cubicBezTo>
                    <a:pt x="4" y="180"/>
                    <a:pt x="470" y="407"/>
                    <a:pt x="927" y="847"/>
                  </a:cubicBezTo>
                  <a:lnTo>
                    <a:pt x="1067" y="703"/>
                  </a:lnTo>
                  <a:cubicBezTo>
                    <a:pt x="587" y="240"/>
                    <a:pt x="107" y="11"/>
                    <a:pt x="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1"/>
            <p:cNvSpPr/>
            <p:nvPr/>
          </p:nvSpPr>
          <p:spPr>
            <a:xfrm>
              <a:off x="6302479" y="2010867"/>
              <a:ext cx="63444" cy="56781"/>
            </a:xfrm>
            <a:custGeom>
              <a:rect b="b" l="l" r="r" t="t"/>
              <a:pathLst>
                <a:path extrusionOk="0" h="767" w="857">
                  <a:moveTo>
                    <a:pt x="113" y="1"/>
                  </a:moveTo>
                  <a:lnTo>
                    <a:pt x="0" y="164"/>
                  </a:lnTo>
                  <a:cubicBezTo>
                    <a:pt x="3" y="167"/>
                    <a:pt x="403" y="450"/>
                    <a:pt x="717" y="767"/>
                  </a:cubicBezTo>
                  <a:lnTo>
                    <a:pt x="857" y="627"/>
                  </a:lnTo>
                  <a:cubicBezTo>
                    <a:pt x="533" y="301"/>
                    <a:pt x="130" y="13"/>
                    <a:pt x="1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1"/>
            <p:cNvSpPr/>
            <p:nvPr/>
          </p:nvSpPr>
          <p:spPr>
            <a:xfrm>
              <a:off x="6428699" y="2039961"/>
              <a:ext cx="28724" cy="71365"/>
            </a:xfrm>
            <a:custGeom>
              <a:rect b="b" l="l" r="r" t="t"/>
              <a:pathLst>
                <a:path extrusionOk="0" h="964" w="388">
                  <a:moveTo>
                    <a:pt x="227" y="0"/>
                  </a:moveTo>
                  <a:cubicBezTo>
                    <a:pt x="31" y="277"/>
                    <a:pt x="1" y="663"/>
                    <a:pt x="155" y="963"/>
                  </a:cubicBezTo>
                  <a:lnTo>
                    <a:pt x="331" y="874"/>
                  </a:lnTo>
                  <a:cubicBezTo>
                    <a:pt x="211" y="637"/>
                    <a:pt x="235" y="334"/>
                    <a:pt x="387" y="117"/>
                  </a:cubicBezTo>
                  <a:lnTo>
                    <a:pt x="2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1"/>
            <p:cNvSpPr/>
            <p:nvPr/>
          </p:nvSpPr>
          <p:spPr>
            <a:xfrm>
              <a:off x="7255682" y="1592233"/>
              <a:ext cx="121705" cy="155241"/>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1"/>
            <p:cNvSpPr/>
            <p:nvPr/>
          </p:nvSpPr>
          <p:spPr>
            <a:xfrm>
              <a:off x="7095038" y="1181668"/>
              <a:ext cx="382957" cy="502516"/>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1"/>
            <p:cNvSpPr/>
            <p:nvPr/>
          </p:nvSpPr>
          <p:spPr>
            <a:xfrm>
              <a:off x="7201344" y="1414416"/>
              <a:ext cx="26503" cy="112748"/>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1"/>
            <p:cNvSpPr/>
            <p:nvPr/>
          </p:nvSpPr>
          <p:spPr>
            <a:xfrm>
              <a:off x="7279372" y="1411454"/>
              <a:ext cx="16583" cy="23171"/>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1"/>
            <p:cNvSpPr/>
            <p:nvPr/>
          </p:nvSpPr>
          <p:spPr>
            <a:xfrm>
              <a:off x="7152781" y="1411677"/>
              <a:ext cx="16879" cy="23171"/>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1"/>
            <p:cNvSpPr/>
            <p:nvPr/>
          </p:nvSpPr>
          <p:spPr>
            <a:xfrm>
              <a:off x="7256348" y="1365038"/>
              <a:ext cx="66479" cy="20950"/>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1"/>
            <p:cNvSpPr/>
            <p:nvPr/>
          </p:nvSpPr>
          <p:spPr>
            <a:xfrm>
              <a:off x="7130128" y="1364742"/>
              <a:ext cx="58780" cy="18582"/>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1"/>
            <p:cNvSpPr/>
            <p:nvPr/>
          </p:nvSpPr>
          <p:spPr>
            <a:xfrm>
              <a:off x="7242357" y="1527088"/>
              <a:ext cx="51081" cy="29390"/>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1"/>
            <p:cNvSpPr/>
            <p:nvPr/>
          </p:nvSpPr>
          <p:spPr>
            <a:xfrm>
              <a:off x="7420472" y="1386655"/>
              <a:ext cx="111267" cy="145395"/>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1"/>
            <p:cNvSpPr/>
            <p:nvPr/>
          </p:nvSpPr>
          <p:spPr>
            <a:xfrm>
              <a:off x="7446604" y="1424410"/>
              <a:ext cx="38792" cy="61593"/>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1"/>
            <p:cNvSpPr/>
            <p:nvPr/>
          </p:nvSpPr>
          <p:spPr>
            <a:xfrm>
              <a:off x="7133533" y="1181668"/>
              <a:ext cx="343203" cy="210319"/>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1"/>
            <p:cNvSpPr/>
            <p:nvPr/>
          </p:nvSpPr>
          <p:spPr>
            <a:xfrm>
              <a:off x="7068600" y="1212197"/>
              <a:ext cx="137700" cy="97576"/>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1"/>
            <p:cNvSpPr/>
            <p:nvPr/>
          </p:nvSpPr>
          <p:spPr>
            <a:xfrm>
              <a:off x="6336458" y="1805363"/>
              <a:ext cx="1515024" cy="924191"/>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1"/>
            <p:cNvSpPr/>
            <p:nvPr/>
          </p:nvSpPr>
          <p:spPr>
            <a:xfrm>
              <a:off x="7276188" y="2237840"/>
              <a:ext cx="484304" cy="50777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1"/>
            <p:cNvSpPr/>
            <p:nvPr/>
          </p:nvSpPr>
          <p:spPr>
            <a:xfrm>
              <a:off x="7326454" y="2680830"/>
              <a:ext cx="391323" cy="295158"/>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1"/>
            <p:cNvSpPr/>
            <p:nvPr/>
          </p:nvSpPr>
          <p:spPr>
            <a:xfrm>
              <a:off x="7230290" y="2729911"/>
              <a:ext cx="155463" cy="111045"/>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1"/>
            <p:cNvSpPr/>
            <p:nvPr/>
          </p:nvSpPr>
          <p:spPr>
            <a:xfrm>
              <a:off x="7228513" y="2729911"/>
              <a:ext cx="278649" cy="242818"/>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1"/>
            <p:cNvSpPr/>
            <p:nvPr/>
          </p:nvSpPr>
          <p:spPr>
            <a:xfrm>
              <a:off x="7253165" y="2868863"/>
              <a:ext cx="65443" cy="77583"/>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1"/>
            <p:cNvSpPr/>
            <p:nvPr/>
          </p:nvSpPr>
          <p:spPr>
            <a:xfrm>
              <a:off x="7290624" y="2895736"/>
              <a:ext cx="58632" cy="62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1"/>
            <p:cNvSpPr/>
            <p:nvPr/>
          </p:nvSpPr>
          <p:spPr>
            <a:xfrm>
              <a:off x="7327935" y="1805363"/>
              <a:ext cx="709133" cy="1125034"/>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1"/>
            <p:cNvSpPr/>
            <p:nvPr/>
          </p:nvSpPr>
          <p:spPr>
            <a:xfrm>
              <a:off x="6941353" y="2306169"/>
              <a:ext cx="84468" cy="409016"/>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1"/>
            <p:cNvSpPr/>
            <p:nvPr/>
          </p:nvSpPr>
          <p:spPr>
            <a:xfrm>
              <a:off x="7504569" y="1795517"/>
              <a:ext cx="71809" cy="217648"/>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1"/>
            <p:cNvSpPr/>
            <p:nvPr/>
          </p:nvSpPr>
          <p:spPr>
            <a:xfrm>
              <a:off x="7178691" y="1809064"/>
              <a:ext cx="73290" cy="158424"/>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1"/>
            <p:cNvSpPr/>
            <p:nvPr/>
          </p:nvSpPr>
          <p:spPr>
            <a:xfrm>
              <a:off x="7534403" y="2009091"/>
              <a:ext cx="61223" cy="601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1"/>
            <p:cNvSpPr/>
            <p:nvPr/>
          </p:nvSpPr>
          <p:spPr>
            <a:xfrm>
              <a:off x="7017825" y="1956530"/>
              <a:ext cx="308409" cy="45854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1"/>
            <p:cNvSpPr/>
            <p:nvPr/>
          </p:nvSpPr>
          <p:spPr>
            <a:xfrm>
              <a:off x="7098740" y="2388045"/>
              <a:ext cx="32129" cy="31463"/>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1"/>
            <p:cNvSpPr/>
            <p:nvPr/>
          </p:nvSpPr>
          <p:spPr>
            <a:xfrm>
              <a:off x="7206304" y="2392931"/>
              <a:ext cx="32129" cy="31463"/>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1"/>
            <p:cNvSpPr/>
            <p:nvPr/>
          </p:nvSpPr>
          <p:spPr>
            <a:xfrm>
              <a:off x="7373537" y="3027952"/>
              <a:ext cx="214687" cy="97572"/>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1"/>
            <p:cNvSpPr/>
            <p:nvPr/>
          </p:nvSpPr>
          <p:spPr>
            <a:xfrm>
              <a:off x="7461410" y="3057045"/>
              <a:ext cx="39014" cy="39310"/>
            </a:xfrm>
            <a:custGeom>
              <a:rect b="b" l="l" r="r" t="t"/>
              <a:pathLst>
                <a:path extrusionOk="0" h="531" w="527">
                  <a:moveTo>
                    <a:pt x="264" y="1"/>
                  </a:moveTo>
                  <a:cubicBezTo>
                    <a:pt x="117" y="1"/>
                    <a:pt x="1" y="121"/>
                    <a:pt x="1" y="265"/>
                  </a:cubicBezTo>
                  <a:cubicBezTo>
                    <a:pt x="1" y="411"/>
                    <a:pt x="117" y="531"/>
                    <a:pt x="264" y="531"/>
                  </a:cubicBezTo>
                  <a:cubicBezTo>
                    <a:pt x="410" y="531"/>
                    <a:pt x="527" y="411"/>
                    <a:pt x="527" y="265"/>
                  </a:cubicBezTo>
                  <a:cubicBezTo>
                    <a:pt x="527" y="121"/>
                    <a:pt x="410" y="1"/>
                    <a:pt x="2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 name="Google Shape;554;p51"/>
          <p:cNvGrpSpPr/>
          <p:nvPr/>
        </p:nvGrpSpPr>
        <p:grpSpPr>
          <a:xfrm>
            <a:off x="1161277" y="7433485"/>
            <a:ext cx="2199138" cy="3680513"/>
            <a:chOff x="2340925" y="365450"/>
            <a:chExt cx="2320500" cy="4357700"/>
          </a:xfrm>
        </p:grpSpPr>
        <p:sp>
          <p:nvSpPr>
            <p:cNvPr id="555" name="Google Shape;555;p51"/>
            <p:cNvSpPr/>
            <p:nvPr/>
          </p:nvSpPr>
          <p:spPr>
            <a:xfrm>
              <a:off x="2340925" y="4567450"/>
              <a:ext cx="2320500" cy="155700"/>
            </a:xfrm>
            <a:prstGeom prst="ellipse">
              <a:avLst/>
            </a:prstGeom>
            <a:solidFill>
              <a:srgbClr val="FFFFFF">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6" name="Google Shape;556;p51"/>
            <p:cNvGrpSpPr/>
            <p:nvPr/>
          </p:nvGrpSpPr>
          <p:grpSpPr>
            <a:xfrm>
              <a:off x="2587625" y="365450"/>
              <a:ext cx="1959337" cy="4262882"/>
              <a:chOff x="2614500" y="238100"/>
              <a:chExt cx="1959337" cy="4262882"/>
            </a:xfrm>
          </p:grpSpPr>
          <p:sp>
            <p:nvSpPr>
              <p:cNvPr id="557" name="Google Shape;557;p51"/>
              <p:cNvSpPr/>
              <p:nvPr/>
            </p:nvSpPr>
            <p:spPr>
              <a:xfrm flipH="1">
                <a:off x="2722958" y="4130022"/>
                <a:ext cx="707175" cy="370958"/>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558" name="Google Shape;558;p51"/>
              <p:cNvSpPr/>
              <p:nvPr/>
            </p:nvSpPr>
            <p:spPr>
              <a:xfrm flipH="1">
                <a:off x="3788980" y="4043493"/>
                <a:ext cx="741024" cy="457488"/>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559" name="Google Shape;559;p51"/>
              <p:cNvSpPr/>
              <p:nvPr/>
            </p:nvSpPr>
            <p:spPr>
              <a:xfrm flipH="1">
                <a:off x="2614500" y="1848377"/>
                <a:ext cx="1597394" cy="2338823"/>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1"/>
              <p:cNvSpPr/>
              <p:nvPr/>
            </p:nvSpPr>
            <p:spPr>
              <a:xfrm flipH="1">
                <a:off x="3397338" y="2511141"/>
                <a:ext cx="116970" cy="877799"/>
              </a:xfrm>
              <a:custGeom>
                <a:rect b="b" l="l" r="r" t="t"/>
                <a:pathLst>
                  <a:path extrusionOk="0" h="10814" w="1441">
                    <a:moveTo>
                      <a:pt x="1" y="0"/>
                    </a:moveTo>
                    <a:lnTo>
                      <a:pt x="878" y="10813"/>
                    </a:lnTo>
                    <a:lnTo>
                      <a:pt x="1441" y="8741"/>
                    </a:lnTo>
                    <a:lnTo>
                      <a:pt x="1" y="0"/>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1"/>
              <p:cNvSpPr/>
              <p:nvPr/>
            </p:nvSpPr>
            <p:spPr>
              <a:xfrm flipH="1">
                <a:off x="2997432" y="2182854"/>
                <a:ext cx="794273" cy="431594"/>
              </a:xfrm>
              <a:custGeom>
                <a:rect b="b" l="l" r="r" t="t"/>
                <a:pathLst>
                  <a:path extrusionOk="0" h="5317" w="9785">
                    <a:moveTo>
                      <a:pt x="0" y="1"/>
                    </a:moveTo>
                    <a:lnTo>
                      <a:pt x="0" y="5316"/>
                    </a:lnTo>
                    <a:lnTo>
                      <a:pt x="9785" y="5316"/>
                    </a:lnTo>
                    <a:lnTo>
                      <a:pt x="97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1"/>
              <p:cNvSpPr/>
              <p:nvPr/>
            </p:nvSpPr>
            <p:spPr>
              <a:xfrm flipH="1">
                <a:off x="3119111" y="2324336"/>
                <a:ext cx="546778" cy="249200"/>
              </a:xfrm>
              <a:custGeom>
                <a:rect b="b" l="l" r="r" t="t"/>
                <a:pathLst>
                  <a:path extrusionOk="0" h="3070" w="6736">
                    <a:moveTo>
                      <a:pt x="3183" y="1"/>
                    </a:moveTo>
                    <a:lnTo>
                      <a:pt x="2796" y="2314"/>
                    </a:lnTo>
                    <a:lnTo>
                      <a:pt x="2680" y="2100"/>
                    </a:lnTo>
                    <a:lnTo>
                      <a:pt x="2592" y="2046"/>
                    </a:lnTo>
                    <a:lnTo>
                      <a:pt x="1997" y="2046"/>
                    </a:lnTo>
                    <a:cubicBezTo>
                      <a:pt x="1873" y="1837"/>
                      <a:pt x="1720" y="1723"/>
                      <a:pt x="1543" y="1710"/>
                    </a:cubicBezTo>
                    <a:cubicBezTo>
                      <a:pt x="1529" y="1708"/>
                      <a:pt x="1516" y="1708"/>
                      <a:pt x="1502" y="1708"/>
                    </a:cubicBezTo>
                    <a:cubicBezTo>
                      <a:pt x="1229" y="1708"/>
                      <a:pt x="993" y="1951"/>
                      <a:pt x="907" y="2046"/>
                    </a:cubicBezTo>
                    <a:lnTo>
                      <a:pt x="0" y="2046"/>
                    </a:lnTo>
                    <a:lnTo>
                      <a:pt x="0" y="2246"/>
                    </a:lnTo>
                    <a:lnTo>
                      <a:pt x="957" y="2246"/>
                    </a:lnTo>
                    <a:lnTo>
                      <a:pt x="1033" y="2206"/>
                    </a:lnTo>
                    <a:cubicBezTo>
                      <a:pt x="1101" y="2120"/>
                      <a:pt x="1308" y="1906"/>
                      <a:pt x="1505" y="1906"/>
                    </a:cubicBezTo>
                    <a:cubicBezTo>
                      <a:pt x="1512" y="1906"/>
                      <a:pt x="1519" y="1906"/>
                      <a:pt x="1526" y="1906"/>
                    </a:cubicBezTo>
                    <a:cubicBezTo>
                      <a:pt x="1646" y="1917"/>
                      <a:pt x="1757" y="2014"/>
                      <a:pt x="1849" y="2194"/>
                    </a:cubicBezTo>
                    <a:lnTo>
                      <a:pt x="1937" y="2246"/>
                    </a:lnTo>
                    <a:lnTo>
                      <a:pt x="2532" y="2246"/>
                    </a:lnTo>
                    <a:lnTo>
                      <a:pt x="2760" y="2663"/>
                    </a:lnTo>
                    <a:lnTo>
                      <a:pt x="2946" y="2629"/>
                    </a:lnTo>
                    <a:lnTo>
                      <a:pt x="3239" y="864"/>
                    </a:lnTo>
                    <a:lnTo>
                      <a:pt x="3392" y="3033"/>
                    </a:lnTo>
                    <a:lnTo>
                      <a:pt x="3579" y="3069"/>
                    </a:lnTo>
                    <a:lnTo>
                      <a:pt x="3982" y="2246"/>
                    </a:lnTo>
                    <a:lnTo>
                      <a:pt x="4799" y="2246"/>
                    </a:lnTo>
                    <a:lnTo>
                      <a:pt x="4885" y="2190"/>
                    </a:lnTo>
                    <a:cubicBezTo>
                      <a:pt x="4970" y="2024"/>
                      <a:pt x="5191" y="1686"/>
                      <a:pt x="5363" y="1686"/>
                    </a:cubicBezTo>
                    <a:cubicBezTo>
                      <a:pt x="5368" y="1686"/>
                      <a:pt x="5372" y="1686"/>
                      <a:pt x="5376" y="1687"/>
                    </a:cubicBezTo>
                    <a:cubicBezTo>
                      <a:pt x="5439" y="1694"/>
                      <a:pt x="5565" y="1763"/>
                      <a:pt x="5679" y="2174"/>
                    </a:cubicBezTo>
                    <a:lnTo>
                      <a:pt x="5776" y="2246"/>
                    </a:lnTo>
                    <a:lnTo>
                      <a:pt x="6735" y="2246"/>
                    </a:lnTo>
                    <a:lnTo>
                      <a:pt x="6735" y="2046"/>
                    </a:lnTo>
                    <a:lnTo>
                      <a:pt x="5848" y="2046"/>
                    </a:lnTo>
                    <a:cubicBezTo>
                      <a:pt x="5739" y="1690"/>
                      <a:pt x="5588" y="1507"/>
                      <a:pt x="5396" y="1490"/>
                    </a:cubicBezTo>
                    <a:cubicBezTo>
                      <a:pt x="5385" y="1489"/>
                      <a:pt x="5375" y="1488"/>
                      <a:pt x="5365" y="1488"/>
                    </a:cubicBezTo>
                    <a:cubicBezTo>
                      <a:pt x="5071" y="1488"/>
                      <a:pt x="4823" y="1892"/>
                      <a:pt x="4739" y="2046"/>
                    </a:cubicBezTo>
                    <a:lnTo>
                      <a:pt x="3922" y="2046"/>
                    </a:lnTo>
                    <a:lnTo>
                      <a:pt x="3832" y="2103"/>
                    </a:lnTo>
                    <a:lnTo>
                      <a:pt x="3566" y="2649"/>
                    </a:lnTo>
                    <a:lnTo>
                      <a:pt x="3379" y="10"/>
                    </a:lnTo>
                    <a:lnTo>
                      <a:pt x="318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1"/>
              <p:cNvSpPr/>
              <p:nvPr/>
            </p:nvSpPr>
            <p:spPr>
              <a:xfrm flipH="1">
                <a:off x="3196436" y="2182862"/>
                <a:ext cx="396350" cy="173726"/>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1"/>
              <p:cNvSpPr/>
              <p:nvPr/>
            </p:nvSpPr>
            <p:spPr>
              <a:xfrm flipH="1">
                <a:off x="2948531" y="1427747"/>
                <a:ext cx="821303" cy="667481"/>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1"/>
              <p:cNvSpPr/>
              <p:nvPr/>
            </p:nvSpPr>
            <p:spPr>
              <a:xfrm flipH="1">
                <a:off x="3224683" y="728294"/>
                <a:ext cx="320388" cy="603842"/>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1"/>
              <p:cNvSpPr/>
              <p:nvPr/>
            </p:nvSpPr>
            <p:spPr>
              <a:xfrm flipH="1">
                <a:off x="4294847" y="1215971"/>
                <a:ext cx="278990" cy="302773"/>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1"/>
              <p:cNvSpPr/>
              <p:nvPr/>
            </p:nvSpPr>
            <p:spPr>
              <a:xfrm flipH="1">
                <a:off x="3368603" y="826755"/>
                <a:ext cx="133448" cy="170219"/>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1"/>
              <p:cNvSpPr/>
              <p:nvPr/>
            </p:nvSpPr>
            <p:spPr>
              <a:xfrm flipH="1">
                <a:off x="3258287" y="376578"/>
                <a:ext cx="419905" cy="550999"/>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1"/>
              <p:cNvSpPr/>
              <p:nvPr/>
            </p:nvSpPr>
            <p:spPr>
              <a:xfrm flipH="1">
                <a:off x="3532570" y="631781"/>
                <a:ext cx="29060" cy="123626"/>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1"/>
              <p:cNvSpPr/>
              <p:nvPr/>
            </p:nvSpPr>
            <p:spPr>
              <a:xfrm flipH="1">
                <a:off x="3457893" y="628534"/>
                <a:ext cx="18183" cy="25407"/>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1"/>
              <p:cNvSpPr/>
              <p:nvPr/>
            </p:nvSpPr>
            <p:spPr>
              <a:xfrm flipH="1">
                <a:off x="3596371" y="628778"/>
                <a:ext cx="18507" cy="25407"/>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1"/>
              <p:cNvSpPr/>
              <p:nvPr/>
            </p:nvSpPr>
            <p:spPr>
              <a:xfrm flipH="1">
                <a:off x="3428427" y="577640"/>
                <a:ext cx="72893" cy="22972"/>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1"/>
              <p:cNvSpPr/>
              <p:nvPr/>
            </p:nvSpPr>
            <p:spPr>
              <a:xfrm flipH="1">
                <a:off x="3575266" y="577315"/>
                <a:ext cx="64451" cy="20374"/>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1"/>
              <p:cNvSpPr/>
              <p:nvPr/>
            </p:nvSpPr>
            <p:spPr>
              <a:xfrm flipH="1">
                <a:off x="3460652" y="755324"/>
                <a:ext cx="56009" cy="32225"/>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1"/>
              <p:cNvSpPr/>
              <p:nvPr/>
            </p:nvSpPr>
            <p:spPr>
              <a:xfrm flipH="1">
                <a:off x="3199361" y="601342"/>
                <a:ext cx="122002" cy="159423"/>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1"/>
              <p:cNvSpPr/>
              <p:nvPr/>
            </p:nvSpPr>
            <p:spPr>
              <a:xfrm flipH="1">
                <a:off x="3250175" y="642739"/>
                <a:ext cx="42534" cy="67536"/>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1"/>
              <p:cNvSpPr/>
              <p:nvPr/>
            </p:nvSpPr>
            <p:spPr>
              <a:xfrm flipH="1">
                <a:off x="3259667" y="376578"/>
                <a:ext cx="376316" cy="230611"/>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1"/>
              <p:cNvSpPr/>
              <p:nvPr/>
            </p:nvSpPr>
            <p:spPr>
              <a:xfrm flipH="1">
                <a:off x="3364625" y="238100"/>
                <a:ext cx="150981" cy="143188"/>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1"/>
              <p:cNvSpPr/>
              <p:nvPr/>
            </p:nvSpPr>
            <p:spPr>
              <a:xfrm flipH="1">
                <a:off x="2848760" y="1060447"/>
                <a:ext cx="1661195" cy="1013357"/>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1"/>
              <p:cNvSpPr/>
              <p:nvPr/>
            </p:nvSpPr>
            <p:spPr>
              <a:xfrm flipH="1">
                <a:off x="2948535" y="1534650"/>
                <a:ext cx="531030" cy="55676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1"/>
              <p:cNvSpPr/>
              <p:nvPr/>
            </p:nvSpPr>
            <p:spPr>
              <a:xfrm flipH="1">
                <a:off x="2995373" y="2020379"/>
                <a:ext cx="429078" cy="323635"/>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1"/>
              <p:cNvSpPr/>
              <p:nvPr/>
            </p:nvSpPr>
            <p:spPr>
              <a:xfrm flipH="1">
                <a:off x="3359430" y="2074196"/>
                <a:ext cx="170462" cy="121759"/>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1"/>
              <p:cNvSpPr/>
              <p:nvPr/>
            </p:nvSpPr>
            <p:spPr>
              <a:xfrm flipH="1">
                <a:off x="3226307" y="2074196"/>
                <a:ext cx="305533" cy="266246"/>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1"/>
              <p:cNvSpPr/>
              <p:nvPr/>
            </p:nvSpPr>
            <p:spPr>
              <a:xfrm flipH="1">
                <a:off x="3433054" y="2226554"/>
                <a:ext cx="71756" cy="85069"/>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1"/>
              <p:cNvSpPr/>
              <p:nvPr/>
            </p:nvSpPr>
            <p:spPr>
              <a:xfrm flipH="1">
                <a:off x="3399449" y="2256019"/>
                <a:ext cx="64289" cy="68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1"/>
              <p:cNvSpPr/>
              <p:nvPr/>
            </p:nvSpPr>
            <p:spPr>
              <a:xfrm flipH="1">
                <a:off x="2645276" y="1060447"/>
                <a:ext cx="777551" cy="1233578"/>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1"/>
              <p:cNvSpPr/>
              <p:nvPr/>
            </p:nvSpPr>
            <p:spPr>
              <a:xfrm flipH="1">
                <a:off x="3754086" y="1609571"/>
                <a:ext cx="92618" cy="448478"/>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1"/>
              <p:cNvSpPr/>
              <p:nvPr/>
            </p:nvSpPr>
            <p:spPr>
              <a:xfrm flipH="1">
                <a:off x="3150415" y="1049651"/>
                <a:ext cx="78737" cy="238647"/>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1"/>
              <p:cNvSpPr/>
              <p:nvPr/>
            </p:nvSpPr>
            <p:spPr>
              <a:xfrm flipH="1">
                <a:off x="3506108" y="1064505"/>
                <a:ext cx="80361" cy="173709"/>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1"/>
              <p:cNvSpPr/>
              <p:nvPr/>
            </p:nvSpPr>
            <p:spPr>
              <a:xfrm flipH="1">
                <a:off x="3129311" y="1283830"/>
                <a:ext cx="67130" cy="659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1"/>
              <p:cNvSpPr/>
              <p:nvPr/>
            </p:nvSpPr>
            <p:spPr>
              <a:xfrm flipH="1">
                <a:off x="3424689" y="1226199"/>
                <a:ext cx="338165" cy="50278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1"/>
              <p:cNvSpPr/>
              <p:nvPr/>
            </p:nvSpPr>
            <p:spPr>
              <a:xfrm flipH="1">
                <a:off x="3638905" y="1699346"/>
                <a:ext cx="35229" cy="34498"/>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1"/>
              <p:cNvSpPr/>
              <p:nvPr/>
            </p:nvSpPr>
            <p:spPr>
              <a:xfrm flipH="1">
                <a:off x="3520963" y="1704704"/>
                <a:ext cx="35229" cy="34498"/>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94" name="Google Shape;594;p51"/>
          <p:cNvSpPr txBox="1"/>
          <p:nvPr/>
        </p:nvSpPr>
        <p:spPr>
          <a:xfrm>
            <a:off x="649925" y="904525"/>
            <a:ext cx="6929700" cy="11049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300">
                <a:solidFill>
                  <a:srgbClr val="FFFFFF"/>
                </a:solidFill>
                <a:latin typeface="Pacifico"/>
                <a:ea typeface="Pacifico"/>
                <a:cs typeface="Pacifico"/>
                <a:sym typeface="Pacifico"/>
              </a:rPr>
              <a:t>Good Luck!</a:t>
            </a:r>
            <a:endParaRPr sz="6300">
              <a:solidFill>
                <a:srgbClr val="FFFFFF"/>
              </a:solidFill>
              <a:latin typeface="Pacifico"/>
              <a:ea typeface="Pacifico"/>
              <a:cs typeface="Pacifico"/>
              <a:sym typeface="Pacifico"/>
            </a:endParaRPr>
          </a:p>
        </p:txBody>
      </p:sp>
      <p:sp>
        <p:nvSpPr>
          <p:cNvPr id="595" name="Google Shape;595;p51"/>
          <p:cNvSpPr/>
          <p:nvPr/>
        </p:nvSpPr>
        <p:spPr>
          <a:xfrm>
            <a:off x="969350"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JUDE ALOTAIBI</a:t>
            </a:r>
            <a:endParaRPr sz="2200">
              <a:latin typeface="Barlow"/>
              <a:ea typeface="Barlow"/>
              <a:cs typeface="Barlow"/>
              <a:sym typeface="Barlow"/>
            </a:endParaRPr>
          </a:p>
        </p:txBody>
      </p:sp>
      <p:sp>
        <p:nvSpPr>
          <p:cNvPr id="596" name="Google Shape;596;p51"/>
          <p:cNvSpPr/>
          <p:nvPr/>
        </p:nvSpPr>
        <p:spPr>
          <a:xfrm>
            <a:off x="4715675"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KHALID ALKHANI</a:t>
            </a:r>
            <a:endParaRPr sz="2200">
              <a:latin typeface="Barlow"/>
              <a:ea typeface="Barlow"/>
              <a:cs typeface="Barlow"/>
              <a:sym typeface="Barlow"/>
            </a:endParaRPr>
          </a:p>
        </p:txBody>
      </p:sp>
      <p:pic>
        <p:nvPicPr>
          <p:cNvPr id="597" name="Google Shape;597;p51"/>
          <p:cNvPicPr preferRelativeResize="0"/>
          <p:nvPr/>
        </p:nvPicPr>
        <p:blipFill>
          <a:blip r:embed="rId3">
            <a:alphaModFix/>
          </a:blip>
          <a:stretch>
            <a:fillRect/>
          </a:stretch>
        </p:blipFill>
        <p:spPr>
          <a:xfrm>
            <a:off x="3850450" y="7039251"/>
            <a:ext cx="528650" cy="528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0" name="Shape 320"/>
        <p:cNvGrpSpPr/>
        <p:nvPr/>
      </p:nvGrpSpPr>
      <p:grpSpPr>
        <a:xfrm>
          <a:off x="0" y="0"/>
          <a:ext cx="0" cy="0"/>
          <a:chOff x="0" y="0"/>
          <a:chExt cx="0" cy="0"/>
        </a:xfrm>
      </p:grpSpPr>
      <p:sp>
        <p:nvSpPr>
          <p:cNvPr id="321" name="Google Shape;321;p38"/>
          <p:cNvSpPr txBox="1"/>
          <p:nvPr/>
        </p:nvSpPr>
        <p:spPr>
          <a:xfrm>
            <a:off x="0" y="6864525"/>
            <a:ext cx="8229600" cy="42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 </a:t>
            </a:r>
            <a:r>
              <a:rPr b="1" lang="en" sz="2000">
                <a:solidFill>
                  <a:srgbClr val="00854C"/>
                </a:solidFill>
                <a:latin typeface="Lora"/>
                <a:ea typeface="Lora"/>
                <a:cs typeface="Lora"/>
                <a:sym typeface="Lora"/>
              </a:rPr>
              <a:t>Errors vs. adverse effect 🌟</a:t>
            </a:r>
            <a:endParaRPr b="1" sz="2000">
              <a:solidFill>
                <a:srgbClr val="00854C"/>
              </a:solidFill>
              <a:latin typeface="Lora"/>
              <a:ea typeface="Lora"/>
              <a:cs typeface="Lora"/>
              <a:sym typeface="Lora"/>
            </a:endParaRPr>
          </a:p>
          <a:p>
            <a:pPr indent="0" lvl="0" marL="0" rtl="0" algn="ctr">
              <a:spcBef>
                <a:spcPts val="0"/>
              </a:spcBef>
              <a:spcAft>
                <a:spcPts val="0"/>
              </a:spcAft>
              <a:buNone/>
            </a:pPr>
            <a:r>
              <a:t/>
            </a:r>
            <a:endParaRPr b="1" sz="2000">
              <a:solidFill>
                <a:srgbClr val="00854C"/>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b="1" i="1" lang="en">
                <a:solidFill>
                  <a:schemeClr val="dk1"/>
                </a:solidFill>
                <a:latin typeface="Lora"/>
                <a:ea typeface="Lora"/>
                <a:cs typeface="Lora"/>
                <a:sym typeface="Lora"/>
              </a:rPr>
              <a:t>Errors:</a:t>
            </a:r>
            <a:r>
              <a:rPr lang="en">
                <a:solidFill>
                  <a:schemeClr val="dk1"/>
                </a:solidFill>
                <a:latin typeface="Lora"/>
                <a:ea typeface="Lora"/>
                <a:cs typeface="Lora"/>
                <a:sym typeface="Lora"/>
              </a:rPr>
              <a:t> Prescribing Nonsteroidal anti- inflammatory drugs – NSAID without considering patient condition (age) which require co-prescription of proton pump inhibitors – PPIs.</a:t>
            </a:r>
            <a:endParaRPr b="1" i="1">
              <a:solidFill>
                <a:schemeClr val="dk1"/>
              </a:solidFill>
              <a:highlight>
                <a:srgbClr val="F9CB9C"/>
              </a:highlight>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 67 year old patient is prescribed Nonsteroidal anti-inflammatory drugs – NSAID for osteoarthritis pain, and is admitted 4 weeks later with GI hemorrhage.</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This is an adverse event, even though the prescribing decision was not erroneous. Recording it as a patient safety issue is honest, as the patient was harmed by medical care.</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Being less tolerant of threats to patient safety such as this may lead to more recommendations to take precautionary action (such as guidance regarding co-prescription of proton pump inhibitors - PPIs for all older people given an NSAID).</a:t>
            </a:r>
            <a:endParaRPr>
              <a:solidFill>
                <a:schemeClr val="dk1"/>
              </a:solidFill>
              <a:latin typeface="Lora"/>
              <a:ea typeface="Lora"/>
              <a:cs typeface="Lora"/>
              <a:sym typeface="Lora"/>
            </a:endParaRPr>
          </a:p>
          <a:p>
            <a:pPr indent="-317500" lvl="0" marL="457200" rtl="0" algn="l">
              <a:spcBef>
                <a:spcPts val="0"/>
              </a:spcBef>
              <a:spcAft>
                <a:spcPts val="0"/>
              </a:spcAft>
              <a:buSzPts val="1400"/>
              <a:buFont typeface="Lora"/>
              <a:buChar char="●"/>
            </a:pPr>
            <a:r>
              <a:rPr b="1" i="1" lang="en">
                <a:latin typeface="Lora"/>
                <a:ea typeface="Lora"/>
                <a:cs typeface="Lora"/>
                <a:sym typeface="Lora"/>
              </a:rPr>
              <a:t>Adverse Effects:</a:t>
            </a:r>
            <a:r>
              <a:rPr lang="en">
                <a:solidFill>
                  <a:schemeClr val="accent1"/>
                </a:solidFill>
                <a:latin typeface="Lora"/>
                <a:ea typeface="Lora"/>
                <a:cs typeface="Lora"/>
                <a:sym typeface="Lora"/>
              </a:rPr>
              <a:t> </a:t>
            </a:r>
            <a:r>
              <a:rPr lang="en">
                <a:solidFill>
                  <a:schemeClr val="dk1"/>
                </a:solidFill>
                <a:latin typeface="Lora"/>
                <a:ea typeface="Lora"/>
                <a:cs typeface="Lora"/>
                <a:sym typeface="Lora"/>
              </a:rPr>
              <a:t>GI hemorrhage.</a:t>
            </a:r>
            <a:endParaRPr>
              <a:solidFill>
                <a:schemeClr val="dk1"/>
              </a:solidFill>
              <a:latin typeface="Lora"/>
              <a:ea typeface="Lora"/>
              <a:cs typeface="Lora"/>
              <a:sym typeface="Lora"/>
            </a:endParaRPr>
          </a:p>
          <a:p>
            <a:pPr indent="0" lvl="0" marL="0" rtl="0" algn="l">
              <a:spcBef>
                <a:spcPts val="0"/>
              </a:spcBef>
              <a:spcAft>
                <a:spcPts val="0"/>
              </a:spcAft>
              <a:buNone/>
            </a:pPr>
            <a:r>
              <a:t/>
            </a:r>
            <a:endParaRPr>
              <a:solidFill>
                <a:schemeClr val="dk1"/>
              </a:solidFill>
              <a:latin typeface="Lora"/>
              <a:ea typeface="Lora"/>
              <a:cs typeface="Lora"/>
              <a:sym typeface="Lora"/>
            </a:endParaRPr>
          </a:p>
          <a:p>
            <a:pPr indent="0" lvl="0" marL="457200" rtl="0" algn="l">
              <a:spcBef>
                <a:spcPts val="0"/>
              </a:spcBef>
              <a:spcAft>
                <a:spcPts val="0"/>
              </a:spcAft>
              <a:buNone/>
            </a:pPr>
            <a:r>
              <a:rPr b="1" lang="en">
                <a:solidFill>
                  <a:srgbClr val="6AA84F"/>
                </a:solidFill>
                <a:latin typeface="Lora"/>
                <a:ea typeface="Lora"/>
                <a:cs typeface="Lora"/>
                <a:sym typeface="Lora"/>
              </a:rPr>
              <a:t>Error:</a:t>
            </a:r>
            <a:r>
              <a:rPr lang="en">
                <a:solidFill>
                  <a:srgbClr val="6AA84F"/>
                </a:solidFill>
                <a:latin typeface="Lora"/>
                <a:ea typeface="Lora"/>
                <a:cs typeface="Lora"/>
                <a:sym typeface="Lora"/>
              </a:rPr>
              <a:t> he is old and almost 70 and can not tolerate NSAIDS</a:t>
            </a:r>
            <a:endParaRPr>
              <a:solidFill>
                <a:srgbClr val="6AA84F"/>
              </a:solidFill>
              <a:latin typeface="Lora"/>
              <a:ea typeface="Lora"/>
              <a:cs typeface="Lora"/>
              <a:sym typeface="Lora"/>
            </a:endParaRPr>
          </a:p>
          <a:p>
            <a:pPr indent="0" lvl="0" marL="457200" rtl="0" algn="l">
              <a:spcBef>
                <a:spcPts val="0"/>
              </a:spcBef>
              <a:spcAft>
                <a:spcPts val="0"/>
              </a:spcAft>
              <a:buNone/>
            </a:pPr>
            <a:r>
              <a:rPr b="1" lang="en">
                <a:solidFill>
                  <a:srgbClr val="6AA84F"/>
                </a:solidFill>
                <a:latin typeface="Lora"/>
                <a:ea typeface="Lora"/>
                <a:cs typeface="Lora"/>
                <a:sym typeface="Lora"/>
              </a:rPr>
              <a:t>Adverse effect:</a:t>
            </a:r>
            <a:r>
              <a:rPr lang="en">
                <a:solidFill>
                  <a:srgbClr val="6AA84F"/>
                </a:solidFill>
                <a:latin typeface="Lora"/>
                <a:ea typeface="Lora"/>
                <a:cs typeface="Lora"/>
                <a:sym typeface="Lora"/>
              </a:rPr>
              <a:t> the result of an error </a:t>
            </a:r>
            <a:endParaRPr>
              <a:solidFill>
                <a:srgbClr val="6AA84F"/>
              </a:solidFill>
              <a:latin typeface="Lora"/>
              <a:ea typeface="Lora"/>
              <a:cs typeface="Lora"/>
              <a:sym typeface="Lora"/>
            </a:endParaRPr>
          </a:p>
          <a:p>
            <a:pPr indent="0" lvl="0" marL="457200" rtl="0" algn="l">
              <a:spcBef>
                <a:spcPts val="0"/>
              </a:spcBef>
              <a:spcAft>
                <a:spcPts val="0"/>
              </a:spcAft>
              <a:buNone/>
            </a:pPr>
            <a:r>
              <a:rPr lang="en">
                <a:solidFill>
                  <a:srgbClr val="6AA84F"/>
                </a:solidFill>
                <a:latin typeface="Lora"/>
                <a:ea typeface="Lora"/>
                <a:cs typeface="Lora"/>
                <a:sym typeface="Lora"/>
              </a:rPr>
              <a:t>So not every error result in an adverse effect BUT sure we try to avoid errors as much as we can.</a:t>
            </a:r>
            <a:endParaRPr>
              <a:solidFill>
                <a:schemeClr val="dk1"/>
              </a:solidFill>
              <a:latin typeface="Lora"/>
              <a:ea typeface="Lora"/>
              <a:cs typeface="Lora"/>
              <a:sym typeface="Lora"/>
            </a:endParaRPr>
          </a:p>
        </p:txBody>
      </p:sp>
      <p:sp>
        <p:nvSpPr>
          <p:cNvPr id="322" name="Google Shape;322;p38"/>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600">
                <a:solidFill>
                  <a:srgbClr val="00854C"/>
                </a:solidFill>
                <a:latin typeface="Barlow"/>
                <a:ea typeface="Barlow"/>
                <a:cs typeface="Barlow"/>
                <a:sym typeface="Barlow"/>
              </a:rPr>
              <a:t>Medical Informatics</a:t>
            </a:r>
            <a:endParaRPr sz="3600">
              <a:solidFill>
                <a:srgbClr val="00854C"/>
              </a:solidFill>
              <a:latin typeface="Barlow"/>
              <a:ea typeface="Barlow"/>
              <a:cs typeface="Barlow"/>
              <a:sym typeface="Barlow"/>
            </a:endParaRPr>
          </a:p>
        </p:txBody>
      </p:sp>
      <p:sp>
        <p:nvSpPr>
          <p:cNvPr id="323" name="Google Shape;323;p38"/>
          <p:cNvSpPr txBox="1"/>
          <p:nvPr/>
        </p:nvSpPr>
        <p:spPr>
          <a:xfrm>
            <a:off x="0" y="1137075"/>
            <a:ext cx="8229600" cy="26814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Medical informatics</a:t>
            </a:r>
            <a:r>
              <a:rPr lang="en">
                <a:solidFill>
                  <a:schemeClr val="dk1"/>
                </a:solidFill>
                <a:latin typeface="Lora"/>
                <a:ea typeface="Lora"/>
                <a:cs typeface="Lora"/>
                <a:sym typeface="Lora"/>
              </a:rPr>
              <a:t> is a rapidly developing scientific field that deals with the storage, retrieval, and optimal use of biomedical information, data, and knowledge for problem solving and decision making." Blois, M.S., and E.H. Shortliffe. in Medical Informatics: Computer Applications in Health Care, 1990, p. 20.</a:t>
            </a:r>
            <a:endParaRPr>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 </a:t>
            </a:r>
            <a:r>
              <a:rPr b="1" lang="en">
                <a:solidFill>
                  <a:schemeClr val="dk1"/>
                </a:solidFill>
                <a:latin typeface="Lora"/>
                <a:ea typeface="Lora"/>
                <a:cs typeface="Lora"/>
                <a:sym typeface="Lora"/>
              </a:rPr>
              <a:t>Medical informatics</a:t>
            </a:r>
            <a:r>
              <a:rPr lang="en">
                <a:solidFill>
                  <a:schemeClr val="dk1"/>
                </a:solidFill>
                <a:latin typeface="Lora"/>
                <a:ea typeface="Lora"/>
                <a:cs typeface="Lora"/>
                <a:sym typeface="Lora"/>
              </a:rPr>
              <a:t> is the application of computers, communications and information technology and systems to all fields of medicine - medical care, medical education and medical research.“ definition by MF Collen (MEDINFO '80, Tokyo, later extended).</a:t>
            </a:r>
            <a:r>
              <a:rPr lang="en">
                <a:solidFill>
                  <a:srgbClr val="6AA84F"/>
                </a:solidFill>
                <a:latin typeface="Lora"/>
                <a:ea typeface="Lora"/>
                <a:cs typeface="Lora"/>
                <a:sym typeface="Lora"/>
              </a:rPr>
              <a:t> </a:t>
            </a:r>
            <a:endParaRPr>
              <a:solidFill>
                <a:srgbClr val="6AA84F"/>
              </a:solidFill>
              <a:latin typeface="Lora"/>
              <a:ea typeface="Lora"/>
              <a:cs typeface="Lora"/>
              <a:sym typeface="Lora"/>
            </a:endParaRPr>
          </a:p>
          <a:p>
            <a:pPr indent="0" lvl="0" marL="0" rtl="0" algn="l">
              <a:spcBef>
                <a:spcPts val="0"/>
              </a:spcBef>
              <a:spcAft>
                <a:spcPts val="0"/>
              </a:spcAft>
              <a:buNone/>
            </a:pPr>
            <a:r>
              <a:rPr lang="en">
                <a:solidFill>
                  <a:srgbClr val="6AA84F"/>
                </a:solidFill>
                <a:latin typeface="Lora"/>
                <a:ea typeface="Lora"/>
                <a:cs typeface="Lora"/>
                <a:sym typeface="Lora"/>
              </a:rPr>
              <a:t>This is a new definition, it is focusing more in computer application and communication. at the same time it defines the areas as medical services,education and research.</a:t>
            </a:r>
            <a:endParaRPr>
              <a:solidFill>
                <a:srgbClr val="6AA84F"/>
              </a:solidFill>
            </a:endParaRPr>
          </a:p>
        </p:txBody>
      </p:sp>
      <p:graphicFrame>
        <p:nvGraphicFramePr>
          <p:cNvPr id="324" name="Google Shape;324;p38"/>
          <p:cNvGraphicFramePr/>
          <p:nvPr/>
        </p:nvGraphicFramePr>
        <p:xfrm>
          <a:off x="87940" y="4333781"/>
          <a:ext cx="3000000" cy="3000000"/>
        </p:xfrm>
        <a:graphic>
          <a:graphicData uri="http://schemas.openxmlformats.org/drawingml/2006/table">
            <a:tbl>
              <a:tblPr>
                <a:noFill/>
                <a:tableStyleId>{9723A4D2-F5C7-4276-8BED-38F17039C20F}</a:tableStyleId>
              </a:tblPr>
              <a:tblGrid>
                <a:gridCol w="1304275"/>
                <a:gridCol w="6774550"/>
              </a:tblGrid>
              <a:tr h="601950">
                <a:tc>
                  <a:txBody>
                    <a:bodyPr/>
                    <a:lstStyle/>
                    <a:p>
                      <a:pPr indent="0" lvl="0" marL="0" rtl="0" algn="ctr">
                        <a:lnSpc>
                          <a:spcPct val="115000"/>
                        </a:lnSpc>
                        <a:spcBef>
                          <a:spcPts val="0"/>
                        </a:spcBef>
                        <a:spcAft>
                          <a:spcPts val="0"/>
                        </a:spcAft>
                        <a:buClr>
                          <a:srgbClr val="000000"/>
                        </a:buClr>
                        <a:buSzPts val="1100"/>
                        <a:buFont typeface="Arial"/>
                        <a:buNone/>
                      </a:pPr>
                      <a:r>
                        <a:rPr b="1" lang="en">
                          <a:latin typeface="Lora"/>
                          <a:ea typeface="Lora"/>
                          <a:cs typeface="Lora"/>
                          <a:sym typeface="Lora"/>
                        </a:rPr>
                        <a:t>IOM,2000</a:t>
                      </a:r>
                      <a:endParaRPr>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AAD3BD"/>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Lora"/>
                          <a:ea typeface="Lora"/>
                          <a:cs typeface="Lora"/>
                          <a:sym typeface="Lora"/>
                        </a:rPr>
                        <a:t>Freedom from accidental injury due to medical care, or medical errors.</a:t>
                      </a:r>
                      <a:r>
                        <a:rPr lang="en">
                          <a:solidFill>
                            <a:schemeClr val="dk1"/>
                          </a:solidFill>
                          <a:latin typeface="Cairo"/>
                          <a:ea typeface="Cairo"/>
                          <a:cs typeface="Cairo"/>
                          <a:sym typeface="Cairo"/>
                        </a:rPr>
                        <a:t> </a:t>
                      </a:r>
                      <a:endParaRPr sz="1200">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graphicFrame>
        <p:nvGraphicFramePr>
          <p:cNvPr id="325" name="Google Shape;325;p38"/>
          <p:cNvGraphicFramePr/>
          <p:nvPr/>
        </p:nvGraphicFramePr>
        <p:xfrm>
          <a:off x="87958" y="4935772"/>
          <a:ext cx="3000000" cy="3000000"/>
        </p:xfrm>
        <a:graphic>
          <a:graphicData uri="http://schemas.openxmlformats.org/drawingml/2006/table">
            <a:tbl>
              <a:tblPr>
                <a:noFill/>
                <a:tableStyleId>{9723A4D2-F5C7-4276-8BED-38F17039C20F}</a:tableStyleId>
              </a:tblPr>
              <a:tblGrid>
                <a:gridCol w="1304250"/>
                <a:gridCol w="6774575"/>
              </a:tblGrid>
              <a:tr h="632900">
                <a:tc>
                  <a:txBody>
                    <a:bodyPr/>
                    <a:lstStyle/>
                    <a:p>
                      <a:pPr indent="0" lvl="0" marL="0" rtl="0" algn="ctr">
                        <a:lnSpc>
                          <a:spcPct val="115000"/>
                        </a:lnSpc>
                        <a:spcBef>
                          <a:spcPts val="0"/>
                        </a:spcBef>
                        <a:spcAft>
                          <a:spcPts val="0"/>
                        </a:spcAft>
                        <a:buClr>
                          <a:srgbClr val="000000"/>
                        </a:buClr>
                        <a:buSzPts val="1100"/>
                        <a:buFont typeface="Arial"/>
                        <a:buNone/>
                      </a:pPr>
                      <a:r>
                        <a:rPr b="1" lang="en">
                          <a:latin typeface="Lora"/>
                          <a:ea typeface="Lora"/>
                          <a:cs typeface="Lora"/>
                          <a:sym typeface="Lora"/>
                        </a:rPr>
                        <a:t>Vincent,2011</a:t>
                      </a:r>
                      <a:endParaRPr>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AAD3BD"/>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Lora"/>
                          <a:ea typeface="Lora"/>
                          <a:cs typeface="Lora"/>
                          <a:sym typeface="Lora"/>
                        </a:rPr>
                        <a:t>The avoidance, prevention and amelioration of adverse outcomes or injuries stemming from the process of healthcare.</a:t>
                      </a:r>
                      <a:endParaRPr>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graphicFrame>
        <p:nvGraphicFramePr>
          <p:cNvPr id="326" name="Google Shape;326;p38"/>
          <p:cNvGraphicFramePr/>
          <p:nvPr/>
        </p:nvGraphicFramePr>
        <p:xfrm>
          <a:off x="87958" y="5568684"/>
          <a:ext cx="3000000" cy="3000000"/>
        </p:xfrm>
        <a:graphic>
          <a:graphicData uri="http://schemas.openxmlformats.org/drawingml/2006/table">
            <a:tbl>
              <a:tblPr>
                <a:noFill/>
                <a:tableStyleId>{9723A4D2-F5C7-4276-8BED-38F17039C20F}</a:tableStyleId>
              </a:tblPr>
              <a:tblGrid>
                <a:gridCol w="1304250"/>
                <a:gridCol w="6774575"/>
              </a:tblGrid>
              <a:tr h="549025">
                <a:tc>
                  <a:txBody>
                    <a:bodyPr/>
                    <a:lstStyle/>
                    <a:p>
                      <a:pPr indent="0" lvl="0" marL="0" rtl="0" algn="ctr">
                        <a:lnSpc>
                          <a:spcPct val="115000"/>
                        </a:lnSpc>
                        <a:spcBef>
                          <a:spcPts val="0"/>
                        </a:spcBef>
                        <a:spcAft>
                          <a:spcPts val="0"/>
                        </a:spcAft>
                        <a:buClr>
                          <a:srgbClr val="000000"/>
                        </a:buClr>
                        <a:buSzPts val="1100"/>
                        <a:buFont typeface="Arial"/>
                        <a:buNone/>
                      </a:pPr>
                      <a:r>
                        <a:rPr b="1" lang="en" sz="1200">
                          <a:latin typeface="Lora"/>
                          <a:ea typeface="Lora"/>
                          <a:cs typeface="Lora"/>
                          <a:sym typeface="Lora"/>
                        </a:rPr>
                        <a:t>WHO</a:t>
                      </a:r>
                      <a:endParaRPr b="1" sz="1200">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AAD3BD"/>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Lora"/>
                          <a:ea typeface="Lora"/>
                          <a:cs typeface="Lora"/>
                          <a:sym typeface="Lora"/>
                        </a:rPr>
                        <a:t>Patient Safety defined as; The prevention of </a:t>
                      </a:r>
                      <a:r>
                        <a:rPr lang="en">
                          <a:solidFill>
                            <a:srgbClr val="FF0000"/>
                          </a:solidFill>
                          <a:latin typeface="Lora"/>
                          <a:ea typeface="Lora"/>
                          <a:cs typeface="Lora"/>
                          <a:sym typeface="Lora"/>
                        </a:rPr>
                        <a:t>errors </a:t>
                      </a:r>
                      <a:r>
                        <a:rPr lang="en">
                          <a:solidFill>
                            <a:schemeClr val="dk1"/>
                          </a:solidFill>
                          <a:latin typeface="Lora"/>
                          <a:ea typeface="Lora"/>
                          <a:cs typeface="Lora"/>
                          <a:sym typeface="Lora"/>
                        </a:rPr>
                        <a:t>and </a:t>
                      </a:r>
                      <a:r>
                        <a:rPr lang="en">
                          <a:solidFill>
                            <a:srgbClr val="FF0000"/>
                          </a:solidFill>
                          <a:latin typeface="Lora"/>
                          <a:ea typeface="Lora"/>
                          <a:cs typeface="Lora"/>
                          <a:sym typeface="Lora"/>
                        </a:rPr>
                        <a:t>adverse effects</a:t>
                      </a:r>
                      <a:r>
                        <a:rPr lang="en">
                          <a:solidFill>
                            <a:schemeClr val="dk1"/>
                          </a:solidFill>
                          <a:latin typeface="Lora"/>
                          <a:ea typeface="Lora"/>
                          <a:cs typeface="Lora"/>
                          <a:sym typeface="Lora"/>
                        </a:rPr>
                        <a:t> to patients associated with health care.</a:t>
                      </a:r>
                      <a:endParaRPr>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
        <p:nvSpPr>
          <p:cNvPr id="327" name="Google Shape;327;p38"/>
          <p:cNvSpPr txBox="1"/>
          <p:nvPr/>
        </p:nvSpPr>
        <p:spPr>
          <a:xfrm>
            <a:off x="2614800" y="3825620"/>
            <a:ext cx="3000000" cy="5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rgbClr val="00854C"/>
                </a:solidFill>
                <a:latin typeface="Lora"/>
                <a:ea typeface="Lora"/>
                <a:cs typeface="Lora"/>
                <a:sym typeface="Lora"/>
              </a:rPr>
              <a:t>Safety in Healthcare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1" name="Shape 331"/>
        <p:cNvGrpSpPr/>
        <p:nvPr/>
      </p:nvGrpSpPr>
      <p:grpSpPr>
        <a:xfrm>
          <a:off x="0" y="0"/>
          <a:ext cx="0" cy="0"/>
          <a:chOff x="0" y="0"/>
          <a:chExt cx="0" cy="0"/>
        </a:xfrm>
      </p:grpSpPr>
      <p:sp>
        <p:nvSpPr>
          <p:cNvPr id="332" name="Google Shape;332;p39"/>
          <p:cNvSpPr txBox="1"/>
          <p:nvPr/>
        </p:nvSpPr>
        <p:spPr>
          <a:xfrm>
            <a:off x="0" y="1465691"/>
            <a:ext cx="3178500" cy="3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rgbClr val="00854C"/>
                </a:solidFill>
                <a:latin typeface="Lora"/>
                <a:ea typeface="Lora"/>
                <a:cs typeface="Lora"/>
                <a:sym typeface="Lora"/>
              </a:rPr>
              <a:t>98,000/365 = 268.49</a:t>
            </a:r>
            <a:endParaRPr sz="2000"/>
          </a:p>
        </p:txBody>
      </p:sp>
      <p:pic>
        <p:nvPicPr>
          <p:cNvPr id="333" name="Google Shape;333;p39"/>
          <p:cNvPicPr preferRelativeResize="0"/>
          <p:nvPr/>
        </p:nvPicPr>
        <p:blipFill>
          <a:blip r:embed="rId3">
            <a:alphaModFix/>
          </a:blip>
          <a:stretch>
            <a:fillRect/>
          </a:stretch>
        </p:blipFill>
        <p:spPr>
          <a:xfrm>
            <a:off x="452875" y="2767200"/>
            <a:ext cx="3974008" cy="1533329"/>
          </a:xfrm>
          <a:prstGeom prst="rect">
            <a:avLst/>
          </a:prstGeom>
          <a:noFill/>
          <a:ln>
            <a:noFill/>
          </a:ln>
        </p:spPr>
      </p:pic>
      <p:pic>
        <p:nvPicPr>
          <p:cNvPr id="334" name="Google Shape;334;p39"/>
          <p:cNvPicPr preferRelativeResize="0"/>
          <p:nvPr/>
        </p:nvPicPr>
        <p:blipFill>
          <a:blip r:embed="rId4">
            <a:alphaModFix/>
          </a:blip>
          <a:stretch>
            <a:fillRect/>
          </a:stretch>
        </p:blipFill>
        <p:spPr>
          <a:xfrm>
            <a:off x="4509850" y="2885601"/>
            <a:ext cx="2204100" cy="1372762"/>
          </a:xfrm>
          <a:prstGeom prst="rect">
            <a:avLst/>
          </a:prstGeom>
          <a:noFill/>
          <a:ln>
            <a:noFill/>
          </a:ln>
        </p:spPr>
      </p:pic>
      <p:sp>
        <p:nvSpPr>
          <p:cNvPr id="335" name="Google Shape;335;p39"/>
          <p:cNvSpPr txBox="1"/>
          <p:nvPr/>
        </p:nvSpPr>
        <p:spPr>
          <a:xfrm>
            <a:off x="0" y="4539829"/>
            <a:ext cx="3000000" cy="47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Status quo</a:t>
            </a:r>
            <a:endParaRPr sz="2000">
              <a:solidFill>
                <a:srgbClr val="990000"/>
              </a:solidFill>
              <a:latin typeface="Changa"/>
              <a:ea typeface="Changa"/>
              <a:cs typeface="Changa"/>
              <a:sym typeface="Changa"/>
            </a:endParaRPr>
          </a:p>
        </p:txBody>
      </p:sp>
      <p:sp>
        <p:nvSpPr>
          <p:cNvPr id="336" name="Google Shape;336;p39"/>
          <p:cNvSpPr txBox="1"/>
          <p:nvPr/>
        </p:nvSpPr>
        <p:spPr>
          <a:xfrm>
            <a:off x="0" y="4948350"/>
            <a:ext cx="8229600" cy="9750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One in 5 patients discharged from hospitals end up sicker within 30 days and half are medication related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One of 10 inpatients suffers as a result of a mistake with medications cause significant injury or death</a:t>
            </a:r>
            <a:endParaRPr>
              <a:latin typeface="Cairo"/>
              <a:ea typeface="Cairo"/>
              <a:cs typeface="Cairo"/>
              <a:sym typeface="Cairo"/>
            </a:endParaRPr>
          </a:p>
        </p:txBody>
      </p:sp>
      <p:sp>
        <p:nvSpPr>
          <p:cNvPr id="337" name="Google Shape;337;p39"/>
          <p:cNvSpPr txBox="1"/>
          <p:nvPr/>
        </p:nvSpPr>
        <p:spPr>
          <a:xfrm>
            <a:off x="364873" y="6672700"/>
            <a:ext cx="3109200" cy="9750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Resulted by medication errors alone, occurring either in or out of the hospital.</a:t>
            </a:r>
            <a:endParaRPr>
              <a:latin typeface="Cairo"/>
              <a:ea typeface="Cairo"/>
              <a:cs typeface="Cairo"/>
              <a:sym typeface="Cairo"/>
            </a:endParaRPr>
          </a:p>
        </p:txBody>
      </p:sp>
      <p:sp>
        <p:nvSpPr>
          <p:cNvPr id="338" name="Google Shape;338;p39"/>
          <p:cNvSpPr txBox="1"/>
          <p:nvPr/>
        </p:nvSpPr>
        <p:spPr>
          <a:xfrm>
            <a:off x="244125" y="6171900"/>
            <a:ext cx="3710400" cy="35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Over 7,000 deaths annually</a:t>
            </a:r>
            <a:endParaRPr sz="2000">
              <a:solidFill>
                <a:srgbClr val="990000"/>
              </a:solidFill>
              <a:highlight>
                <a:srgbClr val="E6B8AF"/>
              </a:highlight>
              <a:latin typeface="Changa"/>
              <a:ea typeface="Changa"/>
              <a:cs typeface="Changa"/>
              <a:sym typeface="Changa"/>
            </a:endParaRPr>
          </a:p>
        </p:txBody>
      </p:sp>
      <p:sp>
        <p:nvSpPr>
          <p:cNvPr id="339" name="Google Shape;339;p39"/>
          <p:cNvSpPr txBox="1"/>
          <p:nvPr/>
        </p:nvSpPr>
        <p:spPr>
          <a:xfrm>
            <a:off x="4426885" y="7271625"/>
            <a:ext cx="3050400" cy="360300"/>
          </a:xfrm>
          <a:prstGeom prst="rect">
            <a:avLst/>
          </a:prstGeom>
          <a:noFill/>
          <a:ln cap="flat" cmpd="sng" w="9525">
            <a:solidFill>
              <a:srgbClr val="B7B7B7"/>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Cost of errors estimated </a:t>
            </a:r>
            <a:r>
              <a:rPr lang="en" sz="1100">
                <a:solidFill>
                  <a:srgbClr val="6AA84F"/>
                </a:solidFill>
                <a:latin typeface="Cairo"/>
                <a:ea typeface="Cairo"/>
                <a:cs typeface="Cairo"/>
                <a:sym typeface="Cairo"/>
              </a:rPr>
              <a:t>Per year</a:t>
            </a:r>
            <a:endParaRPr>
              <a:latin typeface="Cairo"/>
              <a:ea typeface="Cairo"/>
              <a:cs typeface="Cairo"/>
              <a:sym typeface="Cairo"/>
            </a:endParaRPr>
          </a:p>
        </p:txBody>
      </p:sp>
      <p:sp>
        <p:nvSpPr>
          <p:cNvPr id="340" name="Google Shape;340;p39"/>
          <p:cNvSpPr txBox="1"/>
          <p:nvPr/>
        </p:nvSpPr>
        <p:spPr>
          <a:xfrm>
            <a:off x="4426951" y="6688485"/>
            <a:ext cx="3050700" cy="5832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854C"/>
                </a:solidFill>
                <a:latin typeface="Lora"/>
                <a:ea typeface="Lora"/>
                <a:cs typeface="Lora"/>
                <a:sym typeface="Lora"/>
              </a:rPr>
              <a:t>Between $17B and $29B</a:t>
            </a:r>
            <a:endParaRPr sz="1800">
              <a:solidFill>
                <a:srgbClr val="A61C00"/>
              </a:solidFill>
              <a:highlight>
                <a:srgbClr val="E6B8AF"/>
              </a:highlight>
              <a:latin typeface="Changa"/>
              <a:ea typeface="Changa"/>
              <a:cs typeface="Changa"/>
              <a:sym typeface="Changa"/>
            </a:endParaRPr>
          </a:p>
        </p:txBody>
      </p:sp>
      <p:sp>
        <p:nvSpPr>
          <p:cNvPr id="341" name="Google Shape;341;p39"/>
          <p:cNvSpPr txBox="1"/>
          <p:nvPr/>
        </p:nvSpPr>
        <p:spPr>
          <a:xfrm>
            <a:off x="4731650" y="4256044"/>
            <a:ext cx="1996200" cy="24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Cairo"/>
                <a:ea typeface="Cairo"/>
                <a:cs typeface="Cairo"/>
                <a:sym typeface="Cairo"/>
              </a:rPr>
              <a:t>Annual Accidental Deaths</a:t>
            </a:r>
            <a:endParaRPr sz="1200">
              <a:latin typeface="Cairo"/>
              <a:ea typeface="Cairo"/>
              <a:cs typeface="Cairo"/>
              <a:sym typeface="Cairo"/>
            </a:endParaRPr>
          </a:p>
        </p:txBody>
      </p:sp>
      <p:sp>
        <p:nvSpPr>
          <p:cNvPr id="342" name="Google Shape;342;p39"/>
          <p:cNvSpPr txBox="1"/>
          <p:nvPr/>
        </p:nvSpPr>
        <p:spPr>
          <a:xfrm>
            <a:off x="1696794" y="4224304"/>
            <a:ext cx="13521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AA84F"/>
                </a:solidFill>
                <a:latin typeface="Cairo"/>
                <a:ea typeface="Cairo"/>
                <a:cs typeface="Cairo"/>
                <a:sym typeface="Cairo"/>
              </a:rPr>
              <a:t>1 or 2 years later </a:t>
            </a:r>
            <a:endParaRPr sz="1100">
              <a:solidFill>
                <a:srgbClr val="6AA84F"/>
              </a:solidFill>
              <a:latin typeface="Cairo"/>
              <a:ea typeface="Cairo"/>
              <a:cs typeface="Cairo"/>
              <a:sym typeface="Cairo"/>
            </a:endParaRPr>
          </a:p>
          <a:p>
            <a:pPr indent="0" lvl="0" marL="0" rtl="0" algn="l">
              <a:spcBef>
                <a:spcPts val="0"/>
              </a:spcBef>
              <a:spcAft>
                <a:spcPts val="0"/>
              </a:spcAft>
              <a:buNone/>
            </a:pPr>
            <a:r>
              <a:t/>
            </a:r>
            <a:endParaRPr sz="1100">
              <a:solidFill>
                <a:srgbClr val="6AA84F"/>
              </a:solidFill>
              <a:latin typeface="Cairo"/>
              <a:ea typeface="Cairo"/>
              <a:cs typeface="Cairo"/>
              <a:sym typeface="Cairo"/>
            </a:endParaRPr>
          </a:p>
        </p:txBody>
      </p:sp>
      <p:sp>
        <p:nvSpPr>
          <p:cNvPr id="343" name="Google Shape;343;p39"/>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400">
                <a:solidFill>
                  <a:srgbClr val="00854C"/>
                </a:solidFill>
                <a:latin typeface="Barlow"/>
                <a:ea typeface="Barlow"/>
                <a:cs typeface="Barlow"/>
                <a:sym typeface="Barlow"/>
              </a:rPr>
              <a:t>The Magnitude</a:t>
            </a:r>
            <a:endParaRPr sz="3400">
              <a:solidFill>
                <a:srgbClr val="00854C"/>
              </a:solidFill>
              <a:latin typeface="Barlow"/>
              <a:ea typeface="Barlow"/>
              <a:cs typeface="Barlow"/>
              <a:sym typeface="Barlow"/>
            </a:endParaRPr>
          </a:p>
        </p:txBody>
      </p:sp>
      <p:sp>
        <p:nvSpPr>
          <p:cNvPr id="344" name="Google Shape;344;p39"/>
          <p:cNvSpPr txBox="1"/>
          <p:nvPr/>
        </p:nvSpPr>
        <p:spPr>
          <a:xfrm>
            <a:off x="0" y="8395450"/>
            <a:ext cx="8125200" cy="2490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Lora"/>
                <a:ea typeface="Lora"/>
                <a:cs typeface="Lora"/>
                <a:sym typeface="Lora"/>
              </a:rPr>
              <a:t>A study of two UK hospitals found that 11% of admitted patients experienced adverse events of which 48% of these events were most likely preventable if </a:t>
            </a:r>
            <a:r>
              <a:rPr b="1" lang="en" u="sng">
                <a:latin typeface="Lora"/>
                <a:ea typeface="Lora"/>
                <a:cs typeface="Lora"/>
                <a:sym typeface="Lora"/>
              </a:rPr>
              <a:t>the right knowledge was applied. </a:t>
            </a:r>
            <a:r>
              <a:rPr lang="en">
                <a:solidFill>
                  <a:srgbClr val="6AA84F"/>
                </a:solidFill>
                <a:latin typeface="Lora"/>
                <a:ea typeface="Lora"/>
                <a:cs typeface="Lora"/>
                <a:sym typeface="Lora"/>
              </a:rPr>
              <a:t>highlighting the underutilization of the available information and knowledge during healthcare delivery.</a:t>
            </a:r>
            <a:r>
              <a:rPr b="1" lang="en" u="sng">
                <a:solidFill>
                  <a:srgbClr val="6AA84F"/>
                </a:solidFill>
                <a:latin typeface="Lora"/>
                <a:ea typeface="Lora"/>
                <a:cs typeface="Lora"/>
                <a:sym typeface="Lora"/>
              </a:rPr>
              <a:t>  </a:t>
            </a:r>
            <a:endParaRPr b="1" u="sng">
              <a:solidFill>
                <a:srgbClr val="6AA84F"/>
              </a:solidFill>
              <a:latin typeface="Lora"/>
              <a:ea typeface="Lora"/>
              <a:cs typeface="Lora"/>
              <a:sym typeface="Lora"/>
            </a:endParaRPr>
          </a:p>
          <a:p>
            <a:pPr indent="-317500" lvl="0" marL="457200" rtl="0" algn="l">
              <a:spcBef>
                <a:spcPts val="0"/>
              </a:spcBef>
              <a:spcAft>
                <a:spcPts val="0"/>
              </a:spcAft>
              <a:buSzPts val="1400"/>
              <a:buFont typeface="Cairo"/>
              <a:buChar char="●"/>
            </a:pPr>
            <a:r>
              <a:rPr lang="en">
                <a:latin typeface="Lora"/>
                <a:ea typeface="Lora"/>
                <a:cs typeface="Lora"/>
                <a:sym typeface="Lora"/>
              </a:rPr>
              <a:t>The</a:t>
            </a:r>
            <a:r>
              <a:rPr b="1" lang="en">
                <a:latin typeface="Lora"/>
                <a:ea typeface="Lora"/>
                <a:cs typeface="Lora"/>
                <a:sym typeface="Lora"/>
              </a:rPr>
              <a:t> under-utilization</a:t>
            </a:r>
            <a:r>
              <a:rPr lang="en">
                <a:latin typeface="Lora"/>
                <a:ea typeface="Lora"/>
                <a:cs typeface="Lora"/>
                <a:sym typeface="Lora"/>
              </a:rPr>
              <a:t> of healthcare data- Information- knowledge contributes to:</a:t>
            </a:r>
            <a:endParaRPr>
              <a:latin typeface="Lora"/>
              <a:ea typeface="Lora"/>
              <a:cs typeface="Lora"/>
              <a:sym typeface="Lora"/>
            </a:endParaRPr>
          </a:p>
          <a:p>
            <a:pPr indent="-317500" lvl="1" marL="914400" rtl="0" algn="l">
              <a:spcBef>
                <a:spcPts val="0"/>
              </a:spcBef>
              <a:spcAft>
                <a:spcPts val="0"/>
              </a:spcAft>
              <a:buSzPts val="1400"/>
              <a:buFont typeface="Cairo"/>
              <a:buChar char="○"/>
            </a:pPr>
            <a:r>
              <a:rPr lang="en">
                <a:latin typeface="Lora"/>
                <a:ea typeface="Lora"/>
                <a:cs typeface="Lora"/>
                <a:sym typeface="Lora"/>
              </a:rPr>
              <a:t>improper clinical decisions, </a:t>
            </a:r>
            <a:endParaRPr>
              <a:latin typeface="Lora"/>
              <a:ea typeface="Lora"/>
              <a:cs typeface="Lora"/>
              <a:sym typeface="Lora"/>
            </a:endParaRPr>
          </a:p>
          <a:p>
            <a:pPr indent="-317500" lvl="1" marL="914400" rtl="0" algn="l">
              <a:spcBef>
                <a:spcPts val="0"/>
              </a:spcBef>
              <a:spcAft>
                <a:spcPts val="0"/>
              </a:spcAft>
              <a:buSzPts val="1400"/>
              <a:buFont typeface="Cairo"/>
              <a:buChar char="○"/>
            </a:pPr>
            <a:r>
              <a:rPr lang="en">
                <a:latin typeface="Lora"/>
                <a:ea typeface="Lora"/>
                <a:cs typeface="Lora"/>
                <a:sym typeface="Lora"/>
              </a:rPr>
              <a:t>medical errors, </a:t>
            </a:r>
            <a:endParaRPr>
              <a:latin typeface="Lora"/>
              <a:ea typeface="Lora"/>
              <a:cs typeface="Lora"/>
              <a:sym typeface="Lora"/>
            </a:endParaRPr>
          </a:p>
          <a:p>
            <a:pPr indent="-317500" lvl="1" marL="914400" rtl="0" algn="l">
              <a:spcBef>
                <a:spcPts val="0"/>
              </a:spcBef>
              <a:spcAft>
                <a:spcPts val="0"/>
              </a:spcAft>
              <a:buSzPts val="1400"/>
              <a:buFont typeface="Cairo"/>
              <a:buChar char="○"/>
            </a:pPr>
            <a:r>
              <a:rPr lang="en">
                <a:latin typeface="Lora"/>
                <a:ea typeface="Lora"/>
                <a:cs typeface="Lora"/>
                <a:sym typeface="Lora"/>
              </a:rPr>
              <a:t>underutilization of resources</a:t>
            </a:r>
            <a:endParaRPr>
              <a:latin typeface="Lora"/>
              <a:ea typeface="Lora"/>
              <a:cs typeface="Lora"/>
              <a:sym typeface="Lora"/>
            </a:endParaRPr>
          </a:p>
          <a:p>
            <a:pPr indent="-317500" lvl="1" marL="914400" rtl="0" algn="l">
              <a:spcBef>
                <a:spcPts val="0"/>
              </a:spcBef>
              <a:spcAft>
                <a:spcPts val="0"/>
              </a:spcAft>
              <a:buSzPts val="1400"/>
              <a:buFont typeface="Cairo"/>
              <a:buChar char="○"/>
            </a:pPr>
            <a:r>
              <a:rPr lang="en">
                <a:latin typeface="Lora"/>
                <a:ea typeface="Lora"/>
                <a:cs typeface="Lora"/>
                <a:sym typeface="Lora"/>
              </a:rPr>
              <a:t>raise in healthcare delivery costs. </a:t>
            </a:r>
            <a:endParaRPr>
              <a:latin typeface="Lora"/>
              <a:ea typeface="Lora"/>
              <a:cs typeface="Lora"/>
              <a:sym typeface="Lora"/>
            </a:endParaRPr>
          </a:p>
          <a:p>
            <a:pPr indent="0" lvl="0" marL="0" rtl="0" algn="l">
              <a:spcBef>
                <a:spcPts val="0"/>
              </a:spcBef>
              <a:spcAft>
                <a:spcPts val="0"/>
              </a:spcAft>
              <a:buNone/>
            </a:pPr>
            <a:r>
              <a:rPr lang="en">
                <a:solidFill>
                  <a:srgbClr val="6AA84F"/>
                </a:solidFill>
                <a:latin typeface="Lora"/>
                <a:ea typeface="Lora"/>
                <a:cs typeface="Lora"/>
                <a:sym typeface="Lora"/>
              </a:rPr>
              <a:t>We are suppose to improve patient safety through proper clinical decision and proper utilization of information </a:t>
            </a:r>
            <a:endParaRPr>
              <a:solidFill>
                <a:srgbClr val="6AA84F"/>
              </a:solidFill>
              <a:latin typeface="Lora"/>
              <a:ea typeface="Lora"/>
              <a:cs typeface="Lora"/>
              <a:sym typeface="Lora"/>
            </a:endParaRPr>
          </a:p>
        </p:txBody>
      </p:sp>
      <p:sp>
        <p:nvSpPr>
          <p:cNvPr id="345" name="Google Shape;345;p39"/>
          <p:cNvSpPr txBox="1"/>
          <p:nvPr/>
        </p:nvSpPr>
        <p:spPr>
          <a:xfrm>
            <a:off x="0" y="2188778"/>
            <a:ext cx="2110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rgbClr val="00854C"/>
                </a:solidFill>
                <a:latin typeface="Lora"/>
                <a:ea typeface="Lora"/>
                <a:cs typeface="Lora"/>
                <a:sym typeface="Lora"/>
              </a:rPr>
              <a:t>Death Rate (US) </a:t>
            </a:r>
            <a:endParaRPr b="1"/>
          </a:p>
        </p:txBody>
      </p:sp>
      <p:sp>
        <p:nvSpPr>
          <p:cNvPr id="346" name="Google Shape;346;p39"/>
          <p:cNvSpPr txBox="1"/>
          <p:nvPr/>
        </p:nvSpPr>
        <p:spPr>
          <a:xfrm>
            <a:off x="3048900" y="1422950"/>
            <a:ext cx="3563700" cy="4755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Equal to one plane crashes every day! </a:t>
            </a:r>
            <a:r>
              <a:rPr lang="en" sz="1100">
                <a:solidFill>
                  <a:srgbClr val="6AA84F"/>
                </a:solidFill>
                <a:latin typeface="Cairo"/>
                <a:ea typeface="Cairo"/>
                <a:cs typeface="Cairo"/>
                <a:sym typeface="Cairo"/>
              </a:rPr>
              <a:t>In 1998</a:t>
            </a:r>
            <a:endParaRPr sz="1100">
              <a:solidFill>
                <a:srgbClr val="6AA84F"/>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solidFill>
                <a:schemeClr val="dk1"/>
              </a:solidFill>
              <a:latin typeface="Cairo"/>
              <a:ea typeface="Cairo"/>
              <a:cs typeface="Cairo"/>
              <a:sym typeface="Cai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0" name="Shape 350"/>
        <p:cNvGrpSpPr/>
        <p:nvPr/>
      </p:nvGrpSpPr>
      <p:grpSpPr>
        <a:xfrm>
          <a:off x="0" y="0"/>
          <a:ext cx="0" cy="0"/>
          <a:chOff x="0" y="0"/>
          <a:chExt cx="0" cy="0"/>
        </a:xfrm>
      </p:grpSpPr>
      <p:sp>
        <p:nvSpPr>
          <p:cNvPr id="351" name="Google Shape;351;p40"/>
          <p:cNvSpPr txBox="1"/>
          <p:nvPr/>
        </p:nvSpPr>
        <p:spPr>
          <a:xfrm>
            <a:off x="0" y="1412275"/>
            <a:ext cx="8104800" cy="22515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Modern healthcare is the </a:t>
            </a:r>
            <a:r>
              <a:rPr b="1" lang="en">
                <a:latin typeface="Lora"/>
                <a:ea typeface="Lora"/>
                <a:cs typeface="Lora"/>
                <a:sym typeface="Lora"/>
              </a:rPr>
              <a:t>most complex human activity</a:t>
            </a:r>
            <a:r>
              <a:rPr lang="en">
                <a:latin typeface="Lora"/>
                <a:ea typeface="Lora"/>
                <a:cs typeface="Lora"/>
                <a:sym typeface="Lora"/>
              </a:rPr>
              <a:t> there is, due to interpersonal relationships between many different clinicians with different expertise and interests, and we haven’t figured out how to make that work well.</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We have come to a full stop against a </a:t>
            </a:r>
            <a:r>
              <a:rPr lang="en" u="sng">
                <a:latin typeface="Lora"/>
                <a:ea typeface="Lora"/>
                <a:cs typeface="Lora"/>
                <a:sym typeface="Lora"/>
              </a:rPr>
              <a:t>complex</a:t>
            </a:r>
            <a:r>
              <a:rPr lang="en">
                <a:latin typeface="Lora"/>
                <a:ea typeface="Lora"/>
                <a:cs typeface="Lora"/>
                <a:sym typeface="Lora"/>
              </a:rPr>
              <a:t> environment that </a:t>
            </a:r>
            <a:r>
              <a:rPr lang="en" u="sng">
                <a:latin typeface="Lora"/>
                <a:ea typeface="Lora"/>
                <a:cs typeface="Lora"/>
                <a:sym typeface="Lora"/>
              </a:rPr>
              <a:t>resists accepting change</a:t>
            </a:r>
            <a:r>
              <a:rPr lang="en">
                <a:latin typeface="Lora"/>
                <a:ea typeface="Lora"/>
                <a:cs typeface="Lora"/>
                <a:sym typeface="Lora"/>
              </a:rPr>
              <a:t> on the scale clearly required.</a:t>
            </a:r>
            <a:r>
              <a:rPr baseline="30000" lang="en">
                <a:latin typeface="Lora"/>
                <a:ea typeface="Lora"/>
                <a:cs typeface="Lora"/>
                <a:sym typeface="Lora"/>
              </a:rPr>
              <a:t>2</a:t>
            </a:r>
            <a:endParaRPr baseline="30000">
              <a:latin typeface="Lora"/>
              <a:ea typeface="Lora"/>
              <a:cs typeface="Lora"/>
              <a:sym typeface="Lora"/>
            </a:endParaRPr>
          </a:p>
          <a:p>
            <a:pPr indent="0" lvl="0" marL="0" rtl="0" algn="r">
              <a:spcBef>
                <a:spcPts val="0"/>
              </a:spcBef>
              <a:spcAft>
                <a:spcPts val="0"/>
              </a:spcAft>
              <a:buNone/>
            </a:pPr>
            <a:r>
              <a:rPr b="1" lang="en" sz="800">
                <a:latin typeface="Lora"/>
                <a:ea typeface="Lora"/>
                <a:cs typeface="Lora"/>
                <a:sym typeface="Lora"/>
              </a:rPr>
              <a:t>Lucian Leape, MD</a:t>
            </a:r>
            <a:endParaRPr b="1" sz="800">
              <a:latin typeface="Lora"/>
              <a:ea typeface="Lora"/>
              <a:cs typeface="Lora"/>
              <a:sym typeface="Lora"/>
            </a:endParaRPr>
          </a:p>
          <a:p>
            <a:pPr indent="0" lvl="0" marL="0" rtl="0" algn="r">
              <a:spcBef>
                <a:spcPts val="0"/>
              </a:spcBef>
              <a:spcAft>
                <a:spcPts val="0"/>
              </a:spcAft>
              <a:buNone/>
            </a:pPr>
            <a:r>
              <a:rPr lang="en" sz="800">
                <a:latin typeface="Lora"/>
                <a:ea typeface="Lora"/>
                <a:cs typeface="Lora"/>
                <a:sym typeface="Lora"/>
              </a:rPr>
              <a:t>Founder of the Modern Patient Safety Movement</a:t>
            </a:r>
            <a:endParaRPr sz="800">
              <a:latin typeface="Lora"/>
              <a:ea typeface="Lora"/>
              <a:cs typeface="Lora"/>
              <a:sym typeface="Lora"/>
            </a:endParaRPr>
          </a:p>
          <a:p>
            <a:pPr indent="0" lvl="0" marL="0" rtl="0" algn="r">
              <a:spcBef>
                <a:spcPts val="0"/>
              </a:spcBef>
              <a:spcAft>
                <a:spcPts val="0"/>
              </a:spcAft>
              <a:buNone/>
            </a:pPr>
            <a:r>
              <a:rPr lang="en" sz="800">
                <a:latin typeface="Lora"/>
                <a:ea typeface="Lora"/>
                <a:cs typeface="Lora"/>
                <a:sym typeface="Lora"/>
              </a:rPr>
              <a:t>Adjunct professor of health policy at Harvard University</a:t>
            </a:r>
            <a:endParaRPr sz="800">
              <a:latin typeface="Lora"/>
              <a:ea typeface="Lora"/>
              <a:cs typeface="Lora"/>
              <a:sym typeface="Lora"/>
            </a:endParaRPr>
          </a:p>
          <a:p>
            <a:pPr indent="0" lvl="0" marL="0" rtl="0" algn="r">
              <a:spcBef>
                <a:spcPts val="0"/>
              </a:spcBef>
              <a:spcAft>
                <a:spcPts val="0"/>
              </a:spcAft>
              <a:buNone/>
            </a:pPr>
            <a:r>
              <a:rPr lang="en" sz="800">
                <a:latin typeface="Lora"/>
                <a:ea typeface="Lora"/>
                <a:cs typeface="Lora"/>
                <a:sym typeface="Lora"/>
              </a:rPr>
              <a:t>"Error in Medicine," published in JAMA, 1994</a:t>
            </a:r>
            <a:endParaRPr>
              <a:solidFill>
                <a:srgbClr val="6AA84F"/>
              </a:solidFill>
              <a:latin typeface="Cairo"/>
              <a:ea typeface="Cairo"/>
              <a:cs typeface="Cairo"/>
              <a:sym typeface="Cairo"/>
            </a:endParaRPr>
          </a:p>
          <a:p>
            <a:pPr indent="0" lvl="0" marL="0" rtl="0" algn="l">
              <a:spcBef>
                <a:spcPts val="0"/>
              </a:spcBef>
              <a:spcAft>
                <a:spcPts val="0"/>
              </a:spcAft>
              <a:buNone/>
            </a:pPr>
            <a:r>
              <a:t/>
            </a:r>
            <a:endParaRPr sz="1200">
              <a:latin typeface="Lora"/>
              <a:ea typeface="Lora"/>
              <a:cs typeface="Lora"/>
              <a:sym typeface="Lora"/>
            </a:endParaRPr>
          </a:p>
        </p:txBody>
      </p:sp>
      <p:sp>
        <p:nvSpPr>
          <p:cNvPr id="352" name="Google Shape;352;p40"/>
          <p:cNvSpPr txBox="1"/>
          <p:nvPr/>
        </p:nvSpPr>
        <p:spPr>
          <a:xfrm>
            <a:off x="31800" y="8369700"/>
            <a:ext cx="8166000" cy="242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rgbClr val="00854C"/>
                </a:solidFill>
                <a:latin typeface="Lora"/>
                <a:ea typeface="Lora"/>
                <a:cs typeface="Lora"/>
                <a:sym typeface="Lora"/>
              </a:rPr>
              <a:t>Safety issues</a:t>
            </a:r>
            <a:endParaRPr sz="2000">
              <a:solidFill>
                <a:srgbClr val="990000"/>
              </a:solidFill>
              <a:latin typeface="Changa"/>
              <a:ea typeface="Changa"/>
              <a:cs typeface="Changa"/>
              <a:sym typeface="Chang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Medication errors.</a:t>
            </a:r>
            <a:r>
              <a:rPr baseline="30000" lang="en">
                <a:latin typeface="Lora"/>
                <a:ea typeface="Lora"/>
                <a:cs typeface="Lora"/>
                <a:sym typeface="Lora"/>
              </a:rPr>
              <a:t>3</a:t>
            </a:r>
            <a:r>
              <a:rPr lang="en">
                <a:latin typeface="Lora"/>
                <a:ea typeface="Lora"/>
                <a:cs typeface="Lora"/>
                <a:sym typeface="Lora"/>
              </a:rPr>
              <a:t> </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Failure to rescue.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Readmissions.</a:t>
            </a:r>
            <a:r>
              <a:rPr baseline="30000" lang="en">
                <a:latin typeface="Lora"/>
                <a:ea typeface="Lora"/>
                <a:cs typeface="Lora"/>
                <a:sym typeface="Lora"/>
              </a:rPr>
              <a:t>4</a:t>
            </a:r>
            <a:r>
              <a:rPr lang="en">
                <a:latin typeface="Lora"/>
                <a:ea typeface="Lora"/>
                <a:cs typeface="Lora"/>
                <a:sym typeface="Lora"/>
              </a:rPr>
              <a:t> </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Falls.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Pressure ulcer.</a:t>
            </a:r>
            <a:r>
              <a:rPr baseline="30000" lang="en">
                <a:latin typeface="Lora"/>
                <a:ea typeface="Lora"/>
                <a:cs typeface="Lora"/>
                <a:sym typeface="Lora"/>
              </a:rPr>
              <a:t>5</a:t>
            </a:r>
            <a:r>
              <a:rPr lang="en">
                <a:solidFill>
                  <a:srgbClr val="6AA84F"/>
                </a:solidFill>
                <a:latin typeface="Lora"/>
                <a:ea typeface="Lora"/>
                <a:cs typeface="Lora"/>
                <a:sym typeface="Lora"/>
              </a:rPr>
              <a:t> </a:t>
            </a:r>
            <a:endParaRPr>
              <a:solidFill>
                <a:srgbClr val="6AA84F"/>
              </a:solidFill>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Sentinel events.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Hospital acquired infections.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Under reported incidents.</a:t>
            </a:r>
            <a:endParaRPr>
              <a:latin typeface="Lora"/>
              <a:ea typeface="Lora"/>
              <a:cs typeface="Lora"/>
              <a:sym typeface="Lora"/>
            </a:endParaRPr>
          </a:p>
        </p:txBody>
      </p:sp>
      <p:sp>
        <p:nvSpPr>
          <p:cNvPr id="353" name="Google Shape;353;p40"/>
          <p:cNvSpPr txBox="1"/>
          <p:nvPr/>
        </p:nvSpPr>
        <p:spPr>
          <a:xfrm>
            <a:off x="0" y="10792200"/>
            <a:ext cx="8229600" cy="826200"/>
          </a:xfrm>
          <a:prstGeom prst="rect">
            <a:avLst/>
          </a:prstGeom>
          <a:noFill/>
          <a:ln cap="flat" cmpd="sng" w="19050">
            <a:solidFill>
              <a:srgbClr val="AAD3B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Cairo"/>
                <a:ea typeface="Cairo"/>
                <a:cs typeface="Cairo"/>
                <a:sym typeface="Cairo"/>
              </a:rPr>
              <a:t>1- We have to move forward to change our way in runing healthcare system and try to workout the resistance we are facing.</a:t>
            </a:r>
            <a:endParaRPr sz="900">
              <a:solidFill>
                <a:srgbClr val="6AA84F"/>
              </a:solidFill>
              <a:latin typeface="Cairo"/>
              <a:ea typeface="Cairo"/>
              <a:cs typeface="Cairo"/>
              <a:sym typeface="Cairo"/>
            </a:endParaRPr>
          </a:p>
          <a:p>
            <a:pPr indent="0" lvl="0" marL="0" rtl="0" algn="l">
              <a:spcBef>
                <a:spcPts val="0"/>
              </a:spcBef>
              <a:spcAft>
                <a:spcPts val="0"/>
              </a:spcAft>
              <a:buNone/>
            </a:pPr>
            <a:r>
              <a:rPr lang="en" sz="900">
                <a:solidFill>
                  <a:srgbClr val="6AA84F"/>
                </a:solidFill>
                <a:latin typeface="Cairo"/>
                <a:ea typeface="Cairo"/>
                <a:cs typeface="Cairo"/>
                <a:sym typeface="Cairo"/>
              </a:rPr>
              <a:t>2- </a:t>
            </a:r>
            <a:r>
              <a:rPr lang="en" sz="900">
                <a:solidFill>
                  <a:srgbClr val="6AA84F"/>
                </a:solidFill>
                <a:latin typeface="Cairo"/>
                <a:ea typeface="Cairo"/>
                <a:cs typeface="Cairo"/>
                <a:sym typeface="Cairo"/>
              </a:rPr>
              <a:t>All parameters and functions are well  defined in aircraft while more complicated situations in ICU.</a:t>
            </a:r>
            <a:endParaRPr sz="900">
              <a:solidFill>
                <a:srgbClr val="6AA84F"/>
              </a:solidFill>
              <a:latin typeface="Cairo"/>
              <a:ea typeface="Cairo"/>
              <a:cs typeface="Cairo"/>
              <a:sym typeface="Cairo"/>
            </a:endParaRPr>
          </a:p>
          <a:p>
            <a:pPr indent="0" lvl="0" marL="0" rtl="0" algn="l">
              <a:spcBef>
                <a:spcPts val="0"/>
              </a:spcBef>
              <a:spcAft>
                <a:spcPts val="0"/>
              </a:spcAft>
              <a:buNone/>
            </a:pPr>
            <a:r>
              <a:rPr lang="en" sz="900">
                <a:solidFill>
                  <a:srgbClr val="6AA84F"/>
                </a:solidFill>
                <a:latin typeface="Cairo"/>
                <a:ea typeface="Cairo"/>
                <a:cs typeface="Cairo"/>
                <a:sym typeface="Cairo"/>
              </a:rPr>
              <a:t>3- </a:t>
            </a:r>
            <a:r>
              <a:rPr lang="en" sz="900">
                <a:solidFill>
                  <a:srgbClr val="6AA84F"/>
                </a:solidFill>
                <a:latin typeface="Lora"/>
                <a:ea typeface="Lora"/>
                <a:cs typeface="Lora"/>
                <a:sym typeface="Lora"/>
              </a:rPr>
              <a:t>one of the most common</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4- 1 out of 5 patient require readmissions in the next 30 days.</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5- bad outcome for hospitalized patients </a:t>
            </a:r>
            <a:endParaRPr sz="900">
              <a:solidFill>
                <a:srgbClr val="6AA84F"/>
              </a:solidFill>
              <a:latin typeface="Lora"/>
              <a:ea typeface="Lora"/>
              <a:cs typeface="Lora"/>
              <a:sym typeface="Lora"/>
            </a:endParaRPr>
          </a:p>
          <a:p>
            <a:pPr indent="0" lvl="0" marL="0" rtl="0" algn="l">
              <a:spcBef>
                <a:spcPts val="0"/>
              </a:spcBef>
              <a:spcAft>
                <a:spcPts val="0"/>
              </a:spcAft>
              <a:buNone/>
            </a:pPr>
            <a:r>
              <a:t/>
            </a:r>
            <a:endParaRPr sz="900">
              <a:solidFill>
                <a:srgbClr val="6AA84F"/>
              </a:solidFill>
              <a:latin typeface="Lora"/>
              <a:ea typeface="Lora"/>
              <a:cs typeface="Lora"/>
              <a:sym typeface="Lora"/>
            </a:endParaRPr>
          </a:p>
          <a:p>
            <a:pPr indent="0" lvl="0" marL="0" rtl="0" algn="l">
              <a:spcBef>
                <a:spcPts val="0"/>
              </a:spcBef>
              <a:spcAft>
                <a:spcPts val="0"/>
              </a:spcAft>
              <a:buNone/>
            </a:pPr>
            <a:r>
              <a:t/>
            </a:r>
            <a:endParaRPr sz="900">
              <a:solidFill>
                <a:srgbClr val="6AA84F"/>
              </a:solidFill>
              <a:latin typeface="Cairo"/>
              <a:ea typeface="Cairo"/>
              <a:cs typeface="Cairo"/>
              <a:sym typeface="Cairo"/>
            </a:endParaRPr>
          </a:p>
        </p:txBody>
      </p:sp>
      <p:sp>
        <p:nvSpPr>
          <p:cNvPr id="354" name="Google Shape;354;p40"/>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Aircraft &amp; ICU</a:t>
            </a:r>
            <a:r>
              <a:rPr b="1" baseline="30000" lang="en" sz="3200">
                <a:solidFill>
                  <a:srgbClr val="00854C"/>
                </a:solidFill>
                <a:latin typeface="Barlow"/>
                <a:ea typeface="Barlow"/>
                <a:cs typeface="Barlow"/>
                <a:sym typeface="Barlow"/>
              </a:rPr>
              <a:t>1</a:t>
            </a:r>
            <a:endParaRPr baseline="30000">
              <a:solidFill>
                <a:srgbClr val="00854C"/>
              </a:solidFill>
            </a:endParaRPr>
          </a:p>
        </p:txBody>
      </p:sp>
      <p:sp>
        <p:nvSpPr>
          <p:cNvPr id="355" name="Google Shape;355;p40"/>
          <p:cNvSpPr txBox="1"/>
          <p:nvPr/>
        </p:nvSpPr>
        <p:spPr>
          <a:xfrm>
            <a:off x="303350" y="3531050"/>
            <a:ext cx="3000000" cy="40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ICU staff</a:t>
            </a:r>
            <a:endParaRPr b="1" sz="2000">
              <a:solidFill>
                <a:srgbClr val="00854C"/>
              </a:solidFill>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Vasopressor agents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Beta blocking agents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Hypothermia</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Vasodilators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Low tidal volume</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Sedation</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Diuretics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latin typeface="Lora"/>
                <a:ea typeface="Lora"/>
                <a:cs typeface="Lora"/>
                <a:sym typeface="Lora"/>
              </a:rPr>
              <a:t>Analgesia</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 sz="1200">
                <a:solidFill>
                  <a:schemeClr val="dk1"/>
                </a:solidFill>
                <a:latin typeface="Lora"/>
                <a:ea typeface="Lora"/>
                <a:cs typeface="Lora"/>
                <a:sym typeface="Lora"/>
              </a:rPr>
              <a:t>Fluid change</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PEEP</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Fever control</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Feeding</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Antibiotics</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Dobutamine</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Blood transfusions</a:t>
            </a:r>
            <a:endParaRPr sz="1200">
              <a:solidFill>
                <a:schemeClr val="dk1"/>
              </a:solidFill>
              <a:latin typeface="Lora"/>
              <a:ea typeface="Lora"/>
              <a:cs typeface="Lora"/>
              <a:sym typeface="Lora"/>
            </a:endParaRPr>
          </a:p>
          <a:p>
            <a:pPr indent="-304800" lvl="0" marL="457200" rtl="0" algn="l">
              <a:spcBef>
                <a:spcPts val="0"/>
              </a:spcBef>
              <a:spcAft>
                <a:spcPts val="0"/>
              </a:spcAft>
              <a:buSzPts val="1200"/>
              <a:buFont typeface="Lora"/>
              <a:buChar char="●"/>
            </a:pPr>
            <a:r>
              <a:rPr lang="en" sz="1200">
                <a:solidFill>
                  <a:schemeClr val="dk1"/>
                </a:solidFill>
                <a:latin typeface="Lora"/>
                <a:ea typeface="Lora"/>
                <a:cs typeface="Lora"/>
                <a:sym typeface="Lora"/>
              </a:rPr>
              <a:t>Hemofiltration</a:t>
            </a:r>
            <a:r>
              <a:rPr lang="en" sz="1200">
                <a:latin typeface="Lora"/>
                <a:ea typeface="Lora"/>
                <a:cs typeface="Lora"/>
                <a:sym typeface="Lora"/>
              </a:rPr>
              <a:t> </a:t>
            </a:r>
            <a:endParaRPr sz="1800">
              <a:solidFill>
                <a:srgbClr val="990000"/>
              </a:solidFill>
              <a:latin typeface="Changa"/>
              <a:ea typeface="Changa"/>
              <a:cs typeface="Changa"/>
              <a:sym typeface="Changa"/>
            </a:endParaRPr>
          </a:p>
        </p:txBody>
      </p:sp>
      <p:sp>
        <p:nvSpPr>
          <p:cNvPr id="356" name="Google Shape;356;p40"/>
          <p:cNvSpPr txBox="1"/>
          <p:nvPr/>
        </p:nvSpPr>
        <p:spPr>
          <a:xfrm>
            <a:off x="4812350" y="3531050"/>
            <a:ext cx="3000000" cy="13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Airline pilot </a:t>
            </a:r>
            <a:endParaRPr b="1" sz="2000">
              <a:solidFill>
                <a:srgbClr val="00854C"/>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Altitude </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Parameters </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Speed </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 sz="1200">
                <a:solidFill>
                  <a:schemeClr val="dk1"/>
                </a:solidFill>
                <a:latin typeface="Lora"/>
                <a:ea typeface="Lora"/>
                <a:cs typeface="Lora"/>
                <a:sym typeface="Lora"/>
              </a:rPr>
              <a:t>Route</a:t>
            </a:r>
            <a:endParaRPr sz="1200"/>
          </a:p>
        </p:txBody>
      </p:sp>
      <p:sp>
        <p:nvSpPr>
          <p:cNvPr id="357" name="Google Shape;357;p40"/>
          <p:cNvSpPr txBox="1"/>
          <p:nvPr/>
        </p:nvSpPr>
        <p:spPr>
          <a:xfrm>
            <a:off x="0" y="7088475"/>
            <a:ext cx="8104800" cy="826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This is a comparison between ICU staff and Pilots to show the complexity of healthcare, the ICU staff have many parameters that require control in comparison to Airplane pilot</a:t>
            </a:r>
            <a:endParaRPr sz="2000">
              <a:solidFill>
                <a:srgbClr val="6AA84F"/>
              </a:solidFill>
              <a:latin typeface="Changa"/>
              <a:ea typeface="Changa"/>
              <a:cs typeface="Changa"/>
              <a:sym typeface="Chang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1" name="Shape 361"/>
        <p:cNvGrpSpPr/>
        <p:nvPr/>
      </p:nvGrpSpPr>
      <p:grpSpPr>
        <a:xfrm>
          <a:off x="0" y="0"/>
          <a:ext cx="0" cy="0"/>
          <a:chOff x="0" y="0"/>
          <a:chExt cx="0" cy="0"/>
        </a:xfrm>
      </p:grpSpPr>
      <p:grpSp>
        <p:nvGrpSpPr>
          <p:cNvPr id="362" name="Google Shape;362;p41"/>
          <p:cNvGrpSpPr/>
          <p:nvPr/>
        </p:nvGrpSpPr>
        <p:grpSpPr>
          <a:xfrm>
            <a:off x="-62" y="1200037"/>
            <a:ext cx="8229715" cy="2347634"/>
            <a:chOff x="353100" y="1606067"/>
            <a:chExt cx="8056500" cy="2136349"/>
          </a:xfrm>
        </p:grpSpPr>
        <p:sp>
          <p:nvSpPr>
            <p:cNvPr id="363" name="Google Shape;363;p41"/>
            <p:cNvSpPr txBox="1"/>
            <p:nvPr/>
          </p:nvSpPr>
          <p:spPr>
            <a:xfrm>
              <a:off x="3474958" y="3521617"/>
              <a:ext cx="2427600" cy="22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Cairo"/>
                  <a:ea typeface="Cairo"/>
                  <a:cs typeface="Cairo"/>
                  <a:sym typeface="Cairo"/>
                </a:rPr>
                <a:t>Data – knowledge - utilization</a:t>
              </a:r>
              <a:endParaRPr sz="1100">
                <a:latin typeface="Cairo"/>
                <a:ea typeface="Cairo"/>
                <a:cs typeface="Cairo"/>
                <a:sym typeface="Cairo"/>
              </a:endParaRPr>
            </a:p>
          </p:txBody>
        </p:sp>
        <p:grpSp>
          <p:nvGrpSpPr>
            <p:cNvPr id="364" name="Google Shape;364;p41"/>
            <p:cNvGrpSpPr/>
            <p:nvPr/>
          </p:nvGrpSpPr>
          <p:grpSpPr>
            <a:xfrm>
              <a:off x="353100" y="1606067"/>
              <a:ext cx="8056500" cy="2018689"/>
              <a:chOff x="353100" y="1606067"/>
              <a:chExt cx="8056500" cy="2018689"/>
            </a:xfrm>
          </p:grpSpPr>
          <p:sp>
            <p:nvSpPr>
              <p:cNvPr id="365" name="Google Shape;365;p41"/>
              <p:cNvSpPr txBox="1"/>
              <p:nvPr/>
            </p:nvSpPr>
            <p:spPr>
              <a:xfrm>
                <a:off x="353100" y="1606067"/>
                <a:ext cx="8056500" cy="68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Huge gap in data acquisition and information → knowledge capacity</a:t>
                </a:r>
                <a:endParaRPr>
                  <a:latin typeface="Lora"/>
                  <a:ea typeface="Lora"/>
                  <a:cs typeface="Lora"/>
                  <a:sym typeface="Lora"/>
                </a:endParaRPr>
              </a:p>
            </p:txBody>
          </p:sp>
          <p:pic>
            <p:nvPicPr>
              <p:cNvPr id="366" name="Google Shape;366;p41"/>
              <p:cNvPicPr preferRelativeResize="0"/>
              <p:nvPr/>
            </p:nvPicPr>
            <p:blipFill>
              <a:blip r:embed="rId3">
                <a:alphaModFix/>
              </a:blip>
              <a:stretch>
                <a:fillRect/>
              </a:stretch>
            </p:blipFill>
            <p:spPr>
              <a:xfrm>
                <a:off x="556462" y="2280435"/>
                <a:ext cx="2375579" cy="1344322"/>
              </a:xfrm>
              <a:prstGeom prst="rect">
                <a:avLst/>
              </a:prstGeom>
              <a:noFill/>
              <a:ln>
                <a:noFill/>
              </a:ln>
            </p:spPr>
          </p:pic>
          <p:pic>
            <p:nvPicPr>
              <p:cNvPr id="367" name="Google Shape;367;p41"/>
              <p:cNvPicPr preferRelativeResize="0"/>
              <p:nvPr/>
            </p:nvPicPr>
            <p:blipFill>
              <a:blip r:embed="rId4">
                <a:alphaModFix/>
              </a:blip>
              <a:stretch>
                <a:fillRect/>
              </a:stretch>
            </p:blipFill>
            <p:spPr>
              <a:xfrm>
                <a:off x="3557957" y="2164156"/>
                <a:ext cx="2261612" cy="1373750"/>
              </a:xfrm>
              <a:prstGeom prst="rect">
                <a:avLst/>
              </a:prstGeom>
              <a:noFill/>
              <a:ln>
                <a:noFill/>
              </a:ln>
            </p:spPr>
          </p:pic>
          <p:pic>
            <p:nvPicPr>
              <p:cNvPr id="368" name="Google Shape;368;p41"/>
              <p:cNvPicPr preferRelativeResize="0"/>
              <p:nvPr/>
            </p:nvPicPr>
            <p:blipFill rotWithShape="1">
              <a:blip r:embed="rId5">
                <a:alphaModFix/>
              </a:blip>
              <a:srcRect b="0" l="1735" r="1318" t="1506"/>
              <a:stretch/>
            </p:blipFill>
            <p:spPr>
              <a:xfrm>
                <a:off x="6527271" y="2164155"/>
                <a:ext cx="1375475" cy="1373750"/>
              </a:xfrm>
              <a:prstGeom prst="rect">
                <a:avLst/>
              </a:prstGeom>
              <a:noFill/>
              <a:ln>
                <a:noFill/>
              </a:ln>
            </p:spPr>
          </p:pic>
        </p:grpSp>
      </p:grpSp>
      <p:sp>
        <p:nvSpPr>
          <p:cNvPr id="369" name="Google Shape;369;p41"/>
          <p:cNvSpPr txBox="1"/>
          <p:nvPr/>
        </p:nvSpPr>
        <p:spPr>
          <a:xfrm>
            <a:off x="0" y="4221925"/>
            <a:ext cx="8229600" cy="247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Lora"/>
                <a:ea typeface="Lora"/>
                <a:cs typeface="Lora"/>
                <a:sym typeface="Lora"/>
              </a:rPr>
              <a:t>I.e Medication Process</a:t>
            </a:r>
            <a:endParaRPr sz="2000">
              <a:solidFill>
                <a:srgbClr val="A61C00"/>
              </a:solidFill>
              <a:latin typeface="Lora"/>
              <a:ea typeface="Lora"/>
              <a:cs typeface="Lora"/>
              <a:sym typeface="Lora"/>
            </a:endParaRPr>
          </a:p>
        </p:txBody>
      </p:sp>
      <p:sp>
        <p:nvSpPr>
          <p:cNvPr id="370" name="Google Shape;370;p41"/>
          <p:cNvSpPr txBox="1"/>
          <p:nvPr/>
        </p:nvSpPr>
        <p:spPr>
          <a:xfrm>
            <a:off x="0" y="6353275"/>
            <a:ext cx="8229600" cy="9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Lora"/>
                <a:ea typeface="Lora"/>
                <a:cs typeface="Lora"/>
                <a:sym typeface="Lora"/>
              </a:rPr>
              <a:t>Medication errors (MEs)</a:t>
            </a:r>
            <a:r>
              <a:rPr lang="en">
                <a:latin typeface="Lora"/>
                <a:ea typeface="Lora"/>
                <a:cs typeface="Lora"/>
                <a:sym typeface="Lora"/>
              </a:rPr>
              <a:t> are common and considered one of the highest risk factors that threaten patients in hospitals. The majority of these errors are considered common during prescribing medication stage (Shulman et al, 2005).</a:t>
            </a:r>
            <a:endParaRPr>
              <a:latin typeface="Lora"/>
              <a:ea typeface="Lora"/>
              <a:cs typeface="Lora"/>
              <a:sym typeface="Lora"/>
            </a:endParaRPr>
          </a:p>
        </p:txBody>
      </p:sp>
      <p:pic>
        <p:nvPicPr>
          <p:cNvPr id="371" name="Google Shape;371;p41"/>
          <p:cNvPicPr preferRelativeResize="0"/>
          <p:nvPr/>
        </p:nvPicPr>
        <p:blipFill>
          <a:blip r:embed="rId6">
            <a:alphaModFix/>
          </a:blip>
          <a:stretch>
            <a:fillRect/>
          </a:stretch>
        </p:blipFill>
        <p:spPr>
          <a:xfrm>
            <a:off x="887274" y="7743900"/>
            <a:ext cx="2550299" cy="1713625"/>
          </a:xfrm>
          <a:prstGeom prst="rect">
            <a:avLst/>
          </a:prstGeom>
          <a:noFill/>
          <a:ln>
            <a:noFill/>
          </a:ln>
        </p:spPr>
      </p:pic>
      <p:pic>
        <p:nvPicPr>
          <p:cNvPr id="372" name="Google Shape;372;p41"/>
          <p:cNvPicPr preferRelativeResize="0"/>
          <p:nvPr/>
        </p:nvPicPr>
        <p:blipFill>
          <a:blip r:embed="rId7">
            <a:alphaModFix/>
          </a:blip>
          <a:stretch>
            <a:fillRect/>
          </a:stretch>
        </p:blipFill>
        <p:spPr>
          <a:xfrm>
            <a:off x="4591350" y="7743951"/>
            <a:ext cx="2563051" cy="1713625"/>
          </a:xfrm>
          <a:prstGeom prst="rect">
            <a:avLst/>
          </a:prstGeom>
          <a:noFill/>
          <a:ln>
            <a:noFill/>
          </a:ln>
        </p:spPr>
      </p:pic>
      <p:sp>
        <p:nvSpPr>
          <p:cNvPr id="373" name="Google Shape;373;p41"/>
          <p:cNvSpPr txBox="1"/>
          <p:nvPr/>
        </p:nvSpPr>
        <p:spPr>
          <a:xfrm flipH="1">
            <a:off x="397161" y="3428288"/>
            <a:ext cx="2015400" cy="58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6AA84F"/>
                </a:solidFill>
                <a:latin typeface="Cairo"/>
                <a:ea typeface="Cairo"/>
                <a:cs typeface="Cairo"/>
                <a:sym typeface="Cairo"/>
              </a:rPr>
              <a:t>Explained before in </a:t>
            </a:r>
            <a:r>
              <a:rPr lang="en" sz="1100">
                <a:solidFill>
                  <a:srgbClr val="6AA84F"/>
                </a:solidFill>
                <a:latin typeface="Cairo"/>
                <a:ea typeface="Cairo"/>
                <a:cs typeface="Cairo"/>
                <a:sym typeface="Cairo"/>
              </a:rPr>
              <a:t>Research Focus </a:t>
            </a:r>
            <a:r>
              <a:rPr lang="en" sz="1100">
                <a:solidFill>
                  <a:srgbClr val="6AA84F"/>
                </a:solidFill>
                <a:latin typeface="Cairo"/>
                <a:ea typeface="Cairo"/>
                <a:cs typeface="Cairo"/>
                <a:sym typeface="Cairo"/>
              </a:rPr>
              <a:t>lecture</a:t>
            </a:r>
            <a:r>
              <a:rPr lang="en" sz="1100">
                <a:highlight>
                  <a:srgbClr val="B6D7A8"/>
                </a:highlight>
                <a:latin typeface="Cairo"/>
                <a:ea typeface="Cairo"/>
                <a:cs typeface="Cairo"/>
                <a:sym typeface="Cairo"/>
              </a:rPr>
              <a:t> </a:t>
            </a:r>
            <a:endParaRPr sz="1100">
              <a:highlight>
                <a:srgbClr val="B6D7A8"/>
              </a:highlight>
              <a:latin typeface="Cairo"/>
              <a:ea typeface="Cairo"/>
              <a:cs typeface="Cairo"/>
              <a:sym typeface="Cairo"/>
            </a:endParaRPr>
          </a:p>
        </p:txBody>
      </p:sp>
      <p:sp>
        <p:nvSpPr>
          <p:cNvPr id="374" name="Google Shape;374;p41"/>
          <p:cNvSpPr txBox="1"/>
          <p:nvPr/>
        </p:nvSpPr>
        <p:spPr>
          <a:xfrm>
            <a:off x="2990910" y="3555163"/>
            <a:ext cx="3000000" cy="6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6AA84F"/>
                </a:solidFill>
                <a:latin typeface="Cairo"/>
                <a:ea typeface="Cairo"/>
                <a:cs typeface="Cairo"/>
                <a:sym typeface="Cairo"/>
              </a:rPr>
              <a:t>We are not fully utilize and interprets the data we </a:t>
            </a:r>
            <a:r>
              <a:rPr lang="en" sz="1100">
                <a:solidFill>
                  <a:srgbClr val="6AA84F"/>
                </a:solidFill>
                <a:latin typeface="Cairo"/>
                <a:ea typeface="Cairo"/>
                <a:cs typeface="Cairo"/>
                <a:sym typeface="Cairo"/>
              </a:rPr>
              <a:t>receive</a:t>
            </a:r>
            <a:r>
              <a:rPr lang="en" sz="1100">
                <a:solidFill>
                  <a:srgbClr val="6AA84F"/>
                </a:solidFill>
                <a:latin typeface="Cairo"/>
                <a:ea typeface="Cairo"/>
                <a:cs typeface="Cairo"/>
                <a:sym typeface="Cairo"/>
              </a:rPr>
              <a:t>, medical </a:t>
            </a:r>
            <a:r>
              <a:rPr lang="en" sz="1100">
                <a:solidFill>
                  <a:srgbClr val="6AA84F"/>
                </a:solidFill>
                <a:latin typeface="Cairo"/>
                <a:ea typeface="Cairo"/>
                <a:cs typeface="Cairo"/>
                <a:sym typeface="Cairo"/>
              </a:rPr>
              <a:t>informatics</a:t>
            </a:r>
            <a:r>
              <a:rPr lang="en" sz="1100">
                <a:solidFill>
                  <a:srgbClr val="6AA84F"/>
                </a:solidFill>
                <a:latin typeface="Cairo"/>
                <a:ea typeface="Cairo"/>
                <a:cs typeface="Cairo"/>
                <a:sym typeface="Cairo"/>
              </a:rPr>
              <a:t> help us in that </a:t>
            </a:r>
            <a:endParaRPr sz="1100">
              <a:solidFill>
                <a:srgbClr val="6AA84F"/>
              </a:solidFill>
              <a:latin typeface="Cairo"/>
              <a:ea typeface="Cairo"/>
              <a:cs typeface="Cairo"/>
              <a:sym typeface="Cairo"/>
            </a:endParaRPr>
          </a:p>
        </p:txBody>
      </p:sp>
      <p:sp>
        <p:nvSpPr>
          <p:cNvPr id="375" name="Google Shape;375;p41"/>
          <p:cNvSpPr txBox="1"/>
          <p:nvPr/>
        </p:nvSpPr>
        <p:spPr>
          <a:xfrm>
            <a:off x="6053732" y="3428288"/>
            <a:ext cx="1911300" cy="82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6AA84F"/>
                </a:solidFill>
                <a:latin typeface="Cairo"/>
                <a:ea typeface="Cairo"/>
                <a:cs typeface="Cairo"/>
                <a:sym typeface="Cairo"/>
              </a:rPr>
              <a:t>Many issues and complex situations underneath that need to be tackled and under spot. </a:t>
            </a:r>
            <a:endParaRPr sz="1100">
              <a:solidFill>
                <a:srgbClr val="6AA84F"/>
              </a:solidFill>
              <a:latin typeface="Cairo"/>
              <a:ea typeface="Cairo"/>
              <a:cs typeface="Cairo"/>
              <a:sym typeface="Cairo"/>
            </a:endParaRPr>
          </a:p>
        </p:txBody>
      </p:sp>
      <p:sp>
        <p:nvSpPr>
          <p:cNvPr id="376" name="Google Shape;376;p41"/>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Flood of information</a:t>
            </a:r>
            <a:endParaRPr>
              <a:solidFill>
                <a:srgbClr val="00854C"/>
              </a:solidFill>
            </a:endParaRPr>
          </a:p>
        </p:txBody>
      </p:sp>
      <p:sp>
        <p:nvSpPr>
          <p:cNvPr id="377" name="Google Shape;377;p41"/>
          <p:cNvSpPr txBox="1"/>
          <p:nvPr/>
        </p:nvSpPr>
        <p:spPr>
          <a:xfrm>
            <a:off x="887275" y="7411525"/>
            <a:ext cx="2550300" cy="332400"/>
          </a:xfrm>
          <a:prstGeom prst="rect">
            <a:avLst/>
          </a:prstGeom>
          <a:solidFill>
            <a:srgbClr val="79C6A5"/>
          </a:solidFill>
          <a:ln>
            <a:noFill/>
          </a:ln>
        </p:spPr>
        <p:txBody>
          <a:bodyPr anchorCtr="0" anchor="t" bIns="51625" lIns="103300" spcFirstLastPara="1" rIns="103300" wrap="square" tIns="51625">
            <a:noAutofit/>
          </a:bodyPr>
          <a:lstStyle/>
          <a:p>
            <a:pPr indent="0" lvl="0" marL="0" marR="0" rtl="0" algn="l">
              <a:spcBef>
                <a:spcPts val="0"/>
              </a:spcBef>
              <a:spcAft>
                <a:spcPts val="0"/>
              </a:spcAft>
              <a:buNone/>
            </a:pPr>
            <a:r>
              <a:rPr b="1" lang="en" sz="1600">
                <a:solidFill>
                  <a:srgbClr val="FFFFFF"/>
                </a:solidFill>
                <a:latin typeface="Lora"/>
                <a:ea typeface="Lora"/>
                <a:cs typeface="Lora"/>
                <a:sym typeface="Lora"/>
              </a:rPr>
              <a:t>Where did it happened</a:t>
            </a:r>
            <a:endParaRPr b="1" sz="1600">
              <a:solidFill>
                <a:srgbClr val="FFFFFF"/>
              </a:solidFill>
              <a:latin typeface="Lora"/>
              <a:ea typeface="Lora"/>
              <a:cs typeface="Lora"/>
              <a:sym typeface="Lora"/>
            </a:endParaRPr>
          </a:p>
        </p:txBody>
      </p:sp>
      <p:sp>
        <p:nvSpPr>
          <p:cNvPr id="378" name="Google Shape;378;p41"/>
          <p:cNvSpPr txBox="1"/>
          <p:nvPr/>
        </p:nvSpPr>
        <p:spPr>
          <a:xfrm>
            <a:off x="4598675" y="7411525"/>
            <a:ext cx="2550300" cy="332400"/>
          </a:xfrm>
          <a:prstGeom prst="rect">
            <a:avLst/>
          </a:prstGeom>
          <a:solidFill>
            <a:srgbClr val="79C6A5"/>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sz="1600">
                <a:solidFill>
                  <a:srgbClr val="FFFFFF"/>
                </a:solidFill>
                <a:latin typeface="Lora"/>
                <a:ea typeface="Lora"/>
                <a:cs typeface="Lora"/>
                <a:sym typeface="Lora"/>
              </a:rPr>
              <a:t>Who did it ?</a:t>
            </a:r>
            <a:endParaRPr b="1" sz="1600">
              <a:solidFill>
                <a:srgbClr val="FFFFFF"/>
              </a:solidFill>
              <a:latin typeface="Lora"/>
              <a:ea typeface="Lora"/>
              <a:cs typeface="Lora"/>
              <a:sym typeface="Lora"/>
            </a:endParaRPr>
          </a:p>
        </p:txBody>
      </p:sp>
      <p:sp>
        <p:nvSpPr>
          <p:cNvPr id="379" name="Google Shape;379;p41"/>
          <p:cNvSpPr/>
          <p:nvPr/>
        </p:nvSpPr>
        <p:spPr>
          <a:xfrm>
            <a:off x="397220" y="5656891"/>
            <a:ext cx="895800" cy="642900"/>
          </a:xfrm>
          <a:prstGeom prst="rect">
            <a:avLst/>
          </a:prstGeom>
          <a:solidFill>
            <a:srgbClr val="00854C"/>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2600">
                <a:solidFill>
                  <a:srgbClr val="FFFFFF"/>
                </a:solidFill>
                <a:latin typeface="Exo"/>
                <a:ea typeface="Exo"/>
                <a:cs typeface="Exo"/>
                <a:sym typeface="Exo"/>
              </a:rPr>
              <a:t>03</a:t>
            </a:r>
            <a:endParaRPr sz="1800">
              <a:solidFill>
                <a:srgbClr val="FFFFFF"/>
              </a:solidFill>
            </a:endParaRPr>
          </a:p>
        </p:txBody>
      </p:sp>
      <p:sp>
        <p:nvSpPr>
          <p:cNvPr id="380" name="Google Shape;380;p41"/>
          <p:cNvSpPr/>
          <p:nvPr/>
        </p:nvSpPr>
        <p:spPr>
          <a:xfrm>
            <a:off x="5424979" y="4771755"/>
            <a:ext cx="895800" cy="642900"/>
          </a:xfrm>
          <a:prstGeom prst="rect">
            <a:avLst/>
          </a:prstGeom>
          <a:solidFill>
            <a:srgbClr val="00854C"/>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2600">
                <a:solidFill>
                  <a:srgbClr val="FFFFFF"/>
                </a:solidFill>
                <a:latin typeface="Exo"/>
                <a:ea typeface="Exo"/>
                <a:cs typeface="Exo"/>
                <a:sym typeface="Exo"/>
              </a:rPr>
              <a:t>02</a:t>
            </a:r>
            <a:endParaRPr sz="1800">
              <a:solidFill>
                <a:srgbClr val="FFFFFF"/>
              </a:solidFill>
            </a:endParaRPr>
          </a:p>
        </p:txBody>
      </p:sp>
      <p:sp>
        <p:nvSpPr>
          <p:cNvPr id="381" name="Google Shape;381;p41"/>
          <p:cNvSpPr/>
          <p:nvPr/>
        </p:nvSpPr>
        <p:spPr>
          <a:xfrm>
            <a:off x="5424971" y="5656906"/>
            <a:ext cx="895800" cy="642900"/>
          </a:xfrm>
          <a:prstGeom prst="rect">
            <a:avLst/>
          </a:prstGeom>
          <a:solidFill>
            <a:srgbClr val="00854C"/>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2600">
                <a:solidFill>
                  <a:srgbClr val="FFFFFF"/>
                </a:solidFill>
                <a:latin typeface="Exo"/>
                <a:ea typeface="Exo"/>
                <a:cs typeface="Exo"/>
                <a:sym typeface="Exo"/>
              </a:rPr>
              <a:t>04</a:t>
            </a:r>
            <a:endParaRPr sz="1800">
              <a:solidFill>
                <a:srgbClr val="FFFFFF"/>
              </a:solidFill>
            </a:endParaRPr>
          </a:p>
        </p:txBody>
      </p:sp>
      <p:sp>
        <p:nvSpPr>
          <p:cNvPr id="382" name="Google Shape;382;p41"/>
          <p:cNvSpPr/>
          <p:nvPr/>
        </p:nvSpPr>
        <p:spPr>
          <a:xfrm>
            <a:off x="397235" y="4771747"/>
            <a:ext cx="895800" cy="642900"/>
          </a:xfrm>
          <a:prstGeom prst="rect">
            <a:avLst/>
          </a:prstGeom>
          <a:solidFill>
            <a:srgbClr val="00854C"/>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b="1" sz="2600">
              <a:solidFill>
                <a:srgbClr val="FFFFFF"/>
              </a:solidFill>
              <a:latin typeface="Exo"/>
              <a:ea typeface="Exo"/>
              <a:cs typeface="Exo"/>
              <a:sym typeface="Exo"/>
            </a:endParaRPr>
          </a:p>
          <a:p>
            <a:pPr indent="0" lvl="0" marL="0" rtl="0" algn="ctr">
              <a:spcBef>
                <a:spcPts val="0"/>
              </a:spcBef>
              <a:spcAft>
                <a:spcPts val="0"/>
              </a:spcAft>
              <a:buNone/>
            </a:pPr>
            <a:r>
              <a:rPr b="1" lang="en" sz="2600">
                <a:solidFill>
                  <a:srgbClr val="FFFFFF"/>
                </a:solidFill>
                <a:latin typeface="Exo"/>
                <a:ea typeface="Exo"/>
                <a:cs typeface="Exo"/>
                <a:sym typeface="Exo"/>
              </a:rPr>
              <a:t>01</a:t>
            </a:r>
            <a:endParaRPr b="1" sz="2600">
              <a:solidFill>
                <a:srgbClr val="FFFFFF"/>
              </a:solidFill>
              <a:latin typeface="Exo"/>
              <a:ea typeface="Exo"/>
              <a:cs typeface="Exo"/>
              <a:sym typeface="Exo"/>
            </a:endParaRPr>
          </a:p>
          <a:p>
            <a:pPr indent="0" lvl="0" marL="0" marR="0" rtl="0" algn="ctr">
              <a:spcBef>
                <a:spcPts val="0"/>
              </a:spcBef>
              <a:spcAft>
                <a:spcPts val="0"/>
              </a:spcAft>
              <a:buNone/>
            </a:pPr>
            <a:r>
              <a:t/>
            </a:r>
            <a:endParaRPr sz="2200">
              <a:solidFill>
                <a:srgbClr val="FFFFFF"/>
              </a:solidFill>
            </a:endParaRPr>
          </a:p>
        </p:txBody>
      </p:sp>
      <p:sp>
        <p:nvSpPr>
          <p:cNvPr id="383" name="Google Shape;383;p41"/>
          <p:cNvSpPr txBox="1"/>
          <p:nvPr/>
        </p:nvSpPr>
        <p:spPr>
          <a:xfrm>
            <a:off x="1293025" y="4868600"/>
            <a:ext cx="2778300" cy="4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Prescribing </a:t>
            </a:r>
            <a:r>
              <a:rPr lang="en">
                <a:solidFill>
                  <a:srgbClr val="6AA84F"/>
                </a:solidFill>
                <a:latin typeface="Lora"/>
                <a:ea typeface="Lora"/>
                <a:cs typeface="Lora"/>
                <a:sym typeface="Lora"/>
              </a:rPr>
              <a:t>(</a:t>
            </a:r>
            <a:r>
              <a:rPr lang="en" sz="1100">
                <a:solidFill>
                  <a:srgbClr val="6AA84F"/>
                </a:solidFill>
                <a:latin typeface="Cairo"/>
                <a:ea typeface="Cairo"/>
                <a:cs typeface="Cairo"/>
                <a:sym typeface="Cairo"/>
              </a:rPr>
              <a:t>Prescribing is the most common phase to face medication errors)</a:t>
            </a:r>
            <a:endParaRPr sz="1100">
              <a:solidFill>
                <a:srgbClr val="6AA84F"/>
              </a:solidFill>
              <a:latin typeface="Cairo"/>
              <a:ea typeface="Cairo"/>
              <a:cs typeface="Cairo"/>
              <a:sym typeface="Cairo"/>
            </a:endParaRPr>
          </a:p>
          <a:p>
            <a:pPr indent="0" lvl="0" marL="0" rtl="0" algn="l">
              <a:spcBef>
                <a:spcPts val="0"/>
              </a:spcBef>
              <a:spcAft>
                <a:spcPts val="0"/>
              </a:spcAft>
              <a:buNone/>
            </a:pPr>
            <a:r>
              <a:rPr lang="en">
                <a:latin typeface="Lora"/>
                <a:ea typeface="Lora"/>
                <a:cs typeface="Lora"/>
                <a:sym typeface="Lora"/>
              </a:rPr>
              <a:t> </a:t>
            </a:r>
            <a:endParaRPr>
              <a:latin typeface="Lora"/>
              <a:ea typeface="Lora"/>
              <a:cs typeface="Lora"/>
              <a:sym typeface="Lora"/>
            </a:endParaRPr>
          </a:p>
        </p:txBody>
      </p:sp>
      <p:sp>
        <p:nvSpPr>
          <p:cNvPr id="384" name="Google Shape;384;p41"/>
          <p:cNvSpPr txBox="1"/>
          <p:nvPr/>
        </p:nvSpPr>
        <p:spPr>
          <a:xfrm>
            <a:off x="6320775" y="4868646"/>
            <a:ext cx="1176900" cy="4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Dispensing</a:t>
            </a:r>
            <a:endParaRPr>
              <a:latin typeface="Lora"/>
              <a:ea typeface="Lora"/>
              <a:cs typeface="Lora"/>
              <a:sym typeface="Lora"/>
            </a:endParaRPr>
          </a:p>
        </p:txBody>
      </p:sp>
      <p:sp>
        <p:nvSpPr>
          <p:cNvPr id="385" name="Google Shape;385;p41"/>
          <p:cNvSpPr txBox="1"/>
          <p:nvPr/>
        </p:nvSpPr>
        <p:spPr>
          <a:xfrm>
            <a:off x="1274988" y="5753800"/>
            <a:ext cx="1604400" cy="4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Administration </a:t>
            </a:r>
            <a:endParaRPr>
              <a:latin typeface="Lora"/>
              <a:ea typeface="Lora"/>
              <a:cs typeface="Lora"/>
              <a:sym typeface="Lora"/>
            </a:endParaRPr>
          </a:p>
        </p:txBody>
      </p:sp>
      <p:sp>
        <p:nvSpPr>
          <p:cNvPr id="386" name="Google Shape;386;p41"/>
          <p:cNvSpPr txBox="1"/>
          <p:nvPr/>
        </p:nvSpPr>
        <p:spPr>
          <a:xfrm>
            <a:off x="6320775" y="5812157"/>
            <a:ext cx="1718100" cy="3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Monitoring </a:t>
            </a:r>
            <a:endParaRPr>
              <a:latin typeface="Lora"/>
              <a:ea typeface="Lora"/>
              <a:cs typeface="Lora"/>
              <a:sym typeface="Lora"/>
            </a:endParaRPr>
          </a:p>
        </p:txBody>
      </p:sp>
      <p:sp>
        <p:nvSpPr>
          <p:cNvPr id="387" name="Google Shape;387;p41"/>
          <p:cNvSpPr txBox="1"/>
          <p:nvPr/>
        </p:nvSpPr>
        <p:spPr>
          <a:xfrm>
            <a:off x="1362860" y="9740925"/>
            <a:ext cx="6675900" cy="150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Lora"/>
                <a:ea typeface="Lora"/>
                <a:cs typeface="Lora"/>
                <a:sym typeface="Lora"/>
              </a:rPr>
              <a:t>Prof. Lucian Leape MD </a:t>
            </a:r>
            <a:endParaRPr b="1">
              <a:latin typeface="Lora"/>
              <a:ea typeface="Lora"/>
              <a:cs typeface="Lora"/>
              <a:sym typeface="Lora"/>
            </a:endParaRPr>
          </a:p>
          <a:p>
            <a:pPr indent="0" lvl="0" marL="0" rtl="0" algn="l">
              <a:spcBef>
                <a:spcPts val="0"/>
              </a:spcBef>
              <a:spcAft>
                <a:spcPts val="0"/>
              </a:spcAft>
              <a:buNone/>
            </a:pPr>
            <a:r>
              <a:t/>
            </a:r>
            <a:endParaRPr b="1">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Incompetent people are, at most, </a:t>
            </a:r>
            <a:r>
              <a:rPr b="1" lang="en">
                <a:latin typeface="Lora"/>
                <a:ea typeface="Lora"/>
                <a:cs typeface="Lora"/>
                <a:sym typeface="Lora"/>
              </a:rPr>
              <a:t>1%</a:t>
            </a:r>
            <a:r>
              <a:rPr lang="en">
                <a:latin typeface="Lora"/>
                <a:ea typeface="Lora"/>
                <a:cs typeface="Lora"/>
                <a:sym typeface="Lora"/>
              </a:rPr>
              <a:t> of the problem.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other </a:t>
            </a:r>
            <a:r>
              <a:rPr b="1" lang="en">
                <a:latin typeface="Lora"/>
                <a:ea typeface="Lora"/>
                <a:cs typeface="Lora"/>
                <a:sym typeface="Lora"/>
              </a:rPr>
              <a:t>99%</a:t>
            </a:r>
            <a:r>
              <a:rPr lang="en">
                <a:latin typeface="Lora"/>
                <a:ea typeface="Lora"/>
                <a:cs typeface="Lora"/>
                <a:sym typeface="Lora"/>
              </a:rPr>
              <a:t> are good people </a:t>
            </a:r>
            <a:r>
              <a:rPr lang="en">
                <a:solidFill>
                  <a:srgbClr val="6AA84F"/>
                </a:solidFill>
                <a:latin typeface="Lora"/>
                <a:ea typeface="Lora"/>
                <a:cs typeface="Lora"/>
                <a:sym typeface="Lora"/>
              </a:rPr>
              <a:t>(more competent and have more knowledge) </a:t>
            </a:r>
            <a:r>
              <a:rPr lang="en">
                <a:latin typeface="Lora"/>
                <a:ea typeface="Lora"/>
                <a:cs typeface="Lora"/>
                <a:sym typeface="Lora"/>
              </a:rPr>
              <a:t>trying to do a good job who make very simple mistakes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It's the processes that set them up to make these mistakes.</a:t>
            </a:r>
            <a:r>
              <a:rPr lang="en">
                <a:solidFill>
                  <a:srgbClr val="6AA84F"/>
                </a:solidFill>
                <a:latin typeface="Lora"/>
                <a:ea typeface="Lora"/>
                <a:cs typeface="Lora"/>
                <a:sym typeface="Lora"/>
              </a:rPr>
              <a:t>so it maybe the systems making these silly mistakes.</a:t>
            </a:r>
            <a:endParaRPr>
              <a:solidFill>
                <a:srgbClr val="6AA84F"/>
              </a:solidFill>
              <a:latin typeface="Lora"/>
              <a:ea typeface="Lora"/>
              <a:cs typeface="Lora"/>
              <a:sym typeface="Lora"/>
            </a:endParaRPr>
          </a:p>
        </p:txBody>
      </p:sp>
      <p:pic>
        <p:nvPicPr>
          <p:cNvPr id="388" name="Google Shape;388;p41"/>
          <p:cNvPicPr preferRelativeResize="0"/>
          <p:nvPr/>
        </p:nvPicPr>
        <p:blipFill>
          <a:blip r:embed="rId8">
            <a:alphaModFix/>
          </a:blip>
          <a:stretch>
            <a:fillRect/>
          </a:stretch>
        </p:blipFill>
        <p:spPr>
          <a:xfrm>
            <a:off x="138225" y="9740800"/>
            <a:ext cx="1224636" cy="1504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2" name="Shape 392"/>
        <p:cNvGrpSpPr/>
        <p:nvPr/>
      </p:nvGrpSpPr>
      <p:grpSpPr>
        <a:xfrm>
          <a:off x="0" y="0"/>
          <a:ext cx="0" cy="0"/>
          <a:chOff x="0" y="0"/>
          <a:chExt cx="0" cy="0"/>
        </a:xfrm>
      </p:grpSpPr>
      <p:pic>
        <p:nvPicPr>
          <p:cNvPr id="393" name="Google Shape;393;p42"/>
          <p:cNvPicPr preferRelativeResize="0"/>
          <p:nvPr/>
        </p:nvPicPr>
        <p:blipFill>
          <a:blip r:embed="rId3">
            <a:alphaModFix/>
          </a:blip>
          <a:stretch>
            <a:fillRect/>
          </a:stretch>
        </p:blipFill>
        <p:spPr>
          <a:xfrm>
            <a:off x="494350" y="3095800"/>
            <a:ext cx="2376626" cy="2047501"/>
          </a:xfrm>
          <a:prstGeom prst="rect">
            <a:avLst/>
          </a:prstGeom>
          <a:noFill/>
          <a:ln>
            <a:noFill/>
          </a:ln>
        </p:spPr>
      </p:pic>
      <p:sp>
        <p:nvSpPr>
          <p:cNvPr id="394" name="Google Shape;394;p42"/>
          <p:cNvSpPr txBox="1"/>
          <p:nvPr/>
        </p:nvSpPr>
        <p:spPr>
          <a:xfrm>
            <a:off x="3030775" y="2945550"/>
            <a:ext cx="4751100" cy="2313300"/>
          </a:xfrm>
          <a:prstGeom prst="rect">
            <a:avLst/>
          </a:prstGeom>
          <a:solidFill>
            <a:srgbClr val="FFFFFF"/>
          </a:solid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This graph shows you the </a:t>
            </a:r>
            <a:r>
              <a:rPr lang="en">
                <a:latin typeface="Lora"/>
                <a:ea typeface="Lora"/>
                <a:cs typeface="Lora"/>
                <a:sym typeface="Lora"/>
              </a:rPr>
              <a:t>experience</a:t>
            </a:r>
            <a:r>
              <a:rPr lang="en">
                <a:latin typeface="Lora"/>
                <a:ea typeface="Lora"/>
                <a:cs typeface="Lora"/>
                <a:sym typeface="Lora"/>
              </a:rPr>
              <a:t> of british by how they able to </a:t>
            </a:r>
            <a:r>
              <a:rPr lang="en">
                <a:latin typeface="Lora"/>
                <a:ea typeface="Lora"/>
                <a:cs typeface="Lora"/>
                <a:sym typeface="Lora"/>
              </a:rPr>
              <a:t>improve</a:t>
            </a:r>
            <a:r>
              <a:rPr lang="en">
                <a:latin typeface="Lora"/>
                <a:ea typeface="Lora"/>
                <a:cs typeface="Lora"/>
                <a:sym typeface="Lora"/>
              </a:rPr>
              <a:t> patient safety.</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They have implement and conduct a strategy that they are asking everyone to report mistakes.</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Reporting mistakes is one of the tool to improve patient safety.</a:t>
            </a:r>
            <a:endParaRPr>
              <a:latin typeface="Lora"/>
              <a:ea typeface="Lora"/>
              <a:cs typeface="Lora"/>
              <a:sym typeface="Lora"/>
            </a:endParaRPr>
          </a:p>
        </p:txBody>
      </p:sp>
      <p:sp>
        <p:nvSpPr>
          <p:cNvPr id="395" name="Google Shape;395;p42"/>
          <p:cNvSpPr txBox="1"/>
          <p:nvPr/>
        </p:nvSpPr>
        <p:spPr>
          <a:xfrm>
            <a:off x="2747100" y="212550"/>
            <a:ext cx="2735400" cy="8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 </a:t>
            </a:r>
            <a:r>
              <a:rPr b="1" lang="en" sz="3200">
                <a:solidFill>
                  <a:srgbClr val="00854C"/>
                </a:solidFill>
                <a:latin typeface="Lora"/>
                <a:ea typeface="Lora"/>
                <a:cs typeface="Lora"/>
                <a:sym typeface="Lora"/>
              </a:rPr>
              <a:t>Error types</a:t>
            </a:r>
            <a:endParaRPr sz="3200">
              <a:solidFill>
                <a:srgbClr val="A61C00"/>
              </a:solidFill>
              <a:latin typeface="Lora"/>
              <a:ea typeface="Lora"/>
              <a:cs typeface="Lora"/>
              <a:sym typeface="Lora"/>
            </a:endParaRPr>
          </a:p>
        </p:txBody>
      </p:sp>
      <p:sp>
        <p:nvSpPr>
          <p:cNvPr id="396" name="Google Shape;396;p42"/>
          <p:cNvSpPr txBox="1"/>
          <p:nvPr/>
        </p:nvSpPr>
        <p:spPr>
          <a:xfrm>
            <a:off x="4254825" y="1195700"/>
            <a:ext cx="1206300" cy="67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0">
                <a:solidFill>
                  <a:srgbClr val="00854C"/>
                </a:solidFill>
                <a:latin typeface="Exo"/>
                <a:ea typeface="Exo"/>
                <a:cs typeface="Exo"/>
                <a:sym typeface="Exo"/>
              </a:rPr>
              <a:t> </a:t>
            </a:r>
            <a:r>
              <a:rPr b="1" lang="en" sz="5000">
                <a:solidFill>
                  <a:srgbClr val="00854C"/>
                </a:solidFill>
                <a:latin typeface="Exo"/>
                <a:ea typeface="Exo"/>
                <a:cs typeface="Exo"/>
                <a:sym typeface="Exo"/>
              </a:rPr>
              <a:t>2</a:t>
            </a:r>
            <a:endParaRPr b="1" sz="5000">
              <a:solidFill>
                <a:srgbClr val="00854C"/>
              </a:solidFill>
              <a:latin typeface="Exo"/>
              <a:ea typeface="Exo"/>
              <a:cs typeface="Exo"/>
              <a:sym typeface="Exo"/>
            </a:endParaRPr>
          </a:p>
        </p:txBody>
      </p:sp>
      <p:sp>
        <p:nvSpPr>
          <p:cNvPr id="397" name="Google Shape;397;p42"/>
          <p:cNvSpPr txBox="1"/>
          <p:nvPr/>
        </p:nvSpPr>
        <p:spPr>
          <a:xfrm>
            <a:off x="57900" y="2022025"/>
            <a:ext cx="776400" cy="81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5000">
                <a:solidFill>
                  <a:srgbClr val="00854C"/>
                </a:solidFill>
                <a:latin typeface="Exo"/>
                <a:ea typeface="Exo"/>
                <a:cs typeface="Exo"/>
                <a:sym typeface="Exo"/>
              </a:rPr>
              <a:t>3</a:t>
            </a:r>
            <a:endParaRPr b="1" sz="5000">
              <a:solidFill>
                <a:srgbClr val="00854C"/>
              </a:solidFill>
              <a:latin typeface="Exo"/>
              <a:ea typeface="Exo"/>
              <a:cs typeface="Exo"/>
              <a:sym typeface="Exo"/>
            </a:endParaRPr>
          </a:p>
        </p:txBody>
      </p:sp>
      <p:sp>
        <p:nvSpPr>
          <p:cNvPr id="398" name="Google Shape;398;p42"/>
          <p:cNvSpPr txBox="1"/>
          <p:nvPr/>
        </p:nvSpPr>
        <p:spPr>
          <a:xfrm>
            <a:off x="155813" y="1282700"/>
            <a:ext cx="1050900" cy="67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5000">
                <a:solidFill>
                  <a:srgbClr val="00854C"/>
                </a:solidFill>
                <a:latin typeface="Exo"/>
                <a:ea typeface="Exo"/>
                <a:cs typeface="Exo"/>
                <a:sym typeface="Exo"/>
              </a:rPr>
              <a:t>1</a:t>
            </a:r>
            <a:endParaRPr b="1" sz="5000">
              <a:solidFill>
                <a:srgbClr val="00854C"/>
              </a:solidFill>
              <a:latin typeface="Exo"/>
              <a:ea typeface="Exo"/>
              <a:cs typeface="Exo"/>
              <a:sym typeface="Exo"/>
            </a:endParaRPr>
          </a:p>
        </p:txBody>
      </p:sp>
      <p:sp>
        <p:nvSpPr>
          <p:cNvPr id="399" name="Google Shape;399;p42"/>
          <p:cNvSpPr/>
          <p:nvPr/>
        </p:nvSpPr>
        <p:spPr>
          <a:xfrm>
            <a:off x="831663" y="1392500"/>
            <a:ext cx="2735400" cy="524700"/>
          </a:xfrm>
          <a:prstGeom prst="rect">
            <a:avLst/>
          </a:prstGeom>
          <a:solidFill>
            <a:srgbClr val="AAD3BD">
              <a:alpha val="5698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Lora"/>
                <a:ea typeface="Lora"/>
                <a:cs typeface="Lora"/>
                <a:sym typeface="Lora"/>
              </a:rPr>
              <a:t>Prevention </a:t>
            </a:r>
            <a:endParaRPr b="1" sz="1200">
              <a:latin typeface="Lora"/>
              <a:ea typeface="Lora"/>
              <a:cs typeface="Lora"/>
              <a:sym typeface="Lora"/>
            </a:endParaRPr>
          </a:p>
          <a:p>
            <a:pPr indent="0" lvl="0" marL="0" rtl="0" algn="ctr">
              <a:spcBef>
                <a:spcPts val="0"/>
              </a:spcBef>
              <a:spcAft>
                <a:spcPts val="0"/>
              </a:spcAft>
              <a:buNone/>
            </a:pPr>
            <a:r>
              <a:rPr lang="en" sz="1200">
                <a:latin typeface="Lora"/>
                <a:ea typeface="Lora"/>
                <a:cs typeface="Lora"/>
                <a:sym typeface="Lora"/>
              </a:rPr>
              <a:t>Failure to provide prophylactic </a:t>
            </a:r>
            <a:endParaRPr sz="1200">
              <a:latin typeface="Lora"/>
              <a:ea typeface="Lora"/>
              <a:cs typeface="Lora"/>
              <a:sym typeface="Lora"/>
            </a:endParaRPr>
          </a:p>
        </p:txBody>
      </p:sp>
      <p:sp>
        <p:nvSpPr>
          <p:cNvPr id="400" name="Google Shape;400;p42"/>
          <p:cNvSpPr/>
          <p:nvPr/>
        </p:nvSpPr>
        <p:spPr>
          <a:xfrm>
            <a:off x="5285300" y="1369700"/>
            <a:ext cx="2735400" cy="497100"/>
          </a:xfrm>
          <a:prstGeom prst="rect">
            <a:avLst/>
          </a:prstGeom>
          <a:solidFill>
            <a:srgbClr val="AAD3BD">
              <a:alpha val="5698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Lora"/>
                <a:ea typeface="Lora"/>
                <a:cs typeface="Lora"/>
                <a:sym typeface="Lora"/>
              </a:rPr>
              <a:t>Diagnostic </a:t>
            </a:r>
            <a:endParaRPr b="1" sz="1200">
              <a:latin typeface="Lora"/>
              <a:ea typeface="Lora"/>
              <a:cs typeface="Lora"/>
              <a:sym typeface="Lora"/>
            </a:endParaRPr>
          </a:p>
          <a:p>
            <a:pPr indent="0" lvl="0" marL="0" rtl="0" algn="ctr">
              <a:spcBef>
                <a:spcPts val="0"/>
              </a:spcBef>
              <a:spcAft>
                <a:spcPts val="0"/>
              </a:spcAft>
              <a:buNone/>
            </a:pPr>
            <a:r>
              <a:rPr lang="en" sz="1200">
                <a:latin typeface="Lora"/>
                <a:ea typeface="Lora"/>
                <a:cs typeface="Lora"/>
                <a:sym typeface="Lora"/>
              </a:rPr>
              <a:t>Delay in diagnosis </a:t>
            </a:r>
            <a:endParaRPr sz="1200">
              <a:latin typeface="Lora"/>
              <a:ea typeface="Lora"/>
              <a:cs typeface="Lora"/>
              <a:sym typeface="Lora"/>
            </a:endParaRPr>
          </a:p>
        </p:txBody>
      </p:sp>
      <p:sp>
        <p:nvSpPr>
          <p:cNvPr id="401" name="Google Shape;401;p42"/>
          <p:cNvSpPr/>
          <p:nvPr/>
        </p:nvSpPr>
        <p:spPr>
          <a:xfrm>
            <a:off x="854075" y="2166475"/>
            <a:ext cx="2735400" cy="497100"/>
          </a:xfrm>
          <a:prstGeom prst="rect">
            <a:avLst/>
          </a:prstGeom>
          <a:solidFill>
            <a:srgbClr val="AAD3BD">
              <a:alpha val="5698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Lora"/>
                <a:ea typeface="Lora"/>
                <a:cs typeface="Lora"/>
                <a:sym typeface="Lora"/>
              </a:rPr>
              <a:t>Treatment </a:t>
            </a:r>
            <a:endParaRPr b="1" sz="1200">
              <a:latin typeface="Lora"/>
              <a:ea typeface="Lora"/>
              <a:cs typeface="Lora"/>
              <a:sym typeface="Lora"/>
            </a:endParaRPr>
          </a:p>
          <a:p>
            <a:pPr indent="0" lvl="0" marL="0" rtl="0" algn="ctr">
              <a:spcBef>
                <a:spcPts val="0"/>
              </a:spcBef>
              <a:spcAft>
                <a:spcPts val="0"/>
              </a:spcAft>
              <a:buNone/>
            </a:pPr>
            <a:r>
              <a:rPr lang="en" sz="1200">
                <a:latin typeface="Lora"/>
                <a:ea typeface="Lora"/>
                <a:cs typeface="Lora"/>
                <a:sym typeface="Lora"/>
              </a:rPr>
              <a:t>Wrong medication administration</a:t>
            </a:r>
            <a:endParaRPr sz="1200">
              <a:latin typeface="Lora"/>
              <a:ea typeface="Lora"/>
              <a:cs typeface="Lora"/>
              <a:sym typeface="Lora"/>
            </a:endParaRPr>
          </a:p>
        </p:txBody>
      </p:sp>
      <p:sp>
        <p:nvSpPr>
          <p:cNvPr id="402" name="Google Shape;402;p42"/>
          <p:cNvSpPr txBox="1"/>
          <p:nvPr/>
        </p:nvSpPr>
        <p:spPr>
          <a:xfrm>
            <a:off x="4489125" y="1953800"/>
            <a:ext cx="698100" cy="8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5000">
                <a:solidFill>
                  <a:srgbClr val="00854C"/>
                </a:solidFill>
                <a:latin typeface="Exo"/>
                <a:ea typeface="Exo"/>
                <a:cs typeface="Exo"/>
                <a:sym typeface="Exo"/>
              </a:rPr>
              <a:t>4</a:t>
            </a:r>
            <a:endParaRPr sz="100"/>
          </a:p>
        </p:txBody>
      </p:sp>
      <p:sp>
        <p:nvSpPr>
          <p:cNvPr id="403" name="Google Shape;403;p42"/>
          <p:cNvSpPr/>
          <p:nvPr/>
        </p:nvSpPr>
        <p:spPr>
          <a:xfrm>
            <a:off x="5285300" y="2159050"/>
            <a:ext cx="2735400" cy="497100"/>
          </a:xfrm>
          <a:prstGeom prst="rect">
            <a:avLst/>
          </a:prstGeom>
          <a:solidFill>
            <a:srgbClr val="AAD3BD">
              <a:alpha val="5698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Lora"/>
                <a:ea typeface="Lora"/>
                <a:cs typeface="Lora"/>
                <a:sym typeface="Lora"/>
              </a:rPr>
              <a:t>Others</a:t>
            </a:r>
            <a:endParaRPr b="1" sz="1200">
              <a:latin typeface="Lora"/>
              <a:ea typeface="Lora"/>
              <a:cs typeface="Lora"/>
              <a:sym typeface="Lora"/>
            </a:endParaRPr>
          </a:p>
          <a:p>
            <a:pPr indent="0" lvl="0" marL="0" rtl="0" algn="ctr">
              <a:spcBef>
                <a:spcPts val="0"/>
              </a:spcBef>
              <a:spcAft>
                <a:spcPts val="0"/>
              </a:spcAft>
              <a:buNone/>
            </a:pPr>
            <a:r>
              <a:rPr lang="en" sz="1200">
                <a:latin typeface="Lora"/>
                <a:ea typeface="Lora"/>
                <a:cs typeface="Lora"/>
                <a:sym typeface="Lora"/>
              </a:rPr>
              <a:t>Failure of communication </a:t>
            </a:r>
            <a:endParaRPr sz="1200">
              <a:latin typeface="Lora"/>
              <a:ea typeface="Lora"/>
              <a:cs typeface="Lora"/>
              <a:sym typeface="Lora"/>
            </a:endParaRPr>
          </a:p>
        </p:txBody>
      </p:sp>
      <p:sp>
        <p:nvSpPr>
          <p:cNvPr id="404" name="Google Shape;404;p42"/>
          <p:cNvSpPr txBox="1"/>
          <p:nvPr/>
        </p:nvSpPr>
        <p:spPr>
          <a:xfrm>
            <a:off x="-100" y="5294375"/>
            <a:ext cx="8229600" cy="20475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2000">
                <a:solidFill>
                  <a:srgbClr val="00854C"/>
                </a:solidFill>
                <a:latin typeface="Barlow"/>
                <a:ea typeface="Barlow"/>
                <a:cs typeface="Barlow"/>
                <a:sym typeface="Barlow"/>
              </a:rPr>
              <a:t>🌟 </a:t>
            </a:r>
            <a:r>
              <a:rPr b="1" lang="en" sz="2000">
                <a:solidFill>
                  <a:srgbClr val="00854C"/>
                </a:solidFill>
                <a:latin typeface="Barlow"/>
                <a:ea typeface="Barlow"/>
                <a:cs typeface="Barlow"/>
                <a:sym typeface="Barlow"/>
              </a:rPr>
              <a:t>Contributing Factors 🌟</a:t>
            </a:r>
            <a:endParaRPr b="1" sz="2000">
              <a:solidFill>
                <a:srgbClr val="00854C"/>
              </a:solidFill>
              <a:latin typeface="Barlow"/>
              <a:ea typeface="Barlow"/>
              <a:cs typeface="Barlow"/>
              <a:sym typeface="Barlow"/>
            </a:endParaRPr>
          </a:p>
          <a:p>
            <a:pPr indent="0" lvl="0" marL="0" rtl="0" algn="ctr">
              <a:lnSpc>
                <a:spcPct val="90000"/>
              </a:lnSpc>
              <a:spcBef>
                <a:spcPts val="0"/>
              </a:spcBef>
              <a:spcAft>
                <a:spcPts val="0"/>
              </a:spcAft>
              <a:buNone/>
            </a:pPr>
            <a:r>
              <a:t/>
            </a:r>
            <a:endParaRPr b="1" sz="2000">
              <a:solidFill>
                <a:srgbClr val="00854C"/>
              </a:solidFill>
              <a:latin typeface="Barlow"/>
              <a:ea typeface="Barlow"/>
              <a:cs typeface="Barlow"/>
              <a:sym typeface="Barlow"/>
            </a:endParaRPr>
          </a:p>
          <a:p>
            <a:pPr indent="-317500" lvl="0" marL="457200" rtl="0" algn="l">
              <a:lnSpc>
                <a:spcPct val="90000"/>
              </a:lnSpc>
              <a:spcBef>
                <a:spcPts val="0"/>
              </a:spcBef>
              <a:spcAft>
                <a:spcPts val="0"/>
              </a:spcAft>
              <a:buSzPts val="1400"/>
              <a:buFont typeface="Barlow"/>
              <a:buChar char="●"/>
            </a:pPr>
            <a:r>
              <a:rPr lang="en">
                <a:latin typeface="Barlow"/>
                <a:ea typeface="Barlow"/>
                <a:cs typeface="Barlow"/>
                <a:sym typeface="Barlow"/>
              </a:rPr>
              <a:t>Lack of communication.</a:t>
            </a:r>
            <a:r>
              <a:rPr baseline="30000" lang="en">
                <a:latin typeface="Barlow"/>
                <a:ea typeface="Barlow"/>
                <a:cs typeface="Barlow"/>
                <a:sym typeface="Barlow"/>
              </a:rPr>
              <a:t>1</a:t>
            </a:r>
            <a:endParaRPr baseline="30000">
              <a:latin typeface="Barlow"/>
              <a:ea typeface="Barlow"/>
              <a:cs typeface="Barlow"/>
              <a:sym typeface="Barlow"/>
            </a:endParaRPr>
          </a:p>
          <a:p>
            <a:pPr indent="-317500" lvl="0" marL="457200" rtl="0" algn="l">
              <a:lnSpc>
                <a:spcPct val="90000"/>
              </a:lnSpc>
              <a:spcBef>
                <a:spcPts val="0"/>
              </a:spcBef>
              <a:spcAft>
                <a:spcPts val="0"/>
              </a:spcAft>
              <a:buSzPts val="1400"/>
              <a:buFont typeface="Barlow"/>
              <a:buChar char="●"/>
            </a:pPr>
            <a:r>
              <a:rPr lang="en">
                <a:latin typeface="Barlow"/>
                <a:ea typeface="Barlow"/>
                <a:cs typeface="Barlow"/>
                <a:sym typeface="Barlow"/>
              </a:rPr>
              <a:t>Inadequate staffing.</a:t>
            </a:r>
            <a:endParaRPr>
              <a:latin typeface="Barlow"/>
              <a:ea typeface="Barlow"/>
              <a:cs typeface="Barlow"/>
              <a:sym typeface="Barlow"/>
            </a:endParaRPr>
          </a:p>
          <a:p>
            <a:pPr indent="-317500" lvl="0" marL="457200" rtl="0" algn="l">
              <a:lnSpc>
                <a:spcPct val="90000"/>
              </a:lnSpc>
              <a:spcBef>
                <a:spcPts val="0"/>
              </a:spcBef>
              <a:spcAft>
                <a:spcPts val="0"/>
              </a:spcAft>
              <a:buSzPts val="1400"/>
              <a:buFont typeface="Barlow"/>
              <a:buChar char="●"/>
            </a:pPr>
            <a:r>
              <a:rPr lang="en">
                <a:latin typeface="Barlow"/>
                <a:ea typeface="Barlow"/>
                <a:cs typeface="Barlow"/>
                <a:sym typeface="Barlow"/>
              </a:rPr>
              <a:t>IPP/standards not followed.</a:t>
            </a:r>
            <a:endParaRPr>
              <a:latin typeface="Barlow"/>
              <a:ea typeface="Barlow"/>
              <a:cs typeface="Barlow"/>
              <a:sym typeface="Barlow"/>
            </a:endParaRPr>
          </a:p>
          <a:p>
            <a:pPr indent="-317500" lvl="0" marL="457200" rtl="0" algn="l">
              <a:lnSpc>
                <a:spcPct val="90000"/>
              </a:lnSpc>
              <a:spcBef>
                <a:spcPts val="0"/>
              </a:spcBef>
              <a:spcAft>
                <a:spcPts val="0"/>
              </a:spcAft>
              <a:buSzPts val="1400"/>
              <a:buFont typeface="Barlow"/>
              <a:buChar char="●"/>
            </a:pPr>
            <a:r>
              <a:rPr lang="en">
                <a:latin typeface="Barlow"/>
                <a:ea typeface="Barlow"/>
                <a:cs typeface="Barlow"/>
                <a:sym typeface="Barlow"/>
              </a:rPr>
              <a:t>Insecure access of patient information.</a:t>
            </a:r>
            <a:endParaRPr>
              <a:latin typeface="Barlow"/>
              <a:ea typeface="Barlow"/>
              <a:cs typeface="Barlow"/>
              <a:sym typeface="Barlow"/>
            </a:endParaRPr>
          </a:p>
          <a:p>
            <a:pPr indent="-317500" lvl="0" marL="457200" rtl="0" algn="l">
              <a:lnSpc>
                <a:spcPct val="90000"/>
              </a:lnSpc>
              <a:spcBef>
                <a:spcPts val="0"/>
              </a:spcBef>
              <a:spcAft>
                <a:spcPts val="0"/>
              </a:spcAft>
              <a:buSzPts val="1400"/>
              <a:buFont typeface="Barlow"/>
              <a:buChar char="●"/>
            </a:pPr>
            <a:r>
              <a:rPr lang="en">
                <a:latin typeface="Barlow"/>
                <a:ea typeface="Barlow"/>
                <a:cs typeface="Barlow"/>
                <a:sym typeface="Barlow"/>
              </a:rPr>
              <a:t>Lack of knowledge.</a:t>
            </a:r>
            <a:endParaRPr>
              <a:latin typeface="Barlow"/>
              <a:ea typeface="Barlow"/>
              <a:cs typeface="Barlow"/>
              <a:sym typeface="Barlow"/>
            </a:endParaRPr>
          </a:p>
          <a:p>
            <a:pPr indent="-317500" lvl="0" marL="457200" rtl="0" algn="l">
              <a:lnSpc>
                <a:spcPct val="90000"/>
              </a:lnSpc>
              <a:spcBef>
                <a:spcPts val="0"/>
              </a:spcBef>
              <a:spcAft>
                <a:spcPts val="0"/>
              </a:spcAft>
              <a:buSzPts val="1400"/>
              <a:buFont typeface="Barlow"/>
              <a:buChar char="●"/>
            </a:pPr>
            <a:r>
              <a:rPr lang="en">
                <a:latin typeface="Barlow"/>
                <a:ea typeface="Barlow"/>
                <a:cs typeface="Barlow"/>
                <a:sym typeface="Barlow"/>
              </a:rPr>
              <a:t>Failure to follow up.</a:t>
            </a:r>
            <a:endParaRPr>
              <a:latin typeface="Barlow"/>
              <a:ea typeface="Barlow"/>
              <a:cs typeface="Barlow"/>
              <a:sym typeface="Barlow"/>
            </a:endParaRPr>
          </a:p>
        </p:txBody>
      </p:sp>
      <p:sp>
        <p:nvSpPr>
          <p:cNvPr id="405" name="Google Shape;405;p42"/>
          <p:cNvSpPr txBox="1"/>
          <p:nvPr/>
        </p:nvSpPr>
        <p:spPr>
          <a:xfrm>
            <a:off x="4150850" y="5706650"/>
            <a:ext cx="4002300" cy="1510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Barlow"/>
              <a:buChar char="●"/>
            </a:pPr>
            <a:r>
              <a:rPr lang="en">
                <a:solidFill>
                  <a:schemeClr val="dk1"/>
                </a:solidFill>
                <a:latin typeface="Cairo"/>
                <a:ea typeface="Cairo"/>
                <a:cs typeface="Cairo"/>
                <a:sym typeface="Cairo"/>
              </a:rPr>
              <a:t>Lack of coordination.</a:t>
            </a:r>
            <a:r>
              <a:rPr baseline="30000" lang="en">
                <a:solidFill>
                  <a:schemeClr val="dk1"/>
                </a:solidFill>
                <a:latin typeface="Cairo"/>
                <a:ea typeface="Cairo"/>
                <a:cs typeface="Cairo"/>
                <a:sym typeface="Cairo"/>
              </a:rPr>
              <a:t>2</a:t>
            </a:r>
            <a:endParaRPr baseline="30000">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Lack of proper check.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Improper assessment/ reassessment.</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no / inadequate resources or supplies</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Look alike medications.</a:t>
            </a:r>
            <a:r>
              <a:rPr baseline="30000" lang="en">
                <a:solidFill>
                  <a:schemeClr val="dk1"/>
                </a:solidFill>
                <a:latin typeface="Cairo"/>
                <a:ea typeface="Cairo"/>
                <a:cs typeface="Cairo"/>
                <a:sym typeface="Cairo"/>
              </a:rPr>
              <a:t>3</a:t>
            </a:r>
            <a:endParaRPr baseline="30000">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Illegible handwriting.</a:t>
            </a:r>
            <a:r>
              <a:rPr baseline="30000" lang="en">
                <a:solidFill>
                  <a:schemeClr val="dk1"/>
                </a:solidFill>
                <a:latin typeface="Cairo"/>
                <a:ea typeface="Cairo"/>
                <a:cs typeface="Cairo"/>
                <a:sym typeface="Cairo"/>
              </a:rPr>
              <a:t>4</a:t>
            </a:r>
            <a:endParaRPr baseline="30000">
              <a:solidFill>
                <a:schemeClr val="dk1"/>
              </a:solidFill>
              <a:latin typeface="Cairo"/>
              <a:ea typeface="Cairo"/>
              <a:cs typeface="Cairo"/>
              <a:sym typeface="Cairo"/>
            </a:endParaRPr>
          </a:p>
        </p:txBody>
      </p:sp>
      <p:sp>
        <p:nvSpPr>
          <p:cNvPr id="406" name="Google Shape;406;p42"/>
          <p:cNvSpPr txBox="1"/>
          <p:nvPr/>
        </p:nvSpPr>
        <p:spPr>
          <a:xfrm>
            <a:off x="-100" y="11126250"/>
            <a:ext cx="8229600" cy="497100"/>
          </a:xfrm>
          <a:prstGeom prst="rect">
            <a:avLst/>
          </a:prstGeom>
          <a:noFill/>
          <a:ln cap="flat" cmpd="sng" w="19050">
            <a:solidFill>
              <a:srgbClr val="AAD3B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Lora"/>
                <a:ea typeface="Lora"/>
                <a:cs typeface="Lora"/>
                <a:sym typeface="Lora"/>
              </a:rPr>
              <a:t>1- </a:t>
            </a:r>
            <a:r>
              <a:rPr lang="en" sz="900">
                <a:solidFill>
                  <a:srgbClr val="6AA84F"/>
                </a:solidFill>
                <a:latin typeface="Lora"/>
                <a:ea typeface="Lora"/>
                <a:cs typeface="Lora"/>
                <a:sym typeface="Lora"/>
              </a:rPr>
              <a:t>main aspect leading to many medical errors.</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2- </a:t>
            </a:r>
            <a:r>
              <a:rPr lang="en" sz="900">
                <a:solidFill>
                  <a:srgbClr val="6AA84F"/>
                </a:solidFill>
                <a:latin typeface="Lora"/>
                <a:ea typeface="Lora"/>
                <a:cs typeface="Lora"/>
                <a:sym typeface="Lora"/>
              </a:rPr>
              <a:t>between teams and different department of healthcare services.</a:t>
            </a:r>
            <a:endParaRPr sz="900">
              <a:solidFill>
                <a:srgbClr val="6AA84F"/>
              </a:solidFill>
              <a:latin typeface="Lora"/>
              <a:ea typeface="Lora"/>
              <a:cs typeface="Lora"/>
              <a:sym typeface="Lora"/>
            </a:endParaRPr>
          </a:p>
          <a:p>
            <a:pPr indent="0" lvl="0" marL="0" rtl="0" algn="l">
              <a:spcBef>
                <a:spcPts val="0"/>
              </a:spcBef>
              <a:spcAft>
                <a:spcPts val="0"/>
              </a:spcAft>
              <a:buNone/>
            </a:pPr>
            <a:r>
              <a:t/>
            </a:r>
            <a:endParaRPr sz="900">
              <a:solidFill>
                <a:srgbClr val="6AA84F"/>
              </a:solidFill>
              <a:latin typeface="Lora"/>
              <a:ea typeface="Lora"/>
              <a:cs typeface="Lora"/>
              <a:sym typeface="Lora"/>
            </a:endParaRPr>
          </a:p>
        </p:txBody>
      </p:sp>
      <p:sp>
        <p:nvSpPr>
          <p:cNvPr id="407" name="Google Shape;407;p42"/>
          <p:cNvSpPr txBox="1"/>
          <p:nvPr/>
        </p:nvSpPr>
        <p:spPr>
          <a:xfrm>
            <a:off x="28850" y="8049838"/>
            <a:ext cx="3831600" cy="2859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airo"/>
              <a:buChar char="●"/>
            </a:pPr>
            <a:r>
              <a:rPr lang="en">
                <a:latin typeface="Cairo"/>
                <a:ea typeface="Cairo"/>
                <a:cs typeface="Cairo"/>
                <a:sym typeface="Cairo"/>
              </a:rPr>
              <a:t>Tracking System </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
                <a:latin typeface="Cairo"/>
                <a:ea typeface="Cairo"/>
                <a:cs typeface="Cairo"/>
                <a:sym typeface="Cairo"/>
              </a:rPr>
              <a:t>Effective communication </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
                <a:latin typeface="Cairo"/>
                <a:ea typeface="Cairo"/>
                <a:cs typeface="Cairo"/>
                <a:sym typeface="Cairo"/>
              </a:rPr>
              <a:t>Prompt alerts and notifications</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
                <a:latin typeface="Cairo"/>
                <a:ea typeface="Cairo"/>
                <a:cs typeface="Cairo"/>
                <a:sym typeface="Cairo"/>
              </a:rPr>
              <a:t>Decision support system</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
                <a:latin typeface="Cairo"/>
                <a:ea typeface="Cairo"/>
                <a:cs typeface="Cairo"/>
                <a:sym typeface="Cairo"/>
              </a:rPr>
              <a:t>Manage data and store information</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
                <a:latin typeface="Cairo"/>
                <a:ea typeface="Cairo"/>
                <a:cs typeface="Cairo"/>
                <a:sym typeface="Cairo"/>
              </a:rPr>
              <a:t>Secured access and defined privileges </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
                <a:latin typeface="Cairo"/>
                <a:ea typeface="Cairo"/>
                <a:cs typeface="Cairo"/>
                <a:sym typeface="Cairo"/>
              </a:rPr>
              <a:t>Protocol guided and standardized practices</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Char char="●"/>
            </a:pPr>
            <a:r>
              <a:rPr lang="en">
                <a:latin typeface="Cairo"/>
                <a:ea typeface="Cairo"/>
                <a:cs typeface="Cairo"/>
                <a:sym typeface="Cairo"/>
              </a:rPr>
              <a:t>Accessible documentations</a:t>
            </a:r>
            <a:endParaRPr>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Legible orders, requests, and reports</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Integrated care delivery</a:t>
            </a:r>
            <a:endParaRPr>
              <a:latin typeface="Cairo"/>
              <a:ea typeface="Cairo"/>
              <a:cs typeface="Cairo"/>
              <a:sym typeface="Cairo"/>
            </a:endParaRPr>
          </a:p>
          <a:p>
            <a:pPr indent="0" lvl="0" marL="0" rtl="0" algn="l">
              <a:spcBef>
                <a:spcPts val="0"/>
              </a:spcBef>
              <a:spcAft>
                <a:spcPts val="0"/>
              </a:spcAft>
              <a:buNone/>
            </a:pPr>
            <a:r>
              <a:t/>
            </a:r>
            <a:endParaRPr/>
          </a:p>
        </p:txBody>
      </p:sp>
      <p:sp>
        <p:nvSpPr>
          <p:cNvPr id="408" name="Google Shape;408;p42"/>
          <p:cNvSpPr txBox="1"/>
          <p:nvPr/>
        </p:nvSpPr>
        <p:spPr>
          <a:xfrm>
            <a:off x="2404794" y="7461538"/>
            <a:ext cx="3420000" cy="5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rgbClr val="00854C"/>
                </a:solidFill>
                <a:latin typeface="Lora"/>
                <a:ea typeface="Lora"/>
                <a:cs typeface="Lora"/>
                <a:sym typeface="Lora"/>
              </a:rPr>
              <a:t>Informatics Benefits</a:t>
            </a:r>
            <a:endParaRPr b="1" sz="2000">
              <a:solidFill>
                <a:srgbClr val="00854C"/>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t/>
            </a:r>
            <a:endParaRPr b="1" sz="800">
              <a:solidFill>
                <a:srgbClr val="B7B7B7"/>
              </a:solidFill>
              <a:latin typeface="Lora"/>
              <a:ea typeface="Lora"/>
              <a:cs typeface="Lora"/>
              <a:sym typeface="Lora"/>
            </a:endParaRPr>
          </a:p>
        </p:txBody>
      </p:sp>
      <p:sp>
        <p:nvSpPr>
          <p:cNvPr id="409" name="Google Shape;409;p42"/>
          <p:cNvSpPr txBox="1"/>
          <p:nvPr/>
        </p:nvSpPr>
        <p:spPr>
          <a:xfrm>
            <a:off x="3726950" y="8049838"/>
            <a:ext cx="4473600" cy="2562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Support lean processes toward more efficient workflows</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Facilitate productivity measurements and monitoring </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Reduce medication errors</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Shortened length of patients’ hospitalisation due to effective enhancement of antimicrobial management</a:t>
            </a:r>
            <a:endParaRPr>
              <a:solidFill>
                <a:schemeClr val="dk1"/>
              </a:solidFill>
              <a:latin typeface="Cairo"/>
              <a:ea typeface="Cairo"/>
              <a:cs typeface="Cairo"/>
              <a:sym typeface="Cairo"/>
            </a:endParaRPr>
          </a:p>
          <a:p>
            <a:pPr indent="-317500" lvl="0" marL="457200" rtl="0" algn="l">
              <a:lnSpc>
                <a:spcPct val="115000"/>
              </a:lnSpc>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Reinforce clinicians compliance on evidence-based practices.</a:t>
            </a:r>
            <a:endParaRPr>
              <a:solidFill>
                <a:schemeClr val="dk1"/>
              </a:solidFill>
            </a:endParaRPr>
          </a:p>
        </p:txBody>
      </p:sp>
      <p:sp>
        <p:nvSpPr>
          <p:cNvPr id="410" name="Google Shape;410;p42"/>
          <p:cNvSpPr txBox="1"/>
          <p:nvPr/>
        </p:nvSpPr>
        <p:spPr>
          <a:xfrm>
            <a:off x="4150950" y="11126250"/>
            <a:ext cx="3000000" cy="4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Lora"/>
                <a:ea typeface="Lora"/>
                <a:cs typeface="Lora"/>
                <a:sym typeface="Lora"/>
              </a:rPr>
              <a:t>3- CPOE helps in differentiating look alike drugs. </a:t>
            </a:r>
            <a:endParaRPr sz="900">
              <a:solidFill>
                <a:srgbClr val="6AA84F"/>
              </a:solidFill>
              <a:latin typeface="Lora"/>
              <a:ea typeface="Lora"/>
              <a:cs typeface="Lora"/>
              <a:sym typeface="Lora"/>
            </a:endParaRPr>
          </a:p>
          <a:p>
            <a:pPr indent="0" lvl="0" marL="0" rtl="0" algn="l">
              <a:spcBef>
                <a:spcPts val="0"/>
              </a:spcBef>
              <a:spcAft>
                <a:spcPts val="0"/>
              </a:spcAft>
              <a:buNone/>
            </a:pPr>
            <a:r>
              <a:rPr lang="en" sz="900">
                <a:solidFill>
                  <a:srgbClr val="6AA84F"/>
                </a:solidFill>
                <a:latin typeface="Lora"/>
                <a:ea typeface="Lora"/>
                <a:cs typeface="Lora"/>
                <a:sym typeface="Lora"/>
              </a:rPr>
              <a:t>4- COPE prevent this factor.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4" name="Shape 414"/>
        <p:cNvGrpSpPr/>
        <p:nvPr/>
      </p:nvGrpSpPr>
      <p:grpSpPr>
        <a:xfrm>
          <a:off x="0" y="0"/>
          <a:ext cx="0" cy="0"/>
          <a:chOff x="0" y="0"/>
          <a:chExt cx="0" cy="0"/>
        </a:xfrm>
      </p:grpSpPr>
      <p:sp>
        <p:nvSpPr>
          <p:cNvPr id="415" name="Google Shape;415;p43"/>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CPOE</a:t>
            </a:r>
            <a:endParaRPr>
              <a:solidFill>
                <a:srgbClr val="00854C"/>
              </a:solidFill>
            </a:endParaRPr>
          </a:p>
        </p:txBody>
      </p:sp>
      <p:sp>
        <p:nvSpPr>
          <p:cNvPr id="416" name="Google Shape;416;p43"/>
          <p:cNvSpPr txBox="1"/>
          <p:nvPr/>
        </p:nvSpPr>
        <p:spPr>
          <a:xfrm>
            <a:off x="4133113" y="1330825"/>
            <a:ext cx="3998700" cy="540000"/>
          </a:xfrm>
          <a:prstGeom prst="rect">
            <a:avLst/>
          </a:prstGeom>
          <a:solidFill>
            <a:srgbClr val="79C6A5"/>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sz="2000">
                <a:solidFill>
                  <a:srgbClr val="FFFFFF"/>
                </a:solidFill>
                <a:latin typeface="Lora"/>
                <a:ea typeface="Lora"/>
                <a:cs typeface="Lora"/>
                <a:sym typeface="Lora"/>
              </a:rPr>
              <a:t> CPOE impacts</a:t>
            </a:r>
            <a:r>
              <a:rPr b="1" lang="en" sz="1600">
                <a:solidFill>
                  <a:srgbClr val="FFFFFF"/>
                </a:solidFill>
                <a:latin typeface="Lora"/>
                <a:ea typeface="Lora"/>
                <a:cs typeface="Lora"/>
                <a:sym typeface="Lora"/>
              </a:rPr>
              <a:t> </a:t>
            </a:r>
            <a:endParaRPr b="1" sz="1600">
              <a:solidFill>
                <a:srgbClr val="FFFFFF"/>
              </a:solidFill>
              <a:latin typeface="Lora"/>
              <a:ea typeface="Lora"/>
              <a:cs typeface="Lora"/>
              <a:sym typeface="Lora"/>
            </a:endParaRPr>
          </a:p>
        </p:txBody>
      </p:sp>
      <p:sp>
        <p:nvSpPr>
          <p:cNvPr id="417" name="Google Shape;417;p43"/>
          <p:cNvSpPr txBox="1"/>
          <p:nvPr/>
        </p:nvSpPr>
        <p:spPr>
          <a:xfrm>
            <a:off x="97788" y="1330800"/>
            <a:ext cx="3998700" cy="540000"/>
          </a:xfrm>
          <a:prstGeom prst="rect">
            <a:avLst/>
          </a:prstGeom>
          <a:solidFill>
            <a:srgbClr val="00854C"/>
          </a:solidFill>
          <a:ln>
            <a:noFill/>
          </a:ln>
        </p:spPr>
        <p:txBody>
          <a:bodyPr anchorCtr="0" anchor="ctr" bIns="51625" lIns="103300" spcFirstLastPara="1" rIns="103300" wrap="square" tIns="51625">
            <a:noAutofit/>
          </a:bodyPr>
          <a:lstStyle/>
          <a:p>
            <a:pPr indent="0" lvl="0" marL="0" marR="0" rtl="0" algn="ctr">
              <a:spcBef>
                <a:spcPts val="0"/>
              </a:spcBef>
              <a:spcAft>
                <a:spcPts val="0"/>
              </a:spcAft>
              <a:buNone/>
            </a:pPr>
            <a:r>
              <a:rPr b="1" lang="en" sz="2000">
                <a:solidFill>
                  <a:srgbClr val="FFFFFF"/>
                </a:solidFill>
                <a:latin typeface="Lora"/>
                <a:ea typeface="Lora"/>
                <a:cs typeface="Lora"/>
                <a:sym typeface="Lora"/>
              </a:rPr>
              <a:t>CPOE benefits</a:t>
            </a:r>
            <a:endParaRPr b="1" sz="2000">
              <a:solidFill>
                <a:srgbClr val="FFFFFF"/>
              </a:solidFill>
              <a:latin typeface="Lora"/>
              <a:ea typeface="Lora"/>
              <a:cs typeface="Lora"/>
              <a:sym typeface="Lora"/>
            </a:endParaRPr>
          </a:p>
        </p:txBody>
      </p:sp>
      <p:sp>
        <p:nvSpPr>
          <p:cNvPr id="418" name="Google Shape;418;p43"/>
          <p:cNvSpPr/>
          <p:nvPr/>
        </p:nvSpPr>
        <p:spPr>
          <a:xfrm>
            <a:off x="97788" y="1870825"/>
            <a:ext cx="3998700" cy="6125700"/>
          </a:xfrm>
          <a:prstGeom prst="rect">
            <a:avLst/>
          </a:prstGeom>
          <a:solidFill>
            <a:srgbClr val="F2F2F2"/>
          </a:solidFill>
          <a:ln>
            <a:noFill/>
          </a:ln>
        </p:spPr>
        <p:txBody>
          <a:bodyPr anchorCtr="0" anchor="ctr" bIns="51625" lIns="103300" spcFirstLastPara="1" rIns="103300" wrap="square" tIns="51625">
            <a:noAutofit/>
          </a:bodyPr>
          <a:lstStyle/>
          <a:p>
            <a:pPr indent="-317500" lvl="0" marL="457200" rtl="0" algn="l">
              <a:lnSpc>
                <a:spcPct val="150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&gt;50% of none- intercepted serious MEs rate decreased significantly (Bates et al, 1998).</a:t>
            </a:r>
            <a:endParaRPr>
              <a:solidFill>
                <a:schemeClr val="dk1"/>
              </a:solidFill>
              <a:latin typeface="Lora"/>
              <a:ea typeface="Lora"/>
              <a:cs typeface="Lora"/>
              <a:sym typeface="Lora"/>
            </a:endParaRPr>
          </a:p>
          <a:p>
            <a:pPr indent="-317500" lvl="0" marL="457200" rtl="0" algn="l">
              <a:lnSpc>
                <a:spcPct val="150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81% reduction of medication errors (Bates et al, 1999) .</a:t>
            </a:r>
            <a:endParaRPr>
              <a:solidFill>
                <a:schemeClr val="dk1"/>
              </a:solidFill>
              <a:latin typeface="Lora"/>
              <a:ea typeface="Lora"/>
              <a:cs typeface="Lora"/>
              <a:sym typeface="Lora"/>
            </a:endParaRPr>
          </a:p>
          <a:p>
            <a:pPr indent="-317500" lvl="0" marL="457200" rtl="0" algn="l">
              <a:lnSpc>
                <a:spcPct val="150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Decreased patients LOS (Rothschild, 2004).</a:t>
            </a:r>
            <a:endParaRPr>
              <a:solidFill>
                <a:schemeClr val="dk1"/>
              </a:solidFill>
              <a:latin typeface="Lora"/>
              <a:ea typeface="Lora"/>
              <a:cs typeface="Lora"/>
              <a:sym typeface="Lora"/>
            </a:endParaRPr>
          </a:p>
          <a:p>
            <a:pPr indent="-317500" lvl="0" marL="457200" rtl="0" algn="l">
              <a:lnSpc>
                <a:spcPct val="150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Improves medication reconciliation process (Vira et al, 2006).</a:t>
            </a:r>
            <a:endParaRPr>
              <a:solidFill>
                <a:schemeClr val="dk1"/>
              </a:solidFill>
              <a:latin typeface="Lora"/>
              <a:ea typeface="Lora"/>
              <a:cs typeface="Lora"/>
              <a:sym typeface="Lora"/>
            </a:endParaRPr>
          </a:p>
          <a:p>
            <a:pPr indent="-317500" lvl="0" marL="457200" rtl="0" algn="l">
              <a:lnSpc>
                <a:spcPct val="150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Improves the prescribers’ compliance </a:t>
            </a:r>
            <a:r>
              <a:rPr lang="en">
                <a:solidFill>
                  <a:schemeClr val="dk1"/>
                </a:solidFill>
                <a:highlight>
                  <a:srgbClr val="B6D7A8"/>
                </a:highlight>
                <a:latin typeface="Lora"/>
                <a:ea typeface="Lora"/>
                <a:cs typeface="Lora"/>
                <a:sym typeface="Lora"/>
              </a:rPr>
              <a:t> </a:t>
            </a:r>
            <a:r>
              <a:rPr lang="en">
                <a:solidFill>
                  <a:srgbClr val="6AA84F"/>
                </a:solidFill>
                <a:latin typeface="Lora"/>
                <a:ea typeface="Lora"/>
                <a:cs typeface="Lora"/>
                <a:sym typeface="Lora"/>
              </a:rPr>
              <a:t>to standards and guidelines  </a:t>
            </a:r>
            <a:r>
              <a:rPr lang="en">
                <a:solidFill>
                  <a:schemeClr val="dk1"/>
                </a:solidFill>
                <a:latin typeface="Lora"/>
                <a:ea typeface="Lora"/>
                <a:cs typeface="Lora"/>
                <a:sym typeface="Lora"/>
              </a:rPr>
              <a:t>(Cunningham et al, 2008).</a:t>
            </a:r>
            <a:endParaRPr>
              <a:solidFill>
                <a:schemeClr val="dk1"/>
              </a:solidFill>
              <a:latin typeface="Lora"/>
              <a:ea typeface="Lora"/>
              <a:cs typeface="Lora"/>
              <a:sym typeface="Lora"/>
            </a:endParaRPr>
          </a:p>
          <a:p>
            <a:pPr indent="-317500" lvl="0" marL="457200" rtl="0" algn="l">
              <a:lnSpc>
                <a:spcPct val="150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Decrease mortality rate by 20% per month (Longhurst et al, 2010).</a:t>
            </a:r>
            <a:endParaRPr>
              <a:solidFill>
                <a:schemeClr val="dk1"/>
              </a:solidFill>
              <a:latin typeface="Lora"/>
              <a:ea typeface="Lora"/>
              <a:cs typeface="Lora"/>
              <a:sym typeface="Lora"/>
            </a:endParaRPr>
          </a:p>
          <a:p>
            <a:pPr indent="-317500" lvl="0" marL="457200" rtl="0" algn="l">
              <a:lnSpc>
                <a:spcPct val="150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Improves patients satisfaction (Splading et al, 2011).  </a:t>
            </a:r>
            <a:r>
              <a:rPr lang="en">
                <a:solidFill>
                  <a:srgbClr val="6AA84F"/>
                </a:solidFill>
                <a:latin typeface="Lora"/>
                <a:ea typeface="Lora"/>
                <a:cs typeface="Lora"/>
                <a:sym typeface="Lora"/>
              </a:rPr>
              <a:t>Many studies support the implementation of CPOE </a:t>
            </a:r>
            <a:endParaRPr>
              <a:solidFill>
                <a:srgbClr val="6AA84F"/>
              </a:solidFill>
              <a:latin typeface="Lora"/>
              <a:ea typeface="Lora"/>
              <a:cs typeface="Lora"/>
              <a:sym typeface="Lora"/>
            </a:endParaRPr>
          </a:p>
        </p:txBody>
      </p:sp>
      <p:sp>
        <p:nvSpPr>
          <p:cNvPr id="419" name="Google Shape;419;p43"/>
          <p:cNvSpPr/>
          <p:nvPr/>
        </p:nvSpPr>
        <p:spPr>
          <a:xfrm>
            <a:off x="4133113" y="1870825"/>
            <a:ext cx="3998700" cy="6125700"/>
          </a:xfrm>
          <a:prstGeom prst="rect">
            <a:avLst/>
          </a:prstGeom>
          <a:solidFill>
            <a:srgbClr val="F2F2F2"/>
          </a:solidFill>
          <a:ln>
            <a:noFill/>
          </a:ln>
        </p:spPr>
        <p:txBody>
          <a:bodyPr anchorCtr="0" anchor="ctr" bIns="51625" lIns="103300" spcFirstLastPara="1" rIns="103300" wrap="square" tIns="51625">
            <a:noAutofit/>
          </a:bodyPr>
          <a:lstStyle/>
          <a:p>
            <a:pPr indent="-317500" lvl="0" marL="457200" rtl="0" algn="l">
              <a:lnSpc>
                <a:spcPct val="150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Facilitates 22 new types of medication errors (Koppel et al, 2005).</a:t>
            </a:r>
            <a:endParaRPr>
              <a:solidFill>
                <a:schemeClr val="dk1"/>
              </a:solidFill>
              <a:latin typeface="Lora"/>
              <a:ea typeface="Lora"/>
              <a:cs typeface="Lora"/>
              <a:sym typeface="Lora"/>
            </a:endParaRPr>
          </a:p>
          <a:p>
            <a:pPr indent="-317500" lvl="0" marL="457200" rtl="0" algn="l">
              <a:lnSpc>
                <a:spcPct val="150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Lack of information systems compatibility, configuration and usability with end users (Colpaert and decruyenaere, 2009: Rothschild, 2004).</a:t>
            </a:r>
            <a:endParaRPr>
              <a:solidFill>
                <a:schemeClr val="dk1"/>
              </a:solidFill>
              <a:latin typeface="Lora"/>
              <a:ea typeface="Lora"/>
              <a:cs typeface="Lora"/>
              <a:sym typeface="Lora"/>
            </a:endParaRPr>
          </a:p>
          <a:p>
            <a:pPr indent="-317500" lvl="0" marL="457200" rtl="0" algn="l">
              <a:lnSpc>
                <a:spcPct val="150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 significant increase of mortality rates post CPOE ( Han et al,2005) .</a:t>
            </a:r>
            <a:endParaRPr>
              <a:latin typeface="Lora"/>
              <a:ea typeface="Lora"/>
              <a:cs typeface="Lora"/>
              <a:sym typeface="Lora"/>
            </a:endParaRPr>
          </a:p>
        </p:txBody>
      </p:sp>
      <p:sp>
        <p:nvSpPr>
          <p:cNvPr id="420" name="Google Shape;420;p43"/>
          <p:cNvSpPr txBox="1"/>
          <p:nvPr/>
        </p:nvSpPr>
        <p:spPr>
          <a:xfrm>
            <a:off x="1696800" y="8198925"/>
            <a:ext cx="4836000" cy="540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2000">
                <a:solidFill>
                  <a:srgbClr val="00854C"/>
                </a:solidFill>
                <a:latin typeface="Barlow"/>
                <a:ea typeface="Barlow"/>
                <a:cs typeface="Barlow"/>
                <a:sym typeface="Barlow"/>
              </a:rPr>
              <a:t>Barriers to tech implementations</a:t>
            </a:r>
            <a:endParaRPr sz="2000">
              <a:solidFill>
                <a:srgbClr val="00854C"/>
              </a:solidFill>
            </a:endParaRPr>
          </a:p>
        </p:txBody>
      </p:sp>
      <p:sp>
        <p:nvSpPr>
          <p:cNvPr id="421" name="Google Shape;421;p43"/>
          <p:cNvSpPr txBox="1"/>
          <p:nvPr/>
        </p:nvSpPr>
        <p:spPr>
          <a:xfrm>
            <a:off x="0" y="8738925"/>
            <a:ext cx="8229600" cy="2236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Cost </a:t>
            </a:r>
            <a:r>
              <a:rPr b="1" lang="en">
                <a:latin typeface="Lora"/>
                <a:ea typeface="Lora"/>
                <a:cs typeface="Lora"/>
                <a:sym typeface="Lora"/>
              </a:rPr>
              <a:t>(36%)</a:t>
            </a:r>
            <a:r>
              <a:rPr lang="en">
                <a:latin typeface="Lora"/>
                <a:ea typeface="Lora"/>
                <a:cs typeface="Lora"/>
                <a:sym typeface="Lora"/>
              </a:rPr>
              <a:t> </a:t>
            </a:r>
            <a:r>
              <a:rPr lang="en">
                <a:solidFill>
                  <a:srgbClr val="6AA84F"/>
                </a:solidFill>
                <a:latin typeface="Lora"/>
                <a:ea typeface="Lora"/>
                <a:cs typeface="Lora"/>
                <a:sym typeface="Lora"/>
              </a:rPr>
              <a:t>sustain income to healthcare is not that easy.</a:t>
            </a:r>
            <a:r>
              <a:rPr lang="en">
                <a:highlight>
                  <a:srgbClr val="B6D7A8"/>
                </a:highlight>
                <a:latin typeface="Lora"/>
                <a:ea typeface="Lora"/>
                <a:cs typeface="Lora"/>
                <a:sym typeface="Lora"/>
              </a:rPr>
              <a:t> </a:t>
            </a:r>
            <a:endParaRPr>
              <a:highlight>
                <a:srgbClr val="B6D7A8"/>
              </a:highlight>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Difficulties in proving quantifiable benefits and ROI </a:t>
            </a:r>
            <a:r>
              <a:rPr b="1" lang="en">
                <a:latin typeface="Lora"/>
                <a:ea typeface="Lora"/>
                <a:cs typeface="Lora"/>
                <a:sym typeface="Lora"/>
              </a:rPr>
              <a:t>(32%).</a:t>
            </a:r>
            <a:endParaRPr b="1">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Vendors inability to provide satisfactory products or services </a:t>
            </a:r>
            <a:r>
              <a:rPr b="1" lang="en">
                <a:latin typeface="Lora"/>
                <a:ea typeface="Lora"/>
                <a:cs typeface="Lora"/>
                <a:sym typeface="Lora"/>
              </a:rPr>
              <a:t>(27%).</a:t>
            </a:r>
            <a:endParaRPr b="1">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Lack of standardization with integration and interfaces (HL7,NAHIT.)</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Level of system evolution needed to meet growing demand on technology advancements.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People </a:t>
            </a:r>
            <a:r>
              <a:rPr lang="en">
                <a:solidFill>
                  <a:srgbClr val="6AA84F"/>
                </a:solidFill>
                <a:latin typeface="Lora"/>
                <a:ea typeface="Lora"/>
                <a:cs typeface="Lora"/>
                <a:sym typeface="Lora"/>
              </a:rPr>
              <a:t>resistance.</a:t>
            </a:r>
            <a:r>
              <a:rPr lang="en">
                <a:highlight>
                  <a:srgbClr val="93C47D"/>
                </a:highlight>
                <a:latin typeface="Lora"/>
                <a:ea typeface="Lora"/>
                <a:cs typeface="Lora"/>
                <a:sym typeface="Lora"/>
              </a:rPr>
              <a:t> </a:t>
            </a:r>
            <a:endParaRPr>
              <a:highlight>
                <a:srgbClr val="93C47D"/>
              </a:highlight>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5" name="Shape 425"/>
        <p:cNvGrpSpPr/>
        <p:nvPr/>
      </p:nvGrpSpPr>
      <p:grpSpPr>
        <a:xfrm>
          <a:off x="0" y="0"/>
          <a:ext cx="0" cy="0"/>
          <a:chOff x="0" y="0"/>
          <a:chExt cx="0" cy="0"/>
        </a:xfrm>
      </p:grpSpPr>
      <p:sp>
        <p:nvSpPr>
          <p:cNvPr id="426" name="Google Shape;426;p44"/>
          <p:cNvSpPr txBox="1"/>
          <p:nvPr/>
        </p:nvSpPr>
        <p:spPr>
          <a:xfrm>
            <a:off x="0" y="1285925"/>
            <a:ext cx="8229600" cy="27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AA84F"/>
                </a:solidFill>
                <a:latin typeface="Cairo"/>
                <a:ea typeface="Cairo"/>
                <a:cs typeface="Cairo"/>
                <a:sym typeface="Cairo"/>
              </a:rPr>
              <a:t>Informatics help us much to quantify,measure and evaluate the process and efficacy and whatever we we are doing in healthcare.</a:t>
            </a:r>
            <a:endParaRPr>
              <a:solidFill>
                <a:srgbClr val="6AA84F"/>
              </a:solidFill>
              <a:latin typeface="Cairo"/>
              <a:ea typeface="Cairo"/>
              <a:cs typeface="Cairo"/>
              <a:sym typeface="Cairo"/>
            </a:endParaRPr>
          </a:p>
          <a:p>
            <a:pPr indent="0" lvl="0" marL="0" rtl="0" algn="l">
              <a:spcBef>
                <a:spcPts val="0"/>
              </a:spcBef>
              <a:spcAft>
                <a:spcPts val="0"/>
              </a:spcAft>
              <a:buNone/>
            </a:pPr>
            <a:r>
              <a:t/>
            </a:r>
            <a:endParaRPr>
              <a:solidFill>
                <a:srgbClr val="6AA84F"/>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Lora"/>
                <a:ea typeface="Lora"/>
                <a:cs typeface="Lora"/>
                <a:sym typeface="Lora"/>
              </a:rPr>
              <a:t>What medical informatics tools can?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Improve communication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Make knowledge more readily accessible </a:t>
            </a:r>
            <a:r>
              <a:rPr lang="en">
                <a:solidFill>
                  <a:srgbClr val="6AA84F"/>
                </a:solidFill>
                <a:latin typeface="Lora"/>
                <a:ea typeface="Lora"/>
                <a:cs typeface="Lora"/>
                <a:sym typeface="Lora"/>
              </a:rPr>
              <a:t>and utilized </a:t>
            </a:r>
            <a:endParaRPr>
              <a:solidFill>
                <a:srgbClr val="6AA84F"/>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Assist with calculations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Perform checks in real time </a:t>
            </a:r>
            <a:r>
              <a:rPr lang="en">
                <a:solidFill>
                  <a:srgbClr val="6AA84F"/>
                </a:solidFill>
                <a:latin typeface="Lora"/>
                <a:ea typeface="Lora"/>
                <a:cs typeface="Lora"/>
                <a:sym typeface="Lora"/>
              </a:rPr>
              <a:t>and alerts  </a:t>
            </a:r>
            <a:endParaRPr>
              <a:solidFill>
                <a:srgbClr val="6AA84F"/>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Assist with monitoring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Provide decision support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Require key pieces of information (dose, e.g) </a:t>
            </a:r>
            <a:endParaRPr>
              <a:solidFill>
                <a:schemeClr val="dk1"/>
              </a:solidFill>
              <a:latin typeface="Lora"/>
              <a:ea typeface="Lora"/>
              <a:cs typeface="Lora"/>
              <a:sym typeface="Lora"/>
            </a:endParaRPr>
          </a:p>
          <a:p>
            <a:pPr indent="0" lvl="0" marL="0" rtl="0" algn="l">
              <a:spcBef>
                <a:spcPts val="0"/>
              </a:spcBef>
              <a:spcAft>
                <a:spcPts val="0"/>
              </a:spcAft>
              <a:buNone/>
            </a:pPr>
            <a:r>
              <a:t/>
            </a:r>
            <a:endParaRPr>
              <a:solidFill>
                <a:srgbClr val="6AA84F"/>
              </a:solidFill>
              <a:latin typeface="Cairo"/>
              <a:ea typeface="Cairo"/>
              <a:cs typeface="Cairo"/>
              <a:sym typeface="Cairo"/>
            </a:endParaRPr>
          </a:p>
        </p:txBody>
      </p:sp>
      <p:sp>
        <p:nvSpPr>
          <p:cNvPr id="427" name="Google Shape;427;p44"/>
          <p:cNvSpPr txBox="1"/>
          <p:nvPr/>
        </p:nvSpPr>
        <p:spPr>
          <a:xfrm>
            <a:off x="1347300" y="155875"/>
            <a:ext cx="5535000" cy="543600"/>
          </a:xfrm>
          <a:prstGeom prst="rect">
            <a:avLst/>
          </a:prstGeom>
          <a:no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sz="2600">
                <a:solidFill>
                  <a:srgbClr val="00854C"/>
                </a:solidFill>
                <a:latin typeface="Lora"/>
                <a:ea typeface="Lora"/>
                <a:cs typeface="Lora"/>
                <a:sym typeface="Lora"/>
              </a:rPr>
              <a:t>You can’t manage what you can’t measure!</a:t>
            </a:r>
            <a:endParaRPr b="1" sz="2600">
              <a:solidFill>
                <a:srgbClr val="00854C"/>
              </a:solidFill>
              <a:latin typeface="Lora"/>
              <a:ea typeface="Lora"/>
              <a:cs typeface="Lora"/>
              <a:sym typeface="Lora"/>
            </a:endParaRPr>
          </a:p>
        </p:txBody>
      </p:sp>
      <p:sp>
        <p:nvSpPr>
          <p:cNvPr id="428" name="Google Shape;428;p44"/>
          <p:cNvSpPr txBox="1"/>
          <p:nvPr/>
        </p:nvSpPr>
        <p:spPr>
          <a:xfrm>
            <a:off x="1753175" y="3882475"/>
            <a:ext cx="4836000" cy="5436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2000">
                <a:solidFill>
                  <a:srgbClr val="00854C"/>
                </a:solidFill>
                <a:latin typeface="Barlow"/>
                <a:ea typeface="Barlow"/>
                <a:cs typeface="Barlow"/>
                <a:sym typeface="Barlow"/>
              </a:rPr>
              <a:t>The Accenture Study</a:t>
            </a:r>
            <a:endParaRPr sz="2000">
              <a:solidFill>
                <a:srgbClr val="00854C"/>
              </a:solidFill>
            </a:endParaRPr>
          </a:p>
        </p:txBody>
      </p:sp>
      <p:sp>
        <p:nvSpPr>
          <p:cNvPr id="429" name="Google Shape;429;p44"/>
          <p:cNvSpPr txBox="1"/>
          <p:nvPr/>
        </p:nvSpPr>
        <p:spPr>
          <a:xfrm>
            <a:off x="26400" y="4310450"/>
            <a:ext cx="8176800" cy="3156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ora"/>
              <a:buChar char="●"/>
            </a:pPr>
            <a:r>
              <a:rPr lang="en">
                <a:latin typeface="Lora"/>
                <a:ea typeface="Lora"/>
                <a:cs typeface="Lora"/>
                <a:sym typeface="Lora"/>
              </a:rPr>
              <a:t>The Accenture survey asked physicians about the extent to which they used </a:t>
            </a:r>
            <a:r>
              <a:rPr b="1" lang="en">
                <a:latin typeface="Lora"/>
                <a:ea typeface="Lora"/>
                <a:cs typeface="Lora"/>
                <a:sym typeface="Lora"/>
              </a:rPr>
              <a:t>12 </a:t>
            </a:r>
            <a:r>
              <a:rPr lang="en">
                <a:latin typeface="Lora"/>
                <a:ea typeface="Lora"/>
                <a:cs typeface="Lora"/>
                <a:sym typeface="Lora"/>
              </a:rPr>
              <a:t>different “functions” of EMR and HIS— such as electronic entry of patient notes, electronic referrals, electronic ordering and prescribing and communicating with other physicians or patients via secure email. </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The results showed that physicians who are routine users of a wider range of healthcare IT functions have </a:t>
            </a:r>
            <a:r>
              <a:rPr b="1" lang="en" u="sng">
                <a:latin typeface="Lora"/>
                <a:ea typeface="Lora"/>
                <a:cs typeface="Lora"/>
                <a:sym typeface="Lora"/>
              </a:rPr>
              <a:t>a more positive attitude</a:t>
            </a:r>
            <a:r>
              <a:rPr lang="en">
                <a:latin typeface="Lora"/>
                <a:ea typeface="Lora"/>
                <a:cs typeface="Lora"/>
                <a:sym typeface="Lora"/>
              </a:rPr>
              <a:t> towards the these technologies. On average across all the countries, as physicians start to use more “functions” —the more positive they are about the benefits.</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Majority of doctors surveyed believe that healthcare IT does provide some common top benefits, including: </a:t>
            </a:r>
            <a:endParaRPr>
              <a:latin typeface="Lora"/>
              <a:ea typeface="Lora"/>
              <a:cs typeface="Lora"/>
              <a:sym typeface="Lora"/>
            </a:endParaRPr>
          </a:p>
        </p:txBody>
      </p:sp>
      <p:graphicFrame>
        <p:nvGraphicFramePr>
          <p:cNvPr id="430" name="Google Shape;430;p44"/>
          <p:cNvGraphicFramePr/>
          <p:nvPr/>
        </p:nvGraphicFramePr>
        <p:xfrm>
          <a:off x="985172" y="7289310"/>
          <a:ext cx="3000000" cy="3000000"/>
        </p:xfrm>
        <a:graphic>
          <a:graphicData uri="http://schemas.openxmlformats.org/drawingml/2006/table">
            <a:tbl>
              <a:tblPr>
                <a:noFill/>
                <a:tableStyleId>{9723A4D2-F5C7-4276-8BED-38F17039C20F}</a:tableStyleId>
              </a:tblPr>
              <a:tblGrid>
                <a:gridCol w="3058725"/>
              </a:tblGrid>
              <a:tr h="1048275">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Lora"/>
                          <a:ea typeface="Lora"/>
                          <a:cs typeface="Lora"/>
                          <a:sym typeface="Lora"/>
                        </a:rPr>
                        <a:t>better </a:t>
                      </a:r>
                      <a:r>
                        <a:rPr b="1" lang="en">
                          <a:solidFill>
                            <a:schemeClr val="dk1"/>
                          </a:solidFill>
                          <a:latin typeface="Lora"/>
                          <a:ea typeface="Lora"/>
                          <a:cs typeface="Lora"/>
                          <a:sym typeface="Lora"/>
                        </a:rPr>
                        <a:t>access, quality</a:t>
                      </a:r>
                      <a:r>
                        <a:rPr lang="en">
                          <a:solidFill>
                            <a:schemeClr val="dk1"/>
                          </a:solidFill>
                          <a:latin typeface="Lora"/>
                          <a:ea typeface="Lora"/>
                          <a:cs typeface="Lora"/>
                          <a:sym typeface="Lora"/>
                        </a:rPr>
                        <a:t> data for clinical research (70.9%)</a:t>
                      </a:r>
                      <a:endParaRPr>
                        <a:latin typeface="Lora"/>
                        <a:ea typeface="Lora"/>
                        <a:cs typeface="Lora"/>
                        <a:sym typeface="Lora"/>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19050">
                      <a:solidFill>
                        <a:srgbClr val="B7B7B7"/>
                      </a:solidFill>
                      <a:prstDash val="solid"/>
                      <a:round/>
                      <a:headEnd len="sm" w="sm" type="none"/>
                      <a:tailEnd len="sm" w="sm" type="none"/>
                    </a:lnB>
                    <a:solidFill>
                      <a:srgbClr val="AAD3BD"/>
                    </a:solidFill>
                  </a:tcPr>
                </a:tc>
              </a:tr>
            </a:tbl>
          </a:graphicData>
        </a:graphic>
      </p:graphicFrame>
      <p:graphicFrame>
        <p:nvGraphicFramePr>
          <p:cNvPr id="431" name="Google Shape;431;p44"/>
          <p:cNvGraphicFramePr/>
          <p:nvPr/>
        </p:nvGraphicFramePr>
        <p:xfrm>
          <a:off x="4278971" y="7289309"/>
          <a:ext cx="3000000" cy="3000000"/>
        </p:xfrm>
        <a:graphic>
          <a:graphicData uri="http://schemas.openxmlformats.org/drawingml/2006/table">
            <a:tbl>
              <a:tblPr>
                <a:noFill/>
                <a:tableStyleId>{9723A4D2-F5C7-4276-8BED-38F17039C20F}</a:tableStyleId>
              </a:tblPr>
              <a:tblGrid>
                <a:gridCol w="2965450"/>
              </a:tblGrid>
              <a:tr h="1048275">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Lora"/>
                          <a:ea typeface="Lora"/>
                          <a:cs typeface="Lora"/>
                          <a:sym typeface="Lora"/>
                        </a:rPr>
                        <a:t>improved coordination of care (69.1 %) </a:t>
                      </a:r>
                      <a:endParaRPr>
                        <a:latin typeface="Lora"/>
                        <a:ea typeface="Lora"/>
                        <a:cs typeface="Lora"/>
                        <a:sym typeface="Lora"/>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19050">
                      <a:solidFill>
                        <a:srgbClr val="B7B7B7"/>
                      </a:solidFill>
                      <a:prstDash val="solid"/>
                      <a:round/>
                      <a:headEnd len="sm" w="sm" type="none"/>
                      <a:tailEnd len="sm" w="sm" type="none"/>
                    </a:lnB>
                    <a:solidFill>
                      <a:srgbClr val="AAD3BD"/>
                    </a:solidFill>
                  </a:tcPr>
                </a:tc>
              </a:tr>
            </a:tbl>
          </a:graphicData>
        </a:graphic>
      </p:graphicFrame>
      <p:graphicFrame>
        <p:nvGraphicFramePr>
          <p:cNvPr id="432" name="Google Shape;432;p44"/>
          <p:cNvGraphicFramePr/>
          <p:nvPr/>
        </p:nvGraphicFramePr>
        <p:xfrm>
          <a:off x="985164" y="8576509"/>
          <a:ext cx="3000000" cy="3000000"/>
        </p:xfrm>
        <a:graphic>
          <a:graphicData uri="http://schemas.openxmlformats.org/drawingml/2006/table">
            <a:tbl>
              <a:tblPr>
                <a:noFill/>
                <a:tableStyleId>{9723A4D2-F5C7-4276-8BED-38F17039C20F}</a:tableStyleId>
              </a:tblPr>
              <a:tblGrid>
                <a:gridCol w="3058725"/>
              </a:tblGrid>
              <a:tr h="891975">
                <a:tc>
                  <a:txBody>
                    <a:bodyPr/>
                    <a:lstStyle/>
                    <a:p>
                      <a:pPr indent="0" lvl="0" marL="0" rtl="0" algn="ctr">
                        <a:lnSpc>
                          <a:spcPct val="115000"/>
                        </a:lnSpc>
                        <a:spcBef>
                          <a:spcPts val="0"/>
                        </a:spcBef>
                        <a:spcAft>
                          <a:spcPts val="0"/>
                        </a:spcAft>
                        <a:buClr>
                          <a:srgbClr val="000000"/>
                        </a:buClr>
                        <a:buSzPts val="1100"/>
                        <a:buFont typeface="Arial"/>
                        <a:buNone/>
                      </a:pPr>
                      <a:r>
                        <a:rPr lang="en" sz="1200">
                          <a:latin typeface="Lora"/>
                          <a:ea typeface="Lora"/>
                          <a:cs typeface="Lora"/>
                          <a:sym typeface="Lora"/>
                        </a:rPr>
                        <a:t>Reduction in medical errors 66%</a:t>
                      </a:r>
                      <a:endParaRPr sz="1200">
                        <a:latin typeface="Lora"/>
                        <a:ea typeface="Lora"/>
                        <a:cs typeface="Lora"/>
                        <a:sym typeface="Lora"/>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19050">
                      <a:solidFill>
                        <a:srgbClr val="B7B7B7"/>
                      </a:solidFill>
                      <a:prstDash val="solid"/>
                      <a:round/>
                      <a:headEnd len="sm" w="sm" type="none"/>
                      <a:tailEnd len="sm" w="sm" type="none"/>
                    </a:lnB>
                    <a:solidFill>
                      <a:srgbClr val="AAD3BD"/>
                    </a:solidFill>
                  </a:tcPr>
                </a:tc>
              </a:tr>
            </a:tbl>
          </a:graphicData>
        </a:graphic>
      </p:graphicFrame>
      <p:graphicFrame>
        <p:nvGraphicFramePr>
          <p:cNvPr id="433" name="Google Shape;433;p44"/>
          <p:cNvGraphicFramePr/>
          <p:nvPr/>
        </p:nvGraphicFramePr>
        <p:xfrm>
          <a:off x="4278971" y="8576498"/>
          <a:ext cx="3000000" cy="3000000"/>
        </p:xfrm>
        <a:graphic>
          <a:graphicData uri="http://schemas.openxmlformats.org/drawingml/2006/table">
            <a:tbl>
              <a:tblPr>
                <a:noFill/>
                <a:tableStyleId>{9723A4D2-F5C7-4276-8BED-38F17039C20F}</a:tableStyleId>
              </a:tblPr>
              <a:tblGrid>
                <a:gridCol w="2965450"/>
              </a:tblGrid>
              <a:tr h="891975">
                <a:tc>
                  <a:txBody>
                    <a:bodyPr/>
                    <a:lstStyle/>
                    <a:p>
                      <a:pPr indent="0" lvl="0" marL="0" rtl="0" algn="ctr">
                        <a:lnSpc>
                          <a:spcPct val="115000"/>
                        </a:lnSpc>
                        <a:spcBef>
                          <a:spcPts val="0"/>
                        </a:spcBef>
                        <a:spcAft>
                          <a:spcPts val="0"/>
                        </a:spcAft>
                        <a:buClr>
                          <a:srgbClr val="000000"/>
                        </a:buClr>
                        <a:buSzPts val="1100"/>
                        <a:buFont typeface="Arial"/>
                        <a:buNone/>
                      </a:pPr>
                      <a:r>
                        <a:rPr lang="en">
                          <a:latin typeface="Lora"/>
                          <a:ea typeface="Lora"/>
                          <a:cs typeface="Lora"/>
                          <a:sym typeface="Lora"/>
                        </a:rPr>
                        <a:t>Average score of 61%</a:t>
                      </a:r>
                      <a:endParaRPr>
                        <a:latin typeface="Lora"/>
                        <a:ea typeface="Lora"/>
                        <a:cs typeface="Lora"/>
                        <a:sym typeface="Lora"/>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19050">
                      <a:solidFill>
                        <a:srgbClr val="B7B7B7"/>
                      </a:solidFill>
                      <a:prstDash val="solid"/>
                      <a:round/>
                      <a:headEnd len="sm" w="sm" type="none"/>
                      <a:tailEnd len="sm" w="sm" type="none"/>
                    </a:lnB>
                    <a:solidFill>
                      <a:srgbClr val="AAD3BD"/>
                    </a:solidFill>
                  </a:tcPr>
                </a:tc>
              </a:tr>
            </a:tbl>
          </a:graphicData>
        </a:graphic>
      </p:graphicFrame>
      <p:graphicFrame>
        <p:nvGraphicFramePr>
          <p:cNvPr id="434" name="Google Shape;434;p44"/>
          <p:cNvGraphicFramePr/>
          <p:nvPr/>
        </p:nvGraphicFramePr>
        <p:xfrm>
          <a:off x="985164" y="9707397"/>
          <a:ext cx="3000000" cy="3000000"/>
        </p:xfrm>
        <a:graphic>
          <a:graphicData uri="http://schemas.openxmlformats.org/drawingml/2006/table">
            <a:tbl>
              <a:tblPr>
                <a:noFill/>
                <a:tableStyleId>{9723A4D2-F5C7-4276-8BED-38F17039C20F}</a:tableStyleId>
              </a:tblPr>
              <a:tblGrid>
                <a:gridCol w="6259250"/>
              </a:tblGrid>
              <a:tr h="1175200">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Lora"/>
                          <a:ea typeface="Lora"/>
                          <a:cs typeface="Lora"/>
                          <a:sym typeface="Lora"/>
                        </a:rPr>
                        <a:t> In England, physicians perceived other healthcare IT benefits to include: increased speed of access to health services to patients (55.3 %), reduced number of unnecessary interventions and procedures (52 %).</a:t>
                      </a:r>
                      <a:endParaRPr>
                        <a:latin typeface="Lora"/>
                        <a:ea typeface="Lora"/>
                        <a:cs typeface="Lora"/>
                        <a:sym typeface="Lora"/>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19050">
                      <a:solidFill>
                        <a:srgbClr val="B7B7B7"/>
                      </a:solidFill>
                      <a:prstDash val="solid"/>
                      <a:round/>
                      <a:headEnd len="sm" w="sm" type="none"/>
                      <a:tailEnd len="sm" w="sm" type="none"/>
                    </a:lnB>
                    <a:solidFill>
                      <a:srgbClr val="AAD3BD"/>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8" name="Shape 438"/>
        <p:cNvGrpSpPr/>
        <p:nvPr/>
      </p:nvGrpSpPr>
      <p:grpSpPr>
        <a:xfrm>
          <a:off x="0" y="0"/>
          <a:ext cx="0" cy="0"/>
          <a:chOff x="0" y="0"/>
          <a:chExt cx="0" cy="0"/>
        </a:xfrm>
      </p:grpSpPr>
      <p:sp>
        <p:nvSpPr>
          <p:cNvPr id="439" name="Google Shape;439;p45"/>
          <p:cNvSpPr txBox="1"/>
          <p:nvPr/>
        </p:nvSpPr>
        <p:spPr>
          <a:xfrm>
            <a:off x="167100" y="1203100"/>
            <a:ext cx="3350400" cy="6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00854C"/>
                </a:solidFill>
                <a:latin typeface="Barlow"/>
                <a:ea typeface="Barlow"/>
                <a:cs typeface="Barlow"/>
                <a:sym typeface="Barlow"/>
              </a:rPr>
              <a:t>Assessment of Handwritten Prescriptions completeness </a:t>
            </a:r>
            <a:r>
              <a:rPr b="1" lang="en" sz="1500">
                <a:solidFill>
                  <a:srgbClr val="6AA84F"/>
                </a:solidFill>
                <a:latin typeface="Barlow"/>
                <a:ea typeface="Barlow"/>
                <a:cs typeface="Barlow"/>
                <a:sym typeface="Barlow"/>
              </a:rPr>
              <a:t> </a:t>
            </a:r>
            <a:r>
              <a:rPr lang="en" sz="1500">
                <a:solidFill>
                  <a:srgbClr val="6AA84F"/>
                </a:solidFill>
                <a:latin typeface="Cairo"/>
                <a:ea typeface="Cairo"/>
                <a:cs typeface="Cairo"/>
                <a:sym typeface="Cairo"/>
              </a:rPr>
              <a:t>I</a:t>
            </a:r>
            <a:r>
              <a:rPr lang="en" sz="1500">
                <a:solidFill>
                  <a:srgbClr val="6AA84F"/>
                </a:solidFill>
                <a:latin typeface="Cairo"/>
                <a:ea typeface="Cairo"/>
                <a:cs typeface="Cairo"/>
                <a:sym typeface="Cairo"/>
              </a:rPr>
              <a:t>n KKUH</a:t>
            </a:r>
            <a:endParaRPr sz="1500">
              <a:solidFill>
                <a:srgbClr val="6AA84F"/>
              </a:solidFill>
              <a:latin typeface="Cairo"/>
              <a:ea typeface="Cairo"/>
              <a:cs typeface="Cairo"/>
              <a:sym typeface="Cairo"/>
            </a:endParaRPr>
          </a:p>
        </p:txBody>
      </p:sp>
      <p:sp>
        <p:nvSpPr>
          <p:cNvPr id="440" name="Google Shape;440;p45"/>
          <p:cNvSpPr txBox="1"/>
          <p:nvPr/>
        </p:nvSpPr>
        <p:spPr>
          <a:xfrm>
            <a:off x="4977372" y="1203100"/>
            <a:ext cx="2751600" cy="63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00854C"/>
                </a:solidFill>
                <a:latin typeface="Barlow"/>
                <a:ea typeface="Barlow"/>
                <a:cs typeface="Barlow"/>
                <a:sym typeface="Barlow"/>
              </a:rPr>
              <a:t>Assessment of Handwritten Prescriptions Legibility</a:t>
            </a:r>
            <a:r>
              <a:rPr b="1" lang="en" sz="1500">
                <a:latin typeface="Cairo"/>
                <a:ea typeface="Cairo"/>
                <a:cs typeface="Cairo"/>
                <a:sym typeface="Cairo"/>
              </a:rPr>
              <a:t> </a:t>
            </a:r>
            <a:r>
              <a:rPr b="1" lang="en" sz="1500">
                <a:latin typeface="Cairo"/>
                <a:ea typeface="Cairo"/>
                <a:cs typeface="Cairo"/>
                <a:sym typeface="Cairo"/>
              </a:rPr>
              <a:t> </a:t>
            </a:r>
            <a:endParaRPr b="1" sz="1500">
              <a:latin typeface="Cairo"/>
              <a:ea typeface="Cairo"/>
              <a:cs typeface="Cairo"/>
              <a:sym typeface="Cairo"/>
            </a:endParaRPr>
          </a:p>
        </p:txBody>
      </p:sp>
      <p:pic>
        <p:nvPicPr>
          <p:cNvPr id="441" name="Google Shape;441;p45"/>
          <p:cNvPicPr preferRelativeResize="0"/>
          <p:nvPr/>
        </p:nvPicPr>
        <p:blipFill>
          <a:blip r:embed="rId3">
            <a:alphaModFix/>
          </a:blip>
          <a:stretch>
            <a:fillRect/>
          </a:stretch>
        </p:blipFill>
        <p:spPr>
          <a:xfrm>
            <a:off x="233550" y="1841800"/>
            <a:ext cx="3217500" cy="2381183"/>
          </a:xfrm>
          <a:prstGeom prst="rect">
            <a:avLst/>
          </a:prstGeom>
          <a:noFill/>
          <a:ln>
            <a:noFill/>
          </a:ln>
        </p:spPr>
      </p:pic>
      <p:pic>
        <p:nvPicPr>
          <p:cNvPr id="442" name="Google Shape;442;p45"/>
          <p:cNvPicPr preferRelativeResize="0"/>
          <p:nvPr/>
        </p:nvPicPr>
        <p:blipFill>
          <a:blip r:embed="rId4">
            <a:alphaModFix/>
          </a:blip>
          <a:stretch>
            <a:fillRect/>
          </a:stretch>
        </p:blipFill>
        <p:spPr>
          <a:xfrm>
            <a:off x="4421925" y="1903900"/>
            <a:ext cx="3676125" cy="2381175"/>
          </a:xfrm>
          <a:prstGeom prst="rect">
            <a:avLst/>
          </a:prstGeom>
          <a:noFill/>
          <a:ln>
            <a:noFill/>
          </a:ln>
        </p:spPr>
      </p:pic>
      <p:sp>
        <p:nvSpPr>
          <p:cNvPr id="443" name="Google Shape;443;p45"/>
          <p:cNvSpPr txBox="1"/>
          <p:nvPr/>
        </p:nvSpPr>
        <p:spPr>
          <a:xfrm>
            <a:off x="1109550" y="5016963"/>
            <a:ext cx="6010500" cy="48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Barlow"/>
                <a:ea typeface="Barlow"/>
                <a:cs typeface="Barlow"/>
                <a:sym typeface="Barlow"/>
              </a:rPr>
              <a:t>Example CPOE reduce error:</a:t>
            </a:r>
            <a:r>
              <a:rPr lang="en" sz="2000">
                <a:latin typeface="Changa"/>
                <a:ea typeface="Changa"/>
                <a:cs typeface="Changa"/>
                <a:sym typeface="Changa"/>
              </a:rPr>
              <a:t> </a:t>
            </a:r>
            <a:endParaRPr sz="2000">
              <a:latin typeface="Changa"/>
              <a:ea typeface="Changa"/>
              <a:cs typeface="Changa"/>
              <a:sym typeface="Changa"/>
            </a:endParaRPr>
          </a:p>
        </p:txBody>
      </p:sp>
      <p:pic>
        <p:nvPicPr>
          <p:cNvPr id="444" name="Google Shape;444;p45"/>
          <p:cNvPicPr preferRelativeResize="0"/>
          <p:nvPr/>
        </p:nvPicPr>
        <p:blipFill>
          <a:blip r:embed="rId5">
            <a:alphaModFix/>
          </a:blip>
          <a:stretch>
            <a:fillRect/>
          </a:stretch>
        </p:blipFill>
        <p:spPr>
          <a:xfrm>
            <a:off x="4511475" y="5391125"/>
            <a:ext cx="3217500" cy="1473300"/>
          </a:xfrm>
          <a:prstGeom prst="rect">
            <a:avLst/>
          </a:prstGeom>
          <a:noFill/>
          <a:ln>
            <a:noFill/>
          </a:ln>
        </p:spPr>
      </p:pic>
      <p:sp>
        <p:nvSpPr>
          <p:cNvPr id="445" name="Google Shape;445;p45"/>
          <p:cNvSpPr txBox="1"/>
          <p:nvPr/>
        </p:nvSpPr>
        <p:spPr>
          <a:xfrm>
            <a:off x="0" y="5691350"/>
            <a:ext cx="4657800" cy="8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Potts studied ADE rates in 13,828 medication orders before/after CPOE implementation at Vanderbilt Children’s PICU:</a:t>
            </a:r>
            <a:endParaRPr>
              <a:latin typeface="Lora"/>
              <a:ea typeface="Lora"/>
              <a:cs typeface="Lora"/>
              <a:sym typeface="Lora"/>
            </a:endParaRPr>
          </a:p>
        </p:txBody>
      </p:sp>
      <p:sp>
        <p:nvSpPr>
          <p:cNvPr id="446" name="Google Shape;446;p45"/>
          <p:cNvSpPr txBox="1"/>
          <p:nvPr/>
        </p:nvSpPr>
        <p:spPr>
          <a:xfrm>
            <a:off x="1645200" y="7248611"/>
            <a:ext cx="4939200" cy="7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854C"/>
                </a:solidFill>
                <a:latin typeface="Barlow"/>
                <a:ea typeface="Barlow"/>
                <a:cs typeface="Barlow"/>
                <a:sym typeface="Barlow"/>
              </a:rPr>
              <a:t> Does CPOE Take More Time?</a:t>
            </a:r>
            <a:r>
              <a:rPr lang="en" sz="2000">
                <a:latin typeface="Changa"/>
                <a:ea typeface="Changa"/>
                <a:cs typeface="Changa"/>
                <a:sym typeface="Changa"/>
              </a:rPr>
              <a:t> </a:t>
            </a:r>
            <a:endParaRPr sz="2000">
              <a:latin typeface="Changa"/>
              <a:ea typeface="Changa"/>
              <a:cs typeface="Changa"/>
              <a:sym typeface="Changa"/>
            </a:endParaRPr>
          </a:p>
        </p:txBody>
      </p:sp>
      <p:pic>
        <p:nvPicPr>
          <p:cNvPr id="447" name="Google Shape;447;p45"/>
          <p:cNvPicPr preferRelativeResize="0"/>
          <p:nvPr/>
        </p:nvPicPr>
        <p:blipFill>
          <a:blip r:embed="rId6">
            <a:alphaModFix/>
          </a:blip>
          <a:stretch>
            <a:fillRect/>
          </a:stretch>
        </p:blipFill>
        <p:spPr>
          <a:xfrm>
            <a:off x="913313" y="8942600"/>
            <a:ext cx="6402975" cy="1333850"/>
          </a:xfrm>
          <a:prstGeom prst="rect">
            <a:avLst/>
          </a:prstGeom>
          <a:noFill/>
          <a:ln>
            <a:noFill/>
          </a:ln>
        </p:spPr>
      </p:pic>
      <p:sp>
        <p:nvSpPr>
          <p:cNvPr id="448" name="Google Shape;448;p45"/>
          <p:cNvSpPr txBox="1"/>
          <p:nvPr/>
        </p:nvSpPr>
        <p:spPr>
          <a:xfrm>
            <a:off x="0" y="7790300"/>
            <a:ext cx="8176800" cy="10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Evidence shows that CPOE adds less than one minute to the time physicians spent writing orders and overall only added 1-2 minutes per patient encounter. As physicians gained experience with the system, the time for orders actually decreased.</a:t>
            </a:r>
            <a:endParaRPr>
              <a:latin typeface="Lora"/>
              <a:ea typeface="Lora"/>
              <a:cs typeface="Lora"/>
              <a:sym typeface="Lora"/>
            </a:endParaRPr>
          </a:p>
        </p:txBody>
      </p:sp>
      <p:sp>
        <p:nvSpPr>
          <p:cNvPr id="449" name="Google Shape;449;p45"/>
          <p:cNvSpPr txBox="1"/>
          <p:nvPr/>
        </p:nvSpPr>
        <p:spPr>
          <a:xfrm>
            <a:off x="4813650" y="4270275"/>
            <a:ext cx="3415800" cy="6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Lora"/>
                <a:ea typeface="Lora"/>
                <a:cs typeface="Lora"/>
                <a:sym typeface="Lora"/>
              </a:rPr>
              <a:t>*1= Legible, 2= legible with effort, 3= illegible </a:t>
            </a:r>
            <a:endParaRPr sz="900">
              <a:latin typeface="Lora"/>
              <a:ea typeface="Lora"/>
              <a:cs typeface="Lora"/>
              <a:sym typeface="Lora"/>
            </a:endParaRPr>
          </a:p>
          <a:p>
            <a:pPr indent="0" lvl="0" marL="0" rtl="0" algn="l">
              <a:spcBef>
                <a:spcPts val="0"/>
              </a:spcBef>
              <a:spcAft>
                <a:spcPts val="0"/>
              </a:spcAft>
              <a:buNone/>
            </a:pPr>
            <a:r>
              <a:rPr lang="en" sz="900">
                <a:latin typeface="Lora"/>
                <a:ea typeface="Lora"/>
                <a:cs typeface="Lora"/>
                <a:sym typeface="Lora"/>
              </a:rPr>
              <a:t>^ pharmacist 1= expert </a:t>
            </a:r>
            <a:endParaRPr sz="900">
              <a:latin typeface="Lora"/>
              <a:ea typeface="Lora"/>
              <a:cs typeface="Lora"/>
              <a:sym typeface="Lora"/>
            </a:endParaRPr>
          </a:p>
          <a:p>
            <a:pPr indent="0" lvl="0" marL="0" rtl="0" algn="l">
              <a:spcBef>
                <a:spcPts val="0"/>
              </a:spcBef>
              <a:spcAft>
                <a:spcPts val="0"/>
              </a:spcAft>
              <a:buNone/>
            </a:pPr>
            <a:r>
              <a:rPr lang="en" sz="900">
                <a:latin typeface="Lora"/>
                <a:ea typeface="Lora"/>
                <a:cs typeface="Lora"/>
                <a:sym typeface="Lora"/>
              </a:rPr>
              <a:t>~ pharmacist 2= new </a:t>
            </a:r>
            <a:endParaRPr sz="900">
              <a:latin typeface="Lora"/>
              <a:ea typeface="Lora"/>
              <a:cs typeface="Lora"/>
              <a:sym typeface="Lora"/>
            </a:endParaRPr>
          </a:p>
          <a:p>
            <a:pPr indent="0" lvl="0" marL="0" rtl="0" algn="l">
              <a:spcBef>
                <a:spcPts val="0"/>
              </a:spcBef>
              <a:spcAft>
                <a:spcPts val="0"/>
              </a:spcAft>
              <a:buNone/>
            </a:pPr>
            <a:r>
              <a:rPr lang="en" sz="900">
                <a:latin typeface="Lora"/>
                <a:ea typeface="Lora"/>
                <a:cs typeface="Lora"/>
                <a:sym typeface="Lora"/>
              </a:rPr>
              <a:t>! scale of 2 and 3</a:t>
            </a:r>
            <a:endParaRPr sz="900">
              <a:latin typeface="Lora"/>
              <a:ea typeface="Lora"/>
              <a:cs typeface="Lora"/>
              <a:sym typeface="Lora"/>
            </a:endParaRPr>
          </a:p>
          <a:p>
            <a:pPr indent="0" lvl="0" marL="0" rtl="0" algn="l">
              <a:spcBef>
                <a:spcPts val="0"/>
              </a:spcBef>
              <a:spcAft>
                <a:spcPts val="0"/>
              </a:spcAft>
              <a:buNone/>
            </a:pPr>
            <a:r>
              <a:t/>
            </a:r>
            <a:endParaRPr sz="900">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