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4"/>
    <p:sldMasterId id="2147483682" r:id="rId5"/>
    <p:sldMasterId id="214748368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y="11887200" cx="8229600"/>
  <p:notesSz cx="6858000" cy="9144000"/>
  <p:embeddedFontLst>
    <p:embeddedFont>
      <p:font typeface="Raleway"/>
      <p:regular r:id="rId19"/>
      <p:bold r:id="rId20"/>
      <p:italic r:id="rId21"/>
      <p:boldItalic r:id="rId22"/>
    </p:embeddedFont>
    <p:embeddedFont>
      <p:font typeface="Caveat"/>
      <p:regular r:id="rId23"/>
      <p:bold r:id="rId24"/>
    </p:embeddedFont>
    <p:embeddedFont>
      <p:font typeface="Lato"/>
      <p:regular r:id="rId25"/>
      <p:bold r:id="rId26"/>
      <p:italic r:id="rId27"/>
      <p:boldItalic r:id="rId28"/>
    </p:embeddedFont>
    <p:embeddedFont>
      <p:font typeface="Cairo"/>
      <p:regular r:id="rId29"/>
      <p:bold r:id="rId30"/>
    </p:embeddedFont>
    <p:embeddedFont>
      <p:font typeface="Lora"/>
      <p:regular r:id="rId31"/>
      <p:bold r:id="rId32"/>
      <p:italic r:id="rId33"/>
      <p:boldItalic r:id="rId34"/>
    </p:embeddedFont>
    <p:embeddedFont>
      <p:font typeface="Changa"/>
      <p:regular r:id="rId35"/>
      <p:bold r:id="rId36"/>
    </p:embeddedFont>
    <p:embeddedFont>
      <p:font typeface="Pacifico"/>
      <p:regular r:id="rId37"/>
    </p:embeddedFont>
    <p:embeddedFont>
      <p:font typeface="Barlow SemiBold"/>
      <p:regular r:id="rId38"/>
      <p:bold r:id="rId39"/>
      <p:italic r:id="rId40"/>
      <p:boldItalic r:id="rId41"/>
    </p:embeddedFont>
    <p:embeddedFont>
      <p:font typeface="Barlow"/>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A324CAC-62EC-4C7D-AC43-CAF3AEDD4A23}">
  <a:tblStyle styleId="{BA324CAC-62EC-4C7D-AC43-CAF3AEDD4A2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BarlowSemiBold-italic.fntdata"/><Relationship Id="rId20" Type="http://schemas.openxmlformats.org/officeDocument/2006/relationships/font" Target="fonts/Raleway-bold.fntdata"/><Relationship Id="rId42" Type="http://schemas.openxmlformats.org/officeDocument/2006/relationships/font" Target="fonts/Barlow-regular.fntdata"/><Relationship Id="rId41" Type="http://schemas.openxmlformats.org/officeDocument/2006/relationships/font" Target="fonts/BarlowSemiBold-boldItalic.fntdata"/><Relationship Id="rId22" Type="http://schemas.openxmlformats.org/officeDocument/2006/relationships/font" Target="fonts/Raleway-boldItalic.fntdata"/><Relationship Id="rId44" Type="http://schemas.openxmlformats.org/officeDocument/2006/relationships/font" Target="fonts/Barlow-italic.fntdata"/><Relationship Id="rId21" Type="http://schemas.openxmlformats.org/officeDocument/2006/relationships/font" Target="fonts/Raleway-italic.fntdata"/><Relationship Id="rId43" Type="http://schemas.openxmlformats.org/officeDocument/2006/relationships/font" Target="fonts/Barlow-bold.fntdata"/><Relationship Id="rId24" Type="http://schemas.openxmlformats.org/officeDocument/2006/relationships/font" Target="fonts/Caveat-bold.fntdata"/><Relationship Id="rId23" Type="http://schemas.openxmlformats.org/officeDocument/2006/relationships/font" Target="fonts/Caveat-regular.fntdata"/><Relationship Id="rId45" Type="http://schemas.openxmlformats.org/officeDocument/2006/relationships/font" Target="fonts/Barlow-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Lato-bold.fntdata"/><Relationship Id="rId25" Type="http://schemas.openxmlformats.org/officeDocument/2006/relationships/font" Target="fonts/Lato-regular.fntdata"/><Relationship Id="rId28" Type="http://schemas.openxmlformats.org/officeDocument/2006/relationships/font" Target="fonts/Lato-boldItalic.fntdata"/><Relationship Id="rId27" Type="http://schemas.openxmlformats.org/officeDocument/2006/relationships/font" Target="fonts/Lato-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Cairo-regular.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Lora-regular.fntdata"/><Relationship Id="rId30" Type="http://schemas.openxmlformats.org/officeDocument/2006/relationships/font" Target="fonts/Cairo-bold.fntdata"/><Relationship Id="rId11" Type="http://schemas.openxmlformats.org/officeDocument/2006/relationships/slide" Target="slides/slide4.xml"/><Relationship Id="rId33" Type="http://schemas.openxmlformats.org/officeDocument/2006/relationships/font" Target="fonts/Lora-italic.fntdata"/><Relationship Id="rId10" Type="http://schemas.openxmlformats.org/officeDocument/2006/relationships/slide" Target="slides/slide3.xml"/><Relationship Id="rId32" Type="http://schemas.openxmlformats.org/officeDocument/2006/relationships/font" Target="fonts/Lora-bold.fntdata"/><Relationship Id="rId13" Type="http://schemas.openxmlformats.org/officeDocument/2006/relationships/slide" Target="slides/slide6.xml"/><Relationship Id="rId35" Type="http://schemas.openxmlformats.org/officeDocument/2006/relationships/font" Target="fonts/Changa-regular.fntdata"/><Relationship Id="rId12" Type="http://schemas.openxmlformats.org/officeDocument/2006/relationships/slide" Target="slides/slide5.xml"/><Relationship Id="rId34" Type="http://schemas.openxmlformats.org/officeDocument/2006/relationships/font" Target="fonts/Lora-boldItalic.fntdata"/><Relationship Id="rId15" Type="http://schemas.openxmlformats.org/officeDocument/2006/relationships/slide" Target="slides/slide8.xml"/><Relationship Id="rId37" Type="http://schemas.openxmlformats.org/officeDocument/2006/relationships/font" Target="fonts/Pacifico-regular.fntdata"/><Relationship Id="rId14" Type="http://schemas.openxmlformats.org/officeDocument/2006/relationships/slide" Target="slides/slide7.xml"/><Relationship Id="rId36" Type="http://schemas.openxmlformats.org/officeDocument/2006/relationships/font" Target="fonts/Changa-bold.fntdata"/><Relationship Id="rId17" Type="http://schemas.openxmlformats.org/officeDocument/2006/relationships/slide" Target="slides/slide10.xml"/><Relationship Id="rId39" Type="http://schemas.openxmlformats.org/officeDocument/2006/relationships/font" Target="fonts/BarlowSemiBold-bold.fntdata"/><Relationship Id="rId16" Type="http://schemas.openxmlformats.org/officeDocument/2006/relationships/slide" Target="slides/slide9.xml"/><Relationship Id="rId38" Type="http://schemas.openxmlformats.org/officeDocument/2006/relationships/font" Target="fonts/BarlowSemiBold-regular.fntdata"/><Relationship Id="rId19" Type="http://schemas.openxmlformats.org/officeDocument/2006/relationships/font" Target="fonts/Raleway-regular.fntdata"/><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987d1073a8_0_186: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987d1073a8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2f948c7c15e45b4c_105: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2f948c7c15e45b4c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ad412c63f1_0_166: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ad412c63f1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ff4352869b7eb95_58: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2ff4352869b7eb95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f948c7c15e45b4c_0: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2f948c7c15e45b4c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f948c7c15e45b4c_21: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2f948c7c15e45b4c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f948c7c15e45b4c_42: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2f948c7c15e45b4c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785f9031f1_0_16: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785f9031f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785f9031f1_0_61: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785f9031f1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b52cffba85_0_0: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b52cffba8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785f9031f1_0_115: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785f9031f1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80538" y="1720796"/>
            <a:ext cx="7668600" cy="4743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80530" y="6549978"/>
            <a:ext cx="7668600" cy="18318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80530" y="2556378"/>
            <a:ext cx="7668600" cy="45378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80530" y="7285142"/>
            <a:ext cx="7668600" cy="3006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0" name="Google Shape;50;p12"/>
          <p:cNvSpPr txBox="1"/>
          <p:nvPr/>
        </p:nvSpPr>
        <p:spPr>
          <a:xfrm>
            <a:off x="7682672" y="10977433"/>
            <a:ext cx="493800" cy="909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000">
                <a:solidFill>
                  <a:srgbClr val="595959"/>
                </a:solidFill>
                <a:latin typeface="Lato"/>
                <a:ea typeface="Lato"/>
                <a:cs typeface="Lato"/>
                <a:sym typeface="Lato"/>
              </a:rPr>
              <a:t>‹#›</a:t>
            </a:fld>
            <a:endParaRPr sz="1000">
              <a:solidFill>
                <a:srgbClr val="595959"/>
              </a:solidFill>
              <a:latin typeface="Lato"/>
              <a:ea typeface="Lato"/>
              <a:cs typeface="Lato"/>
              <a:sym typeface="Lato"/>
            </a:endParaRPr>
          </a:p>
        </p:txBody>
      </p:sp>
      <p:sp>
        <p:nvSpPr>
          <p:cNvPr id="51" name="Google Shape;51;p12"/>
          <p:cNvSpPr/>
          <p:nvPr/>
        </p:nvSpPr>
        <p:spPr>
          <a:xfrm>
            <a:off x="-59400" y="11614300"/>
            <a:ext cx="8348400" cy="358800"/>
          </a:xfrm>
          <a:prstGeom prst="rect">
            <a:avLst/>
          </a:prstGeom>
          <a:solidFill>
            <a:srgbClr val="79C6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2" name="Google Shape;52;p12"/>
          <p:cNvCxnSpPr/>
          <p:nvPr/>
        </p:nvCxnSpPr>
        <p:spPr>
          <a:xfrm>
            <a:off x="1679550" y="1087125"/>
            <a:ext cx="4870500" cy="0"/>
          </a:xfrm>
          <a:prstGeom prst="straightConnector1">
            <a:avLst/>
          </a:prstGeom>
          <a:noFill/>
          <a:ln cap="flat" cmpd="sng" w="38100">
            <a:solidFill>
              <a:srgbClr val="4D88A6"/>
            </a:solidFill>
            <a:prstDash val="solid"/>
            <a:round/>
            <a:headEnd len="med" w="med" type="oval"/>
            <a:tailEnd len="med" w="med" type="oval"/>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57" name="Shape 57"/>
        <p:cNvGrpSpPr/>
        <p:nvPr/>
      </p:nvGrpSpPr>
      <p:grpSpPr>
        <a:xfrm>
          <a:off x="0" y="0"/>
          <a:ext cx="0" cy="0"/>
          <a:chOff x="0" y="0"/>
          <a:chExt cx="0" cy="0"/>
        </a:xfrm>
      </p:grpSpPr>
      <p:sp>
        <p:nvSpPr>
          <p:cNvPr id="58" name="Google Shape;58;p14"/>
          <p:cNvSpPr/>
          <p:nvPr/>
        </p:nvSpPr>
        <p:spPr>
          <a:xfrm>
            <a:off x="0" y="0"/>
            <a:ext cx="8229600" cy="1127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 name="Google Shape;59;p14"/>
          <p:cNvGrpSpPr/>
          <p:nvPr/>
        </p:nvGrpSpPr>
        <p:grpSpPr>
          <a:xfrm>
            <a:off x="747169" y="2753239"/>
            <a:ext cx="671144" cy="105911"/>
            <a:chOff x="4580561" y="2589004"/>
            <a:chExt cx="1064464" cy="25200"/>
          </a:xfrm>
        </p:grpSpPr>
        <p:sp>
          <p:nvSpPr>
            <p:cNvPr id="60" name="Google Shape;60;p1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 name="Google Shape;62;p14"/>
          <p:cNvSpPr txBox="1"/>
          <p:nvPr>
            <p:ph type="ctrTitle"/>
          </p:nvPr>
        </p:nvSpPr>
        <p:spPr>
          <a:xfrm>
            <a:off x="656505" y="3056329"/>
            <a:ext cx="6919200" cy="3847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4200"/>
              <a:buNone/>
              <a:defRPr sz="4200">
                <a:solidFill>
                  <a:schemeClr val="dk2"/>
                </a:solidFill>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p:txBody>
      </p:sp>
      <p:sp>
        <p:nvSpPr>
          <p:cNvPr id="63" name="Google Shape;63;p14"/>
          <p:cNvSpPr txBox="1"/>
          <p:nvPr>
            <p:ph idx="1" type="subTitle"/>
          </p:nvPr>
        </p:nvSpPr>
        <p:spPr>
          <a:xfrm>
            <a:off x="656665" y="7332924"/>
            <a:ext cx="6919200" cy="1250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64" name="Google Shape;64;p14"/>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65" name="Shape 65"/>
        <p:cNvGrpSpPr/>
        <p:nvPr/>
      </p:nvGrpSpPr>
      <p:grpSpPr>
        <a:xfrm>
          <a:off x="0" y="0"/>
          <a:ext cx="0" cy="0"/>
          <a:chOff x="0" y="0"/>
          <a:chExt cx="0" cy="0"/>
        </a:xfrm>
      </p:grpSpPr>
      <p:grpSp>
        <p:nvGrpSpPr>
          <p:cNvPr id="66" name="Google Shape;66;p15"/>
          <p:cNvGrpSpPr/>
          <p:nvPr/>
        </p:nvGrpSpPr>
        <p:grpSpPr>
          <a:xfrm>
            <a:off x="747169" y="2753239"/>
            <a:ext cx="671144" cy="105911"/>
            <a:chOff x="4580561" y="2589004"/>
            <a:chExt cx="1064464" cy="25200"/>
          </a:xfrm>
        </p:grpSpPr>
        <p:sp>
          <p:nvSpPr>
            <p:cNvPr id="67" name="Google Shape;67;p15"/>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5"/>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 name="Google Shape;69;p15"/>
          <p:cNvSpPr txBox="1"/>
          <p:nvPr>
            <p:ph type="title"/>
          </p:nvPr>
        </p:nvSpPr>
        <p:spPr>
          <a:xfrm>
            <a:off x="656505" y="3056329"/>
            <a:ext cx="6919500" cy="3509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70" name="Google Shape;70;p15"/>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1" name="Shape 71"/>
        <p:cNvGrpSpPr/>
        <p:nvPr/>
      </p:nvGrpSpPr>
      <p:grpSpPr>
        <a:xfrm>
          <a:off x="0" y="0"/>
          <a:ext cx="0" cy="0"/>
          <a:chOff x="0" y="0"/>
          <a:chExt cx="0" cy="0"/>
        </a:xfrm>
      </p:grpSpPr>
      <p:sp>
        <p:nvSpPr>
          <p:cNvPr id="72" name="Google Shape;72;p16"/>
          <p:cNvSpPr/>
          <p:nvPr/>
        </p:nvSpPr>
        <p:spPr>
          <a:xfrm>
            <a:off x="0" y="0"/>
            <a:ext cx="8229600" cy="112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 name="Google Shape;73;p16"/>
          <p:cNvGrpSpPr/>
          <p:nvPr/>
        </p:nvGrpSpPr>
        <p:grpSpPr>
          <a:xfrm>
            <a:off x="747169" y="2753239"/>
            <a:ext cx="671144" cy="105911"/>
            <a:chOff x="4580561" y="2589004"/>
            <a:chExt cx="1064464" cy="25200"/>
          </a:xfrm>
        </p:grpSpPr>
        <p:sp>
          <p:nvSpPr>
            <p:cNvPr id="74" name="Google Shape;74;p1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6"/>
          <p:cNvSpPr txBox="1"/>
          <p:nvPr>
            <p:ph type="title"/>
          </p:nvPr>
        </p:nvSpPr>
        <p:spPr>
          <a:xfrm>
            <a:off x="656505" y="3047547"/>
            <a:ext cx="6919800" cy="1236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77" name="Google Shape;77;p16"/>
          <p:cNvSpPr txBox="1"/>
          <p:nvPr>
            <p:ph idx="1" type="body"/>
          </p:nvPr>
        </p:nvSpPr>
        <p:spPr>
          <a:xfrm>
            <a:off x="656505" y="4804511"/>
            <a:ext cx="6919800" cy="52257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78" name="Google Shape;78;p16"/>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9" name="Shape 79"/>
        <p:cNvGrpSpPr/>
        <p:nvPr/>
      </p:nvGrpSpPr>
      <p:grpSpPr>
        <a:xfrm>
          <a:off x="0" y="0"/>
          <a:ext cx="0" cy="0"/>
          <a:chOff x="0" y="0"/>
          <a:chExt cx="0" cy="0"/>
        </a:xfrm>
      </p:grpSpPr>
      <p:sp>
        <p:nvSpPr>
          <p:cNvPr id="80" name="Google Shape;80;p17"/>
          <p:cNvSpPr/>
          <p:nvPr/>
        </p:nvSpPr>
        <p:spPr>
          <a:xfrm>
            <a:off x="0" y="0"/>
            <a:ext cx="8229600" cy="112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 name="Google Shape;81;p17"/>
          <p:cNvGrpSpPr/>
          <p:nvPr/>
        </p:nvGrpSpPr>
        <p:grpSpPr>
          <a:xfrm>
            <a:off x="747169" y="2753239"/>
            <a:ext cx="671144" cy="105911"/>
            <a:chOff x="4580561" y="2589004"/>
            <a:chExt cx="1064464" cy="25200"/>
          </a:xfrm>
        </p:grpSpPr>
        <p:sp>
          <p:nvSpPr>
            <p:cNvPr id="82" name="Google Shape;82;p1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17"/>
          <p:cNvSpPr txBox="1"/>
          <p:nvPr>
            <p:ph type="title"/>
          </p:nvPr>
        </p:nvSpPr>
        <p:spPr>
          <a:xfrm>
            <a:off x="656505" y="3047547"/>
            <a:ext cx="6919500" cy="1236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85" name="Google Shape;85;p17"/>
          <p:cNvSpPr txBox="1"/>
          <p:nvPr>
            <p:ph idx="1" type="body"/>
          </p:nvPr>
        </p:nvSpPr>
        <p:spPr>
          <a:xfrm>
            <a:off x="656393" y="4804511"/>
            <a:ext cx="3396900" cy="52257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86" name="Google Shape;86;p17"/>
          <p:cNvSpPr txBox="1"/>
          <p:nvPr>
            <p:ph idx="2" type="body"/>
          </p:nvPr>
        </p:nvSpPr>
        <p:spPr>
          <a:xfrm>
            <a:off x="4179243" y="4804511"/>
            <a:ext cx="3396900" cy="52257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87" name="Google Shape;87;p17"/>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8" name="Shape 88"/>
        <p:cNvGrpSpPr/>
        <p:nvPr/>
      </p:nvGrpSpPr>
      <p:grpSpPr>
        <a:xfrm>
          <a:off x="0" y="0"/>
          <a:ext cx="0" cy="0"/>
          <a:chOff x="0" y="0"/>
          <a:chExt cx="0" cy="0"/>
        </a:xfrm>
      </p:grpSpPr>
      <p:sp>
        <p:nvSpPr>
          <p:cNvPr id="89" name="Google Shape;89;p18"/>
          <p:cNvSpPr/>
          <p:nvPr/>
        </p:nvSpPr>
        <p:spPr>
          <a:xfrm>
            <a:off x="0" y="0"/>
            <a:ext cx="8229600" cy="112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 name="Google Shape;90;p18"/>
          <p:cNvGrpSpPr/>
          <p:nvPr/>
        </p:nvGrpSpPr>
        <p:grpSpPr>
          <a:xfrm>
            <a:off x="747169" y="2753239"/>
            <a:ext cx="671144" cy="105911"/>
            <a:chOff x="4580561" y="2589004"/>
            <a:chExt cx="1064464" cy="25200"/>
          </a:xfrm>
        </p:grpSpPr>
        <p:sp>
          <p:nvSpPr>
            <p:cNvPr id="91" name="Google Shape;91;p18"/>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8"/>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18"/>
          <p:cNvSpPr txBox="1"/>
          <p:nvPr>
            <p:ph type="title"/>
          </p:nvPr>
        </p:nvSpPr>
        <p:spPr>
          <a:xfrm>
            <a:off x="656505" y="3047547"/>
            <a:ext cx="6919500" cy="1236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94" name="Google Shape;94;p18"/>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5" name="Shape 95"/>
        <p:cNvGrpSpPr/>
        <p:nvPr/>
      </p:nvGrpSpPr>
      <p:grpSpPr>
        <a:xfrm>
          <a:off x="0" y="0"/>
          <a:ext cx="0" cy="0"/>
          <a:chOff x="0" y="0"/>
          <a:chExt cx="0" cy="0"/>
        </a:xfrm>
      </p:grpSpPr>
      <p:sp>
        <p:nvSpPr>
          <p:cNvPr id="96" name="Google Shape;96;p19"/>
          <p:cNvSpPr/>
          <p:nvPr/>
        </p:nvSpPr>
        <p:spPr>
          <a:xfrm>
            <a:off x="0" y="0"/>
            <a:ext cx="8229600" cy="112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7" name="Google Shape;97;p19"/>
          <p:cNvGrpSpPr/>
          <p:nvPr/>
        </p:nvGrpSpPr>
        <p:grpSpPr>
          <a:xfrm>
            <a:off x="747169" y="2753239"/>
            <a:ext cx="671144" cy="105911"/>
            <a:chOff x="4580561" y="2589004"/>
            <a:chExt cx="1064464" cy="25200"/>
          </a:xfrm>
        </p:grpSpPr>
        <p:sp>
          <p:nvSpPr>
            <p:cNvPr id="98" name="Google Shape;98;p1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0" name="Google Shape;100;p19"/>
          <p:cNvSpPr txBox="1"/>
          <p:nvPr>
            <p:ph type="title"/>
          </p:nvPr>
        </p:nvSpPr>
        <p:spPr>
          <a:xfrm>
            <a:off x="657000" y="3047547"/>
            <a:ext cx="2970900" cy="3192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01" name="Google Shape;101;p19"/>
          <p:cNvSpPr txBox="1"/>
          <p:nvPr>
            <p:ph idx="1" type="body"/>
          </p:nvPr>
        </p:nvSpPr>
        <p:spPr>
          <a:xfrm>
            <a:off x="649103" y="6428876"/>
            <a:ext cx="2970900" cy="36921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02" name="Google Shape;102;p19"/>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103" name="Shape 103"/>
        <p:cNvGrpSpPr/>
        <p:nvPr/>
      </p:nvGrpSpPr>
      <p:grpSpPr>
        <a:xfrm>
          <a:off x="0" y="0"/>
          <a:ext cx="0" cy="0"/>
          <a:chOff x="0" y="0"/>
          <a:chExt cx="0" cy="0"/>
        </a:xfrm>
      </p:grpSpPr>
      <p:grpSp>
        <p:nvGrpSpPr>
          <p:cNvPr id="104" name="Google Shape;104;p20"/>
          <p:cNvGrpSpPr/>
          <p:nvPr/>
        </p:nvGrpSpPr>
        <p:grpSpPr>
          <a:xfrm>
            <a:off x="747169" y="9635438"/>
            <a:ext cx="671144" cy="105911"/>
            <a:chOff x="4580561" y="2589004"/>
            <a:chExt cx="1064464" cy="25200"/>
          </a:xfrm>
        </p:grpSpPr>
        <p:sp>
          <p:nvSpPr>
            <p:cNvPr id="105" name="Google Shape;105;p20"/>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0"/>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7" name="Google Shape;107;p20"/>
          <p:cNvSpPr txBox="1"/>
          <p:nvPr>
            <p:ph type="title"/>
          </p:nvPr>
        </p:nvSpPr>
        <p:spPr>
          <a:xfrm>
            <a:off x="656505" y="1997493"/>
            <a:ext cx="6319200" cy="6898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08" name="Google Shape;108;p20"/>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9" name="Shape 109"/>
        <p:cNvGrpSpPr/>
        <p:nvPr/>
      </p:nvGrpSpPr>
      <p:grpSpPr>
        <a:xfrm>
          <a:off x="0" y="0"/>
          <a:ext cx="0" cy="0"/>
          <a:chOff x="0" y="0"/>
          <a:chExt cx="0" cy="0"/>
        </a:xfrm>
      </p:grpSpPr>
      <p:sp>
        <p:nvSpPr>
          <p:cNvPr id="110" name="Google Shape;110;p21"/>
          <p:cNvSpPr/>
          <p:nvPr/>
        </p:nvSpPr>
        <p:spPr>
          <a:xfrm>
            <a:off x="0" y="0"/>
            <a:ext cx="4114800" cy="11887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21"/>
          <p:cNvGrpSpPr/>
          <p:nvPr/>
        </p:nvGrpSpPr>
        <p:grpSpPr>
          <a:xfrm>
            <a:off x="747169" y="2753239"/>
            <a:ext cx="671144" cy="105911"/>
            <a:chOff x="4580561" y="2589004"/>
            <a:chExt cx="1064464" cy="25200"/>
          </a:xfrm>
        </p:grpSpPr>
        <p:sp>
          <p:nvSpPr>
            <p:cNvPr id="112" name="Google Shape;112;p21"/>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1"/>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 name="Google Shape;114;p21"/>
          <p:cNvSpPr txBox="1"/>
          <p:nvPr>
            <p:ph type="title"/>
          </p:nvPr>
        </p:nvSpPr>
        <p:spPr>
          <a:xfrm>
            <a:off x="657000" y="3047547"/>
            <a:ext cx="2970900" cy="3899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15" name="Google Shape;115;p21"/>
          <p:cNvSpPr txBox="1"/>
          <p:nvPr>
            <p:ph idx="1" type="subTitle"/>
          </p:nvPr>
        </p:nvSpPr>
        <p:spPr>
          <a:xfrm>
            <a:off x="652455" y="7306636"/>
            <a:ext cx="2970900" cy="175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16" name="Google Shape;116;p21"/>
          <p:cNvSpPr txBox="1"/>
          <p:nvPr>
            <p:ph idx="2" type="body"/>
          </p:nvPr>
        </p:nvSpPr>
        <p:spPr>
          <a:xfrm>
            <a:off x="4656803" y="3126067"/>
            <a:ext cx="3036900" cy="69924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17" name="Google Shape;117;p21"/>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80530" y="4970853"/>
            <a:ext cx="7668600" cy="19455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8" name="Shape 118"/>
        <p:cNvGrpSpPr/>
        <p:nvPr/>
      </p:nvGrpSpPr>
      <p:grpSpPr>
        <a:xfrm>
          <a:off x="0" y="0"/>
          <a:ext cx="0" cy="0"/>
          <a:chOff x="0" y="0"/>
          <a:chExt cx="0" cy="0"/>
        </a:xfrm>
      </p:grpSpPr>
      <p:sp>
        <p:nvSpPr>
          <p:cNvPr id="119" name="Google Shape;119;p22"/>
          <p:cNvSpPr txBox="1"/>
          <p:nvPr>
            <p:ph idx="1" type="body"/>
          </p:nvPr>
        </p:nvSpPr>
        <p:spPr>
          <a:xfrm>
            <a:off x="652455" y="10105452"/>
            <a:ext cx="6927600" cy="10644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300"/>
              <a:buNone/>
              <a:defRPr/>
            </a:lvl1pPr>
          </a:lstStyle>
          <a:p/>
        </p:txBody>
      </p:sp>
      <p:sp>
        <p:nvSpPr>
          <p:cNvPr id="120" name="Google Shape;120;p22"/>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121" name="Shape 121"/>
        <p:cNvGrpSpPr/>
        <p:nvPr/>
      </p:nvGrpSpPr>
      <p:grpSpPr>
        <a:xfrm>
          <a:off x="0" y="0"/>
          <a:ext cx="0" cy="0"/>
          <a:chOff x="0" y="0"/>
          <a:chExt cx="0" cy="0"/>
        </a:xfrm>
      </p:grpSpPr>
      <p:grpSp>
        <p:nvGrpSpPr>
          <p:cNvPr id="122" name="Google Shape;122;p23"/>
          <p:cNvGrpSpPr/>
          <p:nvPr/>
        </p:nvGrpSpPr>
        <p:grpSpPr>
          <a:xfrm>
            <a:off x="747169" y="9635438"/>
            <a:ext cx="671144" cy="105911"/>
            <a:chOff x="4580561" y="2589004"/>
            <a:chExt cx="1064464" cy="25200"/>
          </a:xfrm>
        </p:grpSpPr>
        <p:sp>
          <p:nvSpPr>
            <p:cNvPr id="123" name="Google Shape;123;p2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23"/>
          <p:cNvSpPr txBox="1"/>
          <p:nvPr>
            <p:ph hasCustomPrompt="1" type="title"/>
          </p:nvPr>
        </p:nvSpPr>
        <p:spPr>
          <a:xfrm>
            <a:off x="656505" y="1696240"/>
            <a:ext cx="6919500" cy="2876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126" name="Google Shape;126;p23"/>
          <p:cNvSpPr txBox="1"/>
          <p:nvPr>
            <p:ph idx="1" type="body"/>
          </p:nvPr>
        </p:nvSpPr>
        <p:spPr>
          <a:xfrm>
            <a:off x="656505" y="5252896"/>
            <a:ext cx="6919500" cy="3652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lt1"/>
              </a:buClr>
              <a:buSzPts val="1300"/>
              <a:buChar char="●"/>
              <a:defRPr>
                <a:solidFill>
                  <a:schemeClr val="lt1"/>
                </a:solidFill>
              </a:defRPr>
            </a:lvl1pPr>
            <a:lvl2pPr indent="-298450" lvl="1" marL="914400" rtl="0">
              <a:spcBef>
                <a:spcPts val="1600"/>
              </a:spcBef>
              <a:spcAft>
                <a:spcPts val="0"/>
              </a:spcAft>
              <a:buClr>
                <a:schemeClr val="lt1"/>
              </a:buClr>
              <a:buSzPts val="1100"/>
              <a:buChar char="○"/>
              <a:defRPr>
                <a:solidFill>
                  <a:schemeClr val="lt1"/>
                </a:solidFill>
              </a:defRPr>
            </a:lvl2pPr>
            <a:lvl3pPr indent="-298450" lvl="2" marL="1371600" rtl="0">
              <a:spcBef>
                <a:spcPts val="1600"/>
              </a:spcBef>
              <a:spcAft>
                <a:spcPts val="0"/>
              </a:spcAft>
              <a:buClr>
                <a:schemeClr val="lt1"/>
              </a:buClr>
              <a:buSzPts val="1100"/>
              <a:buChar char="■"/>
              <a:defRPr>
                <a:solidFill>
                  <a:schemeClr val="lt1"/>
                </a:solidFill>
              </a:defRPr>
            </a:lvl3pPr>
            <a:lvl4pPr indent="-298450" lvl="3" marL="1828800" rtl="0">
              <a:spcBef>
                <a:spcPts val="1600"/>
              </a:spcBef>
              <a:spcAft>
                <a:spcPts val="0"/>
              </a:spcAft>
              <a:buClr>
                <a:schemeClr val="lt1"/>
              </a:buClr>
              <a:buSzPts val="1100"/>
              <a:buChar char="●"/>
              <a:defRPr>
                <a:solidFill>
                  <a:schemeClr val="lt1"/>
                </a:solidFill>
              </a:defRPr>
            </a:lvl4pPr>
            <a:lvl5pPr indent="-298450" lvl="4" marL="2286000" rtl="0">
              <a:spcBef>
                <a:spcPts val="1600"/>
              </a:spcBef>
              <a:spcAft>
                <a:spcPts val="0"/>
              </a:spcAft>
              <a:buClr>
                <a:schemeClr val="lt1"/>
              </a:buClr>
              <a:buSzPts val="1100"/>
              <a:buChar char="○"/>
              <a:defRPr>
                <a:solidFill>
                  <a:schemeClr val="lt1"/>
                </a:solidFill>
              </a:defRPr>
            </a:lvl5pPr>
            <a:lvl6pPr indent="-298450" lvl="5" marL="2743200" rtl="0">
              <a:spcBef>
                <a:spcPts val="1600"/>
              </a:spcBef>
              <a:spcAft>
                <a:spcPts val="0"/>
              </a:spcAft>
              <a:buClr>
                <a:schemeClr val="lt1"/>
              </a:buClr>
              <a:buSzPts val="1100"/>
              <a:buChar char="■"/>
              <a:defRPr>
                <a:solidFill>
                  <a:schemeClr val="lt1"/>
                </a:solidFill>
              </a:defRPr>
            </a:lvl6pPr>
            <a:lvl7pPr indent="-298450" lvl="6" marL="3200400" rtl="0">
              <a:spcBef>
                <a:spcPts val="1600"/>
              </a:spcBef>
              <a:spcAft>
                <a:spcPts val="0"/>
              </a:spcAft>
              <a:buClr>
                <a:schemeClr val="lt1"/>
              </a:buClr>
              <a:buSzPts val="1100"/>
              <a:buChar char="●"/>
              <a:defRPr>
                <a:solidFill>
                  <a:schemeClr val="lt1"/>
                </a:solidFill>
              </a:defRPr>
            </a:lvl7pPr>
            <a:lvl8pPr indent="-298450" lvl="7" marL="3657600" rtl="0">
              <a:spcBef>
                <a:spcPts val="1600"/>
              </a:spcBef>
              <a:spcAft>
                <a:spcPts val="0"/>
              </a:spcAft>
              <a:buClr>
                <a:schemeClr val="lt1"/>
              </a:buClr>
              <a:buSzPts val="1100"/>
              <a:buChar char="○"/>
              <a:defRPr>
                <a:solidFill>
                  <a:schemeClr val="lt1"/>
                </a:solidFill>
              </a:defRPr>
            </a:lvl8pPr>
            <a:lvl9pPr indent="-298450" lvl="8" marL="4114800" rtl="0">
              <a:spcBef>
                <a:spcPts val="1600"/>
              </a:spcBef>
              <a:spcAft>
                <a:spcPts val="1600"/>
              </a:spcAft>
              <a:buClr>
                <a:schemeClr val="lt1"/>
              </a:buClr>
              <a:buSzPts val="1100"/>
              <a:buChar char="■"/>
              <a:defRPr>
                <a:solidFill>
                  <a:schemeClr val="lt1"/>
                </a:solidFill>
              </a:defRPr>
            </a:lvl9pPr>
          </a:lstStyle>
          <a:p/>
        </p:txBody>
      </p:sp>
      <p:sp>
        <p:nvSpPr>
          <p:cNvPr id="127" name="Google Shape;127;p23"/>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24"/>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30" name="Google Shape;130;p24"/>
          <p:cNvSpPr/>
          <p:nvPr/>
        </p:nvSpPr>
        <p:spPr>
          <a:xfrm>
            <a:off x="-59400" y="11614300"/>
            <a:ext cx="8348400" cy="358800"/>
          </a:xfrm>
          <a:prstGeom prst="rect">
            <a:avLst/>
          </a:prstGeom>
          <a:solidFill>
            <a:srgbClr val="79C6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1" name="Google Shape;131;p24"/>
          <p:cNvCxnSpPr/>
          <p:nvPr/>
        </p:nvCxnSpPr>
        <p:spPr>
          <a:xfrm>
            <a:off x="1679550" y="1087125"/>
            <a:ext cx="4870500" cy="0"/>
          </a:xfrm>
          <a:prstGeom prst="straightConnector1">
            <a:avLst/>
          </a:prstGeom>
          <a:noFill/>
          <a:ln cap="flat" cmpd="sng" w="38100">
            <a:solidFill>
              <a:srgbClr val="4D88A6"/>
            </a:solidFill>
            <a:prstDash val="solid"/>
            <a:round/>
            <a:headEnd len="med" w="med" type="oval"/>
            <a:tailEnd len="med" w="med" type="oval"/>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136" name="Shape 136"/>
        <p:cNvGrpSpPr/>
        <p:nvPr/>
      </p:nvGrpSpPr>
      <p:grpSpPr>
        <a:xfrm>
          <a:off x="0" y="0"/>
          <a:ext cx="0" cy="0"/>
          <a:chOff x="0" y="0"/>
          <a:chExt cx="0" cy="0"/>
        </a:xfrm>
      </p:grpSpPr>
      <p:sp>
        <p:nvSpPr>
          <p:cNvPr id="137" name="Google Shape;137;p26"/>
          <p:cNvSpPr/>
          <p:nvPr/>
        </p:nvSpPr>
        <p:spPr>
          <a:xfrm>
            <a:off x="0" y="0"/>
            <a:ext cx="8229600" cy="1127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8" name="Google Shape;138;p26"/>
          <p:cNvGrpSpPr/>
          <p:nvPr/>
        </p:nvGrpSpPr>
        <p:grpSpPr>
          <a:xfrm>
            <a:off x="747169" y="2753239"/>
            <a:ext cx="671144" cy="105911"/>
            <a:chOff x="4580561" y="2589004"/>
            <a:chExt cx="1064464" cy="25200"/>
          </a:xfrm>
        </p:grpSpPr>
        <p:sp>
          <p:nvSpPr>
            <p:cNvPr id="139" name="Google Shape;139;p2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1" name="Google Shape;141;p26"/>
          <p:cNvSpPr txBox="1"/>
          <p:nvPr>
            <p:ph type="ctrTitle"/>
          </p:nvPr>
        </p:nvSpPr>
        <p:spPr>
          <a:xfrm>
            <a:off x="656505" y="3056329"/>
            <a:ext cx="6919200" cy="3847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4200"/>
              <a:buNone/>
              <a:defRPr sz="4200">
                <a:solidFill>
                  <a:schemeClr val="dk2"/>
                </a:solidFill>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p:txBody>
      </p:sp>
      <p:sp>
        <p:nvSpPr>
          <p:cNvPr id="142" name="Google Shape;142;p26"/>
          <p:cNvSpPr txBox="1"/>
          <p:nvPr>
            <p:ph idx="1" type="subTitle"/>
          </p:nvPr>
        </p:nvSpPr>
        <p:spPr>
          <a:xfrm>
            <a:off x="656665" y="7332924"/>
            <a:ext cx="6919200" cy="1250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43" name="Google Shape;143;p26"/>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4" name="Shape 144"/>
        <p:cNvGrpSpPr/>
        <p:nvPr/>
      </p:nvGrpSpPr>
      <p:grpSpPr>
        <a:xfrm>
          <a:off x="0" y="0"/>
          <a:ext cx="0" cy="0"/>
          <a:chOff x="0" y="0"/>
          <a:chExt cx="0" cy="0"/>
        </a:xfrm>
      </p:grpSpPr>
      <p:grpSp>
        <p:nvGrpSpPr>
          <p:cNvPr id="145" name="Google Shape;145;p27"/>
          <p:cNvGrpSpPr/>
          <p:nvPr/>
        </p:nvGrpSpPr>
        <p:grpSpPr>
          <a:xfrm>
            <a:off x="747169" y="2753239"/>
            <a:ext cx="671144" cy="105911"/>
            <a:chOff x="4580561" y="2589004"/>
            <a:chExt cx="1064464" cy="25200"/>
          </a:xfrm>
        </p:grpSpPr>
        <p:sp>
          <p:nvSpPr>
            <p:cNvPr id="146" name="Google Shape;146;p27"/>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7"/>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8" name="Google Shape;148;p27"/>
          <p:cNvSpPr txBox="1"/>
          <p:nvPr>
            <p:ph type="title"/>
          </p:nvPr>
        </p:nvSpPr>
        <p:spPr>
          <a:xfrm>
            <a:off x="656505" y="3056329"/>
            <a:ext cx="6919500" cy="3509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49" name="Google Shape;149;p27"/>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0" name="Shape 150"/>
        <p:cNvGrpSpPr/>
        <p:nvPr/>
      </p:nvGrpSpPr>
      <p:grpSpPr>
        <a:xfrm>
          <a:off x="0" y="0"/>
          <a:ext cx="0" cy="0"/>
          <a:chOff x="0" y="0"/>
          <a:chExt cx="0" cy="0"/>
        </a:xfrm>
      </p:grpSpPr>
      <p:sp>
        <p:nvSpPr>
          <p:cNvPr id="151" name="Google Shape;151;p28"/>
          <p:cNvSpPr/>
          <p:nvPr/>
        </p:nvSpPr>
        <p:spPr>
          <a:xfrm>
            <a:off x="0" y="0"/>
            <a:ext cx="8229600" cy="112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2" name="Google Shape;152;p28"/>
          <p:cNvGrpSpPr/>
          <p:nvPr/>
        </p:nvGrpSpPr>
        <p:grpSpPr>
          <a:xfrm>
            <a:off x="747169" y="2753239"/>
            <a:ext cx="671144" cy="105911"/>
            <a:chOff x="4580561" y="2589004"/>
            <a:chExt cx="1064464" cy="25200"/>
          </a:xfrm>
        </p:grpSpPr>
        <p:sp>
          <p:nvSpPr>
            <p:cNvPr id="153" name="Google Shape;153;p28"/>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8"/>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5" name="Google Shape;155;p28"/>
          <p:cNvSpPr txBox="1"/>
          <p:nvPr>
            <p:ph type="title"/>
          </p:nvPr>
        </p:nvSpPr>
        <p:spPr>
          <a:xfrm>
            <a:off x="656505" y="3047547"/>
            <a:ext cx="6919800" cy="1236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56" name="Google Shape;156;p28"/>
          <p:cNvSpPr txBox="1"/>
          <p:nvPr>
            <p:ph idx="1" type="body"/>
          </p:nvPr>
        </p:nvSpPr>
        <p:spPr>
          <a:xfrm>
            <a:off x="656505" y="4804511"/>
            <a:ext cx="6919800" cy="52257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57" name="Google Shape;157;p28"/>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58" name="Shape 158"/>
        <p:cNvGrpSpPr/>
        <p:nvPr/>
      </p:nvGrpSpPr>
      <p:grpSpPr>
        <a:xfrm>
          <a:off x="0" y="0"/>
          <a:ext cx="0" cy="0"/>
          <a:chOff x="0" y="0"/>
          <a:chExt cx="0" cy="0"/>
        </a:xfrm>
      </p:grpSpPr>
      <p:sp>
        <p:nvSpPr>
          <p:cNvPr id="159" name="Google Shape;159;p29"/>
          <p:cNvSpPr/>
          <p:nvPr/>
        </p:nvSpPr>
        <p:spPr>
          <a:xfrm>
            <a:off x="0" y="0"/>
            <a:ext cx="8229600" cy="112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0" name="Google Shape;160;p29"/>
          <p:cNvGrpSpPr/>
          <p:nvPr/>
        </p:nvGrpSpPr>
        <p:grpSpPr>
          <a:xfrm>
            <a:off x="747169" y="2753239"/>
            <a:ext cx="671144" cy="105911"/>
            <a:chOff x="4580561" y="2589004"/>
            <a:chExt cx="1064464" cy="25200"/>
          </a:xfrm>
        </p:grpSpPr>
        <p:sp>
          <p:nvSpPr>
            <p:cNvPr id="161" name="Google Shape;161;p2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3" name="Google Shape;163;p29"/>
          <p:cNvSpPr txBox="1"/>
          <p:nvPr>
            <p:ph type="title"/>
          </p:nvPr>
        </p:nvSpPr>
        <p:spPr>
          <a:xfrm>
            <a:off x="656505" y="3047547"/>
            <a:ext cx="6919500" cy="1236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64" name="Google Shape;164;p29"/>
          <p:cNvSpPr txBox="1"/>
          <p:nvPr>
            <p:ph idx="1" type="body"/>
          </p:nvPr>
        </p:nvSpPr>
        <p:spPr>
          <a:xfrm>
            <a:off x="656393" y="4804511"/>
            <a:ext cx="3396900" cy="52257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65" name="Google Shape;165;p29"/>
          <p:cNvSpPr txBox="1"/>
          <p:nvPr>
            <p:ph idx="2" type="body"/>
          </p:nvPr>
        </p:nvSpPr>
        <p:spPr>
          <a:xfrm>
            <a:off x="4179243" y="4804511"/>
            <a:ext cx="3396900" cy="52257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66" name="Google Shape;166;p29"/>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7" name="Shape 167"/>
        <p:cNvGrpSpPr/>
        <p:nvPr/>
      </p:nvGrpSpPr>
      <p:grpSpPr>
        <a:xfrm>
          <a:off x="0" y="0"/>
          <a:ext cx="0" cy="0"/>
          <a:chOff x="0" y="0"/>
          <a:chExt cx="0" cy="0"/>
        </a:xfrm>
      </p:grpSpPr>
      <p:sp>
        <p:nvSpPr>
          <p:cNvPr id="168" name="Google Shape;168;p30"/>
          <p:cNvSpPr/>
          <p:nvPr/>
        </p:nvSpPr>
        <p:spPr>
          <a:xfrm>
            <a:off x="0" y="0"/>
            <a:ext cx="8229600" cy="112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9" name="Google Shape;169;p30"/>
          <p:cNvGrpSpPr/>
          <p:nvPr/>
        </p:nvGrpSpPr>
        <p:grpSpPr>
          <a:xfrm>
            <a:off x="747169" y="2753239"/>
            <a:ext cx="671144" cy="105911"/>
            <a:chOff x="4580561" y="2589004"/>
            <a:chExt cx="1064464" cy="25200"/>
          </a:xfrm>
        </p:grpSpPr>
        <p:sp>
          <p:nvSpPr>
            <p:cNvPr id="170" name="Google Shape;170;p30"/>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30"/>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2" name="Google Shape;172;p30"/>
          <p:cNvSpPr txBox="1"/>
          <p:nvPr>
            <p:ph type="title"/>
          </p:nvPr>
        </p:nvSpPr>
        <p:spPr>
          <a:xfrm>
            <a:off x="656505" y="3047547"/>
            <a:ext cx="6919500" cy="1236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73" name="Google Shape;173;p30"/>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74" name="Shape 174"/>
        <p:cNvGrpSpPr/>
        <p:nvPr/>
      </p:nvGrpSpPr>
      <p:grpSpPr>
        <a:xfrm>
          <a:off x="0" y="0"/>
          <a:ext cx="0" cy="0"/>
          <a:chOff x="0" y="0"/>
          <a:chExt cx="0" cy="0"/>
        </a:xfrm>
      </p:grpSpPr>
      <p:sp>
        <p:nvSpPr>
          <p:cNvPr id="175" name="Google Shape;175;p31"/>
          <p:cNvSpPr/>
          <p:nvPr/>
        </p:nvSpPr>
        <p:spPr>
          <a:xfrm>
            <a:off x="0" y="0"/>
            <a:ext cx="8229600" cy="112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6" name="Google Shape;176;p31"/>
          <p:cNvGrpSpPr/>
          <p:nvPr/>
        </p:nvGrpSpPr>
        <p:grpSpPr>
          <a:xfrm>
            <a:off x="747169" y="2753239"/>
            <a:ext cx="671144" cy="105911"/>
            <a:chOff x="4580561" y="2589004"/>
            <a:chExt cx="1064464" cy="25200"/>
          </a:xfrm>
        </p:grpSpPr>
        <p:sp>
          <p:nvSpPr>
            <p:cNvPr id="177" name="Google Shape;177;p31"/>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1"/>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9" name="Google Shape;179;p31"/>
          <p:cNvSpPr txBox="1"/>
          <p:nvPr>
            <p:ph type="title"/>
          </p:nvPr>
        </p:nvSpPr>
        <p:spPr>
          <a:xfrm>
            <a:off x="657000" y="3047547"/>
            <a:ext cx="2970900" cy="3192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80" name="Google Shape;180;p31"/>
          <p:cNvSpPr txBox="1"/>
          <p:nvPr>
            <p:ph idx="1" type="body"/>
          </p:nvPr>
        </p:nvSpPr>
        <p:spPr>
          <a:xfrm>
            <a:off x="649103" y="6428876"/>
            <a:ext cx="2970900" cy="36921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81" name="Google Shape;181;p31"/>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182" name="Shape 182"/>
        <p:cNvGrpSpPr/>
        <p:nvPr/>
      </p:nvGrpSpPr>
      <p:grpSpPr>
        <a:xfrm>
          <a:off x="0" y="0"/>
          <a:ext cx="0" cy="0"/>
          <a:chOff x="0" y="0"/>
          <a:chExt cx="0" cy="0"/>
        </a:xfrm>
      </p:grpSpPr>
      <p:grpSp>
        <p:nvGrpSpPr>
          <p:cNvPr id="183" name="Google Shape;183;p32"/>
          <p:cNvGrpSpPr/>
          <p:nvPr/>
        </p:nvGrpSpPr>
        <p:grpSpPr>
          <a:xfrm>
            <a:off x="747169" y="9635438"/>
            <a:ext cx="671144" cy="105911"/>
            <a:chOff x="4580561" y="2589004"/>
            <a:chExt cx="1064464" cy="25200"/>
          </a:xfrm>
        </p:grpSpPr>
        <p:sp>
          <p:nvSpPr>
            <p:cNvPr id="184" name="Google Shape;184;p32"/>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2"/>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6" name="Google Shape;186;p32"/>
          <p:cNvSpPr txBox="1"/>
          <p:nvPr>
            <p:ph type="title"/>
          </p:nvPr>
        </p:nvSpPr>
        <p:spPr>
          <a:xfrm>
            <a:off x="656505" y="1997493"/>
            <a:ext cx="6319200" cy="6898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87" name="Google Shape;187;p32"/>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80530" y="1028502"/>
            <a:ext cx="7668600" cy="13236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80530" y="2663498"/>
            <a:ext cx="7668600" cy="7895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88" name="Shape 188"/>
        <p:cNvGrpSpPr/>
        <p:nvPr/>
      </p:nvGrpSpPr>
      <p:grpSpPr>
        <a:xfrm>
          <a:off x="0" y="0"/>
          <a:ext cx="0" cy="0"/>
          <a:chOff x="0" y="0"/>
          <a:chExt cx="0" cy="0"/>
        </a:xfrm>
      </p:grpSpPr>
      <p:sp>
        <p:nvSpPr>
          <p:cNvPr id="189" name="Google Shape;189;p33"/>
          <p:cNvSpPr/>
          <p:nvPr/>
        </p:nvSpPr>
        <p:spPr>
          <a:xfrm>
            <a:off x="0" y="0"/>
            <a:ext cx="4114800" cy="11887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0" name="Google Shape;190;p33"/>
          <p:cNvGrpSpPr/>
          <p:nvPr/>
        </p:nvGrpSpPr>
        <p:grpSpPr>
          <a:xfrm>
            <a:off x="747169" y="2753239"/>
            <a:ext cx="671144" cy="105911"/>
            <a:chOff x="4580561" y="2589004"/>
            <a:chExt cx="1064464" cy="25200"/>
          </a:xfrm>
        </p:grpSpPr>
        <p:sp>
          <p:nvSpPr>
            <p:cNvPr id="191" name="Google Shape;191;p33"/>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3"/>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3" name="Google Shape;193;p33"/>
          <p:cNvSpPr txBox="1"/>
          <p:nvPr>
            <p:ph type="title"/>
          </p:nvPr>
        </p:nvSpPr>
        <p:spPr>
          <a:xfrm>
            <a:off x="657000" y="3047547"/>
            <a:ext cx="2970900" cy="3899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94" name="Google Shape;194;p33"/>
          <p:cNvSpPr txBox="1"/>
          <p:nvPr>
            <p:ph idx="1" type="subTitle"/>
          </p:nvPr>
        </p:nvSpPr>
        <p:spPr>
          <a:xfrm>
            <a:off x="652455" y="7306636"/>
            <a:ext cx="2970900" cy="175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95" name="Google Shape;195;p33"/>
          <p:cNvSpPr txBox="1"/>
          <p:nvPr>
            <p:ph idx="2" type="body"/>
          </p:nvPr>
        </p:nvSpPr>
        <p:spPr>
          <a:xfrm>
            <a:off x="4656803" y="3126067"/>
            <a:ext cx="3036900" cy="69924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96" name="Google Shape;196;p33"/>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97" name="Shape 197"/>
        <p:cNvGrpSpPr/>
        <p:nvPr/>
      </p:nvGrpSpPr>
      <p:grpSpPr>
        <a:xfrm>
          <a:off x="0" y="0"/>
          <a:ext cx="0" cy="0"/>
          <a:chOff x="0" y="0"/>
          <a:chExt cx="0" cy="0"/>
        </a:xfrm>
      </p:grpSpPr>
      <p:sp>
        <p:nvSpPr>
          <p:cNvPr id="198" name="Google Shape;198;p34"/>
          <p:cNvSpPr txBox="1"/>
          <p:nvPr>
            <p:ph idx="1" type="body"/>
          </p:nvPr>
        </p:nvSpPr>
        <p:spPr>
          <a:xfrm>
            <a:off x="652455" y="10105452"/>
            <a:ext cx="6927600" cy="10644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300"/>
              <a:buNone/>
              <a:defRPr/>
            </a:lvl1pPr>
          </a:lstStyle>
          <a:p/>
        </p:txBody>
      </p:sp>
      <p:sp>
        <p:nvSpPr>
          <p:cNvPr id="199" name="Google Shape;199;p34"/>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200" name="Shape 200"/>
        <p:cNvGrpSpPr/>
        <p:nvPr/>
      </p:nvGrpSpPr>
      <p:grpSpPr>
        <a:xfrm>
          <a:off x="0" y="0"/>
          <a:ext cx="0" cy="0"/>
          <a:chOff x="0" y="0"/>
          <a:chExt cx="0" cy="0"/>
        </a:xfrm>
      </p:grpSpPr>
      <p:grpSp>
        <p:nvGrpSpPr>
          <p:cNvPr id="201" name="Google Shape;201;p35"/>
          <p:cNvGrpSpPr/>
          <p:nvPr/>
        </p:nvGrpSpPr>
        <p:grpSpPr>
          <a:xfrm>
            <a:off x="747169" y="9635438"/>
            <a:ext cx="671144" cy="105911"/>
            <a:chOff x="4580561" y="2589004"/>
            <a:chExt cx="1064464" cy="25200"/>
          </a:xfrm>
        </p:grpSpPr>
        <p:sp>
          <p:nvSpPr>
            <p:cNvPr id="202" name="Google Shape;202;p35"/>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5"/>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4" name="Google Shape;204;p35"/>
          <p:cNvSpPr txBox="1"/>
          <p:nvPr>
            <p:ph hasCustomPrompt="1" type="title"/>
          </p:nvPr>
        </p:nvSpPr>
        <p:spPr>
          <a:xfrm>
            <a:off x="656505" y="1696240"/>
            <a:ext cx="6919500" cy="2876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205" name="Google Shape;205;p35"/>
          <p:cNvSpPr txBox="1"/>
          <p:nvPr>
            <p:ph idx="1" type="body"/>
          </p:nvPr>
        </p:nvSpPr>
        <p:spPr>
          <a:xfrm>
            <a:off x="656505" y="5252896"/>
            <a:ext cx="6919500" cy="3652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lt1"/>
              </a:buClr>
              <a:buSzPts val="1300"/>
              <a:buChar char="●"/>
              <a:defRPr>
                <a:solidFill>
                  <a:schemeClr val="lt1"/>
                </a:solidFill>
              </a:defRPr>
            </a:lvl1pPr>
            <a:lvl2pPr indent="-298450" lvl="1" marL="914400" rtl="0">
              <a:spcBef>
                <a:spcPts val="1600"/>
              </a:spcBef>
              <a:spcAft>
                <a:spcPts val="0"/>
              </a:spcAft>
              <a:buClr>
                <a:schemeClr val="lt1"/>
              </a:buClr>
              <a:buSzPts val="1100"/>
              <a:buChar char="○"/>
              <a:defRPr>
                <a:solidFill>
                  <a:schemeClr val="lt1"/>
                </a:solidFill>
              </a:defRPr>
            </a:lvl2pPr>
            <a:lvl3pPr indent="-298450" lvl="2" marL="1371600" rtl="0">
              <a:spcBef>
                <a:spcPts val="1600"/>
              </a:spcBef>
              <a:spcAft>
                <a:spcPts val="0"/>
              </a:spcAft>
              <a:buClr>
                <a:schemeClr val="lt1"/>
              </a:buClr>
              <a:buSzPts val="1100"/>
              <a:buChar char="■"/>
              <a:defRPr>
                <a:solidFill>
                  <a:schemeClr val="lt1"/>
                </a:solidFill>
              </a:defRPr>
            </a:lvl3pPr>
            <a:lvl4pPr indent="-298450" lvl="3" marL="1828800" rtl="0">
              <a:spcBef>
                <a:spcPts val="1600"/>
              </a:spcBef>
              <a:spcAft>
                <a:spcPts val="0"/>
              </a:spcAft>
              <a:buClr>
                <a:schemeClr val="lt1"/>
              </a:buClr>
              <a:buSzPts val="1100"/>
              <a:buChar char="●"/>
              <a:defRPr>
                <a:solidFill>
                  <a:schemeClr val="lt1"/>
                </a:solidFill>
              </a:defRPr>
            </a:lvl4pPr>
            <a:lvl5pPr indent="-298450" lvl="4" marL="2286000" rtl="0">
              <a:spcBef>
                <a:spcPts val="1600"/>
              </a:spcBef>
              <a:spcAft>
                <a:spcPts val="0"/>
              </a:spcAft>
              <a:buClr>
                <a:schemeClr val="lt1"/>
              </a:buClr>
              <a:buSzPts val="1100"/>
              <a:buChar char="○"/>
              <a:defRPr>
                <a:solidFill>
                  <a:schemeClr val="lt1"/>
                </a:solidFill>
              </a:defRPr>
            </a:lvl5pPr>
            <a:lvl6pPr indent="-298450" lvl="5" marL="2743200" rtl="0">
              <a:spcBef>
                <a:spcPts val="1600"/>
              </a:spcBef>
              <a:spcAft>
                <a:spcPts val="0"/>
              </a:spcAft>
              <a:buClr>
                <a:schemeClr val="lt1"/>
              </a:buClr>
              <a:buSzPts val="1100"/>
              <a:buChar char="■"/>
              <a:defRPr>
                <a:solidFill>
                  <a:schemeClr val="lt1"/>
                </a:solidFill>
              </a:defRPr>
            </a:lvl6pPr>
            <a:lvl7pPr indent="-298450" lvl="6" marL="3200400" rtl="0">
              <a:spcBef>
                <a:spcPts val="1600"/>
              </a:spcBef>
              <a:spcAft>
                <a:spcPts val="0"/>
              </a:spcAft>
              <a:buClr>
                <a:schemeClr val="lt1"/>
              </a:buClr>
              <a:buSzPts val="1100"/>
              <a:buChar char="●"/>
              <a:defRPr>
                <a:solidFill>
                  <a:schemeClr val="lt1"/>
                </a:solidFill>
              </a:defRPr>
            </a:lvl7pPr>
            <a:lvl8pPr indent="-298450" lvl="7" marL="3657600" rtl="0">
              <a:spcBef>
                <a:spcPts val="1600"/>
              </a:spcBef>
              <a:spcAft>
                <a:spcPts val="0"/>
              </a:spcAft>
              <a:buClr>
                <a:schemeClr val="lt1"/>
              </a:buClr>
              <a:buSzPts val="1100"/>
              <a:buChar char="○"/>
              <a:defRPr>
                <a:solidFill>
                  <a:schemeClr val="lt1"/>
                </a:solidFill>
              </a:defRPr>
            </a:lvl8pPr>
            <a:lvl9pPr indent="-298450" lvl="8" marL="4114800" rtl="0">
              <a:spcBef>
                <a:spcPts val="1600"/>
              </a:spcBef>
              <a:spcAft>
                <a:spcPts val="1600"/>
              </a:spcAft>
              <a:buClr>
                <a:schemeClr val="lt1"/>
              </a:buClr>
              <a:buSzPts val="1100"/>
              <a:buChar char="■"/>
              <a:defRPr>
                <a:solidFill>
                  <a:schemeClr val="lt1"/>
                </a:solidFill>
              </a:defRPr>
            </a:lvl9pPr>
          </a:lstStyle>
          <a:p/>
        </p:txBody>
      </p:sp>
      <p:sp>
        <p:nvSpPr>
          <p:cNvPr id="206" name="Google Shape;206;p35"/>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7" name="Shape 207"/>
        <p:cNvGrpSpPr/>
        <p:nvPr/>
      </p:nvGrpSpPr>
      <p:grpSpPr>
        <a:xfrm>
          <a:off x="0" y="0"/>
          <a:ext cx="0" cy="0"/>
          <a:chOff x="0" y="0"/>
          <a:chExt cx="0" cy="0"/>
        </a:xfrm>
      </p:grpSpPr>
      <p:sp>
        <p:nvSpPr>
          <p:cNvPr id="208" name="Google Shape;208;p36"/>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09" name="Google Shape;209;p36"/>
          <p:cNvSpPr/>
          <p:nvPr/>
        </p:nvSpPr>
        <p:spPr>
          <a:xfrm>
            <a:off x="-59400" y="11775050"/>
            <a:ext cx="8348400" cy="198300"/>
          </a:xfrm>
          <a:prstGeom prst="rect">
            <a:avLst/>
          </a:prstGeom>
          <a:solidFill>
            <a:srgbClr val="79C6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0" name="Google Shape;210;p36"/>
          <p:cNvCxnSpPr/>
          <p:nvPr/>
        </p:nvCxnSpPr>
        <p:spPr>
          <a:xfrm>
            <a:off x="1679550" y="936900"/>
            <a:ext cx="4870500" cy="0"/>
          </a:xfrm>
          <a:prstGeom prst="straightConnector1">
            <a:avLst/>
          </a:prstGeom>
          <a:noFill/>
          <a:ln cap="flat" cmpd="sng" w="38100">
            <a:solidFill>
              <a:srgbClr val="38761D"/>
            </a:solidFill>
            <a:prstDash val="solid"/>
            <a:round/>
            <a:headEnd len="med" w="med" type="oval"/>
            <a:tailEnd len="med" w="med" type="oval"/>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80530" y="1028502"/>
            <a:ext cx="7668600" cy="13236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80530" y="2663498"/>
            <a:ext cx="3600000" cy="7895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349160" y="2663498"/>
            <a:ext cx="3600000" cy="7895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80530" y="1028502"/>
            <a:ext cx="7668600" cy="13236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80530" y="1284053"/>
            <a:ext cx="2527200" cy="17466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80530" y="3211520"/>
            <a:ext cx="2527200" cy="7347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41225" y="1040347"/>
            <a:ext cx="5730900" cy="94542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114800" y="-289"/>
            <a:ext cx="4114800" cy="11887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38950" y="2850004"/>
            <a:ext cx="3640800" cy="34257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38950" y="6478218"/>
            <a:ext cx="3640800" cy="2854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445550" y="1673418"/>
            <a:ext cx="3453300" cy="85398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80530" y="9777329"/>
            <a:ext cx="5398800" cy="13986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4.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80530" y="1028502"/>
            <a:ext cx="7668600" cy="13236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80530" y="2663498"/>
            <a:ext cx="7668600" cy="7895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625212" y="10777212"/>
            <a:ext cx="493800" cy="909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3" name="Shape 53"/>
        <p:cNvGrpSpPr/>
        <p:nvPr/>
      </p:nvGrpSpPr>
      <p:grpSpPr>
        <a:xfrm>
          <a:off x="0" y="0"/>
          <a:ext cx="0" cy="0"/>
          <a:chOff x="0" y="0"/>
          <a:chExt cx="0" cy="0"/>
        </a:xfrm>
      </p:grpSpPr>
      <p:sp>
        <p:nvSpPr>
          <p:cNvPr id="54" name="Google Shape;54;p13"/>
          <p:cNvSpPr txBox="1"/>
          <p:nvPr>
            <p:ph type="title"/>
          </p:nvPr>
        </p:nvSpPr>
        <p:spPr>
          <a:xfrm>
            <a:off x="280530" y="1028502"/>
            <a:ext cx="7668600" cy="13236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2800"/>
              <a:buFont typeface="Raleway"/>
              <a:buNone/>
              <a:defRPr b="1" sz="2800">
                <a:latin typeface="Raleway"/>
                <a:ea typeface="Raleway"/>
                <a:cs typeface="Raleway"/>
                <a:sym typeface="Raleway"/>
              </a:defRPr>
            </a:lvl1pPr>
            <a:lvl2pPr lvl="1" rtl="0">
              <a:spcBef>
                <a:spcPts val="0"/>
              </a:spcBef>
              <a:spcAft>
                <a:spcPts val="0"/>
              </a:spcAft>
              <a:buSzPts val="2800"/>
              <a:buFont typeface="Raleway"/>
              <a:buNone/>
              <a:defRPr b="1" sz="2800">
                <a:latin typeface="Raleway"/>
                <a:ea typeface="Raleway"/>
                <a:cs typeface="Raleway"/>
                <a:sym typeface="Raleway"/>
              </a:defRPr>
            </a:lvl2pPr>
            <a:lvl3pPr lvl="2" rtl="0">
              <a:spcBef>
                <a:spcPts val="0"/>
              </a:spcBef>
              <a:spcAft>
                <a:spcPts val="0"/>
              </a:spcAft>
              <a:buSzPts val="2800"/>
              <a:buFont typeface="Raleway"/>
              <a:buNone/>
              <a:defRPr b="1" sz="2800">
                <a:latin typeface="Raleway"/>
                <a:ea typeface="Raleway"/>
                <a:cs typeface="Raleway"/>
                <a:sym typeface="Raleway"/>
              </a:defRPr>
            </a:lvl3pPr>
            <a:lvl4pPr lvl="3" rtl="0">
              <a:spcBef>
                <a:spcPts val="0"/>
              </a:spcBef>
              <a:spcAft>
                <a:spcPts val="0"/>
              </a:spcAft>
              <a:buSzPts val="2800"/>
              <a:buFont typeface="Raleway"/>
              <a:buNone/>
              <a:defRPr b="1" sz="2800">
                <a:latin typeface="Raleway"/>
                <a:ea typeface="Raleway"/>
                <a:cs typeface="Raleway"/>
                <a:sym typeface="Raleway"/>
              </a:defRPr>
            </a:lvl4pPr>
            <a:lvl5pPr lvl="4" rtl="0">
              <a:spcBef>
                <a:spcPts val="0"/>
              </a:spcBef>
              <a:spcAft>
                <a:spcPts val="0"/>
              </a:spcAft>
              <a:buSzPts val="2800"/>
              <a:buFont typeface="Raleway"/>
              <a:buNone/>
              <a:defRPr b="1" sz="2800">
                <a:latin typeface="Raleway"/>
                <a:ea typeface="Raleway"/>
                <a:cs typeface="Raleway"/>
                <a:sym typeface="Raleway"/>
              </a:defRPr>
            </a:lvl5pPr>
            <a:lvl6pPr lvl="5" rtl="0">
              <a:spcBef>
                <a:spcPts val="0"/>
              </a:spcBef>
              <a:spcAft>
                <a:spcPts val="0"/>
              </a:spcAft>
              <a:buSzPts val="2800"/>
              <a:buFont typeface="Raleway"/>
              <a:buNone/>
              <a:defRPr b="1" sz="2800">
                <a:latin typeface="Raleway"/>
                <a:ea typeface="Raleway"/>
                <a:cs typeface="Raleway"/>
                <a:sym typeface="Raleway"/>
              </a:defRPr>
            </a:lvl6pPr>
            <a:lvl7pPr lvl="6" rtl="0">
              <a:spcBef>
                <a:spcPts val="0"/>
              </a:spcBef>
              <a:spcAft>
                <a:spcPts val="0"/>
              </a:spcAft>
              <a:buSzPts val="2800"/>
              <a:buFont typeface="Raleway"/>
              <a:buNone/>
              <a:defRPr b="1" sz="2800">
                <a:latin typeface="Raleway"/>
                <a:ea typeface="Raleway"/>
                <a:cs typeface="Raleway"/>
                <a:sym typeface="Raleway"/>
              </a:defRPr>
            </a:lvl7pPr>
            <a:lvl8pPr lvl="7" rtl="0">
              <a:spcBef>
                <a:spcPts val="0"/>
              </a:spcBef>
              <a:spcAft>
                <a:spcPts val="0"/>
              </a:spcAft>
              <a:buSzPts val="2800"/>
              <a:buFont typeface="Raleway"/>
              <a:buNone/>
              <a:defRPr b="1" sz="2800">
                <a:latin typeface="Raleway"/>
                <a:ea typeface="Raleway"/>
                <a:cs typeface="Raleway"/>
                <a:sym typeface="Raleway"/>
              </a:defRPr>
            </a:lvl8pPr>
            <a:lvl9pPr lvl="8" rtl="0">
              <a:spcBef>
                <a:spcPts val="0"/>
              </a:spcBef>
              <a:spcAft>
                <a:spcPts val="0"/>
              </a:spcAft>
              <a:buSzPts val="2800"/>
              <a:buFont typeface="Raleway"/>
              <a:buNone/>
              <a:defRPr b="1" sz="2800">
                <a:latin typeface="Raleway"/>
                <a:ea typeface="Raleway"/>
                <a:cs typeface="Raleway"/>
                <a:sym typeface="Raleway"/>
              </a:defRPr>
            </a:lvl9pPr>
          </a:lstStyle>
          <a:p/>
        </p:txBody>
      </p:sp>
      <p:sp>
        <p:nvSpPr>
          <p:cNvPr id="55" name="Google Shape;55;p13"/>
          <p:cNvSpPr txBox="1"/>
          <p:nvPr>
            <p:ph idx="1" type="body"/>
          </p:nvPr>
        </p:nvSpPr>
        <p:spPr>
          <a:xfrm>
            <a:off x="280530" y="2663498"/>
            <a:ext cx="7668600" cy="78957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rtl="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56" name="Google Shape;56;p13"/>
          <p:cNvSpPr txBox="1"/>
          <p:nvPr>
            <p:ph idx="12" type="sldNum"/>
          </p:nvPr>
        </p:nvSpPr>
        <p:spPr>
          <a:xfrm>
            <a:off x="7682672" y="10977433"/>
            <a:ext cx="493800" cy="909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accent1"/>
                </a:solidFill>
                <a:latin typeface="Lato"/>
                <a:ea typeface="Lato"/>
                <a:cs typeface="Lato"/>
                <a:sym typeface="Lato"/>
              </a:defRPr>
            </a:lvl1pPr>
            <a:lvl2pPr lvl="1" rtl="0" algn="r">
              <a:buNone/>
              <a:defRPr sz="1000">
                <a:solidFill>
                  <a:schemeClr val="accent1"/>
                </a:solidFill>
                <a:latin typeface="Lato"/>
                <a:ea typeface="Lato"/>
                <a:cs typeface="Lato"/>
                <a:sym typeface="Lato"/>
              </a:defRPr>
            </a:lvl2pPr>
            <a:lvl3pPr lvl="2" rtl="0" algn="r">
              <a:buNone/>
              <a:defRPr sz="1000">
                <a:solidFill>
                  <a:schemeClr val="accent1"/>
                </a:solidFill>
                <a:latin typeface="Lato"/>
                <a:ea typeface="Lato"/>
                <a:cs typeface="Lato"/>
                <a:sym typeface="Lato"/>
              </a:defRPr>
            </a:lvl3pPr>
            <a:lvl4pPr lvl="3" rtl="0" algn="r">
              <a:buNone/>
              <a:defRPr sz="1000">
                <a:solidFill>
                  <a:schemeClr val="accent1"/>
                </a:solidFill>
                <a:latin typeface="Lato"/>
                <a:ea typeface="Lato"/>
                <a:cs typeface="Lato"/>
                <a:sym typeface="Lato"/>
              </a:defRPr>
            </a:lvl4pPr>
            <a:lvl5pPr lvl="4" rtl="0" algn="r">
              <a:buNone/>
              <a:defRPr sz="1000">
                <a:solidFill>
                  <a:schemeClr val="accent1"/>
                </a:solidFill>
                <a:latin typeface="Lato"/>
                <a:ea typeface="Lato"/>
                <a:cs typeface="Lato"/>
                <a:sym typeface="Lato"/>
              </a:defRPr>
            </a:lvl5pPr>
            <a:lvl6pPr lvl="5" rtl="0" algn="r">
              <a:buNone/>
              <a:defRPr sz="1000">
                <a:solidFill>
                  <a:schemeClr val="accent1"/>
                </a:solidFill>
                <a:latin typeface="Lato"/>
                <a:ea typeface="Lato"/>
                <a:cs typeface="Lato"/>
                <a:sym typeface="Lato"/>
              </a:defRPr>
            </a:lvl6pPr>
            <a:lvl7pPr lvl="6" rtl="0" algn="r">
              <a:buNone/>
              <a:defRPr sz="1000">
                <a:solidFill>
                  <a:schemeClr val="accent1"/>
                </a:solidFill>
                <a:latin typeface="Lato"/>
                <a:ea typeface="Lato"/>
                <a:cs typeface="Lato"/>
                <a:sym typeface="Lato"/>
              </a:defRPr>
            </a:lvl7pPr>
            <a:lvl8pPr lvl="7" rtl="0" algn="r">
              <a:buNone/>
              <a:defRPr sz="1000">
                <a:solidFill>
                  <a:schemeClr val="accent1"/>
                </a:solidFill>
                <a:latin typeface="Lato"/>
                <a:ea typeface="Lato"/>
                <a:cs typeface="Lato"/>
                <a:sym typeface="Lato"/>
              </a:defRPr>
            </a:lvl8pPr>
            <a:lvl9pPr lvl="8" rtl="0"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132" name="Shape 132"/>
        <p:cNvGrpSpPr/>
        <p:nvPr/>
      </p:nvGrpSpPr>
      <p:grpSpPr>
        <a:xfrm>
          <a:off x="0" y="0"/>
          <a:ext cx="0" cy="0"/>
          <a:chOff x="0" y="0"/>
          <a:chExt cx="0" cy="0"/>
        </a:xfrm>
      </p:grpSpPr>
      <p:sp>
        <p:nvSpPr>
          <p:cNvPr id="133" name="Google Shape;133;p25"/>
          <p:cNvSpPr txBox="1"/>
          <p:nvPr>
            <p:ph type="title"/>
          </p:nvPr>
        </p:nvSpPr>
        <p:spPr>
          <a:xfrm>
            <a:off x="280530" y="1028502"/>
            <a:ext cx="7668600" cy="13236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2800"/>
              <a:buFont typeface="Raleway"/>
              <a:buNone/>
              <a:defRPr b="1" sz="2800">
                <a:latin typeface="Raleway"/>
                <a:ea typeface="Raleway"/>
                <a:cs typeface="Raleway"/>
                <a:sym typeface="Raleway"/>
              </a:defRPr>
            </a:lvl1pPr>
            <a:lvl2pPr lvl="1" rtl="0">
              <a:spcBef>
                <a:spcPts val="0"/>
              </a:spcBef>
              <a:spcAft>
                <a:spcPts val="0"/>
              </a:spcAft>
              <a:buSzPts val="2800"/>
              <a:buFont typeface="Raleway"/>
              <a:buNone/>
              <a:defRPr b="1" sz="2800">
                <a:latin typeface="Raleway"/>
                <a:ea typeface="Raleway"/>
                <a:cs typeface="Raleway"/>
                <a:sym typeface="Raleway"/>
              </a:defRPr>
            </a:lvl2pPr>
            <a:lvl3pPr lvl="2" rtl="0">
              <a:spcBef>
                <a:spcPts val="0"/>
              </a:spcBef>
              <a:spcAft>
                <a:spcPts val="0"/>
              </a:spcAft>
              <a:buSzPts val="2800"/>
              <a:buFont typeface="Raleway"/>
              <a:buNone/>
              <a:defRPr b="1" sz="2800">
                <a:latin typeface="Raleway"/>
                <a:ea typeface="Raleway"/>
                <a:cs typeface="Raleway"/>
                <a:sym typeface="Raleway"/>
              </a:defRPr>
            </a:lvl3pPr>
            <a:lvl4pPr lvl="3" rtl="0">
              <a:spcBef>
                <a:spcPts val="0"/>
              </a:spcBef>
              <a:spcAft>
                <a:spcPts val="0"/>
              </a:spcAft>
              <a:buSzPts val="2800"/>
              <a:buFont typeface="Raleway"/>
              <a:buNone/>
              <a:defRPr b="1" sz="2800">
                <a:latin typeface="Raleway"/>
                <a:ea typeface="Raleway"/>
                <a:cs typeface="Raleway"/>
                <a:sym typeface="Raleway"/>
              </a:defRPr>
            </a:lvl4pPr>
            <a:lvl5pPr lvl="4" rtl="0">
              <a:spcBef>
                <a:spcPts val="0"/>
              </a:spcBef>
              <a:spcAft>
                <a:spcPts val="0"/>
              </a:spcAft>
              <a:buSzPts val="2800"/>
              <a:buFont typeface="Raleway"/>
              <a:buNone/>
              <a:defRPr b="1" sz="2800">
                <a:latin typeface="Raleway"/>
                <a:ea typeface="Raleway"/>
                <a:cs typeface="Raleway"/>
                <a:sym typeface="Raleway"/>
              </a:defRPr>
            </a:lvl5pPr>
            <a:lvl6pPr lvl="5" rtl="0">
              <a:spcBef>
                <a:spcPts val="0"/>
              </a:spcBef>
              <a:spcAft>
                <a:spcPts val="0"/>
              </a:spcAft>
              <a:buSzPts val="2800"/>
              <a:buFont typeface="Raleway"/>
              <a:buNone/>
              <a:defRPr b="1" sz="2800">
                <a:latin typeface="Raleway"/>
                <a:ea typeface="Raleway"/>
                <a:cs typeface="Raleway"/>
                <a:sym typeface="Raleway"/>
              </a:defRPr>
            </a:lvl6pPr>
            <a:lvl7pPr lvl="6" rtl="0">
              <a:spcBef>
                <a:spcPts val="0"/>
              </a:spcBef>
              <a:spcAft>
                <a:spcPts val="0"/>
              </a:spcAft>
              <a:buSzPts val="2800"/>
              <a:buFont typeface="Raleway"/>
              <a:buNone/>
              <a:defRPr b="1" sz="2800">
                <a:latin typeface="Raleway"/>
                <a:ea typeface="Raleway"/>
                <a:cs typeface="Raleway"/>
                <a:sym typeface="Raleway"/>
              </a:defRPr>
            </a:lvl7pPr>
            <a:lvl8pPr lvl="7" rtl="0">
              <a:spcBef>
                <a:spcPts val="0"/>
              </a:spcBef>
              <a:spcAft>
                <a:spcPts val="0"/>
              </a:spcAft>
              <a:buSzPts val="2800"/>
              <a:buFont typeface="Raleway"/>
              <a:buNone/>
              <a:defRPr b="1" sz="2800">
                <a:latin typeface="Raleway"/>
                <a:ea typeface="Raleway"/>
                <a:cs typeface="Raleway"/>
                <a:sym typeface="Raleway"/>
              </a:defRPr>
            </a:lvl8pPr>
            <a:lvl9pPr lvl="8" rtl="0">
              <a:spcBef>
                <a:spcPts val="0"/>
              </a:spcBef>
              <a:spcAft>
                <a:spcPts val="0"/>
              </a:spcAft>
              <a:buSzPts val="2800"/>
              <a:buFont typeface="Raleway"/>
              <a:buNone/>
              <a:defRPr b="1" sz="2800">
                <a:latin typeface="Raleway"/>
                <a:ea typeface="Raleway"/>
                <a:cs typeface="Raleway"/>
                <a:sym typeface="Raleway"/>
              </a:defRPr>
            </a:lvl9pPr>
          </a:lstStyle>
          <a:p/>
        </p:txBody>
      </p:sp>
      <p:sp>
        <p:nvSpPr>
          <p:cNvPr id="134" name="Google Shape;134;p25"/>
          <p:cNvSpPr txBox="1"/>
          <p:nvPr>
            <p:ph idx="1" type="body"/>
          </p:nvPr>
        </p:nvSpPr>
        <p:spPr>
          <a:xfrm>
            <a:off x="280530" y="2663498"/>
            <a:ext cx="7668600" cy="78957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rtl="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135" name="Google Shape;135;p25"/>
          <p:cNvSpPr txBox="1"/>
          <p:nvPr>
            <p:ph idx="12" type="sldNum"/>
          </p:nvPr>
        </p:nvSpPr>
        <p:spPr>
          <a:xfrm>
            <a:off x="7682672" y="10977433"/>
            <a:ext cx="493800" cy="909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accent1"/>
                </a:solidFill>
                <a:latin typeface="Lato"/>
                <a:ea typeface="Lato"/>
                <a:cs typeface="Lato"/>
                <a:sym typeface="Lato"/>
              </a:defRPr>
            </a:lvl1pPr>
            <a:lvl2pPr lvl="1" rtl="0" algn="r">
              <a:buNone/>
              <a:defRPr sz="1000">
                <a:solidFill>
                  <a:schemeClr val="accent1"/>
                </a:solidFill>
                <a:latin typeface="Lato"/>
                <a:ea typeface="Lato"/>
                <a:cs typeface="Lato"/>
                <a:sym typeface="Lato"/>
              </a:defRPr>
            </a:lvl2pPr>
            <a:lvl3pPr lvl="2" rtl="0" algn="r">
              <a:buNone/>
              <a:defRPr sz="1000">
                <a:solidFill>
                  <a:schemeClr val="accent1"/>
                </a:solidFill>
                <a:latin typeface="Lato"/>
                <a:ea typeface="Lato"/>
                <a:cs typeface="Lato"/>
                <a:sym typeface="Lato"/>
              </a:defRPr>
            </a:lvl3pPr>
            <a:lvl4pPr lvl="3" rtl="0" algn="r">
              <a:buNone/>
              <a:defRPr sz="1000">
                <a:solidFill>
                  <a:schemeClr val="accent1"/>
                </a:solidFill>
                <a:latin typeface="Lato"/>
                <a:ea typeface="Lato"/>
                <a:cs typeface="Lato"/>
                <a:sym typeface="Lato"/>
              </a:defRPr>
            </a:lvl4pPr>
            <a:lvl5pPr lvl="4" rtl="0" algn="r">
              <a:buNone/>
              <a:defRPr sz="1000">
                <a:solidFill>
                  <a:schemeClr val="accent1"/>
                </a:solidFill>
                <a:latin typeface="Lato"/>
                <a:ea typeface="Lato"/>
                <a:cs typeface="Lato"/>
                <a:sym typeface="Lato"/>
              </a:defRPr>
            </a:lvl5pPr>
            <a:lvl6pPr lvl="5" rtl="0" algn="r">
              <a:buNone/>
              <a:defRPr sz="1000">
                <a:solidFill>
                  <a:schemeClr val="accent1"/>
                </a:solidFill>
                <a:latin typeface="Lato"/>
                <a:ea typeface="Lato"/>
                <a:cs typeface="Lato"/>
                <a:sym typeface="Lato"/>
              </a:defRPr>
            </a:lvl6pPr>
            <a:lvl7pPr lvl="6" rtl="0" algn="r">
              <a:buNone/>
              <a:defRPr sz="1000">
                <a:solidFill>
                  <a:schemeClr val="accent1"/>
                </a:solidFill>
                <a:latin typeface="Lato"/>
                <a:ea typeface="Lato"/>
                <a:cs typeface="Lato"/>
                <a:sym typeface="Lato"/>
              </a:defRPr>
            </a:lvl7pPr>
            <a:lvl8pPr lvl="7" rtl="0" algn="r">
              <a:buNone/>
              <a:defRPr sz="1000">
                <a:solidFill>
                  <a:schemeClr val="accent1"/>
                </a:solidFill>
                <a:latin typeface="Lato"/>
                <a:ea typeface="Lato"/>
                <a:cs typeface="Lato"/>
                <a:sym typeface="Lato"/>
              </a:defRPr>
            </a:lvl8pPr>
            <a:lvl9pPr lvl="8" rtl="0"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xml"/><Relationship Id="rId3" Type="http://schemas.openxmlformats.org/officeDocument/2006/relationships/hyperlink" Target="https://docs.google.com/presentation/d/1TKjgKmuF8-7aGjiAgt-2f6dUWPkTI7rnH1d3RF0xuIw/edi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1.pn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9C6A5"/>
        </a:solidFill>
      </p:bgPr>
    </p:bg>
    <p:spTree>
      <p:nvGrpSpPr>
        <p:cNvPr id="214" name="Shape 214"/>
        <p:cNvGrpSpPr/>
        <p:nvPr/>
      </p:nvGrpSpPr>
      <p:grpSpPr>
        <a:xfrm>
          <a:off x="0" y="0"/>
          <a:ext cx="0" cy="0"/>
          <a:chOff x="0" y="0"/>
          <a:chExt cx="0" cy="0"/>
        </a:xfrm>
      </p:grpSpPr>
      <p:sp>
        <p:nvSpPr>
          <p:cNvPr id="215" name="Google Shape;215;p37"/>
          <p:cNvSpPr/>
          <p:nvPr/>
        </p:nvSpPr>
        <p:spPr>
          <a:xfrm>
            <a:off x="229400" y="4892175"/>
            <a:ext cx="7778819" cy="5764860"/>
          </a:xfrm>
          <a:custGeom>
            <a:rect b="b" l="l" r="r" t="t"/>
            <a:pathLst>
              <a:path extrusionOk="0" h="20429" w="17059">
                <a:moveTo>
                  <a:pt x="166" y="1"/>
                </a:moveTo>
                <a:cubicBezTo>
                  <a:pt x="74" y="1"/>
                  <a:pt x="0" y="78"/>
                  <a:pt x="0" y="168"/>
                </a:cubicBezTo>
                <a:lnTo>
                  <a:pt x="0" y="20262"/>
                </a:lnTo>
                <a:cubicBezTo>
                  <a:pt x="0" y="20355"/>
                  <a:pt x="74" y="20429"/>
                  <a:pt x="166" y="20429"/>
                </a:cubicBezTo>
                <a:lnTo>
                  <a:pt x="16892" y="20429"/>
                </a:lnTo>
                <a:cubicBezTo>
                  <a:pt x="16985" y="20429"/>
                  <a:pt x="17058" y="20355"/>
                  <a:pt x="17058" y="20262"/>
                </a:cubicBezTo>
                <a:lnTo>
                  <a:pt x="17058" y="168"/>
                </a:lnTo>
                <a:cubicBezTo>
                  <a:pt x="17058" y="78"/>
                  <a:pt x="16985" y="1"/>
                  <a:pt x="16892" y="1"/>
                </a:cubicBezTo>
                <a:close/>
              </a:path>
            </a:pathLst>
          </a:custGeom>
          <a:solidFill>
            <a:srgbClr val="0085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7"/>
          <p:cNvSpPr/>
          <p:nvPr/>
        </p:nvSpPr>
        <p:spPr>
          <a:xfrm>
            <a:off x="1851900" y="10702451"/>
            <a:ext cx="6377700" cy="204600"/>
          </a:xfrm>
          <a:prstGeom prst="ellipse">
            <a:avLst/>
          </a:prstGeom>
          <a:solidFill>
            <a:srgbClr val="F3DA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7"/>
          <p:cNvSpPr/>
          <p:nvPr/>
        </p:nvSpPr>
        <p:spPr>
          <a:xfrm>
            <a:off x="1913833" y="9115328"/>
            <a:ext cx="544930" cy="507105"/>
          </a:xfrm>
          <a:custGeom>
            <a:rect b="b" l="l" r="r" t="t"/>
            <a:pathLst>
              <a:path extrusionOk="0" h="4733" w="5089">
                <a:moveTo>
                  <a:pt x="570" y="1"/>
                </a:moveTo>
                <a:cubicBezTo>
                  <a:pt x="474" y="1"/>
                  <a:pt x="380" y="22"/>
                  <a:pt x="297" y="71"/>
                </a:cubicBezTo>
                <a:cubicBezTo>
                  <a:pt x="27" y="234"/>
                  <a:pt x="1" y="625"/>
                  <a:pt x="94" y="925"/>
                </a:cubicBezTo>
                <a:cubicBezTo>
                  <a:pt x="254" y="1431"/>
                  <a:pt x="657" y="1824"/>
                  <a:pt x="1070" y="2161"/>
                </a:cubicBezTo>
                <a:cubicBezTo>
                  <a:pt x="1487" y="2494"/>
                  <a:pt x="1937" y="2801"/>
                  <a:pt x="2254" y="3227"/>
                </a:cubicBezTo>
                <a:cubicBezTo>
                  <a:pt x="2443" y="3484"/>
                  <a:pt x="2583" y="3773"/>
                  <a:pt x="2814" y="3993"/>
                </a:cubicBezTo>
                <a:cubicBezTo>
                  <a:pt x="3049" y="4224"/>
                  <a:pt x="3360" y="4347"/>
                  <a:pt x="3666" y="4456"/>
                </a:cubicBezTo>
                <a:cubicBezTo>
                  <a:pt x="3890" y="4538"/>
                  <a:pt x="4229" y="4733"/>
                  <a:pt x="4484" y="4733"/>
                </a:cubicBezTo>
                <a:cubicBezTo>
                  <a:pt x="4502" y="4733"/>
                  <a:pt x="4519" y="4732"/>
                  <a:pt x="4536" y="4730"/>
                </a:cubicBezTo>
                <a:cubicBezTo>
                  <a:pt x="5089" y="4667"/>
                  <a:pt x="4733" y="3404"/>
                  <a:pt x="4573" y="3097"/>
                </a:cubicBezTo>
                <a:cubicBezTo>
                  <a:pt x="4343" y="2664"/>
                  <a:pt x="3943" y="2351"/>
                  <a:pt x="3549" y="2054"/>
                </a:cubicBezTo>
                <a:cubicBezTo>
                  <a:pt x="3226" y="1808"/>
                  <a:pt x="2903" y="1561"/>
                  <a:pt x="2580" y="1314"/>
                </a:cubicBezTo>
                <a:cubicBezTo>
                  <a:pt x="2150" y="988"/>
                  <a:pt x="1720" y="662"/>
                  <a:pt x="1287" y="331"/>
                </a:cubicBezTo>
                <a:cubicBezTo>
                  <a:pt x="1144" y="222"/>
                  <a:pt x="997" y="111"/>
                  <a:pt x="824" y="48"/>
                </a:cubicBezTo>
                <a:cubicBezTo>
                  <a:pt x="743" y="18"/>
                  <a:pt x="656" y="1"/>
                  <a:pt x="570" y="1"/>
                </a:cubicBezTo>
                <a:close/>
              </a:path>
            </a:pathLst>
          </a:custGeom>
          <a:solidFill>
            <a:srgbClr val="6AAD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7"/>
          <p:cNvSpPr/>
          <p:nvPr/>
        </p:nvSpPr>
        <p:spPr>
          <a:xfrm>
            <a:off x="2027340" y="9231148"/>
            <a:ext cx="538505" cy="760926"/>
          </a:xfrm>
          <a:custGeom>
            <a:rect b="b" l="l" r="r" t="t"/>
            <a:pathLst>
              <a:path extrusionOk="0" h="7102" w="5029">
                <a:moveTo>
                  <a:pt x="104" y="0"/>
                </a:moveTo>
                <a:lnTo>
                  <a:pt x="0" y="173"/>
                </a:lnTo>
                <a:cubicBezTo>
                  <a:pt x="2489" y="1660"/>
                  <a:pt x="4296" y="4252"/>
                  <a:pt x="4829" y="7102"/>
                </a:cubicBezTo>
                <a:lnTo>
                  <a:pt x="5029" y="7065"/>
                </a:lnTo>
                <a:cubicBezTo>
                  <a:pt x="4482" y="4159"/>
                  <a:pt x="2643" y="1516"/>
                  <a:pt x="104"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7"/>
          <p:cNvSpPr/>
          <p:nvPr/>
        </p:nvSpPr>
        <p:spPr>
          <a:xfrm>
            <a:off x="2079381" y="8503119"/>
            <a:ext cx="552533" cy="998032"/>
          </a:xfrm>
          <a:custGeom>
            <a:rect b="b" l="l" r="r" t="t"/>
            <a:pathLst>
              <a:path extrusionOk="0" h="9315" w="5160">
                <a:moveTo>
                  <a:pt x="1142" y="0"/>
                </a:moveTo>
                <a:cubicBezTo>
                  <a:pt x="1116" y="0"/>
                  <a:pt x="1090" y="2"/>
                  <a:pt x="1064" y="4"/>
                </a:cubicBezTo>
                <a:cubicBezTo>
                  <a:pt x="654" y="37"/>
                  <a:pt x="308" y="364"/>
                  <a:pt x="154" y="747"/>
                </a:cubicBezTo>
                <a:cubicBezTo>
                  <a:pt x="1" y="1130"/>
                  <a:pt x="8" y="1560"/>
                  <a:pt x="68" y="1966"/>
                </a:cubicBezTo>
                <a:cubicBezTo>
                  <a:pt x="214" y="2953"/>
                  <a:pt x="654" y="3889"/>
                  <a:pt x="1314" y="4632"/>
                </a:cubicBezTo>
                <a:cubicBezTo>
                  <a:pt x="1754" y="5126"/>
                  <a:pt x="2297" y="5542"/>
                  <a:pt x="2627" y="6116"/>
                </a:cubicBezTo>
                <a:cubicBezTo>
                  <a:pt x="2960" y="6691"/>
                  <a:pt x="3050" y="7375"/>
                  <a:pt x="3267" y="8008"/>
                </a:cubicBezTo>
                <a:cubicBezTo>
                  <a:pt x="3423" y="8471"/>
                  <a:pt x="3763" y="9195"/>
                  <a:pt x="4303" y="9304"/>
                </a:cubicBezTo>
                <a:cubicBezTo>
                  <a:pt x="4338" y="9311"/>
                  <a:pt x="4371" y="9315"/>
                  <a:pt x="4403" y="9315"/>
                </a:cubicBezTo>
                <a:cubicBezTo>
                  <a:pt x="4908" y="9315"/>
                  <a:pt x="5003" y="8464"/>
                  <a:pt x="5066" y="8085"/>
                </a:cubicBezTo>
                <a:cubicBezTo>
                  <a:pt x="5159" y="7538"/>
                  <a:pt x="5139" y="6959"/>
                  <a:pt x="4906" y="6459"/>
                </a:cubicBezTo>
                <a:cubicBezTo>
                  <a:pt x="4739" y="6102"/>
                  <a:pt x="4473" y="5799"/>
                  <a:pt x="4313" y="5442"/>
                </a:cubicBezTo>
                <a:cubicBezTo>
                  <a:pt x="4076" y="4919"/>
                  <a:pt x="4080" y="4323"/>
                  <a:pt x="3996" y="3756"/>
                </a:cubicBezTo>
                <a:cubicBezTo>
                  <a:pt x="3803" y="2473"/>
                  <a:pt x="3123" y="1270"/>
                  <a:pt x="2123" y="447"/>
                </a:cubicBezTo>
                <a:cubicBezTo>
                  <a:pt x="1840" y="214"/>
                  <a:pt x="1505" y="0"/>
                  <a:pt x="1142" y="0"/>
                </a:cubicBezTo>
                <a:close/>
              </a:path>
            </a:pathLst>
          </a:custGeom>
          <a:solidFill>
            <a:srgbClr val="6AAD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7"/>
          <p:cNvSpPr/>
          <p:nvPr/>
        </p:nvSpPr>
        <p:spPr>
          <a:xfrm>
            <a:off x="2176504" y="8594511"/>
            <a:ext cx="436886" cy="1328246"/>
          </a:xfrm>
          <a:custGeom>
            <a:rect b="b" l="l" r="r" t="t"/>
            <a:pathLst>
              <a:path extrusionOk="0" h="12397" w="4080">
                <a:moveTo>
                  <a:pt x="167" y="0"/>
                </a:moveTo>
                <a:lnTo>
                  <a:pt x="1" y="114"/>
                </a:lnTo>
                <a:cubicBezTo>
                  <a:pt x="2486" y="3686"/>
                  <a:pt x="3863" y="8048"/>
                  <a:pt x="3879" y="12397"/>
                </a:cubicBezTo>
                <a:lnTo>
                  <a:pt x="4079" y="12397"/>
                </a:lnTo>
                <a:cubicBezTo>
                  <a:pt x="4063" y="8005"/>
                  <a:pt x="2673" y="3603"/>
                  <a:pt x="167"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7"/>
          <p:cNvSpPr/>
          <p:nvPr/>
        </p:nvSpPr>
        <p:spPr>
          <a:xfrm>
            <a:off x="2291402" y="9890500"/>
            <a:ext cx="807597" cy="894533"/>
          </a:xfrm>
          <a:custGeom>
            <a:rect b="b" l="l" r="r" t="t"/>
            <a:pathLst>
              <a:path extrusionOk="0" h="8349" w="7542">
                <a:moveTo>
                  <a:pt x="0" y="1"/>
                </a:moveTo>
                <a:lnTo>
                  <a:pt x="630" y="6883"/>
                </a:lnTo>
                <a:cubicBezTo>
                  <a:pt x="707" y="7712"/>
                  <a:pt x="1403" y="8349"/>
                  <a:pt x="2236" y="8349"/>
                </a:cubicBezTo>
                <a:lnTo>
                  <a:pt x="5302" y="8349"/>
                </a:lnTo>
                <a:cubicBezTo>
                  <a:pt x="6135" y="8349"/>
                  <a:pt x="6832" y="7712"/>
                  <a:pt x="6908" y="6883"/>
                </a:cubicBezTo>
                <a:lnTo>
                  <a:pt x="7541" y="1"/>
                </a:lnTo>
                <a:close/>
              </a:path>
            </a:pathLst>
          </a:custGeom>
          <a:solidFill>
            <a:srgbClr val="A5A5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7"/>
          <p:cNvSpPr/>
          <p:nvPr/>
        </p:nvSpPr>
        <p:spPr>
          <a:xfrm>
            <a:off x="2443029" y="9423896"/>
            <a:ext cx="2125431" cy="1361138"/>
          </a:xfrm>
          <a:custGeom>
            <a:rect b="b" l="l" r="r" t="t"/>
            <a:pathLst>
              <a:path extrusionOk="0" h="12704" w="19849">
                <a:moveTo>
                  <a:pt x="14163" y="201"/>
                </a:moveTo>
                <a:lnTo>
                  <a:pt x="19372" y="10121"/>
                </a:lnTo>
                <a:cubicBezTo>
                  <a:pt x="19638" y="10627"/>
                  <a:pt x="19618" y="11227"/>
                  <a:pt x="19321" y="11718"/>
                </a:cubicBezTo>
                <a:cubicBezTo>
                  <a:pt x="19025" y="12210"/>
                  <a:pt x="18505" y="12504"/>
                  <a:pt x="17929" y="12504"/>
                </a:cubicBezTo>
                <a:lnTo>
                  <a:pt x="1920" y="12504"/>
                </a:lnTo>
                <a:cubicBezTo>
                  <a:pt x="1343" y="12504"/>
                  <a:pt x="823" y="12210"/>
                  <a:pt x="527" y="11718"/>
                </a:cubicBezTo>
                <a:cubicBezTo>
                  <a:pt x="231" y="11227"/>
                  <a:pt x="211" y="10627"/>
                  <a:pt x="480" y="10121"/>
                </a:cubicBezTo>
                <a:lnTo>
                  <a:pt x="5685" y="201"/>
                </a:lnTo>
                <a:close/>
                <a:moveTo>
                  <a:pt x="5562" y="1"/>
                </a:moveTo>
                <a:lnTo>
                  <a:pt x="300" y="10028"/>
                </a:lnTo>
                <a:cubicBezTo>
                  <a:pt x="1" y="10598"/>
                  <a:pt x="20" y="11270"/>
                  <a:pt x="354" y="11821"/>
                </a:cubicBezTo>
                <a:cubicBezTo>
                  <a:pt x="687" y="12373"/>
                  <a:pt x="1274" y="12704"/>
                  <a:pt x="1920" y="12704"/>
                </a:cubicBezTo>
                <a:lnTo>
                  <a:pt x="17929" y="12704"/>
                </a:lnTo>
                <a:cubicBezTo>
                  <a:pt x="18575" y="12704"/>
                  <a:pt x="19161" y="12373"/>
                  <a:pt x="19495" y="11821"/>
                </a:cubicBezTo>
                <a:cubicBezTo>
                  <a:pt x="19828" y="11270"/>
                  <a:pt x="19848" y="10598"/>
                  <a:pt x="19548" y="10028"/>
                </a:cubicBezTo>
                <a:lnTo>
                  <a:pt x="1428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7"/>
          <p:cNvSpPr/>
          <p:nvPr/>
        </p:nvSpPr>
        <p:spPr>
          <a:xfrm>
            <a:off x="2823489" y="9331004"/>
            <a:ext cx="1364520" cy="177642"/>
          </a:xfrm>
          <a:custGeom>
            <a:rect b="b" l="l" r="r" t="t"/>
            <a:pathLst>
              <a:path extrusionOk="0" h="1658" w="12743">
                <a:moveTo>
                  <a:pt x="829" y="1"/>
                </a:moveTo>
                <a:cubicBezTo>
                  <a:pt x="370" y="1"/>
                  <a:pt x="0" y="371"/>
                  <a:pt x="0" y="828"/>
                </a:cubicBezTo>
                <a:cubicBezTo>
                  <a:pt x="0" y="1288"/>
                  <a:pt x="370" y="1657"/>
                  <a:pt x="829" y="1657"/>
                </a:cubicBezTo>
                <a:lnTo>
                  <a:pt x="11917" y="1657"/>
                </a:lnTo>
                <a:cubicBezTo>
                  <a:pt x="12373" y="1657"/>
                  <a:pt x="12743" y="1288"/>
                  <a:pt x="12743" y="828"/>
                </a:cubicBezTo>
                <a:cubicBezTo>
                  <a:pt x="12743" y="371"/>
                  <a:pt x="12373" y="1"/>
                  <a:pt x="1191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7"/>
          <p:cNvSpPr/>
          <p:nvPr/>
        </p:nvSpPr>
        <p:spPr>
          <a:xfrm>
            <a:off x="3493604" y="9383290"/>
            <a:ext cx="21844" cy="1380317"/>
          </a:xfrm>
          <a:custGeom>
            <a:rect b="b" l="l" r="r" t="t"/>
            <a:pathLst>
              <a:path extrusionOk="0" h="12883" w="204">
                <a:moveTo>
                  <a:pt x="0" y="0"/>
                </a:moveTo>
                <a:lnTo>
                  <a:pt x="0" y="12883"/>
                </a:lnTo>
                <a:lnTo>
                  <a:pt x="203" y="12883"/>
                </a:lnTo>
                <a:lnTo>
                  <a:pt x="20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7"/>
          <p:cNvSpPr/>
          <p:nvPr/>
        </p:nvSpPr>
        <p:spPr>
          <a:xfrm>
            <a:off x="5109675" y="8013051"/>
            <a:ext cx="418254" cy="320142"/>
          </a:xfrm>
          <a:custGeom>
            <a:rect b="b" l="l" r="r" t="t"/>
            <a:pathLst>
              <a:path extrusionOk="0" h="2988" w="3906">
                <a:moveTo>
                  <a:pt x="2037" y="0"/>
                </a:moveTo>
                <a:cubicBezTo>
                  <a:pt x="1918" y="0"/>
                  <a:pt x="1801" y="7"/>
                  <a:pt x="1696" y="19"/>
                </a:cubicBezTo>
                <a:cubicBezTo>
                  <a:pt x="1207" y="79"/>
                  <a:pt x="277" y="156"/>
                  <a:pt x="277" y="156"/>
                </a:cubicBezTo>
                <a:lnTo>
                  <a:pt x="1" y="2988"/>
                </a:lnTo>
                <a:cubicBezTo>
                  <a:pt x="1" y="2988"/>
                  <a:pt x="3109" y="2825"/>
                  <a:pt x="3303" y="2482"/>
                </a:cubicBezTo>
                <a:cubicBezTo>
                  <a:pt x="3420" y="2275"/>
                  <a:pt x="3260" y="2182"/>
                  <a:pt x="3260" y="2182"/>
                </a:cubicBezTo>
                <a:lnTo>
                  <a:pt x="3260" y="2182"/>
                </a:lnTo>
                <a:cubicBezTo>
                  <a:pt x="3260" y="2182"/>
                  <a:pt x="3272" y="2182"/>
                  <a:pt x="3292" y="2182"/>
                </a:cubicBezTo>
                <a:cubicBezTo>
                  <a:pt x="3376" y="2182"/>
                  <a:pt x="3595" y="2170"/>
                  <a:pt x="3672" y="2039"/>
                </a:cubicBezTo>
                <a:cubicBezTo>
                  <a:pt x="3769" y="1875"/>
                  <a:pt x="3629" y="1739"/>
                  <a:pt x="3629" y="1739"/>
                </a:cubicBezTo>
                <a:cubicBezTo>
                  <a:pt x="3629" y="1739"/>
                  <a:pt x="3906" y="1719"/>
                  <a:pt x="3866" y="1465"/>
                </a:cubicBezTo>
                <a:cubicBezTo>
                  <a:pt x="3819" y="1192"/>
                  <a:pt x="2963" y="872"/>
                  <a:pt x="2096" y="616"/>
                </a:cubicBezTo>
                <a:lnTo>
                  <a:pt x="2096" y="616"/>
                </a:lnTo>
                <a:cubicBezTo>
                  <a:pt x="2252" y="630"/>
                  <a:pt x="2391" y="641"/>
                  <a:pt x="2508" y="641"/>
                </a:cubicBezTo>
                <a:cubicBezTo>
                  <a:pt x="2789" y="641"/>
                  <a:pt x="2949" y="582"/>
                  <a:pt x="2949" y="382"/>
                </a:cubicBezTo>
                <a:cubicBezTo>
                  <a:pt x="2949" y="96"/>
                  <a:pt x="2479" y="0"/>
                  <a:pt x="2037" y="0"/>
                </a:cubicBezTo>
                <a:close/>
              </a:path>
            </a:pathLst>
          </a:custGeom>
          <a:solidFill>
            <a:srgbClr val="9C61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7"/>
          <p:cNvSpPr/>
          <p:nvPr/>
        </p:nvSpPr>
        <p:spPr>
          <a:xfrm>
            <a:off x="5363029" y="8145693"/>
            <a:ext cx="140275" cy="63321"/>
          </a:xfrm>
          <a:custGeom>
            <a:rect b="b" l="l" r="r" t="t"/>
            <a:pathLst>
              <a:path extrusionOk="0" h="591" w="1310">
                <a:moveTo>
                  <a:pt x="34" y="1"/>
                </a:moveTo>
                <a:lnTo>
                  <a:pt x="0" y="198"/>
                </a:lnTo>
                <a:cubicBezTo>
                  <a:pt x="697" y="317"/>
                  <a:pt x="1210" y="587"/>
                  <a:pt x="1217" y="590"/>
                </a:cubicBezTo>
                <a:lnTo>
                  <a:pt x="1310" y="410"/>
                </a:lnTo>
                <a:cubicBezTo>
                  <a:pt x="1290" y="401"/>
                  <a:pt x="766" y="124"/>
                  <a:pt x="34"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7"/>
          <p:cNvSpPr/>
          <p:nvPr/>
        </p:nvSpPr>
        <p:spPr>
          <a:xfrm>
            <a:off x="5346539" y="8209335"/>
            <a:ext cx="115753" cy="47571"/>
          </a:xfrm>
          <a:custGeom>
            <a:rect b="b" l="l" r="r" t="t"/>
            <a:pathLst>
              <a:path extrusionOk="0" h="444" w="1081">
                <a:moveTo>
                  <a:pt x="31" y="0"/>
                </a:moveTo>
                <a:lnTo>
                  <a:pt x="1" y="200"/>
                </a:lnTo>
                <a:cubicBezTo>
                  <a:pt x="491" y="273"/>
                  <a:pt x="1011" y="443"/>
                  <a:pt x="1017" y="443"/>
                </a:cubicBezTo>
                <a:lnTo>
                  <a:pt x="1080" y="253"/>
                </a:lnTo>
                <a:cubicBezTo>
                  <a:pt x="1057" y="247"/>
                  <a:pt x="537" y="76"/>
                  <a:pt x="31"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7"/>
          <p:cNvSpPr/>
          <p:nvPr/>
        </p:nvSpPr>
        <p:spPr>
          <a:xfrm>
            <a:off x="5205298" y="8081836"/>
            <a:ext cx="89626" cy="81107"/>
          </a:xfrm>
          <a:custGeom>
            <a:rect b="b" l="l" r="r" t="t"/>
            <a:pathLst>
              <a:path extrusionOk="0" h="757" w="837">
                <a:moveTo>
                  <a:pt x="647" y="0"/>
                </a:moveTo>
                <a:cubicBezTo>
                  <a:pt x="554" y="283"/>
                  <a:pt x="294" y="506"/>
                  <a:pt x="0" y="557"/>
                </a:cubicBezTo>
                <a:lnTo>
                  <a:pt x="34" y="757"/>
                </a:lnTo>
                <a:cubicBezTo>
                  <a:pt x="400" y="694"/>
                  <a:pt x="723" y="417"/>
                  <a:pt x="837" y="60"/>
                </a:cubicBezTo>
                <a:lnTo>
                  <a:pt x="647"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7"/>
          <p:cNvSpPr/>
          <p:nvPr/>
        </p:nvSpPr>
        <p:spPr>
          <a:xfrm>
            <a:off x="5092863" y="8243942"/>
            <a:ext cx="328414" cy="2541099"/>
          </a:xfrm>
          <a:custGeom>
            <a:rect b="b" l="l" r="r" t="t"/>
            <a:pathLst>
              <a:path extrusionOk="0" h="23717" w="3067">
                <a:moveTo>
                  <a:pt x="2017" y="0"/>
                </a:moveTo>
                <a:lnTo>
                  <a:pt x="1" y="23717"/>
                </a:lnTo>
                <a:lnTo>
                  <a:pt x="1047" y="23717"/>
                </a:lnTo>
                <a:lnTo>
                  <a:pt x="3066" y="0"/>
                </a:lnTo>
                <a:close/>
              </a:path>
            </a:pathLst>
          </a:custGeom>
          <a:solidFill>
            <a:srgbClr val="DADC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7"/>
          <p:cNvSpPr/>
          <p:nvPr/>
        </p:nvSpPr>
        <p:spPr>
          <a:xfrm>
            <a:off x="5136017" y="8209657"/>
            <a:ext cx="462264" cy="120107"/>
          </a:xfrm>
          <a:custGeom>
            <a:rect b="b" l="l" r="r" t="t"/>
            <a:pathLst>
              <a:path extrusionOk="0" h="1121" w="4317">
                <a:moveTo>
                  <a:pt x="1" y="0"/>
                </a:moveTo>
                <a:lnTo>
                  <a:pt x="1" y="1120"/>
                </a:lnTo>
                <a:lnTo>
                  <a:pt x="4316" y="1120"/>
                </a:lnTo>
                <a:lnTo>
                  <a:pt x="4316"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7"/>
          <p:cNvSpPr/>
          <p:nvPr/>
        </p:nvSpPr>
        <p:spPr>
          <a:xfrm>
            <a:off x="3948485" y="7462020"/>
            <a:ext cx="1265471" cy="912961"/>
          </a:xfrm>
          <a:custGeom>
            <a:rect b="b" l="l" r="r" t="t"/>
            <a:pathLst>
              <a:path extrusionOk="0" h="8521" w="11818">
                <a:moveTo>
                  <a:pt x="1" y="0"/>
                </a:moveTo>
                <a:cubicBezTo>
                  <a:pt x="21" y="57"/>
                  <a:pt x="1611" y="3899"/>
                  <a:pt x="1251" y="7785"/>
                </a:cubicBezTo>
                <a:cubicBezTo>
                  <a:pt x="3361" y="8385"/>
                  <a:pt x="6207" y="8520"/>
                  <a:pt x="8337" y="8520"/>
                </a:cubicBezTo>
                <a:cubicBezTo>
                  <a:pt x="10071" y="8520"/>
                  <a:pt x="11331" y="8431"/>
                  <a:pt x="11331" y="8431"/>
                </a:cubicBezTo>
                <a:lnTo>
                  <a:pt x="11817" y="4639"/>
                </a:lnTo>
                <a:lnTo>
                  <a:pt x="3710" y="2823"/>
                </a:lnTo>
                <a:lnTo>
                  <a:pt x="1" y="0"/>
                </a:lnTo>
                <a:close/>
              </a:path>
            </a:pathLst>
          </a:custGeom>
          <a:solidFill>
            <a:srgbClr val="79C6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7"/>
          <p:cNvSpPr/>
          <p:nvPr/>
        </p:nvSpPr>
        <p:spPr>
          <a:xfrm>
            <a:off x="3558816" y="6989631"/>
            <a:ext cx="432603" cy="609212"/>
          </a:xfrm>
          <a:custGeom>
            <a:rect b="b" l="l" r="r" t="t"/>
            <a:pathLst>
              <a:path extrusionOk="0" h="5686" w="4040">
                <a:moveTo>
                  <a:pt x="880" y="0"/>
                </a:moveTo>
                <a:lnTo>
                  <a:pt x="1" y="4213"/>
                </a:lnTo>
                <a:lnTo>
                  <a:pt x="328" y="5686"/>
                </a:lnTo>
                <a:lnTo>
                  <a:pt x="4039" y="5559"/>
                </a:lnTo>
                <a:lnTo>
                  <a:pt x="3630" y="4413"/>
                </a:lnTo>
                <a:lnTo>
                  <a:pt x="3393" y="1747"/>
                </a:lnTo>
                <a:lnTo>
                  <a:pt x="880" y="0"/>
                </a:lnTo>
                <a:close/>
              </a:path>
            </a:pathLst>
          </a:custGeom>
          <a:solidFill>
            <a:srgbClr val="9C61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7"/>
          <p:cNvSpPr/>
          <p:nvPr/>
        </p:nvSpPr>
        <p:spPr>
          <a:xfrm>
            <a:off x="3762592" y="7129237"/>
            <a:ext cx="176040" cy="234642"/>
          </a:xfrm>
          <a:custGeom>
            <a:rect b="b" l="l" r="r" t="t"/>
            <a:pathLst>
              <a:path extrusionOk="0" h="2190" w="1644">
                <a:moveTo>
                  <a:pt x="747" y="0"/>
                </a:moveTo>
                <a:cubicBezTo>
                  <a:pt x="497" y="130"/>
                  <a:pt x="257" y="260"/>
                  <a:pt x="0" y="390"/>
                </a:cubicBezTo>
                <a:cubicBezTo>
                  <a:pt x="267" y="1184"/>
                  <a:pt x="887" y="1840"/>
                  <a:pt x="1644" y="2190"/>
                </a:cubicBezTo>
                <a:lnTo>
                  <a:pt x="1497" y="524"/>
                </a:lnTo>
                <a:lnTo>
                  <a:pt x="747"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7"/>
          <p:cNvSpPr/>
          <p:nvPr/>
        </p:nvSpPr>
        <p:spPr>
          <a:xfrm>
            <a:off x="3615248" y="6518207"/>
            <a:ext cx="573949" cy="750319"/>
          </a:xfrm>
          <a:custGeom>
            <a:rect b="b" l="l" r="r" t="t"/>
            <a:pathLst>
              <a:path extrusionOk="0" h="7003" w="5360">
                <a:moveTo>
                  <a:pt x="2774" y="1"/>
                </a:moveTo>
                <a:cubicBezTo>
                  <a:pt x="2754" y="1"/>
                  <a:pt x="2735" y="1"/>
                  <a:pt x="2716" y="2"/>
                </a:cubicBezTo>
                <a:cubicBezTo>
                  <a:pt x="2711" y="3"/>
                  <a:pt x="2706" y="3"/>
                  <a:pt x="2701" y="3"/>
                </a:cubicBezTo>
                <a:cubicBezTo>
                  <a:pt x="2696" y="3"/>
                  <a:pt x="2691" y="3"/>
                  <a:pt x="2686" y="5"/>
                </a:cubicBezTo>
                <a:cubicBezTo>
                  <a:pt x="1690" y="45"/>
                  <a:pt x="1067" y="469"/>
                  <a:pt x="670" y="998"/>
                </a:cubicBezTo>
                <a:cubicBezTo>
                  <a:pt x="290" y="1508"/>
                  <a:pt x="124" y="2118"/>
                  <a:pt x="53" y="2574"/>
                </a:cubicBezTo>
                <a:cubicBezTo>
                  <a:pt x="50" y="2594"/>
                  <a:pt x="47" y="2611"/>
                  <a:pt x="47" y="2631"/>
                </a:cubicBezTo>
                <a:cubicBezTo>
                  <a:pt x="27" y="2768"/>
                  <a:pt x="13" y="2888"/>
                  <a:pt x="10" y="2984"/>
                </a:cubicBezTo>
                <a:lnTo>
                  <a:pt x="7" y="3008"/>
                </a:lnTo>
                <a:lnTo>
                  <a:pt x="7" y="3051"/>
                </a:lnTo>
                <a:cubicBezTo>
                  <a:pt x="4" y="3091"/>
                  <a:pt x="4" y="3124"/>
                  <a:pt x="4" y="3154"/>
                </a:cubicBezTo>
                <a:cubicBezTo>
                  <a:pt x="1" y="3194"/>
                  <a:pt x="1" y="3224"/>
                  <a:pt x="1" y="3237"/>
                </a:cubicBezTo>
                <a:lnTo>
                  <a:pt x="1" y="3248"/>
                </a:lnTo>
                <a:lnTo>
                  <a:pt x="67" y="3401"/>
                </a:lnTo>
                <a:lnTo>
                  <a:pt x="1280" y="6310"/>
                </a:lnTo>
                <a:cubicBezTo>
                  <a:pt x="1280" y="6310"/>
                  <a:pt x="1999" y="7003"/>
                  <a:pt x="2933" y="7003"/>
                </a:cubicBezTo>
                <a:cubicBezTo>
                  <a:pt x="3372" y="7003"/>
                  <a:pt x="3860" y="6849"/>
                  <a:pt x="4343" y="6396"/>
                </a:cubicBezTo>
                <a:cubicBezTo>
                  <a:pt x="5179" y="5610"/>
                  <a:pt x="5359" y="3591"/>
                  <a:pt x="4875" y="2031"/>
                </a:cubicBezTo>
                <a:cubicBezTo>
                  <a:pt x="4862" y="1981"/>
                  <a:pt x="4846" y="1935"/>
                  <a:pt x="4829" y="1884"/>
                </a:cubicBezTo>
                <a:lnTo>
                  <a:pt x="4822" y="1864"/>
                </a:lnTo>
                <a:cubicBezTo>
                  <a:pt x="4815" y="1848"/>
                  <a:pt x="4812" y="1835"/>
                  <a:pt x="4806" y="1818"/>
                </a:cubicBezTo>
                <a:cubicBezTo>
                  <a:pt x="4786" y="1761"/>
                  <a:pt x="4766" y="1708"/>
                  <a:pt x="4743" y="1651"/>
                </a:cubicBezTo>
                <a:cubicBezTo>
                  <a:pt x="4729" y="1615"/>
                  <a:pt x="4712" y="1578"/>
                  <a:pt x="4695" y="1541"/>
                </a:cubicBezTo>
                <a:cubicBezTo>
                  <a:pt x="4695" y="1541"/>
                  <a:pt x="4695" y="1538"/>
                  <a:pt x="4692" y="1538"/>
                </a:cubicBezTo>
                <a:cubicBezTo>
                  <a:pt x="4672" y="1488"/>
                  <a:pt x="4649" y="1438"/>
                  <a:pt x="4626" y="1392"/>
                </a:cubicBezTo>
                <a:cubicBezTo>
                  <a:pt x="4575" y="1281"/>
                  <a:pt x="4519" y="1178"/>
                  <a:pt x="4459" y="1078"/>
                </a:cubicBezTo>
                <a:cubicBezTo>
                  <a:pt x="4235" y="712"/>
                  <a:pt x="3960" y="412"/>
                  <a:pt x="3626" y="225"/>
                </a:cubicBezTo>
                <a:cubicBezTo>
                  <a:pt x="3529" y="169"/>
                  <a:pt x="3429" y="125"/>
                  <a:pt x="3326" y="89"/>
                </a:cubicBezTo>
                <a:cubicBezTo>
                  <a:pt x="3276" y="72"/>
                  <a:pt x="3226" y="58"/>
                  <a:pt x="3176" y="49"/>
                </a:cubicBezTo>
                <a:cubicBezTo>
                  <a:pt x="3136" y="38"/>
                  <a:pt x="3096" y="29"/>
                  <a:pt x="3053" y="22"/>
                </a:cubicBezTo>
                <a:cubicBezTo>
                  <a:pt x="2964" y="8"/>
                  <a:pt x="2870" y="1"/>
                  <a:pt x="2774" y="1"/>
                </a:cubicBezTo>
                <a:close/>
              </a:path>
            </a:pathLst>
          </a:custGeom>
          <a:solidFill>
            <a:srgbClr val="9C61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7"/>
          <p:cNvSpPr/>
          <p:nvPr/>
        </p:nvSpPr>
        <p:spPr>
          <a:xfrm>
            <a:off x="3994209" y="6862561"/>
            <a:ext cx="38977" cy="168964"/>
          </a:xfrm>
          <a:custGeom>
            <a:rect b="b" l="l" r="r" t="t"/>
            <a:pathLst>
              <a:path extrusionOk="0" h="1577" w="364">
                <a:moveTo>
                  <a:pt x="217" y="0"/>
                </a:moveTo>
                <a:lnTo>
                  <a:pt x="17" y="23"/>
                </a:lnTo>
                <a:lnTo>
                  <a:pt x="150" y="1200"/>
                </a:lnTo>
                <a:cubicBezTo>
                  <a:pt x="157" y="1243"/>
                  <a:pt x="144" y="1286"/>
                  <a:pt x="113" y="1320"/>
                </a:cubicBezTo>
                <a:cubicBezTo>
                  <a:pt x="87" y="1353"/>
                  <a:pt x="47" y="1373"/>
                  <a:pt x="1" y="1373"/>
                </a:cubicBezTo>
                <a:lnTo>
                  <a:pt x="7" y="1577"/>
                </a:lnTo>
                <a:cubicBezTo>
                  <a:pt x="107" y="1573"/>
                  <a:pt x="204" y="1526"/>
                  <a:pt x="267" y="1453"/>
                </a:cubicBezTo>
                <a:cubicBezTo>
                  <a:pt x="333" y="1377"/>
                  <a:pt x="364" y="1277"/>
                  <a:pt x="353" y="1177"/>
                </a:cubicBezTo>
                <a:lnTo>
                  <a:pt x="217"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7"/>
          <p:cNvSpPr/>
          <p:nvPr/>
        </p:nvSpPr>
        <p:spPr>
          <a:xfrm>
            <a:off x="3887877" y="6861811"/>
            <a:ext cx="25485" cy="35143"/>
          </a:xfrm>
          <a:custGeom>
            <a:rect b="b" l="l" r="r" t="t"/>
            <a:pathLst>
              <a:path extrusionOk="0" h="328" w="238">
                <a:moveTo>
                  <a:pt x="114" y="1"/>
                </a:moveTo>
                <a:cubicBezTo>
                  <a:pt x="47" y="4"/>
                  <a:pt x="0" y="77"/>
                  <a:pt x="0" y="167"/>
                </a:cubicBezTo>
                <a:cubicBezTo>
                  <a:pt x="3" y="255"/>
                  <a:pt x="58" y="327"/>
                  <a:pt x="120" y="327"/>
                </a:cubicBezTo>
                <a:cubicBezTo>
                  <a:pt x="121" y="327"/>
                  <a:pt x="122" y="327"/>
                  <a:pt x="124" y="327"/>
                </a:cubicBezTo>
                <a:cubicBezTo>
                  <a:pt x="187" y="324"/>
                  <a:pt x="237" y="250"/>
                  <a:pt x="234" y="161"/>
                </a:cubicBezTo>
                <a:cubicBezTo>
                  <a:pt x="230" y="70"/>
                  <a:pt x="177" y="1"/>
                  <a:pt x="114"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7"/>
          <p:cNvSpPr/>
          <p:nvPr/>
        </p:nvSpPr>
        <p:spPr>
          <a:xfrm>
            <a:off x="4076233" y="6855704"/>
            <a:ext cx="25806" cy="34821"/>
          </a:xfrm>
          <a:custGeom>
            <a:rect b="b" l="l" r="r" t="t"/>
            <a:pathLst>
              <a:path extrusionOk="0" h="325" w="241">
                <a:moveTo>
                  <a:pt x="122" y="1"/>
                </a:moveTo>
                <a:cubicBezTo>
                  <a:pt x="120" y="1"/>
                  <a:pt x="119" y="1"/>
                  <a:pt x="118" y="1"/>
                </a:cubicBezTo>
                <a:cubicBezTo>
                  <a:pt x="50" y="1"/>
                  <a:pt x="1" y="78"/>
                  <a:pt x="4" y="167"/>
                </a:cubicBezTo>
                <a:cubicBezTo>
                  <a:pt x="7" y="256"/>
                  <a:pt x="62" y="324"/>
                  <a:pt x="123" y="324"/>
                </a:cubicBezTo>
                <a:cubicBezTo>
                  <a:pt x="124" y="324"/>
                  <a:pt x="126" y="324"/>
                  <a:pt x="127" y="324"/>
                </a:cubicBezTo>
                <a:cubicBezTo>
                  <a:pt x="190" y="324"/>
                  <a:pt x="241" y="247"/>
                  <a:pt x="238" y="158"/>
                </a:cubicBezTo>
                <a:cubicBezTo>
                  <a:pt x="234" y="69"/>
                  <a:pt x="183" y="1"/>
                  <a:pt x="122"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7"/>
          <p:cNvSpPr/>
          <p:nvPr/>
        </p:nvSpPr>
        <p:spPr>
          <a:xfrm>
            <a:off x="3913255" y="7024667"/>
            <a:ext cx="46794" cy="52500"/>
          </a:xfrm>
          <a:custGeom>
            <a:rect b="b" l="l" r="r" t="t"/>
            <a:pathLst>
              <a:path extrusionOk="0" h="490" w="437">
                <a:moveTo>
                  <a:pt x="17" y="0"/>
                </a:moveTo>
                <a:lnTo>
                  <a:pt x="17" y="0"/>
                </a:lnTo>
                <a:cubicBezTo>
                  <a:pt x="0" y="120"/>
                  <a:pt x="37" y="247"/>
                  <a:pt x="113" y="340"/>
                </a:cubicBezTo>
                <a:cubicBezTo>
                  <a:pt x="190" y="430"/>
                  <a:pt x="310" y="487"/>
                  <a:pt x="430" y="490"/>
                </a:cubicBezTo>
                <a:lnTo>
                  <a:pt x="437" y="290"/>
                </a:lnTo>
                <a:cubicBezTo>
                  <a:pt x="373" y="287"/>
                  <a:pt x="310" y="256"/>
                  <a:pt x="266" y="210"/>
                </a:cubicBezTo>
                <a:cubicBezTo>
                  <a:pt x="226" y="160"/>
                  <a:pt x="206" y="93"/>
                  <a:pt x="217" y="30"/>
                </a:cubicBezTo>
                <a:lnTo>
                  <a:pt x="17"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7"/>
          <p:cNvSpPr/>
          <p:nvPr/>
        </p:nvSpPr>
        <p:spPr>
          <a:xfrm>
            <a:off x="3845366" y="6792169"/>
            <a:ext cx="98942" cy="32678"/>
          </a:xfrm>
          <a:custGeom>
            <a:rect b="b" l="l" r="r" t="t"/>
            <a:pathLst>
              <a:path extrusionOk="0" h="305" w="924">
                <a:moveTo>
                  <a:pt x="636" y="0"/>
                </a:moveTo>
                <a:cubicBezTo>
                  <a:pt x="493" y="0"/>
                  <a:pt x="343" y="26"/>
                  <a:pt x="204" y="64"/>
                </a:cubicBezTo>
                <a:cubicBezTo>
                  <a:pt x="157" y="81"/>
                  <a:pt x="107" y="97"/>
                  <a:pt x="67" y="124"/>
                </a:cubicBezTo>
                <a:cubicBezTo>
                  <a:pt x="27" y="151"/>
                  <a:pt x="1" y="187"/>
                  <a:pt x="11" y="224"/>
                </a:cubicBezTo>
                <a:cubicBezTo>
                  <a:pt x="24" y="277"/>
                  <a:pt x="117" y="297"/>
                  <a:pt x="201" y="304"/>
                </a:cubicBezTo>
                <a:cubicBezTo>
                  <a:pt x="219" y="304"/>
                  <a:pt x="238" y="305"/>
                  <a:pt x="257" y="305"/>
                </a:cubicBezTo>
                <a:cubicBezTo>
                  <a:pt x="417" y="305"/>
                  <a:pt x="585" y="278"/>
                  <a:pt x="737" y="227"/>
                </a:cubicBezTo>
                <a:cubicBezTo>
                  <a:pt x="800" y="204"/>
                  <a:pt x="864" y="174"/>
                  <a:pt x="884" y="131"/>
                </a:cubicBezTo>
                <a:cubicBezTo>
                  <a:pt x="924" y="27"/>
                  <a:pt x="737" y="4"/>
                  <a:pt x="660" y="1"/>
                </a:cubicBezTo>
                <a:cubicBezTo>
                  <a:pt x="652" y="0"/>
                  <a:pt x="644" y="0"/>
                  <a:pt x="636"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7"/>
          <p:cNvSpPr/>
          <p:nvPr/>
        </p:nvSpPr>
        <p:spPr>
          <a:xfrm>
            <a:off x="4045180" y="6786062"/>
            <a:ext cx="87591" cy="27214"/>
          </a:xfrm>
          <a:custGeom>
            <a:rect b="b" l="l" r="r" t="t"/>
            <a:pathLst>
              <a:path extrusionOk="0" h="254" w="818">
                <a:moveTo>
                  <a:pt x="358" y="1"/>
                </a:moveTo>
                <a:cubicBezTo>
                  <a:pt x="302" y="1"/>
                  <a:pt x="245" y="4"/>
                  <a:pt x="191" y="11"/>
                </a:cubicBezTo>
                <a:cubicBezTo>
                  <a:pt x="144" y="18"/>
                  <a:pt x="100" y="24"/>
                  <a:pt x="65" y="44"/>
                </a:cubicBezTo>
                <a:cubicBezTo>
                  <a:pt x="28" y="61"/>
                  <a:pt x="1" y="91"/>
                  <a:pt x="5" y="124"/>
                </a:cubicBezTo>
                <a:cubicBezTo>
                  <a:pt x="8" y="178"/>
                  <a:pt x="88" y="208"/>
                  <a:pt x="157" y="224"/>
                </a:cubicBezTo>
                <a:cubicBezTo>
                  <a:pt x="249" y="244"/>
                  <a:pt x="343" y="254"/>
                  <a:pt x="437" y="254"/>
                </a:cubicBezTo>
                <a:cubicBezTo>
                  <a:pt x="504" y="254"/>
                  <a:pt x="570" y="249"/>
                  <a:pt x="634" y="238"/>
                </a:cubicBezTo>
                <a:cubicBezTo>
                  <a:pt x="691" y="228"/>
                  <a:pt x="751" y="211"/>
                  <a:pt x="771" y="174"/>
                </a:cubicBezTo>
                <a:cubicBezTo>
                  <a:pt x="817" y="88"/>
                  <a:pt x="657" y="34"/>
                  <a:pt x="591" y="21"/>
                </a:cubicBezTo>
                <a:cubicBezTo>
                  <a:pt x="515" y="7"/>
                  <a:pt x="436" y="1"/>
                  <a:pt x="358"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7"/>
          <p:cNvSpPr/>
          <p:nvPr/>
        </p:nvSpPr>
        <p:spPr>
          <a:xfrm>
            <a:off x="3632702" y="6272852"/>
            <a:ext cx="319527" cy="261213"/>
          </a:xfrm>
          <a:custGeom>
            <a:rect b="b" l="l" r="r" t="t"/>
            <a:pathLst>
              <a:path extrusionOk="0" h="2438" w="2984">
                <a:moveTo>
                  <a:pt x="1658" y="1"/>
                </a:moveTo>
                <a:cubicBezTo>
                  <a:pt x="1638" y="1"/>
                  <a:pt x="1617" y="2"/>
                  <a:pt x="1597" y="3"/>
                </a:cubicBezTo>
                <a:cubicBezTo>
                  <a:pt x="364" y="72"/>
                  <a:pt x="1" y="1712"/>
                  <a:pt x="1084" y="2299"/>
                </a:cubicBezTo>
                <a:cubicBezTo>
                  <a:pt x="1258" y="2392"/>
                  <a:pt x="1456" y="2438"/>
                  <a:pt x="1654" y="2438"/>
                </a:cubicBezTo>
                <a:cubicBezTo>
                  <a:pt x="1956" y="2438"/>
                  <a:pt x="2260" y="2332"/>
                  <a:pt x="2483" y="2128"/>
                </a:cubicBezTo>
                <a:cubicBezTo>
                  <a:pt x="2857" y="1792"/>
                  <a:pt x="2983" y="1215"/>
                  <a:pt x="2790" y="752"/>
                </a:cubicBezTo>
                <a:cubicBezTo>
                  <a:pt x="2608" y="308"/>
                  <a:pt x="2137" y="1"/>
                  <a:pt x="1658"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7"/>
          <p:cNvSpPr/>
          <p:nvPr/>
        </p:nvSpPr>
        <p:spPr>
          <a:xfrm>
            <a:off x="2661368" y="8593868"/>
            <a:ext cx="2528266" cy="1620959"/>
          </a:xfrm>
          <a:custGeom>
            <a:rect b="b" l="l" r="r" t="t"/>
            <a:pathLst>
              <a:path extrusionOk="0" h="15129" w="23611">
                <a:moveTo>
                  <a:pt x="12140" y="0"/>
                </a:moveTo>
                <a:cubicBezTo>
                  <a:pt x="11508" y="0"/>
                  <a:pt x="10894" y="8"/>
                  <a:pt x="10321" y="20"/>
                </a:cubicBezTo>
                <a:cubicBezTo>
                  <a:pt x="9672" y="33"/>
                  <a:pt x="9072" y="53"/>
                  <a:pt x="8555" y="73"/>
                </a:cubicBezTo>
                <a:cubicBezTo>
                  <a:pt x="7425" y="117"/>
                  <a:pt x="6696" y="166"/>
                  <a:pt x="6696" y="166"/>
                </a:cubicBezTo>
                <a:lnTo>
                  <a:pt x="2703" y="166"/>
                </a:lnTo>
                <a:cubicBezTo>
                  <a:pt x="2703" y="166"/>
                  <a:pt x="1" y="5489"/>
                  <a:pt x="1904" y="6991"/>
                </a:cubicBezTo>
                <a:lnTo>
                  <a:pt x="12464" y="6991"/>
                </a:lnTo>
                <a:lnTo>
                  <a:pt x="11414" y="15129"/>
                </a:lnTo>
                <a:lnTo>
                  <a:pt x="21255" y="15129"/>
                </a:lnTo>
                <a:cubicBezTo>
                  <a:pt x="21255" y="15129"/>
                  <a:pt x="23611" y="3745"/>
                  <a:pt x="20568" y="1173"/>
                </a:cubicBezTo>
                <a:cubicBezTo>
                  <a:pt x="20398" y="1030"/>
                  <a:pt x="20161" y="899"/>
                  <a:pt x="19872" y="786"/>
                </a:cubicBezTo>
                <a:cubicBezTo>
                  <a:pt x="18263" y="158"/>
                  <a:pt x="15010" y="0"/>
                  <a:pt x="12140" y="0"/>
                </a:cubicBezTo>
                <a:close/>
              </a:path>
            </a:pathLst>
          </a:custGeom>
          <a:solidFill>
            <a:srgbClr val="E4A6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7"/>
          <p:cNvSpPr/>
          <p:nvPr/>
        </p:nvSpPr>
        <p:spPr>
          <a:xfrm>
            <a:off x="4029867" y="6875418"/>
            <a:ext cx="176040" cy="101464"/>
          </a:xfrm>
          <a:custGeom>
            <a:rect b="b" l="l" r="r" t="t"/>
            <a:pathLst>
              <a:path extrusionOk="0" h="947" w="1644">
                <a:moveTo>
                  <a:pt x="1414" y="207"/>
                </a:moveTo>
                <a:cubicBezTo>
                  <a:pt x="1380" y="497"/>
                  <a:pt x="1140" y="730"/>
                  <a:pt x="840" y="746"/>
                </a:cubicBezTo>
                <a:cubicBezTo>
                  <a:pt x="831" y="747"/>
                  <a:pt x="821" y="747"/>
                  <a:pt x="812" y="747"/>
                </a:cubicBezTo>
                <a:cubicBezTo>
                  <a:pt x="524" y="747"/>
                  <a:pt x="275" y="545"/>
                  <a:pt x="214" y="270"/>
                </a:cubicBezTo>
                <a:lnTo>
                  <a:pt x="1414" y="207"/>
                </a:lnTo>
                <a:close/>
                <a:moveTo>
                  <a:pt x="1514" y="0"/>
                </a:moveTo>
                <a:lnTo>
                  <a:pt x="94" y="74"/>
                </a:lnTo>
                <a:lnTo>
                  <a:pt x="0" y="180"/>
                </a:lnTo>
                <a:cubicBezTo>
                  <a:pt x="20" y="610"/>
                  <a:pt x="380" y="946"/>
                  <a:pt x="807" y="946"/>
                </a:cubicBezTo>
                <a:lnTo>
                  <a:pt x="851" y="946"/>
                </a:lnTo>
                <a:cubicBezTo>
                  <a:pt x="1297" y="923"/>
                  <a:pt x="1643" y="540"/>
                  <a:pt x="1620" y="94"/>
                </a:cubicBezTo>
                <a:lnTo>
                  <a:pt x="1514" y="0"/>
                </a:lnTo>
                <a:close/>
              </a:path>
            </a:pathLst>
          </a:custGeom>
          <a:solidFill>
            <a:srgbClr val="E4A6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7"/>
          <p:cNvSpPr/>
          <p:nvPr/>
        </p:nvSpPr>
        <p:spPr>
          <a:xfrm>
            <a:off x="3811421" y="6886775"/>
            <a:ext cx="176040" cy="101571"/>
          </a:xfrm>
          <a:custGeom>
            <a:rect b="b" l="l" r="r" t="t"/>
            <a:pathLst>
              <a:path extrusionOk="0" h="948" w="1644">
                <a:moveTo>
                  <a:pt x="1417" y="208"/>
                </a:moveTo>
                <a:cubicBezTo>
                  <a:pt x="1384" y="497"/>
                  <a:pt x="1144" y="731"/>
                  <a:pt x="841" y="744"/>
                </a:cubicBezTo>
                <a:cubicBezTo>
                  <a:pt x="828" y="744"/>
                  <a:pt x="816" y="745"/>
                  <a:pt x="803" y="745"/>
                </a:cubicBezTo>
                <a:cubicBezTo>
                  <a:pt x="656" y="745"/>
                  <a:pt x="515" y="689"/>
                  <a:pt x="404" y="591"/>
                </a:cubicBezTo>
                <a:cubicBezTo>
                  <a:pt x="308" y="504"/>
                  <a:pt x="244" y="391"/>
                  <a:pt x="215" y="268"/>
                </a:cubicBezTo>
                <a:lnTo>
                  <a:pt x="1417" y="208"/>
                </a:lnTo>
                <a:close/>
                <a:moveTo>
                  <a:pt x="1514" y="1"/>
                </a:moveTo>
                <a:lnTo>
                  <a:pt x="98" y="74"/>
                </a:lnTo>
                <a:lnTo>
                  <a:pt x="1" y="177"/>
                </a:lnTo>
                <a:cubicBezTo>
                  <a:pt x="24" y="611"/>
                  <a:pt x="381" y="947"/>
                  <a:pt x="811" y="947"/>
                </a:cubicBezTo>
                <a:lnTo>
                  <a:pt x="854" y="947"/>
                </a:lnTo>
                <a:cubicBezTo>
                  <a:pt x="1301" y="923"/>
                  <a:pt x="1644" y="540"/>
                  <a:pt x="1620" y="94"/>
                </a:cubicBezTo>
                <a:lnTo>
                  <a:pt x="1514" y="1"/>
                </a:lnTo>
                <a:close/>
              </a:path>
            </a:pathLst>
          </a:custGeom>
          <a:solidFill>
            <a:srgbClr val="E4A6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7"/>
          <p:cNvSpPr/>
          <p:nvPr/>
        </p:nvSpPr>
        <p:spPr>
          <a:xfrm>
            <a:off x="3917860" y="6882489"/>
            <a:ext cx="136420" cy="28714"/>
          </a:xfrm>
          <a:custGeom>
            <a:rect b="b" l="l" r="r" t="t"/>
            <a:pathLst>
              <a:path extrusionOk="0" h="268" w="1274">
                <a:moveTo>
                  <a:pt x="1263" y="1"/>
                </a:moveTo>
                <a:lnTo>
                  <a:pt x="0" y="68"/>
                </a:lnTo>
                <a:lnTo>
                  <a:pt x="10" y="268"/>
                </a:lnTo>
                <a:lnTo>
                  <a:pt x="1273" y="201"/>
                </a:lnTo>
                <a:lnTo>
                  <a:pt x="1263" y="1"/>
                </a:lnTo>
                <a:close/>
              </a:path>
            </a:pathLst>
          </a:custGeom>
          <a:solidFill>
            <a:srgbClr val="E4A6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7"/>
          <p:cNvSpPr/>
          <p:nvPr/>
        </p:nvSpPr>
        <p:spPr>
          <a:xfrm>
            <a:off x="3637735" y="6768597"/>
            <a:ext cx="188461" cy="145821"/>
          </a:xfrm>
          <a:custGeom>
            <a:rect b="b" l="l" r="r" t="t"/>
            <a:pathLst>
              <a:path extrusionOk="0" h="1361" w="1760">
                <a:moveTo>
                  <a:pt x="117" y="1"/>
                </a:moveTo>
                <a:lnTo>
                  <a:pt x="0" y="161"/>
                </a:lnTo>
                <a:lnTo>
                  <a:pt x="1643" y="1360"/>
                </a:lnTo>
                <a:lnTo>
                  <a:pt x="1760" y="1197"/>
                </a:lnTo>
                <a:lnTo>
                  <a:pt x="117" y="1"/>
                </a:lnTo>
                <a:close/>
              </a:path>
            </a:pathLst>
          </a:custGeom>
          <a:solidFill>
            <a:srgbClr val="E4A6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7"/>
          <p:cNvSpPr/>
          <p:nvPr/>
        </p:nvSpPr>
        <p:spPr>
          <a:xfrm>
            <a:off x="3518875" y="6790883"/>
            <a:ext cx="168865" cy="216535"/>
          </a:xfrm>
          <a:custGeom>
            <a:rect b="b" l="l" r="r" t="t"/>
            <a:pathLst>
              <a:path extrusionOk="0" h="2021" w="1577">
                <a:moveTo>
                  <a:pt x="916" y="0"/>
                </a:moveTo>
                <a:cubicBezTo>
                  <a:pt x="896" y="0"/>
                  <a:pt x="876" y="1"/>
                  <a:pt x="857" y="3"/>
                </a:cubicBezTo>
                <a:cubicBezTo>
                  <a:pt x="650" y="26"/>
                  <a:pt x="461" y="143"/>
                  <a:pt x="324" y="303"/>
                </a:cubicBezTo>
                <a:cubicBezTo>
                  <a:pt x="14" y="663"/>
                  <a:pt x="1" y="1246"/>
                  <a:pt x="290" y="1623"/>
                </a:cubicBezTo>
                <a:cubicBezTo>
                  <a:pt x="490" y="1878"/>
                  <a:pt x="815" y="2020"/>
                  <a:pt x="1137" y="2020"/>
                </a:cubicBezTo>
                <a:cubicBezTo>
                  <a:pt x="1289" y="2020"/>
                  <a:pt x="1440" y="1989"/>
                  <a:pt x="1577" y="1922"/>
                </a:cubicBezTo>
                <a:lnTo>
                  <a:pt x="1404" y="243"/>
                </a:lnTo>
                <a:cubicBezTo>
                  <a:pt x="1298" y="86"/>
                  <a:pt x="1105" y="0"/>
                  <a:pt x="916" y="0"/>
                </a:cubicBezTo>
                <a:close/>
              </a:path>
            </a:pathLst>
          </a:custGeom>
          <a:solidFill>
            <a:srgbClr val="9C61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7"/>
          <p:cNvSpPr/>
          <p:nvPr/>
        </p:nvSpPr>
        <p:spPr>
          <a:xfrm>
            <a:off x="3585587" y="6846811"/>
            <a:ext cx="58680" cy="93000"/>
          </a:xfrm>
          <a:custGeom>
            <a:rect b="b" l="l" r="r" t="t"/>
            <a:pathLst>
              <a:path extrusionOk="0" h="868" w="548">
                <a:moveTo>
                  <a:pt x="464" y="1"/>
                </a:moveTo>
                <a:lnTo>
                  <a:pt x="1" y="27"/>
                </a:lnTo>
                <a:lnTo>
                  <a:pt x="14" y="230"/>
                </a:lnTo>
                <a:lnTo>
                  <a:pt x="267" y="214"/>
                </a:lnTo>
                <a:lnTo>
                  <a:pt x="267" y="214"/>
                </a:lnTo>
                <a:cubicBezTo>
                  <a:pt x="154" y="410"/>
                  <a:pt x="101" y="644"/>
                  <a:pt x="124" y="867"/>
                </a:cubicBezTo>
                <a:lnTo>
                  <a:pt x="327" y="847"/>
                </a:lnTo>
                <a:cubicBezTo>
                  <a:pt x="301" y="604"/>
                  <a:pt x="384" y="350"/>
                  <a:pt x="547" y="167"/>
                </a:cubicBezTo>
                <a:lnTo>
                  <a:pt x="464" y="1"/>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7"/>
          <p:cNvSpPr/>
          <p:nvPr/>
        </p:nvSpPr>
        <p:spPr>
          <a:xfrm>
            <a:off x="3620924" y="6518207"/>
            <a:ext cx="471902" cy="278249"/>
          </a:xfrm>
          <a:custGeom>
            <a:rect b="b" l="l" r="r" t="t"/>
            <a:pathLst>
              <a:path extrusionOk="0" h="2597" w="4407">
                <a:moveTo>
                  <a:pt x="2721" y="1"/>
                </a:moveTo>
                <a:cubicBezTo>
                  <a:pt x="2701" y="1"/>
                  <a:pt x="2682" y="1"/>
                  <a:pt x="2663" y="2"/>
                </a:cubicBezTo>
                <a:cubicBezTo>
                  <a:pt x="2658" y="3"/>
                  <a:pt x="2653" y="3"/>
                  <a:pt x="2648" y="3"/>
                </a:cubicBezTo>
                <a:cubicBezTo>
                  <a:pt x="2643" y="3"/>
                  <a:pt x="2638" y="3"/>
                  <a:pt x="2633" y="5"/>
                </a:cubicBezTo>
                <a:cubicBezTo>
                  <a:pt x="1637" y="45"/>
                  <a:pt x="1014" y="469"/>
                  <a:pt x="617" y="998"/>
                </a:cubicBezTo>
                <a:cubicBezTo>
                  <a:pt x="237" y="1508"/>
                  <a:pt x="71" y="2118"/>
                  <a:pt x="0" y="2574"/>
                </a:cubicBezTo>
                <a:cubicBezTo>
                  <a:pt x="90" y="2590"/>
                  <a:pt x="180" y="2597"/>
                  <a:pt x="271" y="2597"/>
                </a:cubicBezTo>
                <a:cubicBezTo>
                  <a:pt x="851" y="2597"/>
                  <a:pt x="1429" y="2295"/>
                  <a:pt x="1850" y="1868"/>
                </a:cubicBezTo>
                <a:cubicBezTo>
                  <a:pt x="2323" y="1392"/>
                  <a:pt x="2633" y="772"/>
                  <a:pt x="2916" y="152"/>
                </a:cubicBezTo>
                <a:cubicBezTo>
                  <a:pt x="2976" y="275"/>
                  <a:pt x="3067" y="385"/>
                  <a:pt x="3170" y="472"/>
                </a:cubicBezTo>
                <a:cubicBezTo>
                  <a:pt x="3387" y="658"/>
                  <a:pt x="3656" y="765"/>
                  <a:pt x="3923" y="868"/>
                </a:cubicBezTo>
                <a:cubicBezTo>
                  <a:pt x="4086" y="932"/>
                  <a:pt x="4253" y="995"/>
                  <a:pt x="4406" y="1078"/>
                </a:cubicBezTo>
                <a:cubicBezTo>
                  <a:pt x="4182" y="712"/>
                  <a:pt x="3907" y="412"/>
                  <a:pt x="3573" y="225"/>
                </a:cubicBezTo>
                <a:cubicBezTo>
                  <a:pt x="3476" y="169"/>
                  <a:pt x="3376" y="125"/>
                  <a:pt x="3273" y="89"/>
                </a:cubicBezTo>
                <a:cubicBezTo>
                  <a:pt x="3223" y="72"/>
                  <a:pt x="3173" y="58"/>
                  <a:pt x="3123" y="49"/>
                </a:cubicBezTo>
                <a:cubicBezTo>
                  <a:pt x="3083" y="38"/>
                  <a:pt x="3043" y="29"/>
                  <a:pt x="3000" y="22"/>
                </a:cubicBezTo>
                <a:cubicBezTo>
                  <a:pt x="2911" y="8"/>
                  <a:pt x="2817" y="1"/>
                  <a:pt x="2721"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7"/>
          <p:cNvSpPr/>
          <p:nvPr/>
        </p:nvSpPr>
        <p:spPr>
          <a:xfrm>
            <a:off x="4985889" y="7922623"/>
            <a:ext cx="82130" cy="422784"/>
          </a:xfrm>
          <a:custGeom>
            <a:rect b="b" l="l" r="r" t="t"/>
            <a:pathLst>
              <a:path extrusionOk="0" h="3946" w="767">
                <a:moveTo>
                  <a:pt x="566" y="0"/>
                </a:moveTo>
                <a:lnTo>
                  <a:pt x="0" y="3919"/>
                </a:lnTo>
                <a:lnTo>
                  <a:pt x="200" y="3945"/>
                </a:lnTo>
                <a:lnTo>
                  <a:pt x="766" y="27"/>
                </a:lnTo>
                <a:lnTo>
                  <a:pt x="5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7"/>
          <p:cNvSpPr/>
          <p:nvPr/>
        </p:nvSpPr>
        <p:spPr>
          <a:xfrm>
            <a:off x="3918181" y="9341719"/>
            <a:ext cx="198848" cy="613605"/>
          </a:xfrm>
          <a:custGeom>
            <a:rect b="b" l="l" r="r" t="t"/>
            <a:pathLst>
              <a:path extrusionOk="0" h="5727" w="1857">
                <a:moveTo>
                  <a:pt x="727" y="1"/>
                </a:moveTo>
                <a:lnTo>
                  <a:pt x="0" y="5726"/>
                </a:lnTo>
                <a:lnTo>
                  <a:pt x="1857" y="1"/>
                </a:lnTo>
                <a:close/>
              </a:path>
            </a:pathLst>
          </a:custGeom>
          <a:solidFill>
            <a:srgbClr val="DF8B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7"/>
          <p:cNvSpPr/>
          <p:nvPr/>
        </p:nvSpPr>
        <p:spPr>
          <a:xfrm>
            <a:off x="2950809" y="7440592"/>
            <a:ext cx="1170170" cy="1305317"/>
          </a:xfrm>
          <a:custGeom>
            <a:rect b="b" l="l" r="r" t="t"/>
            <a:pathLst>
              <a:path extrusionOk="0" h="12183" w="10928">
                <a:moveTo>
                  <a:pt x="5686" y="0"/>
                </a:moveTo>
                <a:cubicBezTo>
                  <a:pt x="2097" y="280"/>
                  <a:pt x="0" y="10930"/>
                  <a:pt x="0" y="10930"/>
                </a:cubicBezTo>
                <a:cubicBezTo>
                  <a:pt x="742" y="11866"/>
                  <a:pt x="1798" y="12183"/>
                  <a:pt x="2889" y="12183"/>
                </a:cubicBezTo>
                <a:cubicBezTo>
                  <a:pt x="4230" y="12183"/>
                  <a:pt x="5623" y="11704"/>
                  <a:pt x="6546" y="11307"/>
                </a:cubicBezTo>
                <a:cubicBezTo>
                  <a:pt x="7198" y="11024"/>
                  <a:pt x="7618" y="10784"/>
                  <a:pt x="7618" y="10784"/>
                </a:cubicBezTo>
                <a:lnTo>
                  <a:pt x="10440" y="8105"/>
                </a:lnTo>
                <a:lnTo>
                  <a:pt x="10568" y="7985"/>
                </a:lnTo>
                <a:cubicBezTo>
                  <a:pt x="10928" y="4099"/>
                  <a:pt x="9338" y="257"/>
                  <a:pt x="9318" y="200"/>
                </a:cubicBezTo>
                <a:cubicBezTo>
                  <a:pt x="8914" y="431"/>
                  <a:pt x="8444" y="513"/>
                  <a:pt x="7978" y="513"/>
                </a:cubicBezTo>
                <a:cubicBezTo>
                  <a:pt x="6817" y="513"/>
                  <a:pt x="5686" y="0"/>
                  <a:pt x="5686" y="0"/>
                </a:cubicBezTo>
                <a:close/>
              </a:path>
            </a:pathLst>
          </a:custGeom>
          <a:solidFill>
            <a:srgbClr val="AAD3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7"/>
          <p:cNvSpPr/>
          <p:nvPr/>
        </p:nvSpPr>
        <p:spPr>
          <a:xfrm>
            <a:off x="4718935" y="8285620"/>
            <a:ext cx="431747" cy="305142"/>
          </a:xfrm>
          <a:custGeom>
            <a:rect b="b" l="l" r="r" t="t"/>
            <a:pathLst>
              <a:path extrusionOk="0" h="2848" w="4032">
                <a:moveTo>
                  <a:pt x="617" y="1"/>
                </a:moveTo>
                <a:lnTo>
                  <a:pt x="0" y="2780"/>
                </a:lnTo>
                <a:cubicBezTo>
                  <a:pt x="0" y="2780"/>
                  <a:pt x="1002" y="2848"/>
                  <a:pt x="1911" y="2848"/>
                </a:cubicBezTo>
                <a:cubicBezTo>
                  <a:pt x="2603" y="2848"/>
                  <a:pt x="3240" y="2809"/>
                  <a:pt x="3343" y="2670"/>
                </a:cubicBezTo>
                <a:cubicBezTo>
                  <a:pt x="3482" y="2480"/>
                  <a:pt x="3336" y="2367"/>
                  <a:pt x="3336" y="2367"/>
                </a:cubicBezTo>
                <a:lnTo>
                  <a:pt x="3336" y="2367"/>
                </a:lnTo>
                <a:cubicBezTo>
                  <a:pt x="3336" y="2367"/>
                  <a:pt x="3397" y="2379"/>
                  <a:pt x="3475" y="2379"/>
                </a:cubicBezTo>
                <a:cubicBezTo>
                  <a:pt x="3573" y="2379"/>
                  <a:pt x="3697" y="2361"/>
                  <a:pt x="3762" y="2277"/>
                </a:cubicBezTo>
                <a:cubicBezTo>
                  <a:pt x="3876" y="2127"/>
                  <a:pt x="3756" y="1974"/>
                  <a:pt x="3756" y="1974"/>
                </a:cubicBezTo>
                <a:lnTo>
                  <a:pt x="3756" y="1974"/>
                </a:lnTo>
                <a:cubicBezTo>
                  <a:pt x="3756" y="1974"/>
                  <a:pt x="3759" y="1974"/>
                  <a:pt x="3763" y="1974"/>
                </a:cubicBezTo>
                <a:cubicBezTo>
                  <a:pt x="3806" y="1974"/>
                  <a:pt x="4031" y="1963"/>
                  <a:pt x="4019" y="1731"/>
                </a:cubicBezTo>
                <a:cubicBezTo>
                  <a:pt x="4010" y="1454"/>
                  <a:pt x="3196" y="1034"/>
                  <a:pt x="2366" y="677"/>
                </a:cubicBezTo>
                <a:lnTo>
                  <a:pt x="2366" y="677"/>
                </a:lnTo>
                <a:cubicBezTo>
                  <a:pt x="2463" y="692"/>
                  <a:pt x="2554" y="699"/>
                  <a:pt x="2637" y="699"/>
                </a:cubicBezTo>
                <a:cubicBezTo>
                  <a:pt x="3032" y="699"/>
                  <a:pt x="3260" y="543"/>
                  <a:pt x="3263" y="298"/>
                </a:cubicBezTo>
                <a:cubicBezTo>
                  <a:pt x="3263" y="97"/>
                  <a:pt x="2664" y="8"/>
                  <a:pt x="2039" y="8"/>
                </a:cubicBezTo>
                <a:cubicBezTo>
                  <a:pt x="1918" y="8"/>
                  <a:pt x="1796" y="11"/>
                  <a:pt x="1677" y="18"/>
                </a:cubicBezTo>
                <a:cubicBezTo>
                  <a:pt x="1556" y="25"/>
                  <a:pt x="1432" y="28"/>
                  <a:pt x="1312" y="28"/>
                </a:cubicBezTo>
                <a:cubicBezTo>
                  <a:pt x="941" y="28"/>
                  <a:pt x="617" y="1"/>
                  <a:pt x="617" y="1"/>
                </a:cubicBezTo>
                <a:close/>
              </a:path>
            </a:pathLst>
          </a:custGeom>
          <a:solidFill>
            <a:srgbClr val="9C61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7"/>
          <p:cNvSpPr/>
          <p:nvPr/>
        </p:nvSpPr>
        <p:spPr>
          <a:xfrm>
            <a:off x="4990493" y="8427798"/>
            <a:ext cx="136741" cy="78214"/>
          </a:xfrm>
          <a:custGeom>
            <a:rect b="b" l="l" r="r" t="t"/>
            <a:pathLst>
              <a:path extrusionOk="0" h="730" w="1277">
                <a:moveTo>
                  <a:pt x="60" y="1"/>
                </a:moveTo>
                <a:lnTo>
                  <a:pt x="0" y="197"/>
                </a:lnTo>
                <a:cubicBezTo>
                  <a:pt x="680" y="396"/>
                  <a:pt x="1157" y="727"/>
                  <a:pt x="1160" y="730"/>
                </a:cubicBezTo>
                <a:lnTo>
                  <a:pt x="1277" y="564"/>
                </a:lnTo>
                <a:cubicBezTo>
                  <a:pt x="1257" y="550"/>
                  <a:pt x="770" y="213"/>
                  <a:pt x="60"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7"/>
          <p:cNvSpPr/>
          <p:nvPr/>
        </p:nvSpPr>
        <p:spPr>
          <a:xfrm>
            <a:off x="4966614" y="8489190"/>
            <a:ext cx="114254" cy="60107"/>
          </a:xfrm>
          <a:custGeom>
            <a:rect b="b" l="l" r="r" t="t"/>
            <a:pathLst>
              <a:path extrusionOk="0" h="561" w="1067">
                <a:moveTo>
                  <a:pt x="53" y="0"/>
                </a:moveTo>
                <a:lnTo>
                  <a:pt x="0" y="194"/>
                </a:lnTo>
                <a:cubicBezTo>
                  <a:pt x="477" y="327"/>
                  <a:pt x="973" y="557"/>
                  <a:pt x="980" y="560"/>
                </a:cubicBezTo>
                <a:lnTo>
                  <a:pt x="1066" y="377"/>
                </a:lnTo>
                <a:cubicBezTo>
                  <a:pt x="1043" y="367"/>
                  <a:pt x="546" y="137"/>
                  <a:pt x="53"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7"/>
          <p:cNvSpPr/>
          <p:nvPr/>
        </p:nvSpPr>
        <p:spPr>
          <a:xfrm>
            <a:off x="3270125" y="7967623"/>
            <a:ext cx="798710" cy="684426"/>
          </a:xfrm>
          <a:custGeom>
            <a:rect b="b" l="l" r="r" t="t"/>
            <a:pathLst>
              <a:path extrusionOk="0" h="6388" w="7459">
                <a:moveTo>
                  <a:pt x="1" y="0"/>
                </a:moveTo>
                <a:cubicBezTo>
                  <a:pt x="1" y="0"/>
                  <a:pt x="624" y="4062"/>
                  <a:pt x="2870" y="5918"/>
                </a:cubicBezTo>
                <a:cubicBezTo>
                  <a:pt x="3087" y="6098"/>
                  <a:pt x="3316" y="6255"/>
                  <a:pt x="3564" y="6388"/>
                </a:cubicBezTo>
                <a:cubicBezTo>
                  <a:pt x="4216" y="6105"/>
                  <a:pt x="4636" y="5865"/>
                  <a:pt x="4636" y="5865"/>
                </a:cubicBezTo>
                <a:lnTo>
                  <a:pt x="7458" y="3186"/>
                </a:lnTo>
                <a:lnTo>
                  <a:pt x="1" y="0"/>
                </a:lnTo>
                <a:close/>
              </a:path>
            </a:pathLst>
          </a:custGeom>
          <a:solidFill>
            <a:srgbClr val="79C6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7"/>
          <p:cNvSpPr/>
          <p:nvPr/>
        </p:nvSpPr>
        <p:spPr>
          <a:xfrm>
            <a:off x="3651656" y="8593868"/>
            <a:ext cx="1137618" cy="154392"/>
          </a:xfrm>
          <a:custGeom>
            <a:rect b="b" l="l" r="r" t="t"/>
            <a:pathLst>
              <a:path extrusionOk="0" h="1441" w="10624">
                <a:moveTo>
                  <a:pt x="2892" y="0"/>
                </a:moveTo>
                <a:cubicBezTo>
                  <a:pt x="2260" y="0"/>
                  <a:pt x="1646" y="8"/>
                  <a:pt x="1073" y="20"/>
                </a:cubicBezTo>
                <a:cubicBezTo>
                  <a:pt x="1073" y="20"/>
                  <a:pt x="653" y="260"/>
                  <a:pt x="1" y="543"/>
                </a:cubicBezTo>
                <a:cubicBezTo>
                  <a:pt x="201" y="650"/>
                  <a:pt x="413" y="740"/>
                  <a:pt x="633" y="810"/>
                </a:cubicBezTo>
                <a:cubicBezTo>
                  <a:pt x="2043" y="1258"/>
                  <a:pt x="3630" y="1440"/>
                  <a:pt x="5212" y="1440"/>
                </a:cubicBezTo>
                <a:cubicBezTo>
                  <a:pt x="7132" y="1440"/>
                  <a:pt x="9045" y="1172"/>
                  <a:pt x="10624" y="786"/>
                </a:cubicBezTo>
                <a:cubicBezTo>
                  <a:pt x="9015" y="158"/>
                  <a:pt x="5762" y="0"/>
                  <a:pt x="2892" y="0"/>
                </a:cubicBezTo>
                <a:close/>
              </a:path>
            </a:pathLst>
          </a:custGeom>
          <a:solidFill>
            <a:srgbClr val="DF8B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7"/>
          <p:cNvSpPr/>
          <p:nvPr/>
        </p:nvSpPr>
        <p:spPr>
          <a:xfrm>
            <a:off x="3270125" y="7695482"/>
            <a:ext cx="1537776" cy="959461"/>
          </a:xfrm>
          <a:custGeom>
            <a:rect b="b" l="l" r="r" t="t"/>
            <a:pathLst>
              <a:path extrusionOk="0" h="8955" w="14361">
                <a:moveTo>
                  <a:pt x="5769" y="1"/>
                </a:moveTo>
                <a:lnTo>
                  <a:pt x="1" y="2540"/>
                </a:lnTo>
                <a:cubicBezTo>
                  <a:pt x="1" y="2540"/>
                  <a:pt x="488" y="5322"/>
                  <a:pt x="3107" y="7582"/>
                </a:cubicBezTo>
                <a:cubicBezTo>
                  <a:pt x="4373" y="8673"/>
                  <a:pt x="6918" y="8955"/>
                  <a:pt x="9211" y="8955"/>
                </a:cubicBezTo>
                <a:cubicBezTo>
                  <a:pt x="11668" y="8955"/>
                  <a:pt x="13837" y="8631"/>
                  <a:pt x="13837" y="8631"/>
                </a:cubicBezTo>
                <a:lnTo>
                  <a:pt x="14360" y="5003"/>
                </a:lnTo>
                <a:lnTo>
                  <a:pt x="7506" y="2743"/>
                </a:lnTo>
                <a:lnTo>
                  <a:pt x="5769" y="1"/>
                </a:lnTo>
                <a:close/>
              </a:path>
            </a:pathLst>
          </a:custGeom>
          <a:solidFill>
            <a:srgbClr val="AAD3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7"/>
          <p:cNvSpPr/>
          <p:nvPr/>
        </p:nvSpPr>
        <p:spPr>
          <a:xfrm>
            <a:off x="3911435" y="9987677"/>
            <a:ext cx="1061698" cy="21536"/>
          </a:xfrm>
          <a:custGeom>
            <a:rect b="b" l="l" r="r" t="t"/>
            <a:pathLst>
              <a:path extrusionOk="0" h="201" w="9915">
                <a:moveTo>
                  <a:pt x="0" y="1"/>
                </a:moveTo>
                <a:lnTo>
                  <a:pt x="0" y="201"/>
                </a:lnTo>
                <a:lnTo>
                  <a:pt x="9914" y="201"/>
                </a:lnTo>
                <a:lnTo>
                  <a:pt x="9914" y="1"/>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7"/>
          <p:cNvSpPr/>
          <p:nvPr/>
        </p:nvSpPr>
        <p:spPr>
          <a:xfrm>
            <a:off x="4439132" y="10214711"/>
            <a:ext cx="900757" cy="570320"/>
          </a:xfrm>
          <a:custGeom>
            <a:rect b="b" l="l" r="r" t="t"/>
            <a:pathLst>
              <a:path extrusionOk="0" h="5323" w="8412">
                <a:moveTo>
                  <a:pt x="860" y="1"/>
                </a:moveTo>
                <a:lnTo>
                  <a:pt x="0" y="5323"/>
                </a:lnTo>
                <a:lnTo>
                  <a:pt x="8412" y="5323"/>
                </a:lnTo>
                <a:cubicBezTo>
                  <a:pt x="8382" y="4629"/>
                  <a:pt x="7765" y="4057"/>
                  <a:pt x="7146" y="3743"/>
                </a:cubicBezTo>
                <a:cubicBezTo>
                  <a:pt x="6526" y="3433"/>
                  <a:pt x="5863" y="3226"/>
                  <a:pt x="5323" y="2763"/>
                </a:cubicBezTo>
                <a:cubicBezTo>
                  <a:pt x="4759" y="2280"/>
                  <a:pt x="4453" y="1370"/>
                  <a:pt x="4653" y="1"/>
                </a:cubicBezTo>
                <a:close/>
              </a:path>
            </a:pathLst>
          </a:custGeom>
          <a:solidFill>
            <a:srgbClr val="293D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7"/>
          <p:cNvSpPr/>
          <p:nvPr/>
        </p:nvSpPr>
        <p:spPr>
          <a:xfrm>
            <a:off x="4941557" y="10368567"/>
            <a:ext cx="101833" cy="142928"/>
          </a:xfrm>
          <a:custGeom>
            <a:rect b="b" l="l" r="r" t="t"/>
            <a:pathLst>
              <a:path extrusionOk="0" h="1334" w="951">
                <a:moveTo>
                  <a:pt x="693" y="204"/>
                </a:moveTo>
                <a:cubicBezTo>
                  <a:pt x="695" y="204"/>
                  <a:pt x="698" y="204"/>
                  <a:pt x="700" y="205"/>
                </a:cubicBezTo>
                <a:cubicBezTo>
                  <a:pt x="724" y="211"/>
                  <a:pt x="744" y="248"/>
                  <a:pt x="747" y="285"/>
                </a:cubicBezTo>
                <a:cubicBezTo>
                  <a:pt x="747" y="337"/>
                  <a:pt x="720" y="397"/>
                  <a:pt x="694" y="451"/>
                </a:cubicBezTo>
                <a:cubicBezTo>
                  <a:pt x="597" y="641"/>
                  <a:pt x="357" y="1011"/>
                  <a:pt x="234" y="1111"/>
                </a:cubicBezTo>
                <a:cubicBezTo>
                  <a:pt x="237" y="1057"/>
                  <a:pt x="257" y="961"/>
                  <a:pt x="321" y="774"/>
                </a:cubicBezTo>
                <a:lnTo>
                  <a:pt x="324" y="761"/>
                </a:lnTo>
                <a:cubicBezTo>
                  <a:pt x="381" y="594"/>
                  <a:pt x="464" y="437"/>
                  <a:pt x="567" y="301"/>
                </a:cubicBezTo>
                <a:cubicBezTo>
                  <a:pt x="616" y="240"/>
                  <a:pt x="663" y="204"/>
                  <a:pt x="693" y="204"/>
                </a:cubicBezTo>
                <a:close/>
                <a:moveTo>
                  <a:pt x="694" y="1"/>
                </a:moveTo>
                <a:cubicBezTo>
                  <a:pt x="617" y="1"/>
                  <a:pt x="515" y="39"/>
                  <a:pt x="407" y="177"/>
                </a:cubicBezTo>
                <a:cubicBezTo>
                  <a:pt x="291" y="334"/>
                  <a:pt x="197" y="511"/>
                  <a:pt x="134" y="697"/>
                </a:cubicBezTo>
                <a:lnTo>
                  <a:pt x="131" y="711"/>
                </a:lnTo>
                <a:cubicBezTo>
                  <a:pt x="7" y="1067"/>
                  <a:pt x="1" y="1227"/>
                  <a:pt x="97" y="1301"/>
                </a:cubicBezTo>
                <a:cubicBezTo>
                  <a:pt x="127" y="1324"/>
                  <a:pt x="161" y="1334"/>
                  <a:pt x="197" y="1334"/>
                </a:cubicBezTo>
                <a:cubicBezTo>
                  <a:pt x="211" y="1334"/>
                  <a:pt x="224" y="1334"/>
                  <a:pt x="237" y="1331"/>
                </a:cubicBezTo>
                <a:cubicBezTo>
                  <a:pt x="304" y="1314"/>
                  <a:pt x="417" y="1257"/>
                  <a:pt x="634" y="941"/>
                </a:cubicBezTo>
                <a:cubicBezTo>
                  <a:pt x="744" y="777"/>
                  <a:pt x="844" y="601"/>
                  <a:pt x="874" y="541"/>
                </a:cubicBezTo>
                <a:cubicBezTo>
                  <a:pt x="914" y="461"/>
                  <a:pt x="951" y="374"/>
                  <a:pt x="947" y="277"/>
                </a:cubicBezTo>
                <a:cubicBezTo>
                  <a:pt x="944" y="148"/>
                  <a:pt x="864" y="37"/>
                  <a:pt x="751" y="8"/>
                </a:cubicBezTo>
                <a:cubicBezTo>
                  <a:pt x="734" y="4"/>
                  <a:pt x="715" y="1"/>
                  <a:pt x="69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7"/>
          <p:cNvSpPr/>
          <p:nvPr/>
        </p:nvSpPr>
        <p:spPr>
          <a:xfrm>
            <a:off x="4944020" y="10419460"/>
            <a:ext cx="149698" cy="95357"/>
          </a:xfrm>
          <a:custGeom>
            <a:rect b="b" l="l" r="r" t="t"/>
            <a:pathLst>
              <a:path extrusionOk="0" h="890" w="1398">
                <a:moveTo>
                  <a:pt x="1108" y="202"/>
                </a:moveTo>
                <a:cubicBezTo>
                  <a:pt x="1134" y="202"/>
                  <a:pt x="1157" y="209"/>
                  <a:pt x="1168" y="219"/>
                </a:cubicBezTo>
                <a:cubicBezTo>
                  <a:pt x="1181" y="239"/>
                  <a:pt x="1177" y="279"/>
                  <a:pt x="1157" y="309"/>
                </a:cubicBezTo>
                <a:cubicBezTo>
                  <a:pt x="1128" y="356"/>
                  <a:pt x="1068" y="389"/>
                  <a:pt x="1017" y="416"/>
                </a:cubicBezTo>
                <a:cubicBezTo>
                  <a:pt x="828" y="516"/>
                  <a:pt x="418" y="679"/>
                  <a:pt x="261" y="686"/>
                </a:cubicBezTo>
                <a:cubicBezTo>
                  <a:pt x="294" y="649"/>
                  <a:pt x="368" y="579"/>
                  <a:pt x="528" y="466"/>
                </a:cubicBezTo>
                <a:lnTo>
                  <a:pt x="538" y="456"/>
                </a:lnTo>
                <a:cubicBezTo>
                  <a:pt x="681" y="353"/>
                  <a:pt x="837" y="273"/>
                  <a:pt x="1001" y="222"/>
                </a:cubicBezTo>
                <a:cubicBezTo>
                  <a:pt x="1044" y="209"/>
                  <a:pt x="1077" y="202"/>
                  <a:pt x="1108" y="202"/>
                </a:cubicBezTo>
                <a:close/>
                <a:moveTo>
                  <a:pt x="1107" y="1"/>
                </a:moveTo>
                <a:cubicBezTo>
                  <a:pt x="1060" y="1"/>
                  <a:pt x="1005" y="9"/>
                  <a:pt x="941" y="29"/>
                </a:cubicBezTo>
                <a:cubicBezTo>
                  <a:pt x="754" y="89"/>
                  <a:pt x="577" y="176"/>
                  <a:pt x="418" y="293"/>
                </a:cubicBezTo>
                <a:lnTo>
                  <a:pt x="408" y="302"/>
                </a:lnTo>
                <a:cubicBezTo>
                  <a:pt x="101" y="522"/>
                  <a:pt x="1" y="649"/>
                  <a:pt x="38" y="766"/>
                </a:cubicBezTo>
                <a:cubicBezTo>
                  <a:pt x="54" y="812"/>
                  <a:pt x="88" y="849"/>
                  <a:pt x="138" y="869"/>
                </a:cubicBezTo>
                <a:cubicBezTo>
                  <a:pt x="161" y="879"/>
                  <a:pt x="194" y="889"/>
                  <a:pt x="244" y="889"/>
                </a:cubicBezTo>
                <a:cubicBezTo>
                  <a:pt x="328" y="889"/>
                  <a:pt x="461" y="862"/>
                  <a:pt x="684" y="779"/>
                </a:cubicBezTo>
                <a:cubicBezTo>
                  <a:pt x="868" y="712"/>
                  <a:pt x="1054" y="626"/>
                  <a:pt x="1111" y="596"/>
                </a:cubicBezTo>
                <a:cubicBezTo>
                  <a:pt x="1191" y="552"/>
                  <a:pt x="1271" y="502"/>
                  <a:pt x="1324" y="422"/>
                </a:cubicBezTo>
                <a:cubicBezTo>
                  <a:pt x="1397" y="316"/>
                  <a:pt x="1394" y="179"/>
                  <a:pt x="1320" y="89"/>
                </a:cubicBezTo>
                <a:cubicBezTo>
                  <a:pt x="1281" y="45"/>
                  <a:pt x="1215" y="1"/>
                  <a:pt x="110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7"/>
          <p:cNvSpPr/>
          <p:nvPr/>
        </p:nvSpPr>
        <p:spPr>
          <a:xfrm>
            <a:off x="3782938" y="10649279"/>
            <a:ext cx="1619371" cy="21536"/>
          </a:xfrm>
          <a:custGeom>
            <a:rect b="b" l="l" r="r" t="t"/>
            <a:pathLst>
              <a:path extrusionOk="0" h="201" w="15123">
                <a:moveTo>
                  <a:pt x="1" y="1"/>
                </a:moveTo>
                <a:lnTo>
                  <a:pt x="1" y="201"/>
                </a:lnTo>
                <a:lnTo>
                  <a:pt x="15123" y="201"/>
                </a:lnTo>
                <a:lnTo>
                  <a:pt x="1512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7"/>
          <p:cNvSpPr/>
          <p:nvPr/>
        </p:nvSpPr>
        <p:spPr>
          <a:xfrm>
            <a:off x="3795787" y="10214711"/>
            <a:ext cx="900757" cy="570320"/>
          </a:xfrm>
          <a:custGeom>
            <a:rect b="b" l="l" r="r" t="t"/>
            <a:pathLst>
              <a:path extrusionOk="0" h="5323" w="8412">
                <a:moveTo>
                  <a:pt x="4653" y="1"/>
                </a:moveTo>
                <a:lnTo>
                  <a:pt x="820" y="18"/>
                </a:lnTo>
                <a:lnTo>
                  <a:pt x="1" y="5323"/>
                </a:lnTo>
                <a:lnTo>
                  <a:pt x="8412" y="5323"/>
                </a:lnTo>
                <a:cubicBezTo>
                  <a:pt x="8378" y="4629"/>
                  <a:pt x="7765" y="4057"/>
                  <a:pt x="7145" y="3743"/>
                </a:cubicBezTo>
                <a:cubicBezTo>
                  <a:pt x="6525" y="3433"/>
                  <a:pt x="5862" y="3226"/>
                  <a:pt x="5322" y="2763"/>
                </a:cubicBezTo>
                <a:cubicBezTo>
                  <a:pt x="4759" y="2280"/>
                  <a:pt x="4449" y="1370"/>
                  <a:pt x="4653" y="1"/>
                </a:cubicBezTo>
                <a:close/>
              </a:path>
            </a:pathLst>
          </a:custGeom>
          <a:solidFill>
            <a:srgbClr val="293D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7"/>
          <p:cNvSpPr/>
          <p:nvPr/>
        </p:nvSpPr>
        <p:spPr>
          <a:xfrm>
            <a:off x="4298213" y="10368567"/>
            <a:ext cx="101833" cy="142928"/>
          </a:xfrm>
          <a:custGeom>
            <a:rect b="b" l="l" r="r" t="t"/>
            <a:pathLst>
              <a:path extrusionOk="0" h="1334" w="951">
                <a:moveTo>
                  <a:pt x="701" y="205"/>
                </a:moveTo>
                <a:cubicBezTo>
                  <a:pt x="724" y="211"/>
                  <a:pt x="744" y="248"/>
                  <a:pt x="744" y="285"/>
                </a:cubicBezTo>
                <a:cubicBezTo>
                  <a:pt x="747" y="337"/>
                  <a:pt x="721" y="397"/>
                  <a:pt x="693" y="451"/>
                </a:cubicBezTo>
                <a:cubicBezTo>
                  <a:pt x="597" y="641"/>
                  <a:pt x="357" y="1011"/>
                  <a:pt x="234" y="1111"/>
                </a:cubicBezTo>
                <a:cubicBezTo>
                  <a:pt x="237" y="1057"/>
                  <a:pt x="257" y="961"/>
                  <a:pt x="321" y="774"/>
                </a:cubicBezTo>
                <a:lnTo>
                  <a:pt x="324" y="761"/>
                </a:lnTo>
                <a:cubicBezTo>
                  <a:pt x="381" y="594"/>
                  <a:pt x="464" y="437"/>
                  <a:pt x="567" y="301"/>
                </a:cubicBezTo>
                <a:cubicBezTo>
                  <a:pt x="613" y="237"/>
                  <a:pt x="661" y="205"/>
                  <a:pt x="690" y="205"/>
                </a:cubicBezTo>
                <a:close/>
                <a:moveTo>
                  <a:pt x="692" y="1"/>
                </a:moveTo>
                <a:cubicBezTo>
                  <a:pt x="613" y="1"/>
                  <a:pt x="512" y="39"/>
                  <a:pt x="407" y="177"/>
                </a:cubicBezTo>
                <a:cubicBezTo>
                  <a:pt x="287" y="334"/>
                  <a:pt x="197" y="511"/>
                  <a:pt x="134" y="697"/>
                </a:cubicBezTo>
                <a:lnTo>
                  <a:pt x="130" y="711"/>
                </a:lnTo>
                <a:cubicBezTo>
                  <a:pt x="7" y="1067"/>
                  <a:pt x="1" y="1227"/>
                  <a:pt x="97" y="1301"/>
                </a:cubicBezTo>
                <a:cubicBezTo>
                  <a:pt x="124" y="1324"/>
                  <a:pt x="161" y="1334"/>
                  <a:pt x="197" y="1334"/>
                </a:cubicBezTo>
                <a:cubicBezTo>
                  <a:pt x="210" y="1334"/>
                  <a:pt x="224" y="1334"/>
                  <a:pt x="237" y="1331"/>
                </a:cubicBezTo>
                <a:cubicBezTo>
                  <a:pt x="304" y="1314"/>
                  <a:pt x="417" y="1257"/>
                  <a:pt x="630" y="941"/>
                </a:cubicBezTo>
                <a:cubicBezTo>
                  <a:pt x="744" y="777"/>
                  <a:pt x="844" y="601"/>
                  <a:pt x="873" y="541"/>
                </a:cubicBezTo>
                <a:cubicBezTo>
                  <a:pt x="913" y="461"/>
                  <a:pt x="950" y="374"/>
                  <a:pt x="947" y="277"/>
                </a:cubicBezTo>
                <a:cubicBezTo>
                  <a:pt x="944" y="148"/>
                  <a:pt x="864" y="37"/>
                  <a:pt x="750" y="8"/>
                </a:cubicBezTo>
                <a:cubicBezTo>
                  <a:pt x="733" y="4"/>
                  <a:pt x="713" y="1"/>
                  <a:pt x="69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7"/>
          <p:cNvSpPr/>
          <p:nvPr/>
        </p:nvSpPr>
        <p:spPr>
          <a:xfrm>
            <a:off x="4300783" y="10419460"/>
            <a:ext cx="149591" cy="95357"/>
          </a:xfrm>
          <a:custGeom>
            <a:rect b="b" l="l" r="r" t="t"/>
            <a:pathLst>
              <a:path extrusionOk="0" h="890" w="1397">
                <a:moveTo>
                  <a:pt x="1106" y="202"/>
                </a:moveTo>
                <a:cubicBezTo>
                  <a:pt x="1132" y="202"/>
                  <a:pt x="1152" y="209"/>
                  <a:pt x="1163" y="219"/>
                </a:cubicBezTo>
                <a:cubicBezTo>
                  <a:pt x="1180" y="239"/>
                  <a:pt x="1176" y="279"/>
                  <a:pt x="1156" y="309"/>
                </a:cubicBezTo>
                <a:cubicBezTo>
                  <a:pt x="1126" y="356"/>
                  <a:pt x="1066" y="389"/>
                  <a:pt x="1017" y="416"/>
                </a:cubicBezTo>
                <a:cubicBezTo>
                  <a:pt x="826" y="516"/>
                  <a:pt x="417" y="679"/>
                  <a:pt x="260" y="686"/>
                </a:cubicBezTo>
                <a:cubicBezTo>
                  <a:pt x="293" y="649"/>
                  <a:pt x="366" y="579"/>
                  <a:pt x="523" y="466"/>
                </a:cubicBezTo>
                <a:lnTo>
                  <a:pt x="533" y="456"/>
                </a:lnTo>
                <a:cubicBezTo>
                  <a:pt x="677" y="353"/>
                  <a:pt x="833" y="273"/>
                  <a:pt x="1000" y="222"/>
                </a:cubicBezTo>
                <a:cubicBezTo>
                  <a:pt x="1040" y="209"/>
                  <a:pt x="1077" y="202"/>
                  <a:pt x="1106" y="202"/>
                </a:cubicBezTo>
                <a:close/>
                <a:moveTo>
                  <a:pt x="1106" y="1"/>
                </a:moveTo>
                <a:cubicBezTo>
                  <a:pt x="1059" y="1"/>
                  <a:pt x="1004" y="9"/>
                  <a:pt x="940" y="29"/>
                </a:cubicBezTo>
                <a:cubicBezTo>
                  <a:pt x="753" y="89"/>
                  <a:pt x="577" y="176"/>
                  <a:pt x="417" y="293"/>
                </a:cubicBezTo>
                <a:lnTo>
                  <a:pt x="406" y="302"/>
                </a:lnTo>
                <a:cubicBezTo>
                  <a:pt x="100" y="522"/>
                  <a:pt x="0" y="649"/>
                  <a:pt x="37" y="766"/>
                </a:cubicBezTo>
                <a:cubicBezTo>
                  <a:pt x="50" y="812"/>
                  <a:pt x="86" y="849"/>
                  <a:pt x="137" y="869"/>
                </a:cubicBezTo>
                <a:cubicBezTo>
                  <a:pt x="160" y="879"/>
                  <a:pt x="190" y="889"/>
                  <a:pt x="240" y="889"/>
                </a:cubicBezTo>
                <a:cubicBezTo>
                  <a:pt x="326" y="889"/>
                  <a:pt x="457" y="862"/>
                  <a:pt x="683" y="779"/>
                </a:cubicBezTo>
                <a:cubicBezTo>
                  <a:pt x="866" y="712"/>
                  <a:pt x="1049" y="626"/>
                  <a:pt x="1109" y="596"/>
                </a:cubicBezTo>
                <a:cubicBezTo>
                  <a:pt x="1189" y="552"/>
                  <a:pt x="1269" y="502"/>
                  <a:pt x="1323" y="422"/>
                </a:cubicBezTo>
                <a:cubicBezTo>
                  <a:pt x="1396" y="316"/>
                  <a:pt x="1392" y="179"/>
                  <a:pt x="1320" y="89"/>
                </a:cubicBezTo>
                <a:cubicBezTo>
                  <a:pt x="1280" y="45"/>
                  <a:pt x="1214" y="1"/>
                  <a:pt x="110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7"/>
          <p:cNvSpPr/>
          <p:nvPr/>
        </p:nvSpPr>
        <p:spPr>
          <a:xfrm>
            <a:off x="3782938" y="10649279"/>
            <a:ext cx="1619371" cy="21536"/>
          </a:xfrm>
          <a:custGeom>
            <a:rect b="b" l="l" r="r" t="t"/>
            <a:pathLst>
              <a:path extrusionOk="0" h="201" w="15123">
                <a:moveTo>
                  <a:pt x="1" y="1"/>
                </a:moveTo>
                <a:lnTo>
                  <a:pt x="1" y="201"/>
                </a:lnTo>
                <a:lnTo>
                  <a:pt x="15123" y="201"/>
                </a:lnTo>
                <a:lnTo>
                  <a:pt x="1512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7"/>
          <p:cNvSpPr/>
          <p:nvPr/>
        </p:nvSpPr>
        <p:spPr>
          <a:xfrm>
            <a:off x="4570521" y="8183621"/>
            <a:ext cx="109222" cy="458141"/>
          </a:xfrm>
          <a:custGeom>
            <a:rect b="b" l="l" r="r" t="t"/>
            <a:pathLst>
              <a:path extrusionOk="0" h="4276" w="1020">
                <a:moveTo>
                  <a:pt x="820" y="0"/>
                </a:moveTo>
                <a:lnTo>
                  <a:pt x="0" y="4235"/>
                </a:lnTo>
                <a:lnTo>
                  <a:pt x="197" y="4275"/>
                </a:lnTo>
                <a:lnTo>
                  <a:pt x="1020" y="36"/>
                </a:lnTo>
                <a:lnTo>
                  <a:pt x="82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7"/>
          <p:cNvSpPr/>
          <p:nvPr/>
        </p:nvSpPr>
        <p:spPr>
          <a:xfrm>
            <a:off x="6464468" y="10293996"/>
            <a:ext cx="900864" cy="491034"/>
          </a:xfrm>
          <a:custGeom>
            <a:rect b="b" l="l" r="r" t="t"/>
            <a:pathLst>
              <a:path extrusionOk="0" h="4583" w="8413">
                <a:moveTo>
                  <a:pt x="3764" y="1"/>
                </a:moveTo>
                <a:cubicBezTo>
                  <a:pt x="3900" y="730"/>
                  <a:pt x="3637" y="1520"/>
                  <a:pt x="3094" y="2023"/>
                </a:cubicBezTo>
                <a:cubicBezTo>
                  <a:pt x="2584" y="2493"/>
                  <a:pt x="1888" y="2693"/>
                  <a:pt x="1268" y="3003"/>
                </a:cubicBezTo>
                <a:cubicBezTo>
                  <a:pt x="648" y="3317"/>
                  <a:pt x="34" y="3889"/>
                  <a:pt x="1" y="4583"/>
                </a:cubicBezTo>
                <a:lnTo>
                  <a:pt x="8412" y="4583"/>
                </a:lnTo>
                <a:lnTo>
                  <a:pt x="7906" y="27"/>
                </a:lnTo>
                <a:lnTo>
                  <a:pt x="3764" y="1"/>
                </a:lnTo>
                <a:close/>
              </a:path>
            </a:pathLst>
          </a:custGeom>
          <a:solidFill>
            <a:srgbClr val="293D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7"/>
          <p:cNvSpPr/>
          <p:nvPr/>
        </p:nvSpPr>
        <p:spPr>
          <a:xfrm>
            <a:off x="5505769" y="10293996"/>
            <a:ext cx="889942" cy="491034"/>
          </a:xfrm>
          <a:custGeom>
            <a:rect b="b" l="l" r="r" t="t"/>
            <a:pathLst>
              <a:path extrusionOk="0" h="4583" w="8311">
                <a:moveTo>
                  <a:pt x="4089" y="1"/>
                </a:moveTo>
                <a:cubicBezTo>
                  <a:pt x="3972" y="793"/>
                  <a:pt x="3635" y="1520"/>
                  <a:pt x="3092" y="2023"/>
                </a:cubicBezTo>
                <a:cubicBezTo>
                  <a:pt x="2583" y="2493"/>
                  <a:pt x="1886" y="2693"/>
                  <a:pt x="1270" y="3003"/>
                </a:cubicBezTo>
                <a:cubicBezTo>
                  <a:pt x="650" y="3317"/>
                  <a:pt x="33" y="3889"/>
                  <a:pt x="1" y="4583"/>
                </a:cubicBezTo>
                <a:lnTo>
                  <a:pt x="7608" y="4583"/>
                </a:lnTo>
                <a:lnTo>
                  <a:pt x="8311" y="27"/>
                </a:lnTo>
                <a:lnTo>
                  <a:pt x="4089" y="1"/>
                </a:lnTo>
                <a:close/>
              </a:path>
            </a:pathLst>
          </a:custGeom>
          <a:solidFill>
            <a:srgbClr val="293D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7"/>
          <p:cNvSpPr/>
          <p:nvPr/>
        </p:nvSpPr>
        <p:spPr>
          <a:xfrm>
            <a:off x="4966614" y="7462342"/>
            <a:ext cx="451771" cy="358177"/>
          </a:xfrm>
          <a:custGeom>
            <a:rect b="b" l="l" r="r" t="t"/>
            <a:pathLst>
              <a:path extrusionOk="0" h="3343" w="4219">
                <a:moveTo>
                  <a:pt x="2879" y="1"/>
                </a:moveTo>
                <a:cubicBezTo>
                  <a:pt x="2879" y="1"/>
                  <a:pt x="1989" y="287"/>
                  <a:pt x="1513" y="417"/>
                </a:cubicBezTo>
                <a:cubicBezTo>
                  <a:pt x="1033" y="554"/>
                  <a:pt x="270" y="594"/>
                  <a:pt x="333" y="950"/>
                </a:cubicBezTo>
                <a:cubicBezTo>
                  <a:pt x="369" y="1157"/>
                  <a:pt x="518" y="1233"/>
                  <a:pt x="741" y="1233"/>
                </a:cubicBezTo>
                <a:cubicBezTo>
                  <a:pt x="913" y="1233"/>
                  <a:pt x="1130" y="1187"/>
                  <a:pt x="1373" y="1120"/>
                </a:cubicBezTo>
                <a:lnTo>
                  <a:pt x="1373" y="1120"/>
                </a:lnTo>
                <a:cubicBezTo>
                  <a:pt x="670" y="1687"/>
                  <a:pt x="0" y="2310"/>
                  <a:pt x="63" y="2580"/>
                </a:cubicBezTo>
                <a:cubicBezTo>
                  <a:pt x="97" y="2727"/>
                  <a:pt x="203" y="2757"/>
                  <a:pt x="283" y="2757"/>
                </a:cubicBezTo>
                <a:cubicBezTo>
                  <a:pt x="339" y="2757"/>
                  <a:pt x="383" y="2743"/>
                  <a:pt x="383" y="2743"/>
                </a:cubicBezTo>
                <a:lnTo>
                  <a:pt x="383" y="2743"/>
                </a:lnTo>
                <a:cubicBezTo>
                  <a:pt x="383" y="2743"/>
                  <a:pt x="307" y="2923"/>
                  <a:pt x="460" y="3037"/>
                </a:cubicBezTo>
                <a:cubicBezTo>
                  <a:pt x="503" y="3070"/>
                  <a:pt x="557" y="3082"/>
                  <a:pt x="613" y="3082"/>
                </a:cubicBezTo>
                <a:cubicBezTo>
                  <a:pt x="749" y="3082"/>
                  <a:pt x="893" y="3009"/>
                  <a:pt x="893" y="3009"/>
                </a:cubicBezTo>
                <a:lnTo>
                  <a:pt x="893" y="3009"/>
                </a:lnTo>
                <a:cubicBezTo>
                  <a:pt x="893" y="3009"/>
                  <a:pt x="783" y="3160"/>
                  <a:pt x="970" y="3306"/>
                </a:cubicBezTo>
                <a:cubicBezTo>
                  <a:pt x="1002" y="3331"/>
                  <a:pt x="1063" y="3342"/>
                  <a:pt x="1146" y="3342"/>
                </a:cubicBezTo>
                <a:cubicBezTo>
                  <a:pt x="1860" y="3342"/>
                  <a:pt x="4219" y="2513"/>
                  <a:pt x="4219" y="2513"/>
                </a:cubicBezTo>
                <a:lnTo>
                  <a:pt x="2879" y="1"/>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7"/>
          <p:cNvSpPr/>
          <p:nvPr/>
        </p:nvSpPr>
        <p:spPr>
          <a:xfrm>
            <a:off x="4999381" y="7656161"/>
            <a:ext cx="121107" cy="106928"/>
          </a:xfrm>
          <a:custGeom>
            <a:rect b="b" l="l" r="r" t="t"/>
            <a:pathLst>
              <a:path extrusionOk="0" h="998" w="1131">
                <a:moveTo>
                  <a:pt x="1023" y="1"/>
                </a:moveTo>
                <a:cubicBezTo>
                  <a:pt x="394" y="397"/>
                  <a:pt x="17" y="851"/>
                  <a:pt x="1" y="871"/>
                </a:cubicBezTo>
                <a:lnTo>
                  <a:pt x="157" y="997"/>
                </a:lnTo>
                <a:cubicBezTo>
                  <a:pt x="160" y="994"/>
                  <a:pt x="531" y="551"/>
                  <a:pt x="1131" y="174"/>
                </a:cubicBezTo>
                <a:lnTo>
                  <a:pt x="1023" y="1"/>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7"/>
          <p:cNvSpPr/>
          <p:nvPr/>
        </p:nvSpPr>
        <p:spPr>
          <a:xfrm>
            <a:off x="5055385" y="7708661"/>
            <a:ext cx="104724" cy="84428"/>
          </a:xfrm>
          <a:custGeom>
            <a:rect b="b" l="l" r="r" t="t"/>
            <a:pathLst>
              <a:path extrusionOk="0" h="788" w="978">
                <a:moveTo>
                  <a:pt x="874" y="1"/>
                </a:moveTo>
                <a:cubicBezTo>
                  <a:pt x="434" y="264"/>
                  <a:pt x="17" y="621"/>
                  <a:pt x="1" y="634"/>
                </a:cubicBezTo>
                <a:lnTo>
                  <a:pt x="131" y="787"/>
                </a:lnTo>
                <a:cubicBezTo>
                  <a:pt x="134" y="784"/>
                  <a:pt x="554" y="427"/>
                  <a:pt x="977" y="174"/>
                </a:cubicBezTo>
                <a:lnTo>
                  <a:pt x="874" y="1"/>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7"/>
          <p:cNvSpPr/>
          <p:nvPr/>
        </p:nvSpPr>
        <p:spPr>
          <a:xfrm>
            <a:off x="5153150" y="7562305"/>
            <a:ext cx="108258" cy="52286"/>
          </a:xfrm>
          <a:custGeom>
            <a:rect b="b" l="l" r="r" t="t"/>
            <a:pathLst>
              <a:path extrusionOk="0" h="488" w="1011">
                <a:moveTo>
                  <a:pt x="154" y="1"/>
                </a:moveTo>
                <a:lnTo>
                  <a:pt x="1" y="130"/>
                </a:lnTo>
                <a:cubicBezTo>
                  <a:pt x="194" y="357"/>
                  <a:pt x="494" y="487"/>
                  <a:pt x="790" y="487"/>
                </a:cubicBezTo>
                <a:cubicBezTo>
                  <a:pt x="867" y="487"/>
                  <a:pt x="941" y="481"/>
                  <a:pt x="1010" y="464"/>
                </a:cubicBezTo>
                <a:lnTo>
                  <a:pt x="967" y="267"/>
                </a:lnTo>
                <a:cubicBezTo>
                  <a:pt x="909" y="280"/>
                  <a:pt x="850" y="287"/>
                  <a:pt x="791" y="287"/>
                </a:cubicBezTo>
                <a:cubicBezTo>
                  <a:pt x="551" y="287"/>
                  <a:pt x="312" y="182"/>
                  <a:pt x="154"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7"/>
          <p:cNvSpPr/>
          <p:nvPr/>
        </p:nvSpPr>
        <p:spPr>
          <a:xfrm>
            <a:off x="6350319" y="6047853"/>
            <a:ext cx="432603" cy="608784"/>
          </a:xfrm>
          <a:custGeom>
            <a:rect b="b" l="l" r="r" t="t"/>
            <a:pathLst>
              <a:path extrusionOk="0" h="5682" w="4040">
                <a:moveTo>
                  <a:pt x="3160" y="0"/>
                </a:moveTo>
                <a:lnTo>
                  <a:pt x="647" y="1746"/>
                </a:lnTo>
                <a:lnTo>
                  <a:pt x="411" y="4412"/>
                </a:lnTo>
                <a:lnTo>
                  <a:pt x="1" y="5558"/>
                </a:lnTo>
                <a:lnTo>
                  <a:pt x="3710" y="5682"/>
                </a:lnTo>
                <a:lnTo>
                  <a:pt x="4040" y="4208"/>
                </a:lnTo>
                <a:lnTo>
                  <a:pt x="3160" y="0"/>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7"/>
          <p:cNvSpPr/>
          <p:nvPr/>
        </p:nvSpPr>
        <p:spPr>
          <a:xfrm>
            <a:off x="6402896" y="6187352"/>
            <a:ext cx="176254" cy="234642"/>
          </a:xfrm>
          <a:custGeom>
            <a:rect b="b" l="l" r="r" t="t"/>
            <a:pathLst>
              <a:path extrusionOk="0" h="2190" w="1646">
                <a:moveTo>
                  <a:pt x="896" y="1"/>
                </a:moveTo>
                <a:lnTo>
                  <a:pt x="146" y="524"/>
                </a:lnTo>
                <a:lnTo>
                  <a:pt x="0" y="2190"/>
                </a:lnTo>
                <a:cubicBezTo>
                  <a:pt x="756" y="1837"/>
                  <a:pt x="1376" y="1184"/>
                  <a:pt x="1646" y="390"/>
                </a:cubicBezTo>
                <a:cubicBezTo>
                  <a:pt x="1389" y="261"/>
                  <a:pt x="1149" y="130"/>
                  <a:pt x="896"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7"/>
          <p:cNvSpPr/>
          <p:nvPr/>
        </p:nvSpPr>
        <p:spPr>
          <a:xfrm>
            <a:off x="6133800" y="5604500"/>
            <a:ext cx="567417" cy="750747"/>
          </a:xfrm>
          <a:custGeom>
            <a:rect b="b" l="l" r="r" t="t"/>
            <a:pathLst>
              <a:path extrusionOk="0" h="7007" w="5299">
                <a:moveTo>
                  <a:pt x="2509" y="1"/>
                </a:moveTo>
                <a:cubicBezTo>
                  <a:pt x="2450" y="1"/>
                  <a:pt x="2390" y="2"/>
                  <a:pt x="2329" y="6"/>
                </a:cubicBezTo>
                <a:cubicBezTo>
                  <a:pt x="2320" y="6"/>
                  <a:pt x="2309" y="9"/>
                  <a:pt x="2300" y="9"/>
                </a:cubicBezTo>
                <a:cubicBezTo>
                  <a:pt x="2183" y="15"/>
                  <a:pt x="2073" y="32"/>
                  <a:pt x="1966" y="59"/>
                </a:cubicBezTo>
                <a:cubicBezTo>
                  <a:pt x="1923" y="69"/>
                  <a:pt x="1883" y="82"/>
                  <a:pt x="1843" y="95"/>
                </a:cubicBezTo>
                <a:cubicBezTo>
                  <a:pt x="1796" y="112"/>
                  <a:pt x="1746" y="129"/>
                  <a:pt x="1700" y="152"/>
                </a:cubicBezTo>
                <a:cubicBezTo>
                  <a:pt x="1600" y="195"/>
                  <a:pt x="1503" y="249"/>
                  <a:pt x="1413" y="312"/>
                </a:cubicBezTo>
                <a:cubicBezTo>
                  <a:pt x="1100" y="532"/>
                  <a:pt x="850" y="852"/>
                  <a:pt x="663" y="1239"/>
                </a:cubicBezTo>
                <a:cubicBezTo>
                  <a:pt x="614" y="1345"/>
                  <a:pt x="566" y="1452"/>
                  <a:pt x="523" y="1565"/>
                </a:cubicBezTo>
                <a:cubicBezTo>
                  <a:pt x="506" y="1615"/>
                  <a:pt x="486" y="1665"/>
                  <a:pt x="470" y="1719"/>
                </a:cubicBezTo>
                <a:lnTo>
                  <a:pt x="470" y="1725"/>
                </a:lnTo>
                <a:cubicBezTo>
                  <a:pt x="457" y="1762"/>
                  <a:pt x="443" y="1799"/>
                  <a:pt x="434" y="1839"/>
                </a:cubicBezTo>
                <a:cubicBezTo>
                  <a:pt x="430" y="1851"/>
                  <a:pt x="423" y="1868"/>
                  <a:pt x="420" y="1885"/>
                </a:cubicBezTo>
                <a:cubicBezTo>
                  <a:pt x="406" y="1925"/>
                  <a:pt x="397" y="1965"/>
                  <a:pt x="383" y="2008"/>
                </a:cubicBezTo>
                <a:cubicBezTo>
                  <a:pt x="380" y="2025"/>
                  <a:pt x="377" y="2039"/>
                  <a:pt x="374" y="2055"/>
                </a:cubicBezTo>
                <a:lnTo>
                  <a:pt x="367" y="2079"/>
                </a:lnTo>
                <a:cubicBezTo>
                  <a:pt x="357" y="2125"/>
                  <a:pt x="343" y="2175"/>
                  <a:pt x="334" y="2228"/>
                </a:cubicBezTo>
                <a:cubicBezTo>
                  <a:pt x="0" y="3824"/>
                  <a:pt x="363" y="5818"/>
                  <a:pt x="1266" y="6524"/>
                </a:cubicBezTo>
                <a:cubicBezTo>
                  <a:pt x="1722" y="6879"/>
                  <a:pt x="2161" y="7006"/>
                  <a:pt x="2556" y="7006"/>
                </a:cubicBezTo>
                <a:cubicBezTo>
                  <a:pt x="3575" y="7006"/>
                  <a:pt x="4309" y="6157"/>
                  <a:pt x="4309" y="6157"/>
                </a:cubicBezTo>
                <a:lnTo>
                  <a:pt x="5248" y="3148"/>
                </a:lnTo>
                <a:lnTo>
                  <a:pt x="5299" y="2988"/>
                </a:lnTo>
                <a:lnTo>
                  <a:pt x="5299" y="2978"/>
                </a:lnTo>
                <a:cubicBezTo>
                  <a:pt x="5299" y="2965"/>
                  <a:pt x="5295" y="2938"/>
                  <a:pt x="5292" y="2898"/>
                </a:cubicBezTo>
                <a:cubicBezTo>
                  <a:pt x="5288" y="2868"/>
                  <a:pt x="5282" y="2834"/>
                  <a:pt x="5279" y="2794"/>
                </a:cubicBezTo>
                <a:lnTo>
                  <a:pt x="5272" y="2751"/>
                </a:lnTo>
                <a:lnTo>
                  <a:pt x="5268" y="2728"/>
                </a:lnTo>
                <a:cubicBezTo>
                  <a:pt x="5255" y="2631"/>
                  <a:pt x="5232" y="2514"/>
                  <a:pt x="5199" y="2382"/>
                </a:cubicBezTo>
                <a:cubicBezTo>
                  <a:pt x="5195" y="2362"/>
                  <a:pt x="5192" y="2342"/>
                  <a:pt x="5185" y="2322"/>
                </a:cubicBezTo>
                <a:cubicBezTo>
                  <a:pt x="5076" y="1875"/>
                  <a:pt x="4856" y="1285"/>
                  <a:pt x="4425" y="812"/>
                </a:cubicBezTo>
                <a:cubicBezTo>
                  <a:pt x="4013" y="353"/>
                  <a:pt x="3403" y="1"/>
                  <a:pt x="2509" y="1"/>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7"/>
          <p:cNvSpPr/>
          <p:nvPr/>
        </p:nvSpPr>
        <p:spPr>
          <a:xfrm>
            <a:off x="6297528" y="5958176"/>
            <a:ext cx="41226" cy="166071"/>
          </a:xfrm>
          <a:custGeom>
            <a:rect b="b" l="l" r="r" t="t"/>
            <a:pathLst>
              <a:path extrusionOk="0" h="1550" w="385">
                <a:moveTo>
                  <a:pt x="28" y="0"/>
                </a:moveTo>
                <a:lnTo>
                  <a:pt x="4" y="1187"/>
                </a:lnTo>
                <a:cubicBezTo>
                  <a:pt x="0" y="1283"/>
                  <a:pt x="40" y="1380"/>
                  <a:pt x="114" y="1450"/>
                </a:cubicBezTo>
                <a:cubicBezTo>
                  <a:pt x="180" y="1513"/>
                  <a:pt x="271" y="1550"/>
                  <a:pt x="360" y="1550"/>
                </a:cubicBezTo>
                <a:lnTo>
                  <a:pt x="384" y="1550"/>
                </a:lnTo>
                <a:lnTo>
                  <a:pt x="371" y="1350"/>
                </a:lnTo>
                <a:cubicBezTo>
                  <a:pt x="327" y="1350"/>
                  <a:pt x="284" y="1337"/>
                  <a:pt x="254" y="1306"/>
                </a:cubicBezTo>
                <a:cubicBezTo>
                  <a:pt x="220" y="1273"/>
                  <a:pt x="204" y="1233"/>
                  <a:pt x="204" y="1190"/>
                </a:cubicBezTo>
                <a:lnTo>
                  <a:pt x="231" y="4"/>
                </a:lnTo>
                <a:lnTo>
                  <a:pt x="28"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7"/>
          <p:cNvSpPr/>
          <p:nvPr/>
        </p:nvSpPr>
        <p:spPr>
          <a:xfrm>
            <a:off x="6405680" y="5946711"/>
            <a:ext cx="26128" cy="35143"/>
          </a:xfrm>
          <a:custGeom>
            <a:rect b="b" l="l" r="r" t="t"/>
            <a:pathLst>
              <a:path extrusionOk="0" h="328" w="244">
                <a:moveTo>
                  <a:pt x="118" y="0"/>
                </a:moveTo>
                <a:cubicBezTo>
                  <a:pt x="117" y="0"/>
                  <a:pt x="115" y="0"/>
                  <a:pt x="114" y="0"/>
                </a:cubicBezTo>
                <a:cubicBezTo>
                  <a:pt x="47" y="4"/>
                  <a:pt x="0" y="80"/>
                  <a:pt x="7" y="171"/>
                </a:cubicBezTo>
                <a:cubicBezTo>
                  <a:pt x="10" y="258"/>
                  <a:pt x="64" y="327"/>
                  <a:pt x="126" y="327"/>
                </a:cubicBezTo>
                <a:cubicBezTo>
                  <a:pt x="127" y="327"/>
                  <a:pt x="129" y="327"/>
                  <a:pt x="130" y="327"/>
                </a:cubicBezTo>
                <a:cubicBezTo>
                  <a:pt x="194" y="320"/>
                  <a:pt x="244" y="247"/>
                  <a:pt x="237" y="157"/>
                </a:cubicBezTo>
                <a:cubicBezTo>
                  <a:pt x="234" y="69"/>
                  <a:pt x="180" y="0"/>
                  <a:pt x="118"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7"/>
          <p:cNvSpPr/>
          <p:nvPr/>
        </p:nvSpPr>
        <p:spPr>
          <a:xfrm>
            <a:off x="6217217" y="5957854"/>
            <a:ext cx="25806" cy="35036"/>
          </a:xfrm>
          <a:custGeom>
            <a:rect b="b" l="l" r="r" t="t"/>
            <a:pathLst>
              <a:path extrusionOk="0" h="327" w="241">
                <a:moveTo>
                  <a:pt x="116" y="0"/>
                </a:moveTo>
                <a:cubicBezTo>
                  <a:pt x="114" y="0"/>
                  <a:pt x="112" y="0"/>
                  <a:pt x="111" y="0"/>
                </a:cubicBezTo>
                <a:cubicBezTo>
                  <a:pt x="47" y="3"/>
                  <a:pt x="1" y="80"/>
                  <a:pt x="4" y="170"/>
                </a:cubicBezTo>
                <a:cubicBezTo>
                  <a:pt x="10" y="258"/>
                  <a:pt x="65" y="327"/>
                  <a:pt x="126" y="327"/>
                </a:cubicBezTo>
                <a:cubicBezTo>
                  <a:pt x="128" y="327"/>
                  <a:pt x="129" y="327"/>
                  <a:pt x="131" y="327"/>
                </a:cubicBezTo>
                <a:cubicBezTo>
                  <a:pt x="195" y="320"/>
                  <a:pt x="241" y="247"/>
                  <a:pt x="238" y="156"/>
                </a:cubicBezTo>
                <a:cubicBezTo>
                  <a:pt x="231" y="69"/>
                  <a:pt x="178" y="0"/>
                  <a:pt x="116"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7"/>
          <p:cNvSpPr/>
          <p:nvPr/>
        </p:nvSpPr>
        <p:spPr>
          <a:xfrm>
            <a:off x="6375697" y="6110317"/>
            <a:ext cx="45081" cy="56464"/>
          </a:xfrm>
          <a:custGeom>
            <a:rect b="b" l="l" r="r" t="t"/>
            <a:pathLst>
              <a:path extrusionOk="0" h="527" w="421">
                <a:moveTo>
                  <a:pt x="390" y="0"/>
                </a:moveTo>
                <a:lnTo>
                  <a:pt x="194" y="46"/>
                </a:lnTo>
                <a:cubicBezTo>
                  <a:pt x="210" y="110"/>
                  <a:pt x="197" y="177"/>
                  <a:pt x="161" y="230"/>
                </a:cubicBezTo>
                <a:cubicBezTo>
                  <a:pt x="124" y="283"/>
                  <a:pt x="64" y="320"/>
                  <a:pt x="1" y="326"/>
                </a:cubicBezTo>
                <a:lnTo>
                  <a:pt x="24" y="526"/>
                </a:lnTo>
                <a:cubicBezTo>
                  <a:pt x="144" y="513"/>
                  <a:pt x="257" y="443"/>
                  <a:pt x="327" y="346"/>
                </a:cubicBezTo>
                <a:cubicBezTo>
                  <a:pt x="394" y="246"/>
                  <a:pt x="420" y="117"/>
                  <a:pt x="390"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7"/>
          <p:cNvSpPr/>
          <p:nvPr/>
        </p:nvSpPr>
        <p:spPr>
          <a:xfrm>
            <a:off x="6367131" y="5878033"/>
            <a:ext cx="100013" cy="30000"/>
          </a:xfrm>
          <a:custGeom>
            <a:rect b="b" l="l" r="r" t="t"/>
            <a:pathLst>
              <a:path extrusionOk="0" h="280" w="934">
                <a:moveTo>
                  <a:pt x="416" y="0"/>
                </a:moveTo>
                <a:cubicBezTo>
                  <a:pt x="364" y="0"/>
                  <a:pt x="313" y="3"/>
                  <a:pt x="264" y="9"/>
                </a:cubicBezTo>
                <a:cubicBezTo>
                  <a:pt x="187" y="18"/>
                  <a:pt x="1" y="61"/>
                  <a:pt x="54" y="158"/>
                </a:cubicBezTo>
                <a:cubicBezTo>
                  <a:pt x="74" y="201"/>
                  <a:pt x="144" y="225"/>
                  <a:pt x="204" y="238"/>
                </a:cubicBezTo>
                <a:cubicBezTo>
                  <a:pt x="316" y="266"/>
                  <a:pt x="435" y="280"/>
                  <a:pt x="551" y="280"/>
                </a:cubicBezTo>
                <a:cubicBezTo>
                  <a:pt x="619" y="280"/>
                  <a:pt x="686" y="275"/>
                  <a:pt x="750" y="265"/>
                </a:cubicBezTo>
                <a:cubicBezTo>
                  <a:pt x="830" y="255"/>
                  <a:pt x="924" y="225"/>
                  <a:pt x="930" y="169"/>
                </a:cubicBezTo>
                <a:cubicBezTo>
                  <a:pt x="934" y="135"/>
                  <a:pt x="904" y="98"/>
                  <a:pt x="864" y="75"/>
                </a:cubicBezTo>
                <a:cubicBezTo>
                  <a:pt x="824" y="52"/>
                  <a:pt x="770" y="38"/>
                  <a:pt x="720" y="29"/>
                </a:cubicBezTo>
                <a:cubicBezTo>
                  <a:pt x="623" y="11"/>
                  <a:pt x="519" y="0"/>
                  <a:pt x="416"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7"/>
          <p:cNvSpPr/>
          <p:nvPr/>
        </p:nvSpPr>
        <p:spPr>
          <a:xfrm>
            <a:off x="6179738" y="5887462"/>
            <a:ext cx="87270" cy="29143"/>
          </a:xfrm>
          <a:custGeom>
            <a:rect b="b" l="l" r="r" t="t"/>
            <a:pathLst>
              <a:path extrusionOk="0" h="272" w="815">
                <a:moveTo>
                  <a:pt x="585" y="0"/>
                </a:moveTo>
                <a:cubicBezTo>
                  <a:pt x="464" y="0"/>
                  <a:pt x="334" y="16"/>
                  <a:pt x="221" y="50"/>
                </a:cubicBezTo>
                <a:cubicBezTo>
                  <a:pt x="154" y="70"/>
                  <a:pt x="1" y="133"/>
                  <a:pt x="54" y="217"/>
                </a:cubicBezTo>
                <a:cubicBezTo>
                  <a:pt x="77" y="250"/>
                  <a:pt x="141" y="264"/>
                  <a:pt x="194" y="267"/>
                </a:cubicBezTo>
                <a:cubicBezTo>
                  <a:pt x="227" y="270"/>
                  <a:pt x="260" y="271"/>
                  <a:pt x="293" y="271"/>
                </a:cubicBezTo>
                <a:cubicBezTo>
                  <a:pt x="420" y="271"/>
                  <a:pt x="548" y="250"/>
                  <a:pt x="668" y="210"/>
                </a:cubicBezTo>
                <a:cubicBezTo>
                  <a:pt x="737" y="190"/>
                  <a:pt x="814" y="150"/>
                  <a:pt x="814" y="97"/>
                </a:cubicBezTo>
                <a:cubicBezTo>
                  <a:pt x="814" y="64"/>
                  <a:pt x="784" y="37"/>
                  <a:pt x="748" y="24"/>
                </a:cubicBezTo>
                <a:cubicBezTo>
                  <a:pt x="708" y="7"/>
                  <a:pt x="664" y="4"/>
                  <a:pt x="617" y="1"/>
                </a:cubicBezTo>
                <a:cubicBezTo>
                  <a:pt x="607" y="0"/>
                  <a:pt x="596" y="0"/>
                  <a:pt x="585"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7"/>
          <p:cNvSpPr/>
          <p:nvPr/>
        </p:nvSpPr>
        <p:spPr>
          <a:xfrm>
            <a:off x="6633656" y="5986890"/>
            <a:ext cx="321454" cy="260892"/>
          </a:xfrm>
          <a:custGeom>
            <a:rect b="b" l="l" r="r" t="t"/>
            <a:pathLst>
              <a:path extrusionOk="0" h="2435" w="3002">
                <a:moveTo>
                  <a:pt x="1323" y="1"/>
                </a:moveTo>
                <a:cubicBezTo>
                  <a:pt x="1305" y="1"/>
                  <a:pt x="1288" y="1"/>
                  <a:pt x="1270" y="2"/>
                </a:cubicBezTo>
                <a:cubicBezTo>
                  <a:pt x="767" y="19"/>
                  <a:pt x="297" y="379"/>
                  <a:pt x="148" y="855"/>
                </a:cubicBezTo>
                <a:cubicBezTo>
                  <a:pt x="0" y="1335"/>
                  <a:pt x="180" y="1898"/>
                  <a:pt x="580" y="2198"/>
                </a:cubicBezTo>
                <a:cubicBezTo>
                  <a:pt x="792" y="2355"/>
                  <a:pt x="1055" y="2435"/>
                  <a:pt x="1317" y="2435"/>
                </a:cubicBezTo>
                <a:cubicBezTo>
                  <a:pt x="1555" y="2435"/>
                  <a:pt x="1792" y="2370"/>
                  <a:pt x="1990" y="2238"/>
                </a:cubicBezTo>
                <a:cubicBezTo>
                  <a:pt x="3002" y="1565"/>
                  <a:pt x="2518" y="1"/>
                  <a:pt x="1323"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7"/>
          <p:cNvSpPr/>
          <p:nvPr/>
        </p:nvSpPr>
        <p:spPr>
          <a:xfrm>
            <a:off x="6178775" y="5604500"/>
            <a:ext cx="510343" cy="257999"/>
          </a:xfrm>
          <a:custGeom>
            <a:rect b="b" l="l" r="r" t="t"/>
            <a:pathLst>
              <a:path extrusionOk="0" h="2408" w="4766">
                <a:moveTo>
                  <a:pt x="2089" y="1"/>
                </a:moveTo>
                <a:cubicBezTo>
                  <a:pt x="2030" y="1"/>
                  <a:pt x="1970" y="2"/>
                  <a:pt x="1909" y="6"/>
                </a:cubicBezTo>
                <a:cubicBezTo>
                  <a:pt x="1900" y="6"/>
                  <a:pt x="1889" y="9"/>
                  <a:pt x="1880" y="9"/>
                </a:cubicBezTo>
                <a:cubicBezTo>
                  <a:pt x="1763" y="15"/>
                  <a:pt x="1653" y="32"/>
                  <a:pt x="1546" y="59"/>
                </a:cubicBezTo>
                <a:cubicBezTo>
                  <a:pt x="1503" y="69"/>
                  <a:pt x="1463" y="82"/>
                  <a:pt x="1423" y="95"/>
                </a:cubicBezTo>
                <a:cubicBezTo>
                  <a:pt x="1376" y="112"/>
                  <a:pt x="1326" y="129"/>
                  <a:pt x="1280" y="152"/>
                </a:cubicBezTo>
                <a:cubicBezTo>
                  <a:pt x="1180" y="195"/>
                  <a:pt x="1083" y="249"/>
                  <a:pt x="993" y="312"/>
                </a:cubicBezTo>
                <a:cubicBezTo>
                  <a:pt x="680" y="532"/>
                  <a:pt x="430" y="852"/>
                  <a:pt x="243" y="1239"/>
                </a:cubicBezTo>
                <a:cubicBezTo>
                  <a:pt x="194" y="1345"/>
                  <a:pt x="146" y="1452"/>
                  <a:pt x="103" y="1565"/>
                </a:cubicBezTo>
                <a:cubicBezTo>
                  <a:pt x="86" y="1615"/>
                  <a:pt x="66" y="1665"/>
                  <a:pt x="50" y="1719"/>
                </a:cubicBezTo>
                <a:lnTo>
                  <a:pt x="50" y="1725"/>
                </a:lnTo>
                <a:cubicBezTo>
                  <a:pt x="37" y="1762"/>
                  <a:pt x="23" y="1799"/>
                  <a:pt x="14" y="1839"/>
                </a:cubicBezTo>
                <a:cubicBezTo>
                  <a:pt x="10" y="1851"/>
                  <a:pt x="3" y="1868"/>
                  <a:pt x="0" y="1885"/>
                </a:cubicBezTo>
                <a:cubicBezTo>
                  <a:pt x="390" y="1705"/>
                  <a:pt x="743" y="1439"/>
                  <a:pt x="1020" y="1105"/>
                </a:cubicBezTo>
                <a:cubicBezTo>
                  <a:pt x="1197" y="892"/>
                  <a:pt x="1340" y="652"/>
                  <a:pt x="1449" y="399"/>
                </a:cubicBezTo>
                <a:cubicBezTo>
                  <a:pt x="1780" y="1265"/>
                  <a:pt x="2496" y="1991"/>
                  <a:pt x="3385" y="2279"/>
                </a:cubicBezTo>
                <a:cubicBezTo>
                  <a:pt x="3638" y="2360"/>
                  <a:pt x="3906" y="2407"/>
                  <a:pt x="4173" y="2407"/>
                </a:cubicBezTo>
                <a:cubicBezTo>
                  <a:pt x="4373" y="2407"/>
                  <a:pt x="4573" y="2381"/>
                  <a:pt x="4765" y="2322"/>
                </a:cubicBezTo>
                <a:cubicBezTo>
                  <a:pt x="4656" y="1875"/>
                  <a:pt x="4436" y="1285"/>
                  <a:pt x="4005" y="812"/>
                </a:cubicBezTo>
                <a:cubicBezTo>
                  <a:pt x="3593" y="353"/>
                  <a:pt x="2983" y="1"/>
                  <a:pt x="2089"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7"/>
          <p:cNvSpPr/>
          <p:nvPr/>
        </p:nvSpPr>
        <p:spPr>
          <a:xfrm>
            <a:off x="6641152" y="5849641"/>
            <a:ext cx="161691" cy="218571"/>
          </a:xfrm>
          <a:custGeom>
            <a:rect b="b" l="l" r="r" t="t"/>
            <a:pathLst>
              <a:path extrusionOk="0" h="2040" w="1510">
                <a:moveTo>
                  <a:pt x="541" y="0"/>
                </a:moveTo>
                <a:cubicBezTo>
                  <a:pt x="334" y="0"/>
                  <a:pt x="121" y="107"/>
                  <a:pt x="21" y="290"/>
                </a:cubicBezTo>
                <a:lnTo>
                  <a:pt x="1" y="1976"/>
                </a:lnTo>
                <a:cubicBezTo>
                  <a:pt x="113" y="2019"/>
                  <a:pt x="233" y="2039"/>
                  <a:pt x="353" y="2039"/>
                </a:cubicBezTo>
                <a:cubicBezTo>
                  <a:pt x="707" y="2039"/>
                  <a:pt x="1065" y="1861"/>
                  <a:pt x="1254" y="1560"/>
                </a:cubicBezTo>
                <a:cubicBezTo>
                  <a:pt x="1510" y="1157"/>
                  <a:pt x="1440" y="580"/>
                  <a:pt x="1101" y="250"/>
                </a:cubicBezTo>
                <a:cubicBezTo>
                  <a:pt x="950" y="103"/>
                  <a:pt x="750" y="3"/>
                  <a:pt x="541" y="0"/>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7"/>
          <p:cNvSpPr/>
          <p:nvPr/>
        </p:nvSpPr>
        <p:spPr>
          <a:xfrm>
            <a:off x="6672634" y="5905676"/>
            <a:ext cx="57502" cy="91178"/>
          </a:xfrm>
          <a:custGeom>
            <a:rect b="b" l="l" r="r" t="t"/>
            <a:pathLst>
              <a:path extrusionOk="0" h="851" w="537">
                <a:moveTo>
                  <a:pt x="530" y="0"/>
                </a:moveTo>
                <a:lnTo>
                  <a:pt x="67" y="17"/>
                </a:lnTo>
                <a:lnTo>
                  <a:pt x="0" y="191"/>
                </a:lnTo>
                <a:cubicBezTo>
                  <a:pt x="180" y="357"/>
                  <a:pt x="287" y="603"/>
                  <a:pt x="283" y="847"/>
                </a:cubicBezTo>
                <a:lnTo>
                  <a:pt x="483" y="850"/>
                </a:lnTo>
                <a:cubicBezTo>
                  <a:pt x="487" y="623"/>
                  <a:pt x="413" y="397"/>
                  <a:pt x="283" y="211"/>
                </a:cubicBezTo>
                <a:lnTo>
                  <a:pt x="536" y="203"/>
                </a:lnTo>
                <a:lnTo>
                  <a:pt x="530"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7"/>
          <p:cNvSpPr/>
          <p:nvPr/>
        </p:nvSpPr>
        <p:spPr>
          <a:xfrm>
            <a:off x="5731924" y="7600448"/>
            <a:ext cx="1579109" cy="2696562"/>
          </a:xfrm>
          <a:custGeom>
            <a:rect b="b" l="l" r="r" t="t"/>
            <a:pathLst>
              <a:path extrusionOk="0" h="25168" w="14747">
                <a:moveTo>
                  <a:pt x="3510" y="1"/>
                </a:moveTo>
                <a:lnTo>
                  <a:pt x="1" y="25167"/>
                </a:lnTo>
                <a:lnTo>
                  <a:pt x="6199" y="25167"/>
                </a:lnTo>
                <a:lnTo>
                  <a:pt x="7680" y="15051"/>
                </a:lnTo>
                <a:lnTo>
                  <a:pt x="8149" y="25167"/>
                </a:lnTo>
                <a:lnTo>
                  <a:pt x="14747" y="25167"/>
                </a:lnTo>
                <a:cubicBezTo>
                  <a:pt x="14447" y="2280"/>
                  <a:pt x="11334" y="1"/>
                  <a:pt x="11334" y="1"/>
                </a:cubicBezTo>
                <a:close/>
              </a:path>
            </a:pathLst>
          </a:custGeom>
          <a:solidFill>
            <a:srgbClr val="EECA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7"/>
          <p:cNvSpPr/>
          <p:nvPr/>
        </p:nvSpPr>
        <p:spPr>
          <a:xfrm>
            <a:off x="6453117" y="8374977"/>
            <a:ext cx="100441" cy="1537066"/>
          </a:xfrm>
          <a:custGeom>
            <a:rect b="b" l="l" r="r" t="t"/>
            <a:pathLst>
              <a:path extrusionOk="0" h="14346" w="938">
                <a:moveTo>
                  <a:pt x="574" y="0"/>
                </a:moveTo>
                <a:lnTo>
                  <a:pt x="1" y="14346"/>
                </a:lnTo>
                <a:lnTo>
                  <a:pt x="937" y="7918"/>
                </a:lnTo>
                <a:lnTo>
                  <a:pt x="574" y="0"/>
                </a:lnTo>
                <a:close/>
              </a:path>
            </a:pathLst>
          </a:custGeom>
          <a:solidFill>
            <a:srgbClr val="B57C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7"/>
          <p:cNvSpPr/>
          <p:nvPr/>
        </p:nvSpPr>
        <p:spPr>
          <a:xfrm>
            <a:off x="5248131" y="6498385"/>
            <a:ext cx="1887392" cy="1283567"/>
          </a:xfrm>
          <a:custGeom>
            <a:rect b="b" l="l" r="r" t="t"/>
            <a:pathLst>
              <a:path extrusionOk="0" h="11980" w="17626">
                <a:moveTo>
                  <a:pt x="14319" y="0"/>
                </a:moveTo>
                <a:cubicBezTo>
                  <a:pt x="14319" y="0"/>
                  <a:pt x="12950" y="1103"/>
                  <a:pt x="11857" y="1103"/>
                </a:cubicBezTo>
                <a:cubicBezTo>
                  <a:pt x="11358" y="1103"/>
                  <a:pt x="10917" y="873"/>
                  <a:pt x="10691" y="203"/>
                </a:cubicBezTo>
                <a:cubicBezTo>
                  <a:pt x="10691" y="203"/>
                  <a:pt x="8228" y="363"/>
                  <a:pt x="7865" y="766"/>
                </a:cubicBezTo>
                <a:cubicBezTo>
                  <a:pt x="7505" y="1169"/>
                  <a:pt x="6292" y="4639"/>
                  <a:pt x="6292" y="4639"/>
                </a:cubicBezTo>
                <a:lnTo>
                  <a:pt x="0" y="8551"/>
                </a:lnTo>
                <a:lnTo>
                  <a:pt x="1453" y="11980"/>
                </a:lnTo>
                <a:cubicBezTo>
                  <a:pt x="1453" y="11980"/>
                  <a:pt x="5326" y="11151"/>
                  <a:pt x="7358" y="9974"/>
                </a:cubicBezTo>
                <a:cubicBezTo>
                  <a:pt x="7651" y="9801"/>
                  <a:pt x="7908" y="9624"/>
                  <a:pt x="8108" y="9437"/>
                </a:cubicBezTo>
                <a:lnTo>
                  <a:pt x="8108" y="9437"/>
                </a:lnTo>
                <a:lnTo>
                  <a:pt x="8028" y="10287"/>
                </a:lnTo>
                <a:lnTo>
                  <a:pt x="17625" y="10287"/>
                </a:lnTo>
                <a:lnTo>
                  <a:pt x="143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7"/>
          <p:cNvSpPr/>
          <p:nvPr/>
        </p:nvSpPr>
        <p:spPr>
          <a:xfrm>
            <a:off x="6350747" y="6498385"/>
            <a:ext cx="784789" cy="1102175"/>
          </a:xfrm>
          <a:custGeom>
            <a:rect b="b" l="l" r="r" t="t"/>
            <a:pathLst>
              <a:path extrusionOk="0" h="10287" w="7329">
                <a:moveTo>
                  <a:pt x="4022" y="0"/>
                </a:moveTo>
                <a:cubicBezTo>
                  <a:pt x="4022" y="0"/>
                  <a:pt x="2653" y="1103"/>
                  <a:pt x="1560" y="1103"/>
                </a:cubicBezTo>
                <a:cubicBezTo>
                  <a:pt x="1061" y="1103"/>
                  <a:pt x="620" y="873"/>
                  <a:pt x="394" y="203"/>
                </a:cubicBezTo>
                <a:lnTo>
                  <a:pt x="0" y="10287"/>
                </a:lnTo>
                <a:lnTo>
                  <a:pt x="7328" y="10287"/>
                </a:lnTo>
                <a:lnTo>
                  <a:pt x="4022" y="0"/>
                </a:lnTo>
                <a:close/>
              </a:path>
            </a:pathLst>
          </a:custGeom>
          <a:solidFill>
            <a:srgbClr val="EECA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7"/>
          <p:cNvSpPr/>
          <p:nvPr/>
        </p:nvSpPr>
        <p:spPr>
          <a:xfrm>
            <a:off x="6035928" y="7142523"/>
            <a:ext cx="110828" cy="424606"/>
          </a:xfrm>
          <a:custGeom>
            <a:rect b="b" l="l" r="r" t="t"/>
            <a:pathLst>
              <a:path extrusionOk="0" h="3963" w="1035">
                <a:moveTo>
                  <a:pt x="1034" y="0"/>
                </a:moveTo>
                <a:lnTo>
                  <a:pt x="1" y="3962"/>
                </a:lnTo>
                <a:cubicBezTo>
                  <a:pt x="294" y="3789"/>
                  <a:pt x="551" y="3612"/>
                  <a:pt x="751" y="3425"/>
                </a:cubicBezTo>
                <a:lnTo>
                  <a:pt x="1034" y="0"/>
                </a:ln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7"/>
          <p:cNvSpPr/>
          <p:nvPr/>
        </p:nvSpPr>
        <p:spPr>
          <a:xfrm>
            <a:off x="5727641" y="6520135"/>
            <a:ext cx="665288" cy="3210632"/>
          </a:xfrm>
          <a:custGeom>
            <a:rect b="b" l="l" r="r" t="t"/>
            <a:pathLst>
              <a:path extrusionOk="0" h="29966" w="6213">
                <a:moveTo>
                  <a:pt x="6213" y="0"/>
                </a:moveTo>
                <a:lnTo>
                  <a:pt x="3630" y="9234"/>
                </a:lnTo>
                <a:lnTo>
                  <a:pt x="1" y="29965"/>
                </a:lnTo>
                <a:lnTo>
                  <a:pt x="5042" y="29965"/>
                </a:lnTo>
                <a:lnTo>
                  <a:pt x="621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7"/>
          <p:cNvSpPr/>
          <p:nvPr/>
        </p:nvSpPr>
        <p:spPr>
          <a:xfrm>
            <a:off x="6781428" y="6498385"/>
            <a:ext cx="557137" cy="3232382"/>
          </a:xfrm>
          <a:custGeom>
            <a:rect b="b" l="l" r="r" t="t"/>
            <a:pathLst>
              <a:path extrusionOk="0" h="30169" w="5203">
                <a:moveTo>
                  <a:pt x="0" y="0"/>
                </a:moveTo>
                <a:lnTo>
                  <a:pt x="0" y="30168"/>
                </a:lnTo>
                <a:lnTo>
                  <a:pt x="5203" y="30168"/>
                </a:lnTo>
                <a:lnTo>
                  <a:pt x="3423" y="12233"/>
                </a:lnTo>
                <a:lnTo>
                  <a:pt x="2943" y="7421"/>
                </a:lnTo>
                <a:lnTo>
                  <a:pt x="2730" y="6881"/>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7"/>
          <p:cNvSpPr/>
          <p:nvPr/>
        </p:nvSpPr>
        <p:spPr>
          <a:xfrm>
            <a:off x="6781428" y="7060345"/>
            <a:ext cx="366642" cy="829069"/>
          </a:xfrm>
          <a:custGeom>
            <a:rect b="b" l="l" r="r" t="t"/>
            <a:pathLst>
              <a:path extrusionOk="0" h="7738" w="3424">
                <a:moveTo>
                  <a:pt x="1613" y="0"/>
                </a:moveTo>
                <a:lnTo>
                  <a:pt x="1533" y="1170"/>
                </a:lnTo>
                <a:lnTo>
                  <a:pt x="0" y="2016"/>
                </a:lnTo>
                <a:lnTo>
                  <a:pt x="0" y="7738"/>
                </a:lnTo>
                <a:cubicBezTo>
                  <a:pt x="913" y="7611"/>
                  <a:pt x="2130" y="7385"/>
                  <a:pt x="3423" y="6988"/>
                </a:cubicBezTo>
                <a:lnTo>
                  <a:pt x="2943" y="2176"/>
                </a:lnTo>
                <a:lnTo>
                  <a:pt x="2730" y="1636"/>
                </a:lnTo>
                <a:lnTo>
                  <a:pt x="1613" y="0"/>
                </a:ln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7"/>
          <p:cNvSpPr/>
          <p:nvPr/>
        </p:nvSpPr>
        <p:spPr>
          <a:xfrm>
            <a:off x="6444550" y="7276343"/>
            <a:ext cx="336981" cy="324213"/>
          </a:xfrm>
          <a:custGeom>
            <a:rect b="b" l="l" r="r" t="t"/>
            <a:pathLst>
              <a:path extrusionOk="0" h="3026" w="3147">
                <a:moveTo>
                  <a:pt x="3146" y="0"/>
                </a:moveTo>
                <a:lnTo>
                  <a:pt x="1" y="1733"/>
                </a:lnTo>
                <a:lnTo>
                  <a:pt x="477" y="3026"/>
                </a:lnTo>
                <a:lnTo>
                  <a:pt x="3146" y="3026"/>
                </a:lnTo>
                <a:lnTo>
                  <a:pt x="3146" y="0"/>
                </a:lnTo>
                <a:close/>
              </a:path>
            </a:pathLst>
          </a:custGeom>
          <a:solidFill>
            <a:srgbClr val="4D88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7"/>
          <p:cNvSpPr/>
          <p:nvPr/>
        </p:nvSpPr>
        <p:spPr>
          <a:xfrm>
            <a:off x="6495628" y="7600448"/>
            <a:ext cx="285904" cy="306963"/>
          </a:xfrm>
          <a:custGeom>
            <a:rect b="b" l="l" r="r" t="t"/>
            <a:pathLst>
              <a:path extrusionOk="0" h="2865" w="2670">
                <a:moveTo>
                  <a:pt x="0" y="1"/>
                </a:moveTo>
                <a:lnTo>
                  <a:pt x="1057" y="2864"/>
                </a:lnTo>
                <a:cubicBezTo>
                  <a:pt x="1057" y="2864"/>
                  <a:pt x="1686" y="2837"/>
                  <a:pt x="2669" y="2697"/>
                </a:cubicBezTo>
                <a:lnTo>
                  <a:pt x="2669" y="1"/>
                </a:lnTo>
                <a:close/>
              </a:path>
            </a:pathLst>
          </a:custGeom>
          <a:solidFill>
            <a:srgbClr val="B823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7"/>
          <p:cNvSpPr/>
          <p:nvPr/>
        </p:nvSpPr>
        <p:spPr>
          <a:xfrm>
            <a:off x="6189804" y="7086059"/>
            <a:ext cx="968967" cy="1115139"/>
          </a:xfrm>
          <a:custGeom>
            <a:rect b="b" l="l" r="r" t="t"/>
            <a:pathLst>
              <a:path extrusionOk="0" h="10408" w="9049">
                <a:moveTo>
                  <a:pt x="5765" y="0"/>
                </a:moveTo>
                <a:lnTo>
                  <a:pt x="0" y="2826"/>
                </a:lnTo>
                <a:lnTo>
                  <a:pt x="3266" y="10407"/>
                </a:lnTo>
                <a:lnTo>
                  <a:pt x="9048" y="7768"/>
                </a:lnTo>
                <a:lnTo>
                  <a:pt x="5765" y="0"/>
                </a:lnTo>
                <a:close/>
              </a:path>
            </a:pathLst>
          </a:custGeom>
          <a:solidFill>
            <a:srgbClr val="AAD3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7"/>
          <p:cNvSpPr/>
          <p:nvPr/>
        </p:nvSpPr>
        <p:spPr>
          <a:xfrm>
            <a:off x="6198370" y="7510555"/>
            <a:ext cx="446845" cy="337070"/>
          </a:xfrm>
          <a:custGeom>
            <a:rect b="b" l="l" r="r" t="t"/>
            <a:pathLst>
              <a:path extrusionOk="0" h="3146" w="4173">
                <a:moveTo>
                  <a:pt x="3110" y="0"/>
                </a:moveTo>
                <a:cubicBezTo>
                  <a:pt x="3110" y="0"/>
                  <a:pt x="2559" y="140"/>
                  <a:pt x="2066" y="194"/>
                </a:cubicBezTo>
                <a:cubicBezTo>
                  <a:pt x="1337" y="270"/>
                  <a:pt x="506" y="490"/>
                  <a:pt x="550" y="727"/>
                </a:cubicBezTo>
                <a:cubicBezTo>
                  <a:pt x="584" y="922"/>
                  <a:pt x="757" y="1036"/>
                  <a:pt x="1031" y="1036"/>
                </a:cubicBezTo>
                <a:cubicBezTo>
                  <a:pt x="1163" y="1036"/>
                  <a:pt x="1319" y="1010"/>
                  <a:pt x="1493" y="953"/>
                </a:cubicBezTo>
                <a:lnTo>
                  <a:pt x="1493" y="953"/>
                </a:lnTo>
                <a:cubicBezTo>
                  <a:pt x="734" y="1440"/>
                  <a:pt x="0" y="1987"/>
                  <a:pt x="34" y="2263"/>
                </a:cubicBezTo>
                <a:cubicBezTo>
                  <a:pt x="56" y="2438"/>
                  <a:pt x="192" y="2465"/>
                  <a:pt x="274" y="2465"/>
                </a:cubicBezTo>
                <a:cubicBezTo>
                  <a:pt x="311" y="2465"/>
                  <a:pt x="337" y="2459"/>
                  <a:pt x="337" y="2459"/>
                </a:cubicBezTo>
                <a:lnTo>
                  <a:pt x="337" y="2459"/>
                </a:lnTo>
                <a:cubicBezTo>
                  <a:pt x="337" y="2459"/>
                  <a:pt x="240" y="2630"/>
                  <a:pt x="380" y="2759"/>
                </a:cubicBezTo>
                <a:cubicBezTo>
                  <a:pt x="431" y="2808"/>
                  <a:pt x="504" y="2823"/>
                  <a:pt x="575" y="2823"/>
                </a:cubicBezTo>
                <a:cubicBezTo>
                  <a:pt x="696" y="2823"/>
                  <a:pt x="814" y="2779"/>
                  <a:pt x="814" y="2779"/>
                </a:cubicBezTo>
                <a:lnTo>
                  <a:pt x="814" y="2779"/>
                </a:lnTo>
                <a:cubicBezTo>
                  <a:pt x="814" y="2779"/>
                  <a:pt x="686" y="2916"/>
                  <a:pt x="857" y="3083"/>
                </a:cubicBezTo>
                <a:cubicBezTo>
                  <a:pt x="902" y="3127"/>
                  <a:pt x="1019" y="3145"/>
                  <a:pt x="1182" y="3145"/>
                </a:cubicBezTo>
                <a:cubicBezTo>
                  <a:pt x="2036" y="3145"/>
                  <a:pt x="4173" y="2643"/>
                  <a:pt x="4173" y="2643"/>
                </a:cubicBezTo>
                <a:lnTo>
                  <a:pt x="3110" y="0"/>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7"/>
          <p:cNvSpPr/>
          <p:nvPr/>
        </p:nvSpPr>
        <p:spPr>
          <a:xfrm>
            <a:off x="6226854" y="7685518"/>
            <a:ext cx="128282" cy="96428"/>
          </a:xfrm>
          <a:custGeom>
            <a:rect b="b" l="l" r="r" t="t"/>
            <a:pathLst>
              <a:path extrusionOk="0" h="900" w="1198">
                <a:moveTo>
                  <a:pt x="1111" y="0"/>
                </a:moveTo>
                <a:cubicBezTo>
                  <a:pt x="444" y="327"/>
                  <a:pt x="17" y="737"/>
                  <a:pt x="1" y="757"/>
                </a:cubicBezTo>
                <a:lnTo>
                  <a:pt x="141" y="900"/>
                </a:lnTo>
                <a:cubicBezTo>
                  <a:pt x="145" y="897"/>
                  <a:pt x="560" y="494"/>
                  <a:pt x="1197" y="183"/>
                </a:cubicBezTo>
                <a:lnTo>
                  <a:pt x="1111"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7"/>
          <p:cNvSpPr/>
          <p:nvPr/>
        </p:nvSpPr>
        <p:spPr>
          <a:xfrm>
            <a:off x="6279324" y="7741875"/>
            <a:ext cx="109650" cy="75535"/>
          </a:xfrm>
          <a:custGeom>
            <a:rect b="b" l="l" r="r" t="t"/>
            <a:pathLst>
              <a:path extrusionOk="0" h="705" w="1024">
                <a:moveTo>
                  <a:pt x="937" y="0"/>
                </a:moveTo>
                <a:cubicBezTo>
                  <a:pt x="474" y="217"/>
                  <a:pt x="21" y="527"/>
                  <a:pt x="1" y="540"/>
                </a:cubicBezTo>
                <a:lnTo>
                  <a:pt x="118" y="704"/>
                </a:lnTo>
                <a:cubicBezTo>
                  <a:pt x="121" y="704"/>
                  <a:pt x="574" y="394"/>
                  <a:pt x="1024" y="184"/>
                </a:cubicBezTo>
                <a:lnTo>
                  <a:pt x="937"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7"/>
          <p:cNvSpPr/>
          <p:nvPr/>
        </p:nvSpPr>
        <p:spPr>
          <a:xfrm>
            <a:off x="6504837" y="6498385"/>
            <a:ext cx="1097035" cy="1348174"/>
          </a:xfrm>
          <a:custGeom>
            <a:rect b="b" l="l" r="r" t="t"/>
            <a:pathLst>
              <a:path extrusionOk="0" h="12583" w="10245">
                <a:moveTo>
                  <a:pt x="2583" y="0"/>
                </a:moveTo>
                <a:lnTo>
                  <a:pt x="4196" y="5245"/>
                </a:lnTo>
                <a:lnTo>
                  <a:pt x="4559" y="6695"/>
                </a:lnTo>
                <a:lnTo>
                  <a:pt x="1" y="9158"/>
                </a:lnTo>
                <a:lnTo>
                  <a:pt x="1294" y="12583"/>
                </a:lnTo>
                <a:cubicBezTo>
                  <a:pt x="1294" y="12583"/>
                  <a:pt x="7989" y="12020"/>
                  <a:pt x="8995" y="8994"/>
                </a:cubicBezTo>
                <a:cubicBezTo>
                  <a:pt x="10245" y="5245"/>
                  <a:pt x="5969" y="243"/>
                  <a:pt x="5486" y="123"/>
                </a:cubicBezTo>
                <a:cubicBezTo>
                  <a:pt x="5002" y="0"/>
                  <a:pt x="2583" y="0"/>
                  <a:pt x="258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7"/>
          <p:cNvSpPr/>
          <p:nvPr/>
        </p:nvSpPr>
        <p:spPr>
          <a:xfrm>
            <a:off x="6772862" y="6491957"/>
            <a:ext cx="233113" cy="655284"/>
          </a:xfrm>
          <a:custGeom>
            <a:rect b="b" l="l" r="r" t="t"/>
            <a:pathLst>
              <a:path extrusionOk="0" h="6116" w="2177">
                <a:moveTo>
                  <a:pt x="160" y="0"/>
                </a:moveTo>
                <a:lnTo>
                  <a:pt x="0" y="123"/>
                </a:lnTo>
                <a:lnTo>
                  <a:pt x="1950" y="2736"/>
                </a:lnTo>
                <a:lnTo>
                  <a:pt x="793" y="3442"/>
                </a:lnTo>
                <a:lnTo>
                  <a:pt x="767" y="3589"/>
                </a:lnTo>
                <a:lnTo>
                  <a:pt x="1564" y="4656"/>
                </a:lnTo>
                <a:lnTo>
                  <a:pt x="457" y="5985"/>
                </a:lnTo>
                <a:lnTo>
                  <a:pt x="613" y="6115"/>
                </a:lnTo>
                <a:lnTo>
                  <a:pt x="1770" y="4722"/>
                </a:lnTo>
                <a:lnTo>
                  <a:pt x="1773" y="4599"/>
                </a:lnTo>
                <a:lnTo>
                  <a:pt x="993" y="3559"/>
                </a:lnTo>
                <a:lnTo>
                  <a:pt x="2150" y="2849"/>
                </a:lnTo>
                <a:lnTo>
                  <a:pt x="2176" y="2703"/>
                </a:lnTo>
                <a:lnTo>
                  <a:pt x="160"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7"/>
          <p:cNvSpPr/>
          <p:nvPr/>
        </p:nvSpPr>
        <p:spPr>
          <a:xfrm>
            <a:off x="6168066" y="6513707"/>
            <a:ext cx="233434" cy="710676"/>
          </a:xfrm>
          <a:custGeom>
            <a:rect b="b" l="l" r="r" t="t"/>
            <a:pathLst>
              <a:path extrusionOk="0" h="6633" w="2180">
                <a:moveTo>
                  <a:pt x="2016" y="0"/>
                </a:moveTo>
                <a:lnTo>
                  <a:pt x="0" y="2703"/>
                </a:lnTo>
                <a:lnTo>
                  <a:pt x="30" y="2850"/>
                </a:lnTo>
                <a:lnTo>
                  <a:pt x="1186" y="3556"/>
                </a:lnTo>
                <a:lnTo>
                  <a:pt x="403" y="4596"/>
                </a:lnTo>
                <a:lnTo>
                  <a:pt x="403" y="4716"/>
                </a:lnTo>
                <a:lnTo>
                  <a:pt x="1753" y="6632"/>
                </a:lnTo>
                <a:lnTo>
                  <a:pt x="1920" y="6515"/>
                </a:lnTo>
                <a:lnTo>
                  <a:pt x="610" y="4659"/>
                </a:lnTo>
                <a:lnTo>
                  <a:pt x="1413" y="3590"/>
                </a:lnTo>
                <a:lnTo>
                  <a:pt x="1383" y="3443"/>
                </a:lnTo>
                <a:lnTo>
                  <a:pt x="230" y="2733"/>
                </a:lnTo>
                <a:lnTo>
                  <a:pt x="2179" y="120"/>
                </a:lnTo>
                <a:lnTo>
                  <a:pt x="2016"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7"/>
          <p:cNvSpPr/>
          <p:nvPr/>
        </p:nvSpPr>
        <p:spPr>
          <a:xfrm>
            <a:off x="7073974" y="10467245"/>
            <a:ext cx="344798" cy="425570"/>
          </a:xfrm>
          <a:custGeom>
            <a:rect b="b" l="l" r="r" t="t"/>
            <a:pathLst>
              <a:path extrusionOk="0" h="3972" w="3220">
                <a:moveTo>
                  <a:pt x="3146" y="0"/>
                </a:moveTo>
                <a:cubicBezTo>
                  <a:pt x="2340" y="313"/>
                  <a:pt x="1617" y="849"/>
                  <a:pt x="1054" y="1556"/>
                </a:cubicBezTo>
                <a:cubicBezTo>
                  <a:pt x="491" y="2263"/>
                  <a:pt x="124" y="3089"/>
                  <a:pt x="1" y="3945"/>
                </a:cubicBezTo>
                <a:lnTo>
                  <a:pt x="201" y="3972"/>
                </a:lnTo>
                <a:cubicBezTo>
                  <a:pt x="321" y="3152"/>
                  <a:pt x="671" y="2359"/>
                  <a:pt x="1211" y="1683"/>
                </a:cubicBezTo>
                <a:cubicBezTo>
                  <a:pt x="1751" y="1003"/>
                  <a:pt x="2447" y="486"/>
                  <a:pt x="3220" y="190"/>
                </a:cubicBezTo>
                <a:lnTo>
                  <a:pt x="314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7"/>
          <p:cNvSpPr/>
          <p:nvPr/>
        </p:nvSpPr>
        <p:spPr>
          <a:xfrm>
            <a:off x="6050598" y="10467245"/>
            <a:ext cx="344798" cy="425570"/>
          </a:xfrm>
          <a:custGeom>
            <a:rect b="b" l="l" r="r" t="t"/>
            <a:pathLst>
              <a:path extrusionOk="0" h="3972" w="3220">
                <a:moveTo>
                  <a:pt x="3146" y="0"/>
                </a:moveTo>
                <a:cubicBezTo>
                  <a:pt x="2340" y="313"/>
                  <a:pt x="1614" y="849"/>
                  <a:pt x="1051" y="1556"/>
                </a:cubicBezTo>
                <a:cubicBezTo>
                  <a:pt x="487" y="2263"/>
                  <a:pt x="124" y="3089"/>
                  <a:pt x="1" y="3945"/>
                </a:cubicBezTo>
                <a:lnTo>
                  <a:pt x="201" y="3972"/>
                </a:lnTo>
                <a:cubicBezTo>
                  <a:pt x="321" y="3152"/>
                  <a:pt x="667" y="2359"/>
                  <a:pt x="1211" y="1683"/>
                </a:cubicBezTo>
                <a:cubicBezTo>
                  <a:pt x="1751" y="1003"/>
                  <a:pt x="2446" y="486"/>
                  <a:pt x="3220" y="190"/>
                </a:cubicBezTo>
                <a:lnTo>
                  <a:pt x="314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7"/>
          <p:cNvSpPr/>
          <p:nvPr/>
        </p:nvSpPr>
        <p:spPr>
          <a:xfrm>
            <a:off x="5756660" y="9553860"/>
            <a:ext cx="517411" cy="21536"/>
          </a:xfrm>
          <a:custGeom>
            <a:rect b="b" l="l" r="r" t="t"/>
            <a:pathLst>
              <a:path extrusionOk="0" h="201" w="4832">
                <a:moveTo>
                  <a:pt x="0" y="0"/>
                </a:moveTo>
                <a:lnTo>
                  <a:pt x="0" y="200"/>
                </a:lnTo>
                <a:lnTo>
                  <a:pt x="4831" y="200"/>
                </a:lnTo>
                <a:lnTo>
                  <a:pt x="4831"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7"/>
          <p:cNvSpPr/>
          <p:nvPr/>
        </p:nvSpPr>
        <p:spPr>
          <a:xfrm>
            <a:off x="6781428" y="9553860"/>
            <a:ext cx="540647" cy="21536"/>
          </a:xfrm>
          <a:custGeom>
            <a:rect b="b" l="l" r="r" t="t"/>
            <a:pathLst>
              <a:path extrusionOk="0" h="201" w="5049">
                <a:moveTo>
                  <a:pt x="0" y="0"/>
                </a:moveTo>
                <a:lnTo>
                  <a:pt x="0" y="200"/>
                </a:lnTo>
                <a:lnTo>
                  <a:pt x="5049" y="200"/>
                </a:lnTo>
                <a:lnTo>
                  <a:pt x="5049"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7"/>
          <p:cNvSpPr/>
          <p:nvPr/>
        </p:nvSpPr>
        <p:spPr>
          <a:xfrm>
            <a:off x="6667601" y="7717232"/>
            <a:ext cx="73671" cy="73714"/>
          </a:xfrm>
          <a:custGeom>
            <a:rect b="b" l="l" r="r" t="t"/>
            <a:pathLst>
              <a:path extrusionOk="0" h="688" w="688">
                <a:moveTo>
                  <a:pt x="343" y="204"/>
                </a:moveTo>
                <a:cubicBezTo>
                  <a:pt x="423" y="204"/>
                  <a:pt x="487" y="267"/>
                  <a:pt x="487" y="344"/>
                </a:cubicBezTo>
                <a:cubicBezTo>
                  <a:pt x="487" y="421"/>
                  <a:pt x="423" y="484"/>
                  <a:pt x="343" y="484"/>
                </a:cubicBezTo>
                <a:cubicBezTo>
                  <a:pt x="267" y="484"/>
                  <a:pt x="203" y="421"/>
                  <a:pt x="203" y="344"/>
                </a:cubicBezTo>
                <a:cubicBezTo>
                  <a:pt x="203" y="267"/>
                  <a:pt x="267" y="204"/>
                  <a:pt x="343" y="204"/>
                </a:cubicBezTo>
                <a:close/>
                <a:moveTo>
                  <a:pt x="343" y="1"/>
                </a:moveTo>
                <a:cubicBezTo>
                  <a:pt x="157" y="1"/>
                  <a:pt x="0" y="154"/>
                  <a:pt x="0" y="344"/>
                </a:cubicBezTo>
                <a:cubicBezTo>
                  <a:pt x="0" y="534"/>
                  <a:pt x="157" y="687"/>
                  <a:pt x="343" y="687"/>
                </a:cubicBezTo>
                <a:cubicBezTo>
                  <a:pt x="534" y="687"/>
                  <a:pt x="687" y="534"/>
                  <a:pt x="687" y="344"/>
                </a:cubicBezTo>
                <a:cubicBezTo>
                  <a:pt x="687" y="154"/>
                  <a:pt x="534" y="1"/>
                  <a:pt x="343"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7"/>
          <p:cNvSpPr/>
          <p:nvPr/>
        </p:nvSpPr>
        <p:spPr>
          <a:xfrm>
            <a:off x="5426100" y="7646197"/>
            <a:ext cx="73671" cy="73285"/>
          </a:xfrm>
          <a:custGeom>
            <a:rect b="b" l="l" r="r" t="t"/>
            <a:pathLst>
              <a:path extrusionOk="0" h="684" w="688">
                <a:moveTo>
                  <a:pt x="345" y="201"/>
                </a:moveTo>
                <a:cubicBezTo>
                  <a:pt x="421" y="201"/>
                  <a:pt x="485" y="264"/>
                  <a:pt x="485" y="341"/>
                </a:cubicBezTo>
                <a:cubicBezTo>
                  <a:pt x="485" y="421"/>
                  <a:pt x="421" y="484"/>
                  <a:pt x="345" y="484"/>
                </a:cubicBezTo>
                <a:cubicBezTo>
                  <a:pt x="265" y="484"/>
                  <a:pt x="201" y="421"/>
                  <a:pt x="201" y="341"/>
                </a:cubicBezTo>
                <a:cubicBezTo>
                  <a:pt x="201" y="264"/>
                  <a:pt x="265" y="201"/>
                  <a:pt x="345" y="201"/>
                </a:cubicBezTo>
                <a:close/>
                <a:moveTo>
                  <a:pt x="345" y="1"/>
                </a:moveTo>
                <a:cubicBezTo>
                  <a:pt x="154" y="1"/>
                  <a:pt x="1" y="154"/>
                  <a:pt x="1" y="341"/>
                </a:cubicBezTo>
                <a:cubicBezTo>
                  <a:pt x="1" y="530"/>
                  <a:pt x="154" y="684"/>
                  <a:pt x="345" y="684"/>
                </a:cubicBezTo>
                <a:cubicBezTo>
                  <a:pt x="534" y="684"/>
                  <a:pt x="688" y="530"/>
                  <a:pt x="688" y="341"/>
                </a:cubicBezTo>
                <a:cubicBezTo>
                  <a:pt x="688" y="154"/>
                  <a:pt x="534" y="1"/>
                  <a:pt x="345"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7"/>
          <p:cNvSpPr/>
          <p:nvPr/>
        </p:nvSpPr>
        <p:spPr>
          <a:xfrm>
            <a:off x="229400" y="278175"/>
            <a:ext cx="7778819" cy="2541112"/>
          </a:xfrm>
          <a:custGeom>
            <a:rect b="b" l="l" r="r" t="t"/>
            <a:pathLst>
              <a:path extrusionOk="0" h="20429" w="17059">
                <a:moveTo>
                  <a:pt x="166" y="1"/>
                </a:moveTo>
                <a:cubicBezTo>
                  <a:pt x="74" y="1"/>
                  <a:pt x="0" y="78"/>
                  <a:pt x="0" y="168"/>
                </a:cubicBezTo>
                <a:lnTo>
                  <a:pt x="0" y="20262"/>
                </a:lnTo>
                <a:cubicBezTo>
                  <a:pt x="0" y="20355"/>
                  <a:pt x="74" y="20429"/>
                  <a:pt x="166" y="20429"/>
                </a:cubicBezTo>
                <a:lnTo>
                  <a:pt x="16892" y="20429"/>
                </a:lnTo>
                <a:cubicBezTo>
                  <a:pt x="16985" y="20429"/>
                  <a:pt x="17058" y="20355"/>
                  <a:pt x="17058" y="20262"/>
                </a:cubicBezTo>
                <a:lnTo>
                  <a:pt x="17058" y="168"/>
                </a:lnTo>
                <a:cubicBezTo>
                  <a:pt x="17058" y="78"/>
                  <a:pt x="16985" y="1"/>
                  <a:pt x="16892" y="1"/>
                </a:cubicBezTo>
                <a:close/>
              </a:path>
            </a:pathLst>
          </a:custGeom>
          <a:solidFill>
            <a:srgbClr val="0085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2" name="Google Shape;312;p37"/>
          <p:cNvCxnSpPr/>
          <p:nvPr/>
        </p:nvCxnSpPr>
        <p:spPr>
          <a:xfrm>
            <a:off x="521350" y="166850"/>
            <a:ext cx="0" cy="3514500"/>
          </a:xfrm>
          <a:prstGeom prst="straightConnector1">
            <a:avLst/>
          </a:prstGeom>
          <a:noFill/>
          <a:ln cap="flat" cmpd="sng" w="76200">
            <a:solidFill>
              <a:srgbClr val="FFFFFF"/>
            </a:solidFill>
            <a:prstDash val="dash"/>
            <a:round/>
            <a:headEnd len="med" w="med" type="none"/>
            <a:tailEnd len="med" w="med" type="none"/>
          </a:ln>
        </p:spPr>
      </p:cxnSp>
      <p:sp>
        <p:nvSpPr>
          <p:cNvPr id="313" name="Google Shape;313;p37"/>
          <p:cNvSpPr txBox="1"/>
          <p:nvPr/>
        </p:nvSpPr>
        <p:spPr>
          <a:xfrm>
            <a:off x="0" y="2819275"/>
            <a:ext cx="8229600" cy="207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5500">
                <a:solidFill>
                  <a:srgbClr val="FFFFFF"/>
                </a:solidFill>
                <a:latin typeface="Barlow SemiBold"/>
                <a:ea typeface="Barlow SemiBold"/>
                <a:cs typeface="Barlow SemiBold"/>
                <a:sym typeface="Barlow SemiBold"/>
              </a:rPr>
              <a:t>HEALTH INFORMATION PRIVACY AND SECURITY</a:t>
            </a:r>
            <a:endParaRPr sz="5500">
              <a:solidFill>
                <a:srgbClr val="FFFFFF"/>
              </a:solidFill>
              <a:latin typeface="Barlow SemiBold"/>
              <a:ea typeface="Barlow SemiBold"/>
              <a:cs typeface="Barlow SemiBold"/>
              <a:sym typeface="Barlow SemiBold"/>
            </a:endParaRPr>
          </a:p>
        </p:txBody>
      </p:sp>
      <p:cxnSp>
        <p:nvCxnSpPr>
          <p:cNvPr id="314" name="Google Shape;314;p37"/>
          <p:cNvCxnSpPr/>
          <p:nvPr/>
        </p:nvCxnSpPr>
        <p:spPr>
          <a:xfrm>
            <a:off x="7751575" y="6547163"/>
            <a:ext cx="21000" cy="5192700"/>
          </a:xfrm>
          <a:prstGeom prst="straightConnector1">
            <a:avLst/>
          </a:prstGeom>
          <a:noFill/>
          <a:ln cap="flat" cmpd="sng" w="76200">
            <a:solidFill>
              <a:srgbClr val="FFFFFF"/>
            </a:solidFill>
            <a:prstDash val="dash"/>
            <a:round/>
            <a:headEnd len="med" w="med" type="none"/>
            <a:tailEnd len="med" w="med" type="none"/>
          </a:ln>
        </p:spPr>
      </p:cxnSp>
      <p:sp>
        <p:nvSpPr>
          <p:cNvPr id="315" name="Google Shape;315;p37"/>
          <p:cNvSpPr txBox="1"/>
          <p:nvPr/>
        </p:nvSpPr>
        <p:spPr>
          <a:xfrm>
            <a:off x="6369550" y="10952475"/>
            <a:ext cx="1364400" cy="42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u="sng">
                <a:solidFill>
                  <a:srgbClr val="1C3678"/>
                </a:solidFill>
                <a:latin typeface="Barlow"/>
                <a:ea typeface="Barlow"/>
                <a:cs typeface="Barlow"/>
                <a:sym typeface="Barlow"/>
                <a:hlinkClick r:id="rId3">
                  <a:extLst>
                    <a:ext uri="{A12FA001-AC4F-418D-AE19-62706E023703}">
                      <ahyp:hlinkClr val="tx"/>
                    </a:ext>
                  </a:extLst>
                </a:hlinkClick>
              </a:rPr>
              <a:t>Editing File</a:t>
            </a:r>
            <a:endParaRPr b="1" sz="1800">
              <a:solidFill>
                <a:srgbClr val="FFFFFF"/>
              </a:solidFill>
              <a:latin typeface="Barlow"/>
              <a:ea typeface="Barlow"/>
              <a:cs typeface="Barlow"/>
              <a:sym typeface="Barlow"/>
            </a:endParaRPr>
          </a:p>
        </p:txBody>
      </p:sp>
      <p:sp>
        <p:nvSpPr>
          <p:cNvPr id="316" name="Google Shape;316;p37"/>
          <p:cNvSpPr txBox="1"/>
          <p:nvPr/>
        </p:nvSpPr>
        <p:spPr>
          <a:xfrm>
            <a:off x="229400" y="9443000"/>
            <a:ext cx="1996500" cy="111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ora"/>
                <a:ea typeface="Lora"/>
                <a:cs typeface="Lora"/>
                <a:sym typeface="Lora"/>
              </a:rPr>
              <a:t>Color index:</a:t>
            </a:r>
            <a:endParaRPr b="1">
              <a:solidFill>
                <a:srgbClr val="FFFFFF"/>
              </a:solidFill>
              <a:latin typeface="Lora"/>
              <a:ea typeface="Lora"/>
              <a:cs typeface="Lora"/>
              <a:sym typeface="Lora"/>
            </a:endParaRPr>
          </a:p>
          <a:p>
            <a:pPr indent="-317500" lvl="0" marL="457200" rtl="0" algn="l">
              <a:spcBef>
                <a:spcPts val="0"/>
              </a:spcBef>
              <a:spcAft>
                <a:spcPts val="0"/>
              </a:spcAft>
              <a:buClr>
                <a:srgbClr val="FF0000"/>
              </a:buClr>
              <a:buSzPts val="1400"/>
              <a:buFont typeface="Lora"/>
              <a:buChar char="-"/>
            </a:pPr>
            <a:r>
              <a:rPr b="1" lang="en">
                <a:solidFill>
                  <a:srgbClr val="FF0000"/>
                </a:solidFill>
                <a:latin typeface="Lora"/>
                <a:ea typeface="Lora"/>
                <a:cs typeface="Lora"/>
                <a:sym typeface="Lora"/>
              </a:rPr>
              <a:t>Important</a:t>
            </a:r>
            <a:endParaRPr b="1">
              <a:solidFill>
                <a:srgbClr val="FF0000"/>
              </a:solidFill>
              <a:latin typeface="Lora"/>
              <a:ea typeface="Lora"/>
              <a:cs typeface="Lora"/>
              <a:sym typeface="Lora"/>
            </a:endParaRPr>
          </a:p>
          <a:p>
            <a:pPr indent="-317500" lvl="0" marL="457200" rtl="0" algn="l">
              <a:spcBef>
                <a:spcPts val="0"/>
              </a:spcBef>
              <a:spcAft>
                <a:spcPts val="0"/>
              </a:spcAft>
              <a:buClr>
                <a:srgbClr val="BF9000"/>
              </a:buClr>
              <a:buSzPts val="1400"/>
              <a:buFont typeface="Lora"/>
              <a:buChar char="🌟"/>
            </a:pPr>
            <a:r>
              <a:rPr b="1" lang="en">
                <a:solidFill>
                  <a:srgbClr val="BF9000"/>
                </a:solidFill>
                <a:latin typeface="Lora"/>
                <a:ea typeface="Lora"/>
                <a:cs typeface="Lora"/>
                <a:sym typeface="Lora"/>
              </a:rPr>
              <a:t>Golden notes</a:t>
            </a:r>
            <a:endParaRPr b="1">
              <a:solidFill>
                <a:srgbClr val="BF9000"/>
              </a:solidFill>
              <a:latin typeface="Lora"/>
              <a:ea typeface="Lora"/>
              <a:cs typeface="Lora"/>
              <a:sym typeface="Lora"/>
            </a:endParaRPr>
          </a:p>
          <a:p>
            <a:pPr indent="-317500" lvl="0" marL="457200" rtl="0" algn="l">
              <a:spcBef>
                <a:spcPts val="0"/>
              </a:spcBef>
              <a:spcAft>
                <a:spcPts val="0"/>
              </a:spcAft>
              <a:buClr>
                <a:srgbClr val="6AA84F"/>
              </a:buClr>
              <a:buSzPts val="1400"/>
              <a:buFont typeface="Lora"/>
              <a:buChar char="-"/>
            </a:pPr>
            <a:r>
              <a:rPr b="1" lang="en">
                <a:solidFill>
                  <a:srgbClr val="6AA84F"/>
                </a:solidFill>
                <a:latin typeface="Lora"/>
                <a:ea typeface="Lora"/>
                <a:cs typeface="Lora"/>
                <a:sym typeface="Lora"/>
              </a:rPr>
              <a:t>Doctors notes</a:t>
            </a:r>
            <a:endParaRPr b="1">
              <a:solidFill>
                <a:srgbClr val="6AA84F"/>
              </a:solidFill>
              <a:latin typeface="Lora"/>
              <a:ea typeface="Lora"/>
              <a:cs typeface="Lora"/>
              <a:sym typeface="Lor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70" name="Shape 470"/>
        <p:cNvGrpSpPr/>
        <p:nvPr/>
      </p:nvGrpSpPr>
      <p:grpSpPr>
        <a:xfrm>
          <a:off x="0" y="0"/>
          <a:ext cx="0" cy="0"/>
          <a:chOff x="0" y="0"/>
          <a:chExt cx="0" cy="0"/>
        </a:xfrm>
      </p:grpSpPr>
      <p:sp>
        <p:nvSpPr>
          <p:cNvPr id="471" name="Google Shape;471;p46"/>
          <p:cNvSpPr/>
          <p:nvPr/>
        </p:nvSpPr>
        <p:spPr>
          <a:xfrm>
            <a:off x="87747" y="1451773"/>
            <a:ext cx="3916200" cy="90216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46"/>
          <p:cNvSpPr/>
          <p:nvPr/>
        </p:nvSpPr>
        <p:spPr>
          <a:xfrm rot="-5400000">
            <a:off x="6131600" y="10296400"/>
            <a:ext cx="930000" cy="1941900"/>
          </a:xfrm>
          <a:prstGeom prst="roundRect">
            <a:avLst>
              <a:gd fmla="val 16667" name="adj"/>
            </a:avLst>
          </a:prstGeom>
          <a:noFill/>
          <a:ln>
            <a:noFill/>
          </a:ln>
        </p:spPr>
        <p:txBody>
          <a:bodyPr anchorCtr="0" anchor="ctr" bIns="91425" lIns="91425" spcFirstLastPara="1" rIns="91425" wrap="square" tIns="91425">
            <a:noAutofit/>
          </a:bodyPr>
          <a:lstStyle/>
          <a:p>
            <a:pPr indent="-323850" lvl="0" marL="457200" rtl="0" algn="l">
              <a:spcBef>
                <a:spcPts val="0"/>
              </a:spcBef>
              <a:spcAft>
                <a:spcPts val="0"/>
              </a:spcAft>
              <a:buClr>
                <a:srgbClr val="B7B7B7"/>
              </a:buClr>
              <a:buSzPts val="1500"/>
              <a:buFont typeface="Cairo"/>
              <a:buAutoNum type="arabicParenR"/>
            </a:pPr>
            <a:r>
              <a:rPr lang="en" sz="1500">
                <a:solidFill>
                  <a:srgbClr val="B7B7B7"/>
                </a:solidFill>
                <a:latin typeface="Cairo"/>
                <a:ea typeface="Cairo"/>
                <a:cs typeface="Cairo"/>
                <a:sym typeface="Cairo"/>
              </a:rPr>
              <a:t>B</a:t>
            </a:r>
            <a:endParaRPr sz="1500">
              <a:solidFill>
                <a:srgbClr val="B7B7B7"/>
              </a:solidFill>
              <a:latin typeface="Cairo"/>
              <a:ea typeface="Cairo"/>
              <a:cs typeface="Cairo"/>
              <a:sym typeface="Cairo"/>
            </a:endParaRPr>
          </a:p>
          <a:p>
            <a:pPr indent="-323850" lvl="0" marL="457200" rtl="0" algn="l">
              <a:spcBef>
                <a:spcPts val="0"/>
              </a:spcBef>
              <a:spcAft>
                <a:spcPts val="0"/>
              </a:spcAft>
              <a:buClr>
                <a:srgbClr val="B7B7B7"/>
              </a:buClr>
              <a:buSzPts val="1500"/>
              <a:buFont typeface="Cairo"/>
              <a:buAutoNum type="arabicParenR"/>
            </a:pPr>
            <a:r>
              <a:rPr lang="en" sz="1500">
                <a:solidFill>
                  <a:srgbClr val="B7B7B7"/>
                </a:solidFill>
                <a:latin typeface="Cairo"/>
                <a:ea typeface="Cairo"/>
                <a:cs typeface="Cairo"/>
                <a:sym typeface="Cairo"/>
              </a:rPr>
              <a:t>D</a:t>
            </a:r>
            <a:endParaRPr sz="1500">
              <a:solidFill>
                <a:srgbClr val="B7B7B7"/>
              </a:solidFill>
              <a:latin typeface="Cairo"/>
              <a:ea typeface="Cairo"/>
              <a:cs typeface="Cairo"/>
              <a:sym typeface="Cairo"/>
            </a:endParaRPr>
          </a:p>
          <a:p>
            <a:pPr indent="-323850" lvl="0" marL="457200" rtl="0" algn="l">
              <a:spcBef>
                <a:spcPts val="0"/>
              </a:spcBef>
              <a:spcAft>
                <a:spcPts val="0"/>
              </a:spcAft>
              <a:buClr>
                <a:srgbClr val="B7B7B7"/>
              </a:buClr>
              <a:buSzPts val="1500"/>
              <a:buFont typeface="Cairo"/>
              <a:buAutoNum type="arabicParenR"/>
            </a:pPr>
            <a:r>
              <a:rPr lang="en" sz="1500">
                <a:solidFill>
                  <a:srgbClr val="B7B7B7"/>
                </a:solidFill>
                <a:latin typeface="Cairo"/>
                <a:ea typeface="Cairo"/>
                <a:cs typeface="Cairo"/>
                <a:sym typeface="Cairo"/>
              </a:rPr>
              <a:t>A</a:t>
            </a:r>
            <a:endParaRPr sz="1500">
              <a:solidFill>
                <a:srgbClr val="B7B7B7"/>
              </a:solidFill>
              <a:latin typeface="Cairo"/>
              <a:ea typeface="Cairo"/>
              <a:cs typeface="Cairo"/>
              <a:sym typeface="Cairo"/>
            </a:endParaRPr>
          </a:p>
          <a:p>
            <a:pPr indent="-323850" lvl="0" marL="457200" rtl="0" algn="l">
              <a:spcBef>
                <a:spcPts val="0"/>
              </a:spcBef>
              <a:spcAft>
                <a:spcPts val="0"/>
              </a:spcAft>
              <a:buClr>
                <a:srgbClr val="B7B7B7"/>
              </a:buClr>
              <a:buSzPts val="1500"/>
              <a:buFont typeface="Cairo"/>
              <a:buAutoNum type="arabicParenR"/>
            </a:pPr>
            <a:r>
              <a:rPr lang="en" sz="1500">
                <a:solidFill>
                  <a:srgbClr val="B7B7B7"/>
                </a:solidFill>
                <a:latin typeface="Cairo"/>
                <a:ea typeface="Cairo"/>
                <a:cs typeface="Cairo"/>
                <a:sym typeface="Cairo"/>
              </a:rPr>
              <a:t>C</a:t>
            </a:r>
            <a:endParaRPr sz="1500">
              <a:solidFill>
                <a:srgbClr val="B7B7B7"/>
              </a:solidFill>
              <a:latin typeface="Cairo"/>
              <a:ea typeface="Cairo"/>
              <a:cs typeface="Cairo"/>
              <a:sym typeface="Cairo"/>
            </a:endParaRPr>
          </a:p>
          <a:p>
            <a:pPr indent="-323850" lvl="0" marL="457200" rtl="0" algn="l">
              <a:spcBef>
                <a:spcPts val="0"/>
              </a:spcBef>
              <a:spcAft>
                <a:spcPts val="0"/>
              </a:spcAft>
              <a:buClr>
                <a:srgbClr val="B7B7B7"/>
              </a:buClr>
              <a:buSzPts val="1500"/>
              <a:buFont typeface="Cairo"/>
              <a:buAutoNum type="arabicParenR"/>
            </a:pPr>
            <a:r>
              <a:rPr lang="en" sz="1500">
                <a:solidFill>
                  <a:srgbClr val="B7B7B7"/>
                </a:solidFill>
                <a:latin typeface="Cairo"/>
                <a:ea typeface="Cairo"/>
                <a:cs typeface="Cairo"/>
                <a:sym typeface="Cairo"/>
              </a:rPr>
              <a:t>C</a:t>
            </a:r>
            <a:endParaRPr sz="1500">
              <a:solidFill>
                <a:srgbClr val="B7B7B7"/>
              </a:solidFill>
              <a:latin typeface="Cairo"/>
              <a:ea typeface="Cairo"/>
              <a:cs typeface="Cairo"/>
              <a:sym typeface="Cairo"/>
            </a:endParaRPr>
          </a:p>
          <a:p>
            <a:pPr indent="-323850" lvl="0" marL="457200" rtl="0" algn="l">
              <a:spcBef>
                <a:spcPts val="0"/>
              </a:spcBef>
              <a:spcAft>
                <a:spcPts val="0"/>
              </a:spcAft>
              <a:buClr>
                <a:srgbClr val="B7B7B7"/>
              </a:buClr>
              <a:buSzPts val="1500"/>
              <a:buFont typeface="Cairo"/>
              <a:buAutoNum type="arabicParenR"/>
            </a:pPr>
            <a:r>
              <a:rPr lang="en" sz="1500">
                <a:solidFill>
                  <a:srgbClr val="B7B7B7"/>
                </a:solidFill>
                <a:latin typeface="Cairo"/>
                <a:ea typeface="Cairo"/>
                <a:cs typeface="Cairo"/>
                <a:sym typeface="Cairo"/>
              </a:rPr>
              <a:t>A</a:t>
            </a:r>
            <a:endParaRPr sz="1500">
              <a:solidFill>
                <a:srgbClr val="B7B7B7"/>
              </a:solidFill>
              <a:latin typeface="Cairo"/>
              <a:ea typeface="Cairo"/>
              <a:cs typeface="Cairo"/>
              <a:sym typeface="Cairo"/>
            </a:endParaRPr>
          </a:p>
        </p:txBody>
      </p:sp>
      <p:sp>
        <p:nvSpPr>
          <p:cNvPr id="473" name="Google Shape;473;p46"/>
          <p:cNvSpPr txBox="1"/>
          <p:nvPr/>
        </p:nvSpPr>
        <p:spPr>
          <a:xfrm>
            <a:off x="330746" y="1413848"/>
            <a:ext cx="3430200" cy="795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latin typeface="Lora"/>
                <a:ea typeface="Lora"/>
                <a:cs typeface="Lora"/>
                <a:sym typeface="Lora"/>
              </a:rPr>
              <a:t>1-</a:t>
            </a:r>
            <a:r>
              <a:rPr b="1" lang="en">
                <a:solidFill>
                  <a:schemeClr val="dk1"/>
                </a:solidFill>
                <a:latin typeface="Lora"/>
                <a:ea typeface="Lora"/>
                <a:cs typeface="Lora"/>
                <a:sym typeface="Lora"/>
              </a:rPr>
              <a:t>Security personnel responsible for developing and implementing security policies is an example of which of the following?</a:t>
            </a:r>
            <a:endParaRPr b="1" sz="1500">
              <a:latin typeface="Lora"/>
              <a:ea typeface="Lora"/>
              <a:cs typeface="Lora"/>
              <a:sym typeface="Lora"/>
            </a:endParaRPr>
          </a:p>
          <a:p>
            <a:pPr indent="0" lvl="0" marL="0" rtl="0" algn="l">
              <a:spcBef>
                <a:spcPts val="0"/>
              </a:spcBef>
              <a:spcAft>
                <a:spcPts val="0"/>
              </a:spcAft>
              <a:buNone/>
            </a:pPr>
            <a:r>
              <a:rPr lang="en" sz="1500">
                <a:latin typeface="Lora"/>
                <a:ea typeface="Lora"/>
                <a:cs typeface="Lora"/>
                <a:sym typeface="Lora"/>
              </a:rPr>
              <a:t>A- Physical Safeguard</a:t>
            </a:r>
            <a:endParaRPr sz="1500">
              <a:latin typeface="Lora"/>
              <a:ea typeface="Lora"/>
              <a:cs typeface="Lora"/>
              <a:sym typeface="Lora"/>
            </a:endParaRPr>
          </a:p>
          <a:p>
            <a:pPr indent="0" lvl="0" marL="0" rtl="0" algn="l">
              <a:spcBef>
                <a:spcPts val="0"/>
              </a:spcBef>
              <a:spcAft>
                <a:spcPts val="0"/>
              </a:spcAft>
              <a:buNone/>
            </a:pPr>
            <a:r>
              <a:rPr lang="en" sz="1500">
                <a:latin typeface="Lora"/>
                <a:ea typeface="Lora"/>
                <a:cs typeface="Lora"/>
                <a:sym typeface="Lora"/>
              </a:rPr>
              <a:t>B- </a:t>
            </a:r>
            <a:r>
              <a:rPr lang="en" sz="1500">
                <a:latin typeface="Lora"/>
                <a:ea typeface="Lora"/>
                <a:cs typeface="Lora"/>
                <a:sym typeface="Lora"/>
              </a:rPr>
              <a:t>Administrative</a:t>
            </a:r>
            <a:r>
              <a:rPr lang="en" sz="1500">
                <a:latin typeface="Lora"/>
                <a:ea typeface="Lora"/>
                <a:cs typeface="Lora"/>
                <a:sym typeface="Lora"/>
              </a:rPr>
              <a:t> Safeguard</a:t>
            </a:r>
            <a:endParaRPr sz="1500">
              <a:latin typeface="Lora"/>
              <a:ea typeface="Lora"/>
              <a:cs typeface="Lora"/>
              <a:sym typeface="Lora"/>
            </a:endParaRPr>
          </a:p>
          <a:p>
            <a:pPr indent="0" lvl="0" marL="0" rtl="0" algn="l">
              <a:spcBef>
                <a:spcPts val="0"/>
              </a:spcBef>
              <a:spcAft>
                <a:spcPts val="0"/>
              </a:spcAft>
              <a:buNone/>
            </a:pPr>
            <a:r>
              <a:rPr lang="en" sz="1500">
                <a:latin typeface="Lora"/>
                <a:ea typeface="Lora"/>
                <a:cs typeface="Lora"/>
                <a:sym typeface="Lora"/>
              </a:rPr>
              <a:t>C- Technical Safeguard</a:t>
            </a:r>
            <a:endParaRPr sz="1500">
              <a:latin typeface="Lora"/>
              <a:ea typeface="Lora"/>
              <a:cs typeface="Lora"/>
              <a:sym typeface="Lora"/>
            </a:endParaRPr>
          </a:p>
          <a:p>
            <a:pPr indent="0" lvl="0" marL="0" rtl="0" algn="l">
              <a:spcBef>
                <a:spcPts val="0"/>
              </a:spcBef>
              <a:spcAft>
                <a:spcPts val="0"/>
              </a:spcAft>
              <a:buNone/>
            </a:pPr>
            <a:r>
              <a:rPr lang="en" sz="1500">
                <a:latin typeface="Lora"/>
                <a:ea typeface="Lora"/>
                <a:cs typeface="Lora"/>
                <a:sym typeface="Lora"/>
              </a:rPr>
              <a:t>D- </a:t>
            </a:r>
            <a:r>
              <a:rPr lang="en" sz="1500">
                <a:latin typeface="Lora"/>
                <a:ea typeface="Lora"/>
                <a:cs typeface="Lora"/>
                <a:sym typeface="Lora"/>
              </a:rPr>
              <a:t>Constitutional</a:t>
            </a:r>
            <a:r>
              <a:rPr lang="en" sz="1500">
                <a:latin typeface="Lora"/>
                <a:ea typeface="Lora"/>
                <a:cs typeface="Lora"/>
                <a:sym typeface="Lora"/>
              </a:rPr>
              <a:t> safeguard</a:t>
            </a:r>
            <a:endParaRPr sz="1500">
              <a:latin typeface="Lora"/>
              <a:ea typeface="Lora"/>
              <a:cs typeface="Lora"/>
              <a:sym typeface="Lora"/>
            </a:endParaRPr>
          </a:p>
          <a:p>
            <a:pPr indent="0" lvl="0" marL="0" rtl="0" algn="l">
              <a:spcBef>
                <a:spcPts val="0"/>
              </a:spcBef>
              <a:spcAft>
                <a:spcPts val="0"/>
              </a:spcAft>
              <a:buNone/>
            </a:pPr>
            <a:r>
              <a:t/>
            </a:r>
            <a:endParaRPr sz="1500">
              <a:latin typeface="Lora"/>
              <a:ea typeface="Lora"/>
              <a:cs typeface="Lora"/>
              <a:sym typeface="Lora"/>
            </a:endParaRPr>
          </a:p>
          <a:p>
            <a:pPr indent="0" lvl="0" marL="0" rtl="0" algn="l">
              <a:spcBef>
                <a:spcPts val="0"/>
              </a:spcBef>
              <a:spcAft>
                <a:spcPts val="0"/>
              </a:spcAft>
              <a:buNone/>
            </a:pPr>
            <a:r>
              <a:t/>
            </a:r>
            <a:endParaRPr sz="1500">
              <a:latin typeface="Lora"/>
              <a:ea typeface="Lora"/>
              <a:cs typeface="Lora"/>
              <a:sym typeface="Lora"/>
            </a:endParaRPr>
          </a:p>
          <a:p>
            <a:pPr indent="0" lvl="0" marL="0" rtl="0" algn="l">
              <a:spcBef>
                <a:spcPts val="0"/>
              </a:spcBef>
              <a:spcAft>
                <a:spcPts val="0"/>
              </a:spcAft>
              <a:buNone/>
            </a:pPr>
            <a:r>
              <a:t/>
            </a:r>
            <a:endParaRPr sz="1500">
              <a:latin typeface="Lora"/>
              <a:ea typeface="Lora"/>
              <a:cs typeface="Lora"/>
              <a:sym typeface="Lora"/>
            </a:endParaRPr>
          </a:p>
          <a:p>
            <a:pPr indent="0" lvl="0" marL="0" rtl="0" algn="l">
              <a:spcBef>
                <a:spcPts val="0"/>
              </a:spcBef>
              <a:spcAft>
                <a:spcPts val="0"/>
              </a:spcAft>
              <a:buNone/>
            </a:pPr>
            <a:r>
              <a:rPr b="1" lang="en" sz="1500">
                <a:latin typeface="Lora"/>
                <a:ea typeface="Lora"/>
                <a:cs typeface="Lora"/>
                <a:sym typeface="Lora"/>
              </a:rPr>
              <a:t>2- </a:t>
            </a:r>
            <a:r>
              <a:rPr b="1" lang="en">
                <a:solidFill>
                  <a:schemeClr val="dk1"/>
                </a:solidFill>
                <a:latin typeface="Lora"/>
                <a:ea typeface="Lora"/>
                <a:cs typeface="Lora"/>
                <a:sym typeface="Lora"/>
              </a:rPr>
              <a:t>One set of credentials to easily access many of the resources one uses every day securely is an example of which threat countermeasure</a:t>
            </a:r>
            <a:r>
              <a:rPr b="1" lang="en" sz="1500">
                <a:latin typeface="Lora"/>
                <a:ea typeface="Lora"/>
                <a:cs typeface="Lora"/>
                <a:sym typeface="Lora"/>
              </a:rPr>
              <a:t>:</a:t>
            </a:r>
            <a:endParaRPr b="1" sz="1500">
              <a:latin typeface="Lora"/>
              <a:ea typeface="Lora"/>
              <a:cs typeface="Lora"/>
              <a:sym typeface="Lora"/>
            </a:endParaRPr>
          </a:p>
          <a:p>
            <a:pPr indent="0" lvl="0" marL="0" rtl="0" algn="l">
              <a:spcBef>
                <a:spcPts val="0"/>
              </a:spcBef>
              <a:spcAft>
                <a:spcPts val="0"/>
              </a:spcAft>
              <a:buNone/>
            </a:pPr>
            <a:r>
              <a:rPr lang="en" sz="1500">
                <a:latin typeface="Lora"/>
                <a:ea typeface="Lora"/>
                <a:cs typeface="Lora"/>
                <a:sym typeface="Lora"/>
              </a:rPr>
              <a:t>A- Smart card</a:t>
            </a:r>
            <a:endParaRPr sz="1500">
              <a:latin typeface="Lora"/>
              <a:ea typeface="Lora"/>
              <a:cs typeface="Lora"/>
              <a:sym typeface="Lora"/>
            </a:endParaRPr>
          </a:p>
          <a:p>
            <a:pPr indent="0" lvl="0" marL="0" rtl="0" algn="l">
              <a:spcBef>
                <a:spcPts val="0"/>
              </a:spcBef>
              <a:spcAft>
                <a:spcPts val="0"/>
              </a:spcAft>
              <a:buNone/>
            </a:pPr>
            <a:r>
              <a:rPr lang="en" sz="1500">
                <a:latin typeface="Lora"/>
                <a:ea typeface="Lora"/>
                <a:cs typeface="Lora"/>
                <a:sym typeface="Lora"/>
              </a:rPr>
              <a:t>B- Biometric authentication</a:t>
            </a:r>
            <a:endParaRPr sz="1500">
              <a:latin typeface="Lora"/>
              <a:ea typeface="Lora"/>
              <a:cs typeface="Lora"/>
              <a:sym typeface="Lora"/>
            </a:endParaRPr>
          </a:p>
          <a:p>
            <a:pPr indent="0" lvl="0" marL="0" rtl="0" algn="l">
              <a:spcBef>
                <a:spcPts val="0"/>
              </a:spcBef>
              <a:spcAft>
                <a:spcPts val="0"/>
              </a:spcAft>
              <a:buNone/>
            </a:pPr>
            <a:r>
              <a:rPr lang="en" sz="1500">
                <a:latin typeface="Lora"/>
                <a:ea typeface="Lora"/>
                <a:cs typeface="Lora"/>
                <a:sym typeface="Lora"/>
              </a:rPr>
              <a:t>C- </a:t>
            </a:r>
            <a:r>
              <a:rPr lang="en">
                <a:solidFill>
                  <a:schemeClr val="dk1"/>
                </a:solidFill>
                <a:latin typeface="Lora"/>
                <a:ea typeface="Lora"/>
                <a:cs typeface="Lora"/>
                <a:sym typeface="Lora"/>
              </a:rPr>
              <a:t>FIPS 140-2</a:t>
            </a:r>
            <a:endParaRPr sz="1500">
              <a:latin typeface="Lora"/>
              <a:ea typeface="Lora"/>
              <a:cs typeface="Lora"/>
              <a:sym typeface="Lora"/>
            </a:endParaRPr>
          </a:p>
          <a:p>
            <a:pPr indent="0" lvl="0" marL="0" rtl="0" algn="l">
              <a:spcBef>
                <a:spcPts val="0"/>
              </a:spcBef>
              <a:spcAft>
                <a:spcPts val="0"/>
              </a:spcAft>
              <a:buNone/>
            </a:pPr>
            <a:r>
              <a:rPr lang="en" sz="1500">
                <a:latin typeface="Lora"/>
                <a:ea typeface="Lora"/>
                <a:cs typeface="Lora"/>
                <a:sym typeface="Lora"/>
              </a:rPr>
              <a:t>D- Single Sign on (SSO)</a:t>
            </a:r>
            <a:endParaRPr sz="1500">
              <a:latin typeface="Lora"/>
              <a:ea typeface="Lora"/>
              <a:cs typeface="Lora"/>
              <a:sym typeface="Lora"/>
            </a:endParaRPr>
          </a:p>
          <a:p>
            <a:pPr indent="0" lvl="0" marL="0" rtl="0" algn="l">
              <a:spcBef>
                <a:spcPts val="0"/>
              </a:spcBef>
              <a:spcAft>
                <a:spcPts val="0"/>
              </a:spcAft>
              <a:buNone/>
            </a:pPr>
            <a:r>
              <a:t/>
            </a:r>
            <a:endParaRPr sz="1500">
              <a:latin typeface="Lora"/>
              <a:ea typeface="Lora"/>
              <a:cs typeface="Lora"/>
              <a:sym typeface="Lora"/>
            </a:endParaRPr>
          </a:p>
          <a:p>
            <a:pPr indent="0" lvl="0" marL="0" rtl="0" algn="l">
              <a:spcBef>
                <a:spcPts val="0"/>
              </a:spcBef>
              <a:spcAft>
                <a:spcPts val="0"/>
              </a:spcAft>
              <a:buNone/>
            </a:pPr>
            <a:r>
              <a:rPr b="1" lang="en" sz="1500">
                <a:latin typeface="Lora"/>
                <a:ea typeface="Lora"/>
                <a:cs typeface="Lora"/>
                <a:sym typeface="Lora"/>
              </a:rPr>
              <a:t>3-Attacker uses someone elses ID is:</a:t>
            </a:r>
            <a:endParaRPr b="1" sz="1500">
              <a:latin typeface="Lora"/>
              <a:ea typeface="Lora"/>
              <a:cs typeface="Lora"/>
              <a:sym typeface="Lora"/>
            </a:endParaRPr>
          </a:p>
          <a:p>
            <a:pPr indent="0" lvl="0" marL="0" rtl="0" algn="l">
              <a:spcBef>
                <a:spcPts val="0"/>
              </a:spcBef>
              <a:spcAft>
                <a:spcPts val="0"/>
              </a:spcAft>
              <a:buNone/>
            </a:pPr>
            <a:r>
              <a:rPr lang="en" sz="1500">
                <a:latin typeface="Lora"/>
                <a:ea typeface="Lora"/>
                <a:cs typeface="Lora"/>
                <a:sym typeface="Lora"/>
              </a:rPr>
              <a:t>A- Tailgating</a:t>
            </a:r>
            <a:endParaRPr sz="1500">
              <a:latin typeface="Lora"/>
              <a:ea typeface="Lora"/>
              <a:cs typeface="Lora"/>
              <a:sym typeface="Lora"/>
            </a:endParaRPr>
          </a:p>
          <a:p>
            <a:pPr indent="0" lvl="0" marL="0" rtl="0" algn="l">
              <a:spcBef>
                <a:spcPts val="0"/>
              </a:spcBef>
              <a:spcAft>
                <a:spcPts val="0"/>
              </a:spcAft>
              <a:buNone/>
            </a:pPr>
            <a:r>
              <a:rPr lang="en" sz="1500">
                <a:latin typeface="Lora"/>
                <a:ea typeface="Lora"/>
                <a:cs typeface="Lora"/>
                <a:sym typeface="Lora"/>
              </a:rPr>
              <a:t>B- Phishing</a:t>
            </a:r>
            <a:endParaRPr sz="1500">
              <a:latin typeface="Lora"/>
              <a:ea typeface="Lora"/>
              <a:cs typeface="Lora"/>
              <a:sym typeface="Lora"/>
            </a:endParaRPr>
          </a:p>
          <a:p>
            <a:pPr indent="0" lvl="0" marL="0" rtl="0" algn="l">
              <a:spcBef>
                <a:spcPts val="0"/>
              </a:spcBef>
              <a:spcAft>
                <a:spcPts val="0"/>
              </a:spcAft>
              <a:buNone/>
            </a:pPr>
            <a:r>
              <a:rPr lang="en" sz="1500">
                <a:latin typeface="Lora"/>
                <a:ea typeface="Lora"/>
                <a:cs typeface="Lora"/>
                <a:sym typeface="Lora"/>
              </a:rPr>
              <a:t>C- Shoulder surfing</a:t>
            </a:r>
            <a:endParaRPr sz="1500">
              <a:latin typeface="Lora"/>
              <a:ea typeface="Lora"/>
              <a:cs typeface="Lora"/>
              <a:sym typeface="Lora"/>
            </a:endParaRPr>
          </a:p>
          <a:p>
            <a:pPr indent="0" lvl="0" marL="0" rtl="0" algn="l">
              <a:spcBef>
                <a:spcPts val="0"/>
              </a:spcBef>
              <a:spcAft>
                <a:spcPts val="0"/>
              </a:spcAft>
              <a:buNone/>
            </a:pPr>
            <a:r>
              <a:rPr lang="en" sz="1500">
                <a:latin typeface="Lora"/>
                <a:ea typeface="Lora"/>
                <a:cs typeface="Lora"/>
                <a:sym typeface="Lora"/>
              </a:rPr>
              <a:t>D- Doxing</a:t>
            </a:r>
            <a:endParaRPr sz="1500">
              <a:latin typeface="Lora"/>
              <a:ea typeface="Lora"/>
              <a:cs typeface="Lora"/>
              <a:sym typeface="Lora"/>
            </a:endParaRPr>
          </a:p>
        </p:txBody>
      </p:sp>
      <p:sp>
        <p:nvSpPr>
          <p:cNvPr id="474" name="Google Shape;474;p46"/>
          <p:cNvSpPr/>
          <p:nvPr/>
        </p:nvSpPr>
        <p:spPr>
          <a:xfrm>
            <a:off x="4003950" y="1413850"/>
            <a:ext cx="4137900" cy="9021600"/>
          </a:xfrm>
          <a:prstGeom prst="roundRect">
            <a:avLst>
              <a:gd fmla="val 0" name="adj"/>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latin typeface="Lora"/>
                <a:ea typeface="Lora"/>
                <a:cs typeface="Lora"/>
                <a:sym typeface="Lora"/>
              </a:rPr>
              <a:t>4- Doxing is...</a:t>
            </a:r>
            <a:endParaRPr b="1" sz="1500">
              <a:latin typeface="Lora"/>
              <a:ea typeface="Lora"/>
              <a:cs typeface="Lora"/>
              <a:sym typeface="Lora"/>
            </a:endParaRPr>
          </a:p>
          <a:p>
            <a:pPr indent="0" lvl="0" marL="0" rtl="0" algn="l">
              <a:spcBef>
                <a:spcPts val="0"/>
              </a:spcBef>
              <a:spcAft>
                <a:spcPts val="0"/>
              </a:spcAft>
              <a:buNone/>
            </a:pPr>
            <a:r>
              <a:rPr lang="en" sz="1500">
                <a:latin typeface="Lora"/>
                <a:ea typeface="Lora"/>
                <a:cs typeface="Lora"/>
                <a:sym typeface="Lora"/>
              </a:rPr>
              <a:t>A- </a:t>
            </a:r>
            <a:r>
              <a:rPr lang="en">
                <a:solidFill>
                  <a:schemeClr val="dk1"/>
                </a:solidFill>
                <a:latin typeface="Lora"/>
                <a:ea typeface="Lora"/>
                <a:cs typeface="Lora"/>
                <a:sym typeface="Lora"/>
              </a:rPr>
              <a:t>attacker looks over the shoulder</a:t>
            </a:r>
            <a:endParaRPr sz="1500">
              <a:solidFill>
                <a:schemeClr val="dk1"/>
              </a:solidFill>
              <a:latin typeface="Lora"/>
              <a:ea typeface="Lora"/>
              <a:cs typeface="Lora"/>
              <a:sym typeface="Lora"/>
            </a:endParaRPr>
          </a:p>
          <a:p>
            <a:pPr indent="0" lvl="0" marL="0" rtl="0" algn="l">
              <a:spcBef>
                <a:spcPts val="0"/>
              </a:spcBef>
              <a:spcAft>
                <a:spcPts val="0"/>
              </a:spcAft>
              <a:buNone/>
            </a:pPr>
            <a:r>
              <a:rPr lang="en" sz="1500">
                <a:solidFill>
                  <a:schemeClr val="dk1"/>
                </a:solidFill>
                <a:latin typeface="Lora"/>
                <a:ea typeface="Lora"/>
                <a:cs typeface="Lora"/>
                <a:sym typeface="Lora"/>
              </a:rPr>
              <a:t>B- </a:t>
            </a:r>
            <a:r>
              <a:rPr lang="en">
                <a:solidFill>
                  <a:schemeClr val="dk1"/>
                </a:solidFill>
                <a:latin typeface="Lora"/>
                <a:ea typeface="Lora"/>
                <a:cs typeface="Lora"/>
                <a:sym typeface="Lora"/>
              </a:rPr>
              <a:t>USB drive is found and plugged into a computer, introducing a virus</a:t>
            </a:r>
            <a:endParaRPr sz="1500">
              <a:solidFill>
                <a:schemeClr val="dk1"/>
              </a:solidFill>
              <a:latin typeface="Lora"/>
              <a:ea typeface="Lora"/>
              <a:cs typeface="Lora"/>
              <a:sym typeface="Lora"/>
            </a:endParaRPr>
          </a:p>
          <a:p>
            <a:pPr indent="0" lvl="0" marL="0" rtl="0" algn="l">
              <a:spcBef>
                <a:spcPts val="0"/>
              </a:spcBef>
              <a:spcAft>
                <a:spcPts val="0"/>
              </a:spcAft>
              <a:buNone/>
            </a:pPr>
            <a:r>
              <a:rPr lang="en" sz="1500">
                <a:solidFill>
                  <a:schemeClr val="dk1"/>
                </a:solidFill>
                <a:latin typeface="Lora"/>
                <a:ea typeface="Lora"/>
                <a:cs typeface="Lora"/>
                <a:sym typeface="Lora"/>
              </a:rPr>
              <a:t>C-  </a:t>
            </a:r>
            <a:r>
              <a:rPr lang="en">
                <a:solidFill>
                  <a:schemeClr val="dk1"/>
                </a:solidFill>
                <a:latin typeface="Lora"/>
                <a:ea typeface="Lora"/>
                <a:cs typeface="Lora"/>
                <a:sym typeface="Lora"/>
              </a:rPr>
              <a:t>gathers info about a victim and publishes that to harass or embarrass the individual</a:t>
            </a:r>
            <a:endParaRPr sz="1500">
              <a:solidFill>
                <a:schemeClr val="dk1"/>
              </a:solidFill>
              <a:latin typeface="Lora"/>
              <a:ea typeface="Lora"/>
              <a:cs typeface="Lora"/>
              <a:sym typeface="Lora"/>
            </a:endParaRPr>
          </a:p>
          <a:p>
            <a:pPr indent="0" lvl="0" marL="0" rtl="0" algn="l">
              <a:spcBef>
                <a:spcPts val="0"/>
              </a:spcBef>
              <a:spcAft>
                <a:spcPts val="0"/>
              </a:spcAft>
              <a:buNone/>
            </a:pPr>
            <a:r>
              <a:rPr lang="en" sz="1500">
                <a:solidFill>
                  <a:schemeClr val="dk1"/>
                </a:solidFill>
                <a:latin typeface="Lora"/>
                <a:ea typeface="Lora"/>
                <a:cs typeface="Lora"/>
                <a:sym typeface="Lora"/>
              </a:rPr>
              <a:t>D- </a:t>
            </a:r>
            <a:r>
              <a:rPr lang="en">
                <a:solidFill>
                  <a:schemeClr val="dk1"/>
                </a:solidFill>
                <a:latin typeface="Lora"/>
                <a:ea typeface="Lora"/>
                <a:cs typeface="Lora"/>
                <a:sym typeface="Lora"/>
              </a:rPr>
              <a:t>gathers info about a victim and publishes that to harass or embarrass the individual.</a:t>
            </a:r>
            <a:endParaRPr sz="1500">
              <a:solidFill>
                <a:schemeClr val="dk1"/>
              </a:solidFill>
              <a:latin typeface="Lora"/>
              <a:ea typeface="Lora"/>
              <a:cs typeface="Lora"/>
              <a:sym typeface="Lora"/>
            </a:endParaRPr>
          </a:p>
          <a:p>
            <a:pPr indent="0" lvl="0" marL="0" rtl="0" algn="l">
              <a:spcBef>
                <a:spcPts val="0"/>
              </a:spcBef>
              <a:spcAft>
                <a:spcPts val="0"/>
              </a:spcAft>
              <a:buNone/>
            </a:pPr>
            <a:r>
              <a:t/>
            </a:r>
            <a:endParaRPr sz="1500">
              <a:latin typeface="Lora"/>
              <a:ea typeface="Lora"/>
              <a:cs typeface="Lora"/>
              <a:sym typeface="Lora"/>
            </a:endParaRPr>
          </a:p>
          <a:p>
            <a:pPr indent="0" lvl="0" marL="0" rtl="0" algn="l">
              <a:spcBef>
                <a:spcPts val="0"/>
              </a:spcBef>
              <a:spcAft>
                <a:spcPts val="0"/>
              </a:spcAft>
              <a:buNone/>
            </a:pPr>
            <a:r>
              <a:t/>
            </a:r>
            <a:endParaRPr sz="1500">
              <a:latin typeface="Lora"/>
              <a:ea typeface="Lora"/>
              <a:cs typeface="Lora"/>
              <a:sym typeface="Lora"/>
            </a:endParaRPr>
          </a:p>
          <a:p>
            <a:pPr indent="0" lvl="0" marL="0" rtl="0" algn="l">
              <a:spcBef>
                <a:spcPts val="0"/>
              </a:spcBef>
              <a:spcAft>
                <a:spcPts val="0"/>
              </a:spcAft>
              <a:buNone/>
            </a:pPr>
            <a:r>
              <a:t/>
            </a:r>
            <a:endParaRPr sz="1500">
              <a:latin typeface="Lora"/>
              <a:ea typeface="Lora"/>
              <a:cs typeface="Lora"/>
              <a:sym typeface="Lora"/>
            </a:endParaRPr>
          </a:p>
          <a:p>
            <a:pPr indent="0" lvl="0" marL="0" rtl="0" algn="l">
              <a:spcBef>
                <a:spcPts val="0"/>
              </a:spcBef>
              <a:spcAft>
                <a:spcPts val="0"/>
              </a:spcAft>
              <a:buNone/>
            </a:pPr>
            <a:r>
              <a:rPr b="1" lang="en" sz="1500">
                <a:latin typeface="Lora"/>
                <a:ea typeface="Lora"/>
                <a:cs typeface="Lora"/>
                <a:sym typeface="Lora"/>
              </a:rPr>
              <a:t>5- Which of the following best describes Integrity?:</a:t>
            </a:r>
            <a:endParaRPr b="1" sz="1500">
              <a:latin typeface="Lora"/>
              <a:ea typeface="Lora"/>
              <a:cs typeface="Lora"/>
              <a:sym typeface="Lora"/>
            </a:endParaRPr>
          </a:p>
          <a:p>
            <a:pPr indent="0" lvl="0" marL="0" rtl="0" algn="l">
              <a:spcBef>
                <a:spcPts val="0"/>
              </a:spcBef>
              <a:spcAft>
                <a:spcPts val="0"/>
              </a:spcAft>
              <a:buNone/>
            </a:pPr>
            <a:r>
              <a:rPr lang="en" sz="1500">
                <a:latin typeface="Lora"/>
                <a:ea typeface="Lora"/>
                <a:cs typeface="Lora"/>
                <a:sym typeface="Lora"/>
              </a:rPr>
              <a:t>A- </a:t>
            </a:r>
            <a:r>
              <a:rPr lang="en">
                <a:solidFill>
                  <a:schemeClr val="dk1"/>
                </a:solidFill>
                <a:latin typeface="Lora"/>
                <a:ea typeface="Lora"/>
                <a:cs typeface="Lora"/>
                <a:sym typeface="Lora"/>
              </a:rPr>
              <a:t>Laid groundwork for privacy and security measures in healthcare . Initial intent was to cover patients who switched physicians or insurers </a:t>
            </a:r>
            <a:r>
              <a:rPr lang="en" sz="1500">
                <a:latin typeface="Lora"/>
                <a:ea typeface="Lora"/>
                <a:cs typeface="Lora"/>
                <a:sym typeface="Lora"/>
              </a:rPr>
              <a:t> </a:t>
            </a:r>
            <a:endParaRPr sz="1500">
              <a:latin typeface="Lora"/>
              <a:ea typeface="Lora"/>
              <a:cs typeface="Lora"/>
              <a:sym typeface="Lora"/>
            </a:endParaRPr>
          </a:p>
          <a:p>
            <a:pPr indent="0" lvl="0" marL="0" rtl="0" algn="l">
              <a:spcBef>
                <a:spcPts val="0"/>
              </a:spcBef>
              <a:spcAft>
                <a:spcPts val="0"/>
              </a:spcAft>
              <a:buNone/>
            </a:pPr>
            <a:r>
              <a:rPr lang="en" sz="1500">
                <a:latin typeface="Lora"/>
                <a:ea typeface="Lora"/>
                <a:cs typeface="Lora"/>
                <a:sym typeface="Lora"/>
              </a:rPr>
              <a:t>B- focuses on power loss or network connectivity outages</a:t>
            </a:r>
            <a:endParaRPr sz="1500">
              <a:latin typeface="Lora"/>
              <a:ea typeface="Lora"/>
              <a:cs typeface="Lora"/>
              <a:sym typeface="Lora"/>
            </a:endParaRPr>
          </a:p>
          <a:p>
            <a:pPr indent="0" lvl="0" marL="0" rtl="0" algn="l">
              <a:spcBef>
                <a:spcPts val="0"/>
              </a:spcBef>
              <a:spcAft>
                <a:spcPts val="0"/>
              </a:spcAft>
              <a:buNone/>
            </a:pPr>
            <a:r>
              <a:rPr lang="en" sz="1500">
                <a:latin typeface="Lora"/>
                <a:ea typeface="Lora"/>
                <a:cs typeface="Lora"/>
                <a:sym typeface="Lora"/>
              </a:rPr>
              <a:t>C- trustworthiness and permanence of data, an assurance that the lab results or personal medical history of a patient is not modifiable by unauthorized entities or corrupted by a poorly designed process </a:t>
            </a:r>
            <a:endParaRPr sz="1500">
              <a:latin typeface="Lora"/>
              <a:ea typeface="Lora"/>
              <a:cs typeface="Lora"/>
              <a:sym typeface="Lora"/>
            </a:endParaRPr>
          </a:p>
          <a:p>
            <a:pPr indent="0" lvl="0" marL="0" rtl="0" algn="l">
              <a:spcBef>
                <a:spcPts val="0"/>
              </a:spcBef>
              <a:spcAft>
                <a:spcPts val="0"/>
              </a:spcAft>
              <a:buNone/>
            </a:pPr>
            <a:r>
              <a:rPr lang="en" sz="1500">
                <a:latin typeface="Lora"/>
                <a:ea typeface="Lora"/>
                <a:cs typeface="Lora"/>
                <a:sym typeface="Lora"/>
              </a:rPr>
              <a:t>D- usernames, passwords, and encryption are common measures implemented to ensure confidentiality</a:t>
            </a:r>
            <a:endParaRPr sz="1500">
              <a:latin typeface="Lora"/>
              <a:ea typeface="Lora"/>
              <a:cs typeface="Lora"/>
              <a:sym typeface="Lora"/>
            </a:endParaRPr>
          </a:p>
          <a:p>
            <a:pPr indent="0" lvl="0" marL="0" rtl="0" algn="l">
              <a:spcBef>
                <a:spcPts val="0"/>
              </a:spcBef>
              <a:spcAft>
                <a:spcPts val="0"/>
              </a:spcAft>
              <a:buNone/>
            </a:pPr>
            <a:r>
              <a:t/>
            </a:r>
            <a:endParaRPr sz="1500">
              <a:latin typeface="Lora"/>
              <a:ea typeface="Lora"/>
              <a:cs typeface="Lora"/>
              <a:sym typeface="Lora"/>
            </a:endParaRPr>
          </a:p>
          <a:p>
            <a:pPr indent="0" lvl="0" marL="0" rtl="0" algn="l">
              <a:spcBef>
                <a:spcPts val="0"/>
              </a:spcBef>
              <a:spcAft>
                <a:spcPts val="0"/>
              </a:spcAft>
              <a:buNone/>
            </a:pPr>
            <a:r>
              <a:t/>
            </a:r>
            <a:endParaRPr sz="1500">
              <a:latin typeface="Lora"/>
              <a:ea typeface="Lora"/>
              <a:cs typeface="Lora"/>
              <a:sym typeface="Lora"/>
            </a:endParaRPr>
          </a:p>
          <a:p>
            <a:pPr indent="0" lvl="0" marL="0" rtl="0" algn="l">
              <a:spcBef>
                <a:spcPts val="0"/>
              </a:spcBef>
              <a:spcAft>
                <a:spcPts val="0"/>
              </a:spcAft>
              <a:buNone/>
            </a:pPr>
            <a:r>
              <a:rPr b="1" lang="en" sz="1500">
                <a:latin typeface="Lora"/>
                <a:ea typeface="Lora"/>
                <a:cs typeface="Lora"/>
                <a:sym typeface="Lora"/>
              </a:rPr>
              <a:t>6- Which ONE of the following is not considered as an identifier:</a:t>
            </a:r>
            <a:endParaRPr b="1" sz="1500">
              <a:latin typeface="Lora"/>
              <a:ea typeface="Lora"/>
              <a:cs typeface="Lora"/>
              <a:sym typeface="Lora"/>
            </a:endParaRPr>
          </a:p>
          <a:p>
            <a:pPr indent="0" lvl="0" marL="0" rtl="0" algn="l">
              <a:spcBef>
                <a:spcPts val="0"/>
              </a:spcBef>
              <a:spcAft>
                <a:spcPts val="0"/>
              </a:spcAft>
              <a:buNone/>
            </a:pPr>
            <a:r>
              <a:rPr lang="en">
                <a:solidFill>
                  <a:schemeClr val="dk1"/>
                </a:solidFill>
                <a:latin typeface="Lora"/>
                <a:ea typeface="Lora"/>
                <a:cs typeface="Lora"/>
                <a:sym typeface="Lora"/>
              </a:rPr>
              <a:t>A- BMI</a:t>
            </a:r>
            <a:r>
              <a:rPr lang="en">
                <a:solidFill>
                  <a:schemeClr val="dk1"/>
                </a:solidFill>
                <a:latin typeface="Lora"/>
                <a:ea typeface="Lora"/>
                <a:cs typeface="Lora"/>
                <a:sym typeface="Lora"/>
              </a:rPr>
              <a:t> numbers</a:t>
            </a:r>
            <a:endParaRPr>
              <a:solidFill>
                <a:schemeClr val="dk1"/>
              </a:solidFill>
              <a:latin typeface="Lora"/>
              <a:ea typeface="Lora"/>
              <a:cs typeface="Lora"/>
              <a:sym typeface="Lora"/>
            </a:endParaRPr>
          </a:p>
          <a:p>
            <a:pPr indent="0" lvl="0" marL="0" rtl="0" algn="l">
              <a:spcBef>
                <a:spcPts val="0"/>
              </a:spcBef>
              <a:spcAft>
                <a:spcPts val="0"/>
              </a:spcAft>
              <a:buNone/>
            </a:pPr>
            <a:r>
              <a:rPr lang="en">
                <a:solidFill>
                  <a:schemeClr val="dk1"/>
                </a:solidFill>
                <a:latin typeface="Lora"/>
                <a:ea typeface="Lora"/>
                <a:cs typeface="Lora"/>
                <a:sym typeface="Lora"/>
              </a:rPr>
              <a:t>B- Facsimile numbers</a:t>
            </a:r>
            <a:endParaRPr>
              <a:solidFill>
                <a:schemeClr val="dk1"/>
              </a:solidFill>
              <a:latin typeface="Lora"/>
              <a:ea typeface="Lora"/>
              <a:cs typeface="Lora"/>
              <a:sym typeface="Lora"/>
            </a:endParaRPr>
          </a:p>
          <a:p>
            <a:pPr indent="0" lvl="0" marL="0" rtl="0" algn="l">
              <a:spcBef>
                <a:spcPts val="0"/>
              </a:spcBef>
              <a:spcAft>
                <a:spcPts val="0"/>
              </a:spcAft>
              <a:buNone/>
            </a:pPr>
            <a:r>
              <a:rPr lang="en">
                <a:solidFill>
                  <a:schemeClr val="dk1"/>
                </a:solidFill>
                <a:latin typeface="Lora"/>
                <a:ea typeface="Lora"/>
                <a:cs typeface="Lora"/>
                <a:sym typeface="Lora"/>
              </a:rPr>
              <a:t>C- Electronic mail addresses</a:t>
            </a:r>
            <a:endParaRPr>
              <a:solidFill>
                <a:schemeClr val="dk1"/>
              </a:solidFill>
              <a:latin typeface="Lora"/>
              <a:ea typeface="Lora"/>
              <a:cs typeface="Lora"/>
              <a:sym typeface="Lora"/>
            </a:endParaRPr>
          </a:p>
          <a:p>
            <a:pPr indent="0" lvl="0" marL="0" rtl="0" algn="l">
              <a:spcBef>
                <a:spcPts val="0"/>
              </a:spcBef>
              <a:spcAft>
                <a:spcPts val="0"/>
              </a:spcAft>
              <a:buNone/>
            </a:pPr>
            <a:r>
              <a:rPr lang="en">
                <a:solidFill>
                  <a:schemeClr val="dk1"/>
                </a:solidFill>
                <a:latin typeface="Lora"/>
                <a:ea typeface="Lora"/>
                <a:cs typeface="Lora"/>
                <a:sym typeface="Lora"/>
              </a:rPr>
              <a:t>D- Social security numbers</a:t>
            </a:r>
            <a:endParaRPr>
              <a:solidFill>
                <a:schemeClr val="dk1"/>
              </a:solidFill>
              <a:latin typeface="Lora"/>
              <a:ea typeface="Lora"/>
              <a:cs typeface="Lora"/>
              <a:sym typeface="Lora"/>
            </a:endParaRPr>
          </a:p>
          <a:p>
            <a:pPr indent="0" lvl="0" marL="0" rtl="0" algn="l">
              <a:spcBef>
                <a:spcPts val="0"/>
              </a:spcBef>
              <a:spcAft>
                <a:spcPts val="0"/>
              </a:spcAft>
              <a:buNone/>
            </a:pPr>
            <a:r>
              <a:t/>
            </a:r>
            <a:endParaRPr sz="1500">
              <a:latin typeface="Lora"/>
              <a:ea typeface="Lora"/>
              <a:cs typeface="Lora"/>
              <a:sym typeface="Lora"/>
            </a:endParaRPr>
          </a:p>
        </p:txBody>
      </p:sp>
      <p:sp>
        <p:nvSpPr>
          <p:cNvPr id="475" name="Google Shape;475;p46"/>
          <p:cNvSpPr txBox="1"/>
          <p:nvPr/>
        </p:nvSpPr>
        <p:spPr>
          <a:xfrm>
            <a:off x="1696775" y="267825"/>
            <a:ext cx="4836000" cy="731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200">
                <a:solidFill>
                  <a:srgbClr val="00854C"/>
                </a:solidFill>
                <a:latin typeface="Barlow"/>
                <a:ea typeface="Barlow"/>
                <a:cs typeface="Barlow"/>
                <a:sym typeface="Barlow"/>
              </a:rPr>
              <a:t>Questions</a:t>
            </a:r>
            <a:endParaRPr>
              <a:solidFill>
                <a:srgbClr val="00854C"/>
              </a:solidFill>
            </a:endParaRPr>
          </a:p>
        </p:txBody>
      </p:sp>
      <p:cxnSp>
        <p:nvCxnSpPr>
          <p:cNvPr id="476" name="Google Shape;476;p46"/>
          <p:cNvCxnSpPr/>
          <p:nvPr/>
        </p:nvCxnSpPr>
        <p:spPr>
          <a:xfrm>
            <a:off x="4003946" y="1529323"/>
            <a:ext cx="0" cy="886650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9C6A5"/>
        </a:solidFill>
      </p:bgPr>
    </p:bg>
    <p:spTree>
      <p:nvGrpSpPr>
        <p:cNvPr id="480" name="Shape 480"/>
        <p:cNvGrpSpPr/>
        <p:nvPr/>
      </p:nvGrpSpPr>
      <p:grpSpPr>
        <a:xfrm>
          <a:off x="0" y="0"/>
          <a:ext cx="0" cy="0"/>
          <a:chOff x="0" y="0"/>
          <a:chExt cx="0" cy="0"/>
        </a:xfrm>
      </p:grpSpPr>
      <p:sp>
        <p:nvSpPr>
          <p:cNvPr id="481" name="Google Shape;481;p47"/>
          <p:cNvSpPr/>
          <p:nvPr/>
        </p:nvSpPr>
        <p:spPr>
          <a:xfrm>
            <a:off x="225400" y="2475650"/>
            <a:ext cx="7778819" cy="6097954"/>
          </a:xfrm>
          <a:custGeom>
            <a:rect b="b" l="l" r="r" t="t"/>
            <a:pathLst>
              <a:path extrusionOk="0" h="20429" w="17059">
                <a:moveTo>
                  <a:pt x="166" y="1"/>
                </a:moveTo>
                <a:cubicBezTo>
                  <a:pt x="74" y="1"/>
                  <a:pt x="0" y="78"/>
                  <a:pt x="0" y="168"/>
                </a:cubicBezTo>
                <a:lnTo>
                  <a:pt x="0" y="20262"/>
                </a:lnTo>
                <a:cubicBezTo>
                  <a:pt x="0" y="20355"/>
                  <a:pt x="74" y="20429"/>
                  <a:pt x="166" y="20429"/>
                </a:cubicBezTo>
                <a:lnTo>
                  <a:pt x="16892" y="20429"/>
                </a:lnTo>
                <a:cubicBezTo>
                  <a:pt x="16985" y="20429"/>
                  <a:pt x="17058" y="20355"/>
                  <a:pt x="17058" y="20262"/>
                </a:cubicBezTo>
                <a:lnTo>
                  <a:pt x="17058" y="168"/>
                </a:lnTo>
                <a:cubicBezTo>
                  <a:pt x="17058" y="78"/>
                  <a:pt x="16985" y="1"/>
                  <a:pt x="16892" y="1"/>
                </a:cubicBezTo>
                <a:close/>
              </a:path>
            </a:pathLst>
          </a:custGeom>
          <a:solidFill>
            <a:srgbClr val="0085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400">
              <a:latin typeface="Caveat"/>
              <a:ea typeface="Caveat"/>
              <a:cs typeface="Caveat"/>
              <a:sym typeface="Caveat"/>
            </a:endParaRPr>
          </a:p>
          <a:p>
            <a:pPr indent="0" lvl="0" marL="0" rtl="0" algn="l">
              <a:spcBef>
                <a:spcPts val="0"/>
              </a:spcBef>
              <a:spcAft>
                <a:spcPts val="0"/>
              </a:spcAft>
              <a:buNone/>
            </a:pPr>
            <a:r>
              <a:t/>
            </a:r>
            <a:endParaRPr sz="2400">
              <a:latin typeface="Caveat"/>
              <a:ea typeface="Caveat"/>
              <a:cs typeface="Caveat"/>
              <a:sym typeface="Caveat"/>
            </a:endParaRPr>
          </a:p>
          <a:p>
            <a:pPr indent="0" lvl="0" marL="0" rtl="0" algn="l">
              <a:spcBef>
                <a:spcPts val="0"/>
              </a:spcBef>
              <a:spcAft>
                <a:spcPts val="0"/>
              </a:spcAft>
              <a:buNone/>
            </a:pPr>
            <a:r>
              <a:t/>
            </a:r>
            <a:endParaRPr sz="2400">
              <a:latin typeface="Caveat"/>
              <a:ea typeface="Caveat"/>
              <a:cs typeface="Caveat"/>
              <a:sym typeface="Caveat"/>
            </a:endParaRPr>
          </a:p>
          <a:p>
            <a:pPr indent="0" lvl="0" marL="0" rtl="0" algn="l">
              <a:spcBef>
                <a:spcPts val="0"/>
              </a:spcBef>
              <a:spcAft>
                <a:spcPts val="0"/>
              </a:spcAft>
              <a:buNone/>
            </a:pPr>
            <a:r>
              <a:t/>
            </a:r>
            <a:endParaRPr sz="2400">
              <a:latin typeface="Caveat"/>
              <a:ea typeface="Caveat"/>
              <a:cs typeface="Caveat"/>
              <a:sym typeface="Caveat"/>
            </a:endParaRPr>
          </a:p>
          <a:p>
            <a:pPr indent="0" lvl="0" marL="0" rtl="0" algn="l">
              <a:spcBef>
                <a:spcPts val="0"/>
              </a:spcBef>
              <a:spcAft>
                <a:spcPts val="0"/>
              </a:spcAft>
              <a:buNone/>
            </a:pPr>
            <a:r>
              <a:t/>
            </a:r>
            <a:endParaRPr sz="2400">
              <a:latin typeface="Caveat"/>
              <a:ea typeface="Caveat"/>
              <a:cs typeface="Caveat"/>
              <a:sym typeface="Caveat"/>
            </a:endParaRPr>
          </a:p>
          <a:p>
            <a:pPr indent="0" lvl="0" marL="0" rtl="0" algn="l">
              <a:spcBef>
                <a:spcPts val="0"/>
              </a:spcBef>
              <a:spcAft>
                <a:spcPts val="0"/>
              </a:spcAft>
              <a:buNone/>
            </a:pPr>
            <a:r>
              <a:rPr lang="en" sz="2400">
                <a:solidFill>
                  <a:srgbClr val="FFFFFF"/>
                </a:solidFill>
                <a:latin typeface="Pacifico"/>
                <a:ea typeface="Pacifico"/>
                <a:cs typeface="Pacifico"/>
                <a:sym typeface="Pacifico"/>
              </a:rPr>
              <a:t>DONE BY OUR AMAZING MEMBER:</a:t>
            </a:r>
            <a:endParaRPr sz="2400">
              <a:solidFill>
                <a:srgbClr val="FFFFFF"/>
              </a:solidFill>
              <a:latin typeface="Pacifico"/>
              <a:ea typeface="Pacifico"/>
              <a:cs typeface="Pacifico"/>
              <a:sym typeface="Pacifico"/>
            </a:endParaRPr>
          </a:p>
          <a:p>
            <a:pPr indent="0" lvl="0" marL="0" rtl="0" algn="ctr">
              <a:spcBef>
                <a:spcPts val="0"/>
              </a:spcBef>
              <a:spcAft>
                <a:spcPts val="0"/>
              </a:spcAft>
              <a:buNone/>
            </a:pPr>
            <a:r>
              <a:t/>
            </a:r>
            <a:endParaRPr b="1" sz="2400">
              <a:solidFill>
                <a:srgbClr val="FFFFFF"/>
              </a:solidFill>
              <a:latin typeface="Barlow"/>
              <a:ea typeface="Barlow"/>
              <a:cs typeface="Barlow"/>
              <a:sym typeface="Barlow"/>
            </a:endParaRPr>
          </a:p>
          <a:p>
            <a:pPr indent="0" lvl="0" marL="0" rtl="0" algn="l">
              <a:spcBef>
                <a:spcPts val="0"/>
              </a:spcBef>
              <a:spcAft>
                <a:spcPts val="0"/>
              </a:spcAft>
              <a:buNone/>
            </a:pPr>
            <a:r>
              <a:t/>
            </a:r>
            <a:endParaRPr sz="2400">
              <a:latin typeface="Caveat"/>
              <a:ea typeface="Caveat"/>
              <a:cs typeface="Caveat"/>
              <a:sym typeface="Caveat"/>
            </a:endParaRPr>
          </a:p>
          <a:p>
            <a:pPr indent="0" lvl="0" marL="0" rtl="0" algn="l">
              <a:spcBef>
                <a:spcPts val="0"/>
              </a:spcBef>
              <a:spcAft>
                <a:spcPts val="0"/>
              </a:spcAft>
              <a:buNone/>
            </a:pPr>
            <a:r>
              <a:rPr lang="en" sz="2400">
                <a:solidFill>
                  <a:srgbClr val="FFFFFF"/>
                </a:solidFill>
                <a:latin typeface="Pacifico"/>
                <a:ea typeface="Pacifico"/>
                <a:cs typeface="Pacifico"/>
                <a:sym typeface="Pacifico"/>
              </a:rPr>
              <a:t>NOTE TAKER BY OUR SHARP MEMBER:</a:t>
            </a:r>
            <a:endParaRPr sz="2400">
              <a:solidFill>
                <a:srgbClr val="FFFFFF"/>
              </a:solidFill>
              <a:latin typeface="Pacifico"/>
              <a:ea typeface="Pacifico"/>
              <a:cs typeface="Pacifico"/>
              <a:sym typeface="Pacifico"/>
            </a:endParaRPr>
          </a:p>
          <a:p>
            <a:pPr indent="0" lvl="0" marL="0" rtl="0" algn="ctr">
              <a:spcBef>
                <a:spcPts val="0"/>
              </a:spcBef>
              <a:spcAft>
                <a:spcPts val="0"/>
              </a:spcAft>
              <a:buNone/>
            </a:pPr>
            <a:r>
              <a:t/>
            </a:r>
            <a:endParaRPr b="1" sz="2400">
              <a:solidFill>
                <a:srgbClr val="FFFFFF"/>
              </a:solidFill>
              <a:latin typeface="Barlow"/>
              <a:ea typeface="Barlow"/>
              <a:cs typeface="Barlow"/>
              <a:sym typeface="Barlow"/>
            </a:endParaRPr>
          </a:p>
        </p:txBody>
      </p:sp>
      <p:grpSp>
        <p:nvGrpSpPr>
          <p:cNvPr id="482" name="Google Shape;482;p47"/>
          <p:cNvGrpSpPr/>
          <p:nvPr/>
        </p:nvGrpSpPr>
        <p:grpSpPr>
          <a:xfrm>
            <a:off x="5196796" y="7567897"/>
            <a:ext cx="1620749" cy="3411674"/>
            <a:chOff x="6278197" y="1181668"/>
            <a:chExt cx="1786934" cy="3761493"/>
          </a:xfrm>
        </p:grpSpPr>
        <p:sp>
          <p:nvSpPr>
            <p:cNvPr id="483" name="Google Shape;483;p47"/>
            <p:cNvSpPr/>
            <p:nvPr/>
          </p:nvSpPr>
          <p:spPr>
            <a:xfrm>
              <a:off x="7321272" y="4604843"/>
              <a:ext cx="644949" cy="338317"/>
            </a:xfrm>
            <a:custGeom>
              <a:rect b="b" l="l" r="r" t="t"/>
              <a:pathLst>
                <a:path extrusionOk="0" h="4570" w="8712">
                  <a:moveTo>
                    <a:pt x="8055" y="0"/>
                  </a:moveTo>
                  <a:lnTo>
                    <a:pt x="4682" y="71"/>
                  </a:lnTo>
                  <a:cubicBezTo>
                    <a:pt x="4679" y="746"/>
                    <a:pt x="4390" y="1413"/>
                    <a:pt x="3919" y="1826"/>
                  </a:cubicBezTo>
                  <a:cubicBezTo>
                    <a:pt x="3486" y="2210"/>
                    <a:pt x="2936" y="2373"/>
                    <a:pt x="2400" y="2503"/>
                  </a:cubicBezTo>
                  <a:cubicBezTo>
                    <a:pt x="1866" y="2633"/>
                    <a:pt x="1314" y="2750"/>
                    <a:pt x="840" y="3066"/>
                  </a:cubicBezTo>
                  <a:cubicBezTo>
                    <a:pt x="367" y="3379"/>
                    <a:pt x="0" y="3945"/>
                    <a:pt x="24" y="4569"/>
                  </a:cubicBezTo>
                  <a:lnTo>
                    <a:pt x="8712" y="4569"/>
                  </a:lnTo>
                  <a:lnTo>
                    <a:pt x="8055" y="0"/>
                  </a:lnTo>
                  <a:close/>
                </a:path>
              </a:pathLst>
            </a:custGeom>
            <a:solidFill>
              <a:srgbClr val="293D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47"/>
            <p:cNvSpPr/>
            <p:nvPr/>
          </p:nvSpPr>
          <p:spPr>
            <a:xfrm>
              <a:off x="6318173" y="4525928"/>
              <a:ext cx="675820" cy="417233"/>
            </a:xfrm>
            <a:custGeom>
              <a:rect b="b" l="l" r="r" t="t"/>
              <a:pathLst>
                <a:path extrusionOk="0" h="5636" w="9129">
                  <a:moveTo>
                    <a:pt x="5953" y="0"/>
                  </a:moveTo>
                  <a:cubicBezTo>
                    <a:pt x="5710" y="630"/>
                    <a:pt x="5203" y="1149"/>
                    <a:pt x="4616" y="1369"/>
                  </a:cubicBezTo>
                  <a:cubicBezTo>
                    <a:pt x="4321" y="1483"/>
                    <a:pt x="4017" y="1521"/>
                    <a:pt x="3713" y="1521"/>
                  </a:cubicBezTo>
                  <a:cubicBezTo>
                    <a:pt x="3460" y="1521"/>
                    <a:pt x="3206" y="1494"/>
                    <a:pt x="2957" y="1463"/>
                  </a:cubicBezTo>
                  <a:cubicBezTo>
                    <a:pt x="2614" y="1421"/>
                    <a:pt x="2266" y="1371"/>
                    <a:pt x="1918" y="1371"/>
                  </a:cubicBezTo>
                  <a:cubicBezTo>
                    <a:pt x="1711" y="1371"/>
                    <a:pt x="1504" y="1389"/>
                    <a:pt x="1297" y="1436"/>
                  </a:cubicBezTo>
                  <a:cubicBezTo>
                    <a:pt x="745" y="1563"/>
                    <a:pt x="201" y="1960"/>
                    <a:pt x="1" y="2549"/>
                  </a:cubicBezTo>
                  <a:lnTo>
                    <a:pt x="8122" y="5635"/>
                  </a:lnTo>
                  <a:lnTo>
                    <a:pt x="9129" y="1129"/>
                  </a:lnTo>
                  <a:lnTo>
                    <a:pt x="5953" y="0"/>
                  </a:lnTo>
                  <a:close/>
                </a:path>
              </a:pathLst>
            </a:custGeom>
            <a:solidFill>
              <a:srgbClr val="293D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47"/>
            <p:cNvSpPr/>
            <p:nvPr/>
          </p:nvSpPr>
          <p:spPr>
            <a:xfrm>
              <a:off x="6608295" y="2523962"/>
              <a:ext cx="1456836" cy="2133026"/>
            </a:xfrm>
            <a:custGeom>
              <a:rect b="b" l="l" r="r" t="t"/>
              <a:pathLst>
                <a:path extrusionOk="0" h="28813" w="19679">
                  <a:moveTo>
                    <a:pt x="12961" y="0"/>
                  </a:moveTo>
                  <a:cubicBezTo>
                    <a:pt x="12961" y="0"/>
                    <a:pt x="12064" y="417"/>
                    <a:pt x="10414" y="660"/>
                  </a:cubicBezTo>
                  <a:cubicBezTo>
                    <a:pt x="9730" y="763"/>
                    <a:pt x="8917" y="835"/>
                    <a:pt x="7984" y="835"/>
                  </a:cubicBezTo>
                  <a:cubicBezTo>
                    <a:pt x="7304" y="835"/>
                    <a:pt x="6560" y="796"/>
                    <a:pt x="5756" y="703"/>
                  </a:cubicBezTo>
                  <a:lnTo>
                    <a:pt x="5449" y="2103"/>
                  </a:lnTo>
                  <a:lnTo>
                    <a:pt x="1" y="27056"/>
                  </a:lnTo>
                  <a:lnTo>
                    <a:pt x="6809" y="28812"/>
                  </a:lnTo>
                  <a:lnTo>
                    <a:pt x="10035" y="16906"/>
                  </a:lnTo>
                  <a:lnTo>
                    <a:pt x="11994" y="28812"/>
                  </a:lnTo>
                  <a:lnTo>
                    <a:pt x="19679" y="28812"/>
                  </a:lnTo>
                  <a:cubicBezTo>
                    <a:pt x="19679" y="28812"/>
                    <a:pt x="18015" y="13893"/>
                    <a:pt x="14987" y="4726"/>
                  </a:cubicBezTo>
                  <a:cubicBezTo>
                    <a:pt x="14676" y="3790"/>
                    <a:pt x="14353" y="2913"/>
                    <a:pt x="14017" y="2120"/>
                  </a:cubicBezTo>
                  <a:cubicBezTo>
                    <a:pt x="13677" y="1323"/>
                    <a:pt x="13324" y="611"/>
                    <a:pt x="12961" y="0"/>
                  </a:cubicBezTo>
                  <a:close/>
                </a:path>
              </a:pathLst>
            </a:custGeom>
            <a:solidFill>
              <a:srgbClr val="DD90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47"/>
            <p:cNvSpPr/>
            <p:nvPr/>
          </p:nvSpPr>
          <p:spPr>
            <a:xfrm>
              <a:off x="7244504" y="3128409"/>
              <a:ext cx="106677" cy="800560"/>
            </a:xfrm>
            <a:custGeom>
              <a:rect b="b" l="l" r="r" t="t"/>
              <a:pathLst>
                <a:path extrusionOk="0" h="10814" w="1441">
                  <a:moveTo>
                    <a:pt x="1" y="0"/>
                  </a:moveTo>
                  <a:lnTo>
                    <a:pt x="878" y="10813"/>
                  </a:lnTo>
                  <a:lnTo>
                    <a:pt x="1441" y="8741"/>
                  </a:lnTo>
                  <a:lnTo>
                    <a:pt x="1" y="0"/>
                  </a:lnTo>
                  <a:close/>
                </a:path>
              </a:pathLst>
            </a:custGeom>
            <a:solidFill>
              <a:srgbClr val="4247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47"/>
            <p:cNvSpPr/>
            <p:nvPr/>
          </p:nvSpPr>
          <p:spPr>
            <a:xfrm>
              <a:off x="7011459" y="2140344"/>
              <a:ext cx="749036" cy="608749"/>
            </a:xfrm>
            <a:custGeom>
              <a:rect b="b" l="l" r="r" t="t"/>
              <a:pathLst>
                <a:path extrusionOk="0" h="8223" w="10118">
                  <a:moveTo>
                    <a:pt x="10117" y="1"/>
                  </a:moveTo>
                  <a:lnTo>
                    <a:pt x="193" y="2240"/>
                  </a:lnTo>
                  <a:cubicBezTo>
                    <a:pt x="193" y="2320"/>
                    <a:pt x="30" y="6602"/>
                    <a:pt x="3" y="7285"/>
                  </a:cubicBezTo>
                  <a:cubicBezTo>
                    <a:pt x="0" y="7345"/>
                    <a:pt x="0" y="7379"/>
                    <a:pt x="0" y="7379"/>
                  </a:cubicBezTo>
                  <a:cubicBezTo>
                    <a:pt x="0" y="7379"/>
                    <a:pt x="735" y="8223"/>
                    <a:pt x="3196" y="8223"/>
                  </a:cubicBezTo>
                  <a:cubicBezTo>
                    <a:pt x="3519" y="8223"/>
                    <a:pt x="3871" y="8208"/>
                    <a:pt x="4256" y="8175"/>
                  </a:cubicBezTo>
                  <a:cubicBezTo>
                    <a:pt x="5396" y="8078"/>
                    <a:pt x="6815" y="7822"/>
                    <a:pt x="8571" y="7302"/>
                  </a:cubicBezTo>
                  <a:cubicBezTo>
                    <a:pt x="9061" y="7159"/>
                    <a:pt x="9574" y="6992"/>
                    <a:pt x="10117" y="6805"/>
                  </a:cubicBezTo>
                  <a:lnTo>
                    <a:pt x="101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47"/>
            <p:cNvSpPr/>
            <p:nvPr/>
          </p:nvSpPr>
          <p:spPr>
            <a:xfrm>
              <a:off x="7216446" y="1502436"/>
              <a:ext cx="292196" cy="550709"/>
            </a:xfrm>
            <a:custGeom>
              <a:rect b="b" l="l" r="r" t="t"/>
              <a:pathLst>
                <a:path extrusionOk="0" h="7439" w="3947">
                  <a:moveTo>
                    <a:pt x="3210" y="0"/>
                  </a:moveTo>
                  <a:lnTo>
                    <a:pt x="727" y="1623"/>
                  </a:lnTo>
                  <a:lnTo>
                    <a:pt x="427" y="4199"/>
                  </a:lnTo>
                  <a:lnTo>
                    <a:pt x="0" y="5296"/>
                  </a:lnTo>
                  <a:lnTo>
                    <a:pt x="2176" y="7438"/>
                  </a:lnTo>
                  <a:lnTo>
                    <a:pt x="3946" y="4102"/>
                  </a:lnTo>
                  <a:lnTo>
                    <a:pt x="3210" y="0"/>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47"/>
            <p:cNvSpPr/>
            <p:nvPr/>
          </p:nvSpPr>
          <p:spPr>
            <a:xfrm>
              <a:off x="6278197" y="1947202"/>
              <a:ext cx="254441" cy="276132"/>
            </a:xfrm>
            <a:custGeom>
              <a:rect b="b" l="l" r="r" t="t"/>
              <a:pathLst>
                <a:path extrusionOk="0" h="3730" w="3437">
                  <a:moveTo>
                    <a:pt x="2354" y="1"/>
                  </a:moveTo>
                  <a:cubicBezTo>
                    <a:pt x="1994" y="1"/>
                    <a:pt x="1995" y="579"/>
                    <a:pt x="2134" y="950"/>
                  </a:cubicBezTo>
                  <a:cubicBezTo>
                    <a:pt x="1559" y="513"/>
                    <a:pt x="946" y="106"/>
                    <a:pt x="666" y="106"/>
                  </a:cubicBezTo>
                  <a:cubicBezTo>
                    <a:pt x="633" y="106"/>
                    <a:pt x="604" y="112"/>
                    <a:pt x="581" y="124"/>
                  </a:cubicBezTo>
                  <a:cubicBezTo>
                    <a:pt x="374" y="227"/>
                    <a:pt x="508" y="441"/>
                    <a:pt x="508" y="441"/>
                  </a:cubicBezTo>
                  <a:cubicBezTo>
                    <a:pt x="508" y="441"/>
                    <a:pt x="494" y="438"/>
                    <a:pt x="474" y="438"/>
                  </a:cubicBezTo>
                  <a:cubicBezTo>
                    <a:pt x="419" y="438"/>
                    <a:pt x="316" y="454"/>
                    <a:pt x="268" y="567"/>
                  </a:cubicBezTo>
                  <a:cubicBezTo>
                    <a:pt x="201" y="724"/>
                    <a:pt x="385" y="941"/>
                    <a:pt x="385" y="941"/>
                  </a:cubicBezTo>
                  <a:cubicBezTo>
                    <a:pt x="385" y="941"/>
                    <a:pt x="361" y="931"/>
                    <a:pt x="326" y="931"/>
                  </a:cubicBezTo>
                  <a:cubicBezTo>
                    <a:pt x="273" y="931"/>
                    <a:pt x="197" y="954"/>
                    <a:pt x="145" y="1070"/>
                  </a:cubicBezTo>
                  <a:cubicBezTo>
                    <a:pt x="1" y="1393"/>
                    <a:pt x="1537" y="3729"/>
                    <a:pt x="1537" y="3729"/>
                  </a:cubicBezTo>
                  <a:lnTo>
                    <a:pt x="3437" y="2020"/>
                  </a:lnTo>
                  <a:cubicBezTo>
                    <a:pt x="3437" y="2020"/>
                    <a:pt x="2994" y="1307"/>
                    <a:pt x="2827" y="897"/>
                  </a:cubicBezTo>
                  <a:cubicBezTo>
                    <a:pt x="2664" y="484"/>
                    <a:pt x="2747" y="7"/>
                    <a:pt x="2360" y="1"/>
                  </a:cubicBezTo>
                  <a:cubicBezTo>
                    <a:pt x="2358" y="1"/>
                    <a:pt x="2356" y="1"/>
                    <a:pt x="2354" y="1"/>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47"/>
            <p:cNvSpPr/>
            <p:nvPr/>
          </p:nvSpPr>
          <p:spPr>
            <a:xfrm>
              <a:off x="6312547" y="1973112"/>
              <a:ext cx="78990" cy="62703"/>
            </a:xfrm>
            <a:custGeom>
              <a:rect b="b" l="l" r="r" t="t"/>
              <a:pathLst>
                <a:path extrusionOk="0" h="847" w="1067">
                  <a:moveTo>
                    <a:pt x="87" y="0"/>
                  </a:moveTo>
                  <a:lnTo>
                    <a:pt x="1" y="180"/>
                  </a:lnTo>
                  <a:cubicBezTo>
                    <a:pt x="4" y="180"/>
                    <a:pt x="470" y="407"/>
                    <a:pt x="927" y="847"/>
                  </a:cubicBezTo>
                  <a:lnTo>
                    <a:pt x="1067" y="703"/>
                  </a:lnTo>
                  <a:cubicBezTo>
                    <a:pt x="587" y="240"/>
                    <a:pt x="107" y="11"/>
                    <a:pt x="8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47"/>
            <p:cNvSpPr/>
            <p:nvPr/>
          </p:nvSpPr>
          <p:spPr>
            <a:xfrm>
              <a:off x="6302479" y="2010867"/>
              <a:ext cx="63444" cy="56781"/>
            </a:xfrm>
            <a:custGeom>
              <a:rect b="b" l="l" r="r" t="t"/>
              <a:pathLst>
                <a:path extrusionOk="0" h="767" w="857">
                  <a:moveTo>
                    <a:pt x="113" y="1"/>
                  </a:moveTo>
                  <a:lnTo>
                    <a:pt x="0" y="164"/>
                  </a:lnTo>
                  <a:cubicBezTo>
                    <a:pt x="3" y="167"/>
                    <a:pt x="403" y="450"/>
                    <a:pt x="717" y="767"/>
                  </a:cubicBezTo>
                  <a:lnTo>
                    <a:pt x="857" y="627"/>
                  </a:lnTo>
                  <a:cubicBezTo>
                    <a:pt x="533" y="301"/>
                    <a:pt x="130" y="13"/>
                    <a:pt x="11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47"/>
            <p:cNvSpPr/>
            <p:nvPr/>
          </p:nvSpPr>
          <p:spPr>
            <a:xfrm>
              <a:off x="6428699" y="2039961"/>
              <a:ext cx="28724" cy="71365"/>
            </a:xfrm>
            <a:custGeom>
              <a:rect b="b" l="l" r="r" t="t"/>
              <a:pathLst>
                <a:path extrusionOk="0" h="964" w="388">
                  <a:moveTo>
                    <a:pt x="227" y="0"/>
                  </a:moveTo>
                  <a:cubicBezTo>
                    <a:pt x="31" y="277"/>
                    <a:pt x="1" y="663"/>
                    <a:pt x="155" y="963"/>
                  </a:cubicBezTo>
                  <a:lnTo>
                    <a:pt x="331" y="874"/>
                  </a:lnTo>
                  <a:cubicBezTo>
                    <a:pt x="211" y="637"/>
                    <a:pt x="235" y="334"/>
                    <a:pt x="387" y="117"/>
                  </a:cubicBezTo>
                  <a:lnTo>
                    <a:pt x="22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47"/>
            <p:cNvSpPr/>
            <p:nvPr/>
          </p:nvSpPr>
          <p:spPr>
            <a:xfrm>
              <a:off x="7255682" y="1592233"/>
              <a:ext cx="121705" cy="155241"/>
            </a:xfrm>
            <a:custGeom>
              <a:rect b="b" l="l" r="r" t="t"/>
              <a:pathLst>
                <a:path extrusionOk="0" h="2097" w="1644">
                  <a:moveTo>
                    <a:pt x="930" y="1"/>
                  </a:moveTo>
                  <a:lnTo>
                    <a:pt x="190" y="487"/>
                  </a:lnTo>
                  <a:lnTo>
                    <a:pt x="0" y="2097"/>
                  </a:lnTo>
                  <a:cubicBezTo>
                    <a:pt x="743" y="1777"/>
                    <a:pt x="1360" y="1160"/>
                    <a:pt x="1643" y="400"/>
                  </a:cubicBezTo>
                  <a:cubicBezTo>
                    <a:pt x="1397" y="267"/>
                    <a:pt x="1166" y="133"/>
                    <a:pt x="93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47"/>
            <p:cNvSpPr/>
            <p:nvPr/>
          </p:nvSpPr>
          <p:spPr>
            <a:xfrm>
              <a:off x="7095038" y="1181668"/>
              <a:ext cx="382957" cy="502516"/>
            </a:xfrm>
            <a:custGeom>
              <a:rect b="b" l="l" r="r" t="t"/>
              <a:pathLst>
                <a:path extrusionOk="0" h="6788" w="5173">
                  <a:moveTo>
                    <a:pt x="2437" y="1"/>
                  </a:moveTo>
                  <a:cubicBezTo>
                    <a:pt x="2323" y="1"/>
                    <a:pt x="2217" y="11"/>
                    <a:pt x="2110" y="31"/>
                  </a:cubicBezTo>
                  <a:cubicBezTo>
                    <a:pt x="2070" y="41"/>
                    <a:pt x="2030" y="51"/>
                    <a:pt x="1994" y="61"/>
                  </a:cubicBezTo>
                  <a:cubicBezTo>
                    <a:pt x="1943" y="74"/>
                    <a:pt x="1897" y="88"/>
                    <a:pt x="1850" y="108"/>
                  </a:cubicBezTo>
                  <a:cubicBezTo>
                    <a:pt x="1750" y="145"/>
                    <a:pt x="1654" y="191"/>
                    <a:pt x="1563" y="248"/>
                  </a:cubicBezTo>
                  <a:cubicBezTo>
                    <a:pt x="1163" y="494"/>
                    <a:pt x="854" y="908"/>
                    <a:pt x="634" y="1411"/>
                  </a:cubicBezTo>
                  <a:cubicBezTo>
                    <a:pt x="614" y="1457"/>
                    <a:pt x="594" y="1504"/>
                    <a:pt x="574" y="1554"/>
                  </a:cubicBezTo>
                  <a:cubicBezTo>
                    <a:pt x="557" y="1591"/>
                    <a:pt x="544" y="1628"/>
                    <a:pt x="531" y="1668"/>
                  </a:cubicBezTo>
                  <a:cubicBezTo>
                    <a:pt x="528" y="1677"/>
                    <a:pt x="524" y="1688"/>
                    <a:pt x="520" y="1697"/>
                  </a:cubicBezTo>
                  <a:cubicBezTo>
                    <a:pt x="504" y="1740"/>
                    <a:pt x="491" y="1788"/>
                    <a:pt x="474" y="1831"/>
                  </a:cubicBezTo>
                  <a:cubicBezTo>
                    <a:pt x="474" y="1834"/>
                    <a:pt x="474" y="1840"/>
                    <a:pt x="471" y="1844"/>
                  </a:cubicBezTo>
                  <a:cubicBezTo>
                    <a:pt x="468" y="1854"/>
                    <a:pt x="464" y="1864"/>
                    <a:pt x="460" y="1874"/>
                  </a:cubicBezTo>
                  <a:lnTo>
                    <a:pt x="454" y="1894"/>
                  </a:lnTo>
                  <a:cubicBezTo>
                    <a:pt x="440" y="1944"/>
                    <a:pt x="428" y="1991"/>
                    <a:pt x="414" y="2040"/>
                  </a:cubicBezTo>
                  <a:cubicBezTo>
                    <a:pt x="1" y="3564"/>
                    <a:pt x="244" y="5513"/>
                    <a:pt x="1077" y="6246"/>
                  </a:cubicBezTo>
                  <a:cubicBezTo>
                    <a:pt x="1536" y="6648"/>
                    <a:pt x="1990" y="6788"/>
                    <a:pt x="2399" y="6788"/>
                  </a:cubicBezTo>
                  <a:cubicBezTo>
                    <a:pt x="3335" y="6788"/>
                    <a:pt x="4039" y="6059"/>
                    <a:pt x="4039" y="6059"/>
                  </a:cubicBezTo>
                  <a:lnTo>
                    <a:pt x="5116" y="3204"/>
                  </a:lnTo>
                  <a:lnTo>
                    <a:pt x="5173" y="3050"/>
                  </a:lnTo>
                  <a:lnTo>
                    <a:pt x="5173" y="3040"/>
                  </a:lnTo>
                  <a:cubicBezTo>
                    <a:pt x="5173" y="3027"/>
                    <a:pt x="5173" y="3000"/>
                    <a:pt x="5169" y="2960"/>
                  </a:cubicBezTo>
                  <a:cubicBezTo>
                    <a:pt x="5169" y="2934"/>
                    <a:pt x="5166" y="2900"/>
                    <a:pt x="5162" y="2860"/>
                  </a:cubicBezTo>
                  <a:lnTo>
                    <a:pt x="5159" y="2817"/>
                  </a:lnTo>
                  <a:lnTo>
                    <a:pt x="5159" y="2797"/>
                  </a:lnTo>
                  <a:cubicBezTo>
                    <a:pt x="5156" y="2791"/>
                    <a:pt x="5156" y="2780"/>
                    <a:pt x="5156" y="2774"/>
                  </a:cubicBezTo>
                  <a:cubicBezTo>
                    <a:pt x="5156" y="2767"/>
                    <a:pt x="5156" y="2760"/>
                    <a:pt x="5153" y="2754"/>
                  </a:cubicBezTo>
                  <a:cubicBezTo>
                    <a:pt x="5106" y="2327"/>
                    <a:pt x="4956" y="1524"/>
                    <a:pt x="4450" y="897"/>
                  </a:cubicBezTo>
                  <a:cubicBezTo>
                    <a:pt x="4050" y="398"/>
                    <a:pt x="3430" y="8"/>
                    <a:pt x="2467" y="1"/>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47"/>
            <p:cNvSpPr/>
            <p:nvPr/>
          </p:nvSpPr>
          <p:spPr>
            <a:xfrm>
              <a:off x="7201344" y="1414416"/>
              <a:ext cx="26503" cy="112748"/>
            </a:xfrm>
            <a:custGeom>
              <a:rect b="b" l="l" r="r" t="t"/>
              <a:pathLst>
                <a:path extrusionOk="0" h="1523" w="358">
                  <a:moveTo>
                    <a:pt x="101" y="0"/>
                  </a:moveTo>
                  <a:lnTo>
                    <a:pt x="11" y="1146"/>
                  </a:lnTo>
                  <a:cubicBezTo>
                    <a:pt x="1" y="1243"/>
                    <a:pt x="38" y="1340"/>
                    <a:pt x="101" y="1409"/>
                  </a:cubicBezTo>
                  <a:cubicBezTo>
                    <a:pt x="167" y="1480"/>
                    <a:pt x="261" y="1523"/>
                    <a:pt x="358" y="1523"/>
                  </a:cubicBezTo>
                  <a:lnTo>
                    <a:pt x="358" y="1323"/>
                  </a:lnTo>
                  <a:cubicBezTo>
                    <a:pt x="314" y="1323"/>
                    <a:pt x="278" y="1306"/>
                    <a:pt x="247" y="1276"/>
                  </a:cubicBezTo>
                  <a:cubicBezTo>
                    <a:pt x="218" y="1243"/>
                    <a:pt x="204" y="1203"/>
                    <a:pt x="207" y="1160"/>
                  </a:cubicBezTo>
                  <a:lnTo>
                    <a:pt x="298" y="16"/>
                  </a:lnTo>
                  <a:lnTo>
                    <a:pt x="101"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47"/>
            <p:cNvSpPr/>
            <p:nvPr/>
          </p:nvSpPr>
          <p:spPr>
            <a:xfrm>
              <a:off x="7279372" y="1411454"/>
              <a:ext cx="16583" cy="23171"/>
            </a:xfrm>
            <a:custGeom>
              <a:rect b="b" l="l" r="r" t="t"/>
              <a:pathLst>
                <a:path extrusionOk="0" h="313" w="224">
                  <a:moveTo>
                    <a:pt x="110" y="0"/>
                  </a:moveTo>
                  <a:cubicBezTo>
                    <a:pt x="50" y="0"/>
                    <a:pt x="0" y="70"/>
                    <a:pt x="0" y="156"/>
                  </a:cubicBezTo>
                  <a:cubicBezTo>
                    <a:pt x="0" y="243"/>
                    <a:pt x="50" y="313"/>
                    <a:pt x="113" y="313"/>
                  </a:cubicBezTo>
                  <a:cubicBezTo>
                    <a:pt x="173" y="313"/>
                    <a:pt x="223" y="243"/>
                    <a:pt x="223" y="156"/>
                  </a:cubicBezTo>
                  <a:cubicBezTo>
                    <a:pt x="223" y="70"/>
                    <a:pt x="173" y="0"/>
                    <a:pt x="11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47"/>
            <p:cNvSpPr/>
            <p:nvPr/>
          </p:nvSpPr>
          <p:spPr>
            <a:xfrm>
              <a:off x="7152781" y="1411677"/>
              <a:ext cx="16879" cy="23171"/>
            </a:xfrm>
            <a:custGeom>
              <a:rect b="b" l="l" r="r" t="t"/>
              <a:pathLst>
                <a:path extrusionOk="0" h="313" w="228">
                  <a:moveTo>
                    <a:pt x="114" y="0"/>
                  </a:moveTo>
                  <a:cubicBezTo>
                    <a:pt x="51" y="0"/>
                    <a:pt x="0" y="70"/>
                    <a:pt x="0" y="157"/>
                  </a:cubicBezTo>
                  <a:cubicBezTo>
                    <a:pt x="0" y="243"/>
                    <a:pt x="51" y="313"/>
                    <a:pt x="114" y="313"/>
                  </a:cubicBezTo>
                  <a:cubicBezTo>
                    <a:pt x="177" y="313"/>
                    <a:pt x="227" y="243"/>
                    <a:pt x="227" y="157"/>
                  </a:cubicBezTo>
                  <a:cubicBezTo>
                    <a:pt x="227" y="70"/>
                    <a:pt x="174" y="0"/>
                    <a:pt x="11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47"/>
            <p:cNvSpPr/>
            <p:nvPr/>
          </p:nvSpPr>
          <p:spPr>
            <a:xfrm>
              <a:off x="7256348" y="1365038"/>
              <a:ext cx="66479" cy="20950"/>
            </a:xfrm>
            <a:custGeom>
              <a:rect b="b" l="l" r="r" t="t"/>
              <a:pathLst>
                <a:path extrusionOk="0" h="283" w="898">
                  <a:moveTo>
                    <a:pt x="328" y="1"/>
                  </a:moveTo>
                  <a:cubicBezTo>
                    <a:pt x="304" y="1"/>
                    <a:pt x="279" y="2"/>
                    <a:pt x="254" y="3"/>
                  </a:cubicBezTo>
                  <a:cubicBezTo>
                    <a:pt x="181" y="7"/>
                    <a:pt x="1" y="37"/>
                    <a:pt x="44" y="137"/>
                  </a:cubicBezTo>
                  <a:cubicBezTo>
                    <a:pt x="61" y="177"/>
                    <a:pt x="128" y="203"/>
                    <a:pt x="184" y="223"/>
                  </a:cubicBezTo>
                  <a:cubicBezTo>
                    <a:pt x="315" y="262"/>
                    <a:pt x="453" y="283"/>
                    <a:pt x="589" y="283"/>
                  </a:cubicBezTo>
                  <a:cubicBezTo>
                    <a:pt x="630" y="283"/>
                    <a:pt x="671" y="281"/>
                    <a:pt x="711" y="277"/>
                  </a:cubicBezTo>
                  <a:cubicBezTo>
                    <a:pt x="791" y="270"/>
                    <a:pt x="881" y="250"/>
                    <a:pt x="891" y="194"/>
                  </a:cubicBezTo>
                  <a:cubicBezTo>
                    <a:pt x="897" y="160"/>
                    <a:pt x="871" y="123"/>
                    <a:pt x="831" y="100"/>
                  </a:cubicBezTo>
                  <a:cubicBezTo>
                    <a:pt x="794" y="77"/>
                    <a:pt x="744" y="60"/>
                    <a:pt x="698" y="47"/>
                  </a:cubicBezTo>
                  <a:cubicBezTo>
                    <a:pt x="579" y="19"/>
                    <a:pt x="451" y="1"/>
                    <a:pt x="32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47"/>
            <p:cNvSpPr/>
            <p:nvPr/>
          </p:nvSpPr>
          <p:spPr>
            <a:xfrm>
              <a:off x="7130128" y="1364742"/>
              <a:ext cx="58780" cy="18582"/>
            </a:xfrm>
            <a:custGeom>
              <a:rect b="b" l="l" r="r" t="t"/>
              <a:pathLst>
                <a:path extrusionOk="0" h="251" w="794">
                  <a:moveTo>
                    <a:pt x="482" y="1"/>
                  </a:moveTo>
                  <a:cubicBezTo>
                    <a:pt x="394" y="1"/>
                    <a:pt x="304" y="11"/>
                    <a:pt x="220" y="31"/>
                  </a:cubicBezTo>
                  <a:cubicBezTo>
                    <a:pt x="157" y="47"/>
                    <a:pt x="0" y="101"/>
                    <a:pt x="50" y="184"/>
                  </a:cubicBezTo>
                  <a:cubicBezTo>
                    <a:pt x="70" y="218"/>
                    <a:pt x="130" y="234"/>
                    <a:pt x="183" y="241"/>
                  </a:cubicBezTo>
                  <a:cubicBezTo>
                    <a:pt x="236" y="248"/>
                    <a:pt x="289" y="251"/>
                    <a:pt x="342" y="251"/>
                  </a:cubicBezTo>
                  <a:cubicBezTo>
                    <a:pt x="445" y="251"/>
                    <a:pt x="547" y="239"/>
                    <a:pt x="643" y="214"/>
                  </a:cubicBezTo>
                  <a:cubicBezTo>
                    <a:pt x="713" y="194"/>
                    <a:pt x="789" y="161"/>
                    <a:pt x="789" y="111"/>
                  </a:cubicBezTo>
                  <a:cubicBezTo>
                    <a:pt x="793" y="78"/>
                    <a:pt x="766" y="51"/>
                    <a:pt x="729" y="34"/>
                  </a:cubicBezTo>
                  <a:cubicBezTo>
                    <a:pt x="693" y="18"/>
                    <a:pt x="649" y="11"/>
                    <a:pt x="606" y="7"/>
                  </a:cubicBezTo>
                  <a:cubicBezTo>
                    <a:pt x="566" y="3"/>
                    <a:pt x="524" y="1"/>
                    <a:pt x="48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47"/>
            <p:cNvSpPr/>
            <p:nvPr/>
          </p:nvSpPr>
          <p:spPr>
            <a:xfrm>
              <a:off x="7242357" y="1527088"/>
              <a:ext cx="51081" cy="29390"/>
            </a:xfrm>
            <a:custGeom>
              <a:rect b="b" l="l" r="r" t="t"/>
              <a:pathLst>
                <a:path extrusionOk="0" h="397" w="690">
                  <a:moveTo>
                    <a:pt x="653" y="1"/>
                  </a:moveTo>
                  <a:lnTo>
                    <a:pt x="0" y="127"/>
                  </a:lnTo>
                  <a:cubicBezTo>
                    <a:pt x="33" y="286"/>
                    <a:pt x="172" y="396"/>
                    <a:pt x="328" y="396"/>
                  </a:cubicBezTo>
                  <a:cubicBezTo>
                    <a:pt x="348" y="396"/>
                    <a:pt x="369" y="394"/>
                    <a:pt x="390" y="390"/>
                  </a:cubicBezTo>
                  <a:cubicBezTo>
                    <a:pt x="573" y="353"/>
                    <a:pt x="690" y="181"/>
                    <a:pt x="65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47"/>
            <p:cNvSpPr/>
            <p:nvPr/>
          </p:nvSpPr>
          <p:spPr>
            <a:xfrm>
              <a:off x="7420472" y="1386655"/>
              <a:ext cx="111267" cy="145395"/>
            </a:xfrm>
            <a:custGeom>
              <a:rect b="b" l="l" r="r" t="t"/>
              <a:pathLst>
                <a:path extrusionOk="0" h="1964" w="1503">
                  <a:moveTo>
                    <a:pt x="593" y="0"/>
                  </a:moveTo>
                  <a:cubicBezTo>
                    <a:pt x="403" y="0"/>
                    <a:pt x="213" y="90"/>
                    <a:pt x="114" y="251"/>
                  </a:cubicBezTo>
                  <a:lnTo>
                    <a:pt x="0" y="1881"/>
                  </a:lnTo>
                  <a:cubicBezTo>
                    <a:pt x="125" y="1937"/>
                    <a:pt x="261" y="1964"/>
                    <a:pt x="397" y="1964"/>
                  </a:cubicBezTo>
                  <a:cubicBezTo>
                    <a:pt x="721" y="1964"/>
                    <a:pt x="1046" y="1813"/>
                    <a:pt x="1237" y="1547"/>
                  </a:cubicBezTo>
                  <a:cubicBezTo>
                    <a:pt x="1503" y="1175"/>
                    <a:pt x="1470" y="611"/>
                    <a:pt x="1160" y="271"/>
                  </a:cubicBezTo>
                  <a:cubicBezTo>
                    <a:pt x="1023" y="125"/>
                    <a:pt x="833" y="15"/>
                    <a:pt x="633" y="2"/>
                  </a:cubicBezTo>
                  <a:cubicBezTo>
                    <a:pt x="620" y="1"/>
                    <a:pt x="607" y="0"/>
                    <a:pt x="593" y="0"/>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47"/>
            <p:cNvSpPr/>
            <p:nvPr/>
          </p:nvSpPr>
          <p:spPr>
            <a:xfrm>
              <a:off x="7446604" y="1424410"/>
              <a:ext cx="38792" cy="61593"/>
            </a:xfrm>
            <a:custGeom>
              <a:rect b="b" l="l" r="r" t="t"/>
              <a:pathLst>
                <a:path extrusionOk="0" h="832" w="524">
                  <a:moveTo>
                    <a:pt x="73" y="1"/>
                  </a:moveTo>
                  <a:lnTo>
                    <a:pt x="1" y="168"/>
                  </a:lnTo>
                  <a:cubicBezTo>
                    <a:pt x="164" y="338"/>
                    <a:pt x="250" y="581"/>
                    <a:pt x="233" y="818"/>
                  </a:cubicBezTo>
                  <a:lnTo>
                    <a:pt x="433" y="831"/>
                  </a:lnTo>
                  <a:cubicBezTo>
                    <a:pt x="450" y="611"/>
                    <a:pt x="390" y="391"/>
                    <a:pt x="277" y="205"/>
                  </a:cubicBezTo>
                  <a:lnTo>
                    <a:pt x="277" y="205"/>
                  </a:lnTo>
                  <a:lnTo>
                    <a:pt x="517" y="208"/>
                  </a:lnTo>
                  <a:lnTo>
                    <a:pt x="524" y="11"/>
                  </a:lnTo>
                  <a:lnTo>
                    <a:pt x="7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47"/>
            <p:cNvSpPr/>
            <p:nvPr/>
          </p:nvSpPr>
          <p:spPr>
            <a:xfrm>
              <a:off x="7133533" y="1181668"/>
              <a:ext cx="343203" cy="210319"/>
            </a:xfrm>
            <a:custGeom>
              <a:rect b="b" l="l" r="r" t="t"/>
              <a:pathLst>
                <a:path extrusionOk="0" h="2841" w="4636">
                  <a:moveTo>
                    <a:pt x="1917" y="1"/>
                  </a:moveTo>
                  <a:cubicBezTo>
                    <a:pt x="1803" y="1"/>
                    <a:pt x="1697" y="11"/>
                    <a:pt x="1590" y="31"/>
                  </a:cubicBezTo>
                  <a:cubicBezTo>
                    <a:pt x="1550" y="41"/>
                    <a:pt x="1510" y="51"/>
                    <a:pt x="1474" y="61"/>
                  </a:cubicBezTo>
                  <a:cubicBezTo>
                    <a:pt x="1423" y="74"/>
                    <a:pt x="1377" y="88"/>
                    <a:pt x="1330" y="108"/>
                  </a:cubicBezTo>
                  <a:cubicBezTo>
                    <a:pt x="1230" y="145"/>
                    <a:pt x="1134" y="191"/>
                    <a:pt x="1043" y="248"/>
                  </a:cubicBezTo>
                  <a:cubicBezTo>
                    <a:pt x="643" y="494"/>
                    <a:pt x="334" y="908"/>
                    <a:pt x="114" y="1411"/>
                  </a:cubicBezTo>
                  <a:cubicBezTo>
                    <a:pt x="94" y="1457"/>
                    <a:pt x="74" y="1504"/>
                    <a:pt x="54" y="1554"/>
                  </a:cubicBezTo>
                  <a:cubicBezTo>
                    <a:pt x="37" y="1591"/>
                    <a:pt x="24" y="1628"/>
                    <a:pt x="11" y="1668"/>
                  </a:cubicBezTo>
                  <a:cubicBezTo>
                    <a:pt x="8" y="1677"/>
                    <a:pt x="4" y="1688"/>
                    <a:pt x="0" y="1697"/>
                  </a:cubicBezTo>
                  <a:cubicBezTo>
                    <a:pt x="31" y="1700"/>
                    <a:pt x="61" y="1701"/>
                    <a:pt x="92" y="1701"/>
                  </a:cubicBezTo>
                  <a:cubicBezTo>
                    <a:pt x="276" y="1701"/>
                    <a:pt x="461" y="1658"/>
                    <a:pt x="623" y="1580"/>
                  </a:cubicBezTo>
                  <a:cubicBezTo>
                    <a:pt x="977" y="1411"/>
                    <a:pt x="1243" y="1094"/>
                    <a:pt x="1414" y="737"/>
                  </a:cubicBezTo>
                  <a:cubicBezTo>
                    <a:pt x="1487" y="585"/>
                    <a:pt x="1543" y="425"/>
                    <a:pt x="1587" y="261"/>
                  </a:cubicBezTo>
                  <a:cubicBezTo>
                    <a:pt x="1674" y="728"/>
                    <a:pt x="1827" y="1181"/>
                    <a:pt x="2077" y="1588"/>
                  </a:cubicBezTo>
                  <a:cubicBezTo>
                    <a:pt x="2450" y="2197"/>
                    <a:pt x="3073" y="2697"/>
                    <a:pt x="3802" y="2817"/>
                  </a:cubicBezTo>
                  <a:cubicBezTo>
                    <a:pt x="3905" y="2833"/>
                    <a:pt x="4009" y="2841"/>
                    <a:pt x="4113" y="2841"/>
                  </a:cubicBezTo>
                  <a:cubicBezTo>
                    <a:pt x="4290" y="2841"/>
                    <a:pt x="4466" y="2818"/>
                    <a:pt x="4636" y="2774"/>
                  </a:cubicBezTo>
                  <a:cubicBezTo>
                    <a:pt x="4636" y="2767"/>
                    <a:pt x="4636" y="2760"/>
                    <a:pt x="4633" y="2754"/>
                  </a:cubicBezTo>
                  <a:cubicBezTo>
                    <a:pt x="4586" y="2327"/>
                    <a:pt x="4436" y="1524"/>
                    <a:pt x="3930" y="897"/>
                  </a:cubicBezTo>
                  <a:cubicBezTo>
                    <a:pt x="3530" y="398"/>
                    <a:pt x="2910" y="8"/>
                    <a:pt x="194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47"/>
            <p:cNvSpPr/>
            <p:nvPr/>
          </p:nvSpPr>
          <p:spPr>
            <a:xfrm>
              <a:off x="7068600" y="1212197"/>
              <a:ext cx="137700" cy="97576"/>
            </a:xfrm>
            <a:custGeom>
              <a:rect b="b" l="l" r="r" t="t"/>
              <a:pathLst>
                <a:path extrusionOk="0" h="1764" w="1860">
                  <a:moveTo>
                    <a:pt x="968" y="1"/>
                  </a:moveTo>
                  <a:cubicBezTo>
                    <a:pt x="855" y="1"/>
                    <a:pt x="743" y="24"/>
                    <a:pt x="640" y="75"/>
                  </a:cubicBezTo>
                  <a:cubicBezTo>
                    <a:pt x="151" y="315"/>
                    <a:pt x="0" y="1187"/>
                    <a:pt x="407" y="1564"/>
                  </a:cubicBezTo>
                  <a:cubicBezTo>
                    <a:pt x="547" y="1695"/>
                    <a:pt x="743" y="1764"/>
                    <a:pt x="937" y="1764"/>
                  </a:cubicBezTo>
                  <a:cubicBezTo>
                    <a:pt x="1010" y="1764"/>
                    <a:pt x="1083" y="1754"/>
                    <a:pt x="1153" y="1734"/>
                  </a:cubicBezTo>
                  <a:cubicBezTo>
                    <a:pt x="1410" y="1661"/>
                    <a:pt x="1627" y="1461"/>
                    <a:pt x="1727" y="1214"/>
                  </a:cubicBezTo>
                  <a:cubicBezTo>
                    <a:pt x="1860" y="901"/>
                    <a:pt x="1804" y="511"/>
                    <a:pt x="1573" y="261"/>
                  </a:cubicBezTo>
                  <a:cubicBezTo>
                    <a:pt x="1420" y="95"/>
                    <a:pt x="1194" y="1"/>
                    <a:pt x="96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47"/>
            <p:cNvSpPr/>
            <p:nvPr/>
          </p:nvSpPr>
          <p:spPr>
            <a:xfrm>
              <a:off x="6336458" y="1805363"/>
              <a:ext cx="1515024" cy="924191"/>
            </a:xfrm>
            <a:custGeom>
              <a:rect b="b" l="l" r="r" t="t"/>
              <a:pathLst>
                <a:path extrusionOk="0" h="12484" w="20465">
                  <a:moveTo>
                    <a:pt x="15809" y="1"/>
                  </a:moveTo>
                  <a:cubicBezTo>
                    <a:pt x="15809" y="1"/>
                    <a:pt x="14432" y="1113"/>
                    <a:pt x="13391" y="1113"/>
                  </a:cubicBezTo>
                  <a:cubicBezTo>
                    <a:pt x="12892" y="1113"/>
                    <a:pt x="12471" y="858"/>
                    <a:pt x="12314" y="104"/>
                  </a:cubicBezTo>
                  <a:cubicBezTo>
                    <a:pt x="12314" y="104"/>
                    <a:pt x="9838" y="880"/>
                    <a:pt x="9221" y="1273"/>
                  </a:cubicBezTo>
                  <a:cubicBezTo>
                    <a:pt x="8688" y="1617"/>
                    <a:pt x="6762" y="6545"/>
                    <a:pt x="6762" y="6545"/>
                  </a:cubicBezTo>
                  <a:lnTo>
                    <a:pt x="3030" y="3383"/>
                  </a:lnTo>
                  <a:lnTo>
                    <a:pt x="1" y="5756"/>
                  </a:lnTo>
                  <a:cubicBezTo>
                    <a:pt x="1" y="5756"/>
                    <a:pt x="3237" y="12484"/>
                    <a:pt x="6958" y="12484"/>
                  </a:cubicBezTo>
                  <a:cubicBezTo>
                    <a:pt x="7039" y="12484"/>
                    <a:pt x="7120" y="12480"/>
                    <a:pt x="7202" y="12474"/>
                  </a:cubicBezTo>
                  <a:cubicBezTo>
                    <a:pt x="7536" y="12447"/>
                    <a:pt x="7859" y="12384"/>
                    <a:pt x="8171" y="12290"/>
                  </a:cubicBezTo>
                  <a:cubicBezTo>
                    <a:pt x="8498" y="12190"/>
                    <a:pt x="8815" y="12060"/>
                    <a:pt x="9118" y="11904"/>
                  </a:cubicBezTo>
                  <a:cubicBezTo>
                    <a:pt x="11887" y="10478"/>
                    <a:pt x="13703" y="6939"/>
                    <a:pt x="13703" y="6939"/>
                  </a:cubicBezTo>
                  <a:lnTo>
                    <a:pt x="20465" y="6939"/>
                  </a:lnTo>
                  <a:lnTo>
                    <a:pt x="1580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47"/>
            <p:cNvSpPr/>
            <p:nvPr/>
          </p:nvSpPr>
          <p:spPr>
            <a:xfrm>
              <a:off x="7276188" y="2237840"/>
              <a:ext cx="484304" cy="507772"/>
            </a:xfrm>
            <a:custGeom>
              <a:rect b="b" l="l" r="r" t="t"/>
              <a:pathLst>
                <a:path extrusionOk="0" h="6859" w="6542">
                  <a:moveTo>
                    <a:pt x="3512" y="0"/>
                  </a:moveTo>
                  <a:lnTo>
                    <a:pt x="3469" y="2240"/>
                  </a:lnTo>
                  <a:lnTo>
                    <a:pt x="1392" y="4525"/>
                  </a:lnTo>
                  <a:lnTo>
                    <a:pt x="0" y="6062"/>
                  </a:lnTo>
                  <a:lnTo>
                    <a:pt x="680" y="6858"/>
                  </a:lnTo>
                  <a:cubicBezTo>
                    <a:pt x="1820" y="6761"/>
                    <a:pt x="3239" y="6505"/>
                    <a:pt x="4995" y="5985"/>
                  </a:cubicBezTo>
                  <a:cubicBezTo>
                    <a:pt x="5485" y="5842"/>
                    <a:pt x="5998" y="5675"/>
                    <a:pt x="6541" y="5488"/>
                  </a:cubicBezTo>
                  <a:lnTo>
                    <a:pt x="6541" y="3802"/>
                  </a:lnTo>
                  <a:lnTo>
                    <a:pt x="3512" y="0"/>
                  </a:ln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47"/>
            <p:cNvSpPr/>
            <p:nvPr/>
          </p:nvSpPr>
          <p:spPr>
            <a:xfrm>
              <a:off x="7326454" y="2680830"/>
              <a:ext cx="391323" cy="295158"/>
            </a:xfrm>
            <a:custGeom>
              <a:rect b="b" l="l" r="r" t="t"/>
              <a:pathLst>
                <a:path extrusionOk="0" h="3987" w="5286">
                  <a:moveTo>
                    <a:pt x="4316" y="1"/>
                  </a:moveTo>
                  <a:cubicBezTo>
                    <a:pt x="2560" y="521"/>
                    <a:pt x="1141" y="777"/>
                    <a:pt x="1" y="874"/>
                  </a:cubicBezTo>
                  <a:lnTo>
                    <a:pt x="2656" y="3987"/>
                  </a:lnTo>
                  <a:cubicBezTo>
                    <a:pt x="2656" y="3987"/>
                    <a:pt x="3909" y="3433"/>
                    <a:pt x="5286" y="2607"/>
                  </a:cubicBezTo>
                  <a:cubicBezTo>
                    <a:pt x="4975" y="1671"/>
                    <a:pt x="4652" y="794"/>
                    <a:pt x="4316" y="1"/>
                  </a:cubicBez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47"/>
            <p:cNvSpPr/>
            <p:nvPr/>
          </p:nvSpPr>
          <p:spPr>
            <a:xfrm>
              <a:off x="7230290" y="2729911"/>
              <a:ext cx="155463" cy="111045"/>
            </a:xfrm>
            <a:custGeom>
              <a:rect b="b" l="l" r="r" t="t"/>
              <a:pathLst>
                <a:path extrusionOk="0" h="1500" w="2100">
                  <a:moveTo>
                    <a:pt x="2100" y="1"/>
                  </a:moveTo>
                  <a:lnTo>
                    <a:pt x="2100" y="1"/>
                  </a:lnTo>
                  <a:cubicBezTo>
                    <a:pt x="2099" y="1"/>
                    <a:pt x="1663" y="274"/>
                    <a:pt x="1256" y="454"/>
                  </a:cubicBezTo>
                  <a:cubicBezTo>
                    <a:pt x="650" y="725"/>
                    <a:pt x="0" y="1137"/>
                    <a:pt x="100" y="1331"/>
                  </a:cubicBezTo>
                  <a:cubicBezTo>
                    <a:pt x="158" y="1442"/>
                    <a:pt x="263" y="1500"/>
                    <a:pt x="400" y="1500"/>
                  </a:cubicBezTo>
                  <a:cubicBezTo>
                    <a:pt x="556" y="1500"/>
                    <a:pt x="755" y="1424"/>
                    <a:pt x="973" y="1265"/>
                  </a:cubicBezTo>
                  <a:lnTo>
                    <a:pt x="2100" y="1"/>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47"/>
            <p:cNvSpPr/>
            <p:nvPr/>
          </p:nvSpPr>
          <p:spPr>
            <a:xfrm>
              <a:off x="7228513" y="2729911"/>
              <a:ext cx="278649" cy="242818"/>
            </a:xfrm>
            <a:custGeom>
              <a:rect b="b" l="l" r="r" t="t"/>
              <a:pathLst>
                <a:path extrusionOk="0" h="3280" w="3764">
                  <a:moveTo>
                    <a:pt x="2124" y="1"/>
                  </a:moveTo>
                  <a:lnTo>
                    <a:pt x="997" y="1265"/>
                  </a:lnTo>
                  <a:cubicBezTo>
                    <a:pt x="480" y="1894"/>
                    <a:pt x="0" y="2564"/>
                    <a:pt x="107" y="2794"/>
                  </a:cubicBezTo>
                  <a:cubicBezTo>
                    <a:pt x="152" y="2888"/>
                    <a:pt x="220" y="2913"/>
                    <a:pt x="282" y="2913"/>
                  </a:cubicBezTo>
                  <a:cubicBezTo>
                    <a:pt x="356" y="2913"/>
                    <a:pt x="420" y="2877"/>
                    <a:pt x="420" y="2877"/>
                  </a:cubicBezTo>
                  <a:lnTo>
                    <a:pt x="420" y="2877"/>
                  </a:lnTo>
                  <a:cubicBezTo>
                    <a:pt x="420" y="2877"/>
                    <a:pt x="384" y="3050"/>
                    <a:pt x="540" y="3124"/>
                  </a:cubicBezTo>
                  <a:cubicBezTo>
                    <a:pt x="566" y="3136"/>
                    <a:pt x="595" y="3142"/>
                    <a:pt x="624" y="3142"/>
                  </a:cubicBezTo>
                  <a:cubicBezTo>
                    <a:pt x="764" y="3142"/>
                    <a:pt x="920" y="3020"/>
                    <a:pt x="920" y="3020"/>
                  </a:cubicBezTo>
                  <a:lnTo>
                    <a:pt x="920" y="3020"/>
                  </a:lnTo>
                  <a:cubicBezTo>
                    <a:pt x="920" y="3020"/>
                    <a:pt x="847" y="3174"/>
                    <a:pt x="1037" y="3267"/>
                  </a:cubicBezTo>
                  <a:cubicBezTo>
                    <a:pt x="1053" y="3275"/>
                    <a:pt x="1075" y="3279"/>
                    <a:pt x="1102" y="3279"/>
                  </a:cubicBezTo>
                  <a:cubicBezTo>
                    <a:pt x="1598" y="3279"/>
                    <a:pt x="3763" y="1977"/>
                    <a:pt x="3763" y="1977"/>
                  </a:cubicBezTo>
                  <a:lnTo>
                    <a:pt x="2124" y="1"/>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47"/>
            <p:cNvSpPr/>
            <p:nvPr/>
          </p:nvSpPr>
          <p:spPr>
            <a:xfrm>
              <a:off x="7253165" y="2868863"/>
              <a:ext cx="65443" cy="77583"/>
            </a:xfrm>
            <a:custGeom>
              <a:rect b="b" l="l" r="r" t="t"/>
              <a:pathLst>
                <a:path extrusionOk="0" h="1048" w="884">
                  <a:moveTo>
                    <a:pt x="744" y="0"/>
                  </a:moveTo>
                  <a:cubicBezTo>
                    <a:pt x="261" y="463"/>
                    <a:pt x="11" y="933"/>
                    <a:pt x="1" y="953"/>
                  </a:cubicBezTo>
                  <a:lnTo>
                    <a:pt x="174" y="1047"/>
                  </a:lnTo>
                  <a:cubicBezTo>
                    <a:pt x="177" y="1043"/>
                    <a:pt x="424" y="583"/>
                    <a:pt x="884" y="143"/>
                  </a:cubicBezTo>
                  <a:lnTo>
                    <a:pt x="74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47"/>
            <p:cNvSpPr/>
            <p:nvPr/>
          </p:nvSpPr>
          <p:spPr>
            <a:xfrm>
              <a:off x="7290624" y="2895736"/>
              <a:ext cx="58632" cy="62185"/>
            </a:xfrm>
            <a:custGeom>
              <a:rect b="b" l="l" r="r" t="t"/>
              <a:pathLst>
                <a:path extrusionOk="0" h="840" w="792">
                  <a:moveTo>
                    <a:pt x="658" y="0"/>
                  </a:moveTo>
                  <a:cubicBezTo>
                    <a:pt x="318" y="314"/>
                    <a:pt x="15" y="704"/>
                    <a:pt x="1" y="720"/>
                  </a:cubicBezTo>
                  <a:lnTo>
                    <a:pt x="158" y="840"/>
                  </a:lnTo>
                  <a:cubicBezTo>
                    <a:pt x="161" y="837"/>
                    <a:pt x="465" y="447"/>
                    <a:pt x="791" y="144"/>
                  </a:cubicBezTo>
                  <a:lnTo>
                    <a:pt x="658"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47"/>
            <p:cNvSpPr/>
            <p:nvPr/>
          </p:nvSpPr>
          <p:spPr>
            <a:xfrm>
              <a:off x="7327935" y="1805363"/>
              <a:ext cx="709133" cy="1125034"/>
            </a:xfrm>
            <a:custGeom>
              <a:rect b="b" l="l" r="r" t="t"/>
              <a:pathLst>
                <a:path extrusionOk="0" h="15197" w="9579">
                  <a:moveTo>
                    <a:pt x="2416" y="1"/>
                  </a:moveTo>
                  <a:lnTo>
                    <a:pt x="2813" y="5842"/>
                  </a:lnTo>
                  <a:lnTo>
                    <a:pt x="3296" y="8301"/>
                  </a:lnTo>
                  <a:lnTo>
                    <a:pt x="1" y="11904"/>
                  </a:lnTo>
                  <a:lnTo>
                    <a:pt x="2770" y="15196"/>
                  </a:lnTo>
                  <a:cubicBezTo>
                    <a:pt x="2770" y="15196"/>
                    <a:pt x="7731" y="12563"/>
                    <a:pt x="8654" y="8918"/>
                  </a:cubicBezTo>
                  <a:cubicBezTo>
                    <a:pt x="9578" y="5272"/>
                    <a:pt x="6195" y="527"/>
                    <a:pt x="5492" y="307"/>
                  </a:cubicBezTo>
                  <a:cubicBezTo>
                    <a:pt x="4789" y="87"/>
                    <a:pt x="2416" y="1"/>
                    <a:pt x="241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47"/>
            <p:cNvSpPr/>
            <p:nvPr/>
          </p:nvSpPr>
          <p:spPr>
            <a:xfrm>
              <a:off x="6941353" y="2306169"/>
              <a:ext cx="84468" cy="409016"/>
            </a:xfrm>
            <a:custGeom>
              <a:rect b="b" l="l" r="r" t="t"/>
              <a:pathLst>
                <a:path extrusionOk="0" h="5525" w="1141">
                  <a:moveTo>
                    <a:pt x="1140" y="0"/>
                  </a:moveTo>
                  <a:lnTo>
                    <a:pt x="0" y="5525"/>
                  </a:lnTo>
                  <a:cubicBezTo>
                    <a:pt x="327" y="5425"/>
                    <a:pt x="644" y="5295"/>
                    <a:pt x="947" y="5139"/>
                  </a:cubicBezTo>
                  <a:lnTo>
                    <a:pt x="1140" y="0"/>
                  </a:ln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47"/>
            <p:cNvSpPr/>
            <p:nvPr/>
          </p:nvSpPr>
          <p:spPr>
            <a:xfrm>
              <a:off x="7504569" y="1795517"/>
              <a:ext cx="71809" cy="217648"/>
            </a:xfrm>
            <a:custGeom>
              <a:rect b="b" l="l" r="r" t="t"/>
              <a:pathLst>
                <a:path extrusionOk="0" h="2940" w="970">
                  <a:moveTo>
                    <a:pt x="124" y="0"/>
                  </a:moveTo>
                  <a:lnTo>
                    <a:pt x="1" y="110"/>
                  </a:lnTo>
                  <a:cubicBezTo>
                    <a:pt x="947" y="1137"/>
                    <a:pt x="754" y="2899"/>
                    <a:pt x="750" y="2919"/>
                  </a:cubicBezTo>
                  <a:lnTo>
                    <a:pt x="917" y="2939"/>
                  </a:lnTo>
                  <a:cubicBezTo>
                    <a:pt x="920" y="2919"/>
                    <a:pt x="970" y="2470"/>
                    <a:pt x="900" y="1883"/>
                  </a:cubicBezTo>
                  <a:cubicBezTo>
                    <a:pt x="834" y="1337"/>
                    <a:pt x="647" y="566"/>
                    <a:pt x="12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47"/>
            <p:cNvSpPr/>
            <p:nvPr/>
          </p:nvSpPr>
          <p:spPr>
            <a:xfrm>
              <a:off x="7178691" y="1809064"/>
              <a:ext cx="73290" cy="158424"/>
            </a:xfrm>
            <a:custGeom>
              <a:rect b="b" l="l" r="r" t="t"/>
              <a:pathLst>
                <a:path extrusionOk="0" h="2140" w="990">
                  <a:moveTo>
                    <a:pt x="880" y="0"/>
                  </a:moveTo>
                  <a:cubicBezTo>
                    <a:pt x="1" y="774"/>
                    <a:pt x="44" y="2083"/>
                    <a:pt x="47" y="2140"/>
                  </a:cubicBezTo>
                  <a:lnTo>
                    <a:pt x="213" y="2133"/>
                  </a:lnTo>
                  <a:cubicBezTo>
                    <a:pt x="210" y="2120"/>
                    <a:pt x="170" y="847"/>
                    <a:pt x="990" y="127"/>
                  </a:cubicBezTo>
                  <a:lnTo>
                    <a:pt x="88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47"/>
            <p:cNvSpPr/>
            <p:nvPr/>
          </p:nvSpPr>
          <p:spPr>
            <a:xfrm>
              <a:off x="7534403" y="2009091"/>
              <a:ext cx="61223" cy="60112"/>
            </a:xfrm>
            <a:custGeom>
              <a:rect b="b" l="l" r="r" t="t"/>
              <a:pathLst>
                <a:path extrusionOk="0" h="812" w="827">
                  <a:moveTo>
                    <a:pt x="416" y="0"/>
                  </a:moveTo>
                  <a:cubicBezTo>
                    <a:pt x="201" y="0"/>
                    <a:pt x="20" y="171"/>
                    <a:pt x="11" y="388"/>
                  </a:cubicBezTo>
                  <a:cubicBezTo>
                    <a:pt x="1" y="611"/>
                    <a:pt x="174" y="800"/>
                    <a:pt x="397" y="811"/>
                  </a:cubicBezTo>
                  <a:cubicBezTo>
                    <a:pt x="403" y="811"/>
                    <a:pt x="409" y="811"/>
                    <a:pt x="415" y="811"/>
                  </a:cubicBezTo>
                  <a:cubicBezTo>
                    <a:pt x="630" y="811"/>
                    <a:pt x="807" y="642"/>
                    <a:pt x="817" y="425"/>
                  </a:cubicBezTo>
                  <a:cubicBezTo>
                    <a:pt x="827" y="201"/>
                    <a:pt x="657" y="11"/>
                    <a:pt x="434" y="1"/>
                  </a:cubicBezTo>
                  <a:cubicBezTo>
                    <a:pt x="428" y="0"/>
                    <a:pt x="422" y="0"/>
                    <a:pt x="416" y="0"/>
                  </a:cubicBezTo>
                  <a:close/>
                </a:path>
              </a:pathLst>
            </a:custGeom>
            <a:solidFill>
              <a:srgbClr val="2A2A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47"/>
            <p:cNvSpPr/>
            <p:nvPr/>
          </p:nvSpPr>
          <p:spPr>
            <a:xfrm>
              <a:off x="7017825" y="1956530"/>
              <a:ext cx="308409" cy="458542"/>
            </a:xfrm>
            <a:custGeom>
              <a:rect b="b" l="l" r="r" t="t"/>
              <a:pathLst>
                <a:path extrusionOk="0" h="6194" w="4166">
                  <a:moveTo>
                    <a:pt x="2274" y="1"/>
                  </a:moveTo>
                  <a:cubicBezTo>
                    <a:pt x="2035" y="1"/>
                    <a:pt x="1797" y="125"/>
                    <a:pt x="1571" y="375"/>
                  </a:cubicBezTo>
                  <a:cubicBezTo>
                    <a:pt x="564" y="1484"/>
                    <a:pt x="1" y="4833"/>
                    <a:pt x="77" y="5366"/>
                  </a:cubicBezTo>
                  <a:cubicBezTo>
                    <a:pt x="177" y="6066"/>
                    <a:pt x="1260" y="6123"/>
                    <a:pt x="1307" y="6126"/>
                  </a:cubicBezTo>
                  <a:lnTo>
                    <a:pt x="1314" y="5960"/>
                  </a:lnTo>
                  <a:cubicBezTo>
                    <a:pt x="1303" y="5960"/>
                    <a:pt x="324" y="5909"/>
                    <a:pt x="241" y="5343"/>
                  </a:cubicBezTo>
                  <a:cubicBezTo>
                    <a:pt x="204" y="5083"/>
                    <a:pt x="334" y="4110"/>
                    <a:pt x="577" y="3120"/>
                  </a:cubicBezTo>
                  <a:cubicBezTo>
                    <a:pt x="757" y="2401"/>
                    <a:pt x="1140" y="1098"/>
                    <a:pt x="1694" y="484"/>
                  </a:cubicBezTo>
                  <a:cubicBezTo>
                    <a:pt x="1885" y="274"/>
                    <a:pt x="2080" y="167"/>
                    <a:pt x="2272" y="167"/>
                  </a:cubicBezTo>
                  <a:cubicBezTo>
                    <a:pt x="2280" y="167"/>
                    <a:pt x="2289" y="167"/>
                    <a:pt x="2297" y="168"/>
                  </a:cubicBezTo>
                  <a:cubicBezTo>
                    <a:pt x="2497" y="175"/>
                    <a:pt x="2690" y="301"/>
                    <a:pt x="2870" y="538"/>
                  </a:cubicBezTo>
                  <a:cubicBezTo>
                    <a:pt x="3366" y="1198"/>
                    <a:pt x="3633" y="2530"/>
                    <a:pt x="3746" y="3264"/>
                  </a:cubicBezTo>
                  <a:cubicBezTo>
                    <a:pt x="3900" y="4270"/>
                    <a:pt x="3943" y="5253"/>
                    <a:pt x="3883" y="5506"/>
                  </a:cubicBezTo>
                  <a:cubicBezTo>
                    <a:pt x="3766" y="5995"/>
                    <a:pt x="2985" y="6023"/>
                    <a:pt x="2797" y="6023"/>
                  </a:cubicBezTo>
                  <a:cubicBezTo>
                    <a:pt x="2772" y="6023"/>
                    <a:pt x="2758" y="6023"/>
                    <a:pt x="2757" y="6023"/>
                  </a:cubicBezTo>
                  <a:lnTo>
                    <a:pt x="2750" y="6189"/>
                  </a:lnTo>
                  <a:cubicBezTo>
                    <a:pt x="2757" y="6189"/>
                    <a:pt x="2777" y="6193"/>
                    <a:pt x="2810" y="6193"/>
                  </a:cubicBezTo>
                  <a:cubicBezTo>
                    <a:pt x="3046" y="6193"/>
                    <a:pt x="3900" y="6149"/>
                    <a:pt x="4043" y="5543"/>
                  </a:cubicBezTo>
                  <a:cubicBezTo>
                    <a:pt x="4166" y="5023"/>
                    <a:pt x="3903" y="1634"/>
                    <a:pt x="3003" y="438"/>
                  </a:cubicBezTo>
                  <a:cubicBezTo>
                    <a:pt x="2793" y="158"/>
                    <a:pt x="2557" y="11"/>
                    <a:pt x="2303" y="1"/>
                  </a:cubicBezTo>
                  <a:cubicBezTo>
                    <a:pt x="2294" y="1"/>
                    <a:pt x="2284" y="1"/>
                    <a:pt x="227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47"/>
            <p:cNvSpPr/>
            <p:nvPr/>
          </p:nvSpPr>
          <p:spPr>
            <a:xfrm>
              <a:off x="7098740" y="2388045"/>
              <a:ext cx="32129" cy="31463"/>
            </a:xfrm>
            <a:custGeom>
              <a:rect b="b" l="l" r="r" t="t"/>
              <a:pathLst>
                <a:path extrusionOk="0" h="425" w="434">
                  <a:moveTo>
                    <a:pt x="221" y="0"/>
                  </a:moveTo>
                  <a:cubicBezTo>
                    <a:pt x="107" y="0"/>
                    <a:pt x="10" y="89"/>
                    <a:pt x="4" y="204"/>
                  </a:cubicBezTo>
                  <a:cubicBezTo>
                    <a:pt x="1" y="320"/>
                    <a:pt x="91" y="420"/>
                    <a:pt x="207" y="424"/>
                  </a:cubicBezTo>
                  <a:cubicBezTo>
                    <a:pt x="211" y="424"/>
                    <a:pt x="215" y="424"/>
                    <a:pt x="219" y="424"/>
                  </a:cubicBezTo>
                  <a:cubicBezTo>
                    <a:pt x="331" y="424"/>
                    <a:pt x="424" y="336"/>
                    <a:pt x="427" y="224"/>
                  </a:cubicBezTo>
                  <a:cubicBezTo>
                    <a:pt x="434" y="107"/>
                    <a:pt x="344" y="7"/>
                    <a:pt x="227" y="0"/>
                  </a:cubicBezTo>
                  <a:cubicBezTo>
                    <a:pt x="225" y="0"/>
                    <a:pt x="223" y="0"/>
                    <a:pt x="221" y="0"/>
                  </a:cubicBezTo>
                  <a:close/>
                </a:path>
              </a:pathLst>
            </a:custGeom>
            <a:solidFill>
              <a:srgbClr val="2A2A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47"/>
            <p:cNvSpPr/>
            <p:nvPr/>
          </p:nvSpPr>
          <p:spPr>
            <a:xfrm>
              <a:off x="7206304" y="2392931"/>
              <a:ext cx="32129" cy="31463"/>
            </a:xfrm>
            <a:custGeom>
              <a:rect b="b" l="l" r="r" t="t"/>
              <a:pathLst>
                <a:path extrusionOk="0" h="425" w="434">
                  <a:moveTo>
                    <a:pt x="214" y="1"/>
                  </a:moveTo>
                  <a:cubicBezTo>
                    <a:pt x="100" y="1"/>
                    <a:pt x="10" y="89"/>
                    <a:pt x="4" y="205"/>
                  </a:cubicBezTo>
                  <a:cubicBezTo>
                    <a:pt x="0" y="321"/>
                    <a:pt x="91" y="418"/>
                    <a:pt x="207" y="424"/>
                  </a:cubicBezTo>
                  <a:cubicBezTo>
                    <a:pt x="211" y="425"/>
                    <a:pt x="215" y="425"/>
                    <a:pt x="219" y="425"/>
                  </a:cubicBezTo>
                  <a:cubicBezTo>
                    <a:pt x="331" y="425"/>
                    <a:pt x="424" y="334"/>
                    <a:pt x="427" y="221"/>
                  </a:cubicBezTo>
                  <a:cubicBezTo>
                    <a:pt x="434" y="105"/>
                    <a:pt x="344" y="5"/>
                    <a:pt x="227" y="1"/>
                  </a:cubicBezTo>
                  <a:cubicBezTo>
                    <a:pt x="223" y="1"/>
                    <a:pt x="219" y="1"/>
                    <a:pt x="214" y="1"/>
                  </a:cubicBezTo>
                  <a:close/>
                </a:path>
              </a:pathLst>
            </a:custGeom>
            <a:solidFill>
              <a:srgbClr val="2A2A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47"/>
            <p:cNvSpPr/>
            <p:nvPr/>
          </p:nvSpPr>
          <p:spPr>
            <a:xfrm>
              <a:off x="7373537" y="3027952"/>
              <a:ext cx="214687" cy="97572"/>
            </a:xfrm>
            <a:custGeom>
              <a:rect b="b" l="l" r="r" t="t"/>
              <a:pathLst>
                <a:path extrusionOk="0" h="1318" w="2900">
                  <a:moveTo>
                    <a:pt x="1" y="1"/>
                  </a:moveTo>
                  <a:lnTo>
                    <a:pt x="1" y="1317"/>
                  </a:lnTo>
                  <a:lnTo>
                    <a:pt x="2900" y="1317"/>
                  </a:lnTo>
                  <a:lnTo>
                    <a:pt x="2900" y="1"/>
                  </a:lnTo>
                  <a:close/>
                </a:path>
              </a:pathLst>
            </a:custGeom>
            <a:solidFill>
              <a:srgbClr val="6AAD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47"/>
            <p:cNvSpPr/>
            <p:nvPr/>
          </p:nvSpPr>
          <p:spPr>
            <a:xfrm>
              <a:off x="7461410" y="3057045"/>
              <a:ext cx="39014" cy="39310"/>
            </a:xfrm>
            <a:custGeom>
              <a:rect b="b" l="l" r="r" t="t"/>
              <a:pathLst>
                <a:path extrusionOk="0" h="531" w="527">
                  <a:moveTo>
                    <a:pt x="264" y="1"/>
                  </a:moveTo>
                  <a:cubicBezTo>
                    <a:pt x="117" y="1"/>
                    <a:pt x="1" y="121"/>
                    <a:pt x="1" y="265"/>
                  </a:cubicBezTo>
                  <a:cubicBezTo>
                    <a:pt x="1" y="411"/>
                    <a:pt x="117" y="531"/>
                    <a:pt x="264" y="531"/>
                  </a:cubicBezTo>
                  <a:cubicBezTo>
                    <a:pt x="410" y="531"/>
                    <a:pt x="527" y="411"/>
                    <a:pt x="527" y="265"/>
                  </a:cubicBezTo>
                  <a:cubicBezTo>
                    <a:pt x="527" y="121"/>
                    <a:pt x="410" y="1"/>
                    <a:pt x="26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2" name="Google Shape;522;p47"/>
          <p:cNvGrpSpPr/>
          <p:nvPr/>
        </p:nvGrpSpPr>
        <p:grpSpPr>
          <a:xfrm>
            <a:off x="1161277" y="7433485"/>
            <a:ext cx="2199138" cy="3680513"/>
            <a:chOff x="2340925" y="365450"/>
            <a:chExt cx="2320500" cy="4357700"/>
          </a:xfrm>
        </p:grpSpPr>
        <p:sp>
          <p:nvSpPr>
            <p:cNvPr id="523" name="Google Shape;523;p47"/>
            <p:cNvSpPr/>
            <p:nvPr/>
          </p:nvSpPr>
          <p:spPr>
            <a:xfrm>
              <a:off x="2340925" y="4567450"/>
              <a:ext cx="2320500" cy="155700"/>
            </a:xfrm>
            <a:prstGeom prst="ellipse">
              <a:avLst/>
            </a:prstGeom>
            <a:solidFill>
              <a:srgbClr val="FFFFFF">
                <a:alpha val="47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4" name="Google Shape;524;p47"/>
            <p:cNvGrpSpPr/>
            <p:nvPr/>
          </p:nvGrpSpPr>
          <p:grpSpPr>
            <a:xfrm>
              <a:off x="2587625" y="365450"/>
              <a:ext cx="1959337" cy="4262882"/>
              <a:chOff x="2614500" y="238100"/>
              <a:chExt cx="1959337" cy="4262882"/>
            </a:xfrm>
          </p:grpSpPr>
          <p:sp>
            <p:nvSpPr>
              <p:cNvPr id="525" name="Google Shape;525;p47"/>
              <p:cNvSpPr/>
              <p:nvPr/>
            </p:nvSpPr>
            <p:spPr>
              <a:xfrm flipH="1">
                <a:off x="2722958" y="4130022"/>
                <a:ext cx="707175" cy="370958"/>
              </a:xfrm>
              <a:custGeom>
                <a:rect b="b" l="l" r="r" t="t"/>
                <a:pathLst>
                  <a:path extrusionOk="0" h="4570" w="8712">
                    <a:moveTo>
                      <a:pt x="8055" y="0"/>
                    </a:moveTo>
                    <a:lnTo>
                      <a:pt x="4682" y="71"/>
                    </a:lnTo>
                    <a:cubicBezTo>
                      <a:pt x="4679" y="746"/>
                      <a:pt x="4390" y="1413"/>
                      <a:pt x="3919" y="1826"/>
                    </a:cubicBezTo>
                    <a:cubicBezTo>
                      <a:pt x="3486" y="2210"/>
                      <a:pt x="2936" y="2373"/>
                      <a:pt x="2400" y="2503"/>
                    </a:cubicBezTo>
                    <a:cubicBezTo>
                      <a:pt x="1866" y="2633"/>
                      <a:pt x="1314" y="2750"/>
                      <a:pt x="840" y="3066"/>
                    </a:cubicBezTo>
                    <a:cubicBezTo>
                      <a:pt x="367" y="3379"/>
                      <a:pt x="0" y="3945"/>
                      <a:pt x="24" y="4569"/>
                    </a:cubicBezTo>
                    <a:lnTo>
                      <a:pt x="8712" y="4569"/>
                    </a:lnTo>
                    <a:lnTo>
                      <a:pt x="8055"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526" name="Google Shape;526;p47"/>
              <p:cNvSpPr/>
              <p:nvPr/>
            </p:nvSpPr>
            <p:spPr>
              <a:xfrm flipH="1">
                <a:off x="3788980" y="4043493"/>
                <a:ext cx="741024" cy="457488"/>
              </a:xfrm>
              <a:custGeom>
                <a:rect b="b" l="l" r="r" t="t"/>
                <a:pathLst>
                  <a:path extrusionOk="0" h="5636" w="9129">
                    <a:moveTo>
                      <a:pt x="5953" y="0"/>
                    </a:moveTo>
                    <a:cubicBezTo>
                      <a:pt x="5710" y="630"/>
                      <a:pt x="5203" y="1149"/>
                      <a:pt x="4616" y="1369"/>
                    </a:cubicBezTo>
                    <a:cubicBezTo>
                      <a:pt x="4321" y="1483"/>
                      <a:pt x="4017" y="1521"/>
                      <a:pt x="3713" y="1521"/>
                    </a:cubicBezTo>
                    <a:cubicBezTo>
                      <a:pt x="3460" y="1521"/>
                      <a:pt x="3206" y="1494"/>
                      <a:pt x="2957" y="1463"/>
                    </a:cubicBezTo>
                    <a:cubicBezTo>
                      <a:pt x="2614" y="1421"/>
                      <a:pt x="2266" y="1371"/>
                      <a:pt x="1918" y="1371"/>
                    </a:cubicBezTo>
                    <a:cubicBezTo>
                      <a:pt x="1711" y="1371"/>
                      <a:pt x="1504" y="1389"/>
                      <a:pt x="1297" y="1436"/>
                    </a:cubicBezTo>
                    <a:cubicBezTo>
                      <a:pt x="745" y="1563"/>
                      <a:pt x="201" y="1960"/>
                      <a:pt x="1" y="2549"/>
                    </a:cubicBezTo>
                    <a:lnTo>
                      <a:pt x="8122" y="5635"/>
                    </a:lnTo>
                    <a:lnTo>
                      <a:pt x="9129" y="1129"/>
                    </a:lnTo>
                    <a:lnTo>
                      <a:pt x="5953"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527" name="Google Shape;527;p47"/>
              <p:cNvSpPr/>
              <p:nvPr/>
            </p:nvSpPr>
            <p:spPr>
              <a:xfrm flipH="1">
                <a:off x="2614500" y="1848377"/>
                <a:ext cx="1597394" cy="2338823"/>
              </a:xfrm>
              <a:custGeom>
                <a:rect b="b" l="l" r="r" t="t"/>
                <a:pathLst>
                  <a:path extrusionOk="0" h="28813" w="19679">
                    <a:moveTo>
                      <a:pt x="12961" y="0"/>
                    </a:moveTo>
                    <a:cubicBezTo>
                      <a:pt x="12961" y="0"/>
                      <a:pt x="12064" y="417"/>
                      <a:pt x="10414" y="660"/>
                    </a:cubicBezTo>
                    <a:cubicBezTo>
                      <a:pt x="9730" y="763"/>
                      <a:pt x="8917" y="835"/>
                      <a:pt x="7984" y="835"/>
                    </a:cubicBezTo>
                    <a:cubicBezTo>
                      <a:pt x="7304" y="835"/>
                      <a:pt x="6560" y="796"/>
                      <a:pt x="5756" y="703"/>
                    </a:cubicBezTo>
                    <a:lnTo>
                      <a:pt x="5449" y="2103"/>
                    </a:lnTo>
                    <a:lnTo>
                      <a:pt x="1" y="27056"/>
                    </a:lnTo>
                    <a:lnTo>
                      <a:pt x="6809" y="28812"/>
                    </a:lnTo>
                    <a:lnTo>
                      <a:pt x="10035" y="16906"/>
                    </a:lnTo>
                    <a:lnTo>
                      <a:pt x="11994" y="28812"/>
                    </a:lnTo>
                    <a:lnTo>
                      <a:pt x="19679" y="28812"/>
                    </a:lnTo>
                    <a:cubicBezTo>
                      <a:pt x="19679" y="28812"/>
                      <a:pt x="18015" y="13893"/>
                      <a:pt x="14987" y="4726"/>
                    </a:cubicBezTo>
                    <a:cubicBezTo>
                      <a:pt x="14676" y="3790"/>
                      <a:pt x="14353" y="2913"/>
                      <a:pt x="14017" y="2120"/>
                    </a:cubicBezTo>
                    <a:cubicBezTo>
                      <a:pt x="13677" y="1323"/>
                      <a:pt x="13324" y="611"/>
                      <a:pt x="12961" y="0"/>
                    </a:cubicBezTo>
                    <a:close/>
                  </a:path>
                </a:pathLst>
              </a:custGeom>
              <a:solidFill>
                <a:srgbClr val="AAD3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47"/>
              <p:cNvSpPr/>
              <p:nvPr/>
            </p:nvSpPr>
            <p:spPr>
              <a:xfrm flipH="1">
                <a:off x="3397338" y="2511141"/>
                <a:ext cx="116970" cy="877799"/>
              </a:xfrm>
              <a:custGeom>
                <a:rect b="b" l="l" r="r" t="t"/>
                <a:pathLst>
                  <a:path extrusionOk="0" h="10814" w="1441">
                    <a:moveTo>
                      <a:pt x="1" y="0"/>
                    </a:moveTo>
                    <a:lnTo>
                      <a:pt x="878" y="10813"/>
                    </a:lnTo>
                    <a:lnTo>
                      <a:pt x="1441" y="8741"/>
                    </a:lnTo>
                    <a:lnTo>
                      <a:pt x="1" y="0"/>
                    </a:lnTo>
                    <a:close/>
                  </a:path>
                </a:pathLst>
              </a:custGeom>
              <a:solidFill>
                <a:srgbClr val="6AAD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47"/>
              <p:cNvSpPr/>
              <p:nvPr/>
            </p:nvSpPr>
            <p:spPr>
              <a:xfrm flipH="1">
                <a:off x="2997432" y="2182854"/>
                <a:ext cx="794273" cy="431594"/>
              </a:xfrm>
              <a:custGeom>
                <a:rect b="b" l="l" r="r" t="t"/>
                <a:pathLst>
                  <a:path extrusionOk="0" h="5317" w="9785">
                    <a:moveTo>
                      <a:pt x="0" y="1"/>
                    </a:moveTo>
                    <a:lnTo>
                      <a:pt x="0" y="5316"/>
                    </a:lnTo>
                    <a:lnTo>
                      <a:pt x="9785" y="5316"/>
                    </a:lnTo>
                    <a:lnTo>
                      <a:pt x="978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47"/>
              <p:cNvSpPr/>
              <p:nvPr/>
            </p:nvSpPr>
            <p:spPr>
              <a:xfrm flipH="1">
                <a:off x="3119111" y="2324336"/>
                <a:ext cx="546778" cy="249200"/>
              </a:xfrm>
              <a:custGeom>
                <a:rect b="b" l="l" r="r" t="t"/>
                <a:pathLst>
                  <a:path extrusionOk="0" h="3070" w="6736">
                    <a:moveTo>
                      <a:pt x="3183" y="1"/>
                    </a:moveTo>
                    <a:lnTo>
                      <a:pt x="2796" y="2314"/>
                    </a:lnTo>
                    <a:lnTo>
                      <a:pt x="2680" y="2100"/>
                    </a:lnTo>
                    <a:lnTo>
                      <a:pt x="2592" y="2046"/>
                    </a:lnTo>
                    <a:lnTo>
                      <a:pt x="1997" y="2046"/>
                    </a:lnTo>
                    <a:cubicBezTo>
                      <a:pt x="1873" y="1837"/>
                      <a:pt x="1720" y="1723"/>
                      <a:pt x="1543" y="1710"/>
                    </a:cubicBezTo>
                    <a:cubicBezTo>
                      <a:pt x="1529" y="1708"/>
                      <a:pt x="1516" y="1708"/>
                      <a:pt x="1502" y="1708"/>
                    </a:cubicBezTo>
                    <a:cubicBezTo>
                      <a:pt x="1229" y="1708"/>
                      <a:pt x="993" y="1951"/>
                      <a:pt x="907" y="2046"/>
                    </a:cubicBezTo>
                    <a:lnTo>
                      <a:pt x="0" y="2046"/>
                    </a:lnTo>
                    <a:lnTo>
                      <a:pt x="0" y="2246"/>
                    </a:lnTo>
                    <a:lnTo>
                      <a:pt x="957" y="2246"/>
                    </a:lnTo>
                    <a:lnTo>
                      <a:pt x="1033" y="2206"/>
                    </a:lnTo>
                    <a:cubicBezTo>
                      <a:pt x="1101" y="2120"/>
                      <a:pt x="1308" y="1906"/>
                      <a:pt x="1505" y="1906"/>
                    </a:cubicBezTo>
                    <a:cubicBezTo>
                      <a:pt x="1512" y="1906"/>
                      <a:pt x="1519" y="1906"/>
                      <a:pt x="1526" y="1906"/>
                    </a:cubicBezTo>
                    <a:cubicBezTo>
                      <a:pt x="1646" y="1917"/>
                      <a:pt x="1757" y="2014"/>
                      <a:pt x="1849" y="2194"/>
                    </a:cubicBezTo>
                    <a:lnTo>
                      <a:pt x="1937" y="2246"/>
                    </a:lnTo>
                    <a:lnTo>
                      <a:pt x="2532" y="2246"/>
                    </a:lnTo>
                    <a:lnTo>
                      <a:pt x="2760" y="2663"/>
                    </a:lnTo>
                    <a:lnTo>
                      <a:pt x="2946" y="2629"/>
                    </a:lnTo>
                    <a:lnTo>
                      <a:pt x="3239" y="864"/>
                    </a:lnTo>
                    <a:lnTo>
                      <a:pt x="3392" y="3033"/>
                    </a:lnTo>
                    <a:lnTo>
                      <a:pt x="3579" y="3069"/>
                    </a:lnTo>
                    <a:lnTo>
                      <a:pt x="3982" y="2246"/>
                    </a:lnTo>
                    <a:lnTo>
                      <a:pt x="4799" y="2246"/>
                    </a:lnTo>
                    <a:lnTo>
                      <a:pt x="4885" y="2190"/>
                    </a:lnTo>
                    <a:cubicBezTo>
                      <a:pt x="4970" y="2024"/>
                      <a:pt x="5191" y="1686"/>
                      <a:pt x="5363" y="1686"/>
                    </a:cubicBezTo>
                    <a:cubicBezTo>
                      <a:pt x="5368" y="1686"/>
                      <a:pt x="5372" y="1686"/>
                      <a:pt x="5376" y="1687"/>
                    </a:cubicBezTo>
                    <a:cubicBezTo>
                      <a:pt x="5439" y="1694"/>
                      <a:pt x="5565" y="1763"/>
                      <a:pt x="5679" y="2174"/>
                    </a:cubicBezTo>
                    <a:lnTo>
                      <a:pt x="5776" y="2246"/>
                    </a:lnTo>
                    <a:lnTo>
                      <a:pt x="6735" y="2246"/>
                    </a:lnTo>
                    <a:lnTo>
                      <a:pt x="6735" y="2046"/>
                    </a:lnTo>
                    <a:lnTo>
                      <a:pt x="5848" y="2046"/>
                    </a:lnTo>
                    <a:cubicBezTo>
                      <a:pt x="5739" y="1690"/>
                      <a:pt x="5588" y="1507"/>
                      <a:pt x="5396" y="1490"/>
                    </a:cubicBezTo>
                    <a:cubicBezTo>
                      <a:pt x="5385" y="1489"/>
                      <a:pt x="5375" y="1488"/>
                      <a:pt x="5365" y="1488"/>
                    </a:cubicBezTo>
                    <a:cubicBezTo>
                      <a:pt x="5071" y="1488"/>
                      <a:pt x="4823" y="1892"/>
                      <a:pt x="4739" y="2046"/>
                    </a:cubicBezTo>
                    <a:lnTo>
                      <a:pt x="3922" y="2046"/>
                    </a:lnTo>
                    <a:lnTo>
                      <a:pt x="3832" y="2103"/>
                    </a:lnTo>
                    <a:lnTo>
                      <a:pt x="3566" y="2649"/>
                    </a:lnTo>
                    <a:lnTo>
                      <a:pt x="3379" y="10"/>
                    </a:lnTo>
                    <a:lnTo>
                      <a:pt x="318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47"/>
              <p:cNvSpPr/>
              <p:nvPr/>
            </p:nvSpPr>
            <p:spPr>
              <a:xfrm flipH="1">
                <a:off x="3196436" y="2182862"/>
                <a:ext cx="396350" cy="173726"/>
              </a:xfrm>
              <a:custGeom>
                <a:rect b="b" l="l" r="r" t="t"/>
                <a:pathLst>
                  <a:path extrusionOk="0" h="1318" w="2900">
                    <a:moveTo>
                      <a:pt x="1" y="1"/>
                    </a:moveTo>
                    <a:lnTo>
                      <a:pt x="1" y="1317"/>
                    </a:lnTo>
                    <a:lnTo>
                      <a:pt x="2900" y="1317"/>
                    </a:lnTo>
                    <a:lnTo>
                      <a:pt x="2900" y="1"/>
                    </a:lnTo>
                    <a:close/>
                  </a:path>
                </a:pathLst>
              </a:custGeom>
              <a:solidFill>
                <a:srgbClr val="6AAD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47"/>
              <p:cNvSpPr/>
              <p:nvPr/>
            </p:nvSpPr>
            <p:spPr>
              <a:xfrm flipH="1">
                <a:off x="2948531" y="1427747"/>
                <a:ext cx="821303" cy="667481"/>
              </a:xfrm>
              <a:custGeom>
                <a:rect b="b" l="l" r="r" t="t"/>
                <a:pathLst>
                  <a:path extrusionOk="0" h="8223" w="10118">
                    <a:moveTo>
                      <a:pt x="10117" y="1"/>
                    </a:moveTo>
                    <a:lnTo>
                      <a:pt x="193" y="2240"/>
                    </a:lnTo>
                    <a:cubicBezTo>
                      <a:pt x="193" y="2320"/>
                      <a:pt x="30" y="6602"/>
                      <a:pt x="3" y="7285"/>
                    </a:cubicBezTo>
                    <a:cubicBezTo>
                      <a:pt x="0" y="7345"/>
                      <a:pt x="0" y="7379"/>
                      <a:pt x="0" y="7379"/>
                    </a:cubicBezTo>
                    <a:cubicBezTo>
                      <a:pt x="0" y="7379"/>
                      <a:pt x="735" y="8223"/>
                      <a:pt x="3196" y="8223"/>
                    </a:cubicBezTo>
                    <a:cubicBezTo>
                      <a:pt x="3519" y="8223"/>
                      <a:pt x="3871" y="8208"/>
                      <a:pt x="4256" y="8175"/>
                    </a:cubicBezTo>
                    <a:cubicBezTo>
                      <a:pt x="5396" y="8078"/>
                      <a:pt x="6815" y="7822"/>
                      <a:pt x="8571" y="7302"/>
                    </a:cubicBezTo>
                    <a:cubicBezTo>
                      <a:pt x="9061" y="7159"/>
                      <a:pt x="9574" y="6992"/>
                      <a:pt x="10117" y="6805"/>
                    </a:cubicBezTo>
                    <a:lnTo>
                      <a:pt x="101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47"/>
              <p:cNvSpPr/>
              <p:nvPr/>
            </p:nvSpPr>
            <p:spPr>
              <a:xfrm flipH="1">
                <a:off x="3224683" y="728294"/>
                <a:ext cx="320388" cy="603842"/>
              </a:xfrm>
              <a:custGeom>
                <a:rect b="b" l="l" r="r" t="t"/>
                <a:pathLst>
                  <a:path extrusionOk="0" h="7439" w="3947">
                    <a:moveTo>
                      <a:pt x="3210" y="0"/>
                    </a:moveTo>
                    <a:lnTo>
                      <a:pt x="727" y="1623"/>
                    </a:lnTo>
                    <a:lnTo>
                      <a:pt x="427" y="4199"/>
                    </a:lnTo>
                    <a:lnTo>
                      <a:pt x="0" y="5296"/>
                    </a:lnTo>
                    <a:lnTo>
                      <a:pt x="2176" y="7438"/>
                    </a:lnTo>
                    <a:lnTo>
                      <a:pt x="3946" y="4102"/>
                    </a:lnTo>
                    <a:lnTo>
                      <a:pt x="3210" y="0"/>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47"/>
              <p:cNvSpPr/>
              <p:nvPr/>
            </p:nvSpPr>
            <p:spPr>
              <a:xfrm flipH="1">
                <a:off x="4294847" y="1215971"/>
                <a:ext cx="278990" cy="302773"/>
              </a:xfrm>
              <a:custGeom>
                <a:rect b="b" l="l" r="r" t="t"/>
                <a:pathLst>
                  <a:path extrusionOk="0" h="3730" w="3437">
                    <a:moveTo>
                      <a:pt x="2354" y="1"/>
                    </a:moveTo>
                    <a:cubicBezTo>
                      <a:pt x="1994" y="1"/>
                      <a:pt x="1995" y="579"/>
                      <a:pt x="2134" y="950"/>
                    </a:cubicBezTo>
                    <a:cubicBezTo>
                      <a:pt x="1559" y="513"/>
                      <a:pt x="946" y="106"/>
                      <a:pt x="666" y="106"/>
                    </a:cubicBezTo>
                    <a:cubicBezTo>
                      <a:pt x="633" y="106"/>
                      <a:pt x="604" y="112"/>
                      <a:pt x="581" y="124"/>
                    </a:cubicBezTo>
                    <a:cubicBezTo>
                      <a:pt x="374" y="227"/>
                      <a:pt x="508" y="441"/>
                      <a:pt x="508" y="441"/>
                    </a:cubicBezTo>
                    <a:cubicBezTo>
                      <a:pt x="508" y="441"/>
                      <a:pt x="494" y="438"/>
                      <a:pt x="474" y="438"/>
                    </a:cubicBezTo>
                    <a:cubicBezTo>
                      <a:pt x="419" y="438"/>
                      <a:pt x="316" y="454"/>
                      <a:pt x="268" y="567"/>
                    </a:cubicBezTo>
                    <a:cubicBezTo>
                      <a:pt x="201" y="724"/>
                      <a:pt x="385" y="941"/>
                      <a:pt x="385" y="941"/>
                    </a:cubicBezTo>
                    <a:cubicBezTo>
                      <a:pt x="385" y="941"/>
                      <a:pt x="361" y="931"/>
                      <a:pt x="326" y="931"/>
                    </a:cubicBezTo>
                    <a:cubicBezTo>
                      <a:pt x="273" y="931"/>
                      <a:pt x="197" y="954"/>
                      <a:pt x="145" y="1070"/>
                    </a:cubicBezTo>
                    <a:cubicBezTo>
                      <a:pt x="1" y="1393"/>
                      <a:pt x="1537" y="3729"/>
                      <a:pt x="1537" y="3729"/>
                    </a:cubicBezTo>
                    <a:lnTo>
                      <a:pt x="3437" y="2020"/>
                    </a:lnTo>
                    <a:cubicBezTo>
                      <a:pt x="3437" y="2020"/>
                      <a:pt x="2994" y="1307"/>
                      <a:pt x="2827" y="897"/>
                    </a:cubicBezTo>
                    <a:cubicBezTo>
                      <a:pt x="2664" y="484"/>
                      <a:pt x="2747" y="7"/>
                      <a:pt x="2360" y="1"/>
                    </a:cubicBezTo>
                    <a:cubicBezTo>
                      <a:pt x="2358" y="1"/>
                      <a:pt x="2356" y="1"/>
                      <a:pt x="2354" y="1"/>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47"/>
              <p:cNvSpPr/>
              <p:nvPr/>
            </p:nvSpPr>
            <p:spPr>
              <a:xfrm flipH="1">
                <a:off x="3368603" y="826755"/>
                <a:ext cx="133448" cy="170219"/>
              </a:xfrm>
              <a:custGeom>
                <a:rect b="b" l="l" r="r" t="t"/>
                <a:pathLst>
                  <a:path extrusionOk="0" h="2097" w="1644">
                    <a:moveTo>
                      <a:pt x="930" y="1"/>
                    </a:moveTo>
                    <a:lnTo>
                      <a:pt x="190" y="487"/>
                    </a:lnTo>
                    <a:lnTo>
                      <a:pt x="0" y="2097"/>
                    </a:lnTo>
                    <a:cubicBezTo>
                      <a:pt x="743" y="1777"/>
                      <a:pt x="1360" y="1160"/>
                      <a:pt x="1643" y="400"/>
                    </a:cubicBezTo>
                    <a:cubicBezTo>
                      <a:pt x="1397" y="267"/>
                      <a:pt x="1166" y="133"/>
                      <a:pt x="93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47"/>
              <p:cNvSpPr/>
              <p:nvPr/>
            </p:nvSpPr>
            <p:spPr>
              <a:xfrm flipH="1">
                <a:off x="3258287" y="376578"/>
                <a:ext cx="419905" cy="550999"/>
              </a:xfrm>
              <a:custGeom>
                <a:rect b="b" l="l" r="r" t="t"/>
                <a:pathLst>
                  <a:path extrusionOk="0" h="6788" w="5173">
                    <a:moveTo>
                      <a:pt x="2437" y="1"/>
                    </a:moveTo>
                    <a:cubicBezTo>
                      <a:pt x="2323" y="1"/>
                      <a:pt x="2217" y="11"/>
                      <a:pt x="2110" y="31"/>
                    </a:cubicBezTo>
                    <a:cubicBezTo>
                      <a:pt x="2070" y="41"/>
                      <a:pt x="2030" y="51"/>
                      <a:pt x="1994" y="61"/>
                    </a:cubicBezTo>
                    <a:cubicBezTo>
                      <a:pt x="1943" y="74"/>
                      <a:pt x="1897" y="88"/>
                      <a:pt x="1850" y="108"/>
                    </a:cubicBezTo>
                    <a:cubicBezTo>
                      <a:pt x="1750" y="145"/>
                      <a:pt x="1654" y="191"/>
                      <a:pt x="1563" y="248"/>
                    </a:cubicBezTo>
                    <a:cubicBezTo>
                      <a:pt x="1163" y="494"/>
                      <a:pt x="854" y="908"/>
                      <a:pt x="634" y="1411"/>
                    </a:cubicBezTo>
                    <a:cubicBezTo>
                      <a:pt x="614" y="1457"/>
                      <a:pt x="594" y="1504"/>
                      <a:pt x="574" y="1554"/>
                    </a:cubicBezTo>
                    <a:cubicBezTo>
                      <a:pt x="557" y="1591"/>
                      <a:pt x="544" y="1628"/>
                      <a:pt x="531" y="1668"/>
                    </a:cubicBezTo>
                    <a:cubicBezTo>
                      <a:pt x="528" y="1677"/>
                      <a:pt x="524" y="1688"/>
                      <a:pt x="520" y="1697"/>
                    </a:cubicBezTo>
                    <a:cubicBezTo>
                      <a:pt x="504" y="1740"/>
                      <a:pt x="491" y="1788"/>
                      <a:pt x="474" y="1831"/>
                    </a:cubicBezTo>
                    <a:cubicBezTo>
                      <a:pt x="474" y="1834"/>
                      <a:pt x="474" y="1840"/>
                      <a:pt x="471" y="1844"/>
                    </a:cubicBezTo>
                    <a:cubicBezTo>
                      <a:pt x="468" y="1854"/>
                      <a:pt x="464" y="1864"/>
                      <a:pt x="460" y="1874"/>
                    </a:cubicBezTo>
                    <a:lnTo>
                      <a:pt x="454" y="1894"/>
                    </a:lnTo>
                    <a:cubicBezTo>
                      <a:pt x="440" y="1944"/>
                      <a:pt x="428" y="1991"/>
                      <a:pt x="414" y="2040"/>
                    </a:cubicBezTo>
                    <a:cubicBezTo>
                      <a:pt x="1" y="3564"/>
                      <a:pt x="244" y="5513"/>
                      <a:pt x="1077" y="6246"/>
                    </a:cubicBezTo>
                    <a:cubicBezTo>
                      <a:pt x="1536" y="6648"/>
                      <a:pt x="1990" y="6788"/>
                      <a:pt x="2399" y="6788"/>
                    </a:cubicBezTo>
                    <a:cubicBezTo>
                      <a:pt x="3335" y="6788"/>
                      <a:pt x="4039" y="6059"/>
                      <a:pt x="4039" y="6059"/>
                    </a:cubicBezTo>
                    <a:lnTo>
                      <a:pt x="5116" y="3204"/>
                    </a:lnTo>
                    <a:lnTo>
                      <a:pt x="5173" y="3050"/>
                    </a:lnTo>
                    <a:lnTo>
                      <a:pt x="5173" y="3040"/>
                    </a:lnTo>
                    <a:cubicBezTo>
                      <a:pt x="5173" y="3027"/>
                      <a:pt x="5173" y="3000"/>
                      <a:pt x="5169" y="2960"/>
                    </a:cubicBezTo>
                    <a:cubicBezTo>
                      <a:pt x="5169" y="2934"/>
                      <a:pt x="5166" y="2900"/>
                      <a:pt x="5162" y="2860"/>
                    </a:cubicBezTo>
                    <a:lnTo>
                      <a:pt x="5159" y="2817"/>
                    </a:lnTo>
                    <a:lnTo>
                      <a:pt x="5159" y="2797"/>
                    </a:lnTo>
                    <a:cubicBezTo>
                      <a:pt x="5156" y="2791"/>
                      <a:pt x="5156" y="2780"/>
                      <a:pt x="5156" y="2774"/>
                    </a:cubicBezTo>
                    <a:cubicBezTo>
                      <a:pt x="5156" y="2767"/>
                      <a:pt x="5156" y="2760"/>
                      <a:pt x="5153" y="2754"/>
                    </a:cubicBezTo>
                    <a:cubicBezTo>
                      <a:pt x="5106" y="2327"/>
                      <a:pt x="4956" y="1524"/>
                      <a:pt x="4450" y="897"/>
                    </a:cubicBezTo>
                    <a:cubicBezTo>
                      <a:pt x="4050" y="398"/>
                      <a:pt x="3430" y="8"/>
                      <a:pt x="2467" y="1"/>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47"/>
              <p:cNvSpPr/>
              <p:nvPr/>
            </p:nvSpPr>
            <p:spPr>
              <a:xfrm flipH="1">
                <a:off x="3532570" y="631781"/>
                <a:ext cx="29060" cy="123626"/>
              </a:xfrm>
              <a:custGeom>
                <a:rect b="b" l="l" r="r" t="t"/>
                <a:pathLst>
                  <a:path extrusionOk="0" h="1523" w="358">
                    <a:moveTo>
                      <a:pt x="101" y="0"/>
                    </a:moveTo>
                    <a:lnTo>
                      <a:pt x="11" y="1146"/>
                    </a:lnTo>
                    <a:cubicBezTo>
                      <a:pt x="1" y="1243"/>
                      <a:pt x="38" y="1340"/>
                      <a:pt x="101" y="1409"/>
                    </a:cubicBezTo>
                    <a:cubicBezTo>
                      <a:pt x="167" y="1480"/>
                      <a:pt x="261" y="1523"/>
                      <a:pt x="358" y="1523"/>
                    </a:cubicBezTo>
                    <a:lnTo>
                      <a:pt x="358" y="1323"/>
                    </a:lnTo>
                    <a:cubicBezTo>
                      <a:pt x="314" y="1323"/>
                      <a:pt x="278" y="1306"/>
                      <a:pt x="247" y="1276"/>
                    </a:cubicBezTo>
                    <a:cubicBezTo>
                      <a:pt x="218" y="1243"/>
                      <a:pt x="204" y="1203"/>
                      <a:pt x="207" y="1160"/>
                    </a:cubicBezTo>
                    <a:lnTo>
                      <a:pt x="298" y="16"/>
                    </a:lnTo>
                    <a:lnTo>
                      <a:pt x="101"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47"/>
              <p:cNvSpPr/>
              <p:nvPr/>
            </p:nvSpPr>
            <p:spPr>
              <a:xfrm flipH="1">
                <a:off x="3457893" y="628534"/>
                <a:ext cx="18183" cy="25407"/>
              </a:xfrm>
              <a:custGeom>
                <a:rect b="b" l="l" r="r" t="t"/>
                <a:pathLst>
                  <a:path extrusionOk="0" h="313" w="224">
                    <a:moveTo>
                      <a:pt x="110" y="0"/>
                    </a:moveTo>
                    <a:cubicBezTo>
                      <a:pt x="50" y="0"/>
                      <a:pt x="0" y="70"/>
                      <a:pt x="0" y="156"/>
                    </a:cubicBezTo>
                    <a:cubicBezTo>
                      <a:pt x="0" y="243"/>
                      <a:pt x="50" y="313"/>
                      <a:pt x="113" y="313"/>
                    </a:cubicBezTo>
                    <a:cubicBezTo>
                      <a:pt x="173" y="313"/>
                      <a:pt x="223" y="243"/>
                      <a:pt x="223" y="156"/>
                    </a:cubicBezTo>
                    <a:cubicBezTo>
                      <a:pt x="223" y="70"/>
                      <a:pt x="173" y="0"/>
                      <a:pt x="11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47"/>
              <p:cNvSpPr/>
              <p:nvPr/>
            </p:nvSpPr>
            <p:spPr>
              <a:xfrm flipH="1">
                <a:off x="3596371" y="628778"/>
                <a:ext cx="18507" cy="25407"/>
              </a:xfrm>
              <a:custGeom>
                <a:rect b="b" l="l" r="r" t="t"/>
                <a:pathLst>
                  <a:path extrusionOk="0" h="313" w="228">
                    <a:moveTo>
                      <a:pt x="114" y="0"/>
                    </a:moveTo>
                    <a:cubicBezTo>
                      <a:pt x="51" y="0"/>
                      <a:pt x="0" y="70"/>
                      <a:pt x="0" y="157"/>
                    </a:cubicBezTo>
                    <a:cubicBezTo>
                      <a:pt x="0" y="243"/>
                      <a:pt x="51" y="313"/>
                      <a:pt x="114" y="313"/>
                    </a:cubicBezTo>
                    <a:cubicBezTo>
                      <a:pt x="177" y="313"/>
                      <a:pt x="227" y="243"/>
                      <a:pt x="227" y="157"/>
                    </a:cubicBezTo>
                    <a:cubicBezTo>
                      <a:pt x="227" y="70"/>
                      <a:pt x="174" y="0"/>
                      <a:pt x="11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47"/>
              <p:cNvSpPr/>
              <p:nvPr/>
            </p:nvSpPr>
            <p:spPr>
              <a:xfrm flipH="1">
                <a:off x="3428427" y="577640"/>
                <a:ext cx="72893" cy="22972"/>
              </a:xfrm>
              <a:custGeom>
                <a:rect b="b" l="l" r="r" t="t"/>
                <a:pathLst>
                  <a:path extrusionOk="0" h="283" w="898">
                    <a:moveTo>
                      <a:pt x="328" y="1"/>
                    </a:moveTo>
                    <a:cubicBezTo>
                      <a:pt x="304" y="1"/>
                      <a:pt x="279" y="2"/>
                      <a:pt x="254" y="3"/>
                    </a:cubicBezTo>
                    <a:cubicBezTo>
                      <a:pt x="181" y="7"/>
                      <a:pt x="1" y="37"/>
                      <a:pt x="44" y="137"/>
                    </a:cubicBezTo>
                    <a:cubicBezTo>
                      <a:pt x="61" y="177"/>
                      <a:pt x="128" y="203"/>
                      <a:pt x="184" y="223"/>
                    </a:cubicBezTo>
                    <a:cubicBezTo>
                      <a:pt x="315" y="262"/>
                      <a:pt x="453" y="283"/>
                      <a:pt x="589" y="283"/>
                    </a:cubicBezTo>
                    <a:cubicBezTo>
                      <a:pt x="630" y="283"/>
                      <a:pt x="671" y="281"/>
                      <a:pt x="711" y="277"/>
                    </a:cubicBezTo>
                    <a:cubicBezTo>
                      <a:pt x="791" y="270"/>
                      <a:pt x="881" y="250"/>
                      <a:pt x="891" y="194"/>
                    </a:cubicBezTo>
                    <a:cubicBezTo>
                      <a:pt x="897" y="160"/>
                      <a:pt x="871" y="123"/>
                      <a:pt x="831" y="100"/>
                    </a:cubicBezTo>
                    <a:cubicBezTo>
                      <a:pt x="794" y="77"/>
                      <a:pt x="744" y="60"/>
                      <a:pt x="698" y="47"/>
                    </a:cubicBezTo>
                    <a:cubicBezTo>
                      <a:pt x="579" y="19"/>
                      <a:pt x="451" y="1"/>
                      <a:pt x="32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47"/>
              <p:cNvSpPr/>
              <p:nvPr/>
            </p:nvSpPr>
            <p:spPr>
              <a:xfrm flipH="1">
                <a:off x="3575266" y="577315"/>
                <a:ext cx="64451" cy="20374"/>
              </a:xfrm>
              <a:custGeom>
                <a:rect b="b" l="l" r="r" t="t"/>
                <a:pathLst>
                  <a:path extrusionOk="0" h="251" w="794">
                    <a:moveTo>
                      <a:pt x="482" y="1"/>
                    </a:moveTo>
                    <a:cubicBezTo>
                      <a:pt x="394" y="1"/>
                      <a:pt x="304" y="11"/>
                      <a:pt x="220" y="31"/>
                    </a:cubicBezTo>
                    <a:cubicBezTo>
                      <a:pt x="157" y="47"/>
                      <a:pt x="0" y="101"/>
                      <a:pt x="50" y="184"/>
                    </a:cubicBezTo>
                    <a:cubicBezTo>
                      <a:pt x="70" y="218"/>
                      <a:pt x="130" y="234"/>
                      <a:pt x="183" y="241"/>
                    </a:cubicBezTo>
                    <a:cubicBezTo>
                      <a:pt x="236" y="248"/>
                      <a:pt x="289" y="251"/>
                      <a:pt x="342" y="251"/>
                    </a:cubicBezTo>
                    <a:cubicBezTo>
                      <a:pt x="445" y="251"/>
                      <a:pt x="547" y="239"/>
                      <a:pt x="643" y="214"/>
                    </a:cubicBezTo>
                    <a:cubicBezTo>
                      <a:pt x="713" y="194"/>
                      <a:pt x="789" y="161"/>
                      <a:pt x="789" y="111"/>
                    </a:cubicBezTo>
                    <a:cubicBezTo>
                      <a:pt x="793" y="78"/>
                      <a:pt x="766" y="51"/>
                      <a:pt x="729" y="34"/>
                    </a:cubicBezTo>
                    <a:cubicBezTo>
                      <a:pt x="693" y="18"/>
                      <a:pt x="649" y="11"/>
                      <a:pt x="606" y="7"/>
                    </a:cubicBezTo>
                    <a:cubicBezTo>
                      <a:pt x="566" y="3"/>
                      <a:pt x="524" y="1"/>
                      <a:pt x="48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47"/>
              <p:cNvSpPr/>
              <p:nvPr/>
            </p:nvSpPr>
            <p:spPr>
              <a:xfrm flipH="1">
                <a:off x="3460652" y="755324"/>
                <a:ext cx="56009" cy="32225"/>
              </a:xfrm>
              <a:custGeom>
                <a:rect b="b" l="l" r="r" t="t"/>
                <a:pathLst>
                  <a:path extrusionOk="0" h="397" w="690">
                    <a:moveTo>
                      <a:pt x="653" y="1"/>
                    </a:moveTo>
                    <a:lnTo>
                      <a:pt x="0" y="127"/>
                    </a:lnTo>
                    <a:cubicBezTo>
                      <a:pt x="33" y="286"/>
                      <a:pt x="172" y="396"/>
                      <a:pt x="328" y="396"/>
                    </a:cubicBezTo>
                    <a:cubicBezTo>
                      <a:pt x="348" y="396"/>
                      <a:pt x="369" y="394"/>
                      <a:pt x="390" y="390"/>
                    </a:cubicBezTo>
                    <a:cubicBezTo>
                      <a:pt x="573" y="353"/>
                      <a:pt x="690" y="181"/>
                      <a:pt x="65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47"/>
              <p:cNvSpPr/>
              <p:nvPr/>
            </p:nvSpPr>
            <p:spPr>
              <a:xfrm flipH="1">
                <a:off x="3199361" y="601342"/>
                <a:ext cx="122002" cy="159423"/>
              </a:xfrm>
              <a:custGeom>
                <a:rect b="b" l="l" r="r" t="t"/>
                <a:pathLst>
                  <a:path extrusionOk="0" h="1964" w="1503">
                    <a:moveTo>
                      <a:pt x="593" y="0"/>
                    </a:moveTo>
                    <a:cubicBezTo>
                      <a:pt x="403" y="0"/>
                      <a:pt x="213" y="90"/>
                      <a:pt x="114" y="251"/>
                    </a:cubicBezTo>
                    <a:lnTo>
                      <a:pt x="0" y="1881"/>
                    </a:lnTo>
                    <a:cubicBezTo>
                      <a:pt x="125" y="1937"/>
                      <a:pt x="261" y="1964"/>
                      <a:pt x="397" y="1964"/>
                    </a:cubicBezTo>
                    <a:cubicBezTo>
                      <a:pt x="721" y="1964"/>
                      <a:pt x="1046" y="1813"/>
                      <a:pt x="1237" y="1547"/>
                    </a:cubicBezTo>
                    <a:cubicBezTo>
                      <a:pt x="1503" y="1175"/>
                      <a:pt x="1470" y="611"/>
                      <a:pt x="1160" y="271"/>
                    </a:cubicBezTo>
                    <a:cubicBezTo>
                      <a:pt x="1023" y="125"/>
                      <a:pt x="833" y="15"/>
                      <a:pt x="633" y="2"/>
                    </a:cubicBezTo>
                    <a:cubicBezTo>
                      <a:pt x="620" y="1"/>
                      <a:pt x="607" y="0"/>
                      <a:pt x="593" y="0"/>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47"/>
              <p:cNvSpPr/>
              <p:nvPr/>
            </p:nvSpPr>
            <p:spPr>
              <a:xfrm flipH="1">
                <a:off x="3250175" y="642739"/>
                <a:ext cx="42534" cy="67536"/>
              </a:xfrm>
              <a:custGeom>
                <a:rect b="b" l="l" r="r" t="t"/>
                <a:pathLst>
                  <a:path extrusionOk="0" h="832" w="524">
                    <a:moveTo>
                      <a:pt x="73" y="1"/>
                    </a:moveTo>
                    <a:lnTo>
                      <a:pt x="1" y="168"/>
                    </a:lnTo>
                    <a:cubicBezTo>
                      <a:pt x="164" y="338"/>
                      <a:pt x="250" y="581"/>
                      <a:pt x="233" y="818"/>
                    </a:cubicBezTo>
                    <a:lnTo>
                      <a:pt x="433" y="831"/>
                    </a:lnTo>
                    <a:cubicBezTo>
                      <a:pt x="450" y="611"/>
                      <a:pt x="390" y="391"/>
                      <a:pt x="277" y="205"/>
                    </a:cubicBezTo>
                    <a:lnTo>
                      <a:pt x="277" y="205"/>
                    </a:lnTo>
                    <a:lnTo>
                      <a:pt x="517" y="208"/>
                    </a:lnTo>
                    <a:lnTo>
                      <a:pt x="524" y="11"/>
                    </a:lnTo>
                    <a:lnTo>
                      <a:pt x="7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47"/>
              <p:cNvSpPr/>
              <p:nvPr/>
            </p:nvSpPr>
            <p:spPr>
              <a:xfrm flipH="1">
                <a:off x="3259667" y="376578"/>
                <a:ext cx="376316" cy="230611"/>
              </a:xfrm>
              <a:custGeom>
                <a:rect b="b" l="l" r="r" t="t"/>
                <a:pathLst>
                  <a:path extrusionOk="0" h="2841" w="4636">
                    <a:moveTo>
                      <a:pt x="1917" y="1"/>
                    </a:moveTo>
                    <a:cubicBezTo>
                      <a:pt x="1803" y="1"/>
                      <a:pt x="1697" y="11"/>
                      <a:pt x="1590" y="31"/>
                    </a:cubicBezTo>
                    <a:cubicBezTo>
                      <a:pt x="1550" y="41"/>
                      <a:pt x="1510" y="51"/>
                      <a:pt x="1474" y="61"/>
                    </a:cubicBezTo>
                    <a:cubicBezTo>
                      <a:pt x="1423" y="74"/>
                      <a:pt x="1377" y="88"/>
                      <a:pt x="1330" y="108"/>
                    </a:cubicBezTo>
                    <a:cubicBezTo>
                      <a:pt x="1230" y="145"/>
                      <a:pt x="1134" y="191"/>
                      <a:pt x="1043" y="248"/>
                    </a:cubicBezTo>
                    <a:cubicBezTo>
                      <a:pt x="643" y="494"/>
                      <a:pt x="334" y="908"/>
                      <a:pt x="114" y="1411"/>
                    </a:cubicBezTo>
                    <a:cubicBezTo>
                      <a:pt x="94" y="1457"/>
                      <a:pt x="74" y="1504"/>
                      <a:pt x="54" y="1554"/>
                    </a:cubicBezTo>
                    <a:cubicBezTo>
                      <a:pt x="37" y="1591"/>
                      <a:pt x="24" y="1628"/>
                      <a:pt x="11" y="1668"/>
                    </a:cubicBezTo>
                    <a:cubicBezTo>
                      <a:pt x="8" y="1677"/>
                      <a:pt x="4" y="1688"/>
                      <a:pt x="0" y="1697"/>
                    </a:cubicBezTo>
                    <a:cubicBezTo>
                      <a:pt x="31" y="1700"/>
                      <a:pt x="61" y="1701"/>
                      <a:pt x="92" y="1701"/>
                    </a:cubicBezTo>
                    <a:cubicBezTo>
                      <a:pt x="276" y="1701"/>
                      <a:pt x="461" y="1658"/>
                      <a:pt x="623" y="1580"/>
                    </a:cubicBezTo>
                    <a:cubicBezTo>
                      <a:pt x="977" y="1411"/>
                      <a:pt x="1243" y="1094"/>
                      <a:pt x="1414" y="737"/>
                    </a:cubicBezTo>
                    <a:cubicBezTo>
                      <a:pt x="1487" y="585"/>
                      <a:pt x="1543" y="425"/>
                      <a:pt x="1587" y="261"/>
                    </a:cubicBezTo>
                    <a:cubicBezTo>
                      <a:pt x="1674" y="728"/>
                      <a:pt x="1827" y="1181"/>
                      <a:pt x="2077" y="1588"/>
                    </a:cubicBezTo>
                    <a:cubicBezTo>
                      <a:pt x="2450" y="2197"/>
                      <a:pt x="3073" y="2697"/>
                      <a:pt x="3802" y="2817"/>
                    </a:cubicBezTo>
                    <a:cubicBezTo>
                      <a:pt x="3905" y="2833"/>
                      <a:pt x="4009" y="2841"/>
                      <a:pt x="4113" y="2841"/>
                    </a:cubicBezTo>
                    <a:cubicBezTo>
                      <a:pt x="4290" y="2841"/>
                      <a:pt x="4466" y="2818"/>
                      <a:pt x="4636" y="2774"/>
                    </a:cubicBezTo>
                    <a:cubicBezTo>
                      <a:pt x="4636" y="2767"/>
                      <a:pt x="4636" y="2760"/>
                      <a:pt x="4633" y="2754"/>
                    </a:cubicBezTo>
                    <a:cubicBezTo>
                      <a:pt x="4586" y="2327"/>
                      <a:pt x="4436" y="1524"/>
                      <a:pt x="3930" y="897"/>
                    </a:cubicBezTo>
                    <a:cubicBezTo>
                      <a:pt x="3530" y="398"/>
                      <a:pt x="2910" y="8"/>
                      <a:pt x="194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47"/>
              <p:cNvSpPr/>
              <p:nvPr/>
            </p:nvSpPr>
            <p:spPr>
              <a:xfrm flipH="1">
                <a:off x="3364625" y="238100"/>
                <a:ext cx="150981" cy="143188"/>
              </a:xfrm>
              <a:custGeom>
                <a:rect b="b" l="l" r="r" t="t"/>
                <a:pathLst>
                  <a:path extrusionOk="0" h="1764" w="1860">
                    <a:moveTo>
                      <a:pt x="968" y="1"/>
                    </a:moveTo>
                    <a:cubicBezTo>
                      <a:pt x="855" y="1"/>
                      <a:pt x="743" y="24"/>
                      <a:pt x="640" y="75"/>
                    </a:cubicBezTo>
                    <a:cubicBezTo>
                      <a:pt x="151" y="315"/>
                      <a:pt x="0" y="1187"/>
                      <a:pt x="407" y="1564"/>
                    </a:cubicBezTo>
                    <a:cubicBezTo>
                      <a:pt x="547" y="1695"/>
                      <a:pt x="743" y="1764"/>
                      <a:pt x="937" y="1764"/>
                    </a:cubicBezTo>
                    <a:cubicBezTo>
                      <a:pt x="1010" y="1764"/>
                      <a:pt x="1083" y="1754"/>
                      <a:pt x="1153" y="1734"/>
                    </a:cubicBezTo>
                    <a:cubicBezTo>
                      <a:pt x="1410" y="1661"/>
                      <a:pt x="1627" y="1461"/>
                      <a:pt x="1727" y="1214"/>
                    </a:cubicBezTo>
                    <a:cubicBezTo>
                      <a:pt x="1860" y="901"/>
                      <a:pt x="1804" y="511"/>
                      <a:pt x="1573" y="261"/>
                    </a:cubicBezTo>
                    <a:cubicBezTo>
                      <a:pt x="1420" y="95"/>
                      <a:pt x="1194" y="1"/>
                      <a:pt x="96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47"/>
              <p:cNvSpPr/>
              <p:nvPr/>
            </p:nvSpPr>
            <p:spPr>
              <a:xfrm flipH="1">
                <a:off x="2848760" y="1060447"/>
                <a:ext cx="1661195" cy="1013357"/>
              </a:xfrm>
              <a:custGeom>
                <a:rect b="b" l="l" r="r" t="t"/>
                <a:pathLst>
                  <a:path extrusionOk="0" h="12484" w="20465">
                    <a:moveTo>
                      <a:pt x="15809" y="1"/>
                    </a:moveTo>
                    <a:cubicBezTo>
                      <a:pt x="15809" y="1"/>
                      <a:pt x="14432" y="1113"/>
                      <a:pt x="13391" y="1113"/>
                    </a:cubicBezTo>
                    <a:cubicBezTo>
                      <a:pt x="12892" y="1113"/>
                      <a:pt x="12471" y="858"/>
                      <a:pt x="12314" y="104"/>
                    </a:cubicBezTo>
                    <a:cubicBezTo>
                      <a:pt x="12314" y="104"/>
                      <a:pt x="9838" y="880"/>
                      <a:pt x="9221" y="1273"/>
                    </a:cubicBezTo>
                    <a:cubicBezTo>
                      <a:pt x="8688" y="1617"/>
                      <a:pt x="6762" y="6545"/>
                      <a:pt x="6762" y="6545"/>
                    </a:cubicBezTo>
                    <a:lnTo>
                      <a:pt x="3030" y="3383"/>
                    </a:lnTo>
                    <a:lnTo>
                      <a:pt x="1" y="5756"/>
                    </a:lnTo>
                    <a:cubicBezTo>
                      <a:pt x="1" y="5756"/>
                      <a:pt x="3237" y="12484"/>
                      <a:pt x="6958" y="12484"/>
                    </a:cubicBezTo>
                    <a:cubicBezTo>
                      <a:pt x="7039" y="12484"/>
                      <a:pt x="7120" y="12480"/>
                      <a:pt x="7202" y="12474"/>
                    </a:cubicBezTo>
                    <a:cubicBezTo>
                      <a:pt x="7536" y="12447"/>
                      <a:pt x="7859" y="12384"/>
                      <a:pt x="8171" y="12290"/>
                    </a:cubicBezTo>
                    <a:cubicBezTo>
                      <a:pt x="8498" y="12190"/>
                      <a:pt x="8815" y="12060"/>
                      <a:pt x="9118" y="11904"/>
                    </a:cubicBezTo>
                    <a:cubicBezTo>
                      <a:pt x="11887" y="10478"/>
                      <a:pt x="13703" y="6939"/>
                      <a:pt x="13703" y="6939"/>
                    </a:cubicBezTo>
                    <a:lnTo>
                      <a:pt x="20465" y="6939"/>
                    </a:lnTo>
                    <a:lnTo>
                      <a:pt x="1580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47"/>
              <p:cNvSpPr/>
              <p:nvPr/>
            </p:nvSpPr>
            <p:spPr>
              <a:xfrm flipH="1">
                <a:off x="2948535" y="1534650"/>
                <a:ext cx="531030" cy="556762"/>
              </a:xfrm>
              <a:custGeom>
                <a:rect b="b" l="l" r="r" t="t"/>
                <a:pathLst>
                  <a:path extrusionOk="0" h="6859" w="6542">
                    <a:moveTo>
                      <a:pt x="3512" y="0"/>
                    </a:moveTo>
                    <a:lnTo>
                      <a:pt x="3469" y="2240"/>
                    </a:lnTo>
                    <a:lnTo>
                      <a:pt x="1392" y="4525"/>
                    </a:lnTo>
                    <a:lnTo>
                      <a:pt x="0" y="6062"/>
                    </a:lnTo>
                    <a:lnTo>
                      <a:pt x="680" y="6858"/>
                    </a:lnTo>
                    <a:cubicBezTo>
                      <a:pt x="1820" y="6761"/>
                      <a:pt x="3239" y="6505"/>
                      <a:pt x="4995" y="5985"/>
                    </a:cubicBezTo>
                    <a:cubicBezTo>
                      <a:pt x="5485" y="5842"/>
                      <a:pt x="5998" y="5675"/>
                      <a:pt x="6541" y="5488"/>
                    </a:cubicBezTo>
                    <a:lnTo>
                      <a:pt x="6541" y="3802"/>
                    </a:lnTo>
                    <a:lnTo>
                      <a:pt x="3512" y="0"/>
                    </a:ln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47"/>
              <p:cNvSpPr/>
              <p:nvPr/>
            </p:nvSpPr>
            <p:spPr>
              <a:xfrm flipH="1">
                <a:off x="2995373" y="2020379"/>
                <a:ext cx="429078" cy="323635"/>
              </a:xfrm>
              <a:custGeom>
                <a:rect b="b" l="l" r="r" t="t"/>
                <a:pathLst>
                  <a:path extrusionOk="0" h="3987" w="5286">
                    <a:moveTo>
                      <a:pt x="4316" y="1"/>
                    </a:moveTo>
                    <a:cubicBezTo>
                      <a:pt x="2560" y="521"/>
                      <a:pt x="1141" y="777"/>
                      <a:pt x="1" y="874"/>
                    </a:cubicBezTo>
                    <a:lnTo>
                      <a:pt x="2656" y="3987"/>
                    </a:lnTo>
                    <a:cubicBezTo>
                      <a:pt x="2656" y="3987"/>
                      <a:pt x="3909" y="3433"/>
                      <a:pt x="5286" y="2607"/>
                    </a:cubicBezTo>
                    <a:cubicBezTo>
                      <a:pt x="4975" y="1671"/>
                      <a:pt x="4652" y="794"/>
                      <a:pt x="4316" y="1"/>
                    </a:cubicBez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47"/>
              <p:cNvSpPr/>
              <p:nvPr/>
            </p:nvSpPr>
            <p:spPr>
              <a:xfrm flipH="1">
                <a:off x="3359430" y="2074196"/>
                <a:ext cx="170462" cy="121759"/>
              </a:xfrm>
              <a:custGeom>
                <a:rect b="b" l="l" r="r" t="t"/>
                <a:pathLst>
                  <a:path extrusionOk="0" h="1500" w="2100">
                    <a:moveTo>
                      <a:pt x="2100" y="1"/>
                    </a:moveTo>
                    <a:lnTo>
                      <a:pt x="2100" y="1"/>
                    </a:lnTo>
                    <a:cubicBezTo>
                      <a:pt x="2099" y="1"/>
                      <a:pt x="1663" y="274"/>
                      <a:pt x="1256" y="454"/>
                    </a:cubicBezTo>
                    <a:cubicBezTo>
                      <a:pt x="650" y="725"/>
                      <a:pt x="0" y="1137"/>
                      <a:pt x="100" y="1331"/>
                    </a:cubicBezTo>
                    <a:cubicBezTo>
                      <a:pt x="158" y="1442"/>
                      <a:pt x="263" y="1500"/>
                      <a:pt x="400" y="1500"/>
                    </a:cubicBezTo>
                    <a:cubicBezTo>
                      <a:pt x="556" y="1500"/>
                      <a:pt x="755" y="1424"/>
                      <a:pt x="973" y="1265"/>
                    </a:cubicBezTo>
                    <a:lnTo>
                      <a:pt x="2100" y="1"/>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47"/>
              <p:cNvSpPr/>
              <p:nvPr/>
            </p:nvSpPr>
            <p:spPr>
              <a:xfrm flipH="1">
                <a:off x="3226307" y="2074196"/>
                <a:ext cx="305533" cy="266246"/>
              </a:xfrm>
              <a:custGeom>
                <a:rect b="b" l="l" r="r" t="t"/>
                <a:pathLst>
                  <a:path extrusionOk="0" h="3280" w="3764">
                    <a:moveTo>
                      <a:pt x="2124" y="1"/>
                    </a:moveTo>
                    <a:lnTo>
                      <a:pt x="997" y="1265"/>
                    </a:lnTo>
                    <a:cubicBezTo>
                      <a:pt x="480" y="1894"/>
                      <a:pt x="0" y="2564"/>
                      <a:pt x="107" y="2794"/>
                    </a:cubicBezTo>
                    <a:cubicBezTo>
                      <a:pt x="152" y="2888"/>
                      <a:pt x="220" y="2913"/>
                      <a:pt x="282" y="2913"/>
                    </a:cubicBezTo>
                    <a:cubicBezTo>
                      <a:pt x="356" y="2913"/>
                      <a:pt x="420" y="2877"/>
                      <a:pt x="420" y="2877"/>
                    </a:cubicBezTo>
                    <a:lnTo>
                      <a:pt x="420" y="2877"/>
                    </a:lnTo>
                    <a:cubicBezTo>
                      <a:pt x="420" y="2877"/>
                      <a:pt x="384" y="3050"/>
                      <a:pt x="540" y="3124"/>
                    </a:cubicBezTo>
                    <a:cubicBezTo>
                      <a:pt x="566" y="3136"/>
                      <a:pt x="595" y="3142"/>
                      <a:pt x="624" y="3142"/>
                    </a:cubicBezTo>
                    <a:cubicBezTo>
                      <a:pt x="764" y="3142"/>
                      <a:pt x="920" y="3020"/>
                      <a:pt x="920" y="3020"/>
                    </a:cubicBezTo>
                    <a:lnTo>
                      <a:pt x="920" y="3020"/>
                    </a:lnTo>
                    <a:cubicBezTo>
                      <a:pt x="920" y="3020"/>
                      <a:pt x="847" y="3174"/>
                      <a:pt x="1037" y="3267"/>
                    </a:cubicBezTo>
                    <a:cubicBezTo>
                      <a:pt x="1053" y="3275"/>
                      <a:pt x="1075" y="3279"/>
                      <a:pt x="1102" y="3279"/>
                    </a:cubicBezTo>
                    <a:cubicBezTo>
                      <a:pt x="1598" y="3279"/>
                      <a:pt x="3763" y="1977"/>
                      <a:pt x="3763" y="1977"/>
                    </a:cubicBezTo>
                    <a:lnTo>
                      <a:pt x="2124" y="1"/>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47"/>
              <p:cNvSpPr/>
              <p:nvPr/>
            </p:nvSpPr>
            <p:spPr>
              <a:xfrm flipH="1">
                <a:off x="3433054" y="2226554"/>
                <a:ext cx="71756" cy="85069"/>
              </a:xfrm>
              <a:custGeom>
                <a:rect b="b" l="l" r="r" t="t"/>
                <a:pathLst>
                  <a:path extrusionOk="0" h="1048" w="884">
                    <a:moveTo>
                      <a:pt x="744" y="0"/>
                    </a:moveTo>
                    <a:cubicBezTo>
                      <a:pt x="261" y="463"/>
                      <a:pt x="11" y="933"/>
                      <a:pt x="1" y="953"/>
                    </a:cubicBezTo>
                    <a:lnTo>
                      <a:pt x="174" y="1047"/>
                    </a:lnTo>
                    <a:cubicBezTo>
                      <a:pt x="177" y="1043"/>
                      <a:pt x="424" y="583"/>
                      <a:pt x="884" y="143"/>
                    </a:cubicBezTo>
                    <a:lnTo>
                      <a:pt x="74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47"/>
              <p:cNvSpPr/>
              <p:nvPr/>
            </p:nvSpPr>
            <p:spPr>
              <a:xfrm flipH="1">
                <a:off x="3399449" y="2256019"/>
                <a:ext cx="64289" cy="68185"/>
              </a:xfrm>
              <a:custGeom>
                <a:rect b="b" l="l" r="r" t="t"/>
                <a:pathLst>
                  <a:path extrusionOk="0" h="840" w="792">
                    <a:moveTo>
                      <a:pt x="658" y="0"/>
                    </a:moveTo>
                    <a:cubicBezTo>
                      <a:pt x="318" y="314"/>
                      <a:pt x="15" y="704"/>
                      <a:pt x="1" y="720"/>
                    </a:cubicBezTo>
                    <a:lnTo>
                      <a:pt x="158" y="840"/>
                    </a:lnTo>
                    <a:cubicBezTo>
                      <a:pt x="161" y="837"/>
                      <a:pt x="465" y="447"/>
                      <a:pt x="791" y="144"/>
                    </a:cubicBezTo>
                    <a:lnTo>
                      <a:pt x="658"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47"/>
              <p:cNvSpPr/>
              <p:nvPr/>
            </p:nvSpPr>
            <p:spPr>
              <a:xfrm flipH="1">
                <a:off x="2645276" y="1060447"/>
                <a:ext cx="777551" cy="1233578"/>
              </a:xfrm>
              <a:custGeom>
                <a:rect b="b" l="l" r="r" t="t"/>
                <a:pathLst>
                  <a:path extrusionOk="0" h="15197" w="9579">
                    <a:moveTo>
                      <a:pt x="2416" y="1"/>
                    </a:moveTo>
                    <a:lnTo>
                      <a:pt x="2813" y="5842"/>
                    </a:lnTo>
                    <a:lnTo>
                      <a:pt x="3296" y="8301"/>
                    </a:lnTo>
                    <a:lnTo>
                      <a:pt x="1" y="11904"/>
                    </a:lnTo>
                    <a:lnTo>
                      <a:pt x="2770" y="15196"/>
                    </a:lnTo>
                    <a:cubicBezTo>
                      <a:pt x="2770" y="15196"/>
                      <a:pt x="7731" y="12563"/>
                      <a:pt x="8654" y="8918"/>
                    </a:cubicBezTo>
                    <a:cubicBezTo>
                      <a:pt x="9578" y="5272"/>
                      <a:pt x="6195" y="527"/>
                      <a:pt x="5492" y="307"/>
                    </a:cubicBezTo>
                    <a:cubicBezTo>
                      <a:pt x="4789" y="87"/>
                      <a:pt x="2416" y="1"/>
                      <a:pt x="241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47"/>
              <p:cNvSpPr/>
              <p:nvPr/>
            </p:nvSpPr>
            <p:spPr>
              <a:xfrm flipH="1">
                <a:off x="3754086" y="1609571"/>
                <a:ext cx="92618" cy="448478"/>
              </a:xfrm>
              <a:custGeom>
                <a:rect b="b" l="l" r="r" t="t"/>
                <a:pathLst>
                  <a:path extrusionOk="0" h="5525" w="1141">
                    <a:moveTo>
                      <a:pt x="1140" y="0"/>
                    </a:moveTo>
                    <a:lnTo>
                      <a:pt x="0" y="5525"/>
                    </a:lnTo>
                    <a:cubicBezTo>
                      <a:pt x="327" y="5425"/>
                      <a:pt x="644" y="5295"/>
                      <a:pt x="947" y="5139"/>
                    </a:cubicBezTo>
                    <a:lnTo>
                      <a:pt x="1140" y="0"/>
                    </a:ln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47"/>
              <p:cNvSpPr/>
              <p:nvPr/>
            </p:nvSpPr>
            <p:spPr>
              <a:xfrm flipH="1">
                <a:off x="3150415" y="1049651"/>
                <a:ext cx="78737" cy="238647"/>
              </a:xfrm>
              <a:custGeom>
                <a:rect b="b" l="l" r="r" t="t"/>
                <a:pathLst>
                  <a:path extrusionOk="0" h="2940" w="970">
                    <a:moveTo>
                      <a:pt x="124" y="0"/>
                    </a:moveTo>
                    <a:lnTo>
                      <a:pt x="1" y="110"/>
                    </a:lnTo>
                    <a:cubicBezTo>
                      <a:pt x="947" y="1137"/>
                      <a:pt x="754" y="2899"/>
                      <a:pt x="750" y="2919"/>
                    </a:cubicBezTo>
                    <a:lnTo>
                      <a:pt x="917" y="2939"/>
                    </a:lnTo>
                    <a:cubicBezTo>
                      <a:pt x="920" y="2919"/>
                      <a:pt x="970" y="2470"/>
                      <a:pt x="900" y="1883"/>
                    </a:cubicBezTo>
                    <a:cubicBezTo>
                      <a:pt x="834" y="1337"/>
                      <a:pt x="647" y="566"/>
                      <a:pt x="12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47"/>
              <p:cNvSpPr/>
              <p:nvPr/>
            </p:nvSpPr>
            <p:spPr>
              <a:xfrm flipH="1">
                <a:off x="3506108" y="1064505"/>
                <a:ext cx="80361" cy="173709"/>
              </a:xfrm>
              <a:custGeom>
                <a:rect b="b" l="l" r="r" t="t"/>
                <a:pathLst>
                  <a:path extrusionOk="0" h="2140" w="990">
                    <a:moveTo>
                      <a:pt x="880" y="0"/>
                    </a:moveTo>
                    <a:cubicBezTo>
                      <a:pt x="1" y="774"/>
                      <a:pt x="44" y="2083"/>
                      <a:pt x="47" y="2140"/>
                    </a:cubicBezTo>
                    <a:lnTo>
                      <a:pt x="213" y="2133"/>
                    </a:lnTo>
                    <a:cubicBezTo>
                      <a:pt x="210" y="2120"/>
                      <a:pt x="170" y="847"/>
                      <a:pt x="990" y="127"/>
                    </a:cubicBezTo>
                    <a:lnTo>
                      <a:pt x="88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47"/>
              <p:cNvSpPr/>
              <p:nvPr/>
            </p:nvSpPr>
            <p:spPr>
              <a:xfrm flipH="1">
                <a:off x="3129311" y="1283830"/>
                <a:ext cx="67130" cy="65912"/>
              </a:xfrm>
              <a:custGeom>
                <a:rect b="b" l="l" r="r" t="t"/>
                <a:pathLst>
                  <a:path extrusionOk="0" h="812" w="827">
                    <a:moveTo>
                      <a:pt x="416" y="0"/>
                    </a:moveTo>
                    <a:cubicBezTo>
                      <a:pt x="201" y="0"/>
                      <a:pt x="20" y="171"/>
                      <a:pt x="11" y="388"/>
                    </a:cubicBezTo>
                    <a:cubicBezTo>
                      <a:pt x="1" y="611"/>
                      <a:pt x="174" y="800"/>
                      <a:pt x="397" y="811"/>
                    </a:cubicBezTo>
                    <a:cubicBezTo>
                      <a:pt x="403" y="811"/>
                      <a:pt x="409" y="811"/>
                      <a:pt x="415" y="811"/>
                    </a:cubicBezTo>
                    <a:cubicBezTo>
                      <a:pt x="630" y="811"/>
                      <a:pt x="807" y="642"/>
                      <a:pt x="817" y="425"/>
                    </a:cubicBezTo>
                    <a:cubicBezTo>
                      <a:pt x="827" y="201"/>
                      <a:pt x="657" y="11"/>
                      <a:pt x="434" y="1"/>
                    </a:cubicBezTo>
                    <a:cubicBezTo>
                      <a:pt x="428" y="0"/>
                      <a:pt x="422" y="0"/>
                      <a:pt x="416" y="0"/>
                    </a:cubicBezTo>
                    <a:close/>
                  </a:path>
                </a:pathLst>
              </a:custGeom>
              <a:solidFill>
                <a:srgbClr val="2A2A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47"/>
              <p:cNvSpPr/>
              <p:nvPr/>
            </p:nvSpPr>
            <p:spPr>
              <a:xfrm flipH="1">
                <a:off x="3424689" y="1226199"/>
                <a:ext cx="338165" cy="502782"/>
              </a:xfrm>
              <a:custGeom>
                <a:rect b="b" l="l" r="r" t="t"/>
                <a:pathLst>
                  <a:path extrusionOk="0" h="6194" w="4166">
                    <a:moveTo>
                      <a:pt x="2274" y="1"/>
                    </a:moveTo>
                    <a:cubicBezTo>
                      <a:pt x="2035" y="1"/>
                      <a:pt x="1797" y="125"/>
                      <a:pt x="1571" y="375"/>
                    </a:cubicBezTo>
                    <a:cubicBezTo>
                      <a:pt x="564" y="1484"/>
                      <a:pt x="1" y="4833"/>
                      <a:pt x="77" y="5366"/>
                    </a:cubicBezTo>
                    <a:cubicBezTo>
                      <a:pt x="177" y="6066"/>
                      <a:pt x="1260" y="6123"/>
                      <a:pt x="1307" y="6126"/>
                    </a:cubicBezTo>
                    <a:lnTo>
                      <a:pt x="1314" y="5960"/>
                    </a:lnTo>
                    <a:cubicBezTo>
                      <a:pt x="1303" y="5960"/>
                      <a:pt x="324" y="5909"/>
                      <a:pt x="241" y="5343"/>
                    </a:cubicBezTo>
                    <a:cubicBezTo>
                      <a:pt x="204" y="5083"/>
                      <a:pt x="334" y="4110"/>
                      <a:pt x="577" y="3120"/>
                    </a:cubicBezTo>
                    <a:cubicBezTo>
                      <a:pt x="757" y="2401"/>
                      <a:pt x="1140" y="1098"/>
                      <a:pt x="1694" y="484"/>
                    </a:cubicBezTo>
                    <a:cubicBezTo>
                      <a:pt x="1885" y="274"/>
                      <a:pt x="2080" y="167"/>
                      <a:pt x="2272" y="167"/>
                    </a:cubicBezTo>
                    <a:cubicBezTo>
                      <a:pt x="2280" y="167"/>
                      <a:pt x="2289" y="167"/>
                      <a:pt x="2297" y="168"/>
                    </a:cubicBezTo>
                    <a:cubicBezTo>
                      <a:pt x="2497" y="175"/>
                      <a:pt x="2690" y="301"/>
                      <a:pt x="2870" y="538"/>
                    </a:cubicBezTo>
                    <a:cubicBezTo>
                      <a:pt x="3366" y="1198"/>
                      <a:pt x="3633" y="2530"/>
                      <a:pt x="3746" y="3264"/>
                    </a:cubicBezTo>
                    <a:cubicBezTo>
                      <a:pt x="3900" y="4270"/>
                      <a:pt x="3943" y="5253"/>
                      <a:pt x="3883" y="5506"/>
                    </a:cubicBezTo>
                    <a:cubicBezTo>
                      <a:pt x="3766" y="5995"/>
                      <a:pt x="2985" y="6023"/>
                      <a:pt x="2797" y="6023"/>
                    </a:cubicBezTo>
                    <a:cubicBezTo>
                      <a:pt x="2772" y="6023"/>
                      <a:pt x="2758" y="6023"/>
                      <a:pt x="2757" y="6023"/>
                    </a:cubicBezTo>
                    <a:lnTo>
                      <a:pt x="2750" y="6189"/>
                    </a:lnTo>
                    <a:cubicBezTo>
                      <a:pt x="2757" y="6189"/>
                      <a:pt x="2777" y="6193"/>
                      <a:pt x="2810" y="6193"/>
                    </a:cubicBezTo>
                    <a:cubicBezTo>
                      <a:pt x="3046" y="6193"/>
                      <a:pt x="3900" y="6149"/>
                      <a:pt x="4043" y="5543"/>
                    </a:cubicBezTo>
                    <a:cubicBezTo>
                      <a:pt x="4166" y="5023"/>
                      <a:pt x="3903" y="1634"/>
                      <a:pt x="3003" y="438"/>
                    </a:cubicBezTo>
                    <a:cubicBezTo>
                      <a:pt x="2793" y="158"/>
                      <a:pt x="2557" y="11"/>
                      <a:pt x="2303" y="1"/>
                    </a:cubicBezTo>
                    <a:cubicBezTo>
                      <a:pt x="2294" y="1"/>
                      <a:pt x="2284" y="1"/>
                      <a:pt x="227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47"/>
              <p:cNvSpPr/>
              <p:nvPr/>
            </p:nvSpPr>
            <p:spPr>
              <a:xfrm flipH="1">
                <a:off x="3638905" y="1699346"/>
                <a:ext cx="35229" cy="34498"/>
              </a:xfrm>
              <a:custGeom>
                <a:rect b="b" l="l" r="r" t="t"/>
                <a:pathLst>
                  <a:path extrusionOk="0" h="425" w="434">
                    <a:moveTo>
                      <a:pt x="221" y="0"/>
                    </a:moveTo>
                    <a:cubicBezTo>
                      <a:pt x="107" y="0"/>
                      <a:pt x="10" y="89"/>
                      <a:pt x="4" y="204"/>
                    </a:cubicBezTo>
                    <a:cubicBezTo>
                      <a:pt x="1" y="320"/>
                      <a:pt x="91" y="420"/>
                      <a:pt x="207" y="424"/>
                    </a:cubicBezTo>
                    <a:cubicBezTo>
                      <a:pt x="211" y="424"/>
                      <a:pt x="215" y="424"/>
                      <a:pt x="219" y="424"/>
                    </a:cubicBezTo>
                    <a:cubicBezTo>
                      <a:pt x="331" y="424"/>
                      <a:pt x="424" y="336"/>
                      <a:pt x="427" y="224"/>
                    </a:cubicBezTo>
                    <a:cubicBezTo>
                      <a:pt x="434" y="107"/>
                      <a:pt x="344" y="7"/>
                      <a:pt x="227" y="0"/>
                    </a:cubicBezTo>
                    <a:cubicBezTo>
                      <a:pt x="225" y="0"/>
                      <a:pt x="223" y="0"/>
                      <a:pt x="221" y="0"/>
                    </a:cubicBezTo>
                    <a:close/>
                  </a:path>
                </a:pathLst>
              </a:custGeom>
              <a:solidFill>
                <a:srgbClr val="2A2A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47"/>
              <p:cNvSpPr/>
              <p:nvPr/>
            </p:nvSpPr>
            <p:spPr>
              <a:xfrm flipH="1">
                <a:off x="3520963" y="1704704"/>
                <a:ext cx="35229" cy="34498"/>
              </a:xfrm>
              <a:custGeom>
                <a:rect b="b" l="l" r="r" t="t"/>
                <a:pathLst>
                  <a:path extrusionOk="0" h="425" w="434">
                    <a:moveTo>
                      <a:pt x="214" y="1"/>
                    </a:moveTo>
                    <a:cubicBezTo>
                      <a:pt x="100" y="1"/>
                      <a:pt x="10" y="89"/>
                      <a:pt x="4" y="205"/>
                    </a:cubicBezTo>
                    <a:cubicBezTo>
                      <a:pt x="0" y="321"/>
                      <a:pt x="91" y="418"/>
                      <a:pt x="207" y="424"/>
                    </a:cubicBezTo>
                    <a:cubicBezTo>
                      <a:pt x="211" y="425"/>
                      <a:pt x="215" y="425"/>
                      <a:pt x="219" y="425"/>
                    </a:cubicBezTo>
                    <a:cubicBezTo>
                      <a:pt x="331" y="425"/>
                      <a:pt x="424" y="334"/>
                      <a:pt x="427" y="221"/>
                    </a:cubicBezTo>
                    <a:cubicBezTo>
                      <a:pt x="434" y="105"/>
                      <a:pt x="344" y="5"/>
                      <a:pt x="227" y="1"/>
                    </a:cubicBezTo>
                    <a:cubicBezTo>
                      <a:pt x="223" y="1"/>
                      <a:pt x="219" y="1"/>
                      <a:pt x="214" y="1"/>
                    </a:cubicBezTo>
                    <a:close/>
                  </a:path>
                </a:pathLst>
              </a:custGeom>
              <a:solidFill>
                <a:srgbClr val="2A2A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62" name="Google Shape;562;p47"/>
          <p:cNvSpPr txBox="1"/>
          <p:nvPr/>
        </p:nvSpPr>
        <p:spPr>
          <a:xfrm>
            <a:off x="649925" y="904525"/>
            <a:ext cx="6929700" cy="1104900"/>
          </a:xfrm>
          <a:prstGeom prst="rect">
            <a:avLst/>
          </a:prstGeom>
          <a:solidFill>
            <a:srgbClr val="79C6A5"/>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300">
                <a:solidFill>
                  <a:srgbClr val="FFFFFF"/>
                </a:solidFill>
                <a:latin typeface="Pacifico"/>
                <a:ea typeface="Pacifico"/>
                <a:cs typeface="Pacifico"/>
                <a:sym typeface="Pacifico"/>
              </a:rPr>
              <a:t>Good Luck!</a:t>
            </a:r>
            <a:endParaRPr sz="6300">
              <a:solidFill>
                <a:srgbClr val="FFFFFF"/>
              </a:solidFill>
              <a:latin typeface="Pacifico"/>
              <a:ea typeface="Pacifico"/>
              <a:cs typeface="Pacifico"/>
              <a:sym typeface="Pacifico"/>
            </a:endParaRPr>
          </a:p>
        </p:txBody>
      </p:sp>
      <p:sp>
        <p:nvSpPr>
          <p:cNvPr id="563" name="Google Shape;563;p47"/>
          <p:cNvSpPr/>
          <p:nvPr/>
        </p:nvSpPr>
        <p:spPr>
          <a:xfrm>
            <a:off x="969350" y="3212200"/>
            <a:ext cx="2583000" cy="1309500"/>
          </a:xfrm>
          <a:prstGeom prst="roundRect">
            <a:avLst>
              <a:gd fmla="val 35939" name="adj"/>
            </a:avLst>
          </a:prstGeom>
          <a:solidFill>
            <a:srgbClr val="AAD3B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latin typeface="Courier New"/>
                <a:ea typeface="Courier New"/>
                <a:cs typeface="Courier New"/>
                <a:sym typeface="Courier New"/>
              </a:rPr>
              <a:t>TEAM LEADER</a:t>
            </a:r>
            <a:endParaRPr sz="1700">
              <a:latin typeface="Courier New"/>
              <a:ea typeface="Courier New"/>
              <a:cs typeface="Courier New"/>
              <a:sym typeface="Courier New"/>
            </a:endParaRPr>
          </a:p>
          <a:p>
            <a:pPr indent="0" lvl="0" marL="0" rtl="0" algn="ctr">
              <a:spcBef>
                <a:spcPts val="0"/>
              </a:spcBef>
              <a:spcAft>
                <a:spcPts val="0"/>
              </a:spcAft>
              <a:buNone/>
            </a:pPr>
            <a:r>
              <a:rPr lang="en" sz="2200">
                <a:latin typeface="Barlow"/>
                <a:ea typeface="Barlow"/>
                <a:cs typeface="Barlow"/>
                <a:sym typeface="Barlow"/>
              </a:rPr>
              <a:t>JUDE ALOTAIBI</a:t>
            </a:r>
            <a:endParaRPr sz="2200">
              <a:latin typeface="Barlow"/>
              <a:ea typeface="Barlow"/>
              <a:cs typeface="Barlow"/>
              <a:sym typeface="Barlow"/>
            </a:endParaRPr>
          </a:p>
        </p:txBody>
      </p:sp>
      <p:sp>
        <p:nvSpPr>
          <p:cNvPr id="564" name="Google Shape;564;p47"/>
          <p:cNvSpPr/>
          <p:nvPr/>
        </p:nvSpPr>
        <p:spPr>
          <a:xfrm>
            <a:off x="4715675" y="3212200"/>
            <a:ext cx="2583000" cy="1309500"/>
          </a:xfrm>
          <a:prstGeom prst="roundRect">
            <a:avLst>
              <a:gd fmla="val 35939" name="adj"/>
            </a:avLst>
          </a:prstGeom>
          <a:solidFill>
            <a:srgbClr val="AAD3B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latin typeface="Courier New"/>
                <a:ea typeface="Courier New"/>
                <a:cs typeface="Courier New"/>
                <a:sym typeface="Courier New"/>
              </a:rPr>
              <a:t>TEAM LEADER</a:t>
            </a:r>
            <a:endParaRPr sz="1700">
              <a:latin typeface="Courier New"/>
              <a:ea typeface="Courier New"/>
              <a:cs typeface="Courier New"/>
              <a:sym typeface="Courier New"/>
            </a:endParaRPr>
          </a:p>
          <a:p>
            <a:pPr indent="0" lvl="0" marL="0" rtl="0" algn="ctr">
              <a:spcBef>
                <a:spcPts val="0"/>
              </a:spcBef>
              <a:spcAft>
                <a:spcPts val="0"/>
              </a:spcAft>
              <a:buNone/>
            </a:pPr>
            <a:r>
              <a:rPr lang="en" sz="2200">
                <a:latin typeface="Barlow"/>
                <a:ea typeface="Barlow"/>
                <a:cs typeface="Barlow"/>
                <a:sym typeface="Barlow"/>
              </a:rPr>
              <a:t>KHALID ALKHANI</a:t>
            </a:r>
            <a:endParaRPr sz="2200">
              <a:latin typeface="Barlow"/>
              <a:ea typeface="Barlow"/>
              <a:cs typeface="Barlow"/>
              <a:sym typeface="Barlow"/>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20" name="Shape 320"/>
        <p:cNvGrpSpPr/>
        <p:nvPr/>
      </p:nvGrpSpPr>
      <p:grpSpPr>
        <a:xfrm>
          <a:off x="0" y="0"/>
          <a:ext cx="0" cy="0"/>
          <a:chOff x="0" y="0"/>
          <a:chExt cx="0" cy="0"/>
        </a:xfrm>
      </p:grpSpPr>
      <p:sp>
        <p:nvSpPr>
          <p:cNvPr id="321" name="Google Shape;321;p38"/>
          <p:cNvSpPr txBox="1"/>
          <p:nvPr/>
        </p:nvSpPr>
        <p:spPr>
          <a:xfrm>
            <a:off x="-6694553" y="3208988"/>
            <a:ext cx="4326600" cy="46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00854C"/>
                </a:solidFill>
                <a:latin typeface="Lora"/>
                <a:ea typeface="Lora"/>
                <a:cs typeface="Lora"/>
                <a:sym typeface="Lora"/>
              </a:rPr>
              <a:t>Healthcare Education </a:t>
            </a:r>
            <a:r>
              <a:rPr b="1" lang="en" sz="2000">
                <a:solidFill>
                  <a:srgbClr val="6AA84F"/>
                </a:solidFill>
                <a:latin typeface="Lora"/>
                <a:ea typeface="Lora"/>
                <a:cs typeface="Lora"/>
                <a:sym typeface="Lora"/>
              </a:rPr>
              <a:t>(in KSU)</a:t>
            </a:r>
            <a:r>
              <a:rPr lang="en" sz="2600">
                <a:solidFill>
                  <a:srgbClr val="A61C00"/>
                </a:solidFill>
                <a:latin typeface="Changa"/>
                <a:ea typeface="Changa"/>
                <a:cs typeface="Changa"/>
                <a:sym typeface="Changa"/>
              </a:rPr>
              <a:t> </a:t>
            </a:r>
            <a:endParaRPr sz="2600">
              <a:solidFill>
                <a:srgbClr val="A61C00"/>
              </a:solidFill>
              <a:latin typeface="Changa"/>
              <a:ea typeface="Changa"/>
              <a:cs typeface="Changa"/>
              <a:sym typeface="Changa"/>
            </a:endParaRPr>
          </a:p>
        </p:txBody>
      </p:sp>
      <p:sp>
        <p:nvSpPr>
          <p:cNvPr id="322" name="Google Shape;322;p38"/>
          <p:cNvSpPr/>
          <p:nvPr/>
        </p:nvSpPr>
        <p:spPr>
          <a:xfrm>
            <a:off x="238240" y="1308088"/>
            <a:ext cx="2440500" cy="3520500"/>
          </a:xfrm>
          <a:prstGeom prst="rect">
            <a:avLst/>
          </a:prstGeom>
          <a:solidFill>
            <a:srgbClr val="79C6A5"/>
          </a:solid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solidFill>
                  <a:schemeClr val="dk1"/>
                </a:solidFill>
                <a:latin typeface="Lora"/>
                <a:ea typeface="Lora"/>
                <a:cs typeface="Lora"/>
                <a:sym typeface="Lora"/>
              </a:rPr>
              <a:t>Pillar 1:</a:t>
            </a:r>
            <a:r>
              <a:rPr lang="en">
                <a:solidFill>
                  <a:schemeClr val="dk1"/>
                </a:solidFill>
                <a:latin typeface="Lora"/>
                <a:ea typeface="Lora"/>
                <a:cs typeface="Lora"/>
                <a:sym typeface="Lora"/>
              </a:rPr>
              <a:t> confidentiality</a:t>
            </a:r>
            <a:endParaRPr baseline="30000">
              <a:latin typeface="Lora"/>
              <a:ea typeface="Lora"/>
              <a:cs typeface="Lora"/>
              <a:sym typeface="Lora"/>
            </a:endParaRPr>
          </a:p>
        </p:txBody>
      </p:sp>
      <p:sp>
        <p:nvSpPr>
          <p:cNvPr id="323" name="Google Shape;323;p38"/>
          <p:cNvSpPr/>
          <p:nvPr/>
        </p:nvSpPr>
        <p:spPr>
          <a:xfrm>
            <a:off x="2894550" y="1308050"/>
            <a:ext cx="2440500" cy="3899700"/>
          </a:xfrm>
          <a:prstGeom prst="rect">
            <a:avLst/>
          </a:prstGeom>
          <a:solidFill>
            <a:srgbClr val="AAD3BD"/>
          </a:solid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solidFill>
                  <a:schemeClr val="dk1"/>
                </a:solidFill>
                <a:latin typeface="Lora"/>
                <a:ea typeface="Lora"/>
                <a:cs typeface="Lora"/>
                <a:sym typeface="Lora"/>
              </a:rPr>
              <a:t>Pillar 2:</a:t>
            </a:r>
            <a:r>
              <a:rPr lang="en">
                <a:solidFill>
                  <a:schemeClr val="dk1"/>
                </a:solidFill>
                <a:latin typeface="Lora"/>
                <a:ea typeface="Lora"/>
                <a:cs typeface="Lora"/>
                <a:sym typeface="Lora"/>
              </a:rPr>
              <a:t> availability</a:t>
            </a:r>
            <a:endParaRPr>
              <a:solidFill>
                <a:srgbClr val="6AA84F"/>
              </a:solidFill>
              <a:latin typeface="Lora"/>
              <a:ea typeface="Lora"/>
              <a:cs typeface="Lora"/>
              <a:sym typeface="Lora"/>
            </a:endParaRPr>
          </a:p>
        </p:txBody>
      </p:sp>
      <p:sp>
        <p:nvSpPr>
          <p:cNvPr id="324" name="Google Shape;324;p38"/>
          <p:cNvSpPr/>
          <p:nvPr/>
        </p:nvSpPr>
        <p:spPr>
          <a:xfrm>
            <a:off x="5550851" y="1308050"/>
            <a:ext cx="2440500" cy="3899700"/>
          </a:xfrm>
          <a:prstGeom prst="rect">
            <a:avLst/>
          </a:prstGeom>
          <a:solidFill>
            <a:srgbClr val="79C6A5"/>
          </a:solid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solidFill>
                  <a:schemeClr val="dk1"/>
                </a:solidFill>
                <a:latin typeface="Lora"/>
                <a:ea typeface="Lora"/>
                <a:cs typeface="Lora"/>
                <a:sym typeface="Lora"/>
              </a:rPr>
              <a:t>Pillar 3: </a:t>
            </a:r>
            <a:r>
              <a:rPr lang="en">
                <a:solidFill>
                  <a:schemeClr val="dk1"/>
                </a:solidFill>
                <a:latin typeface="Lora"/>
                <a:ea typeface="Lora"/>
                <a:cs typeface="Lora"/>
                <a:sym typeface="Lora"/>
              </a:rPr>
              <a:t>integrity</a:t>
            </a:r>
            <a:endParaRPr>
              <a:latin typeface="Lora"/>
              <a:ea typeface="Lora"/>
              <a:cs typeface="Lora"/>
              <a:sym typeface="Lora"/>
            </a:endParaRPr>
          </a:p>
        </p:txBody>
      </p:sp>
      <p:sp>
        <p:nvSpPr>
          <p:cNvPr id="325" name="Google Shape;325;p38"/>
          <p:cNvSpPr/>
          <p:nvPr/>
        </p:nvSpPr>
        <p:spPr>
          <a:xfrm>
            <a:off x="-2510753" y="1308038"/>
            <a:ext cx="1746300" cy="1151100"/>
          </a:xfrm>
          <a:prstGeom prst="rect">
            <a:avLst/>
          </a:prstGeom>
          <a:solidFill>
            <a:srgbClr val="AAD3BD"/>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dk1"/>
                </a:solidFill>
                <a:latin typeface="Lora"/>
                <a:ea typeface="Lora"/>
                <a:cs typeface="Lora"/>
                <a:sym typeface="Lora"/>
              </a:rPr>
              <a:t>Information Rich Environment</a:t>
            </a:r>
            <a:endParaRPr>
              <a:solidFill>
                <a:schemeClr val="dk1"/>
              </a:solidFill>
              <a:latin typeface="Lora"/>
              <a:ea typeface="Lora"/>
              <a:cs typeface="Lora"/>
              <a:sym typeface="Lora"/>
            </a:endParaRPr>
          </a:p>
          <a:p>
            <a:pPr indent="0" lvl="0" marL="0" rtl="0" algn="ctr">
              <a:spcBef>
                <a:spcPts val="0"/>
              </a:spcBef>
              <a:spcAft>
                <a:spcPts val="0"/>
              </a:spcAft>
              <a:buClr>
                <a:schemeClr val="dk1"/>
              </a:buClr>
              <a:buSzPts val="1100"/>
              <a:buFont typeface="Arial"/>
              <a:buNone/>
            </a:pPr>
            <a:r>
              <a:rPr lang="en">
                <a:solidFill>
                  <a:srgbClr val="6AA84F"/>
                </a:solidFill>
                <a:latin typeface="Lora"/>
                <a:ea typeface="Lora"/>
                <a:cs typeface="Lora"/>
                <a:sym typeface="Lora"/>
              </a:rPr>
              <a:t>A lot of resources</a:t>
            </a:r>
            <a:endParaRPr>
              <a:solidFill>
                <a:srgbClr val="6AA84F"/>
              </a:solidFill>
              <a:latin typeface="Lora"/>
              <a:ea typeface="Lora"/>
              <a:cs typeface="Lora"/>
              <a:sym typeface="Lora"/>
            </a:endParaRPr>
          </a:p>
        </p:txBody>
      </p:sp>
      <p:graphicFrame>
        <p:nvGraphicFramePr>
          <p:cNvPr id="326" name="Google Shape;326;p38"/>
          <p:cNvGraphicFramePr/>
          <p:nvPr/>
        </p:nvGraphicFramePr>
        <p:xfrm>
          <a:off x="-8370202" y="3904513"/>
          <a:ext cx="3000000" cy="3000000"/>
        </p:xfrm>
        <a:graphic>
          <a:graphicData uri="http://schemas.openxmlformats.org/drawingml/2006/table">
            <a:tbl>
              <a:tblPr>
                <a:noFill/>
                <a:tableStyleId>{BA324CAC-62EC-4C7D-AC43-CAF3AEDD4A23}</a:tableStyleId>
              </a:tblPr>
              <a:tblGrid>
                <a:gridCol w="2619850"/>
                <a:gridCol w="5058050"/>
              </a:tblGrid>
              <a:tr h="500700">
                <a:tc>
                  <a:txBody>
                    <a:bodyPr/>
                    <a:lstStyle/>
                    <a:p>
                      <a:pPr indent="0" lvl="0" marL="0" rtl="0" algn="ctr">
                        <a:spcBef>
                          <a:spcPts val="0"/>
                        </a:spcBef>
                        <a:spcAft>
                          <a:spcPts val="0"/>
                        </a:spcAft>
                        <a:buNone/>
                      </a:pPr>
                      <a:r>
                        <a:rPr b="1" lang="en">
                          <a:latin typeface="Lora"/>
                          <a:ea typeface="Lora"/>
                          <a:cs typeface="Lora"/>
                          <a:sym typeface="Lora"/>
                        </a:rPr>
                        <a:t>Types</a:t>
                      </a:r>
                      <a:endParaRPr b="1">
                        <a:latin typeface="Lora"/>
                        <a:ea typeface="Lora"/>
                        <a:cs typeface="Lora"/>
                        <a:sym typeface="Lor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79C6A5"/>
                    </a:solidFill>
                  </a:tcPr>
                </a:tc>
                <a:tc>
                  <a:txBody>
                    <a:bodyPr/>
                    <a:lstStyle/>
                    <a:p>
                      <a:pPr indent="0" lvl="0" marL="0" rtl="0" algn="ctr">
                        <a:spcBef>
                          <a:spcPts val="0"/>
                        </a:spcBef>
                        <a:spcAft>
                          <a:spcPts val="0"/>
                        </a:spcAft>
                        <a:buNone/>
                      </a:pPr>
                      <a:r>
                        <a:rPr b="1" lang="en">
                          <a:latin typeface="Lora"/>
                          <a:ea typeface="Lora"/>
                          <a:cs typeface="Lora"/>
                          <a:sym typeface="Lora"/>
                        </a:rPr>
                        <a:t>Examples</a:t>
                      </a:r>
                      <a:endParaRPr b="1">
                        <a:latin typeface="Lora"/>
                        <a:ea typeface="Lora"/>
                        <a:cs typeface="Lora"/>
                        <a:sym typeface="Lor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79C6A5"/>
                    </a:solidFill>
                  </a:tcPr>
                </a:tc>
              </a:tr>
              <a:tr h="681300">
                <a:tc>
                  <a:txBody>
                    <a:bodyPr/>
                    <a:lstStyle/>
                    <a:p>
                      <a:pPr indent="0" lvl="0" marL="0" rtl="0" algn="l">
                        <a:spcBef>
                          <a:spcPts val="0"/>
                        </a:spcBef>
                        <a:spcAft>
                          <a:spcPts val="0"/>
                        </a:spcAft>
                        <a:buNone/>
                      </a:pPr>
                      <a:r>
                        <a:rPr b="1" lang="en">
                          <a:solidFill>
                            <a:schemeClr val="dk1"/>
                          </a:solidFill>
                          <a:latin typeface="Lora"/>
                          <a:ea typeface="Lora"/>
                          <a:cs typeface="Lora"/>
                          <a:sym typeface="Lora"/>
                        </a:rPr>
                        <a:t>1. Problem-based learning </a:t>
                      </a:r>
                      <a:endParaRPr b="1">
                        <a:solidFill>
                          <a:schemeClr val="dk1"/>
                        </a:solidFill>
                        <a:latin typeface="Lora"/>
                        <a:ea typeface="Lora"/>
                        <a:cs typeface="Lora"/>
                        <a:sym typeface="Lora"/>
                      </a:endParaRPr>
                    </a:p>
                    <a:p>
                      <a:pPr indent="0" lvl="0" marL="0" rtl="0" algn="ctr">
                        <a:spcBef>
                          <a:spcPts val="0"/>
                        </a:spcBef>
                        <a:spcAft>
                          <a:spcPts val="0"/>
                        </a:spcAft>
                        <a:buClr>
                          <a:schemeClr val="dk1"/>
                        </a:buClr>
                        <a:buSzPts val="1100"/>
                        <a:buFont typeface="Arial"/>
                        <a:buNone/>
                      </a:pPr>
                      <a:r>
                        <a:rPr b="1" lang="en">
                          <a:solidFill>
                            <a:schemeClr val="dk1"/>
                          </a:solidFill>
                          <a:latin typeface="Lora"/>
                          <a:ea typeface="Lora"/>
                          <a:cs typeface="Lora"/>
                          <a:sym typeface="Lora"/>
                        </a:rPr>
                        <a:t>Case-based learning</a:t>
                      </a:r>
                      <a:endParaRPr b="1">
                        <a:latin typeface="Lora"/>
                        <a:ea typeface="Lora"/>
                        <a:cs typeface="Lora"/>
                        <a:sym typeface="Lor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ctr">
                        <a:spcBef>
                          <a:spcPts val="0"/>
                        </a:spcBef>
                        <a:spcAft>
                          <a:spcPts val="0"/>
                        </a:spcAft>
                        <a:buNone/>
                      </a:pPr>
                      <a:r>
                        <a:rPr b="1" lang="en">
                          <a:latin typeface="Lora"/>
                          <a:ea typeface="Lora"/>
                          <a:cs typeface="Lora"/>
                          <a:sym typeface="Lora"/>
                        </a:rPr>
                        <a:t>—</a:t>
                      </a:r>
                      <a:endParaRPr b="1">
                        <a:latin typeface="Lora"/>
                        <a:ea typeface="Lora"/>
                        <a:cs typeface="Lora"/>
                        <a:sym typeface="Lor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1411300">
                <a:tc>
                  <a:txBody>
                    <a:bodyPr/>
                    <a:lstStyle/>
                    <a:p>
                      <a:pPr indent="0" lvl="0" marL="0" rtl="0" algn="l">
                        <a:spcBef>
                          <a:spcPts val="0"/>
                        </a:spcBef>
                        <a:spcAft>
                          <a:spcPts val="0"/>
                        </a:spcAft>
                        <a:buNone/>
                      </a:pPr>
                      <a:r>
                        <a:rPr b="1" lang="en">
                          <a:latin typeface="Lora"/>
                          <a:ea typeface="Lora"/>
                          <a:cs typeface="Lora"/>
                          <a:sym typeface="Lora"/>
                        </a:rPr>
                        <a:t>2.  Content</a:t>
                      </a:r>
                      <a:endParaRPr b="1">
                        <a:latin typeface="Lora"/>
                        <a:ea typeface="Lora"/>
                        <a:cs typeface="Lora"/>
                        <a:sym typeface="Lora"/>
                      </a:endParaRPr>
                    </a:p>
                    <a:p>
                      <a:pPr indent="0" lvl="0" marL="0" rtl="0" algn="l">
                        <a:spcBef>
                          <a:spcPts val="0"/>
                        </a:spcBef>
                        <a:spcAft>
                          <a:spcPts val="0"/>
                        </a:spcAft>
                        <a:buNone/>
                      </a:pPr>
                      <a:r>
                        <a:t/>
                      </a:r>
                      <a:endParaRPr b="1">
                        <a:latin typeface="Lora"/>
                        <a:ea typeface="Lora"/>
                        <a:cs typeface="Lora"/>
                        <a:sym typeface="Lora"/>
                      </a:endParaRPr>
                    </a:p>
                    <a:p>
                      <a:pPr indent="0" lvl="0" marL="0" rtl="0" algn="l">
                        <a:lnSpc>
                          <a:spcPct val="115000"/>
                        </a:lnSpc>
                        <a:spcBef>
                          <a:spcPts val="0"/>
                        </a:spcBef>
                        <a:spcAft>
                          <a:spcPts val="0"/>
                        </a:spcAft>
                        <a:buNone/>
                      </a:pPr>
                      <a:r>
                        <a:rPr lang="en">
                          <a:solidFill>
                            <a:srgbClr val="6AA84F"/>
                          </a:solidFill>
                          <a:latin typeface="Cairo"/>
                          <a:ea typeface="Cairo"/>
                          <a:cs typeface="Cairo"/>
                          <a:sym typeface="Cairo"/>
                        </a:rPr>
                        <a:t>In 1st and 2nd year during medical school we learn the physiological processes while during 3rd year up to 5th year, we learn procedures, effects of interventions. Throughout the five years of medical school we learn the soft skills.</a:t>
                      </a:r>
                      <a:endParaRPr b="1">
                        <a:latin typeface="Lora"/>
                        <a:ea typeface="Lora"/>
                        <a:cs typeface="Lora"/>
                        <a:sym typeface="Lor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rPr lang="en">
                          <a:solidFill>
                            <a:srgbClr val="6AA84F"/>
                          </a:solidFill>
                          <a:latin typeface="Lora"/>
                          <a:ea typeface="Lora"/>
                          <a:cs typeface="Lora"/>
                          <a:sym typeface="Lora"/>
                        </a:rPr>
                        <a:t>Components of the content:</a:t>
                      </a:r>
                      <a:endParaRPr>
                        <a:solidFill>
                          <a:srgbClr val="6AA84F"/>
                        </a:solidFill>
                        <a:latin typeface="Lora"/>
                        <a:ea typeface="Lora"/>
                        <a:cs typeface="Lora"/>
                        <a:sym typeface="Lora"/>
                      </a:endParaRPr>
                    </a:p>
                    <a:p>
                      <a:pPr indent="0" lvl="0" marL="0" rtl="0" algn="l">
                        <a:spcBef>
                          <a:spcPts val="0"/>
                        </a:spcBef>
                        <a:spcAft>
                          <a:spcPts val="0"/>
                        </a:spcAft>
                        <a:buNone/>
                      </a:pPr>
                      <a:r>
                        <a:t/>
                      </a:r>
                      <a:endParaRPr>
                        <a:solidFill>
                          <a:srgbClr val="6AA84F"/>
                        </a:solidFill>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Physiological processes.</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Procedures, Effects of Intervention.</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Soft skills (interpersonal skills</a:t>
                      </a:r>
                      <a:r>
                        <a:rPr lang="en">
                          <a:solidFill>
                            <a:srgbClr val="6AA84F"/>
                          </a:solidFill>
                          <a:latin typeface="Lora"/>
                          <a:ea typeface="Lora"/>
                          <a:cs typeface="Lora"/>
                          <a:sym typeface="Lora"/>
                        </a:rPr>
                        <a:t> </a:t>
                      </a:r>
                      <a:r>
                        <a:rPr lang="en">
                          <a:solidFill>
                            <a:srgbClr val="6AA84F"/>
                          </a:solidFill>
                          <a:latin typeface="Lora"/>
                          <a:ea typeface="Lora"/>
                          <a:cs typeface="Lora"/>
                          <a:sym typeface="Lora"/>
                        </a:rPr>
                        <a:t>(interviewing </a:t>
                      </a:r>
                      <a:r>
                        <a:rPr lang="en">
                          <a:solidFill>
                            <a:srgbClr val="6AA84F"/>
                          </a:solidFill>
                          <a:latin typeface="Lora"/>
                          <a:ea typeface="Lora"/>
                          <a:cs typeface="Lora"/>
                          <a:sym typeface="Lora"/>
                        </a:rPr>
                        <a:t>patients</a:t>
                      </a:r>
                      <a:r>
                        <a:rPr lang="en">
                          <a:solidFill>
                            <a:srgbClr val="6AA84F"/>
                          </a:solidFill>
                          <a:latin typeface="Lora"/>
                          <a:ea typeface="Lora"/>
                          <a:cs typeface="Lora"/>
                          <a:sym typeface="Lora"/>
                        </a:rPr>
                        <a:t>),</a:t>
                      </a:r>
                      <a:r>
                        <a:rPr lang="en">
                          <a:latin typeface="Lora"/>
                          <a:ea typeface="Lora"/>
                          <a:cs typeface="Lora"/>
                          <a:sym typeface="Lora"/>
                        </a:rPr>
                        <a:t> leadership, </a:t>
                      </a:r>
                      <a:r>
                        <a:rPr lang="en">
                          <a:solidFill>
                            <a:srgbClr val="FF0000"/>
                          </a:solidFill>
                          <a:latin typeface="Lora"/>
                          <a:ea typeface="Lora"/>
                          <a:cs typeface="Lora"/>
                          <a:sym typeface="Lora"/>
                        </a:rPr>
                        <a:t>ethics</a:t>
                      </a:r>
                      <a:r>
                        <a:rPr lang="en">
                          <a:latin typeface="Lora"/>
                          <a:ea typeface="Lora"/>
                          <a:cs typeface="Lora"/>
                          <a:sym typeface="Lora"/>
                        </a:rPr>
                        <a:t>).</a:t>
                      </a:r>
                      <a:endParaRPr>
                        <a:latin typeface="Lora"/>
                        <a:ea typeface="Lora"/>
                        <a:cs typeface="Lora"/>
                        <a:sym typeface="Lora"/>
                      </a:endParaRPr>
                    </a:p>
                    <a:p>
                      <a:pPr indent="0" lvl="0" marL="0" rtl="0" algn="l">
                        <a:spcBef>
                          <a:spcPts val="0"/>
                        </a:spcBef>
                        <a:spcAft>
                          <a:spcPts val="0"/>
                        </a:spcAft>
                        <a:buNone/>
                      </a:pPr>
                      <a:r>
                        <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Information &amp; Communication Technology (ICT) skills (basic Office, library database, </a:t>
                      </a:r>
                      <a:r>
                        <a:rPr lang="en">
                          <a:latin typeface="Lora"/>
                          <a:ea typeface="Lora"/>
                          <a:cs typeface="Lora"/>
                          <a:sym typeface="Lora"/>
                        </a:rPr>
                        <a:t>smartphone</a:t>
                      </a:r>
                      <a:r>
                        <a:rPr lang="en">
                          <a:latin typeface="Lora"/>
                          <a:ea typeface="Lora"/>
                          <a:cs typeface="Lora"/>
                          <a:sym typeface="Lora"/>
                        </a:rPr>
                        <a:t> Apps).</a:t>
                      </a:r>
                      <a:endParaRPr>
                        <a:latin typeface="Lora"/>
                        <a:ea typeface="Lora"/>
                        <a:cs typeface="Lora"/>
                        <a:sym typeface="Lor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924625">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Lora"/>
                          <a:ea typeface="Lora"/>
                          <a:cs typeface="Lora"/>
                          <a:sym typeface="Lora"/>
                        </a:rPr>
                        <a:t>3. Teaching Strategies</a:t>
                      </a:r>
                      <a:endParaRPr b="1">
                        <a:latin typeface="Lora"/>
                        <a:ea typeface="Lora"/>
                        <a:cs typeface="Lora"/>
                        <a:sym typeface="Lor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317500" lvl="0" marL="457200" rtl="0" algn="l">
                        <a:spcBef>
                          <a:spcPts val="0"/>
                        </a:spcBef>
                        <a:spcAft>
                          <a:spcPts val="0"/>
                        </a:spcAft>
                        <a:buSzPts val="1400"/>
                        <a:buFont typeface="Lora"/>
                        <a:buChar char="●"/>
                      </a:pPr>
                      <a:r>
                        <a:rPr lang="en">
                          <a:latin typeface="Lora"/>
                          <a:ea typeface="Lora"/>
                          <a:cs typeface="Lora"/>
                          <a:sym typeface="Lora"/>
                        </a:rPr>
                        <a:t>One-way lecture based. </a:t>
                      </a:r>
                      <a:r>
                        <a:rPr lang="en">
                          <a:solidFill>
                            <a:srgbClr val="6AA84F"/>
                          </a:solidFill>
                          <a:latin typeface="Lora"/>
                          <a:ea typeface="Lora"/>
                          <a:cs typeface="Lora"/>
                          <a:sym typeface="Lora"/>
                        </a:rPr>
                        <a:t>Passive learning</a:t>
                      </a:r>
                      <a:endParaRPr>
                        <a:solidFill>
                          <a:srgbClr val="6AA84F"/>
                        </a:solidFill>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Two-way interactive (Computer-based, e-learning).</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Online.</a:t>
                      </a:r>
                      <a:endParaRPr>
                        <a:latin typeface="Lora"/>
                        <a:ea typeface="Lora"/>
                        <a:cs typeface="Lora"/>
                        <a:sym typeface="Lor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1411300">
                <a:tc>
                  <a:txBody>
                    <a:bodyPr/>
                    <a:lstStyle/>
                    <a:p>
                      <a:pPr indent="0" lvl="0" marL="0" rtl="0" algn="l">
                        <a:spcBef>
                          <a:spcPts val="0"/>
                        </a:spcBef>
                        <a:spcAft>
                          <a:spcPts val="0"/>
                        </a:spcAft>
                        <a:buNone/>
                      </a:pPr>
                      <a:r>
                        <a:rPr b="1" lang="en">
                          <a:latin typeface="Lora"/>
                          <a:ea typeface="Lora"/>
                          <a:cs typeface="Lora"/>
                          <a:sym typeface="Lora"/>
                        </a:rPr>
                        <a:t>4. Assessment Methods</a:t>
                      </a:r>
                      <a:endParaRPr b="1">
                        <a:latin typeface="Lora"/>
                        <a:ea typeface="Lora"/>
                        <a:cs typeface="Lora"/>
                        <a:sym typeface="Lor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317500" lvl="0" marL="457200" rtl="0" algn="l">
                        <a:spcBef>
                          <a:spcPts val="0"/>
                        </a:spcBef>
                        <a:spcAft>
                          <a:spcPts val="0"/>
                        </a:spcAft>
                        <a:buSzPts val="1400"/>
                        <a:buFont typeface="Lora"/>
                        <a:buChar char="●"/>
                      </a:pPr>
                      <a:r>
                        <a:rPr lang="en">
                          <a:latin typeface="Lora"/>
                          <a:ea typeface="Lora"/>
                          <a:cs typeface="Lora"/>
                          <a:sym typeface="Lora"/>
                        </a:rPr>
                        <a:t>Multiple choice Questions (Midterm, Final).</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Short answers.</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Assignment.</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Project.</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Presentation.</a:t>
                      </a:r>
                      <a:endParaRPr>
                        <a:latin typeface="Lora"/>
                        <a:ea typeface="Lora"/>
                        <a:cs typeface="Lora"/>
                        <a:sym typeface="Lor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bl>
          </a:graphicData>
        </a:graphic>
      </p:graphicFrame>
      <p:pic>
        <p:nvPicPr>
          <p:cNvPr id="327" name="Google Shape;327;p38"/>
          <p:cNvPicPr preferRelativeResize="0"/>
          <p:nvPr/>
        </p:nvPicPr>
        <p:blipFill>
          <a:blip r:embed="rId3">
            <a:alphaModFix/>
          </a:blip>
          <a:stretch>
            <a:fillRect/>
          </a:stretch>
        </p:blipFill>
        <p:spPr>
          <a:xfrm>
            <a:off x="-1961280" y="925229"/>
            <a:ext cx="628275" cy="628275"/>
          </a:xfrm>
          <a:prstGeom prst="rect">
            <a:avLst/>
          </a:prstGeom>
          <a:noFill/>
          <a:ln>
            <a:noFill/>
          </a:ln>
        </p:spPr>
      </p:pic>
      <p:sp>
        <p:nvSpPr>
          <p:cNvPr id="328" name="Google Shape;328;p38"/>
          <p:cNvSpPr txBox="1"/>
          <p:nvPr/>
        </p:nvSpPr>
        <p:spPr>
          <a:xfrm>
            <a:off x="1677000" y="-36100"/>
            <a:ext cx="4875600" cy="115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200">
                <a:solidFill>
                  <a:srgbClr val="00854C"/>
                </a:solidFill>
                <a:latin typeface="Lora"/>
                <a:ea typeface="Lora"/>
                <a:cs typeface="Lora"/>
                <a:sym typeface="Lora"/>
              </a:rPr>
              <a:t>Three Pillars of Data Security</a:t>
            </a:r>
            <a:endParaRPr b="1" baseline="30000" sz="3200">
              <a:solidFill>
                <a:srgbClr val="00854C"/>
              </a:solidFill>
              <a:latin typeface="Lora"/>
              <a:ea typeface="Lora"/>
              <a:cs typeface="Lora"/>
              <a:sym typeface="Lora"/>
            </a:endParaRPr>
          </a:p>
        </p:txBody>
      </p:sp>
      <p:sp>
        <p:nvSpPr>
          <p:cNvPr id="329" name="Google Shape;329;p38"/>
          <p:cNvSpPr txBox="1"/>
          <p:nvPr/>
        </p:nvSpPr>
        <p:spPr>
          <a:xfrm>
            <a:off x="-8646053" y="10626963"/>
            <a:ext cx="8229600" cy="773700"/>
          </a:xfrm>
          <a:prstGeom prst="rect">
            <a:avLst/>
          </a:prstGeom>
          <a:noFill/>
          <a:ln cap="flat" cmpd="sng" w="19050">
            <a:solidFill>
              <a:srgbClr val="AAD3BD"/>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6AA84F"/>
                </a:solidFill>
                <a:latin typeface="Cairo"/>
                <a:ea typeface="Cairo"/>
                <a:cs typeface="Cairo"/>
                <a:sym typeface="Cairo"/>
              </a:rPr>
              <a:t>1- </a:t>
            </a:r>
            <a:r>
              <a:rPr lang="en" sz="900">
                <a:solidFill>
                  <a:srgbClr val="6AA84F"/>
                </a:solidFill>
                <a:latin typeface="Cairo"/>
                <a:ea typeface="Cairo"/>
                <a:cs typeface="Cairo"/>
                <a:sym typeface="Cairo"/>
              </a:rPr>
              <a:t>Why we need computer in healthcare</a:t>
            </a:r>
            <a:endParaRPr sz="900">
              <a:solidFill>
                <a:srgbClr val="6AA84F"/>
              </a:solidFill>
              <a:latin typeface="Cairo"/>
              <a:ea typeface="Cairo"/>
              <a:cs typeface="Cairo"/>
              <a:sym typeface="Cairo"/>
            </a:endParaRPr>
          </a:p>
          <a:p>
            <a:pPr indent="0" lvl="0" marL="0" rtl="0" algn="l">
              <a:spcBef>
                <a:spcPts val="0"/>
              </a:spcBef>
              <a:spcAft>
                <a:spcPts val="0"/>
              </a:spcAft>
              <a:buNone/>
            </a:pPr>
            <a:r>
              <a:rPr lang="en" sz="900">
                <a:solidFill>
                  <a:srgbClr val="6AA84F"/>
                </a:solidFill>
                <a:latin typeface="Cairo"/>
                <a:ea typeface="Cairo"/>
                <a:cs typeface="Cairo"/>
                <a:sym typeface="Cairo"/>
              </a:rPr>
              <a:t>2-</a:t>
            </a:r>
            <a:r>
              <a:rPr lang="en" sz="900">
                <a:solidFill>
                  <a:srgbClr val="6AA84F"/>
                </a:solidFill>
                <a:latin typeface="Cairo"/>
                <a:ea typeface="Cairo"/>
                <a:cs typeface="Cairo"/>
                <a:sym typeface="Cairo"/>
              </a:rPr>
              <a:t> </a:t>
            </a:r>
            <a:r>
              <a:rPr lang="en" sz="900">
                <a:solidFill>
                  <a:srgbClr val="6AA84F"/>
                </a:solidFill>
                <a:latin typeface="Cairo"/>
                <a:ea typeface="Cairo"/>
                <a:cs typeface="Cairo"/>
                <a:sym typeface="Cairo"/>
              </a:rPr>
              <a:t>Multidisciplinary team means we have different professionals who all need to share their information! This creates an information rich environment that needs proper interaction to share all these information. Here the role of computer comes -we can use EHR- to help us share the information and deliver the quality of care we are aiming to. </a:t>
            </a:r>
            <a:endParaRPr sz="900">
              <a:solidFill>
                <a:srgbClr val="6AA84F"/>
              </a:solidFill>
            </a:endParaRPr>
          </a:p>
        </p:txBody>
      </p:sp>
      <p:sp>
        <p:nvSpPr>
          <p:cNvPr id="330" name="Google Shape;330;p38"/>
          <p:cNvSpPr/>
          <p:nvPr/>
        </p:nvSpPr>
        <p:spPr>
          <a:xfrm>
            <a:off x="238225" y="1687213"/>
            <a:ext cx="2440500" cy="3520500"/>
          </a:xfrm>
          <a:prstGeom prst="rect">
            <a:avLst/>
          </a:prstGeom>
          <a:solidFill>
            <a:srgbClr val="EFEFEF"/>
          </a:solidFill>
          <a:ln>
            <a:noFill/>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Lora"/>
              <a:buChar char="●"/>
            </a:pPr>
            <a:r>
              <a:rPr lang="en" sz="1200">
                <a:latin typeface="Lora"/>
                <a:ea typeface="Lora"/>
                <a:cs typeface="Lora"/>
                <a:sym typeface="Lora"/>
              </a:rPr>
              <a:t>prevention of data loss</a:t>
            </a:r>
            <a:endParaRPr sz="1200">
              <a:latin typeface="Lora"/>
              <a:ea typeface="Lora"/>
              <a:cs typeface="Lora"/>
              <a:sym typeface="Lora"/>
            </a:endParaRPr>
          </a:p>
          <a:p>
            <a:pPr indent="-304800" lvl="0" marL="457200" rtl="0" algn="l">
              <a:spcBef>
                <a:spcPts val="0"/>
              </a:spcBef>
              <a:spcAft>
                <a:spcPts val="0"/>
              </a:spcAft>
              <a:buSzPts val="1200"/>
              <a:buFont typeface="Lora"/>
              <a:buChar char="●"/>
            </a:pPr>
            <a:r>
              <a:rPr lang="en" sz="1200">
                <a:latin typeface="Lora"/>
                <a:ea typeface="Lora"/>
                <a:cs typeface="Lora"/>
                <a:sym typeface="Lora"/>
              </a:rPr>
              <a:t>category most easily identified with HIPAA privacy and security within healthcare environments</a:t>
            </a:r>
            <a:endParaRPr sz="1200">
              <a:latin typeface="Lora"/>
              <a:ea typeface="Lora"/>
              <a:cs typeface="Lora"/>
              <a:sym typeface="Lora"/>
            </a:endParaRPr>
          </a:p>
          <a:p>
            <a:pPr indent="-304800" lvl="0" marL="457200" rtl="0" algn="l">
              <a:spcBef>
                <a:spcPts val="0"/>
              </a:spcBef>
              <a:spcAft>
                <a:spcPts val="0"/>
              </a:spcAft>
              <a:buSzPts val="1200"/>
              <a:buFont typeface="Lora"/>
              <a:buChar char="●"/>
            </a:pPr>
            <a:r>
              <a:rPr lang="en" sz="1200">
                <a:latin typeface="Lora"/>
                <a:ea typeface="Lora"/>
                <a:cs typeface="Lora"/>
                <a:sym typeface="Lora"/>
              </a:rPr>
              <a:t>usernames, passwords, and encryption are common measures implemented to ensure confidentiality</a:t>
            </a:r>
            <a:endParaRPr sz="1200">
              <a:latin typeface="Lora"/>
              <a:ea typeface="Lora"/>
              <a:cs typeface="Lora"/>
              <a:sym typeface="Lora"/>
            </a:endParaRPr>
          </a:p>
        </p:txBody>
      </p:sp>
      <p:sp>
        <p:nvSpPr>
          <p:cNvPr id="331" name="Google Shape;331;p38"/>
          <p:cNvSpPr/>
          <p:nvPr/>
        </p:nvSpPr>
        <p:spPr>
          <a:xfrm>
            <a:off x="2894550" y="1687250"/>
            <a:ext cx="2440500" cy="3520500"/>
          </a:xfrm>
          <a:prstGeom prst="rect">
            <a:avLst/>
          </a:prstGeom>
          <a:solidFill>
            <a:srgbClr val="EFEFEF"/>
          </a:solidFill>
          <a:ln>
            <a:noFill/>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Lora"/>
              <a:buChar char="●"/>
            </a:pPr>
            <a:r>
              <a:rPr lang="en" sz="1200">
                <a:latin typeface="Lora"/>
                <a:ea typeface="Lora"/>
                <a:cs typeface="Lora"/>
                <a:sym typeface="Lora"/>
              </a:rPr>
              <a:t>system and network accessibility</a:t>
            </a:r>
            <a:endParaRPr sz="1200">
              <a:latin typeface="Lora"/>
              <a:ea typeface="Lora"/>
              <a:cs typeface="Lora"/>
              <a:sym typeface="Lora"/>
            </a:endParaRPr>
          </a:p>
          <a:p>
            <a:pPr indent="-304800" lvl="0" marL="457200" rtl="0" algn="l">
              <a:spcBef>
                <a:spcPts val="0"/>
              </a:spcBef>
              <a:spcAft>
                <a:spcPts val="0"/>
              </a:spcAft>
              <a:buSzPts val="1200"/>
              <a:buFont typeface="Lora"/>
              <a:buChar char="●"/>
            </a:pPr>
            <a:r>
              <a:rPr lang="en" sz="1200">
                <a:latin typeface="Lora"/>
                <a:ea typeface="Lora"/>
                <a:cs typeface="Lora"/>
                <a:sym typeface="Lora"/>
              </a:rPr>
              <a:t>focuses on power loss or network connectivity outages</a:t>
            </a:r>
            <a:endParaRPr sz="1200">
              <a:latin typeface="Lora"/>
              <a:ea typeface="Lora"/>
              <a:cs typeface="Lora"/>
              <a:sym typeface="Lora"/>
            </a:endParaRPr>
          </a:p>
          <a:p>
            <a:pPr indent="-304800" lvl="0" marL="457200" rtl="0" algn="l">
              <a:spcBef>
                <a:spcPts val="0"/>
              </a:spcBef>
              <a:spcAft>
                <a:spcPts val="0"/>
              </a:spcAft>
              <a:buSzPts val="1200"/>
              <a:buFont typeface="Lora"/>
              <a:buChar char="●"/>
            </a:pPr>
            <a:r>
              <a:rPr lang="en" sz="1200">
                <a:latin typeface="Lora"/>
                <a:ea typeface="Lora"/>
                <a:cs typeface="Lora"/>
                <a:sym typeface="Lora"/>
              </a:rPr>
              <a:t>Loss of availability may be attributed to natural or accidental disasters , but also refer to man-made scenarios</a:t>
            </a:r>
            <a:endParaRPr sz="1200">
              <a:latin typeface="Lora"/>
              <a:ea typeface="Lora"/>
              <a:cs typeface="Lora"/>
              <a:sym typeface="Lora"/>
            </a:endParaRPr>
          </a:p>
          <a:p>
            <a:pPr indent="-304800" lvl="0" marL="457200" rtl="0" algn="l">
              <a:spcBef>
                <a:spcPts val="0"/>
              </a:spcBef>
              <a:spcAft>
                <a:spcPts val="0"/>
              </a:spcAft>
              <a:buSzPts val="1200"/>
              <a:buFont typeface="Lora"/>
              <a:buChar char="●"/>
            </a:pPr>
            <a:r>
              <a:rPr lang="en" sz="1200">
                <a:latin typeface="Lora"/>
                <a:ea typeface="Lora"/>
                <a:cs typeface="Lora"/>
                <a:sym typeface="Lora"/>
              </a:rPr>
              <a:t>backup generators, continuity of operations planning and peripheral network security equipment are used to maintain availability</a:t>
            </a:r>
            <a:endParaRPr sz="1200">
              <a:latin typeface="Lora"/>
              <a:ea typeface="Lora"/>
              <a:cs typeface="Lora"/>
              <a:sym typeface="Lora"/>
            </a:endParaRPr>
          </a:p>
        </p:txBody>
      </p:sp>
      <p:sp>
        <p:nvSpPr>
          <p:cNvPr id="332" name="Google Shape;332;p38"/>
          <p:cNvSpPr/>
          <p:nvPr/>
        </p:nvSpPr>
        <p:spPr>
          <a:xfrm>
            <a:off x="5550851" y="1687175"/>
            <a:ext cx="2440500" cy="3520500"/>
          </a:xfrm>
          <a:prstGeom prst="rect">
            <a:avLst/>
          </a:prstGeom>
          <a:solidFill>
            <a:srgbClr val="EFEFEF"/>
          </a:solidFill>
          <a:ln>
            <a:noFill/>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Lora"/>
              <a:buChar char="●"/>
            </a:pPr>
            <a:r>
              <a:rPr lang="en" sz="1200">
                <a:latin typeface="Lora"/>
                <a:ea typeface="Lora"/>
                <a:cs typeface="Lora"/>
                <a:sym typeface="Lora"/>
              </a:rPr>
              <a:t>describes trustworthiness and permanence of data, an assurance that the lab results or personal medical history of a patient is not modifiable by unauthorized entities or corrupted by a poorly designed process</a:t>
            </a:r>
            <a:endParaRPr sz="1200">
              <a:latin typeface="Lora"/>
              <a:ea typeface="Lora"/>
              <a:cs typeface="Lora"/>
              <a:sym typeface="Lora"/>
            </a:endParaRPr>
          </a:p>
          <a:p>
            <a:pPr indent="-304800" lvl="0" marL="457200" rtl="0" algn="l">
              <a:spcBef>
                <a:spcPts val="0"/>
              </a:spcBef>
              <a:spcAft>
                <a:spcPts val="0"/>
              </a:spcAft>
              <a:buSzPts val="1200"/>
              <a:buFont typeface="Lora"/>
              <a:buChar char="●"/>
            </a:pPr>
            <a:r>
              <a:rPr lang="en" sz="1200">
                <a:latin typeface="Lora"/>
                <a:ea typeface="Lora"/>
                <a:cs typeface="Lora"/>
                <a:sym typeface="Lora"/>
              </a:rPr>
              <a:t>Database best practices, data loss solutions, and data backup and archival tools are implemented to prevent data manipulation, corruption, or loss</a:t>
            </a:r>
            <a:endParaRPr sz="1200">
              <a:latin typeface="Lora"/>
              <a:ea typeface="Lora"/>
              <a:cs typeface="Lora"/>
              <a:sym typeface="Lora"/>
            </a:endParaRPr>
          </a:p>
        </p:txBody>
      </p:sp>
      <p:sp>
        <p:nvSpPr>
          <p:cNvPr id="333" name="Google Shape;333;p38"/>
          <p:cNvSpPr txBox="1"/>
          <p:nvPr/>
        </p:nvSpPr>
        <p:spPr>
          <a:xfrm>
            <a:off x="1677000" y="5400800"/>
            <a:ext cx="4875600" cy="46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00854C"/>
                </a:solidFill>
                <a:latin typeface="Lora"/>
                <a:ea typeface="Lora"/>
                <a:cs typeface="Lora"/>
                <a:sym typeface="Lora"/>
              </a:rPr>
              <a:t>Defense in Depth for Healthcare</a:t>
            </a:r>
            <a:endParaRPr b="1" baseline="30000" sz="2000">
              <a:solidFill>
                <a:srgbClr val="00854C"/>
              </a:solidFill>
              <a:latin typeface="Lora"/>
              <a:ea typeface="Lora"/>
              <a:cs typeface="Lora"/>
              <a:sym typeface="Lora"/>
            </a:endParaRPr>
          </a:p>
        </p:txBody>
      </p:sp>
      <p:sp>
        <p:nvSpPr>
          <p:cNvPr id="334" name="Google Shape;334;p38"/>
          <p:cNvSpPr txBox="1"/>
          <p:nvPr/>
        </p:nvSpPr>
        <p:spPr>
          <a:xfrm>
            <a:off x="0" y="5868800"/>
            <a:ext cx="8229600" cy="16077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1200"/>
              </a:spcBef>
              <a:spcAft>
                <a:spcPts val="0"/>
              </a:spcAft>
              <a:buClr>
                <a:schemeClr val="dk1"/>
              </a:buClr>
              <a:buSzPts val="1400"/>
              <a:buFont typeface="Lora"/>
              <a:buChar char="●"/>
            </a:pPr>
            <a:r>
              <a:rPr lang="en">
                <a:solidFill>
                  <a:schemeClr val="dk1"/>
                </a:solidFill>
                <a:latin typeface="Lora"/>
                <a:ea typeface="Lora"/>
                <a:cs typeface="Lora"/>
                <a:sym typeface="Lora"/>
              </a:rPr>
              <a:t>Data must be classified to determine its risk.</a:t>
            </a:r>
            <a:endParaRPr>
              <a:solidFill>
                <a:schemeClr val="dk1"/>
              </a:solidFill>
              <a:latin typeface="Lora"/>
              <a:ea typeface="Lora"/>
              <a:cs typeface="Lora"/>
              <a:sym typeface="Lora"/>
            </a:endParaRPr>
          </a:p>
          <a:p>
            <a:pPr indent="-317500" lvl="0" marL="457200" rtl="0" algn="l">
              <a:lnSpc>
                <a:spcPct val="115000"/>
              </a:lnSpc>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Healthcare organizations must develop a set of controls to protect.</a:t>
            </a:r>
            <a:br>
              <a:rPr lang="en">
                <a:solidFill>
                  <a:schemeClr val="dk1"/>
                </a:solidFill>
                <a:latin typeface="Lora"/>
                <a:ea typeface="Lora"/>
                <a:cs typeface="Lora"/>
                <a:sym typeface="Lora"/>
              </a:rPr>
            </a:br>
            <a:r>
              <a:rPr lang="en">
                <a:solidFill>
                  <a:schemeClr val="dk1"/>
                </a:solidFill>
                <a:latin typeface="Lora"/>
                <a:ea typeface="Lora"/>
                <a:cs typeface="Lora"/>
                <a:sym typeface="Lora"/>
              </a:rPr>
              <a:t>confidentiality, integrity and availability of data.</a:t>
            </a:r>
            <a:endParaRPr>
              <a:solidFill>
                <a:schemeClr val="dk1"/>
              </a:solidFill>
              <a:latin typeface="Lora"/>
              <a:ea typeface="Lora"/>
              <a:cs typeface="Lora"/>
              <a:sym typeface="Lora"/>
            </a:endParaRPr>
          </a:p>
          <a:p>
            <a:pPr indent="-317500" lvl="0" marL="457200" rtl="0" algn="l">
              <a:lnSpc>
                <a:spcPct val="115000"/>
              </a:lnSpc>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One layer of defense is not likely to be adequate.</a:t>
            </a:r>
            <a:endParaRPr>
              <a:solidFill>
                <a:schemeClr val="dk1"/>
              </a:solidFill>
              <a:latin typeface="Lora"/>
              <a:ea typeface="Lora"/>
              <a:cs typeface="Lora"/>
              <a:sym typeface="Lora"/>
            </a:endParaRPr>
          </a:p>
          <a:p>
            <a:pPr indent="-317500" lvl="0" marL="457200" rtl="0" algn="l">
              <a:lnSpc>
                <a:spcPct val="115000"/>
              </a:lnSpc>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Healthcare organizations will need technical, administrative and physical safeguards.</a:t>
            </a:r>
            <a:endParaRPr>
              <a:solidFill>
                <a:schemeClr val="dk1"/>
              </a:solidFill>
              <a:latin typeface="Lora"/>
              <a:ea typeface="Lora"/>
              <a:cs typeface="Lora"/>
              <a:sym typeface="Lora"/>
            </a:endParaRPr>
          </a:p>
        </p:txBody>
      </p:sp>
      <p:sp>
        <p:nvSpPr>
          <p:cNvPr id="335" name="Google Shape;335;p38"/>
          <p:cNvSpPr txBox="1"/>
          <p:nvPr/>
        </p:nvSpPr>
        <p:spPr>
          <a:xfrm>
            <a:off x="0" y="7388675"/>
            <a:ext cx="8229600" cy="3000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None/>
            </a:pPr>
            <a:r>
              <a:rPr b="1" lang="en" sz="2000">
                <a:solidFill>
                  <a:srgbClr val="00854C"/>
                </a:solidFill>
                <a:latin typeface="Lora"/>
                <a:ea typeface="Lora"/>
                <a:cs typeface="Lora"/>
                <a:sym typeface="Lora"/>
              </a:rPr>
              <a:t>Types of Safeguards</a:t>
            </a:r>
            <a:endParaRPr b="1" sz="2000">
              <a:solidFill>
                <a:srgbClr val="00854C"/>
              </a:solidFill>
              <a:latin typeface="Lora"/>
              <a:ea typeface="Lora"/>
              <a:cs typeface="Lora"/>
              <a:sym typeface="Lora"/>
            </a:endParaRPr>
          </a:p>
          <a:p>
            <a:pPr indent="0" lvl="0" marL="0" rtl="0" algn="l">
              <a:lnSpc>
                <a:spcPct val="115000"/>
              </a:lnSpc>
              <a:spcBef>
                <a:spcPts val="1200"/>
              </a:spcBef>
              <a:spcAft>
                <a:spcPts val="0"/>
              </a:spcAft>
              <a:buNone/>
            </a:pPr>
            <a:r>
              <a:rPr b="1" lang="en">
                <a:latin typeface="Lora"/>
                <a:ea typeface="Lora"/>
                <a:cs typeface="Lora"/>
                <a:sym typeface="Lora"/>
              </a:rPr>
              <a:t>1- Administrative Safeguard:</a:t>
            </a:r>
            <a:endParaRPr b="1">
              <a:latin typeface="Lora"/>
              <a:ea typeface="Lora"/>
              <a:cs typeface="Lora"/>
              <a:sym typeface="Lora"/>
            </a:endParaRPr>
          </a:p>
          <a:p>
            <a:pPr indent="-317500" lvl="0" marL="457200" rtl="0" algn="l">
              <a:lnSpc>
                <a:spcPct val="115000"/>
              </a:lnSpc>
              <a:spcBef>
                <a:spcPts val="1200"/>
              </a:spcBef>
              <a:spcAft>
                <a:spcPts val="0"/>
              </a:spcAft>
              <a:buClr>
                <a:schemeClr val="dk1"/>
              </a:buClr>
              <a:buSzPts val="1400"/>
              <a:buFont typeface="Lora"/>
              <a:buChar char="●"/>
            </a:pPr>
            <a:r>
              <a:rPr lang="en">
                <a:solidFill>
                  <a:schemeClr val="dk1"/>
                </a:solidFill>
                <a:latin typeface="Lora"/>
                <a:ea typeface="Lora"/>
                <a:cs typeface="Lora"/>
                <a:sym typeface="Lora"/>
              </a:rPr>
              <a:t>Security management processes to reduce risks and vulnerabilities.</a:t>
            </a:r>
            <a:endParaRPr>
              <a:solidFill>
                <a:schemeClr val="dk1"/>
              </a:solidFill>
              <a:latin typeface="Lora"/>
              <a:ea typeface="Lora"/>
              <a:cs typeface="Lora"/>
              <a:sym typeface="Lora"/>
            </a:endParaRPr>
          </a:p>
          <a:p>
            <a:pPr indent="-317500" lvl="0" marL="457200" rtl="0" algn="l">
              <a:lnSpc>
                <a:spcPct val="115000"/>
              </a:lnSpc>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Security personnel responsible for developing and implementing security policies.</a:t>
            </a:r>
            <a:endParaRPr>
              <a:solidFill>
                <a:schemeClr val="dk1"/>
              </a:solidFill>
              <a:latin typeface="Lora"/>
              <a:ea typeface="Lora"/>
              <a:cs typeface="Lora"/>
              <a:sym typeface="Lora"/>
            </a:endParaRPr>
          </a:p>
          <a:p>
            <a:pPr indent="-317500" lvl="0" marL="457200" rtl="0" algn="l">
              <a:lnSpc>
                <a:spcPct val="115000"/>
              </a:lnSpc>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Information access management-minimum access to perform duties.</a:t>
            </a:r>
            <a:endParaRPr>
              <a:solidFill>
                <a:schemeClr val="dk1"/>
              </a:solidFill>
              <a:latin typeface="Lora"/>
              <a:ea typeface="Lora"/>
              <a:cs typeface="Lora"/>
              <a:sym typeface="Lora"/>
            </a:endParaRPr>
          </a:p>
          <a:p>
            <a:pPr indent="-317500" lvl="0" marL="457200" rtl="0" algn="l">
              <a:lnSpc>
                <a:spcPct val="115000"/>
              </a:lnSpc>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Workforce training and management.</a:t>
            </a:r>
            <a:endParaRPr>
              <a:solidFill>
                <a:schemeClr val="dk1"/>
              </a:solidFill>
              <a:latin typeface="Lora"/>
              <a:ea typeface="Lora"/>
              <a:cs typeface="Lora"/>
              <a:sym typeface="Lora"/>
            </a:endParaRPr>
          </a:p>
          <a:p>
            <a:pPr indent="-317500" lvl="0" marL="457200" rtl="0" algn="l">
              <a:lnSpc>
                <a:spcPct val="115000"/>
              </a:lnSpc>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Background checks, drug screens, etc. for new employees.</a:t>
            </a:r>
            <a:endParaRPr>
              <a:solidFill>
                <a:schemeClr val="dk1"/>
              </a:solidFill>
              <a:latin typeface="Lora"/>
              <a:ea typeface="Lora"/>
              <a:cs typeface="Lora"/>
              <a:sym typeface="Lora"/>
            </a:endParaRPr>
          </a:p>
          <a:p>
            <a:pPr indent="-317500" lvl="0" marL="457200" rtl="0" algn="l">
              <a:lnSpc>
                <a:spcPct val="115000"/>
              </a:lnSpc>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Evaluation of security policies and procedures.</a:t>
            </a:r>
            <a:endParaRPr b="1">
              <a:latin typeface="Lora"/>
              <a:ea typeface="Lora"/>
              <a:cs typeface="Lora"/>
              <a:sym typeface="Lor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39" name="Shape 339"/>
        <p:cNvGrpSpPr/>
        <p:nvPr/>
      </p:nvGrpSpPr>
      <p:grpSpPr>
        <a:xfrm>
          <a:off x="0" y="0"/>
          <a:ext cx="0" cy="0"/>
          <a:chOff x="0" y="0"/>
          <a:chExt cx="0" cy="0"/>
        </a:xfrm>
      </p:grpSpPr>
      <p:sp>
        <p:nvSpPr>
          <p:cNvPr id="340" name="Google Shape;340;p39"/>
          <p:cNvSpPr/>
          <p:nvPr/>
        </p:nvSpPr>
        <p:spPr>
          <a:xfrm>
            <a:off x="1001296" y="8575360"/>
            <a:ext cx="2440500" cy="2550900"/>
          </a:xfrm>
          <a:prstGeom prst="rect">
            <a:avLst/>
          </a:prstGeom>
          <a:solidFill>
            <a:srgbClr val="79C6A5"/>
          </a:solid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solidFill>
                  <a:schemeClr val="dk1"/>
                </a:solidFill>
                <a:latin typeface="Lora"/>
                <a:ea typeface="Lora"/>
                <a:cs typeface="Lora"/>
                <a:sym typeface="Lora"/>
              </a:rPr>
              <a:t>Health Plans</a:t>
            </a:r>
            <a:endParaRPr baseline="30000">
              <a:latin typeface="Lora"/>
              <a:ea typeface="Lora"/>
              <a:cs typeface="Lora"/>
              <a:sym typeface="Lora"/>
            </a:endParaRPr>
          </a:p>
        </p:txBody>
      </p:sp>
      <p:sp>
        <p:nvSpPr>
          <p:cNvPr id="341" name="Google Shape;341;p39"/>
          <p:cNvSpPr txBox="1"/>
          <p:nvPr/>
        </p:nvSpPr>
        <p:spPr>
          <a:xfrm>
            <a:off x="-8726857" y="5455675"/>
            <a:ext cx="8229600" cy="444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854C"/>
                </a:solidFill>
                <a:latin typeface="Lora"/>
                <a:ea typeface="Lora"/>
                <a:cs typeface="Lora"/>
                <a:sym typeface="Lora"/>
              </a:rPr>
              <a:t>Mode of Computer-based learning</a:t>
            </a:r>
            <a:endParaRPr b="1" sz="2000">
              <a:solidFill>
                <a:srgbClr val="00854C"/>
              </a:solidFill>
              <a:latin typeface="Lora"/>
              <a:ea typeface="Lora"/>
              <a:cs typeface="Lora"/>
              <a:sym typeface="Lora"/>
            </a:endParaRPr>
          </a:p>
          <a:p>
            <a:pPr indent="0" lvl="0" marL="0" rtl="0" algn="ctr">
              <a:spcBef>
                <a:spcPts val="0"/>
              </a:spcBef>
              <a:spcAft>
                <a:spcPts val="0"/>
              </a:spcAft>
              <a:buNone/>
            </a:pPr>
            <a:r>
              <a:t/>
            </a:r>
            <a:endParaRPr b="1" sz="2000">
              <a:solidFill>
                <a:srgbClr val="00854C"/>
              </a:solidFill>
              <a:latin typeface="Lora"/>
              <a:ea typeface="Lora"/>
              <a:cs typeface="Lora"/>
              <a:sym typeface="Lora"/>
            </a:endParaRPr>
          </a:p>
          <a:p>
            <a:pPr indent="0" lvl="0" marL="0" rtl="0" algn="ctr">
              <a:spcBef>
                <a:spcPts val="0"/>
              </a:spcBef>
              <a:spcAft>
                <a:spcPts val="0"/>
              </a:spcAft>
              <a:buNone/>
            </a:pPr>
            <a:r>
              <a:t/>
            </a:r>
            <a:endParaRPr b="1" sz="2000">
              <a:solidFill>
                <a:srgbClr val="00854C"/>
              </a:solidFill>
              <a:latin typeface="Lora"/>
              <a:ea typeface="Lora"/>
              <a:cs typeface="Lora"/>
              <a:sym typeface="Lora"/>
            </a:endParaRPr>
          </a:p>
          <a:p>
            <a:pPr indent="-317500" lvl="0" marL="4572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Student needs references to facts.</a:t>
            </a:r>
            <a:endParaRPr>
              <a:solidFill>
                <a:schemeClr val="dk1"/>
              </a:solidFill>
              <a:latin typeface="Lora"/>
              <a:ea typeface="Lora"/>
              <a:cs typeface="Lora"/>
              <a:sym typeface="Lora"/>
            </a:endParaRPr>
          </a:p>
          <a:p>
            <a:pPr indent="-317500" lvl="0" marL="4572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Must know how to apply to form. </a:t>
            </a:r>
            <a:endParaRPr>
              <a:solidFill>
                <a:schemeClr val="dk1"/>
              </a:solidFill>
              <a:latin typeface="Lora"/>
              <a:ea typeface="Lora"/>
              <a:cs typeface="Lora"/>
              <a:sym typeface="Lora"/>
            </a:endParaRPr>
          </a:p>
          <a:p>
            <a:pPr indent="-317500" lvl="0" marL="4572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Computer is used for a wide range students to allowing student to and knowledge diagnostic hypothesis &amp; plan therapies of learning methods from drilling explore a body of material. </a:t>
            </a:r>
            <a:endParaRPr>
              <a:solidFill>
                <a:schemeClr val="dk1"/>
              </a:solidFill>
              <a:latin typeface="Lora"/>
              <a:ea typeface="Lora"/>
              <a:cs typeface="Lora"/>
              <a:sym typeface="Lora"/>
            </a:endParaRPr>
          </a:p>
          <a:p>
            <a:pPr indent="0" lvl="0" marL="0" rtl="0" algn="l">
              <a:spcBef>
                <a:spcPts val="0"/>
              </a:spcBef>
              <a:spcAft>
                <a:spcPts val="0"/>
              </a:spcAft>
              <a:buNone/>
            </a:pPr>
            <a:r>
              <a:t/>
            </a:r>
            <a:endParaRPr>
              <a:solidFill>
                <a:schemeClr val="dk1"/>
              </a:solidFill>
              <a:latin typeface="Lora"/>
              <a:ea typeface="Lora"/>
              <a:cs typeface="Lora"/>
              <a:sym typeface="Lora"/>
            </a:endParaRPr>
          </a:p>
          <a:p>
            <a:pPr indent="-317500" lvl="0" marL="457200" rtl="0" algn="l">
              <a:spcBef>
                <a:spcPts val="0"/>
              </a:spcBef>
              <a:spcAft>
                <a:spcPts val="0"/>
              </a:spcAft>
              <a:buClr>
                <a:schemeClr val="dk1"/>
              </a:buClr>
              <a:buSzPts val="1400"/>
              <a:buFont typeface="Lora"/>
              <a:buChar char="●"/>
            </a:pPr>
            <a:r>
              <a:rPr b="1" lang="en">
                <a:solidFill>
                  <a:schemeClr val="dk1"/>
                </a:solidFill>
                <a:latin typeface="Lora"/>
                <a:ea typeface="Lora"/>
                <a:cs typeface="Lora"/>
                <a:sym typeface="Lora"/>
              </a:rPr>
              <a:t>Examples:</a:t>
            </a:r>
            <a:endParaRPr b="1">
              <a:solidFill>
                <a:schemeClr val="dk1"/>
              </a:solidFill>
              <a:latin typeface="Lora"/>
              <a:ea typeface="Lora"/>
              <a:cs typeface="Lora"/>
              <a:sym typeface="Lora"/>
            </a:endParaRPr>
          </a:p>
          <a:p>
            <a:pPr indent="0" lvl="0" marL="0" rtl="0" algn="l">
              <a:spcBef>
                <a:spcPts val="0"/>
              </a:spcBef>
              <a:spcAft>
                <a:spcPts val="0"/>
              </a:spcAft>
              <a:buNone/>
            </a:pPr>
            <a:r>
              <a:t/>
            </a:r>
            <a:endParaRPr b="1">
              <a:solidFill>
                <a:schemeClr val="dk1"/>
              </a:solidFill>
              <a:latin typeface="Lora"/>
              <a:ea typeface="Lora"/>
              <a:cs typeface="Lora"/>
              <a:sym typeface="Lora"/>
            </a:endParaRPr>
          </a:p>
          <a:p>
            <a:pPr indent="-317500" lvl="1" marL="9144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Drill and Practice.</a:t>
            </a:r>
            <a:endParaRPr>
              <a:solidFill>
                <a:schemeClr val="dk1"/>
              </a:solidFill>
              <a:latin typeface="Lora"/>
              <a:ea typeface="Lora"/>
              <a:cs typeface="Lora"/>
              <a:sym typeface="Lora"/>
            </a:endParaRPr>
          </a:p>
          <a:p>
            <a:pPr indent="-317500" lvl="1" marL="9144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Digital Lecture.</a:t>
            </a:r>
            <a:endParaRPr>
              <a:solidFill>
                <a:schemeClr val="dk1"/>
              </a:solidFill>
              <a:latin typeface="Lora"/>
              <a:ea typeface="Lora"/>
              <a:cs typeface="Lora"/>
              <a:sym typeface="Lora"/>
            </a:endParaRPr>
          </a:p>
          <a:p>
            <a:pPr indent="-317500" lvl="1" marL="9144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Exploration.</a:t>
            </a:r>
            <a:endParaRPr>
              <a:solidFill>
                <a:schemeClr val="dk1"/>
              </a:solidFill>
              <a:latin typeface="Lora"/>
              <a:ea typeface="Lora"/>
              <a:cs typeface="Lora"/>
              <a:sym typeface="Lora"/>
            </a:endParaRPr>
          </a:p>
          <a:p>
            <a:pPr indent="-317500" lvl="1" marL="9144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Problem- based learning</a:t>
            </a:r>
            <a:endParaRPr>
              <a:solidFill>
                <a:schemeClr val="dk1"/>
              </a:solidFill>
              <a:latin typeface="Lora"/>
              <a:ea typeface="Lora"/>
              <a:cs typeface="Lora"/>
              <a:sym typeface="Lora"/>
            </a:endParaRPr>
          </a:p>
          <a:p>
            <a:pPr indent="-317500" lvl="1" marL="9144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Simulation</a:t>
            </a:r>
            <a:endParaRPr b="1">
              <a:solidFill>
                <a:srgbClr val="00854C"/>
              </a:solidFill>
              <a:latin typeface="Lora"/>
              <a:ea typeface="Lora"/>
              <a:cs typeface="Lora"/>
              <a:sym typeface="Lora"/>
            </a:endParaRPr>
          </a:p>
          <a:p>
            <a:pPr indent="0" lvl="0" marL="0" rtl="0" algn="ctr">
              <a:spcBef>
                <a:spcPts val="0"/>
              </a:spcBef>
              <a:spcAft>
                <a:spcPts val="0"/>
              </a:spcAft>
              <a:buNone/>
            </a:pPr>
            <a:r>
              <a:t/>
            </a:r>
            <a:endParaRPr b="1" sz="2000">
              <a:solidFill>
                <a:srgbClr val="00854C"/>
              </a:solidFill>
              <a:latin typeface="Lora"/>
              <a:ea typeface="Lora"/>
              <a:cs typeface="Lora"/>
              <a:sym typeface="Lora"/>
            </a:endParaRPr>
          </a:p>
        </p:txBody>
      </p:sp>
      <p:pic>
        <p:nvPicPr>
          <p:cNvPr id="342" name="Google Shape;342;p39"/>
          <p:cNvPicPr preferRelativeResize="0"/>
          <p:nvPr/>
        </p:nvPicPr>
        <p:blipFill>
          <a:blip r:embed="rId3">
            <a:alphaModFix/>
          </a:blip>
          <a:stretch>
            <a:fillRect/>
          </a:stretch>
        </p:blipFill>
        <p:spPr>
          <a:xfrm>
            <a:off x="-3414207" y="7734256"/>
            <a:ext cx="2427775" cy="2427775"/>
          </a:xfrm>
          <a:prstGeom prst="rect">
            <a:avLst/>
          </a:prstGeom>
          <a:noFill/>
          <a:ln>
            <a:noFill/>
          </a:ln>
        </p:spPr>
      </p:pic>
      <p:sp>
        <p:nvSpPr>
          <p:cNvPr id="343" name="Google Shape;343;p39"/>
          <p:cNvSpPr/>
          <p:nvPr/>
        </p:nvSpPr>
        <p:spPr>
          <a:xfrm>
            <a:off x="-8492282" y="1623625"/>
            <a:ext cx="2373000" cy="3153900"/>
          </a:xfrm>
          <a:prstGeom prst="roundRect">
            <a:avLst>
              <a:gd fmla="val 8989" name="adj"/>
            </a:avLst>
          </a:prstGeom>
          <a:solidFill>
            <a:srgbClr val="AAD3B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Lora"/>
                <a:ea typeface="Lora"/>
                <a:cs typeface="Lora"/>
                <a:sym typeface="Lora"/>
              </a:rPr>
              <a:t>Behaviorism</a:t>
            </a:r>
            <a:r>
              <a:rPr b="1" baseline="30000" lang="en">
                <a:solidFill>
                  <a:schemeClr val="dk1"/>
                </a:solidFill>
                <a:latin typeface="Lora"/>
                <a:ea typeface="Lora"/>
                <a:cs typeface="Lora"/>
                <a:sym typeface="Lora"/>
              </a:rPr>
              <a:t>1</a:t>
            </a:r>
            <a:r>
              <a:rPr lang="en">
                <a:solidFill>
                  <a:schemeClr val="dk1"/>
                </a:solidFill>
                <a:latin typeface="Lora"/>
                <a:ea typeface="Lora"/>
                <a:cs typeface="Lora"/>
                <a:sym typeface="Lora"/>
              </a:rPr>
              <a:t> </a:t>
            </a:r>
            <a:endParaRPr>
              <a:solidFill>
                <a:schemeClr val="dk1"/>
              </a:solidFill>
              <a:latin typeface="Lora"/>
              <a:ea typeface="Lora"/>
              <a:cs typeface="Lora"/>
              <a:sym typeface="Lora"/>
            </a:endParaRPr>
          </a:p>
          <a:p>
            <a:pPr indent="0" lvl="0" marL="0" rtl="0" algn="ctr">
              <a:spcBef>
                <a:spcPts val="0"/>
              </a:spcBef>
              <a:spcAft>
                <a:spcPts val="0"/>
              </a:spcAft>
              <a:buNone/>
            </a:pPr>
            <a:r>
              <a:t/>
            </a:r>
            <a:endParaRPr>
              <a:solidFill>
                <a:schemeClr val="dk1"/>
              </a:solidFill>
              <a:latin typeface="Lora"/>
              <a:ea typeface="Lora"/>
              <a:cs typeface="Lora"/>
              <a:sym typeface="Lora"/>
            </a:endParaRPr>
          </a:p>
          <a:p>
            <a:pPr indent="-317500" lvl="0" marL="4572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How one learn by looking at the </a:t>
            </a:r>
            <a:r>
              <a:rPr i="1" lang="en">
                <a:solidFill>
                  <a:schemeClr val="dk1"/>
                </a:solidFill>
                <a:latin typeface="Lora"/>
                <a:ea typeface="Lora"/>
                <a:cs typeface="Lora"/>
                <a:sym typeface="Lora"/>
              </a:rPr>
              <a:t>observable behaviour</a:t>
            </a:r>
            <a:r>
              <a:rPr lang="en">
                <a:solidFill>
                  <a:schemeClr val="dk1"/>
                </a:solidFill>
                <a:latin typeface="Lora"/>
                <a:ea typeface="Lora"/>
                <a:cs typeface="Lora"/>
                <a:sym typeface="Lora"/>
              </a:rPr>
              <a:t>.</a:t>
            </a:r>
            <a:endParaRPr>
              <a:solidFill>
                <a:schemeClr val="dk1"/>
              </a:solidFill>
              <a:latin typeface="Lora"/>
              <a:ea typeface="Lora"/>
              <a:cs typeface="Lora"/>
              <a:sym typeface="Lora"/>
            </a:endParaRPr>
          </a:p>
          <a:p>
            <a:pPr indent="-317500" lvl="0" marL="4572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Based on stimuli and responses.</a:t>
            </a:r>
            <a:endParaRPr>
              <a:solidFill>
                <a:schemeClr val="dk1"/>
              </a:solidFill>
              <a:latin typeface="Lora"/>
              <a:ea typeface="Lora"/>
              <a:cs typeface="Lora"/>
              <a:sym typeface="Lora"/>
            </a:endParaRPr>
          </a:p>
          <a:p>
            <a:pPr indent="-317500" lvl="0" marL="4572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Not all process of learning can be measured (such as understanding, reasoning).</a:t>
            </a:r>
            <a:endParaRPr>
              <a:latin typeface="Lora"/>
              <a:ea typeface="Lora"/>
              <a:cs typeface="Lora"/>
              <a:sym typeface="Lora"/>
            </a:endParaRPr>
          </a:p>
        </p:txBody>
      </p:sp>
      <p:sp>
        <p:nvSpPr>
          <p:cNvPr id="344" name="Google Shape;344;p39"/>
          <p:cNvSpPr/>
          <p:nvPr/>
        </p:nvSpPr>
        <p:spPr>
          <a:xfrm>
            <a:off x="-5861382" y="1640125"/>
            <a:ext cx="2497500" cy="3153900"/>
          </a:xfrm>
          <a:prstGeom prst="roundRect">
            <a:avLst>
              <a:gd fmla="val 8989" name="adj"/>
            </a:avLst>
          </a:prstGeom>
          <a:solidFill>
            <a:srgbClr val="AAD3BD">
              <a:alpha val="698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Lora"/>
                <a:ea typeface="Lora"/>
                <a:cs typeface="Lora"/>
                <a:sym typeface="Lora"/>
              </a:rPr>
              <a:t>Cognitive Science</a:t>
            </a:r>
            <a:r>
              <a:rPr lang="en">
                <a:solidFill>
                  <a:schemeClr val="dk1"/>
                </a:solidFill>
                <a:latin typeface="Lora"/>
                <a:ea typeface="Lora"/>
                <a:cs typeface="Lora"/>
                <a:sym typeface="Lora"/>
              </a:rPr>
              <a:t> </a:t>
            </a:r>
            <a:endParaRPr>
              <a:solidFill>
                <a:schemeClr val="dk1"/>
              </a:solidFill>
              <a:latin typeface="Lora"/>
              <a:ea typeface="Lora"/>
              <a:cs typeface="Lora"/>
              <a:sym typeface="Lora"/>
            </a:endParaRPr>
          </a:p>
          <a:p>
            <a:pPr indent="0" lvl="0" marL="0" rtl="0" algn="ctr">
              <a:spcBef>
                <a:spcPts val="0"/>
              </a:spcBef>
              <a:spcAft>
                <a:spcPts val="0"/>
              </a:spcAft>
              <a:buNone/>
            </a:pPr>
            <a:r>
              <a:t/>
            </a:r>
            <a:endParaRPr>
              <a:solidFill>
                <a:schemeClr val="dk1"/>
              </a:solidFill>
              <a:latin typeface="Lora"/>
              <a:ea typeface="Lora"/>
              <a:cs typeface="Lora"/>
              <a:sym typeface="Lora"/>
            </a:endParaRPr>
          </a:p>
          <a:p>
            <a:pPr indent="-317500" lvl="0" marL="4572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The process of learning is based on thinking.</a:t>
            </a:r>
            <a:endParaRPr>
              <a:solidFill>
                <a:schemeClr val="dk1"/>
              </a:solidFill>
              <a:latin typeface="Lora"/>
              <a:ea typeface="Lora"/>
              <a:cs typeface="Lora"/>
              <a:sym typeface="Lora"/>
            </a:endParaRPr>
          </a:p>
          <a:p>
            <a:pPr indent="-317500" lvl="0" marL="4572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Mind is information processing system.</a:t>
            </a:r>
            <a:endParaRPr>
              <a:solidFill>
                <a:schemeClr val="dk1"/>
              </a:solidFill>
              <a:latin typeface="Lora"/>
              <a:ea typeface="Lora"/>
              <a:cs typeface="Lora"/>
              <a:sym typeface="Lora"/>
            </a:endParaRPr>
          </a:p>
          <a:p>
            <a:pPr indent="-317500" lvl="0" marL="4572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Learning is permanent change in cognition.</a:t>
            </a:r>
            <a:endParaRPr>
              <a:solidFill>
                <a:schemeClr val="dk1"/>
              </a:solidFill>
              <a:latin typeface="Lora"/>
              <a:ea typeface="Lora"/>
              <a:cs typeface="Lora"/>
              <a:sym typeface="Lora"/>
            </a:endParaRPr>
          </a:p>
          <a:p>
            <a:pPr indent="-317500" lvl="0" marL="457200" rtl="0" algn="l">
              <a:spcBef>
                <a:spcPts val="0"/>
              </a:spcBef>
              <a:spcAft>
                <a:spcPts val="0"/>
              </a:spcAft>
              <a:buSzPts val="1400"/>
              <a:buFont typeface="Cairo"/>
              <a:buChar char="●"/>
            </a:pPr>
            <a:r>
              <a:rPr lang="en">
                <a:solidFill>
                  <a:schemeClr val="dk1"/>
                </a:solidFill>
                <a:latin typeface="Lora"/>
                <a:ea typeface="Lora"/>
                <a:cs typeface="Lora"/>
                <a:sym typeface="Lora"/>
              </a:rPr>
              <a:t>Brain is no longer black box, </a:t>
            </a:r>
            <a:r>
              <a:rPr lang="en">
                <a:solidFill>
                  <a:srgbClr val="FF0000"/>
                </a:solidFill>
                <a:latin typeface="Lora"/>
                <a:ea typeface="Lora"/>
                <a:cs typeface="Lora"/>
                <a:sym typeface="Lora"/>
              </a:rPr>
              <a:t>it is a dynamic system.</a:t>
            </a:r>
            <a:endParaRPr>
              <a:solidFill>
                <a:srgbClr val="FF0000"/>
              </a:solidFill>
              <a:latin typeface="Lora"/>
              <a:ea typeface="Lora"/>
              <a:cs typeface="Lora"/>
              <a:sym typeface="Lora"/>
            </a:endParaRPr>
          </a:p>
        </p:txBody>
      </p:sp>
      <p:sp>
        <p:nvSpPr>
          <p:cNvPr id="345" name="Google Shape;345;p39"/>
          <p:cNvSpPr/>
          <p:nvPr/>
        </p:nvSpPr>
        <p:spPr>
          <a:xfrm>
            <a:off x="-3105982" y="1647650"/>
            <a:ext cx="2373000" cy="3153900"/>
          </a:xfrm>
          <a:prstGeom prst="roundRect">
            <a:avLst>
              <a:gd fmla="val 8989" name="adj"/>
            </a:avLst>
          </a:prstGeom>
          <a:solidFill>
            <a:srgbClr val="AAD3BD">
              <a:alpha val="43580"/>
            </a:srgbClr>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1C232"/>
                </a:solidFill>
                <a:latin typeface="Lora"/>
                <a:ea typeface="Lora"/>
                <a:cs typeface="Lora"/>
                <a:sym typeface="Lora"/>
              </a:rPr>
              <a:t>Constructivism</a:t>
            </a:r>
            <a:r>
              <a:rPr b="1" lang="en">
                <a:solidFill>
                  <a:schemeClr val="dk1"/>
                </a:solidFill>
                <a:latin typeface="Lora"/>
                <a:ea typeface="Lora"/>
                <a:cs typeface="Lora"/>
                <a:sym typeface="Lora"/>
              </a:rPr>
              <a:t> </a:t>
            </a:r>
            <a:r>
              <a:rPr b="1" lang="en">
                <a:solidFill>
                  <a:srgbClr val="6AA84F"/>
                </a:solidFill>
                <a:latin typeface="Lora"/>
                <a:ea typeface="Lora"/>
                <a:cs typeface="Lora"/>
                <a:sym typeface="Lora"/>
              </a:rPr>
              <a:t>(used in KSU)</a:t>
            </a:r>
            <a:r>
              <a:rPr lang="en">
                <a:solidFill>
                  <a:srgbClr val="6AA84F"/>
                </a:solidFill>
                <a:latin typeface="Lora"/>
                <a:ea typeface="Lora"/>
                <a:cs typeface="Lora"/>
                <a:sym typeface="Lora"/>
              </a:rPr>
              <a:t> </a:t>
            </a:r>
            <a:endParaRPr>
              <a:solidFill>
                <a:srgbClr val="6AA84F"/>
              </a:solidFill>
              <a:latin typeface="Lora"/>
              <a:ea typeface="Lora"/>
              <a:cs typeface="Lora"/>
              <a:sym typeface="Lora"/>
            </a:endParaRPr>
          </a:p>
          <a:p>
            <a:pPr indent="0" lvl="0" marL="0" rtl="0" algn="ctr">
              <a:spcBef>
                <a:spcPts val="0"/>
              </a:spcBef>
              <a:spcAft>
                <a:spcPts val="0"/>
              </a:spcAft>
              <a:buNone/>
            </a:pPr>
            <a:r>
              <a:t/>
            </a:r>
            <a:endParaRPr>
              <a:solidFill>
                <a:schemeClr val="dk1"/>
              </a:solidFill>
              <a:highlight>
                <a:srgbClr val="93C47D"/>
              </a:highlight>
              <a:latin typeface="Lora"/>
              <a:ea typeface="Lora"/>
              <a:cs typeface="Lora"/>
              <a:sym typeface="Lora"/>
            </a:endParaRPr>
          </a:p>
          <a:p>
            <a:pPr indent="-317500" lvl="0" marL="4572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Learning process through interaction.</a:t>
            </a:r>
            <a:endParaRPr>
              <a:solidFill>
                <a:schemeClr val="dk1"/>
              </a:solidFill>
              <a:latin typeface="Lora"/>
              <a:ea typeface="Lora"/>
              <a:cs typeface="Lora"/>
              <a:sym typeface="Lora"/>
            </a:endParaRPr>
          </a:p>
          <a:p>
            <a:pPr indent="-317500" lvl="0" marL="4572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Problem-based learning (PBL).</a:t>
            </a:r>
            <a:endParaRPr>
              <a:solidFill>
                <a:schemeClr val="dk1"/>
              </a:solidFill>
              <a:latin typeface="Lora"/>
              <a:ea typeface="Lora"/>
              <a:cs typeface="Lora"/>
              <a:sym typeface="Lora"/>
            </a:endParaRPr>
          </a:p>
          <a:p>
            <a:pPr indent="-317500" lvl="0" marL="4572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Arriving to solution given the knowledge available.</a:t>
            </a:r>
            <a:endParaRPr>
              <a:solidFill>
                <a:schemeClr val="dk1"/>
              </a:solidFill>
              <a:highlight>
                <a:srgbClr val="93C47D"/>
              </a:highlight>
              <a:latin typeface="Lora"/>
              <a:ea typeface="Lora"/>
              <a:cs typeface="Lora"/>
              <a:sym typeface="Lora"/>
            </a:endParaRPr>
          </a:p>
          <a:p>
            <a:pPr indent="0" lvl="0" marL="0" rtl="0" algn="l">
              <a:spcBef>
                <a:spcPts val="0"/>
              </a:spcBef>
              <a:spcAft>
                <a:spcPts val="0"/>
              </a:spcAft>
              <a:buNone/>
            </a:pPr>
            <a:r>
              <a:t/>
            </a:r>
            <a:endParaRPr>
              <a:latin typeface="Lora"/>
              <a:ea typeface="Lora"/>
              <a:cs typeface="Lora"/>
              <a:sym typeface="Lora"/>
            </a:endParaRPr>
          </a:p>
        </p:txBody>
      </p:sp>
      <p:sp>
        <p:nvSpPr>
          <p:cNvPr id="346" name="Google Shape;346;p39"/>
          <p:cNvSpPr txBox="1"/>
          <p:nvPr/>
        </p:nvSpPr>
        <p:spPr>
          <a:xfrm>
            <a:off x="-8726857" y="10880400"/>
            <a:ext cx="8229600" cy="731400"/>
          </a:xfrm>
          <a:prstGeom prst="rect">
            <a:avLst/>
          </a:prstGeom>
          <a:noFill/>
          <a:ln cap="flat" cmpd="sng" w="19050">
            <a:solidFill>
              <a:srgbClr val="AAD3BD"/>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solidFill>
                  <a:srgbClr val="6AA84F"/>
                </a:solidFill>
                <a:latin typeface="Lora"/>
                <a:ea typeface="Lora"/>
                <a:cs typeface="Lora"/>
                <a:sym typeface="Lora"/>
              </a:rPr>
              <a:t>1- </a:t>
            </a:r>
            <a:r>
              <a:rPr lang="en" sz="900">
                <a:solidFill>
                  <a:srgbClr val="6AA84F"/>
                </a:solidFill>
                <a:latin typeface="Lora"/>
                <a:ea typeface="Lora"/>
                <a:cs typeface="Lora"/>
                <a:sym typeface="Lora"/>
              </a:rPr>
              <a:t>Behaviorism: Like rewarding a child when does a good thing so this becomes a stimulus for their behavior. Also, when the lecturer gives a picture to answer a question so they stimulate us to answer. We need to understand these theories in order to understand how to use the computer to support these theories</a:t>
            </a:r>
            <a:endParaRPr sz="900">
              <a:solidFill>
                <a:srgbClr val="6AA84F"/>
              </a:solidFill>
              <a:latin typeface="Lora"/>
              <a:ea typeface="Lora"/>
              <a:cs typeface="Lora"/>
              <a:sym typeface="Lora"/>
            </a:endParaRPr>
          </a:p>
          <a:p>
            <a:pPr indent="0" lvl="0" marL="0" rtl="0" algn="l">
              <a:spcBef>
                <a:spcPts val="0"/>
              </a:spcBef>
              <a:spcAft>
                <a:spcPts val="0"/>
              </a:spcAft>
              <a:buNone/>
            </a:pPr>
            <a:r>
              <a:rPr lang="en" sz="900">
                <a:solidFill>
                  <a:srgbClr val="6AA84F"/>
                </a:solidFill>
                <a:latin typeface="Lora"/>
                <a:ea typeface="Lora"/>
                <a:cs typeface="Lora"/>
                <a:sym typeface="Lora"/>
              </a:rPr>
              <a:t>2- </a:t>
            </a:r>
            <a:r>
              <a:rPr lang="en" sz="900">
                <a:solidFill>
                  <a:srgbClr val="6AA84F"/>
                </a:solidFill>
                <a:latin typeface="Lora"/>
                <a:ea typeface="Lora"/>
                <a:cs typeface="Lora"/>
                <a:sym typeface="Lora"/>
              </a:rPr>
              <a:t>It allows for updated practice (using up-to-date resources)</a:t>
            </a:r>
            <a:endParaRPr sz="900">
              <a:solidFill>
                <a:srgbClr val="6AA84F"/>
              </a:solidFill>
              <a:latin typeface="Lora"/>
              <a:ea typeface="Lora"/>
              <a:cs typeface="Lora"/>
              <a:sym typeface="Lora"/>
            </a:endParaRPr>
          </a:p>
        </p:txBody>
      </p:sp>
      <p:sp>
        <p:nvSpPr>
          <p:cNvPr id="347" name="Google Shape;347;p39"/>
          <p:cNvSpPr txBox="1"/>
          <p:nvPr/>
        </p:nvSpPr>
        <p:spPr>
          <a:xfrm>
            <a:off x="-7030082" y="275400"/>
            <a:ext cx="4836000" cy="731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200">
                <a:solidFill>
                  <a:srgbClr val="00854C"/>
                </a:solidFill>
                <a:latin typeface="Barlow"/>
                <a:ea typeface="Barlow"/>
                <a:cs typeface="Barlow"/>
                <a:sym typeface="Barlow"/>
              </a:rPr>
              <a:t>Theories of learning</a:t>
            </a:r>
            <a:endParaRPr>
              <a:solidFill>
                <a:srgbClr val="00854C"/>
              </a:solidFill>
            </a:endParaRPr>
          </a:p>
        </p:txBody>
      </p:sp>
      <p:sp>
        <p:nvSpPr>
          <p:cNvPr id="348" name="Google Shape;348;p39"/>
          <p:cNvSpPr txBox="1"/>
          <p:nvPr/>
        </p:nvSpPr>
        <p:spPr>
          <a:xfrm>
            <a:off x="-2" y="979075"/>
            <a:ext cx="8229600" cy="444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a:latin typeface="Lora"/>
                <a:ea typeface="Lora"/>
                <a:cs typeface="Lora"/>
                <a:sym typeface="Lora"/>
              </a:rPr>
              <a:t>2-</a:t>
            </a:r>
            <a:r>
              <a:rPr b="1" lang="en">
                <a:latin typeface="Lora"/>
                <a:ea typeface="Lora"/>
                <a:cs typeface="Lora"/>
                <a:sym typeface="Lora"/>
              </a:rPr>
              <a:t> Physical Safeguard:</a:t>
            </a:r>
            <a:endParaRPr b="1">
              <a:latin typeface="Lora"/>
              <a:ea typeface="Lora"/>
              <a:cs typeface="Lora"/>
              <a:sym typeface="Lora"/>
            </a:endParaRPr>
          </a:p>
          <a:p>
            <a:pPr indent="-317500" lvl="0" marL="457200" rtl="0" algn="l">
              <a:lnSpc>
                <a:spcPct val="115000"/>
              </a:lnSpc>
              <a:spcBef>
                <a:spcPts val="1200"/>
              </a:spcBef>
              <a:spcAft>
                <a:spcPts val="0"/>
              </a:spcAft>
              <a:buClr>
                <a:schemeClr val="dk1"/>
              </a:buClr>
              <a:buSzPts val="1400"/>
              <a:buFont typeface="Lora"/>
              <a:buChar char="●"/>
            </a:pPr>
            <a:r>
              <a:rPr lang="en">
                <a:solidFill>
                  <a:schemeClr val="dk1"/>
                </a:solidFill>
                <a:latin typeface="Lora"/>
                <a:ea typeface="Lora"/>
                <a:cs typeface="Lora"/>
                <a:sym typeface="Lora"/>
              </a:rPr>
              <a:t>Limit physical access to facilities.</a:t>
            </a:r>
            <a:endParaRPr>
              <a:solidFill>
                <a:schemeClr val="dk1"/>
              </a:solidFill>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
                <a:solidFill>
                  <a:schemeClr val="dk1"/>
                </a:solidFill>
                <a:latin typeface="Lora"/>
                <a:ea typeface="Lora"/>
                <a:cs typeface="Lora"/>
                <a:sym typeface="Lora"/>
              </a:rPr>
              <a:t>Workstation and device security policies and procedures covering transfer, removal, disposal, and re-use of electronic media.</a:t>
            </a:r>
            <a:endParaRPr>
              <a:solidFill>
                <a:schemeClr val="dk1"/>
              </a:solidFill>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
                <a:solidFill>
                  <a:schemeClr val="dk1"/>
                </a:solidFill>
                <a:latin typeface="Lora"/>
                <a:ea typeface="Lora"/>
                <a:cs typeface="Lora"/>
                <a:sym typeface="Lora"/>
              </a:rPr>
              <a:t>Badge with photo.</a:t>
            </a:r>
            <a:endParaRPr>
              <a:solidFill>
                <a:schemeClr val="dk1"/>
              </a:solidFill>
              <a:latin typeface="Lora"/>
              <a:ea typeface="Lora"/>
              <a:cs typeface="Lora"/>
              <a:sym typeface="Lora"/>
            </a:endParaRPr>
          </a:p>
          <a:p>
            <a:pPr indent="0" lvl="0" marL="0" rtl="0" algn="l">
              <a:lnSpc>
                <a:spcPct val="115000"/>
              </a:lnSpc>
              <a:spcBef>
                <a:spcPts val="1200"/>
              </a:spcBef>
              <a:spcAft>
                <a:spcPts val="0"/>
              </a:spcAft>
              <a:buNone/>
            </a:pPr>
            <a:r>
              <a:rPr b="1" lang="en">
                <a:solidFill>
                  <a:schemeClr val="dk1"/>
                </a:solidFill>
                <a:latin typeface="Lora"/>
                <a:ea typeface="Lora"/>
                <a:cs typeface="Lora"/>
                <a:sym typeface="Lora"/>
              </a:rPr>
              <a:t>3- Technical Safeguard:</a:t>
            </a:r>
            <a:endParaRPr b="1">
              <a:solidFill>
                <a:schemeClr val="dk1"/>
              </a:solidFill>
              <a:latin typeface="Lora"/>
              <a:ea typeface="Lora"/>
              <a:cs typeface="Lora"/>
              <a:sym typeface="Lora"/>
            </a:endParaRPr>
          </a:p>
          <a:p>
            <a:pPr indent="-317500" lvl="0" marL="457200" rtl="0" algn="l">
              <a:lnSpc>
                <a:spcPct val="115000"/>
              </a:lnSpc>
              <a:spcBef>
                <a:spcPts val="1200"/>
              </a:spcBef>
              <a:spcAft>
                <a:spcPts val="0"/>
              </a:spcAft>
              <a:buClr>
                <a:schemeClr val="dk1"/>
              </a:buClr>
              <a:buSzPts val="1400"/>
              <a:buFont typeface="Lora"/>
              <a:buChar char="●"/>
            </a:pPr>
            <a:r>
              <a:rPr lang="en">
                <a:solidFill>
                  <a:schemeClr val="dk1"/>
                </a:solidFill>
                <a:highlight>
                  <a:srgbClr val="FFFFFF"/>
                </a:highlight>
                <a:latin typeface="Lora"/>
                <a:ea typeface="Lora"/>
                <a:cs typeface="Lora"/>
                <a:sym typeface="Lora"/>
              </a:rPr>
              <a:t>Access control that restricts access to authorized personnel.</a:t>
            </a:r>
            <a:endParaRPr>
              <a:solidFill>
                <a:schemeClr val="dk1"/>
              </a:solidFill>
              <a:highlight>
                <a:srgbClr val="FFFFFF"/>
              </a:highlight>
              <a:latin typeface="Lora"/>
              <a:ea typeface="Lora"/>
              <a:cs typeface="Lora"/>
              <a:sym typeface="Lora"/>
            </a:endParaRPr>
          </a:p>
          <a:p>
            <a:pPr indent="-317500" lvl="0" marL="457200" rtl="0" algn="l">
              <a:lnSpc>
                <a:spcPct val="115000"/>
              </a:lnSpc>
              <a:spcBef>
                <a:spcPts val="0"/>
              </a:spcBef>
              <a:spcAft>
                <a:spcPts val="0"/>
              </a:spcAft>
              <a:buClr>
                <a:schemeClr val="dk1"/>
              </a:buClr>
              <a:buSzPts val="1400"/>
              <a:buFont typeface="Lora"/>
              <a:buChar char="●"/>
            </a:pPr>
            <a:r>
              <a:rPr lang="en">
                <a:solidFill>
                  <a:schemeClr val="dk1"/>
                </a:solidFill>
                <a:highlight>
                  <a:srgbClr val="FFFFFF"/>
                </a:highlight>
                <a:latin typeface="Lora"/>
                <a:ea typeface="Lora"/>
                <a:cs typeface="Lora"/>
                <a:sym typeface="Lora"/>
              </a:rPr>
              <a:t>Audit controls for hardware, software, and transactions.</a:t>
            </a:r>
            <a:endParaRPr>
              <a:solidFill>
                <a:schemeClr val="dk1"/>
              </a:solidFill>
              <a:highlight>
                <a:srgbClr val="FFFFFF"/>
              </a:highlight>
              <a:latin typeface="Lora"/>
              <a:ea typeface="Lora"/>
              <a:cs typeface="Lora"/>
              <a:sym typeface="Lora"/>
            </a:endParaRPr>
          </a:p>
          <a:p>
            <a:pPr indent="-317500" lvl="0" marL="457200" rtl="0" algn="l">
              <a:lnSpc>
                <a:spcPct val="115000"/>
              </a:lnSpc>
              <a:spcBef>
                <a:spcPts val="0"/>
              </a:spcBef>
              <a:spcAft>
                <a:spcPts val="0"/>
              </a:spcAft>
              <a:buClr>
                <a:schemeClr val="dk1"/>
              </a:buClr>
              <a:buSzPts val="1400"/>
              <a:buFont typeface="Lora"/>
              <a:buChar char="●"/>
            </a:pPr>
            <a:r>
              <a:rPr lang="en">
                <a:solidFill>
                  <a:schemeClr val="dk1"/>
                </a:solidFill>
                <a:highlight>
                  <a:srgbClr val="FFFFFF"/>
                </a:highlight>
                <a:latin typeface="Lora"/>
                <a:ea typeface="Lora"/>
                <a:cs typeface="Lora"/>
                <a:sym typeface="Lora"/>
              </a:rPr>
              <a:t>Integrity controls to ensure data is not altered or destroyed.</a:t>
            </a:r>
            <a:endParaRPr>
              <a:solidFill>
                <a:schemeClr val="dk1"/>
              </a:solidFill>
              <a:highlight>
                <a:srgbClr val="FFFFFF"/>
              </a:highlight>
              <a:latin typeface="Lora"/>
              <a:ea typeface="Lora"/>
              <a:cs typeface="Lora"/>
              <a:sym typeface="Lora"/>
            </a:endParaRPr>
          </a:p>
          <a:p>
            <a:pPr indent="-317500" lvl="0" marL="457200" rtl="0" algn="l">
              <a:lnSpc>
                <a:spcPct val="115000"/>
              </a:lnSpc>
              <a:spcBef>
                <a:spcPts val="0"/>
              </a:spcBef>
              <a:spcAft>
                <a:spcPts val="0"/>
              </a:spcAft>
              <a:buClr>
                <a:schemeClr val="dk1"/>
              </a:buClr>
              <a:buSzPts val="1400"/>
              <a:buFont typeface="Lora"/>
              <a:buChar char="●"/>
            </a:pPr>
            <a:r>
              <a:rPr lang="en">
                <a:solidFill>
                  <a:schemeClr val="dk1"/>
                </a:solidFill>
                <a:highlight>
                  <a:srgbClr val="FFFFFF"/>
                </a:highlight>
                <a:latin typeface="Lora"/>
                <a:ea typeface="Lora"/>
                <a:cs typeface="Lora"/>
                <a:sym typeface="Lora"/>
              </a:rPr>
              <a:t>Transmission security to protect against unauthorized access to data transmitted on networks and via email.</a:t>
            </a:r>
            <a:endParaRPr>
              <a:solidFill>
                <a:schemeClr val="dk1"/>
              </a:solidFill>
              <a:highlight>
                <a:srgbClr val="FFFFFF"/>
              </a:highlight>
              <a:latin typeface="Lora"/>
              <a:ea typeface="Lora"/>
              <a:cs typeface="Lora"/>
              <a:sym typeface="Lora"/>
            </a:endParaRPr>
          </a:p>
          <a:p>
            <a:pPr indent="-317500" lvl="0" marL="457200" rtl="0" algn="l">
              <a:lnSpc>
                <a:spcPct val="115000"/>
              </a:lnSpc>
              <a:spcBef>
                <a:spcPts val="0"/>
              </a:spcBef>
              <a:spcAft>
                <a:spcPts val="0"/>
              </a:spcAft>
              <a:buClr>
                <a:schemeClr val="dk1"/>
              </a:buClr>
              <a:buSzPts val="1400"/>
              <a:buFont typeface="Lora"/>
              <a:buChar char="●"/>
            </a:pPr>
            <a:r>
              <a:rPr lang="en">
                <a:solidFill>
                  <a:schemeClr val="dk1"/>
                </a:solidFill>
                <a:highlight>
                  <a:srgbClr val="FFFFFF"/>
                </a:highlight>
                <a:latin typeface="Lora"/>
                <a:ea typeface="Lora"/>
                <a:cs typeface="Lora"/>
                <a:sym typeface="Lora"/>
              </a:rPr>
              <a:t>Unique usernames and passwords, encrypted software, anti-virus software, secure email, firewalls, etc.</a:t>
            </a:r>
            <a:endParaRPr>
              <a:solidFill>
                <a:schemeClr val="dk1"/>
              </a:solidFill>
              <a:highlight>
                <a:srgbClr val="FFFFFF"/>
              </a:highlight>
              <a:latin typeface="Lora"/>
              <a:ea typeface="Lora"/>
              <a:cs typeface="Lora"/>
              <a:sym typeface="Lora"/>
            </a:endParaRPr>
          </a:p>
        </p:txBody>
      </p:sp>
      <p:sp>
        <p:nvSpPr>
          <p:cNvPr id="349" name="Google Shape;349;p39"/>
          <p:cNvSpPr txBox="1"/>
          <p:nvPr/>
        </p:nvSpPr>
        <p:spPr>
          <a:xfrm>
            <a:off x="1677000" y="-36100"/>
            <a:ext cx="4875600" cy="115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200">
                <a:solidFill>
                  <a:srgbClr val="00854C"/>
                </a:solidFill>
                <a:latin typeface="Lora"/>
                <a:ea typeface="Lora"/>
                <a:cs typeface="Lora"/>
                <a:sym typeface="Lora"/>
              </a:rPr>
              <a:t>Types of Safeguards</a:t>
            </a:r>
            <a:endParaRPr b="1" baseline="30000" sz="3200">
              <a:solidFill>
                <a:srgbClr val="00854C"/>
              </a:solidFill>
              <a:latin typeface="Lora"/>
              <a:ea typeface="Lora"/>
              <a:cs typeface="Lora"/>
              <a:sym typeface="Lora"/>
            </a:endParaRPr>
          </a:p>
        </p:txBody>
      </p:sp>
      <p:sp>
        <p:nvSpPr>
          <p:cNvPr id="350" name="Google Shape;350;p39"/>
          <p:cNvSpPr txBox="1"/>
          <p:nvPr/>
        </p:nvSpPr>
        <p:spPr>
          <a:xfrm>
            <a:off x="0" y="4860353"/>
            <a:ext cx="8229600" cy="2204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None/>
            </a:pPr>
            <a:r>
              <a:rPr b="1" lang="en" sz="2000">
                <a:solidFill>
                  <a:srgbClr val="00854C"/>
                </a:solidFill>
                <a:latin typeface="Lora"/>
                <a:ea typeface="Lora"/>
                <a:cs typeface="Lora"/>
                <a:sym typeface="Lora"/>
              </a:rPr>
              <a:t>Healthcare Regulatory Environment</a:t>
            </a:r>
            <a:endParaRPr b="1" sz="2000">
              <a:solidFill>
                <a:srgbClr val="00854C"/>
              </a:solidFill>
              <a:latin typeface="Lora"/>
              <a:ea typeface="Lora"/>
              <a:cs typeface="Lora"/>
              <a:sym typeface="Lora"/>
            </a:endParaRPr>
          </a:p>
          <a:p>
            <a:pPr indent="-317500" lvl="0" marL="457200" rtl="0" algn="l">
              <a:lnSpc>
                <a:spcPct val="115000"/>
              </a:lnSpc>
              <a:spcBef>
                <a:spcPts val="1200"/>
              </a:spcBef>
              <a:spcAft>
                <a:spcPts val="0"/>
              </a:spcAft>
              <a:buSzPts val="1400"/>
              <a:buFont typeface="Lora"/>
              <a:buChar char="●"/>
            </a:pPr>
            <a:r>
              <a:rPr lang="en">
                <a:latin typeface="Lora"/>
                <a:ea typeface="Lora"/>
                <a:cs typeface="Lora"/>
                <a:sym typeface="Lora"/>
              </a:rPr>
              <a:t>Health Insurance Portability &amp; Accountability Act (HIPAA - 1996).</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
                <a:latin typeface="Lora"/>
                <a:ea typeface="Lora"/>
                <a:cs typeface="Lora"/>
                <a:sym typeface="Lora"/>
              </a:rPr>
              <a:t>Laid groundwork for privacy and security measures in healthcare . Initial intent was to cover patients who switched physicians or insurers (portability).</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
                <a:latin typeface="Lora"/>
                <a:ea typeface="Lora"/>
                <a:cs typeface="Lora"/>
                <a:sym typeface="Lora"/>
              </a:rPr>
              <a:t>Next important Act was the American Recovery and Reinvestment Act (ARRA - 2209) &amp; HITECH Act that imposed new requirements for breach notification and stiffer penalties.</a:t>
            </a:r>
            <a:endParaRPr>
              <a:latin typeface="Lora"/>
              <a:ea typeface="Lora"/>
              <a:cs typeface="Lora"/>
              <a:sym typeface="Lora"/>
            </a:endParaRPr>
          </a:p>
          <a:p>
            <a:pPr indent="0" lvl="0" marL="0" rtl="0" algn="l">
              <a:lnSpc>
                <a:spcPct val="115000"/>
              </a:lnSpc>
              <a:spcBef>
                <a:spcPts val="1200"/>
              </a:spcBef>
              <a:spcAft>
                <a:spcPts val="1200"/>
              </a:spcAft>
              <a:buNone/>
            </a:pPr>
            <a:r>
              <a:t/>
            </a:r>
            <a:endParaRPr>
              <a:latin typeface="Lora"/>
              <a:ea typeface="Lora"/>
              <a:cs typeface="Lora"/>
              <a:sym typeface="Lora"/>
            </a:endParaRPr>
          </a:p>
        </p:txBody>
      </p:sp>
      <p:sp>
        <p:nvSpPr>
          <p:cNvPr id="351" name="Google Shape;351;p39"/>
          <p:cNvSpPr txBox="1"/>
          <p:nvPr/>
        </p:nvSpPr>
        <p:spPr>
          <a:xfrm>
            <a:off x="0" y="7064750"/>
            <a:ext cx="8229600" cy="73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854C"/>
                </a:solidFill>
                <a:latin typeface="Lora"/>
                <a:ea typeface="Lora"/>
                <a:cs typeface="Lora"/>
                <a:sym typeface="Lora"/>
              </a:rPr>
              <a:t>Covered Entities or Those Who Must </a:t>
            </a:r>
            <a:endParaRPr b="1" sz="2000">
              <a:solidFill>
                <a:srgbClr val="00854C"/>
              </a:solidFill>
              <a:latin typeface="Lora"/>
              <a:ea typeface="Lora"/>
              <a:cs typeface="Lora"/>
              <a:sym typeface="Lora"/>
            </a:endParaRPr>
          </a:p>
          <a:p>
            <a:pPr indent="0" lvl="0" marL="0" rtl="0" algn="ctr">
              <a:spcBef>
                <a:spcPts val="0"/>
              </a:spcBef>
              <a:spcAft>
                <a:spcPts val="0"/>
              </a:spcAft>
              <a:buNone/>
            </a:pPr>
            <a:r>
              <a:rPr b="1" lang="en" sz="2000">
                <a:solidFill>
                  <a:srgbClr val="00854C"/>
                </a:solidFill>
                <a:latin typeface="Lora"/>
                <a:ea typeface="Lora"/>
                <a:cs typeface="Lora"/>
                <a:sym typeface="Lora"/>
              </a:rPr>
              <a:t>Follow HIPAA Privacy Rule</a:t>
            </a:r>
            <a:endParaRPr b="1" sz="2000">
              <a:solidFill>
                <a:srgbClr val="00854C"/>
              </a:solidFill>
              <a:latin typeface="Lora"/>
              <a:ea typeface="Lora"/>
              <a:cs typeface="Lora"/>
              <a:sym typeface="Lora"/>
            </a:endParaRPr>
          </a:p>
          <a:p>
            <a:pPr indent="0" lvl="0" marL="0" rtl="0" algn="ctr">
              <a:spcBef>
                <a:spcPts val="0"/>
              </a:spcBef>
              <a:spcAft>
                <a:spcPts val="0"/>
              </a:spcAft>
              <a:buNone/>
            </a:pPr>
            <a:r>
              <a:t/>
            </a:r>
            <a:endParaRPr>
              <a:latin typeface="Lora"/>
              <a:ea typeface="Lora"/>
              <a:cs typeface="Lora"/>
              <a:sym typeface="Lora"/>
            </a:endParaRPr>
          </a:p>
        </p:txBody>
      </p:sp>
      <p:sp>
        <p:nvSpPr>
          <p:cNvPr id="352" name="Google Shape;352;p39"/>
          <p:cNvSpPr/>
          <p:nvPr/>
        </p:nvSpPr>
        <p:spPr>
          <a:xfrm>
            <a:off x="1001246" y="8927049"/>
            <a:ext cx="2440500" cy="2199300"/>
          </a:xfrm>
          <a:prstGeom prst="rect">
            <a:avLst/>
          </a:prstGeom>
          <a:solidFill>
            <a:srgbClr val="EFEFEF"/>
          </a:solidFill>
          <a:ln>
            <a:noFill/>
          </a:ln>
        </p:spPr>
        <p:txBody>
          <a:bodyPr anchorCtr="0" anchor="ctr" bIns="91425" lIns="91425" spcFirstLastPara="1" rIns="91425" wrap="square" tIns="91425">
            <a:noAutofit/>
          </a:bodyPr>
          <a:lstStyle/>
          <a:p>
            <a:pPr indent="-317500" lvl="0" marL="457200" rtl="0" algn="l">
              <a:spcBef>
                <a:spcPts val="0"/>
              </a:spcBef>
              <a:spcAft>
                <a:spcPts val="0"/>
              </a:spcAft>
              <a:buSzPts val="1400"/>
              <a:buFont typeface="Lora"/>
              <a:buChar char="➔"/>
            </a:pPr>
            <a:r>
              <a:rPr lang="en">
                <a:latin typeface="Lora"/>
                <a:ea typeface="Lora"/>
                <a:cs typeface="Lora"/>
                <a:sym typeface="Lora"/>
              </a:rPr>
              <a:t>Health insurers.</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HMOs.</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Company health plans</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Government programs: such as Medicare and Medicaid.</a:t>
            </a:r>
            <a:endParaRPr>
              <a:latin typeface="Lora"/>
              <a:ea typeface="Lora"/>
              <a:cs typeface="Lora"/>
              <a:sym typeface="Lora"/>
            </a:endParaRPr>
          </a:p>
        </p:txBody>
      </p:sp>
      <p:sp>
        <p:nvSpPr>
          <p:cNvPr id="353" name="Google Shape;353;p39"/>
          <p:cNvSpPr/>
          <p:nvPr/>
        </p:nvSpPr>
        <p:spPr>
          <a:xfrm>
            <a:off x="4787874" y="8575310"/>
            <a:ext cx="2440500" cy="2302800"/>
          </a:xfrm>
          <a:prstGeom prst="rect">
            <a:avLst/>
          </a:prstGeom>
          <a:solidFill>
            <a:srgbClr val="79C6A5"/>
          </a:solid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solidFill>
                  <a:schemeClr val="dk1"/>
                </a:solidFill>
                <a:latin typeface="Lora"/>
                <a:ea typeface="Lora"/>
                <a:cs typeface="Lora"/>
                <a:sym typeface="Lora"/>
              </a:rPr>
              <a:t>Health Care Providers</a:t>
            </a:r>
            <a:endParaRPr baseline="30000">
              <a:latin typeface="Lora"/>
              <a:ea typeface="Lora"/>
              <a:cs typeface="Lora"/>
              <a:sym typeface="Lora"/>
            </a:endParaRPr>
          </a:p>
        </p:txBody>
      </p:sp>
      <p:sp>
        <p:nvSpPr>
          <p:cNvPr id="354" name="Google Shape;354;p39"/>
          <p:cNvSpPr/>
          <p:nvPr/>
        </p:nvSpPr>
        <p:spPr>
          <a:xfrm>
            <a:off x="4787859" y="8926999"/>
            <a:ext cx="2440500" cy="21993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n">
                <a:latin typeface="Lora"/>
                <a:ea typeface="Lora"/>
                <a:cs typeface="Lora"/>
                <a:sym typeface="Lora"/>
              </a:rPr>
              <a:t>who conduct business electronically: </a:t>
            </a:r>
            <a:endParaRPr i="1">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Most doctors.</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Clinics.</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Hospitals.</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Psychologists.</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Chiropractors.</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Nursing homes.</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Pharmacies.</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Dentists.</a:t>
            </a:r>
            <a:endParaRPr>
              <a:latin typeface="Lora"/>
              <a:ea typeface="Lora"/>
              <a:cs typeface="Lora"/>
              <a:sym typeface="Lora"/>
            </a:endParaRPr>
          </a:p>
        </p:txBody>
      </p:sp>
      <p:cxnSp>
        <p:nvCxnSpPr>
          <p:cNvPr id="355" name="Google Shape;355;p39"/>
          <p:cNvCxnSpPr>
            <a:stCxn id="351" idx="2"/>
            <a:endCxn id="340" idx="0"/>
          </p:cNvCxnSpPr>
          <p:nvPr/>
        </p:nvCxnSpPr>
        <p:spPr>
          <a:xfrm flipH="1">
            <a:off x="2221500" y="7796150"/>
            <a:ext cx="1893300" cy="779100"/>
          </a:xfrm>
          <a:prstGeom prst="straightConnector1">
            <a:avLst/>
          </a:prstGeom>
          <a:noFill/>
          <a:ln cap="flat" cmpd="sng" w="28575">
            <a:solidFill>
              <a:srgbClr val="00854C"/>
            </a:solidFill>
            <a:prstDash val="solid"/>
            <a:round/>
            <a:headEnd len="med" w="med" type="none"/>
            <a:tailEnd len="med" w="med" type="stealth"/>
          </a:ln>
        </p:spPr>
      </p:cxnSp>
      <p:cxnSp>
        <p:nvCxnSpPr>
          <p:cNvPr id="356" name="Google Shape;356;p39"/>
          <p:cNvCxnSpPr>
            <a:stCxn id="351" idx="2"/>
            <a:endCxn id="353" idx="0"/>
          </p:cNvCxnSpPr>
          <p:nvPr/>
        </p:nvCxnSpPr>
        <p:spPr>
          <a:xfrm>
            <a:off x="4114800" y="7796150"/>
            <a:ext cx="1893300" cy="779100"/>
          </a:xfrm>
          <a:prstGeom prst="straightConnector1">
            <a:avLst/>
          </a:prstGeom>
          <a:noFill/>
          <a:ln cap="flat" cmpd="sng" w="28575">
            <a:solidFill>
              <a:srgbClr val="00854C"/>
            </a:solidFill>
            <a:prstDash val="solid"/>
            <a:round/>
            <a:headEnd len="med" w="med" type="none"/>
            <a:tailEnd len="med" w="med" type="stealth"/>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60" name="Shape 360"/>
        <p:cNvGrpSpPr/>
        <p:nvPr/>
      </p:nvGrpSpPr>
      <p:grpSpPr>
        <a:xfrm>
          <a:off x="0" y="0"/>
          <a:ext cx="0" cy="0"/>
          <a:chOff x="0" y="0"/>
          <a:chExt cx="0" cy="0"/>
        </a:xfrm>
      </p:grpSpPr>
      <p:pic>
        <p:nvPicPr>
          <p:cNvPr id="361" name="Google Shape;361;p40"/>
          <p:cNvPicPr preferRelativeResize="0"/>
          <p:nvPr/>
        </p:nvPicPr>
        <p:blipFill>
          <a:blip r:embed="rId3">
            <a:alphaModFix/>
          </a:blip>
          <a:stretch>
            <a:fillRect/>
          </a:stretch>
        </p:blipFill>
        <p:spPr>
          <a:xfrm>
            <a:off x="-7705937" y="10001963"/>
            <a:ext cx="1787075" cy="1516450"/>
          </a:xfrm>
          <a:prstGeom prst="rect">
            <a:avLst/>
          </a:prstGeom>
          <a:noFill/>
          <a:ln>
            <a:noFill/>
          </a:ln>
        </p:spPr>
      </p:pic>
      <p:pic>
        <p:nvPicPr>
          <p:cNvPr id="362" name="Google Shape;362;p40"/>
          <p:cNvPicPr preferRelativeResize="0"/>
          <p:nvPr/>
        </p:nvPicPr>
        <p:blipFill>
          <a:blip r:embed="rId4">
            <a:alphaModFix/>
          </a:blip>
          <a:stretch>
            <a:fillRect/>
          </a:stretch>
        </p:blipFill>
        <p:spPr>
          <a:xfrm>
            <a:off x="-5174317" y="10001963"/>
            <a:ext cx="1787074" cy="1516450"/>
          </a:xfrm>
          <a:prstGeom prst="rect">
            <a:avLst/>
          </a:prstGeom>
          <a:noFill/>
          <a:ln>
            <a:noFill/>
          </a:ln>
        </p:spPr>
      </p:pic>
      <p:pic>
        <p:nvPicPr>
          <p:cNvPr id="363" name="Google Shape;363;p40"/>
          <p:cNvPicPr preferRelativeResize="0"/>
          <p:nvPr/>
        </p:nvPicPr>
        <p:blipFill>
          <a:blip r:embed="rId5">
            <a:alphaModFix/>
          </a:blip>
          <a:stretch>
            <a:fillRect/>
          </a:stretch>
        </p:blipFill>
        <p:spPr>
          <a:xfrm>
            <a:off x="-2642487" y="10001963"/>
            <a:ext cx="1787076" cy="1516450"/>
          </a:xfrm>
          <a:prstGeom prst="rect">
            <a:avLst/>
          </a:prstGeom>
          <a:noFill/>
          <a:ln>
            <a:noFill/>
          </a:ln>
        </p:spPr>
      </p:pic>
      <p:graphicFrame>
        <p:nvGraphicFramePr>
          <p:cNvPr id="364" name="Google Shape;364;p40"/>
          <p:cNvGraphicFramePr/>
          <p:nvPr/>
        </p:nvGraphicFramePr>
        <p:xfrm>
          <a:off x="-8147064" y="1652000"/>
          <a:ext cx="3000000" cy="3000000"/>
        </p:xfrm>
        <a:graphic>
          <a:graphicData uri="http://schemas.openxmlformats.org/drawingml/2006/table">
            <a:tbl>
              <a:tblPr>
                <a:noFill/>
                <a:tableStyleId>{BA324CAC-62EC-4C7D-AC43-CAF3AEDD4A23}</a:tableStyleId>
              </a:tblPr>
              <a:tblGrid>
                <a:gridCol w="1224525"/>
                <a:gridCol w="3852275"/>
                <a:gridCol w="1313600"/>
                <a:gridCol w="1344000"/>
              </a:tblGrid>
              <a:tr h="540300">
                <a:tc>
                  <a:txBody>
                    <a:bodyPr/>
                    <a:lstStyle/>
                    <a:p>
                      <a:pPr indent="0" lvl="0" marL="0" rtl="0" algn="ctr">
                        <a:spcBef>
                          <a:spcPts val="0"/>
                        </a:spcBef>
                        <a:spcAft>
                          <a:spcPts val="0"/>
                        </a:spcAft>
                        <a:buNone/>
                      </a:pPr>
                      <a:r>
                        <a:rPr b="1" lang="en">
                          <a:solidFill>
                            <a:srgbClr val="FFFFFF"/>
                          </a:solidFill>
                          <a:latin typeface="Lora"/>
                          <a:ea typeface="Lora"/>
                          <a:cs typeface="Lora"/>
                          <a:sym typeface="Lora"/>
                        </a:rPr>
                        <a:t>Mode</a:t>
                      </a:r>
                      <a:endParaRPr b="1">
                        <a:solidFill>
                          <a:srgbClr val="FFFFFF"/>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00854C"/>
                    </a:solidFill>
                  </a:tcPr>
                </a:tc>
                <a:tc>
                  <a:txBody>
                    <a:bodyPr/>
                    <a:lstStyle/>
                    <a:p>
                      <a:pPr indent="-228600" lvl="0" marL="457200" rtl="0" algn="ctr">
                        <a:spcBef>
                          <a:spcPts val="0"/>
                        </a:spcBef>
                        <a:spcAft>
                          <a:spcPts val="0"/>
                        </a:spcAft>
                        <a:buNone/>
                      </a:pPr>
                      <a:r>
                        <a:rPr b="1" lang="en">
                          <a:solidFill>
                            <a:srgbClr val="FFFFFF"/>
                          </a:solidFill>
                          <a:latin typeface="Lora"/>
                          <a:ea typeface="Lora"/>
                          <a:cs typeface="Lora"/>
                          <a:sym typeface="Lora"/>
                        </a:rPr>
                        <a:t>Definition</a:t>
                      </a:r>
                      <a:endParaRPr b="1">
                        <a:solidFill>
                          <a:srgbClr val="FFFFFF"/>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00854C"/>
                    </a:solidFill>
                  </a:tcPr>
                </a:tc>
                <a:tc gridSpan="2">
                  <a:txBody>
                    <a:bodyPr/>
                    <a:lstStyle/>
                    <a:p>
                      <a:pPr indent="0" lvl="0" marL="0" rtl="0" algn="ctr">
                        <a:spcBef>
                          <a:spcPts val="0"/>
                        </a:spcBef>
                        <a:spcAft>
                          <a:spcPts val="0"/>
                        </a:spcAft>
                        <a:buNone/>
                      </a:pPr>
                      <a:r>
                        <a:rPr b="1" lang="en">
                          <a:solidFill>
                            <a:srgbClr val="FFFFFF"/>
                          </a:solidFill>
                          <a:latin typeface="Lora"/>
                          <a:ea typeface="Lora"/>
                          <a:cs typeface="Lora"/>
                          <a:sym typeface="Lora"/>
                        </a:rPr>
                        <a:t>Advantages &amp; Disadvantages</a:t>
                      </a:r>
                      <a:endParaRPr b="1">
                        <a:solidFill>
                          <a:srgbClr val="FFFFFF"/>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00854C"/>
                    </a:solidFill>
                  </a:tcPr>
                </a:tc>
                <a:tc hMerge="1"/>
              </a:tr>
              <a:tr h="2103475">
                <a:tc>
                  <a:txBody>
                    <a:bodyPr/>
                    <a:lstStyle/>
                    <a:p>
                      <a:pPr indent="0" lvl="0" marL="0" rtl="0" algn="ctr">
                        <a:spcBef>
                          <a:spcPts val="0"/>
                        </a:spcBef>
                        <a:spcAft>
                          <a:spcPts val="0"/>
                        </a:spcAft>
                        <a:buNone/>
                      </a:pPr>
                      <a:r>
                        <a:rPr b="1" lang="en">
                          <a:solidFill>
                            <a:schemeClr val="dk1"/>
                          </a:solidFill>
                          <a:latin typeface="Lora"/>
                          <a:ea typeface="Lora"/>
                          <a:cs typeface="Lora"/>
                          <a:sym typeface="Lora"/>
                        </a:rPr>
                        <a:t>Drill and Practice</a:t>
                      </a:r>
                      <a:endParaRPr b="1">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79C6A5"/>
                    </a:solidFill>
                  </a:tcPr>
                </a:tc>
                <a:tc>
                  <a:txBody>
                    <a:bodyPr/>
                    <a:lstStyle/>
                    <a:p>
                      <a:pPr indent="-317500" lvl="0" marL="457200" rtl="0" algn="l">
                        <a:spcBef>
                          <a:spcPts val="0"/>
                        </a:spcBef>
                        <a:spcAft>
                          <a:spcPts val="0"/>
                        </a:spcAft>
                        <a:buSzPts val="1400"/>
                        <a:buFont typeface="Lora"/>
                        <a:buAutoNum type="arabicPeriod"/>
                      </a:pPr>
                      <a:r>
                        <a:rPr lang="en">
                          <a:latin typeface="Lora"/>
                          <a:ea typeface="Lora"/>
                          <a:cs typeface="Lora"/>
                          <a:sym typeface="Lora"/>
                        </a:rPr>
                        <a:t>Present material to students</a:t>
                      </a:r>
                      <a:endParaRPr>
                        <a:latin typeface="Lora"/>
                        <a:ea typeface="Lora"/>
                        <a:cs typeface="Lora"/>
                        <a:sym typeface="Lora"/>
                      </a:endParaRPr>
                    </a:p>
                    <a:p>
                      <a:pPr indent="-317500" lvl="0" marL="457200" rtl="0" algn="l">
                        <a:spcBef>
                          <a:spcPts val="0"/>
                        </a:spcBef>
                        <a:spcAft>
                          <a:spcPts val="0"/>
                        </a:spcAft>
                        <a:buSzPts val="1400"/>
                        <a:buFont typeface="Lora"/>
                        <a:buAutoNum type="arabicPeriod"/>
                      </a:pPr>
                      <a:r>
                        <a:rPr lang="en">
                          <a:latin typeface="Lora"/>
                          <a:ea typeface="Lora"/>
                          <a:cs typeface="Lora"/>
                          <a:sym typeface="Lora"/>
                        </a:rPr>
                        <a:t> Answer MCQ</a:t>
                      </a:r>
                      <a:endParaRPr>
                        <a:latin typeface="Lora"/>
                        <a:ea typeface="Lora"/>
                        <a:cs typeface="Lora"/>
                        <a:sym typeface="Lora"/>
                      </a:endParaRPr>
                    </a:p>
                    <a:p>
                      <a:pPr indent="-317500" lvl="0" marL="457200" rtl="0" algn="l">
                        <a:spcBef>
                          <a:spcPts val="0"/>
                        </a:spcBef>
                        <a:spcAft>
                          <a:spcPts val="0"/>
                        </a:spcAft>
                        <a:buSzPts val="1400"/>
                        <a:buFont typeface="Lora"/>
                        <a:buAutoNum type="arabicPeriod"/>
                      </a:pPr>
                      <a:r>
                        <a:rPr lang="en">
                          <a:latin typeface="Lora"/>
                          <a:ea typeface="Lora"/>
                          <a:cs typeface="Lora"/>
                          <a:sym typeface="Lora"/>
                        </a:rPr>
                        <a:t> Repeat till mastery</a:t>
                      </a:r>
                      <a:endParaRPr>
                        <a:latin typeface="Lora"/>
                        <a:ea typeface="Lora"/>
                        <a:cs typeface="Lora"/>
                        <a:sym typeface="Lora"/>
                      </a:endParaRPr>
                    </a:p>
                    <a:p>
                      <a:pPr indent="-317500" lvl="0" marL="457200" rtl="0" algn="l">
                        <a:spcBef>
                          <a:spcPts val="0"/>
                        </a:spcBef>
                        <a:spcAft>
                          <a:spcPts val="0"/>
                        </a:spcAft>
                        <a:buSzPts val="1400"/>
                        <a:buFont typeface="Lora"/>
                        <a:buAutoNum type="arabicPeriod"/>
                      </a:pPr>
                      <a:r>
                        <a:rPr lang="en">
                          <a:latin typeface="Lora"/>
                          <a:ea typeface="Lora"/>
                          <a:cs typeface="Lora"/>
                          <a:sym typeface="Lora"/>
                        </a:rPr>
                        <a:t> Move to the next material</a:t>
                      </a:r>
                      <a:endParaRPr>
                        <a:latin typeface="Lora"/>
                        <a:ea typeface="Lora"/>
                        <a:cs typeface="Lora"/>
                        <a:sym typeface="Lora"/>
                      </a:endParaRPr>
                    </a:p>
                    <a:p>
                      <a:pPr indent="0" lvl="0" marL="0" rtl="0" algn="l">
                        <a:spcBef>
                          <a:spcPts val="0"/>
                        </a:spcBef>
                        <a:spcAft>
                          <a:spcPts val="0"/>
                        </a:spcAft>
                        <a:buNone/>
                      </a:pPr>
                      <a:r>
                        <a:t/>
                      </a:r>
                      <a:endParaRPr>
                        <a:latin typeface="Lora"/>
                        <a:ea typeface="Lora"/>
                        <a:cs typeface="Lora"/>
                        <a:sym typeface="Lora"/>
                      </a:endParaRPr>
                    </a:p>
                    <a:p>
                      <a:pPr indent="0" lvl="0" marL="0" rtl="0" algn="l">
                        <a:lnSpc>
                          <a:spcPct val="115000"/>
                        </a:lnSpc>
                        <a:spcBef>
                          <a:spcPts val="0"/>
                        </a:spcBef>
                        <a:spcAft>
                          <a:spcPts val="0"/>
                        </a:spcAft>
                        <a:buNone/>
                      </a:pPr>
                      <a:r>
                        <a:rPr lang="en">
                          <a:solidFill>
                            <a:srgbClr val="6AA84F"/>
                          </a:solidFill>
                          <a:latin typeface="Lora"/>
                          <a:ea typeface="Lora"/>
                          <a:cs typeface="Lora"/>
                          <a:sym typeface="Lora"/>
                        </a:rPr>
                        <a:t>The student will answer the MCQ and during that he/she will be assessed and would not be able to </a:t>
                      </a:r>
                      <a:r>
                        <a:rPr lang="en">
                          <a:solidFill>
                            <a:srgbClr val="6AA84F"/>
                          </a:solidFill>
                          <a:latin typeface="Lora"/>
                          <a:ea typeface="Lora"/>
                          <a:cs typeface="Lora"/>
                          <a:sym typeface="Lora"/>
                        </a:rPr>
                        <a:t>proceed</a:t>
                      </a:r>
                      <a:r>
                        <a:rPr lang="en">
                          <a:solidFill>
                            <a:srgbClr val="6AA84F"/>
                          </a:solidFill>
                          <a:latin typeface="Lora"/>
                          <a:ea typeface="Lora"/>
                          <a:cs typeface="Lora"/>
                          <a:sym typeface="Lora"/>
                        </a:rPr>
                        <a:t> to next question until they got the right answer.</a:t>
                      </a:r>
                      <a:endParaRPr>
                        <a:solidFill>
                          <a:srgbClr val="6AA84F"/>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gridSpan="2">
                  <a:txBody>
                    <a:bodyPr/>
                    <a:lstStyle/>
                    <a:p>
                      <a:pPr indent="0" lvl="0" marL="0" rtl="0" algn="l">
                        <a:spcBef>
                          <a:spcPts val="0"/>
                        </a:spcBef>
                        <a:spcAft>
                          <a:spcPts val="0"/>
                        </a:spcAft>
                        <a:buNone/>
                      </a:pPr>
                      <a:r>
                        <a:rPr b="1" lang="en">
                          <a:solidFill>
                            <a:schemeClr val="dk1"/>
                          </a:solidFill>
                          <a:latin typeface="Lora"/>
                          <a:ea typeface="Lora"/>
                          <a:cs typeface="Lora"/>
                          <a:sym typeface="Lora"/>
                        </a:rPr>
                        <a:t>Advantages:</a:t>
                      </a:r>
                      <a:endParaRPr b="1">
                        <a:solidFill>
                          <a:schemeClr val="dk1"/>
                        </a:solidFill>
                        <a:latin typeface="Lora"/>
                        <a:ea typeface="Lora"/>
                        <a:cs typeface="Lora"/>
                        <a:sym typeface="Lora"/>
                      </a:endParaRPr>
                    </a:p>
                    <a:p>
                      <a:pPr indent="-317500" lvl="0" marL="457200" rtl="0" algn="l">
                        <a:spcBef>
                          <a:spcPts val="0"/>
                        </a:spcBef>
                        <a:spcAft>
                          <a:spcPts val="0"/>
                        </a:spcAft>
                        <a:buClr>
                          <a:schemeClr val="dk1"/>
                        </a:buClr>
                        <a:buSzPts val="1400"/>
                        <a:buFont typeface="Lora"/>
                        <a:buAutoNum type="arabicPeriod"/>
                      </a:pPr>
                      <a:r>
                        <a:rPr lang="en">
                          <a:solidFill>
                            <a:schemeClr val="dk1"/>
                          </a:solidFill>
                          <a:latin typeface="Lora"/>
                          <a:ea typeface="Lora"/>
                          <a:cs typeface="Lora"/>
                          <a:sym typeface="Lora"/>
                        </a:rPr>
                        <a:t>Student can learn factual material.</a:t>
                      </a:r>
                      <a:endParaRPr>
                        <a:solidFill>
                          <a:schemeClr val="dk1"/>
                        </a:solidFill>
                        <a:latin typeface="Lora"/>
                        <a:ea typeface="Lora"/>
                        <a:cs typeface="Lora"/>
                        <a:sym typeface="Lora"/>
                      </a:endParaRPr>
                    </a:p>
                    <a:p>
                      <a:pPr indent="-317500" lvl="0" marL="457200" rtl="0" algn="l">
                        <a:spcBef>
                          <a:spcPts val="0"/>
                        </a:spcBef>
                        <a:spcAft>
                          <a:spcPts val="0"/>
                        </a:spcAft>
                        <a:buClr>
                          <a:schemeClr val="dk1"/>
                        </a:buClr>
                        <a:buSzPts val="1400"/>
                        <a:buFont typeface="Lora"/>
                        <a:buAutoNum type="arabicPeriod"/>
                      </a:pPr>
                      <a:r>
                        <a:rPr lang="en">
                          <a:solidFill>
                            <a:schemeClr val="dk1"/>
                          </a:solidFill>
                          <a:latin typeface="Lora"/>
                          <a:ea typeface="Lora"/>
                          <a:cs typeface="Lora"/>
                          <a:sym typeface="Lora"/>
                        </a:rPr>
                        <a:t>Allow everyone to learn on their own pace without needing one to one guidance. </a:t>
                      </a:r>
                      <a:r>
                        <a:rPr lang="en">
                          <a:solidFill>
                            <a:srgbClr val="6AA84F"/>
                          </a:solidFill>
                          <a:latin typeface="Lora"/>
                          <a:ea typeface="Lora"/>
                          <a:cs typeface="Lora"/>
                          <a:sym typeface="Lora"/>
                        </a:rPr>
                        <a:t>Anytime, anywhere!</a:t>
                      </a:r>
                      <a:endParaRPr>
                        <a:solidFill>
                          <a:srgbClr val="6AA84F"/>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hMerge="1"/>
              </a:tr>
              <a:tr h="1569100">
                <a:tc>
                  <a:txBody>
                    <a:bodyPr/>
                    <a:lstStyle/>
                    <a:p>
                      <a:pPr indent="0" lvl="0" marL="0" rtl="0" algn="ctr">
                        <a:spcBef>
                          <a:spcPts val="0"/>
                        </a:spcBef>
                        <a:spcAft>
                          <a:spcPts val="0"/>
                        </a:spcAft>
                        <a:buNone/>
                      </a:pPr>
                      <a:r>
                        <a:rPr b="1" lang="en">
                          <a:latin typeface="Lora"/>
                          <a:ea typeface="Lora"/>
                          <a:cs typeface="Lora"/>
                          <a:sym typeface="Lora"/>
                        </a:rPr>
                        <a:t>Digital Lecture</a:t>
                      </a:r>
                      <a:endParaRPr b="1">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79C6A5"/>
                    </a:solidFill>
                  </a:tcPr>
                </a:tc>
                <a:tc>
                  <a:txBody>
                    <a:bodyPr/>
                    <a:lstStyle/>
                    <a:p>
                      <a:pPr indent="-317500" lvl="0" marL="457200" rtl="0" algn="l">
                        <a:spcBef>
                          <a:spcPts val="0"/>
                        </a:spcBef>
                        <a:spcAft>
                          <a:spcPts val="0"/>
                        </a:spcAft>
                        <a:buSzPts val="1400"/>
                        <a:buFont typeface="Lora"/>
                        <a:buAutoNum type="arabicPeriod"/>
                      </a:pPr>
                      <a:r>
                        <a:rPr lang="en">
                          <a:latin typeface="Lora"/>
                          <a:ea typeface="Lora"/>
                          <a:cs typeface="Lora"/>
                          <a:sym typeface="Lora"/>
                        </a:rPr>
                        <a:t>Recorded and broadcast to students.</a:t>
                      </a:r>
                      <a:endParaRPr>
                        <a:latin typeface="Lora"/>
                        <a:ea typeface="Lora"/>
                        <a:cs typeface="Lora"/>
                        <a:sym typeface="Lora"/>
                      </a:endParaRPr>
                    </a:p>
                    <a:p>
                      <a:pPr indent="-317500" lvl="0" marL="457200" rtl="0" algn="l">
                        <a:spcBef>
                          <a:spcPts val="0"/>
                        </a:spcBef>
                        <a:spcAft>
                          <a:spcPts val="0"/>
                        </a:spcAft>
                        <a:buSzPts val="1400"/>
                        <a:buFont typeface="Lora"/>
                        <a:buAutoNum type="arabicPeriod"/>
                      </a:pPr>
                      <a:r>
                        <a:rPr lang="en">
                          <a:latin typeface="Lora"/>
                          <a:ea typeface="Lora"/>
                          <a:cs typeface="Lora"/>
                          <a:sym typeface="Lora"/>
                        </a:rPr>
                        <a:t>Podcast, Webinars.</a:t>
                      </a:r>
                      <a:endParaRPr>
                        <a:latin typeface="Lora"/>
                        <a:ea typeface="Lora"/>
                        <a:cs typeface="Lora"/>
                        <a:sym typeface="Lora"/>
                      </a:endParaRPr>
                    </a:p>
                    <a:p>
                      <a:pPr indent="-317500" lvl="0" marL="457200" rtl="0" algn="l">
                        <a:spcBef>
                          <a:spcPts val="0"/>
                        </a:spcBef>
                        <a:spcAft>
                          <a:spcPts val="0"/>
                        </a:spcAft>
                        <a:buSzPts val="1400"/>
                        <a:buFont typeface="Lora"/>
                        <a:buAutoNum type="arabicPeriod"/>
                      </a:pPr>
                      <a:r>
                        <a:rPr lang="en">
                          <a:latin typeface="Lora"/>
                          <a:ea typeface="Lora"/>
                          <a:cs typeface="Lora"/>
                          <a:sym typeface="Lora"/>
                        </a:rPr>
                        <a:t>Other media: Youtube, Slideshare.</a:t>
                      </a:r>
                      <a:endParaRPr>
                        <a:latin typeface="Lora"/>
                        <a:ea typeface="Lora"/>
                        <a:cs typeface="Lora"/>
                        <a:sym typeface="Lora"/>
                      </a:endParaRPr>
                    </a:p>
                    <a:p>
                      <a:pPr indent="-317500" lvl="0" marL="457200" rtl="0" algn="l">
                        <a:spcBef>
                          <a:spcPts val="0"/>
                        </a:spcBef>
                        <a:spcAft>
                          <a:spcPts val="0"/>
                        </a:spcAft>
                        <a:buSzPts val="1400"/>
                        <a:buFont typeface="Lora"/>
                        <a:buAutoNum type="arabicPeriod"/>
                      </a:pPr>
                      <a:r>
                        <a:rPr lang="en">
                          <a:solidFill>
                            <a:srgbClr val="BF9000"/>
                          </a:solidFill>
                          <a:latin typeface="Lora"/>
                          <a:ea typeface="Lora"/>
                          <a:cs typeface="Lora"/>
                          <a:sym typeface="Lora"/>
                        </a:rPr>
                        <a:t>Open Courseware</a:t>
                      </a:r>
                      <a:r>
                        <a:rPr lang="en">
                          <a:latin typeface="Lora"/>
                          <a:ea typeface="Lora"/>
                          <a:cs typeface="Lora"/>
                          <a:sym typeface="Lora"/>
                        </a:rPr>
                        <a:t> by MIT (2001) can be shared across partner universities.</a:t>
                      </a:r>
                      <a:endParaRPr>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b="1" lang="en">
                          <a:solidFill>
                            <a:srgbClr val="6AA84F"/>
                          </a:solidFill>
                          <a:latin typeface="Lora"/>
                          <a:ea typeface="Lora"/>
                          <a:cs typeface="Lora"/>
                          <a:sym typeface="Lora"/>
                        </a:rPr>
                        <a:t>Advantages: </a:t>
                      </a:r>
                      <a:r>
                        <a:rPr lang="en">
                          <a:solidFill>
                            <a:srgbClr val="6AA84F"/>
                          </a:solidFill>
                          <a:latin typeface="Lora"/>
                          <a:ea typeface="Lora"/>
                          <a:cs typeface="Lora"/>
                          <a:sym typeface="Lora"/>
                        </a:rPr>
                        <a:t>You can go back to the lecture at any time and listen to it repeatedly. </a:t>
                      </a:r>
                      <a:endParaRPr>
                        <a:solidFill>
                          <a:srgbClr val="6AA84F"/>
                        </a:solidFill>
                        <a:latin typeface="Lora"/>
                        <a:ea typeface="Lora"/>
                        <a:cs typeface="Lora"/>
                        <a:sym typeface="Lora"/>
                      </a:endParaRPr>
                    </a:p>
                    <a:p>
                      <a:pPr indent="0" lvl="0" marL="0" rtl="0" algn="l">
                        <a:lnSpc>
                          <a:spcPct val="115000"/>
                        </a:lnSpc>
                        <a:spcBef>
                          <a:spcPts val="0"/>
                        </a:spcBef>
                        <a:spcAft>
                          <a:spcPts val="0"/>
                        </a:spcAft>
                        <a:buNone/>
                      </a:pPr>
                      <a:r>
                        <a:t/>
                      </a:r>
                      <a:endParaRPr>
                        <a:solidFill>
                          <a:srgbClr val="6AA84F"/>
                        </a:solidFill>
                        <a:latin typeface="Lora"/>
                        <a:ea typeface="Lora"/>
                        <a:cs typeface="Lora"/>
                        <a:sym typeface="Lora"/>
                      </a:endParaRPr>
                    </a:p>
                    <a:p>
                      <a:pPr indent="0" lvl="0" marL="0" rtl="0" algn="l">
                        <a:lnSpc>
                          <a:spcPct val="115000"/>
                        </a:lnSpc>
                        <a:spcBef>
                          <a:spcPts val="0"/>
                        </a:spcBef>
                        <a:spcAft>
                          <a:spcPts val="0"/>
                        </a:spcAft>
                        <a:buNone/>
                      </a:pPr>
                      <a:r>
                        <a:rPr b="1" lang="en">
                          <a:solidFill>
                            <a:srgbClr val="6AA84F"/>
                          </a:solidFill>
                          <a:latin typeface="Lora"/>
                          <a:ea typeface="Lora"/>
                          <a:cs typeface="Lora"/>
                          <a:sym typeface="Lora"/>
                        </a:rPr>
                        <a:t>Disadvantages: </a:t>
                      </a:r>
                      <a:r>
                        <a:rPr lang="en">
                          <a:solidFill>
                            <a:srgbClr val="6AA84F"/>
                          </a:solidFill>
                          <a:latin typeface="Lora"/>
                          <a:ea typeface="Lora"/>
                          <a:cs typeface="Lora"/>
                          <a:sym typeface="Lora"/>
                        </a:rPr>
                        <a:t>The lecturer won’t be available when needed</a:t>
                      </a:r>
                      <a:endParaRPr>
                        <a:solidFill>
                          <a:srgbClr val="6AA84F"/>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hMerge="1"/>
              </a:tr>
              <a:tr h="2905050">
                <a:tc>
                  <a:txBody>
                    <a:bodyPr/>
                    <a:lstStyle/>
                    <a:p>
                      <a:pPr indent="0" lvl="0" marL="0" rtl="0" algn="ctr">
                        <a:spcBef>
                          <a:spcPts val="0"/>
                        </a:spcBef>
                        <a:spcAft>
                          <a:spcPts val="0"/>
                        </a:spcAft>
                        <a:buNone/>
                      </a:pPr>
                      <a:r>
                        <a:rPr b="1" lang="en">
                          <a:latin typeface="Lora"/>
                          <a:ea typeface="Lora"/>
                          <a:cs typeface="Lora"/>
                          <a:sym typeface="Lora"/>
                        </a:rPr>
                        <a:t>Exploration</a:t>
                      </a:r>
                      <a:endParaRPr b="1">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79C6A5"/>
                    </a:solidFill>
                  </a:tcPr>
                </a:tc>
                <a:tc>
                  <a:txBody>
                    <a:bodyPr/>
                    <a:lstStyle/>
                    <a:p>
                      <a:pPr indent="-317500" lvl="0" marL="457200" rtl="0" algn="l">
                        <a:spcBef>
                          <a:spcPts val="0"/>
                        </a:spcBef>
                        <a:spcAft>
                          <a:spcPts val="0"/>
                        </a:spcAft>
                        <a:buSzPts val="1400"/>
                        <a:buFont typeface="Lora"/>
                        <a:buChar char="●"/>
                      </a:pPr>
                      <a:r>
                        <a:rPr lang="en">
                          <a:latin typeface="Lora"/>
                          <a:ea typeface="Lora"/>
                          <a:cs typeface="Lora"/>
                          <a:sym typeface="Lora"/>
                        </a:rPr>
                        <a:t>Students</a:t>
                      </a:r>
                      <a:r>
                        <a:rPr lang="en">
                          <a:latin typeface="Lora"/>
                          <a:ea typeface="Lora"/>
                          <a:cs typeface="Lora"/>
                          <a:sym typeface="Lora"/>
                        </a:rPr>
                        <a:t> have the </a:t>
                      </a:r>
                      <a:r>
                        <a:rPr lang="en">
                          <a:solidFill>
                            <a:srgbClr val="BF9000"/>
                          </a:solidFill>
                          <a:latin typeface="Lora"/>
                          <a:ea typeface="Lora"/>
                          <a:cs typeface="Lora"/>
                          <a:sym typeface="Lora"/>
                        </a:rPr>
                        <a:t>freedom to explore without guidance and interruptions.</a:t>
                      </a:r>
                      <a:r>
                        <a:rPr lang="en">
                          <a:latin typeface="Lora"/>
                          <a:ea typeface="Lora"/>
                          <a:cs typeface="Lora"/>
                          <a:sym typeface="Lora"/>
                        </a:rPr>
                        <a:t> </a:t>
                      </a:r>
                      <a:r>
                        <a:rPr lang="en">
                          <a:solidFill>
                            <a:srgbClr val="6AA84F"/>
                          </a:solidFill>
                          <a:latin typeface="Lora"/>
                          <a:ea typeface="Lora"/>
                          <a:cs typeface="Lora"/>
                          <a:sym typeface="Lora"/>
                        </a:rPr>
                        <a:t>Totally the opposite of drill and practice</a:t>
                      </a:r>
                      <a:endParaRPr>
                        <a:solidFill>
                          <a:srgbClr val="6AA84F"/>
                        </a:solidFill>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E.g Brain structure- explore the images, observing the location, size of structure change.</a:t>
                      </a:r>
                      <a:endParaRPr>
                        <a:latin typeface="Lora"/>
                        <a:ea typeface="Lora"/>
                        <a:cs typeface="Lora"/>
                        <a:sym typeface="Lora"/>
                      </a:endParaRPr>
                    </a:p>
                    <a:p>
                      <a:pPr indent="-317500" lvl="0" marL="457200" rtl="0" algn="l">
                        <a:spcBef>
                          <a:spcPts val="0"/>
                        </a:spcBef>
                        <a:spcAft>
                          <a:spcPts val="0"/>
                        </a:spcAft>
                        <a:buSzPts val="1400"/>
                        <a:buFont typeface="Lora"/>
                        <a:buChar char="●"/>
                      </a:pPr>
                      <a:r>
                        <a:rPr b="1" lang="en">
                          <a:latin typeface="Lora"/>
                          <a:ea typeface="Lora"/>
                          <a:cs typeface="Lora"/>
                          <a:sym typeface="Lora"/>
                        </a:rPr>
                        <a:t>Examples:</a:t>
                      </a:r>
                      <a:endParaRPr b="1">
                        <a:latin typeface="Lora"/>
                        <a:ea typeface="Lora"/>
                        <a:cs typeface="Lora"/>
                        <a:sym typeface="Lora"/>
                      </a:endParaRPr>
                    </a:p>
                    <a:p>
                      <a:pPr indent="-317500" lvl="1" marL="914400" rtl="0" algn="l">
                        <a:spcBef>
                          <a:spcPts val="0"/>
                        </a:spcBef>
                        <a:spcAft>
                          <a:spcPts val="0"/>
                        </a:spcAft>
                        <a:buClr>
                          <a:srgbClr val="BF9000"/>
                        </a:buClr>
                        <a:buSzPts val="1400"/>
                        <a:buFont typeface="Lora"/>
                        <a:buChar char="○"/>
                      </a:pPr>
                      <a:r>
                        <a:rPr lang="en">
                          <a:solidFill>
                            <a:srgbClr val="BF9000"/>
                          </a:solidFill>
                          <a:latin typeface="Lora"/>
                          <a:ea typeface="Lora"/>
                          <a:cs typeface="Lora"/>
                          <a:sym typeface="Lora"/>
                        </a:rPr>
                        <a:t>Tooth Atlas</a:t>
                      </a:r>
                      <a:endParaRPr>
                        <a:solidFill>
                          <a:srgbClr val="BF9000"/>
                        </a:solidFill>
                        <a:latin typeface="Lora"/>
                        <a:ea typeface="Lora"/>
                        <a:cs typeface="Lora"/>
                        <a:sym typeface="Lora"/>
                      </a:endParaRPr>
                    </a:p>
                    <a:p>
                      <a:pPr indent="-317500" lvl="1" marL="914400" rtl="0" algn="l">
                        <a:spcBef>
                          <a:spcPts val="0"/>
                        </a:spcBef>
                        <a:spcAft>
                          <a:spcPts val="0"/>
                        </a:spcAft>
                        <a:buSzPts val="1400"/>
                        <a:buFont typeface="Lora"/>
                        <a:buChar char="○"/>
                      </a:pPr>
                      <a:r>
                        <a:rPr lang="en">
                          <a:latin typeface="Lora"/>
                          <a:ea typeface="Lora"/>
                          <a:cs typeface="Lora"/>
                          <a:sym typeface="Lora"/>
                        </a:rPr>
                        <a:t>Exploring dental anatomy</a:t>
                      </a:r>
                      <a:endParaRPr>
                        <a:latin typeface="Lora"/>
                        <a:ea typeface="Lora"/>
                        <a:cs typeface="Lora"/>
                        <a:sym typeface="Lora"/>
                      </a:endParaRPr>
                    </a:p>
                    <a:p>
                      <a:pPr indent="-317500" lvl="1" marL="914400" rtl="0" algn="l">
                        <a:spcBef>
                          <a:spcPts val="0"/>
                        </a:spcBef>
                        <a:spcAft>
                          <a:spcPts val="0"/>
                        </a:spcAft>
                        <a:buSzPts val="1400"/>
                        <a:buFont typeface="Lora"/>
                        <a:buChar char="○"/>
                      </a:pPr>
                      <a:r>
                        <a:rPr lang="en">
                          <a:latin typeface="Lora"/>
                          <a:ea typeface="Lora"/>
                          <a:cs typeface="Lora"/>
                          <a:sym typeface="Lora"/>
                        </a:rPr>
                        <a:t>3D model and radiographs</a:t>
                      </a:r>
                      <a:endParaRPr>
                        <a:latin typeface="Lora"/>
                        <a:ea typeface="Lora"/>
                        <a:cs typeface="Lora"/>
                        <a:sym typeface="Lora"/>
                      </a:endParaRPr>
                    </a:p>
                    <a:p>
                      <a:pPr indent="0" lvl="0" marL="0" rtl="0" algn="l">
                        <a:spcBef>
                          <a:spcPts val="0"/>
                        </a:spcBef>
                        <a:spcAft>
                          <a:spcPts val="0"/>
                        </a:spcAft>
                        <a:buNone/>
                      </a:pPr>
                      <a:r>
                        <a:t/>
                      </a:r>
                      <a:endParaRPr>
                        <a:latin typeface="Lora"/>
                        <a:ea typeface="Lora"/>
                        <a:cs typeface="Lora"/>
                        <a:sym typeface="Lora"/>
                      </a:endParaRPr>
                    </a:p>
                    <a:p>
                      <a:pPr indent="0" lvl="0" marL="0" rtl="0" algn="l">
                        <a:spcBef>
                          <a:spcPts val="0"/>
                        </a:spcBef>
                        <a:spcAft>
                          <a:spcPts val="0"/>
                        </a:spcAft>
                        <a:buNone/>
                      </a:pPr>
                      <a:r>
                        <a:rPr lang="en">
                          <a:solidFill>
                            <a:srgbClr val="6AA84F"/>
                          </a:solidFill>
                          <a:latin typeface="Lora"/>
                          <a:ea typeface="Lora"/>
                          <a:cs typeface="Lora"/>
                          <a:sym typeface="Lora"/>
                        </a:rPr>
                        <a:t>It has an MCQ that assess the knowledge</a:t>
                      </a:r>
                      <a:endParaRPr>
                        <a:solidFill>
                          <a:srgbClr val="6AA84F"/>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gridSpan="2">
                  <a:txBody>
                    <a:bodyPr/>
                    <a:lstStyle/>
                    <a:p>
                      <a:pPr indent="0" lvl="0" marL="0" rtl="0" algn="l">
                        <a:spcBef>
                          <a:spcPts val="0"/>
                        </a:spcBef>
                        <a:spcAft>
                          <a:spcPts val="0"/>
                        </a:spcAft>
                        <a:buNone/>
                      </a:pPr>
                      <a:r>
                        <a:rPr b="1" lang="en">
                          <a:latin typeface="Lora"/>
                          <a:ea typeface="Lora"/>
                          <a:cs typeface="Lora"/>
                          <a:sym typeface="Lora"/>
                        </a:rPr>
                        <a:t>Advantages:</a:t>
                      </a:r>
                      <a:r>
                        <a:rPr lang="en">
                          <a:latin typeface="Lora"/>
                          <a:ea typeface="Lora"/>
                          <a:cs typeface="Lora"/>
                          <a:sym typeface="Lora"/>
                        </a:rPr>
                        <a:t> Encouraged </a:t>
                      </a:r>
                      <a:r>
                        <a:rPr lang="en">
                          <a:latin typeface="Lora"/>
                          <a:ea typeface="Lora"/>
                          <a:cs typeface="Lora"/>
                          <a:sym typeface="Lora"/>
                        </a:rPr>
                        <a:t>self discovery</a:t>
                      </a:r>
                      <a:r>
                        <a:rPr lang="en">
                          <a:latin typeface="Lora"/>
                          <a:ea typeface="Lora"/>
                          <a:cs typeface="Lora"/>
                          <a:sym typeface="Lora"/>
                        </a:rPr>
                        <a:t> and experimentation.</a:t>
                      </a:r>
                      <a:endParaRPr>
                        <a:latin typeface="Lora"/>
                        <a:ea typeface="Lora"/>
                        <a:cs typeface="Lora"/>
                        <a:sym typeface="Lora"/>
                      </a:endParaRPr>
                    </a:p>
                    <a:p>
                      <a:pPr indent="0" lvl="0" marL="0" rtl="0" algn="l">
                        <a:spcBef>
                          <a:spcPts val="0"/>
                        </a:spcBef>
                        <a:spcAft>
                          <a:spcPts val="0"/>
                        </a:spcAft>
                        <a:buNone/>
                      </a:pPr>
                      <a:r>
                        <a:t/>
                      </a:r>
                      <a:endParaRPr>
                        <a:latin typeface="Lora"/>
                        <a:ea typeface="Lora"/>
                        <a:cs typeface="Lora"/>
                        <a:sym typeface="Lora"/>
                      </a:endParaRPr>
                    </a:p>
                    <a:p>
                      <a:pPr indent="0" lvl="0" marL="0" rtl="0" algn="l">
                        <a:spcBef>
                          <a:spcPts val="0"/>
                        </a:spcBef>
                        <a:spcAft>
                          <a:spcPts val="0"/>
                        </a:spcAft>
                        <a:buNone/>
                      </a:pPr>
                      <a:r>
                        <a:rPr b="1" lang="en">
                          <a:latin typeface="Lora"/>
                          <a:ea typeface="Lora"/>
                          <a:cs typeface="Lora"/>
                          <a:sym typeface="Lora"/>
                        </a:rPr>
                        <a:t>Disadvantage: </a:t>
                      </a:r>
                      <a:r>
                        <a:rPr lang="en">
                          <a:latin typeface="Lora"/>
                          <a:ea typeface="Lora"/>
                          <a:cs typeface="Lora"/>
                          <a:sym typeface="Lora"/>
                        </a:rPr>
                        <a:t>Without guidance, students may be lost (do not meet learning objectives) and wasting time </a:t>
                      </a:r>
                      <a:r>
                        <a:rPr lang="en">
                          <a:solidFill>
                            <a:srgbClr val="6AA84F"/>
                          </a:solidFill>
                          <a:latin typeface="Lora"/>
                          <a:ea typeface="Lora"/>
                          <a:cs typeface="Lora"/>
                          <a:sym typeface="Lora"/>
                        </a:rPr>
                        <a:t>exploring different aspects without the guidance leading to insufficient learning</a:t>
                      </a:r>
                      <a:endParaRPr>
                        <a:solidFill>
                          <a:srgbClr val="6AA84F"/>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hMerge="1"/>
              </a:tr>
            </a:tbl>
          </a:graphicData>
        </a:graphic>
      </p:graphicFrame>
      <p:sp>
        <p:nvSpPr>
          <p:cNvPr id="365" name="Google Shape;365;p40"/>
          <p:cNvSpPr/>
          <p:nvPr/>
        </p:nvSpPr>
        <p:spPr>
          <a:xfrm>
            <a:off x="-7705949" y="9624563"/>
            <a:ext cx="1787100" cy="377400"/>
          </a:xfrm>
          <a:prstGeom prst="round2SameRect">
            <a:avLst>
              <a:gd fmla="val 50000" name="adj1"/>
              <a:gd fmla="val 0" name="adj2"/>
            </a:avLst>
          </a:prstGeom>
          <a:solidFill>
            <a:srgbClr val="AAD3BD">
              <a:alpha val="698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Lora"/>
                <a:ea typeface="Lora"/>
                <a:cs typeface="Lora"/>
                <a:sym typeface="Lora"/>
              </a:rPr>
              <a:t>Drill &amp; practice </a:t>
            </a:r>
            <a:endParaRPr>
              <a:solidFill>
                <a:schemeClr val="dk1"/>
              </a:solidFill>
              <a:latin typeface="Lora"/>
              <a:ea typeface="Lora"/>
              <a:cs typeface="Lora"/>
              <a:sym typeface="Lora"/>
            </a:endParaRPr>
          </a:p>
        </p:txBody>
      </p:sp>
      <p:sp>
        <p:nvSpPr>
          <p:cNvPr id="366" name="Google Shape;366;p40"/>
          <p:cNvSpPr/>
          <p:nvPr/>
        </p:nvSpPr>
        <p:spPr>
          <a:xfrm>
            <a:off x="-5174312" y="9624563"/>
            <a:ext cx="1787100" cy="377400"/>
          </a:xfrm>
          <a:prstGeom prst="round2SameRect">
            <a:avLst>
              <a:gd fmla="val 50000" name="adj1"/>
              <a:gd fmla="val 0" name="adj2"/>
            </a:avLst>
          </a:prstGeom>
          <a:solidFill>
            <a:srgbClr val="AAD3BD">
              <a:alpha val="698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Lora"/>
                <a:ea typeface="Lora"/>
                <a:cs typeface="Lora"/>
                <a:sym typeface="Lora"/>
              </a:rPr>
              <a:t>Digital lecture </a:t>
            </a:r>
            <a:endParaRPr>
              <a:solidFill>
                <a:schemeClr val="dk1"/>
              </a:solidFill>
              <a:latin typeface="Lora"/>
              <a:ea typeface="Lora"/>
              <a:cs typeface="Lora"/>
              <a:sym typeface="Lora"/>
            </a:endParaRPr>
          </a:p>
        </p:txBody>
      </p:sp>
      <p:sp>
        <p:nvSpPr>
          <p:cNvPr id="367" name="Google Shape;367;p40"/>
          <p:cNvSpPr/>
          <p:nvPr/>
        </p:nvSpPr>
        <p:spPr>
          <a:xfrm>
            <a:off x="-2642662" y="9624563"/>
            <a:ext cx="1787100" cy="377400"/>
          </a:xfrm>
          <a:prstGeom prst="round2SameRect">
            <a:avLst>
              <a:gd fmla="val 50000" name="adj1"/>
              <a:gd fmla="val 0" name="adj2"/>
            </a:avLst>
          </a:prstGeom>
          <a:solidFill>
            <a:srgbClr val="AAD3BD">
              <a:alpha val="698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Lora"/>
                <a:ea typeface="Lora"/>
                <a:cs typeface="Lora"/>
                <a:sym typeface="Lora"/>
              </a:rPr>
              <a:t>Exploration </a:t>
            </a:r>
            <a:endParaRPr>
              <a:solidFill>
                <a:schemeClr val="dk1"/>
              </a:solidFill>
              <a:latin typeface="Lora"/>
              <a:ea typeface="Lora"/>
              <a:cs typeface="Lora"/>
              <a:sym typeface="Lora"/>
            </a:endParaRPr>
          </a:p>
        </p:txBody>
      </p:sp>
      <p:sp>
        <p:nvSpPr>
          <p:cNvPr id="368" name="Google Shape;368;p40"/>
          <p:cNvSpPr txBox="1"/>
          <p:nvPr/>
        </p:nvSpPr>
        <p:spPr>
          <a:xfrm>
            <a:off x="-6697874" y="368788"/>
            <a:ext cx="4836000" cy="731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200">
                <a:solidFill>
                  <a:srgbClr val="00854C"/>
                </a:solidFill>
                <a:latin typeface="Lora"/>
                <a:ea typeface="Lora"/>
                <a:cs typeface="Lora"/>
                <a:sym typeface="Lora"/>
              </a:rPr>
              <a:t>Modes of computer based learning</a:t>
            </a:r>
            <a:endParaRPr sz="3200">
              <a:solidFill>
                <a:srgbClr val="00854C"/>
              </a:solidFill>
              <a:latin typeface="Lora"/>
              <a:ea typeface="Lora"/>
              <a:cs typeface="Lora"/>
              <a:sym typeface="Lora"/>
            </a:endParaRPr>
          </a:p>
        </p:txBody>
      </p:sp>
      <p:sp>
        <p:nvSpPr>
          <p:cNvPr id="369" name="Google Shape;369;p40"/>
          <p:cNvSpPr txBox="1"/>
          <p:nvPr/>
        </p:nvSpPr>
        <p:spPr>
          <a:xfrm>
            <a:off x="1658675" y="251325"/>
            <a:ext cx="4775100" cy="79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200">
                <a:solidFill>
                  <a:srgbClr val="00854C"/>
                </a:solidFill>
                <a:latin typeface="Lora"/>
                <a:ea typeface="Lora"/>
                <a:cs typeface="Lora"/>
                <a:sym typeface="Lora"/>
              </a:rPr>
              <a:t>Saudi Legislation</a:t>
            </a:r>
            <a:endParaRPr b="1" sz="3200">
              <a:solidFill>
                <a:srgbClr val="00854C"/>
              </a:solidFill>
              <a:latin typeface="Lora"/>
              <a:ea typeface="Lora"/>
              <a:cs typeface="Lora"/>
              <a:sym typeface="Lora"/>
            </a:endParaRPr>
          </a:p>
        </p:txBody>
      </p:sp>
      <p:sp>
        <p:nvSpPr>
          <p:cNvPr id="370" name="Google Shape;370;p40"/>
          <p:cNvSpPr txBox="1"/>
          <p:nvPr/>
        </p:nvSpPr>
        <p:spPr>
          <a:xfrm>
            <a:off x="0" y="1206300"/>
            <a:ext cx="8229600" cy="20481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Lora"/>
              <a:buChar char="●"/>
            </a:pPr>
            <a:r>
              <a:rPr lang="en">
                <a:latin typeface="Lora"/>
                <a:ea typeface="Lora"/>
                <a:cs typeface="Lora"/>
                <a:sym typeface="Lora"/>
              </a:rPr>
              <a:t>The Saudi Health Information Exchange Policies (the SHIE Policies), published by the Ministry of Health.</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In line with Vision 2030, the MoH published a suite of policies relating to the Saudi Health Information Exchange (SHIE) initiative (also referred to as the Saudi eHealth Exchange SeHE).</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Broadly aimed at the use of health information, including patient data, in the context of the increased adoption of technology and digitalization in the health system.</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The policies provide a clearer understanding of what the MoH expects in terms of the use of data in a healthcare context.</a:t>
            </a:r>
            <a:endParaRPr>
              <a:latin typeface="Lora"/>
              <a:ea typeface="Lora"/>
              <a:cs typeface="Lora"/>
              <a:sym typeface="Lora"/>
            </a:endParaRPr>
          </a:p>
        </p:txBody>
      </p:sp>
      <p:sp>
        <p:nvSpPr>
          <p:cNvPr id="371" name="Google Shape;371;p40"/>
          <p:cNvSpPr txBox="1"/>
          <p:nvPr/>
        </p:nvSpPr>
        <p:spPr>
          <a:xfrm>
            <a:off x="0" y="3417675"/>
            <a:ext cx="8229600" cy="204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854C"/>
                </a:solidFill>
                <a:latin typeface="Lora"/>
                <a:ea typeface="Lora"/>
                <a:cs typeface="Lora"/>
                <a:sym typeface="Lora"/>
              </a:rPr>
              <a:t>Saudi Guidelines</a:t>
            </a:r>
            <a:endParaRPr b="1" sz="2000">
              <a:solidFill>
                <a:srgbClr val="00854C"/>
              </a:solidFill>
              <a:latin typeface="Lora"/>
              <a:ea typeface="Lora"/>
              <a:cs typeface="Lora"/>
              <a:sym typeface="Lora"/>
            </a:endParaRPr>
          </a:p>
          <a:p>
            <a:pPr indent="0" lvl="0" marL="0" rtl="0" algn="l">
              <a:spcBef>
                <a:spcPts val="0"/>
              </a:spcBef>
              <a:spcAft>
                <a:spcPts val="0"/>
              </a:spcAft>
              <a:buNone/>
            </a:pPr>
            <a:r>
              <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The Patient's Bill of Rights and Responsibilities (the Patient's Bill) (MOH bill), as an example.</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The Patient's Bill sets out patients' main rights and duties whenever receiving health. services from the relevant health facilities (a health facility is defined by the Patient's Bill as the agency affiliated to the MoH or operating under its supervision and providing health services to patients; whether a clinic, health center, infirmary, hospital, or laboratory).</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One of these essential rights is the patient's right to confidentiality and security.</a:t>
            </a:r>
            <a:endParaRPr>
              <a:latin typeface="Lora"/>
              <a:ea typeface="Lora"/>
              <a:cs typeface="Lora"/>
              <a:sym typeface="Lora"/>
            </a:endParaRPr>
          </a:p>
        </p:txBody>
      </p:sp>
      <p:sp>
        <p:nvSpPr>
          <p:cNvPr id="372" name="Google Shape;372;p40"/>
          <p:cNvSpPr txBox="1"/>
          <p:nvPr/>
        </p:nvSpPr>
        <p:spPr>
          <a:xfrm>
            <a:off x="0" y="5629050"/>
            <a:ext cx="8229600" cy="300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854C"/>
                </a:solidFill>
                <a:latin typeface="Lora"/>
                <a:ea typeface="Lora"/>
                <a:cs typeface="Lora"/>
                <a:sym typeface="Lora"/>
              </a:rPr>
              <a:t>Covered Entities: Patient Rights</a:t>
            </a:r>
            <a:endParaRPr b="1" sz="2000">
              <a:solidFill>
                <a:srgbClr val="00854C"/>
              </a:solidFill>
              <a:latin typeface="Lora"/>
              <a:ea typeface="Lora"/>
              <a:cs typeface="Lora"/>
              <a:sym typeface="Lora"/>
            </a:endParaRPr>
          </a:p>
          <a:p>
            <a:pPr indent="0" lvl="0" marL="0" rtl="0" algn="l">
              <a:spcBef>
                <a:spcPts val="0"/>
              </a:spcBef>
              <a:spcAft>
                <a:spcPts val="0"/>
              </a:spcAft>
              <a:buNone/>
            </a:pPr>
            <a:r>
              <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Request and receive a copy of their health records</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Request an amendment to their health record</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Receive a notice that discusses how health information may be used and shared, the Notice of Privacy Practices</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Request a restriction on the use and disclosure of their health information</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Receive a copy of their “accounting of disclosures”</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Restrict disclosure of the health information to an insurer if the encounter is paid for out of pocket</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File a complaint with a provider, health insurer, and/or organization if patient rights are being denied or health information is not being protected.</a:t>
            </a:r>
            <a:endParaRPr>
              <a:latin typeface="Lora"/>
              <a:ea typeface="Lora"/>
              <a:cs typeface="Lora"/>
              <a:sym typeface="Lora"/>
            </a:endParaRPr>
          </a:p>
        </p:txBody>
      </p:sp>
      <p:sp>
        <p:nvSpPr>
          <p:cNvPr id="373" name="Google Shape;373;p40"/>
          <p:cNvSpPr txBox="1"/>
          <p:nvPr/>
        </p:nvSpPr>
        <p:spPr>
          <a:xfrm>
            <a:off x="0" y="8629050"/>
            <a:ext cx="8229600" cy="194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854C"/>
                </a:solidFill>
                <a:latin typeface="Lora"/>
                <a:ea typeface="Lora"/>
                <a:cs typeface="Lora"/>
                <a:sym typeface="Lora"/>
              </a:rPr>
              <a:t>Protected Health Information (PHI)</a:t>
            </a:r>
            <a:endParaRPr b="1" sz="2000">
              <a:solidFill>
                <a:srgbClr val="00854C"/>
              </a:solidFill>
              <a:latin typeface="Lora"/>
              <a:ea typeface="Lora"/>
              <a:cs typeface="Lora"/>
              <a:sym typeface="Lora"/>
            </a:endParaRPr>
          </a:p>
          <a:p>
            <a:pPr indent="0" lvl="0" marL="0" rtl="0" algn="l">
              <a:spcBef>
                <a:spcPts val="0"/>
              </a:spcBef>
              <a:spcAft>
                <a:spcPts val="0"/>
              </a:spcAft>
              <a:buNone/>
            </a:pPr>
            <a:r>
              <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Individually identifiable health information:</a:t>
            </a:r>
            <a:endParaRPr>
              <a:latin typeface="Lora"/>
              <a:ea typeface="Lora"/>
              <a:cs typeface="Lora"/>
              <a:sym typeface="Lora"/>
            </a:endParaRPr>
          </a:p>
          <a:p>
            <a:pPr indent="-317500" lvl="1" marL="914400" rtl="0" algn="l">
              <a:spcBef>
                <a:spcPts val="0"/>
              </a:spcBef>
              <a:spcAft>
                <a:spcPts val="0"/>
              </a:spcAft>
              <a:buSzPts val="1400"/>
              <a:buFont typeface="Lora"/>
              <a:buChar char="○"/>
            </a:pPr>
            <a:r>
              <a:rPr lang="en">
                <a:latin typeface="Lora"/>
                <a:ea typeface="Lora"/>
                <a:cs typeface="Lora"/>
                <a:sym typeface="Lora"/>
              </a:rPr>
              <a:t>Information created by a covered entity</a:t>
            </a:r>
            <a:endParaRPr>
              <a:latin typeface="Lora"/>
              <a:ea typeface="Lora"/>
              <a:cs typeface="Lora"/>
              <a:sym typeface="Lora"/>
            </a:endParaRPr>
          </a:p>
          <a:p>
            <a:pPr indent="-317500" lvl="1" marL="914400" rtl="0" algn="l">
              <a:spcBef>
                <a:spcPts val="0"/>
              </a:spcBef>
              <a:spcAft>
                <a:spcPts val="0"/>
              </a:spcAft>
              <a:buSzPts val="1400"/>
              <a:buFont typeface="Lora"/>
              <a:buChar char="○"/>
            </a:pPr>
            <a:r>
              <a:rPr lang="en">
                <a:latin typeface="Lora"/>
                <a:ea typeface="Lora"/>
                <a:cs typeface="Lora"/>
                <a:sym typeface="Lora"/>
              </a:rPr>
              <a:t>And “relates to the past, present, or future physical or mental health or condition of an individual”</a:t>
            </a:r>
            <a:endParaRPr>
              <a:latin typeface="Lora"/>
              <a:ea typeface="Lora"/>
              <a:cs typeface="Lora"/>
              <a:sym typeface="Lora"/>
            </a:endParaRPr>
          </a:p>
          <a:p>
            <a:pPr indent="-317500" lvl="1" marL="914400" rtl="0" algn="l">
              <a:spcBef>
                <a:spcPts val="0"/>
              </a:spcBef>
              <a:spcAft>
                <a:spcPts val="0"/>
              </a:spcAft>
              <a:buSzPts val="1400"/>
              <a:buFont typeface="Lora"/>
              <a:buChar char="○"/>
            </a:pPr>
            <a:r>
              <a:rPr lang="en">
                <a:latin typeface="Lora"/>
                <a:ea typeface="Lora"/>
                <a:cs typeface="Lora"/>
                <a:sym typeface="Lora"/>
              </a:rPr>
              <a:t>Or identifies the individual or there is a reasonable basis to believe that the individual can be identified from the information.</a:t>
            </a:r>
            <a:endParaRPr>
              <a:latin typeface="Lora"/>
              <a:ea typeface="Lora"/>
              <a:cs typeface="Lora"/>
              <a:sym typeface="Lor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77" name="Shape 377"/>
        <p:cNvGrpSpPr/>
        <p:nvPr/>
      </p:nvGrpSpPr>
      <p:grpSpPr>
        <a:xfrm>
          <a:off x="0" y="0"/>
          <a:ext cx="0" cy="0"/>
          <a:chOff x="0" y="0"/>
          <a:chExt cx="0" cy="0"/>
        </a:xfrm>
      </p:grpSpPr>
      <p:sp>
        <p:nvSpPr>
          <p:cNvPr id="378" name="Google Shape;378;p41"/>
          <p:cNvSpPr/>
          <p:nvPr/>
        </p:nvSpPr>
        <p:spPr>
          <a:xfrm>
            <a:off x="-7948374" y="8075000"/>
            <a:ext cx="6963300" cy="377400"/>
          </a:xfrm>
          <a:prstGeom prst="round2SameRect">
            <a:avLst>
              <a:gd fmla="val 16667" name="adj1"/>
              <a:gd fmla="val 0" name="adj2"/>
            </a:avLst>
          </a:prstGeom>
          <a:solidFill>
            <a:srgbClr val="AAD3BD">
              <a:alpha val="698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Lora"/>
                <a:ea typeface="Lora"/>
                <a:cs typeface="Lora"/>
                <a:sym typeface="Lora"/>
              </a:rPr>
              <a:t>Simulation</a:t>
            </a:r>
            <a:endParaRPr>
              <a:solidFill>
                <a:schemeClr val="dk1"/>
              </a:solidFill>
              <a:latin typeface="Lora"/>
              <a:ea typeface="Lora"/>
              <a:cs typeface="Lora"/>
              <a:sym typeface="Lora"/>
            </a:endParaRPr>
          </a:p>
        </p:txBody>
      </p:sp>
      <p:pic>
        <p:nvPicPr>
          <p:cNvPr id="379" name="Google Shape;379;p41"/>
          <p:cNvPicPr preferRelativeResize="0"/>
          <p:nvPr/>
        </p:nvPicPr>
        <p:blipFill>
          <a:blip r:embed="rId3">
            <a:alphaModFix/>
          </a:blip>
          <a:stretch>
            <a:fillRect/>
          </a:stretch>
        </p:blipFill>
        <p:spPr>
          <a:xfrm>
            <a:off x="-7948374" y="8452400"/>
            <a:ext cx="1766501" cy="1359025"/>
          </a:xfrm>
          <a:prstGeom prst="rect">
            <a:avLst/>
          </a:prstGeom>
          <a:noFill/>
          <a:ln>
            <a:noFill/>
          </a:ln>
        </p:spPr>
      </p:pic>
      <p:pic>
        <p:nvPicPr>
          <p:cNvPr id="380" name="Google Shape;380;p41"/>
          <p:cNvPicPr preferRelativeResize="0"/>
          <p:nvPr/>
        </p:nvPicPr>
        <p:blipFill>
          <a:blip r:embed="rId4">
            <a:alphaModFix/>
          </a:blip>
          <a:stretch>
            <a:fillRect/>
          </a:stretch>
        </p:blipFill>
        <p:spPr>
          <a:xfrm>
            <a:off x="-6181874" y="8452400"/>
            <a:ext cx="1720700" cy="1359025"/>
          </a:xfrm>
          <a:prstGeom prst="rect">
            <a:avLst/>
          </a:prstGeom>
          <a:noFill/>
          <a:ln>
            <a:noFill/>
          </a:ln>
        </p:spPr>
      </p:pic>
      <p:pic>
        <p:nvPicPr>
          <p:cNvPr id="381" name="Google Shape;381;p41"/>
          <p:cNvPicPr preferRelativeResize="0"/>
          <p:nvPr/>
        </p:nvPicPr>
        <p:blipFill rotWithShape="1">
          <a:blip r:embed="rId5">
            <a:alphaModFix/>
          </a:blip>
          <a:srcRect b="6449" l="0" r="0" t="8689"/>
          <a:stretch/>
        </p:blipFill>
        <p:spPr>
          <a:xfrm>
            <a:off x="-4461174" y="8452400"/>
            <a:ext cx="1720700" cy="1359025"/>
          </a:xfrm>
          <a:prstGeom prst="rect">
            <a:avLst/>
          </a:prstGeom>
          <a:noFill/>
          <a:ln>
            <a:noFill/>
          </a:ln>
        </p:spPr>
      </p:pic>
      <p:pic>
        <p:nvPicPr>
          <p:cNvPr id="382" name="Google Shape;382;p41"/>
          <p:cNvPicPr preferRelativeResize="0"/>
          <p:nvPr/>
        </p:nvPicPr>
        <p:blipFill>
          <a:blip r:embed="rId6">
            <a:alphaModFix/>
          </a:blip>
          <a:stretch>
            <a:fillRect/>
          </a:stretch>
        </p:blipFill>
        <p:spPr>
          <a:xfrm>
            <a:off x="-2712174" y="8452400"/>
            <a:ext cx="1720700" cy="1359025"/>
          </a:xfrm>
          <a:prstGeom prst="rect">
            <a:avLst/>
          </a:prstGeom>
          <a:noFill/>
          <a:ln>
            <a:noFill/>
          </a:ln>
        </p:spPr>
      </p:pic>
      <p:graphicFrame>
        <p:nvGraphicFramePr>
          <p:cNvPr id="383" name="Google Shape;383;p41"/>
          <p:cNvGraphicFramePr/>
          <p:nvPr/>
        </p:nvGraphicFramePr>
        <p:xfrm>
          <a:off x="-8346802" y="1491297"/>
          <a:ext cx="3000000" cy="3000000"/>
        </p:xfrm>
        <a:graphic>
          <a:graphicData uri="http://schemas.openxmlformats.org/drawingml/2006/table">
            <a:tbl>
              <a:tblPr>
                <a:noFill/>
                <a:tableStyleId>{BA324CAC-62EC-4C7D-AC43-CAF3AEDD4A23}</a:tableStyleId>
              </a:tblPr>
              <a:tblGrid>
                <a:gridCol w="1242600"/>
                <a:gridCol w="6406475"/>
              </a:tblGrid>
              <a:tr h="423750">
                <a:tc>
                  <a:txBody>
                    <a:bodyPr/>
                    <a:lstStyle/>
                    <a:p>
                      <a:pPr indent="0" lvl="0" marL="0" rtl="0" algn="ctr">
                        <a:spcBef>
                          <a:spcPts val="0"/>
                        </a:spcBef>
                        <a:spcAft>
                          <a:spcPts val="0"/>
                        </a:spcAft>
                        <a:buNone/>
                      </a:pPr>
                      <a:r>
                        <a:rPr b="1" lang="en">
                          <a:solidFill>
                            <a:srgbClr val="FFFFFF"/>
                          </a:solidFill>
                          <a:latin typeface="Lora"/>
                          <a:ea typeface="Lora"/>
                          <a:cs typeface="Lora"/>
                          <a:sym typeface="Lora"/>
                        </a:rPr>
                        <a:t>Mode</a:t>
                      </a:r>
                      <a:endParaRPr b="1">
                        <a:solidFill>
                          <a:srgbClr val="FFFFFF"/>
                        </a:solidFill>
                        <a:latin typeface="Lora"/>
                        <a:ea typeface="Lora"/>
                        <a:cs typeface="Lora"/>
                        <a:sym typeface="Lora"/>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00854C"/>
                    </a:solidFill>
                  </a:tcPr>
                </a:tc>
                <a:tc>
                  <a:txBody>
                    <a:bodyPr/>
                    <a:lstStyle/>
                    <a:p>
                      <a:pPr indent="-228600" lvl="0" marL="457200" rtl="0" algn="ctr">
                        <a:spcBef>
                          <a:spcPts val="0"/>
                        </a:spcBef>
                        <a:spcAft>
                          <a:spcPts val="0"/>
                        </a:spcAft>
                        <a:buNone/>
                      </a:pPr>
                      <a:r>
                        <a:rPr b="1" lang="en">
                          <a:solidFill>
                            <a:srgbClr val="FFFFFF"/>
                          </a:solidFill>
                          <a:latin typeface="Lora"/>
                          <a:ea typeface="Lora"/>
                          <a:cs typeface="Lora"/>
                          <a:sym typeface="Lora"/>
                        </a:rPr>
                        <a:t>Definition</a:t>
                      </a:r>
                      <a:endParaRPr b="1">
                        <a:solidFill>
                          <a:srgbClr val="FFFFFF"/>
                        </a:solidFill>
                        <a:latin typeface="Lora"/>
                        <a:ea typeface="Lora"/>
                        <a:cs typeface="Lora"/>
                        <a:sym typeface="Lora"/>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00854C"/>
                    </a:solidFill>
                  </a:tcPr>
                </a:tc>
              </a:tr>
            </a:tbl>
          </a:graphicData>
        </a:graphic>
      </p:graphicFrame>
      <p:graphicFrame>
        <p:nvGraphicFramePr>
          <p:cNvPr id="384" name="Google Shape;384;p41"/>
          <p:cNvGraphicFramePr/>
          <p:nvPr/>
        </p:nvGraphicFramePr>
        <p:xfrm>
          <a:off x="-8346814" y="1915038"/>
          <a:ext cx="3000000" cy="3000000"/>
        </p:xfrm>
        <a:graphic>
          <a:graphicData uri="http://schemas.openxmlformats.org/drawingml/2006/table">
            <a:tbl>
              <a:tblPr>
                <a:noFill/>
                <a:tableStyleId>{BA324CAC-62EC-4C7D-AC43-CAF3AEDD4A23}</a:tableStyleId>
              </a:tblPr>
              <a:tblGrid>
                <a:gridCol w="1242625"/>
                <a:gridCol w="6406450"/>
              </a:tblGrid>
              <a:tr h="1822625">
                <a:tc>
                  <a:txBody>
                    <a:bodyPr/>
                    <a:lstStyle/>
                    <a:p>
                      <a:pPr indent="0" lvl="0" marL="0" rtl="0" algn="ctr">
                        <a:spcBef>
                          <a:spcPts val="0"/>
                        </a:spcBef>
                        <a:spcAft>
                          <a:spcPts val="0"/>
                        </a:spcAft>
                        <a:buNone/>
                      </a:pPr>
                      <a:r>
                        <a:rPr b="1" lang="en">
                          <a:latin typeface="Lora"/>
                          <a:ea typeface="Lora"/>
                          <a:cs typeface="Lora"/>
                          <a:sym typeface="Lora"/>
                        </a:rPr>
                        <a:t>Problem- based learning</a:t>
                      </a:r>
                      <a:endParaRPr b="1">
                        <a:latin typeface="Lora"/>
                        <a:ea typeface="Lora"/>
                        <a:cs typeface="Lora"/>
                        <a:sym typeface="Lor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79C6A5"/>
                    </a:solidFill>
                  </a:tcPr>
                </a:tc>
                <a:tc>
                  <a:txBody>
                    <a:bodyPr/>
                    <a:lstStyle/>
                    <a:p>
                      <a:pPr indent="-317500" lvl="0" marL="457200" rtl="0" algn="l">
                        <a:spcBef>
                          <a:spcPts val="0"/>
                        </a:spcBef>
                        <a:spcAft>
                          <a:spcPts val="0"/>
                        </a:spcAft>
                        <a:buClr>
                          <a:srgbClr val="6AA84F"/>
                        </a:buClr>
                        <a:buSzPts val="1400"/>
                        <a:buFont typeface="Lora"/>
                        <a:buChar char="●"/>
                      </a:pPr>
                      <a:r>
                        <a:rPr lang="en">
                          <a:solidFill>
                            <a:srgbClr val="6AA84F"/>
                          </a:solidFill>
                          <a:latin typeface="Lora"/>
                          <a:ea typeface="Lora"/>
                          <a:cs typeface="Lora"/>
                          <a:sym typeface="Lora"/>
                        </a:rPr>
                        <a:t>It is under the constructivism theory</a:t>
                      </a:r>
                      <a:endParaRPr>
                        <a:solidFill>
                          <a:srgbClr val="6AA84F"/>
                        </a:solidFill>
                        <a:latin typeface="Lora"/>
                        <a:ea typeface="Lora"/>
                        <a:cs typeface="Lora"/>
                        <a:sym typeface="Lora"/>
                      </a:endParaRPr>
                    </a:p>
                    <a:p>
                      <a:pPr indent="-317500" lvl="0" marL="457200" rtl="0" algn="l">
                        <a:spcBef>
                          <a:spcPts val="0"/>
                        </a:spcBef>
                        <a:spcAft>
                          <a:spcPts val="0"/>
                        </a:spcAft>
                        <a:buClr>
                          <a:srgbClr val="BF9000"/>
                        </a:buClr>
                        <a:buSzPts val="1400"/>
                        <a:buFont typeface="Lora"/>
                        <a:buChar char="●"/>
                      </a:pPr>
                      <a:r>
                        <a:rPr lang="en">
                          <a:solidFill>
                            <a:srgbClr val="BF9000"/>
                          </a:solidFill>
                          <a:latin typeface="Lora"/>
                          <a:ea typeface="Lora"/>
                          <a:cs typeface="Lora"/>
                          <a:sym typeface="Lora"/>
                        </a:rPr>
                        <a:t>Process of arriving at a solution through accessing and using a body of knowledge.</a:t>
                      </a:r>
                      <a:endParaRPr>
                        <a:solidFill>
                          <a:srgbClr val="BF9000"/>
                        </a:solidFill>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The computer presents the learner with a story that includes a problem </a:t>
                      </a:r>
                      <a:endParaRPr>
                        <a:latin typeface="Lora"/>
                        <a:ea typeface="Lora"/>
                        <a:cs typeface="Lora"/>
                        <a:sym typeface="Lora"/>
                      </a:endParaRPr>
                    </a:p>
                    <a:p>
                      <a:pPr indent="0" lvl="0" marL="457200" rtl="0" algn="l">
                        <a:spcBef>
                          <a:spcPts val="0"/>
                        </a:spcBef>
                        <a:spcAft>
                          <a:spcPts val="0"/>
                        </a:spcAft>
                        <a:buNone/>
                      </a:pPr>
                      <a:r>
                        <a:rPr lang="en">
                          <a:solidFill>
                            <a:srgbClr val="6AA84F"/>
                          </a:solidFill>
                          <a:latin typeface="Lora"/>
                          <a:ea typeface="Lora"/>
                          <a:cs typeface="Lora"/>
                          <a:sym typeface="Lora"/>
                        </a:rPr>
                        <a:t>that could be a text or any other form of data.</a:t>
                      </a:r>
                      <a:endParaRPr>
                        <a:solidFill>
                          <a:srgbClr val="6AA84F"/>
                        </a:solidFill>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The learner may be required to investigate the situation.</a:t>
                      </a:r>
                      <a:endParaRPr>
                        <a:latin typeface="Lora"/>
                        <a:ea typeface="Lora"/>
                        <a:cs typeface="Lora"/>
                        <a:sym typeface="Lora"/>
                      </a:endParaRPr>
                    </a:p>
                    <a:p>
                      <a:pPr indent="0" lvl="0" marL="457200" rtl="0" algn="l">
                        <a:spcBef>
                          <a:spcPts val="0"/>
                        </a:spcBef>
                        <a:spcAft>
                          <a:spcPts val="0"/>
                        </a:spcAft>
                        <a:buNone/>
                      </a:pPr>
                      <a:r>
                        <a:rPr lang="en">
                          <a:solidFill>
                            <a:srgbClr val="6AA84F"/>
                          </a:solidFill>
                          <a:latin typeface="Lora"/>
                          <a:ea typeface="Lora"/>
                          <a:cs typeface="Lora"/>
                          <a:sym typeface="Lora"/>
                        </a:rPr>
                        <a:t>By examination, finding the problem and looking at lab and test results to find the solutions by which the computer will the an action</a:t>
                      </a:r>
                      <a:endParaRPr>
                        <a:solidFill>
                          <a:srgbClr val="6AA84F"/>
                        </a:solidFill>
                        <a:latin typeface="Lora"/>
                        <a:ea typeface="Lora"/>
                        <a:cs typeface="Lora"/>
                        <a:sym typeface="Lor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2994850">
                <a:tc>
                  <a:txBody>
                    <a:bodyPr/>
                    <a:lstStyle/>
                    <a:p>
                      <a:pPr indent="0" lvl="0" marL="0" rtl="0" algn="ctr">
                        <a:spcBef>
                          <a:spcPts val="0"/>
                        </a:spcBef>
                        <a:spcAft>
                          <a:spcPts val="0"/>
                        </a:spcAft>
                        <a:buNone/>
                      </a:pPr>
                      <a:r>
                        <a:rPr b="1" lang="en">
                          <a:latin typeface="Lora"/>
                          <a:ea typeface="Lora"/>
                          <a:cs typeface="Lora"/>
                          <a:sym typeface="Lora"/>
                        </a:rPr>
                        <a:t>Simulation</a:t>
                      </a:r>
                      <a:endParaRPr b="1">
                        <a:latin typeface="Lora"/>
                        <a:ea typeface="Lora"/>
                        <a:cs typeface="Lora"/>
                        <a:sym typeface="Lor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79C6A5"/>
                    </a:solidFill>
                  </a:tcPr>
                </a:tc>
                <a:tc>
                  <a:txBody>
                    <a:bodyPr/>
                    <a:lstStyle/>
                    <a:p>
                      <a:pPr indent="-317500" lvl="0" marL="457200" rtl="0" algn="l">
                        <a:spcBef>
                          <a:spcPts val="0"/>
                        </a:spcBef>
                        <a:spcAft>
                          <a:spcPts val="0"/>
                        </a:spcAft>
                        <a:buClr>
                          <a:srgbClr val="6AA84F"/>
                        </a:buClr>
                        <a:buSzPts val="1400"/>
                        <a:buFont typeface="Lora"/>
                        <a:buChar char="●"/>
                      </a:pPr>
                      <a:r>
                        <a:rPr lang="en">
                          <a:solidFill>
                            <a:srgbClr val="6AA84F"/>
                          </a:solidFill>
                          <a:latin typeface="Lora"/>
                          <a:ea typeface="Lora"/>
                          <a:cs typeface="Lora"/>
                          <a:sym typeface="Lora"/>
                        </a:rPr>
                        <a:t>A lot of skills can be learned in such environment</a:t>
                      </a:r>
                      <a:endParaRPr>
                        <a:solidFill>
                          <a:srgbClr val="6AA84F"/>
                        </a:solidFill>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Engage and actively involved in decision making</a:t>
                      </a:r>
                      <a:endParaRPr>
                        <a:latin typeface="Lora"/>
                        <a:ea typeface="Lora"/>
                        <a:cs typeface="Lora"/>
                        <a:sym typeface="Lora"/>
                      </a:endParaRPr>
                    </a:p>
                    <a:p>
                      <a:pPr indent="-317500" lvl="1" marL="914400" rtl="0" algn="l">
                        <a:spcBef>
                          <a:spcPts val="0"/>
                        </a:spcBef>
                        <a:spcAft>
                          <a:spcPts val="0"/>
                        </a:spcAft>
                        <a:buSzPts val="1400"/>
                        <a:buFont typeface="Lora"/>
                        <a:buChar char="○"/>
                      </a:pPr>
                      <a:r>
                        <a:rPr lang="en">
                          <a:latin typeface="Lora"/>
                          <a:ea typeface="Lora"/>
                          <a:cs typeface="Lora"/>
                          <a:sym typeface="Lora"/>
                        </a:rPr>
                        <a:t>Interaction between a student and a simulated patient</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Approximate the real-world experience of patient care</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Put attention to subject being presented</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 Simulation can be static vs dynamic</a:t>
                      </a:r>
                      <a:endParaRPr>
                        <a:latin typeface="Lora"/>
                        <a:ea typeface="Lora"/>
                        <a:cs typeface="Lora"/>
                        <a:sym typeface="Lora"/>
                      </a:endParaRPr>
                    </a:p>
                    <a:p>
                      <a:pPr indent="-317500" lvl="1" marL="914400" rtl="0" algn="l">
                        <a:spcBef>
                          <a:spcPts val="0"/>
                        </a:spcBef>
                        <a:spcAft>
                          <a:spcPts val="0"/>
                        </a:spcAft>
                        <a:buSzPts val="1400"/>
                        <a:buFont typeface="Cairo"/>
                        <a:buChar char="🌟"/>
                      </a:pPr>
                      <a:r>
                        <a:rPr b="1" lang="en">
                          <a:latin typeface="Lora"/>
                          <a:ea typeface="Lora"/>
                          <a:cs typeface="Lora"/>
                          <a:sym typeface="Lora"/>
                        </a:rPr>
                        <a:t>Static</a:t>
                      </a:r>
                      <a:r>
                        <a:rPr lang="en">
                          <a:latin typeface="Lora"/>
                          <a:ea typeface="Lora"/>
                          <a:cs typeface="Lora"/>
                          <a:sym typeface="Lora"/>
                        </a:rPr>
                        <a:t>: </a:t>
                      </a:r>
                      <a:r>
                        <a:rPr lang="en">
                          <a:latin typeface="Lora"/>
                          <a:ea typeface="Lora"/>
                          <a:cs typeface="Lora"/>
                          <a:sym typeface="Lora"/>
                        </a:rPr>
                        <a:t>predefined problems and clinical outcomes. </a:t>
                      </a:r>
                      <a:r>
                        <a:rPr lang="en">
                          <a:solidFill>
                            <a:srgbClr val="6AA84F"/>
                          </a:solidFill>
                          <a:latin typeface="Lora"/>
                          <a:ea typeface="Lora"/>
                          <a:cs typeface="Lora"/>
                          <a:sym typeface="Lora"/>
                        </a:rPr>
                        <a:t>Nothing can be changed; students action doesn’t influence the pathway</a:t>
                      </a:r>
                      <a:endParaRPr>
                        <a:solidFill>
                          <a:srgbClr val="6AA84F"/>
                        </a:solidFill>
                        <a:latin typeface="Lora"/>
                        <a:ea typeface="Lora"/>
                        <a:cs typeface="Lora"/>
                        <a:sym typeface="Lora"/>
                      </a:endParaRPr>
                    </a:p>
                    <a:p>
                      <a:pPr indent="-317500" lvl="1" marL="914400" rtl="0" algn="l">
                        <a:spcBef>
                          <a:spcPts val="0"/>
                        </a:spcBef>
                        <a:spcAft>
                          <a:spcPts val="0"/>
                        </a:spcAft>
                        <a:buSzPts val="1400"/>
                        <a:buFont typeface="Cairo"/>
                        <a:buChar char="🌟"/>
                      </a:pPr>
                      <a:r>
                        <a:rPr b="1" lang="en">
                          <a:latin typeface="Lora"/>
                          <a:ea typeface="Lora"/>
                          <a:cs typeface="Lora"/>
                          <a:sym typeface="Lora"/>
                        </a:rPr>
                        <a:t>Dynamic</a:t>
                      </a:r>
                      <a:r>
                        <a:rPr lang="en">
                          <a:latin typeface="Lora"/>
                          <a:ea typeface="Lora"/>
                          <a:cs typeface="Lora"/>
                          <a:sym typeface="Lora"/>
                        </a:rPr>
                        <a:t>:</a:t>
                      </a:r>
                      <a:r>
                        <a:rPr lang="en">
                          <a:latin typeface="Lora"/>
                          <a:ea typeface="Lora"/>
                          <a:cs typeface="Lora"/>
                          <a:sym typeface="Lora"/>
                        </a:rPr>
                        <a:t> simulate </a:t>
                      </a:r>
                      <a:r>
                        <a:rPr b="1" lang="en">
                          <a:latin typeface="Lora"/>
                          <a:ea typeface="Lora"/>
                          <a:cs typeface="Lora"/>
                          <a:sym typeface="Lora"/>
                        </a:rPr>
                        <a:t>changes </a:t>
                      </a:r>
                      <a:r>
                        <a:rPr lang="en">
                          <a:latin typeface="Lora"/>
                          <a:ea typeface="Lora"/>
                          <a:cs typeface="Lora"/>
                          <a:sym typeface="Lora"/>
                        </a:rPr>
                        <a:t>as students are interacting; make students understand their actions and clinical outcomes.</a:t>
                      </a:r>
                      <a:endParaRPr>
                        <a:latin typeface="Lora"/>
                        <a:ea typeface="Lora"/>
                        <a:cs typeface="Lora"/>
                        <a:sym typeface="Lora"/>
                      </a:endParaRPr>
                    </a:p>
                    <a:p>
                      <a:pPr indent="-317500" lvl="0" marL="457200" rtl="0" algn="l">
                        <a:spcBef>
                          <a:spcPts val="0"/>
                        </a:spcBef>
                        <a:spcAft>
                          <a:spcPts val="0"/>
                        </a:spcAft>
                        <a:buSzPts val="1400"/>
                        <a:buFont typeface="Cairo"/>
                        <a:buChar char="●"/>
                      </a:pPr>
                      <a:r>
                        <a:rPr lang="en">
                          <a:latin typeface="Lora"/>
                          <a:ea typeface="Lora"/>
                          <a:cs typeface="Lora"/>
                          <a:sym typeface="Lora"/>
                        </a:rPr>
                        <a:t>Effective learning using </a:t>
                      </a:r>
                      <a:r>
                        <a:rPr b="1" lang="en">
                          <a:solidFill>
                            <a:srgbClr val="FF0000"/>
                          </a:solidFill>
                          <a:latin typeface="Lora"/>
                          <a:ea typeface="Lora"/>
                          <a:cs typeface="Lora"/>
                          <a:sym typeface="Lora"/>
                        </a:rPr>
                        <a:t>constructive approach to learning</a:t>
                      </a:r>
                      <a:endParaRPr b="1">
                        <a:solidFill>
                          <a:srgbClr val="FF0000"/>
                        </a:solidFill>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E.g. Immersive simulated environments </a:t>
                      </a:r>
                      <a:endParaRPr>
                        <a:latin typeface="Lora"/>
                        <a:ea typeface="Lora"/>
                        <a:cs typeface="Lora"/>
                        <a:sym typeface="Lor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bl>
          </a:graphicData>
        </a:graphic>
      </p:graphicFrame>
      <p:sp>
        <p:nvSpPr>
          <p:cNvPr id="385" name="Google Shape;385;p41"/>
          <p:cNvSpPr txBox="1"/>
          <p:nvPr/>
        </p:nvSpPr>
        <p:spPr>
          <a:xfrm>
            <a:off x="-8637074" y="10562275"/>
            <a:ext cx="8229600" cy="982500"/>
          </a:xfrm>
          <a:prstGeom prst="rect">
            <a:avLst/>
          </a:prstGeom>
          <a:noFill/>
          <a:ln cap="flat" cmpd="sng" w="19050">
            <a:solidFill>
              <a:srgbClr val="AAD3BD"/>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solidFill>
                  <a:srgbClr val="6AA84F"/>
                </a:solidFill>
                <a:latin typeface="Lora"/>
                <a:ea typeface="Lora"/>
                <a:cs typeface="Lora"/>
                <a:sym typeface="Lora"/>
              </a:rPr>
              <a:t>The immersive </a:t>
            </a:r>
            <a:r>
              <a:rPr lang="en" sz="900">
                <a:solidFill>
                  <a:srgbClr val="6AA84F"/>
                </a:solidFill>
                <a:latin typeface="Lora"/>
                <a:ea typeface="Lora"/>
                <a:cs typeface="Lora"/>
                <a:sym typeface="Lora"/>
              </a:rPr>
              <a:t>environment</a:t>
            </a:r>
            <a:r>
              <a:rPr lang="en" sz="900">
                <a:solidFill>
                  <a:srgbClr val="6AA84F"/>
                </a:solidFill>
                <a:latin typeface="Lora"/>
                <a:ea typeface="Lora"/>
                <a:cs typeface="Lora"/>
                <a:sym typeface="Lora"/>
              </a:rPr>
              <a:t> of stimulation learning will be in real life settings; OR, trauma centers, ICU and the physician office. The patient will be an </a:t>
            </a:r>
            <a:r>
              <a:rPr b="1" lang="en" sz="900">
                <a:solidFill>
                  <a:srgbClr val="6AA84F"/>
                </a:solidFill>
                <a:latin typeface="Lora"/>
                <a:ea typeface="Lora"/>
                <a:cs typeface="Lora"/>
                <a:sym typeface="Lora"/>
              </a:rPr>
              <a:t>artificial</a:t>
            </a:r>
            <a:r>
              <a:rPr b="1" lang="en" sz="900">
                <a:solidFill>
                  <a:srgbClr val="6AA84F"/>
                </a:solidFill>
                <a:latin typeface="Lora"/>
                <a:ea typeface="Lora"/>
                <a:cs typeface="Lora"/>
                <a:sym typeface="Lora"/>
              </a:rPr>
              <a:t> </a:t>
            </a:r>
            <a:r>
              <a:rPr b="1" lang="en" sz="900">
                <a:solidFill>
                  <a:srgbClr val="6AA84F"/>
                </a:solidFill>
                <a:latin typeface="Lora"/>
                <a:ea typeface="Lora"/>
                <a:cs typeface="Lora"/>
                <a:sym typeface="Lora"/>
              </a:rPr>
              <a:t>mannequin</a:t>
            </a:r>
            <a:r>
              <a:rPr b="1" lang="en" sz="900">
                <a:solidFill>
                  <a:srgbClr val="6AA84F"/>
                </a:solidFill>
                <a:latin typeface="Lora"/>
                <a:ea typeface="Lora"/>
                <a:cs typeface="Lora"/>
                <a:sym typeface="Lora"/>
              </a:rPr>
              <a:t> </a:t>
            </a:r>
            <a:r>
              <a:rPr lang="en" sz="900">
                <a:solidFill>
                  <a:srgbClr val="6AA84F"/>
                </a:solidFill>
                <a:latin typeface="Lora"/>
                <a:ea typeface="Lora"/>
                <a:cs typeface="Lora"/>
                <a:sym typeface="Lora"/>
              </a:rPr>
              <a:t>that has the same dynamic of real patient; vital signs ..etc.</a:t>
            </a:r>
            <a:endParaRPr sz="900">
              <a:solidFill>
                <a:srgbClr val="6AA84F"/>
              </a:solidFill>
              <a:latin typeface="Lora"/>
              <a:ea typeface="Lora"/>
              <a:cs typeface="Lora"/>
              <a:sym typeface="Lora"/>
            </a:endParaRPr>
          </a:p>
          <a:p>
            <a:pPr indent="0" lvl="0" marL="0" rtl="0" algn="l">
              <a:spcBef>
                <a:spcPts val="0"/>
              </a:spcBef>
              <a:spcAft>
                <a:spcPts val="0"/>
              </a:spcAft>
              <a:buNone/>
            </a:pPr>
            <a:r>
              <a:rPr lang="en" sz="900">
                <a:solidFill>
                  <a:srgbClr val="6AA84F"/>
                </a:solidFill>
                <a:latin typeface="Lora"/>
                <a:ea typeface="Lora"/>
                <a:cs typeface="Lora"/>
                <a:sym typeface="Lora"/>
              </a:rPr>
              <a:t>The learners can</a:t>
            </a:r>
            <a:r>
              <a:rPr b="1" lang="en" sz="900">
                <a:solidFill>
                  <a:srgbClr val="6AA84F"/>
                </a:solidFill>
                <a:latin typeface="Lora"/>
                <a:ea typeface="Lora"/>
                <a:cs typeface="Lora"/>
                <a:sym typeface="Lora"/>
              </a:rPr>
              <a:t> play any role</a:t>
            </a:r>
            <a:r>
              <a:rPr lang="en" sz="900">
                <a:solidFill>
                  <a:srgbClr val="6AA84F"/>
                </a:solidFill>
                <a:latin typeface="Lora"/>
                <a:ea typeface="Lora"/>
                <a:cs typeface="Lora"/>
                <a:sym typeface="Lora"/>
              </a:rPr>
              <a:t>; the nurse, the surgeon … etc</a:t>
            </a:r>
            <a:endParaRPr sz="900">
              <a:solidFill>
                <a:srgbClr val="6AA84F"/>
              </a:solidFill>
              <a:latin typeface="Lora"/>
              <a:ea typeface="Lora"/>
              <a:cs typeface="Lora"/>
              <a:sym typeface="Lora"/>
            </a:endParaRPr>
          </a:p>
          <a:p>
            <a:pPr indent="0" lvl="0" marL="0" rtl="0" algn="l">
              <a:spcBef>
                <a:spcPts val="0"/>
              </a:spcBef>
              <a:spcAft>
                <a:spcPts val="0"/>
              </a:spcAft>
              <a:buNone/>
            </a:pPr>
            <a:r>
              <a:rPr b="1" lang="en" sz="900">
                <a:solidFill>
                  <a:srgbClr val="6AA84F"/>
                </a:solidFill>
                <a:latin typeface="Lora"/>
                <a:ea typeface="Lora"/>
                <a:cs typeface="Lora"/>
                <a:sym typeface="Lora"/>
              </a:rPr>
              <a:t>We need </a:t>
            </a:r>
            <a:r>
              <a:rPr b="1" lang="en" sz="900">
                <a:solidFill>
                  <a:srgbClr val="6AA84F"/>
                </a:solidFill>
                <a:latin typeface="Lora"/>
                <a:ea typeface="Lora"/>
                <a:cs typeface="Lora"/>
                <a:sym typeface="Lora"/>
              </a:rPr>
              <a:t>this</a:t>
            </a:r>
            <a:r>
              <a:rPr b="1" lang="en" sz="900">
                <a:solidFill>
                  <a:srgbClr val="6AA84F"/>
                </a:solidFill>
                <a:latin typeface="Lora"/>
                <a:ea typeface="Lora"/>
                <a:cs typeface="Lora"/>
                <a:sym typeface="Lora"/>
              </a:rPr>
              <a:t> type of learning for: </a:t>
            </a:r>
            <a:endParaRPr b="1" sz="900">
              <a:solidFill>
                <a:srgbClr val="6AA84F"/>
              </a:solidFill>
              <a:highlight>
                <a:srgbClr val="6FA8DC"/>
              </a:highlight>
              <a:latin typeface="Lora"/>
              <a:ea typeface="Lora"/>
              <a:cs typeface="Lora"/>
              <a:sym typeface="Lora"/>
            </a:endParaRPr>
          </a:p>
          <a:p>
            <a:pPr indent="0" lvl="0" marL="0" rtl="0" algn="l">
              <a:spcBef>
                <a:spcPts val="0"/>
              </a:spcBef>
              <a:spcAft>
                <a:spcPts val="0"/>
              </a:spcAft>
              <a:buNone/>
            </a:pPr>
            <a:r>
              <a:rPr lang="en" sz="900">
                <a:solidFill>
                  <a:srgbClr val="6AA84F"/>
                </a:solidFill>
                <a:latin typeface="Lora"/>
                <a:ea typeface="Lora"/>
                <a:cs typeface="Lora"/>
                <a:sym typeface="Lora"/>
              </a:rPr>
              <a:t>1-regular training</a:t>
            </a:r>
            <a:endParaRPr sz="900">
              <a:solidFill>
                <a:srgbClr val="6AA84F"/>
              </a:solidFill>
              <a:latin typeface="Lora"/>
              <a:ea typeface="Lora"/>
              <a:cs typeface="Lora"/>
              <a:sym typeface="Lora"/>
            </a:endParaRPr>
          </a:p>
          <a:p>
            <a:pPr indent="0" lvl="0" marL="0" rtl="0" algn="l">
              <a:spcBef>
                <a:spcPts val="0"/>
              </a:spcBef>
              <a:spcAft>
                <a:spcPts val="0"/>
              </a:spcAft>
              <a:buNone/>
            </a:pPr>
            <a:r>
              <a:rPr lang="en" sz="900">
                <a:solidFill>
                  <a:srgbClr val="6AA84F"/>
                </a:solidFill>
                <a:latin typeface="Lora"/>
                <a:ea typeface="Lora"/>
                <a:cs typeface="Lora"/>
                <a:sym typeface="Lora"/>
              </a:rPr>
              <a:t>2-cognitive training </a:t>
            </a:r>
            <a:r>
              <a:rPr lang="en" sz="900">
                <a:solidFill>
                  <a:srgbClr val="6AA84F"/>
                </a:solidFill>
                <a:latin typeface="Lora"/>
                <a:ea typeface="Lora"/>
                <a:cs typeface="Lora"/>
                <a:sym typeface="Lora"/>
              </a:rPr>
              <a:t>(??)</a:t>
            </a:r>
            <a:endParaRPr sz="900">
              <a:solidFill>
                <a:srgbClr val="6AA84F"/>
              </a:solidFill>
              <a:latin typeface="Lora"/>
              <a:ea typeface="Lora"/>
              <a:cs typeface="Lora"/>
              <a:sym typeface="Lora"/>
            </a:endParaRPr>
          </a:p>
        </p:txBody>
      </p:sp>
      <p:sp>
        <p:nvSpPr>
          <p:cNvPr id="386" name="Google Shape;386;p41"/>
          <p:cNvSpPr txBox="1"/>
          <p:nvPr/>
        </p:nvSpPr>
        <p:spPr>
          <a:xfrm>
            <a:off x="-6940287" y="0"/>
            <a:ext cx="4836000" cy="731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200">
                <a:solidFill>
                  <a:srgbClr val="00854C"/>
                </a:solidFill>
                <a:latin typeface="Lora"/>
                <a:ea typeface="Lora"/>
                <a:cs typeface="Lora"/>
                <a:sym typeface="Lora"/>
              </a:rPr>
              <a:t>Modes of computer based learning</a:t>
            </a:r>
            <a:endParaRPr sz="3200">
              <a:solidFill>
                <a:srgbClr val="00854C"/>
              </a:solidFill>
              <a:latin typeface="Lora"/>
              <a:ea typeface="Lora"/>
              <a:cs typeface="Lora"/>
              <a:sym typeface="Lora"/>
            </a:endParaRPr>
          </a:p>
        </p:txBody>
      </p:sp>
      <p:sp>
        <p:nvSpPr>
          <p:cNvPr id="387" name="Google Shape;387;p41"/>
          <p:cNvSpPr txBox="1"/>
          <p:nvPr/>
        </p:nvSpPr>
        <p:spPr>
          <a:xfrm>
            <a:off x="1658675" y="251325"/>
            <a:ext cx="4775100" cy="79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200">
                <a:solidFill>
                  <a:srgbClr val="00854C"/>
                </a:solidFill>
                <a:latin typeface="Lora"/>
                <a:ea typeface="Lora"/>
                <a:cs typeface="Lora"/>
                <a:sym typeface="Lora"/>
              </a:rPr>
              <a:t>HIPAA</a:t>
            </a:r>
            <a:endParaRPr b="1" sz="3200">
              <a:solidFill>
                <a:srgbClr val="00854C"/>
              </a:solidFill>
              <a:latin typeface="Lora"/>
              <a:ea typeface="Lora"/>
              <a:cs typeface="Lora"/>
              <a:sym typeface="Lora"/>
            </a:endParaRPr>
          </a:p>
        </p:txBody>
      </p:sp>
      <p:sp>
        <p:nvSpPr>
          <p:cNvPr id="388" name="Google Shape;388;p41"/>
          <p:cNvSpPr txBox="1"/>
          <p:nvPr/>
        </p:nvSpPr>
        <p:spPr>
          <a:xfrm>
            <a:off x="0" y="1206300"/>
            <a:ext cx="8229600" cy="13590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Lora"/>
              <a:buChar char="●"/>
            </a:pPr>
            <a:r>
              <a:rPr lang="en">
                <a:latin typeface="Lora"/>
                <a:ea typeface="Lora"/>
                <a:cs typeface="Lora"/>
                <a:sym typeface="Lora"/>
              </a:rPr>
              <a:t>Protections apply to all personal health information (PHI), whether in hard copy records, electronic personal health information (ePHI) stored on computing systems, or even verbal discussions between medical professionals</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Covered entities must put safeguards in place to ensure data is not compromised, and that it is only used for the intended purpose</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The HIPAA rules are not designed to and should not impede the treatment of patients</a:t>
            </a:r>
            <a:endParaRPr>
              <a:latin typeface="Lora"/>
              <a:ea typeface="Lora"/>
              <a:cs typeface="Lora"/>
              <a:sym typeface="Lora"/>
            </a:endParaRPr>
          </a:p>
        </p:txBody>
      </p:sp>
      <p:sp>
        <p:nvSpPr>
          <p:cNvPr id="389" name="Google Shape;389;p41"/>
          <p:cNvSpPr txBox="1"/>
          <p:nvPr/>
        </p:nvSpPr>
        <p:spPr>
          <a:xfrm>
            <a:off x="0" y="3114350"/>
            <a:ext cx="8229600" cy="79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854C"/>
                </a:solidFill>
                <a:latin typeface="Lora"/>
                <a:ea typeface="Lora"/>
                <a:cs typeface="Lora"/>
                <a:sym typeface="Lora"/>
              </a:rPr>
              <a:t>Privacy Rule Mandates Removal of 18</a:t>
            </a:r>
            <a:endParaRPr b="1" sz="2000">
              <a:solidFill>
                <a:srgbClr val="00854C"/>
              </a:solidFill>
              <a:latin typeface="Lora"/>
              <a:ea typeface="Lora"/>
              <a:cs typeface="Lora"/>
              <a:sym typeface="Lora"/>
            </a:endParaRPr>
          </a:p>
          <a:p>
            <a:pPr indent="0" lvl="0" marL="0" rtl="0" algn="ctr">
              <a:spcBef>
                <a:spcPts val="0"/>
              </a:spcBef>
              <a:spcAft>
                <a:spcPts val="0"/>
              </a:spcAft>
              <a:buNone/>
            </a:pPr>
            <a:r>
              <a:rPr b="1" lang="en" sz="2000">
                <a:solidFill>
                  <a:srgbClr val="00854C"/>
                </a:solidFill>
                <a:latin typeface="Lora"/>
                <a:ea typeface="Lora"/>
                <a:cs typeface="Lora"/>
                <a:sym typeface="Lora"/>
              </a:rPr>
              <a:t>Identifiers</a:t>
            </a:r>
            <a:endParaRPr>
              <a:latin typeface="Lora"/>
              <a:ea typeface="Lora"/>
              <a:cs typeface="Lora"/>
              <a:sym typeface="Lora"/>
            </a:endParaRPr>
          </a:p>
        </p:txBody>
      </p:sp>
      <p:sp>
        <p:nvSpPr>
          <p:cNvPr id="390" name="Google Shape;390;p41"/>
          <p:cNvSpPr txBox="1"/>
          <p:nvPr/>
        </p:nvSpPr>
        <p:spPr>
          <a:xfrm>
            <a:off x="0" y="3906050"/>
            <a:ext cx="4114200" cy="26727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Lora"/>
              <a:buChar char="●"/>
            </a:pPr>
            <a:r>
              <a:rPr lang="en">
                <a:latin typeface="Lora"/>
                <a:ea typeface="Lora"/>
                <a:cs typeface="Lora"/>
                <a:sym typeface="Lora"/>
              </a:rPr>
              <a:t>Names</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All geographic subdivisions smaller than a state</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All elements of dates (except year)</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Telephone numbers</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Facsimile numbers</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Electronic mail addresses</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Social security numbers</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Medical record numbers</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Health plan beneficiary numbers</a:t>
            </a:r>
            <a:endParaRPr>
              <a:latin typeface="Lora"/>
              <a:ea typeface="Lora"/>
              <a:cs typeface="Lora"/>
              <a:sym typeface="Lora"/>
            </a:endParaRPr>
          </a:p>
        </p:txBody>
      </p:sp>
      <p:sp>
        <p:nvSpPr>
          <p:cNvPr id="391" name="Google Shape;391;p41"/>
          <p:cNvSpPr txBox="1"/>
          <p:nvPr/>
        </p:nvSpPr>
        <p:spPr>
          <a:xfrm>
            <a:off x="4114800" y="3906050"/>
            <a:ext cx="4114200" cy="2917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Lora"/>
              <a:buChar char="●"/>
            </a:pPr>
            <a:r>
              <a:rPr lang="en">
                <a:latin typeface="Lora"/>
                <a:ea typeface="Lora"/>
                <a:cs typeface="Lora"/>
                <a:sym typeface="Lora"/>
              </a:rPr>
              <a:t>Account numbers</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Certificate/license numbers</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Vehicle identifiers and serial numbers, including license plate numbers</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Device identifiers and serial numbers</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Web universal resource locators (URLs)</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Internet protocol (IP) address numbers</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Biometric identifiers, including fingerprints and voiceprints</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Full-face photographic images and any comparable images</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Any other unique identifying number, characteristic, or code</a:t>
            </a:r>
            <a:endParaRPr>
              <a:latin typeface="Lora"/>
              <a:ea typeface="Lora"/>
              <a:cs typeface="Lora"/>
              <a:sym typeface="Lora"/>
            </a:endParaRPr>
          </a:p>
        </p:txBody>
      </p:sp>
      <p:sp>
        <p:nvSpPr>
          <p:cNvPr id="392" name="Google Shape;392;p41"/>
          <p:cNvSpPr txBox="1"/>
          <p:nvPr/>
        </p:nvSpPr>
        <p:spPr>
          <a:xfrm>
            <a:off x="0" y="6978850"/>
            <a:ext cx="8229600" cy="79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854C"/>
                </a:solidFill>
                <a:latin typeface="Lora"/>
                <a:ea typeface="Lora"/>
                <a:cs typeface="Lora"/>
                <a:sym typeface="Lora"/>
              </a:rPr>
              <a:t>Permitted Uses and Disclosures of Patient</a:t>
            </a:r>
            <a:endParaRPr b="1" sz="2000">
              <a:solidFill>
                <a:srgbClr val="00854C"/>
              </a:solidFill>
              <a:latin typeface="Lora"/>
              <a:ea typeface="Lora"/>
              <a:cs typeface="Lora"/>
              <a:sym typeface="Lora"/>
            </a:endParaRPr>
          </a:p>
          <a:p>
            <a:pPr indent="0" lvl="0" marL="0" rtl="0" algn="ctr">
              <a:spcBef>
                <a:spcPts val="0"/>
              </a:spcBef>
              <a:spcAft>
                <a:spcPts val="0"/>
              </a:spcAft>
              <a:buNone/>
            </a:pPr>
            <a:r>
              <a:rPr b="1" lang="en" sz="2000">
                <a:solidFill>
                  <a:srgbClr val="00854C"/>
                </a:solidFill>
                <a:latin typeface="Lora"/>
                <a:ea typeface="Lora"/>
                <a:cs typeface="Lora"/>
                <a:sym typeface="Lora"/>
              </a:rPr>
              <a:t>Data</a:t>
            </a:r>
            <a:endParaRPr b="1" sz="2000">
              <a:solidFill>
                <a:srgbClr val="00854C"/>
              </a:solidFill>
              <a:latin typeface="Lora"/>
              <a:ea typeface="Lora"/>
              <a:cs typeface="Lora"/>
              <a:sym typeface="Lora"/>
            </a:endParaRPr>
          </a:p>
        </p:txBody>
      </p:sp>
      <p:sp>
        <p:nvSpPr>
          <p:cNvPr id="393" name="Google Shape;393;p41"/>
          <p:cNvSpPr txBox="1"/>
          <p:nvPr/>
        </p:nvSpPr>
        <p:spPr>
          <a:xfrm>
            <a:off x="0" y="7834475"/>
            <a:ext cx="4114200" cy="27951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Lora"/>
              <a:buChar char="●"/>
            </a:pPr>
            <a:r>
              <a:rPr lang="en">
                <a:latin typeface="Lora"/>
                <a:ea typeface="Lora"/>
                <a:cs typeface="Lora"/>
                <a:sym typeface="Lora"/>
              </a:rPr>
              <a:t>To the individual</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For treatment, payment or health care operations</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Uses and disclosures with opportunity to agree or object</a:t>
            </a:r>
            <a:endParaRPr>
              <a:latin typeface="Lora"/>
              <a:ea typeface="Lora"/>
              <a:cs typeface="Lora"/>
              <a:sym typeface="Lora"/>
            </a:endParaRPr>
          </a:p>
          <a:p>
            <a:pPr indent="-317500" lvl="1" marL="914400" rtl="0" algn="l">
              <a:spcBef>
                <a:spcPts val="0"/>
              </a:spcBef>
              <a:spcAft>
                <a:spcPts val="0"/>
              </a:spcAft>
              <a:buSzPts val="1400"/>
              <a:buFont typeface="Lora"/>
              <a:buChar char="○"/>
            </a:pPr>
            <a:r>
              <a:rPr lang="en">
                <a:latin typeface="Lora"/>
                <a:ea typeface="Lora"/>
                <a:cs typeface="Lora"/>
                <a:sym typeface="Lora"/>
              </a:rPr>
              <a:t>Facility directories</a:t>
            </a:r>
            <a:endParaRPr>
              <a:latin typeface="Lora"/>
              <a:ea typeface="Lora"/>
              <a:cs typeface="Lora"/>
              <a:sym typeface="Lora"/>
            </a:endParaRPr>
          </a:p>
          <a:p>
            <a:pPr indent="-317500" lvl="1" marL="914400" rtl="0" algn="l">
              <a:spcBef>
                <a:spcPts val="0"/>
              </a:spcBef>
              <a:spcAft>
                <a:spcPts val="0"/>
              </a:spcAft>
              <a:buSzPts val="1400"/>
              <a:buFont typeface="Lora"/>
              <a:buChar char="○"/>
            </a:pPr>
            <a:r>
              <a:rPr lang="en">
                <a:latin typeface="Lora"/>
                <a:ea typeface="Lora"/>
                <a:cs typeface="Lora"/>
                <a:sym typeface="Lora"/>
              </a:rPr>
              <a:t>For notification and other purposes</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Incidental use and disclosure</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Public interest and benefit activities</a:t>
            </a:r>
            <a:endParaRPr>
              <a:latin typeface="Lora"/>
              <a:ea typeface="Lora"/>
              <a:cs typeface="Lora"/>
              <a:sym typeface="Lora"/>
            </a:endParaRPr>
          </a:p>
          <a:p>
            <a:pPr indent="-317500" lvl="1" marL="914400" rtl="0" algn="l">
              <a:spcBef>
                <a:spcPts val="0"/>
              </a:spcBef>
              <a:spcAft>
                <a:spcPts val="0"/>
              </a:spcAft>
              <a:buSzPts val="1400"/>
              <a:buFont typeface="Lora"/>
              <a:buChar char="○"/>
            </a:pPr>
            <a:r>
              <a:rPr lang="en">
                <a:latin typeface="Lora"/>
                <a:ea typeface="Lora"/>
                <a:cs typeface="Lora"/>
                <a:sym typeface="Lora"/>
              </a:rPr>
              <a:t>Required by law</a:t>
            </a:r>
            <a:endParaRPr>
              <a:latin typeface="Lora"/>
              <a:ea typeface="Lora"/>
              <a:cs typeface="Lora"/>
              <a:sym typeface="Lora"/>
            </a:endParaRPr>
          </a:p>
          <a:p>
            <a:pPr indent="-317500" lvl="1" marL="914400" rtl="0" algn="l">
              <a:spcBef>
                <a:spcPts val="0"/>
              </a:spcBef>
              <a:spcAft>
                <a:spcPts val="0"/>
              </a:spcAft>
              <a:buSzPts val="1400"/>
              <a:buFont typeface="Lora"/>
              <a:buChar char="○"/>
            </a:pPr>
            <a:r>
              <a:rPr lang="en">
                <a:latin typeface="Lora"/>
                <a:ea typeface="Lora"/>
                <a:cs typeface="Lora"/>
                <a:sym typeface="Lora"/>
              </a:rPr>
              <a:t>Public health activities</a:t>
            </a:r>
            <a:endParaRPr>
              <a:latin typeface="Lora"/>
              <a:ea typeface="Lora"/>
              <a:cs typeface="Lora"/>
              <a:sym typeface="Lora"/>
            </a:endParaRPr>
          </a:p>
        </p:txBody>
      </p:sp>
      <p:sp>
        <p:nvSpPr>
          <p:cNvPr id="394" name="Google Shape;394;p41"/>
          <p:cNvSpPr txBox="1"/>
          <p:nvPr/>
        </p:nvSpPr>
        <p:spPr>
          <a:xfrm>
            <a:off x="4114800" y="7712213"/>
            <a:ext cx="4114200" cy="2917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Lora"/>
              <a:buChar char="●"/>
            </a:pPr>
            <a:r>
              <a:rPr lang="en">
                <a:latin typeface="Lora"/>
                <a:ea typeface="Lora"/>
                <a:cs typeface="Lora"/>
                <a:sym typeface="Lora"/>
              </a:rPr>
              <a:t>Victims of abuse, neglect or domestic violence</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Health oversight activities</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Judicial and administrative proceedings</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Law enforcement purposes</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Decedents</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Cadaveric organ, eye, or tissue donation</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Research</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Serious threat to health or safety</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Essential government functions</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Workers’ compensation</a:t>
            </a:r>
            <a:endParaRPr>
              <a:latin typeface="Lora"/>
              <a:ea typeface="Lora"/>
              <a:cs typeface="Lora"/>
              <a:sym typeface="Lor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98" name="Shape 398"/>
        <p:cNvGrpSpPr/>
        <p:nvPr/>
      </p:nvGrpSpPr>
      <p:grpSpPr>
        <a:xfrm>
          <a:off x="0" y="0"/>
          <a:ext cx="0" cy="0"/>
          <a:chOff x="0" y="0"/>
          <a:chExt cx="0" cy="0"/>
        </a:xfrm>
      </p:grpSpPr>
      <p:sp>
        <p:nvSpPr>
          <p:cNvPr id="399" name="Google Shape;399;p42"/>
          <p:cNvSpPr/>
          <p:nvPr/>
        </p:nvSpPr>
        <p:spPr>
          <a:xfrm>
            <a:off x="-7948374" y="8075000"/>
            <a:ext cx="6963300" cy="377400"/>
          </a:xfrm>
          <a:prstGeom prst="round2SameRect">
            <a:avLst>
              <a:gd fmla="val 16667" name="adj1"/>
              <a:gd fmla="val 0" name="adj2"/>
            </a:avLst>
          </a:prstGeom>
          <a:solidFill>
            <a:srgbClr val="AAD3BD">
              <a:alpha val="698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Lora"/>
                <a:ea typeface="Lora"/>
                <a:cs typeface="Lora"/>
                <a:sym typeface="Lora"/>
              </a:rPr>
              <a:t>Simulation</a:t>
            </a:r>
            <a:endParaRPr>
              <a:solidFill>
                <a:schemeClr val="dk1"/>
              </a:solidFill>
              <a:latin typeface="Lora"/>
              <a:ea typeface="Lora"/>
              <a:cs typeface="Lora"/>
              <a:sym typeface="Lora"/>
            </a:endParaRPr>
          </a:p>
        </p:txBody>
      </p:sp>
      <p:pic>
        <p:nvPicPr>
          <p:cNvPr id="400" name="Google Shape;400;p42"/>
          <p:cNvPicPr preferRelativeResize="0"/>
          <p:nvPr/>
        </p:nvPicPr>
        <p:blipFill>
          <a:blip r:embed="rId3">
            <a:alphaModFix/>
          </a:blip>
          <a:stretch>
            <a:fillRect/>
          </a:stretch>
        </p:blipFill>
        <p:spPr>
          <a:xfrm>
            <a:off x="-7948374" y="8452400"/>
            <a:ext cx="1766501" cy="1359025"/>
          </a:xfrm>
          <a:prstGeom prst="rect">
            <a:avLst/>
          </a:prstGeom>
          <a:noFill/>
          <a:ln>
            <a:noFill/>
          </a:ln>
        </p:spPr>
      </p:pic>
      <p:pic>
        <p:nvPicPr>
          <p:cNvPr id="401" name="Google Shape;401;p42"/>
          <p:cNvPicPr preferRelativeResize="0"/>
          <p:nvPr/>
        </p:nvPicPr>
        <p:blipFill>
          <a:blip r:embed="rId4">
            <a:alphaModFix/>
          </a:blip>
          <a:stretch>
            <a:fillRect/>
          </a:stretch>
        </p:blipFill>
        <p:spPr>
          <a:xfrm>
            <a:off x="-6181874" y="8452400"/>
            <a:ext cx="1720700" cy="1359025"/>
          </a:xfrm>
          <a:prstGeom prst="rect">
            <a:avLst/>
          </a:prstGeom>
          <a:noFill/>
          <a:ln>
            <a:noFill/>
          </a:ln>
        </p:spPr>
      </p:pic>
      <p:pic>
        <p:nvPicPr>
          <p:cNvPr id="402" name="Google Shape;402;p42"/>
          <p:cNvPicPr preferRelativeResize="0"/>
          <p:nvPr/>
        </p:nvPicPr>
        <p:blipFill rotWithShape="1">
          <a:blip r:embed="rId5">
            <a:alphaModFix/>
          </a:blip>
          <a:srcRect b="6449" l="0" r="0" t="8689"/>
          <a:stretch/>
        </p:blipFill>
        <p:spPr>
          <a:xfrm>
            <a:off x="-4461174" y="8452400"/>
            <a:ext cx="1720700" cy="1359025"/>
          </a:xfrm>
          <a:prstGeom prst="rect">
            <a:avLst/>
          </a:prstGeom>
          <a:noFill/>
          <a:ln>
            <a:noFill/>
          </a:ln>
        </p:spPr>
      </p:pic>
      <p:pic>
        <p:nvPicPr>
          <p:cNvPr id="403" name="Google Shape;403;p42"/>
          <p:cNvPicPr preferRelativeResize="0"/>
          <p:nvPr/>
        </p:nvPicPr>
        <p:blipFill>
          <a:blip r:embed="rId6">
            <a:alphaModFix/>
          </a:blip>
          <a:stretch>
            <a:fillRect/>
          </a:stretch>
        </p:blipFill>
        <p:spPr>
          <a:xfrm>
            <a:off x="-2712174" y="8452400"/>
            <a:ext cx="1720700" cy="1359025"/>
          </a:xfrm>
          <a:prstGeom prst="rect">
            <a:avLst/>
          </a:prstGeom>
          <a:noFill/>
          <a:ln>
            <a:noFill/>
          </a:ln>
        </p:spPr>
      </p:pic>
      <p:graphicFrame>
        <p:nvGraphicFramePr>
          <p:cNvPr id="404" name="Google Shape;404;p42"/>
          <p:cNvGraphicFramePr/>
          <p:nvPr/>
        </p:nvGraphicFramePr>
        <p:xfrm>
          <a:off x="-8346802" y="1491297"/>
          <a:ext cx="3000000" cy="3000000"/>
        </p:xfrm>
        <a:graphic>
          <a:graphicData uri="http://schemas.openxmlformats.org/drawingml/2006/table">
            <a:tbl>
              <a:tblPr>
                <a:noFill/>
                <a:tableStyleId>{BA324CAC-62EC-4C7D-AC43-CAF3AEDD4A23}</a:tableStyleId>
              </a:tblPr>
              <a:tblGrid>
                <a:gridCol w="1242600"/>
                <a:gridCol w="6406475"/>
              </a:tblGrid>
              <a:tr h="423750">
                <a:tc>
                  <a:txBody>
                    <a:bodyPr/>
                    <a:lstStyle/>
                    <a:p>
                      <a:pPr indent="0" lvl="0" marL="0" rtl="0" algn="ctr">
                        <a:spcBef>
                          <a:spcPts val="0"/>
                        </a:spcBef>
                        <a:spcAft>
                          <a:spcPts val="0"/>
                        </a:spcAft>
                        <a:buNone/>
                      </a:pPr>
                      <a:r>
                        <a:rPr b="1" lang="en">
                          <a:solidFill>
                            <a:srgbClr val="FFFFFF"/>
                          </a:solidFill>
                          <a:latin typeface="Lora"/>
                          <a:ea typeface="Lora"/>
                          <a:cs typeface="Lora"/>
                          <a:sym typeface="Lora"/>
                        </a:rPr>
                        <a:t>Mode</a:t>
                      </a:r>
                      <a:endParaRPr b="1">
                        <a:solidFill>
                          <a:srgbClr val="FFFFFF"/>
                        </a:solidFill>
                        <a:latin typeface="Lora"/>
                        <a:ea typeface="Lora"/>
                        <a:cs typeface="Lora"/>
                        <a:sym typeface="Lora"/>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00854C"/>
                    </a:solidFill>
                  </a:tcPr>
                </a:tc>
                <a:tc>
                  <a:txBody>
                    <a:bodyPr/>
                    <a:lstStyle/>
                    <a:p>
                      <a:pPr indent="-228600" lvl="0" marL="457200" rtl="0" algn="ctr">
                        <a:spcBef>
                          <a:spcPts val="0"/>
                        </a:spcBef>
                        <a:spcAft>
                          <a:spcPts val="0"/>
                        </a:spcAft>
                        <a:buNone/>
                      </a:pPr>
                      <a:r>
                        <a:rPr b="1" lang="en">
                          <a:solidFill>
                            <a:srgbClr val="FFFFFF"/>
                          </a:solidFill>
                          <a:latin typeface="Lora"/>
                          <a:ea typeface="Lora"/>
                          <a:cs typeface="Lora"/>
                          <a:sym typeface="Lora"/>
                        </a:rPr>
                        <a:t>Definition</a:t>
                      </a:r>
                      <a:endParaRPr b="1">
                        <a:solidFill>
                          <a:srgbClr val="FFFFFF"/>
                        </a:solidFill>
                        <a:latin typeface="Lora"/>
                        <a:ea typeface="Lora"/>
                        <a:cs typeface="Lora"/>
                        <a:sym typeface="Lora"/>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00854C"/>
                    </a:solidFill>
                  </a:tcPr>
                </a:tc>
              </a:tr>
            </a:tbl>
          </a:graphicData>
        </a:graphic>
      </p:graphicFrame>
      <p:graphicFrame>
        <p:nvGraphicFramePr>
          <p:cNvPr id="405" name="Google Shape;405;p42"/>
          <p:cNvGraphicFramePr/>
          <p:nvPr/>
        </p:nvGraphicFramePr>
        <p:xfrm>
          <a:off x="-8346814" y="1915038"/>
          <a:ext cx="3000000" cy="3000000"/>
        </p:xfrm>
        <a:graphic>
          <a:graphicData uri="http://schemas.openxmlformats.org/drawingml/2006/table">
            <a:tbl>
              <a:tblPr>
                <a:noFill/>
                <a:tableStyleId>{BA324CAC-62EC-4C7D-AC43-CAF3AEDD4A23}</a:tableStyleId>
              </a:tblPr>
              <a:tblGrid>
                <a:gridCol w="1242625"/>
                <a:gridCol w="6406450"/>
              </a:tblGrid>
              <a:tr h="1822625">
                <a:tc>
                  <a:txBody>
                    <a:bodyPr/>
                    <a:lstStyle/>
                    <a:p>
                      <a:pPr indent="0" lvl="0" marL="0" rtl="0" algn="ctr">
                        <a:spcBef>
                          <a:spcPts val="0"/>
                        </a:spcBef>
                        <a:spcAft>
                          <a:spcPts val="0"/>
                        </a:spcAft>
                        <a:buNone/>
                      </a:pPr>
                      <a:r>
                        <a:rPr b="1" lang="en">
                          <a:latin typeface="Lora"/>
                          <a:ea typeface="Lora"/>
                          <a:cs typeface="Lora"/>
                          <a:sym typeface="Lora"/>
                        </a:rPr>
                        <a:t>Problem- based learning</a:t>
                      </a:r>
                      <a:endParaRPr b="1">
                        <a:latin typeface="Lora"/>
                        <a:ea typeface="Lora"/>
                        <a:cs typeface="Lora"/>
                        <a:sym typeface="Lor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79C6A5"/>
                    </a:solidFill>
                  </a:tcPr>
                </a:tc>
                <a:tc>
                  <a:txBody>
                    <a:bodyPr/>
                    <a:lstStyle/>
                    <a:p>
                      <a:pPr indent="-317500" lvl="0" marL="457200" rtl="0" algn="l">
                        <a:spcBef>
                          <a:spcPts val="0"/>
                        </a:spcBef>
                        <a:spcAft>
                          <a:spcPts val="0"/>
                        </a:spcAft>
                        <a:buClr>
                          <a:srgbClr val="6AA84F"/>
                        </a:buClr>
                        <a:buSzPts val="1400"/>
                        <a:buFont typeface="Lora"/>
                        <a:buChar char="●"/>
                      </a:pPr>
                      <a:r>
                        <a:rPr lang="en">
                          <a:solidFill>
                            <a:srgbClr val="6AA84F"/>
                          </a:solidFill>
                          <a:latin typeface="Lora"/>
                          <a:ea typeface="Lora"/>
                          <a:cs typeface="Lora"/>
                          <a:sym typeface="Lora"/>
                        </a:rPr>
                        <a:t>It is under the constructivism theory</a:t>
                      </a:r>
                      <a:endParaRPr>
                        <a:solidFill>
                          <a:srgbClr val="6AA84F"/>
                        </a:solidFill>
                        <a:latin typeface="Lora"/>
                        <a:ea typeface="Lora"/>
                        <a:cs typeface="Lora"/>
                        <a:sym typeface="Lora"/>
                      </a:endParaRPr>
                    </a:p>
                    <a:p>
                      <a:pPr indent="-317500" lvl="0" marL="457200" rtl="0" algn="l">
                        <a:spcBef>
                          <a:spcPts val="0"/>
                        </a:spcBef>
                        <a:spcAft>
                          <a:spcPts val="0"/>
                        </a:spcAft>
                        <a:buClr>
                          <a:srgbClr val="BF9000"/>
                        </a:buClr>
                        <a:buSzPts val="1400"/>
                        <a:buFont typeface="Lora"/>
                        <a:buChar char="●"/>
                      </a:pPr>
                      <a:r>
                        <a:rPr lang="en">
                          <a:solidFill>
                            <a:srgbClr val="BF9000"/>
                          </a:solidFill>
                          <a:latin typeface="Lora"/>
                          <a:ea typeface="Lora"/>
                          <a:cs typeface="Lora"/>
                          <a:sym typeface="Lora"/>
                        </a:rPr>
                        <a:t>Process of arriving at a solution through accessing and using a body of knowledge.</a:t>
                      </a:r>
                      <a:endParaRPr>
                        <a:solidFill>
                          <a:srgbClr val="BF9000"/>
                        </a:solidFill>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The computer presents the learner with a story that includes a problem </a:t>
                      </a:r>
                      <a:endParaRPr>
                        <a:latin typeface="Lora"/>
                        <a:ea typeface="Lora"/>
                        <a:cs typeface="Lora"/>
                        <a:sym typeface="Lora"/>
                      </a:endParaRPr>
                    </a:p>
                    <a:p>
                      <a:pPr indent="0" lvl="0" marL="457200" rtl="0" algn="l">
                        <a:spcBef>
                          <a:spcPts val="0"/>
                        </a:spcBef>
                        <a:spcAft>
                          <a:spcPts val="0"/>
                        </a:spcAft>
                        <a:buNone/>
                      </a:pPr>
                      <a:r>
                        <a:rPr lang="en">
                          <a:solidFill>
                            <a:srgbClr val="6AA84F"/>
                          </a:solidFill>
                          <a:latin typeface="Lora"/>
                          <a:ea typeface="Lora"/>
                          <a:cs typeface="Lora"/>
                          <a:sym typeface="Lora"/>
                        </a:rPr>
                        <a:t>that could be a text or any other form of data.</a:t>
                      </a:r>
                      <a:endParaRPr>
                        <a:solidFill>
                          <a:srgbClr val="6AA84F"/>
                        </a:solidFill>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The learner may be required to investigate the situation.</a:t>
                      </a:r>
                      <a:endParaRPr>
                        <a:latin typeface="Lora"/>
                        <a:ea typeface="Lora"/>
                        <a:cs typeface="Lora"/>
                        <a:sym typeface="Lora"/>
                      </a:endParaRPr>
                    </a:p>
                    <a:p>
                      <a:pPr indent="0" lvl="0" marL="457200" rtl="0" algn="l">
                        <a:spcBef>
                          <a:spcPts val="0"/>
                        </a:spcBef>
                        <a:spcAft>
                          <a:spcPts val="0"/>
                        </a:spcAft>
                        <a:buNone/>
                      </a:pPr>
                      <a:r>
                        <a:rPr lang="en">
                          <a:solidFill>
                            <a:srgbClr val="6AA84F"/>
                          </a:solidFill>
                          <a:latin typeface="Lora"/>
                          <a:ea typeface="Lora"/>
                          <a:cs typeface="Lora"/>
                          <a:sym typeface="Lora"/>
                        </a:rPr>
                        <a:t>By examination, finding the problem and looking at lab and test results to find the solutions by which the computer will the an action</a:t>
                      </a:r>
                      <a:endParaRPr>
                        <a:solidFill>
                          <a:srgbClr val="6AA84F"/>
                        </a:solidFill>
                        <a:latin typeface="Lora"/>
                        <a:ea typeface="Lora"/>
                        <a:cs typeface="Lora"/>
                        <a:sym typeface="Lor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2994850">
                <a:tc>
                  <a:txBody>
                    <a:bodyPr/>
                    <a:lstStyle/>
                    <a:p>
                      <a:pPr indent="0" lvl="0" marL="0" rtl="0" algn="ctr">
                        <a:spcBef>
                          <a:spcPts val="0"/>
                        </a:spcBef>
                        <a:spcAft>
                          <a:spcPts val="0"/>
                        </a:spcAft>
                        <a:buNone/>
                      </a:pPr>
                      <a:r>
                        <a:rPr b="1" lang="en">
                          <a:latin typeface="Lora"/>
                          <a:ea typeface="Lora"/>
                          <a:cs typeface="Lora"/>
                          <a:sym typeface="Lora"/>
                        </a:rPr>
                        <a:t>Simulation</a:t>
                      </a:r>
                      <a:endParaRPr b="1">
                        <a:latin typeface="Lora"/>
                        <a:ea typeface="Lora"/>
                        <a:cs typeface="Lora"/>
                        <a:sym typeface="Lor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79C6A5"/>
                    </a:solidFill>
                  </a:tcPr>
                </a:tc>
                <a:tc>
                  <a:txBody>
                    <a:bodyPr/>
                    <a:lstStyle/>
                    <a:p>
                      <a:pPr indent="-317500" lvl="0" marL="457200" rtl="0" algn="l">
                        <a:spcBef>
                          <a:spcPts val="0"/>
                        </a:spcBef>
                        <a:spcAft>
                          <a:spcPts val="0"/>
                        </a:spcAft>
                        <a:buClr>
                          <a:srgbClr val="6AA84F"/>
                        </a:buClr>
                        <a:buSzPts val="1400"/>
                        <a:buFont typeface="Lora"/>
                        <a:buChar char="●"/>
                      </a:pPr>
                      <a:r>
                        <a:rPr lang="en">
                          <a:solidFill>
                            <a:srgbClr val="6AA84F"/>
                          </a:solidFill>
                          <a:latin typeface="Lora"/>
                          <a:ea typeface="Lora"/>
                          <a:cs typeface="Lora"/>
                          <a:sym typeface="Lora"/>
                        </a:rPr>
                        <a:t>A lot of skills can be learned in such environment</a:t>
                      </a:r>
                      <a:endParaRPr>
                        <a:solidFill>
                          <a:srgbClr val="6AA84F"/>
                        </a:solidFill>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Engage and actively involved in decision making</a:t>
                      </a:r>
                      <a:endParaRPr>
                        <a:latin typeface="Lora"/>
                        <a:ea typeface="Lora"/>
                        <a:cs typeface="Lora"/>
                        <a:sym typeface="Lora"/>
                      </a:endParaRPr>
                    </a:p>
                    <a:p>
                      <a:pPr indent="-317500" lvl="1" marL="914400" rtl="0" algn="l">
                        <a:spcBef>
                          <a:spcPts val="0"/>
                        </a:spcBef>
                        <a:spcAft>
                          <a:spcPts val="0"/>
                        </a:spcAft>
                        <a:buSzPts val="1400"/>
                        <a:buFont typeface="Lora"/>
                        <a:buChar char="○"/>
                      </a:pPr>
                      <a:r>
                        <a:rPr lang="en">
                          <a:latin typeface="Lora"/>
                          <a:ea typeface="Lora"/>
                          <a:cs typeface="Lora"/>
                          <a:sym typeface="Lora"/>
                        </a:rPr>
                        <a:t>Interaction between a student and a simulated patient</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Approximate the real-world experience of patient care</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Put attention to subject being presented</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 Simulation can be static vs dynamic</a:t>
                      </a:r>
                      <a:endParaRPr>
                        <a:latin typeface="Lora"/>
                        <a:ea typeface="Lora"/>
                        <a:cs typeface="Lora"/>
                        <a:sym typeface="Lora"/>
                      </a:endParaRPr>
                    </a:p>
                    <a:p>
                      <a:pPr indent="-317500" lvl="1" marL="914400" rtl="0" algn="l">
                        <a:spcBef>
                          <a:spcPts val="0"/>
                        </a:spcBef>
                        <a:spcAft>
                          <a:spcPts val="0"/>
                        </a:spcAft>
                        <a:buSzPts val="1400"/>
                        <a:buFont typeface="Cairo"/>
                        <a:buChar char="🌟"/>
                      </a:pPr>
                      <a:r>
                        <a:rPr b="1" lang="en">
                          <a:latin typeface="Lora"/>
                          <a:ea typeface="Lora"/>
                          <a:cs typeface="Lora"/>
                          <a:sym typeface="Lora"/>
                        </a:rPr>
                        <a:t>Static</a:t>
                      </a:r>
                      <a:r>
                        <a:rPr lang="en">
                          <a:latin typeface="Lora"/>
                          <a:ea typeface="Lora"/>
                          <a:cs typeface="Lora"/>
                          <a:sym typeface="Lora"/>
                        </a:rPr>
                        <a:t>: predefined problems and clinical outcomes. </a:t>
                      </a:r>
                      <a:r>
                        <a:rPr lang="en">
                          <a:solidFill>
                            <a:srgbClr val="6AA84F"/>
                          </a:solidFill>
                          <a:latin typeface="Lora"/>
                          <a:ea typeface="Lora"/>
                          <a:cs typeface="Lora"/>
                          <a:sym typeface="Lora"/>
                        </a:rPr>
                        <a:t>Nothing can be changed; students action doesn’t influence the pathway</a:t>
                      </a:r>
                      <a:endParaRPr>
                        <a:solidFill>
                          <a:srgbClr val="6AA84F"/>
                        </a:solidFill>
                        <a:latin typeface="Lora"/>
                        <a:ea typeface="Lora"/>
                        <a:cs typeface="Lora"/>
                        <a:sym typeface="Lora"/>
                      </a:endParaRPr>
                    </a:p>
                    <a:p>
                      <a:pPr indent="-317500" lvl="1" marL="914400" rtl="0" algn="l">
                        <a:spcBef>
                          <a:spcPts val="0"/>
                        </a:spcBef>
                        <a:spcAft>
                          <a:spcPts val="0"/>
                        </a:spcAft>
                        <a:buSzPts val="1400"/>
                        <a:buFont typeface="Cairo"/>
                        <a:buChar char="🌟"/>
                      </a:pPr>
                      <a:r>
                        <a:rPr b="1" lang="en">
                          <a:latin typeface="Lora"/>
                          <a:ea typeface="Lora"/>
                          <a:cs typeface="Lora"/>
                          <a:sym typeface="Lora"/>
                        </a:rPr>
                        <a:t>Dynamic</a:t>
                      </a:r>
                      <a:r>
                        <a:rPr lang="en">
                          <a:latin typeface="Lora"/>
                          <a:ea typeface="Lora"/>
                          <a:cs typeface="Lora"/>
                          <a:sym typeface="Lora"/>
                        </a:rPr>
                        <a:t>: simulate </a:t>
                      </a:r>
                      <a:r>
                        <a:rPr b="1" lang="en">
                          <a:latin typeface="Lora"/>
                          <a:ea typeface="Lora"/>
                          <a:cs typeface="Lora"/>
                          <a:sym typeface="Lora"/>
                        </a:rPr>
                        <a:t>changes </a:t>
                      </a:r>
                      <a:r>
                        <a:rPr lang="en">
                          <a:latin typeface="Lora"/>
                          <a:ea typeface="Lora"/>
                          <a:cs typeface="Lora"/>
                          <a:sym typeface="Lora"/>
                        </a:rPr>
                        <a:t>as students are interacting; make students understand their actions and clinical outcomes.</a:t>
                      </a:r>
                      <a:endParaRPr>
                        <a:latin typeface="Lora"/>
                        <a:ea typeface="Lora"/>
                        <a:cs typeface="Lora"/>
                        <a:sym typeface="Lora"/>
                      </a:endParaRPr>
                    </a:p>
                    <a:p>
                      <a:pPr indent="-317500" lvl="0" marL="457200" rtl="0" algn="l">
                        <a:spcBef>
                          <a:spcPts val="0"/>
                        </a:spcBef>
                        <a:spcAft>
                          <a:spcPts val="0"/>
                        </a:spcAft>
                        <a:buSzPts val="1400"/>
                        <a:buFont typeface="Cairo"/>
                        <a:buChar char="●"/>
                      </a:pPr>
                      <a:r>
                        <a:rPr lang="en">
                          <a:latin typeface="Lora"/>
                          <a:ea typeface="Lora"/>
                          <a:cs typeface="Lora"/>
                          <a:sym typeface="Lora"/>
                        </a:rPr>
                        <a:t>Effective learning using </a:t>
                      </a:r>
                      <a:r>
                        <a:rPr b="1" lang="en">
                          <a:solidFill>
                            <a:srgbClr val="FF0000"/>
                          </a:solidFill>
                          <a:latin typeface="Lora"/>
                          <a:ea typeface="Lora"/>
                          <a:cs typeface="Lora"/>
                          <a:sym typeface="Lora"/>
                        </a:rPr>
                        <a:t>constructive approach to learning</a:t>
                      </a:r>
                      <a:endParaRPr b="1">
                        <a:solidFill>
                          <a:srgbClr val="FF0000"/>
                        </a:solidFill>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E.g. Immersive simulated environments </a:t>
                      </a:r>
                      <a:endParaRPr>
                        <a:latin typeface="Lora"/>
                        <a:ea typeface="Lora"/>
                        <a:cs typeface="Lora"/>
                        <a:sym typeface="Lor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bl>
          </a:graphicData>
        </a:graphic>
      </p:graphicFrame>
      <p:sp>
        <p:nvSpPr>
          <p:cNvPr id="406" name="Google Shape;406;p42"/>
          <p:cNvSpPr txBox="1"/>
          <p:nvPr/>
        </p:nvSpPr>
        <p:spPr>
          <a:xfrm>
            <a:off x="-8637074" y="10562275"/>
            <a:ext cx="8229600" cy="982500"/>
          </a:xfrm>
          <a:prstGeom prst="rect">
            <a:avLst/>
          </a:prstGeom>
          <a:noFill/>
          <a:ln cap="flat" cmpd="sng" w="19050">
            <a:solidFill>
              <a:srgbClr val="AAD3BD"/>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solidFill>
                  <a:srgbClr val="6AA84F"/>
                </a:solidFill>
                <a:latin typeface="Lora"/>
                <a:ea typeface="Lora"/>
                <a:cs typeface="Lora"/>
                <a:sym typeface="Lora"/>
              </a:rPr>
              <a:t>The immersive environment of stimulation learning will be in real life settings; OR, trauma centers, ICU and the physician office. The patient will be an </a:t>
            </a:r>
            <a:r>
              <a:rPr b="1" lang="en" sz="900">
                <a:solidFill>
                  <a:srgbClr val="6AA84F"/>
                </a:solidFill>
                <a:latin typeface="Lora"/>
                <a:ea typeface="Lora"/>
                <a:cs typeface="Lora"/>
                <a:sym typeface="Lora"/>
              </a:rPr>
              <a:t>artificial mannequin </a:t>
            </a:r>
            <a:r>
              <a:rPr lang="en" sz="900">
                <a:solidFill>
                  <a:srgbClr val="6AA84F"/>
                </a:solidFill>
                <a:latin typeface="Lora"/>
                <a:ea typeface="Lora"/>
                <a:cs typeface="Lora"/>
                <a:sym typeface="Lora"/>
              </a:rPr>
              <a:t>that has the same dynamic of real patient; vital signs ..etc.</a:t>
            </a:r>
            <a:endParaRPr sz="900">
              <a:solidFill>
                <a:srgbClr val="6AA84F"/>
              </a:solidFill>
              <a:latin typeface="Lora"/>
              <a:ea typeface="Lora"/>
              <a:cs typeface="Lora"/>
              <a:sym typeface="Lora"/>
            </a:endParaRPr>
          </a:p>
          <a:p>
            <a:pPr indent="0" lvl="0" marL="0" rtl="0" algn="l">
              <a:spcBef>
                <a:spcPts val="0"/>
              </a:spcBef>
              <a:spcAft>
                <a:spcPts val="0"/>
              </a:spcAft>
              <a:buNone/>
            </a:pPr>
            <a:r>
              <a:rPr lang="en" sz="900">
                <a:solidFill>
                  <a:srgbClr val="6AA84F"/>
                </a:solidFill>
                <a:latin typeface="Lora"/>
                <a:ea typeface="Lora"/>
                <a:cs typeface="Lora"/>
                <a:sym typeface="Lora"/>
              </a:rPr>
              <a:t>The learners can</a:t>
            </a:r>
            <a:r>
              <a:rPr b="1" lang="en" sz="900">
                <a:solidFill>
                  <a:srgbClr val="6AA84F"/>
                </a:solidFill>
                <a:latin typeface="Lora"/>
                <a:ea typeface="Lora"/>
                <a:cs typeface="Lora"/>
                <a:sym typeface="Lora"/>
              </a:rPr>
              <a:t> play any role</a:t>
            </a:r>
            <a:r>
              <a:rPr lang="en" sz="900">
                <a:solidFill>
                  <a:srgbClr val="6AA84F"/>
                </a:solidFill>
                <a:latin typeface="Lora"/>
                <a:ea typeface="Lora"/>
                <a:cs typeface="Lora"/>
                <a:sym typeface="Lora"/>
              </a:rPr>
              <a:t>; the nurse, the surgeon … etc</a:t>
            </a:r>
            <a:endParaRPr sz="900">
              <a:solidFill>
                <a:srgbClr val="6AA84F"/>
              </a:solidFill>
              <a:latin typeface="Lora"/>
              <a:ea typeface="Lora"/>
              <a:cs typeface="Lora"/>
              <a:sym typeface="Lora"/>
            </a:endParaRPr>
          </a:p>
          <a:p>
            <a:pPr indent="0" lvl="0" marL="0" rtl="0" algn="l">
              <a:spcBef>
                <a:spcPts val="0"/>
              </a:spcBef>
              <a:spcAft>
                <a:spcPts val="0"/>
              </a:spcAft>
              <a:buNone/>
            </a:pPr>
            <a:r>
              <a:rPr b="1" lang="en" sz="900">
                <a:solidFill>
                  <a:srgbClr val="6AA84F"/>
                </a:solidFill>
                <a:latin typeface="Lora"/>
                <a:ea typeface="Lora"/>
                <a:cs typeface="Lora"/>
                <a:sym typeface="Lora"/>
              </a:rPr>
              <a:t>We need this type of learning for: </a:t>
            </a:r>
            <a:endParaRPr b="1" sz="900">
              <a:solidFill>
                <a:srgbClr val="6AA84F"/>
              </a:solidFill>
              <a:highlight>
                <a:srgbClr val="6FA8DC"/>
              </a:highlight>
              <a:latin typeface="Lora"/>
              <a:ea typeface="Lora"/>
              <a:cs typeface="Lora"/>
              <a:sym typeface="Lora"/>
            </a:endParaRPr>
          </a:p>
          <a:p>
            <a:pPr indent="0" lvl="0" marL="0" rtl="0" algn="l">
              <a:spcBef>
                <a:spcPts val="0"/>
              </a:spcBef>
              <a:spcAft>
                <a:spcPts val="0"/>
              </a:spcAft>
              <a:buNone/>
            </a:pPr>
            <a:r>
              <a:rPr lang="en" sz="900">
                <a:solidFill>
                  <a:srgbClr val="6AA84F"/>
                </a:solidFill>
                <a:latin typeface="Lora"/>
                <a:ea typeface="Lora"/>
                <a:cs typeface="Lora"/>
                <a:sym typeface="Lora"/>
              </a:rPr>
              <a:t>1-regular training</a:t>
            </a:r>
            <a:endParaRPr sz="900">
              <a:solidFill>
                <a:srgbClr val="6AA84F"/>
              </a:solidFill>
              <a:latin typeface="Lora"/>
              <a:ea typeface="Lora"/>
              <a:cs typeface="Lora"/>
              <a:sym typeface="Lora"/>
            </a:endParaRPr>
          </a:p>
          <a:p>
            <a:pPr indent="0" lvl="0" marL="0" rtl="0" algn="l">
              <a:spcBef>
                <a:spcPts val="0"/>
              </a:spcBef>
              <a:spcAft>
                <a:spcPts val="0"/>
              </a:spcAft>
              <a:buNone/>
            </a:pPr>
            <a:r>
              <a:rPr lang="en" sz="900">
                <a:solidFill>
                  <a:srgbClr val="6AA84F"/>
                </a:solidFill>
                <a:latin typeface="Lora"/>
                <a:ea typeface="Lora"/>
                <a:cs typeface="Lora"/>
                <a:sym typeface="Lora"/>
              </a:rPr>
              <a:t>2-cognitive training </a:t>
            </a:r>
            <a:r>
              <a:rPr lang="en" sz="900">
                <a:solidFill>
                  <a:srgbClr val="6AA84F"/>
                </a:solidFill>
                <a:latin typeface="Lora"/>
                <a:ea typeface="Lora"/>
                <a:cs typeface="Lora"/>
                <a:sym typeface="Lora"/>
              </a:rPr>
              <a:t>(??)</a:t>
            </a:r>
            <a:endParaRPr sz="900">
              <a:solidFill>
                <a:srgbClr val="6AA84F"/>
              </a:solidFill>
              <a:latin typeface="Lora"/>
              <a:ea typeface="Lora"/>
              <a:cs typeface="Lora"/>
              <a:sym typeface="Lora"/>
            </a:endParaRPr>
          </a:p>
        </p:txBody>
      </p:sp>
      <p:sp>
        <p:nvSpPr>
          <p:cNvPr id="407" name="Google Shape;407;p42"/>
          <p:cNvSpPr txBox="1"/>
          <p:nvPr/>
        </p:nvSpPr>
        <p:spPr>
          <a:xfrm>
            <a:off x="-6940287" y="0"/>
            <a:ext cx="4836000" cy="731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200">
                <a:solidFill>
                  <a:srgbClr val="00854C"/>
                </a:solidFill>
                <a:latin typeface="Lora"/>
                <a:ea typeface="Lora"/>
                <a:cs typeface="Lora"/>
                <a:sym typeface="Lora"/>
              </a:rPr>
              <a:t>Modes of computer based learning</a:t>
            </a:r>
            <a:endParaRPr sz="3200">
              <a:solidFill>
                <a:srgbClr val="00854C"/>
              </a:solidFill>
              <a:latin typeface="Lora"/>
              <a:ea typeface="Lora"/>
              <a:cs typeface="Lora"/>
              <a:sym typeface="Lora"/>
            </a:endParaRPr>
          </a:p>
        </p:txBody>
      </p:sp>
      <p:sp>
        <p:nvSpPr>
          <p:cNvPr id="408" name="Google Shape;408;p42"/>
          <p:cNvSpPr txBox="1"/>
          <p:nvPr/>
        </p:nvSpPr>
        <p:spPr>
          <a:xfrm>
            <a:off x="967650" y="0"/>
            <a:ext cx="6294300" cy="108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200">
                <a:solidFill>
                  <a:srgbClr val="00854C"/>
                </a:solidFill>
                <a:latin typeface="Lora"/>
                <a:ea typeface="Lora"/>
                <a:cs typeface="Lora"/>
                <a:sym typeface="Lora"/>
              </a:rPr>
              <a:t>Administrative Requirements for the Privacy Rule</a:t>
            </a:r>
            <a:endParaRPr b="1" sz="3200">
              <a:solidFill>
                <a:srgbClr val="00854C"/>
              </a:solidFill>
              <a:latin typeface="Lora"/>
              <a:ea typeface="Lora"/>
              <a:cs typeface="Lora"/>
              <a:sym typeface="Lora"/>
            </a:endParaRPr>
          </a:p>
        </p:txBody>
      </p:sp>
      <p:sp>
        <p:nvSpPr>
          <p:cNvPr id="409" name="Google Shape;409;p42"/>
          <p:cNvSpPr txBox="1"/>
          <p:nvPr/>
        </p:nvSpPr>
        <p:spPr>
          <a:xfrm>
            <a:off x="0" y="1232850"/>
            <a:ext cx="4114200" cy="17190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FF0000"/>
              </a:buClr>
              <a:buSzPts val="1400"/>
              <a:buFont typeface="Lora"/>
              <a:buChar char="●"/>
            </a:pPr>
            <a:r>
              <a:rPr lang="en">
                <a:latin typeface="Lora"/>
                <a:ea typeface="Lora"/>
                <a:cs typeface="Lora"/>
                <a:sym typeface="Lora"/>
              </a:rPr>
              <a:t>Develop and implement written</a:t>
            </a:r>
            <a:endParaRPr>
              <a:latin typeface="Lora"/>
              <a:ea typeface="Lora"/>
              <a:cs typeface="Lora"/>
              <a:sym typeface="Lora"/>
            </a:endParaRPr>
          </a:p>
          <a:p>
            <a:pPr indent="-317500" lvl="0" marL="457200" rtl="0" algn="l">
              <a:spcBef>
                <a:spcPts val="0"/>
              </a:spcBef>
              <a:spcAft>
                <a:spcPts val="0"/>
              </a:spcAft>
              <a:buClr>
                <a:srgbClr val="FF0000"/>
              </a:buClr>
              <a:buSzPts val="1400"/>
              <a:buFont typeface="Lora"/>
              <a:buChar char="●"/>
            </a:pPr>
            <a:r>
              <a:rPr lang="en">
                <a:latin typeface="Lora"/>
                <a:ea typeface="Lora"/>
                <a:cs typeface="Lora"/>
                <a:sym typeface="Lora"/>
              </a:rPr>
              <a:t>privacy policies and procedures</a:t>
            </a:r>
            <a:endParaRPr>
              <a:latin typeface="Lora"/>
              <a:ea typeface="Lora"/>
              <a:cs typeface="Lora"/>
              <a:sym typeface="Lora"/>
            </a:endParaRPr>
          </a:p>
          <a:p>
            <a:pPr indent="-317500" lvl="0" marL="457200" rtl="0" algn="l">
              <a:spcBef>
                <a:spcPts val="0"/>
              </a:spcBef>
              <a:spcAft>
                <a:spcPts val="0"/>
              </a:spcAft>
              <a:buClr>
                <a:srgbClr val="FF0000"/>
              </a:buClr>
              <a:buSzPts val="1400"/>
              <a:buFont typeface="Lora"/>
              <a:buChar char="●"/>
            </a:pPr>
            <a:r>
              <a:rPr lang="en">
                <a:latin typeface="Lora"/>
                <a:ea typeface="Lora"/>
                <a:cs typeface="Lora"/>
                <a:sym typeface="Lora"/>
              </a:rPr>
              <a:t>Designate a privacy official</a:t>
            </a:r>
            <a:endParaRPr>
              <a:latin typeface="Lora"/>
              <a:ea typeface="Lora"/>
              <a:cs typeface="Lora"/>
              <a:sym typeface="Lora"/>
            </a:endParaRPr>
          </a:p>
          <a:p>
            <a:pPr indent="-317500" lvl="0" marL="457200" rtl="0" algn="l">
              <a:spcBef>
                <a:spcPts val="0"/>
              </a:spcBef>
              <a:spcAft>
                <a:spcPts val="0"/>
              </a:spcAft>
              <a:buClr>
                <a:srgbClr val="FF0000"/>
              </a:buClr>
              <a:buSzPts val="1400"/>
              <a:buFont typeface="Lora"/>
              <a:buChar char="●"/>
            </a:pPr>
            <a:r>
              <a:rPr lang="en">
                <a:latin typeface="Lora"/>
                <a:ea typeface="Lora"/>
                <a:cs typeface="Lora"/>
                <a:sym typeface="Lora"/>
              </a:rPr>
              <a:t>Workforce training and management</a:t>
            </a:r>
            <a:endParaRPr>
              <a:latin typeface="Lora"/>
              <a:ea typeface="Lora"/>
              <a:cs typeface="Lora"/>
              <a:sym typeface="Lora"/>
            </a:endParaRPr>
          </a:p>
          <a:p>
            <a:pPr indent="-317500" lvl="0" marL="457200" rtl="0" algn="l">
              <a:spcBef>
                <a:spcPts val="0"/>
              </a:spcBef>
              <a:spcAft>
                <a:spcPts val="0"/>
              </a:spcAft>
              <a:buClr>
                <a:srgbClr val="FF0000"/>
              </a:buClr>
              <a:buSzPts val="1400"/>
              <a:buFont typeface="Lora"/>
              <a:buChar char="●"/>
            </a:pPr>
            <a:r>
              <a:rPr lang="en">
                <a:latin typeface="Lora"/>
                <a:ea typeface="Lora"/>
                <a:cs typeface="Lora"/>
                <a:sym typeface="Lora"/>
              </a:rPr>
              <a:t>Mitigation strategy for privacy</a:t>
            </a:r>
            <a:endParaRPr>
              <a:latin typeface="Lora"/>
              <a:ea typeface="Lora"/>
              <a:cs typeface="Lora"/>
              <a:sym typeface="Lora"/>
            </a:endParaRPr>
          </a:p>
          <a:p>
            <a:pPr indent="-317500" lvl="0" marL="457200" rtl="0" algn="l">
              <a:spcBef>
                <a:spcPts val="0"/>
              </a:spcBef>
              <a:spcAft>
                <a:spcPts val="0"/>
              </a:spcAft>
              <a:buClr>
                <a:srgbClr val="FF0000"/>
              </a:buClr>
              <a:buSzPts val="1400"/>
              <a:buFont typeface="Lora"/>
              <a:buChar char="●"/>
            </a:pPr>
            <a:r>
              <a:rPr lang="en">
                <a:latin typeface="Lora"/>
                <a:ea typeface="Lora"/>
                <a:cs typeface="Lora"/>
                <a:sym typeface="Lora"/>
              </a:rPr>
              <a:t>breaches</a:t>
            </a:r>
            <a:endParaRPr>
              <a:latin typeface="Lora"/>
              <a:ea typeface="Lora"/>
              <a:cs typeface="Lora"/>
              <a:sym typeface="Lora"/>
            </a:endParaRPr>
          </a:p>
          <a:p>
            <a:pPr indent="-317500" lvl="0" marL="457200" rtl="0" algn="l">
              <a:spcBef>
                <a:spcPts val="0"/>
              </a:spcBef>
              <a:spcAft>
                <a:spcPts val="0"/>
              </a:spcAft>
              <a:buClr>
                <a:srgbClr val="FF0000"/>
              </a:buClr>
              <a:buSzPts val="1400"/>
              <a:buFont typeface="Lora"/>
              <a:buChar char="●"/>
            </a:pPr>
            <a:r>
              <a:rPr lang="en">
                <a:latin typeface="Lora"/>
                <a:ea typeface="Lora"/>
                <a:cs typeface="Lora"/>
                <a:sym typeface="Lora"/>
              </a:rPr>
              <a:t>Data safeguards - administrative,</a:t>
            </a:r>
            <a:endParaRPr>
              <a:latin typeface="Lora"/>
              <a:ea typeface="Lora"/>
              <a:cs typeface="Lora"/>
              <a:sym typeface="Lora"/>
            </a:endParaRPr>
          </a:p>
          <a:p>
            <a:pPr indent="-317500" lvl="0" marL="457200" rtl="0" algn="l">
              <a:spcBef>
                <a:spcPts val="0"/>
              </a:spcBef>
              <a:spcAft>
                <a:spcPts val="0"/>
              </a:spcAft>
              <a:buClr>
                <a:srgbClr val="FF0000"/>
              </a:buClr>
              <a:buSzPts val="1400"/>
              <a:buFont typeface="Lora"/>
              <a:buChar char="●"/>
            </a:pPr>
            <a:r>
              <a:rPr lang="en">
                <a:latin typeface="Lora"/>
                <a:ea typeface="Lora"/>
                <a:cs typeface="Lora"/>
                <a:sym typeface="Lora"/>
              </a:rPr>
              <a:t>technical, and physical</a:t>
            </a:r>
            <a:endParaRPr>
              <a:latin typeface="Lora"/>
              <a:ea typeface="Lora"/>
              <a:cs typeface="Lora"/>
              <a:sym typeface="Lora"/>
            </a:endParaRPr>
          </a:p>
        </p:txBody>
      </p:sp>
      <p:sp>
        <p:nvSpPr>
          <p:cNvPr id="410" name="Google Shape;410;p42"/>
          <p:cNvSpPr txBox="1"/>
          <p:nvPr/>
        </p:nvSpPr>
        <p:spPr>
          <a:xfrm>
            <a:off x="4114800" y="1232850"/>
            <a:ext cx="4114200" cy="17190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FF0000"/>
              </a:buClr>
              <a:buSzPts val="1400"/>
              <a:buFont typeface="Lora"/>
              <a:buChar char="●"/>
            </a:pPr>
            <a:r>
              <a:rPr lang="en">
                <a:latin typeface="Lora"/>
                <a:ea typeface="Lora"/>
                <a:cs typeface="Lora"/>
                <a:sym typeface="Lora"/>
              </a:rPr>
              <a:t>Designate a complaint official and procedure to file complaints</a:t>
            </a:r>
            <a:endParaRPr>
              <a:latin typeface="Lora"/>
              <a:ea typeface="Lora"/>
              <a:cs typeface="Lora"/>
              <a:sym typeface="Lora"/>
            </a:endParaRPr>
          </a:p>
          <a:p>
            <a:pPr indent="-317500" lvl="0" marL="457200" rtl="0" algn="l">
              <a:spcBef>
                <a:spcPts val="0"/>
              </a:spcBef>
              <a:spcAft>
                <a:spcPts val="0"/>
              </a:spcAft>
              <a:buClr>
                <a:srgbClr val="FF0000"/>
              </a:buClr>
              <a:buSzPts val="1400"/>
              <a:buFont typeface="Lora"/>
              <a:buChar char="●"/>
            </a:pPr>
            <a:r>
              <a:rPr lang="en">
                <a:latin typeface="Lora"/>
                <a:ea typeface="Lora"/>
                <a:cs typeface="Lora"/>
                <a:sym typeface="Lora"/>
              </a:rPr>
              <a:t>Establish retaliation and waiver policies and restrictions</a:t>
            </a:r>
            <a:endParaRPr>
              <a:latin typeface="Lora"/>
              <a:ea typeface="Lora"/>
              <a:cs typeface="Lora"/>
              <a:sym typeface="Lora"/>
            </a:endParaRPr>
          </a:p>
          <a:p>
            <a:pPr indent="-317500" lvl="0" marL="457200" rtl="0" algn="l">
              <a:spcBef>
                <a:spcPts val="0"/>
              </a:spcBef>
              <a:spcAft>
                <a:spcPts val="0"/>
              </a:spcAft>
              <a:buClr>
                <a:srgbClr val="FF0000"/>
              </a:buClr>
              <a:buSzPts val="1400"/>
              <a:buFont typeface="Lora"/>
              <a:buChar char="●"/>
            </a:pPr>
            <a:r>
              <a:rPr lang="en">
                <a:latin typeface="Lora"/>
                <a:ea typeface="Lora"/>
                <a:cs typeface="Lora"/>
                <a:sym typeface="Lora"/>
              </a:rPr>
              <a:t>Documentation and record retention - six years</a:t>
            </a:r>
            <a:endParaRPr>
              <a:latin typeface="Lora"/>
              <a:ea typeface="Lora"/>
              <a:cs typeface="Lora"/>
              <a:sym typeface="Lora"/>
            </a:endParaRPr>
          </a:p>
          <a:p>
            <a:pPr indent="-317500" lvl="0" marL="457200" rtl="0" algn="l">
              <a:spcBef>
                <a:spcPts val="0"/>
              </a:spcBef>
              <a:spcAft>
                <a:spcPts val="0"/>
              </a:spcAft>
              <a:buClr>
                <a:srgbClr val="FF0000"/>
              </a:buClr>
              <a:buSzPts val="1400"/>
              <a:buFont typeface="Lora"/>
              <a:buChar char="●"/>
            </a:pPr>
            <a:r>
              <a:rPr lang="en">
                <a:latin typeface="Lora"/>
                <a:ea typeface="Lora"/>
                <a:cs typeface="Lora"/>
                <a:sym typeface="Lora"/>
              </a:rPr>
              <a:t>Fully-insured group health plan exception</a:t>
            </a:r>
            <a:endParaRPr>
              <a:latin typeface="Lora"/>
              <a:ea typeface="Lora"/>
              <a:cs typeface="Lora"/>
              <a:sym typeface="Lora"/>
            </a:endParaRPr>
          </a:p>
        </p:txBody>
      </p:sp>
      <p:sp>
        <p:nvSpPr>
          <p:cNvPr id="411" name="Google Shape;411;p42"/>
          <p:cNvSpPr txBox="1"/>
          <p:nvPr/>
        </p:nvSpPr>
        <p:spPr>
          <a:xfrm>
            <a:off x="0" y="3104100"/>
            <a:ext cx="8229600" cy="42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854C"/>
                </a:solidFill>
                <a:latin typeface="Lora"/>
                <a:ea typeface="Lora"/>
                <a:cs typeface="Lora"/>
                <a:sym typeface="Lora"/>
              </a:rPr>
              <a:t>Organizational role</a:t>
            </a:r>
            <a:endParaRPr b="1" sz="2000">
              <a:solidFill>
                <a:srgbClr val="00854C"/>
              </a:solidFill>
              <a:latin typeface="Lora"/>
              <a:ea typeface="Lora"/>
              <a:cs typeface="Lora"/>
              <a:sym typeface="Lora"/>
            </a:endParaRPr>
          </a:p>
        </p:txBody>
      </p:sp>
      <p:sp>
        <p:nvSpPr>
          <p:cNvPr id="412" name="Google Shape;412;p42"/>
          <p:cNvSpPr txBox="1"/>
          <p:nvPr/>
        </p:nvSpPr>
        <p:spPr>
          <a:xfrm>
            <a:off x="0" y="3679950"/>
            <a:ext cx="8095500" cy="17190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Lora"/>
              <a:buChar char="●"/>
            </a:pPr>
            <a:r>
              <a:rPr lang="en">
                <a:latin typeface="Lora"/>
                <a:ea typeface="Lora"/>
                <a:cs typeface="Lora"/>
                <a:sym typeface="Lora"/>
              </a:rPr>
              <a:t>Policy regarding information security practices is often set by chief information officers (CIOs), chief technology officers (CTOs), information technology (IT) directors or similar; often with input from chief medical informatics officers (CMIOs), HIPAA compliance officers, or the like</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Depending on resources, the information technology teams may consist of network, system administration, security and data personnel, or could be the very same technical staff relied upon for all office or clinic IT needs.</a:t>
            </a:r>
            <a:endParaRPr>
              <a:latin typeface="Lora"/>
              <a:ea typeface="Lora"/>
              <a:cs typeface="Lora"/>
              <a:sym typeface="Lora"/>
            </a:endParaRPr>
          </a:p>
        </p:txBody>
      </p:sp>
      <p:sp>
        <p:nvSpPr>
          <p:cNvPr id="413" name="Google Shape;413;p42"/>
          <p:cNvSpPr txBox="1"/>
          <p:nvPr/>
        </p:nvSpPr>
        <p:spPr>
          <a:xfrm>
            <a:off x="0" y="5398950"/>
            <a:ext cx="8229600" cy="42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854C"/>
                </a:solidFill>
                <a:latin typeface="Lora"/>
                <a:ea typeface="Lora"/>
                <a:cs typeface="Lora"/>
                <a:sym typeface="Lora"/>
              </a:rPr>
              <a:t>Threat Actors</a:t>
            </a:r>
            <a:endParaRPr b="1" sz="2000">
              <a:solidFill>
                <a:srgbClr val="00854C"/>
              </a:solidFill>
              <a:latin typeface="Lora"/>
              <a:ea typeface="Lora"/>
              <a:cs typeface="Lora"/>
              <a:sym typeface="Lora"/>
            </a:endParaRPr>
          </a:p>
        </p:txBody>
      </p:sp>
      <p:sp>
        <p:nvSpPr>
          <p:cNvPr id="414" name="Google Shape;414;p42"/>
          <p:cNvSpPr txBox="1"/>
          <p:nvPr/>
        </p:nvSpPr>
        <p:spPr>
          <a:xfrm>
            <a:off x="0" y="5916400"/>
            <a:ext cx="4114200" cy="8709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Lora"/>
              <a:buChar char="●"/>
            </a:pPr>
            <a:r>
              <a:rPr lang="en">
                <a:latin typeface="Lora"/>
                <a:ea typeface="Lora"/>
                <a:cs typeface="Lora"/>
                <a:sym typeface="Lora"/>
              </a:rPr>
              <a:t>Insiders</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Hacktivists</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Organized crime</a:t>
            </a:r>
            <a:endParaRPr>
              <a:latin typeface="Lora"/>
              <a:ea typeface="Lora"/>
              <a:cs typeface="Lora"/>
              <a:sym typeface="Lora"/>
            </a:endParaRPr>
          </a:p>
        </p:txBody>
      </p:sp>
      <p:sp>
        <p:nvSpPr>
          <p:cNvPr id="415" name="Google Shape;415;p42"/>
          <p:cNvSpPr txBox="1"/>
          <p:nvPr/>
        </p:nvSpPr>
        <p:spPr>
          <a:xfrm>
            <a:off x="0" y="6787300"/>
            <a:ext cx="8229600" cy="42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854C"/>
                </a:solidFill>
                <a:latin typeface="Lora"/>
                <a:ea typeface="Lora"/>
                <a:cs typeface="Lora"/>
                <a:sym typeface="Lora"/>
              </a:rPr>
              <a:t>Types of Attacks</a:t>
            </a:r>
            <a:endParaRPr b="1" sz="2000">
              <a:solidFill>
                <a:srgbClr val="00854C"/>
              </a:solidFill>
              <a:latin typeface="Lora"/>
              <a:ea typeface="Lora"/>
              <a:cs typeface="Lora"/>
              <a:sym typeface="Lora"/>
            </a:endParaRPr>
          </a:p>
        </p:txBody>
      </p:sp>
      <p:sp>
        <p:nvSpPr>
          <p:cNvPr id="416" name="Google Shape;416;p42"/>
          <p:cNvSpPr txBox="1"/>
          <p:nvPr/>
        </p:nvSpPr>
        <p:spPr>
          <a:xfrm>
            <a:off x="0" y="7304750"/>
            <a:ext cx="8229600" cy="20049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Lora"/>
              <a:buChar char="●"/>
            </a:pPr>
            <a:r>
              <a:rPr lang="en">
                <a:latin typeface="Lora"/>
                <a:ea typeface="Lora"/>
                <a:cs typeface="Lora"/>
                <a:sym typeface="Lora"/>
              </a:rPr>
              <a:t>Social Engineering: most common</a:t>
            </a:r>
            <a:endParaRPr>
              <a:latin typeface="Lora"/>
              <a:ea typeface="Lora"/>
              <a:cs typeface="Lora"/>
              <a:sym typeface="Lora"/>
            </a:endParaRPr>
          </a:p>
          <a:p>
            <a:pPr indent="-317500" lvl="1" marL="914400" rtl="0" algn="l">
              <a:spcBef>
                <a:spcPts val="0"/>
              </a:spcBef>
              <a:spcAft>
                <a:spcPts val="0"/>
              </a:spcAft>
              <a:buSzPts val="1400"/>
              <a:buFont typeface="Lora"/>
              <a:buChar char="○"/>
            </a:pPr>
            <a:r>
              <a:rPr b="1" lang="en">
                <a:latin typeface="Lora"/>
                <a:ea typeface="Lora"/>
                <a:cs typeface="Lora"/>
                <a:sym typeface="Lora"/>
              </a:rPr>
              <a:t>Phishing</a:t>
            </a:r>
            <a:r>
              <a:rPr lang="en">
                <a:latin typeface="Lora"/>
                <a:ea typeface="Lora"/>
                <a:cs typeface="Lora"/>
                <a:sym typeface="Lora"/>
              </a:rPr>
              <a:t>: via email or text messaging</a:t>
            </a:r>
            <a:endParaRPr>
              <a:latin typeface="Lora"/>
              <a:ea typeface="Lora"/>
              <a:cs typeface="Lora"/>
              <a:sym typeface="Lora"/>
            </a:endParaRPr>
          </a:p>
          <a:p>
            <a:pPr indent="-317500" lvl="1" marL="914400" rtl="0" algn="l">
              <a:spcBef>
                <a:spcPts val="0"/>
              </a:spcBef>
              <a:spcAft>
                <a:spcPts val="0"/>
              </a:spcAft>
              <a:buSzPts val="1400"/>
              <a:buFont typeface="Lora"/>
              <a:buChar char="○"/>
            </a:pPr>
            <a:r>
              <a:rPr b="1" lang="en">
                <a:latin typeface="Lora"/>
                <a:ea typeface="Lora"/>
                <a:cs typeface="Lora"/>
                <a:sym typeface="Lora"/>
              </a:rPr>
              <a:t>Shoulder surfing:</a:t>
            </a:r>
            <a:r>
              <a:rPr lang="en">
                <a:latin typeface="Lora"/>
                <a:ea typeface="Lora"/>
                <a:cs typeface="Lora"/>
                <a:sym typeface="Lora"/>
              </a:rPr>
              <a:t> attacker looks over the shoulder</a:t>
            </a:r>
            <a:endParaRPr>
              <a:latin typeface="Lora"/>
              <a:ea typeface="Lora"/>
              <a:cs typeface="Lora"/>
              <a:sym typeface="Lora"/>
            </a:endParaRPr>
          </a:p>
          <a:p>
            <a:pPr indent="-317500" lvl="1" marL="914400" rtl="0" algn="l">
              <a:spcBef>
                <a:spcPts val="0"/>
              </a:spcBef>
              <a:spcAft>
                <a:spcPts val="0"/>
              </a:spcAft>
              <a:buSzPts val="1400"/>
              <a:buFont typeface="Lora"/>
              <a:buChar char="○"/>
            </a:pPr>
            <a:r>
              <a:rPr b="1" lang="en">
                <a:latin typeface="Lora"/>
                <a:ea typeface="Lora"/>
                <a:cs typeface="Lora"/>
                <a:sym typeface="Lora"/>
              </a:rPr>
              <a:t>Tailgating</a:t>
            </a:r>
            <a:r>
              <a:rPr lang="en">
                <a:latin typeface="Lora"/>
                <a:ea typeface="Lora"/>
                <a:cs typeface="Lora"/>
                <a:sym typeface="Lora"/>
              </a:rPr>
              <a:t>: attacker uses someone else's ID</a:t>
            </a:r>
            <a:endParaRPr>
              <a:latin typeface="Lora"/>
              <a:ea typeface="Lora"/>
              <a:cs typeface="Lora"/>
              <a:sym typeface="Lora"/>
            </a:endParaRPr>
          </a:p>
          <a:p>
            <a:pPr indent="-317500" lvl="1" marL="914400" rtl="0" algn="l">
              <a:spcBef>
                <a:spcPts val="0"/>
              </a:spcBef>
              <a:spcAft>
                <a:spcPts val="0"/>
              </a:spcAft>
              <a:buSzPts val="1400"/>
              <a:buFont typeface="Lora"/>
              <a:buChar char="○"/>
            </a:pPr>
            <a:r>
              <a:rPr b="1" lang="en">
                <a:latin typeface="Lora"/>
                <a:ea typeface="Lora"/>
                <a:cs typeface="Lora"/>
                <a:sym typeface="Lora"/>
              </a:rPr>
              <a:t>Free software:</a:t>
            </a:r>
            <a:r>
              <a:rPr lang="en">
                <a:latin typeface="Lora"/>
                <a:ea typeface="Lora"/>
                <a:cs typeface="Lora"/>
                <a:sym typeface="Lora"/>
              </a:rPr>
              <a:t> USB drive is found and plugged into a computer, introducing a virus</a:t>
            </a:r>
            <a:endParaRPr>
              <a:latin typeface="Lora"/>
              <a:ea typeface="Lora"/>
              <a:cs typeface="Lora"/>
              <a:sym typeface="Lora"/>
            </a:endParaRPr>
          </a:p>
          <a:p>
            <a:pPr indent="-317500" lvl="0" marL="457200" rtl="0" algn="l">
              <a:spcBef>
                <a:spcPts val="0"/>
              </a:spcBef>
              <a:spcAft>
                <a:spcPts val="0"/>
              </a:spcAft>
              <a:buSzPts val="1400"/>
              <a:buFont typeface="Lora"/>
              <a:buChar char="●"/>
            </a:pPr>
            <a:r>
              <a:rPr b="1" lang="en">
                <a:latin typeface="Lora"/>
                <a:ea typeface="Lora"/>
                <a:cs typeface="Lora"/>
                <a:sym typeface="Lora"/>
              </a:rPr>
              <a:t>Denial of Service (DOS)</a:t>
            </a:r>
            <a:r>
              <a:rPr lang="en">
                <a:latin typeface="Lora"/>
                <a:ea typeface="Lora"/>
                <a:cs typeface="Lora"/>
                <a:sym typeface="Lora"/>
              </a:rPr>
              <a:t>: website is flooded with traffic, shutting it down</a:t>
            </a:r>
            <a:endParaRPr>
              <a:latin typeface="Lora"/>
              <a:ea typeface="Lora"/>
              <a:cs typeface="Lora"/>
              <a:sym typeface="Lora"/>
            </a:endParaRPr>
          </a:p>
          <a:p>
            <a:pPr indent="-317500" lvl="0" marL="457200" rtl="0" algn="l">
              <a:spcBef>
                <a:spcPts val="0"/>
              </a:spcBef>
              <a:spcAft>
                <a:spcPts val="0"/>
              </a:spcAft>
              <a:buSzPts val="1400"/>
              <a:buFont typeface="Lora"/>
              <a:buChar char="●"/>
            </a:pPr>
            <a:r>
              <a:rPr b="1" lang="en">
                <a:latin typeface="Lora"/>
                <a:ea typeface="Lora"/>
                <a:cs typeface="Lora"/>
                <a:sym typeface="Lora"/>
              </a:rPr>
              <a:t>Brute Force</a:t>
            </a:r>
            <a:r>
              <a:rPr lang="en">
                <a:latin typeface="Lora"/>
                <a:ea typeface="Lora"/>
                <a:cs typeface="Lora"/>
                <a:sym typeface="Lora"/>
              </a:rPr>
              <a:t>: random credential are rapidly thrown at website hoping to gain access</a:t>
            </a:r>
            <a:endParaRPr>
              <a:latin typeface="Lora"/>
              <a:ea typeface="Lora"/>
              <a:cs typeface="Lora"/>
              <a:sym typeface="Lora"/>
            </a:endParaRPr>
          </a:p>
          <a:p>
            <a:pPr indent="-317500" lvl="0" marL="457200" rtl="0" algn="l">
              <a:spcBef>
                <a:spcPts val="0"/>
              </a:spcBef>
              <a:spcAft>
                <a:spcPts val="0"/>
              </a:spcAft>
              <a:buSzPts val="1400"/>
              <a:buFont typeface="Lora"/>
              <a:buChar char="●"/>
            </a:pPr>
            <a:r>
              <a:rPr b="1" lang="en">
                <a:latin typeface="Lora"/>
                <a:ea typeface="Lora"/>
                <a:cs typeface="Lora"/>
                <a:sym typeface="Lora"/>
              </a:rPr>
              <a:t>Doxing</a:t>
            </a:r>
            <a:r>
              <a:rPr lang="en">
                <a:latin typeface="Lora"/>
                <a:ea typeface="Lora"/>
                <a:cs typeface="Lora"/>
                <a:sym typeface="Lora"/>
              </a:rPr>
              <a:t>: gathers info about a victim and publishes that to harass or embarrass the individual.</a:t>
            </a:r>
            <a:endParaRPr>
              <a:latin typeface="Lora"/>
              <a:ea typeface="Lora"/>
              <a:cs typeface="Lora"/>
              <a:sym typeface="Lora"/>
            </a:endParaRPr>
          </a:p>
        </p:txBody>
      </p:sp>
      <p:sp>
        <p:nvSpPr>
          <p:cNvPr id="417" name="Google Shape;417;p42"/>
          <p:cNvSpPr txBox="1"/>
          <p:nvPr/>
        </p:nvSpPr>
        <p:spPr>
          <a:xfrm>
            <a:off x="0" y="9403500"/>
            <a:ext cx="8229600" cy="42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854C"/>
                </a:solidFill>
                <a:latin typeface="Lora"/>
                <a:ea typeface="Lora"/>
                <a:cs typeface="Lora"/>
                <a:sym typeface="Lora"/>
              </a:rPr>
              <a:t>Security Breaches and Attacks</a:t>
            </a:r>
            <a:endParaRPr b="1" sz="2000">
              <a:solidFill>
                <a:srgbClr val="00854C"/>
              </a:solidFill>
              <a:latin typeface="Lora"/>
              <a:ea typeface="Lora"/>
              <a:cs typeface="Lora"/>
              <a:sym typeface="Lora"/>
            </a:endParaRPr>
          </a:p>
        </p:txBody>
      </p:sp>
      <p:sp>
        <p:nvSpPr>
          <p:cNvPr id="418" name="Google Shape;418;p42"/>
          <p:cNvSpPr txBox="1"/>
          <p:nvPr/>
        </p:nvSpPr>
        <p:spPr>
          <a:xfrm>
            <a:off x="0" y="9827100"/>
            <a:ext cx="7981800" cy="17190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Lora"/>
              <a:buChar char="●"/>
            </a:pPr>
            <a:r>
              <a:rPr lang="en">
                <a:latin typeface="Lora"/>
                <a:ea typeface="Lora"/>
                <a:cs typeface="Lora"/>
                <a:sym typeface="Lora"/>
              </a:rPr>
              <a:t>Identity theft on the rise</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Physical Theft</a:t>
            </a:r>
            <a:endParaRPr>
              <a:latin typeface="Lora"/>
              <a:ea typeface="Lora"/>
              <a:cs typeface="Lora"/>
              <a:sym typeface="Lora"/>
            </a:endParaRPr>
          </a:p>
          <a:p>
            <a:pPr indent="-317500" lvl="1" marL="914400" rtl="0" algn="l">
              <a:spcBef>
                <a:spcPts val="0"/>
              </a:spcBef>
              <a:spcAft>
                <a:spcPts val="0"/>
              </a:spcAft>
              <a:buSzPts val="1400"/>
              <a:buFont typeface="Lora"/>
              <a:buChar char="○"/>
            </a:pPr>
            <a:r>
              <a:rPr lang="en">
                <a:latin typeface="Lora"/>
                <a:ea typeface="Lora"/>
                <a:cs typeface="Lora"/>
                <a:sym typeface="Lora"/>
              </a:rPr>
              <a:t>Stolen laptops, computers, storage devices and servers</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The HHS website lists all of the reported data breaches affecting over 500 users. The site lists the covered entity, the number of breach victims, the type of breach and the location of data (laptop, server, paper, etc.)</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Breaches: https://ocrportal.hhs.gov/ocr/breach/breach_report.jsf</a:t>
            </a:r>
            <a:endParaRPr>
              <a:latin typeface="Lora"/>
              <a:ea typeface="Lora"/>
              <a:cs typeface="Lora"/>
              <a:sym typeface="Lor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22" name="Shape 422"/>
        <p:cNvGrpSpPr/>
        <p:nvPr/>
      </p:nvGrpSpPr>
      <p:grpSpPr>
        <a:xfrm>
          <a:off x="0" y="0"/>
          <a:ext cx="0" cy="0"/>
          <a:chOff x="0" y="0"/>
          <a:chExt cx="0" cy="0"/>
        </a:xfrm>
      </p:grpSpPr>
      <p:sp>
        <p:nvSpPr>
          <p:cNvPr id="423" name="Google Shape;423;p43"/>
          <p:cNvSpPr/>
          <p:nvPr/>
        </p:nvSpPr>
        <p:spPr>
          <a:xfrm>
            <a:off x="-7948374" y="8075000"/>
            <a:ext cx="6963300" cy="377400"/>
          </a:xfrm>
          <a:prstGeom prst="round2SameRect">
            <a:avLst>
              <a:gd fmla="val 16667" name="adj1"/>
              <a:gd fmla="val 0" name="adj2"/>
            </a:avLst>
          </a:prstGeom>
          <a:solidFill>
            <a:srgbClr val="AAD3BD">
              <a:alpha val="698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Lora"/>
                <a:ea typeface="Lora"/>
                <a:cs typeface="Lora"/>
                <a:sym typeface="Lora"/>
              </a:rPr>
              <a:t>Simulation</a:t>
            </a:r>
            <a:endParaRPr>
              <a:solidFill>
                <a:schemeClr val="dk1"/>
              </a:solidFill>
              <a:latin typeface="Lora"/>
              <a:ea typeface="Lora"/>
              <a:cs typeface="Lora"/>
              <a:sym typeface="Lora"/>
            </a:endParaRPr>
          </a:p>
        </p:txBody>
      </p:sp>
      <p:pic>
        <p:nvPicPr>
          <p:cNvPr id="424" name="Google Shape;424;p43"/>
          <p:cNvPicPr preferRelativeResize="0"/>
          <p:nvPr/>
        </p:nvPicPr>
        <p:blipFill>
          <a:blip r:embed="rId3">
            <a:alphaModFix/>
          </a:blip>
          <a:stretch>
            <a:fillRect/>
          </a:stretch>
        </p:blipFill>
        <p:spPr>
          <a:xfrm>
            <a:off x="-7948374" y="8452400"/>
            <a:ext cx="1766501" cy="1359025"/>
          </a:xfrm>
          <a:prstGeom prst="rect">
            <a:avLst/>
          </a:prstGeom>
          <a:noFill/>
          <a:ln>
            <a:noFill/>
          </a:ln>
        </p:spPr>
      </p:pic>
      <p:pic>
        <p:nvPicPr>
          <p:cNvPr id="425" name="Google Shape;425;p43"/>
          <p:cNvPicPr preferRelativeResize="0"/>
          <p:nvPr/>
        </p:nvPicPr>
        <p:blipFill>
          <a:blip r:embed="rId4">
            <a:alphaModFix/>
          </a:blip>
          <a:stretch>
            <a:fillRect/>
          </a:stretch>
        </p:blipFill>
        <p:spPr>
          <a:xfrm>
            <a:off x="-6181874" y="8452400"/>
            <a:ext cx="1720700" cy="1359025"/>
          </a:xfrm>
          <a:prstGeom prst="rect">
            <a:avLst/>
          </a:prstGeom>
          <a:noFill/>
          <a:ln>
            <a:noFill/>
          </a:ln>
        </p:spPr>
      </p:pic>
      <p:pic>
        <p:nvPicPr>
          <p:cNvPr id="426" name="Google Shape;426;p43"/>
          <p:cNvPicPr preferRelativeResize="0"/>
          <p:nvPr/>
        </p:nvPicPr>
        <p:blipFill rotWithShape="1">
          <a:blip r:embed="rId5">
            <a:alphaModFix/>
          </a:blip>
          <a:srcRect b="6449" l="0" r="0" t="8689"/>
          <a:stretch/>
        </p:blipFill>
        <p:spPr>
          <a:xfrm>
            <a:off x="-4461174" y="8452400"/>
            <a:ext cx="1720700" cy="1359025"/>
          </a:xfrm>
          <a:prstGeom prst="rect">
            <a:avLst/>
          </a:prstGeom>
          <a:noFill/>
          <a:ln>
            <a:noFill/>
          </a:ln>
        </p:spPr>
      </p:pic>
      <p:pic>
        <p:nvPicPr>
          <p:cNvPr id="427" name="Google Shape;427;p43"/>
          <p:cNvPicPr preferRelativeResize="0"/>
          <p:nvPr/>
        </p:nvPicPr>
        <p:blipFill>
          <a:blip r:embed="rId6">
            <a:alphaModFix/>
          </a:blip>
          <a:stretch>
            <a:fillRect/>
          </a:stretch>
        </p:blipFill>
        <p:spPr>
          <a:xfrm>
            <a:off x="-2712174" y="8452400"/>
            <a:ext cx="1720700" cy="1359025"/>
          </a:xfrm>
          <a:prstGeom prst="rect">
            <a:avLst/>
          </a:prstGeom>
          <a:noFill/>
          <a:ln>
            <a:noFill/>
          </a:ln>
        </p:spPr>
      </p:pic>
      <p:graphicFrame>
        <p:nvGraphicFramePr>
          <p:cNvPr id="428" name="Google Shape;428;p43"/>
          <p:cNvGraphicFramePr/>
          <p:nvPr/>
        </p:nvGraphicFramePr>
        <p:xfrm>
          <a:off x="-8346802" y="1491297"/>
          <a:ext cx="3000000" cy="3000000"/>
        </p:xfrm>
        <a:graphic>
          <a:graphicData uri="http://schemas.openxmlformats.org/drawingml/2006/table">
            <a:tbl>
              <a:tblPr>
                <a:noFill/>
                <a:tableStyleId>{BA324CAC-62EC-4C7D-AC43-CAF3AEDD4A23}</a:tableStyleId>
              </a:tblPr>
              <a:tblGrid>
                <a:gridCol w="1242600"/>
                <a:gridCol w="6406475"/>
              </a:tblGrid>
              <a:tr h="423750">
                <a:tc>
                  <a:txBody>
                    <a:bodyPr/>
                    <a:lstStyle/>
                    <a:p>
                      <a:pPr indent="0" lvl="0" marL="0" rtl="0" algn="ctr">
                        <a:spcBef>
                          <a:spcPts val="0"/>
                        </a:spcBef>
                        <a:spcAft>
                          <a:spcPts val="0"/>
                        </a:spcAft>
                        <a:buNone/>
                      </a:pPr>
                      <a:r>
                        <a:rPr b="1" lang="en">
                          <a:solidFill>
                            <a:srgbClr val="FFFFFF"/>
                          </a:solidFill>
                          <a:latin typeface="Lora"/>
                          <a:ea typeface="Lora"/>
                          <a:cs typeface="Lora"/>
                          <a:sym typeface="Lora"/>
                        </a:rPr>
                        <a:t>Mode</a:t>
                      </a:r>
                      <a:endParaRPr b="1">
                        <a:solidFill>
                          <a:srgbClr val="FFFFFF"/>
                        </a:solidFill>
                        <a:latin typeface="Lora"/>
                        <a:ea typeface="Lora"/>
                        <a:cs typeface="Lora"/>
                        <a:sym typeface="Lora"/>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00854C"/>
                    </a:solidFill>
                  </a:tcPr>
                </a:tc>
                <a:tc>
                  <a:txBody>
                    <a:bodyPr/>
                    <a:lstStyle/>
                    <a:p>
                      <a:pPr indent="-228600" lvl="0" marL="457200" rtl="0" algn="ctr">
                        <a:spcBef>
                          <a:spcPts val="0"/>
                        </a:spcBef>
                        <a:spcAft>
                          <a:spcPts val="0"/>
                        </a:spcAft>
                        <a:buNone/>
                      </a:pPr>
                      <a:r>
                        <a:rPr b="1" lang="en">
                          <a:solidFill>
                            <a:srgbClr val="FFFFFF"/>
                          </a:solidFill>
                          <a:latin typeface="Lora"/>
                          <a:ea typeface="Lora"/>
                          <a:cs typeface="Lora"/>
                          <a:sym typeface="Lora"/>
                        </a:rPr>
                        <a:t>Definition</a:t>
                      </a:r>
                      <a:endParaRPr b="1">
                        <a:solidFill>
                          <a:srgbClr val="FFFFFF"/>
                        </a:solidFill>
                        <a:latin typeface="Lora"/>
                        <a:ea typeface="Lora"/>
                        <a:cs typeface="Lora"/>
                        <a:sym typeface="Lora"/>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00854C"/>
                    </a:solidFill>
                  </a:tcPr>
                </a:tc>
              </a:tr>
            </a:tbl>
          </a:graphicData>
        </a:graphic>
      </p:graphicFrame>
      <p:graphicFrame>
        <p:nvGraphicFramePr>
          <p:cNvPr id="429" name="Google Shape;429;p43"/>
          <p:cNvGraphicFramePr/>
          <p:nvPr/>
        </p:nvGraphicFramePr>
        <p:xfrm>
          <a:off x="-8346814" y="1915038"/>
          <a:ext cx="3000000" cy="3000000"/>
        </p:xfrm>
        <a:graphic>
          <a:graphicData uri="http://schemas.openxmlformats.org/drawingml/2006/table">
            <a:tbl>
              <a:tblPr>
                <a:noFill/>
                <a:tableStyleId>{BA324CAC-62EC-4C7D-AC43-CAF3AEDD4A23}</a:tableStyleId>
              </a:tblPr>
              <a:tblGrid>
                <a:gridCol w="1242625"/>
                <a:gridCol w="6406450"/>
              </a:tblGrid>
              <a:tr h="1822625">
                <a:tc>
                  <a:txBody>
                    <a:bodyPr/>
                    <a:lstStyle/>
                    <a:p>
                      <a:pPr indent="0" lvl="0" marL="0" rtl="0" algn="ctr">
                        <a:spcBef>
                          <a:spcPts val="0"/>
                        </a:spcBef>
                        <a:spcAft>
                          <a:spcPts val="0"/>
                        </a:spcAft>
                        <a:buNone/>
                      </a:pPr>
                      <a:r>
                        <a:rPr b="1" lang="en">
                          <a:latin typeface="Lora"/>
                          <a:ea typeface="Lora"/>
                          <a:cs typeface="Lora"/>
                          <a:sym typeface="Lora"/>
                        </a:rPr>
                        <a:t>Problem- based learning</a:t>
                      </a:r>
                      <a:endParaRPr b="1">
                        <a:latin typeface="Lora"/>
                        <a:ea typeface="Lora"/>
                        <a:cs typeface="Lora"/>
                        <a:sym typeface="Lor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79C6A5"/>
                    </a:solidFill>
                  </a:tcPr>
                </a:tc>
                <a:tc>
                  <a:txBody>
                    <a:bodyPr/>
                    <a:lstStyle/>
                    <a:p>
                      <a:pPr indent="-317500" lvl="0" marL="457200" rtl="0" algn="l">
                        <a:spcBef>
                          <a:spcPts val="0"/>
                        </a:spcBef>
                        <a:spcAft>
                          <a:spcPts val="0"/>
                        </a:spcAft>
                        <a:buClr>
                          <a:srgbClr val="6AA84F"/>
                        </a:buClr>
                        <a:buSzPts val="1400"/>
                        <a:buFont typeface="Lora"/>
                        <a:buChar char="●"/>
                      </a:pPr>
                      <a:r>
                        <a:rPr lang="en">
                          <a:solidFill>
                            <a:srgbClr val="6AA84F"/>
                          </a:solidFill>
                          <a:latin typeface="Lora"/>
                          <a:ea typeface="Lora"/>
                          <a:cs typeface="Lora"/>
                          <a:sym typeface="Lora"/>
                        </a:rPr>
                        <a:t>It is under the constructivism theory</a:t>
                      </a:r>
                      <a:endParaRPr>
                        <a:solidFill>
                          <a:srgbClr val="6AA84F"/>
                        </a:solidFill>
                        <a:latin typeface="Lora"/>
                        <a:ea typeface="Lora"/>
                        <a:cs typeface="Lora"/>
                        <a:sym typeface="Lora"/>
                      </a:endParaRPr>
                    </a:p>
                    <a:p>
                      <a:pPr indent="-317500" lvl="0" marL="457200" rtl="0" algn="l">
                        <a:spcBef>
                          <a:spcPts val="0"/>
                        </a:spcBef>
                        <a:spcAft>
                          <a:spcPts val="0"/>
                        </a:spcAft>
                        <a:buClr>
                          <a:srgbClr val="BF9000"/>
                        </a:buClr>
                        <a:buSzPts val="1400"/>
                        <a:buFont typeface="Lora"/>
                        <a:buChar char="●"/>
                      </a:pPr>
                      <a:r>
                        <a:rPr lang="en">
                          <a:solidFill>
                            <a:srgbClr val="BF9000"/>
                          </a:solidFill>
                          <a:latin typeface="Lora"/>
                          <a:ea typeface="Lora"/>
                          <a:cs typeface="Lora"/>
                          <a:sym typeface="Lora"/>
                        </a:rPr>
                        <a:t>Process of arriving at a solution through accessing and using a body of knowledge.</a:t>
                      </a:r>
                      <a:endParaRPr>
                        <a:solidFill>
                          <a:srgbClr val="BF9000"/>
                        </a:solidFill>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The computer presents the learner with a story that includes a problem </a:t>
                      </a:r>
                      <a:endParaRPr>
                        <a:latin typeface="Lora"/>
                        <a:ea typeface="Lora"/>
                        <a:cs typeface="Lora"/>
                        <a:sym typeface="Lora"/>
                      </a:endParaRPr>
                    </a:p>
                    <a:p>
                      <a:pPr indent="0" lvl="0" marL="457200" rtl="0" algn="l">
                        <a:spcBef>
                          <a:spcPts val="0"/>
                        </a:spcBef>
                        <a:spcAft>
                          <a:spcPts val="0"/>
                        </a:spcAft>
                        <a:buNone/>
                      </a:pPr>
                      <a:r>
                        <a:rPr lang="en">
                          <a:solidFill>
                            <a:srgbClr val="6AA84F"/>
                          </a:solidFill>
                          <a:latin typeface="Lora"/>
                          <a:ea typeface="Lora"/>
                          <a:cs typeface="Lora"/>
                          <a:sym typeface="Lora"/>
                        </a:rPr>
                        <a:t>that could be a text or any other form of data.</a:t>
                      </a:r>
                      <a:endParaRPr>
                        <a:solidFill>
                          <a:srgbClr val="6AA84F"/>
                        </a:solidFill>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The learner may be required to investigate the situation.</a:t>
                      </a:r>
                      <a:endParaRPr>
                        <a:latin typeface="Lora"/>
                        <a:ea typeface="Lora"/>
                        <a:cs typeface="Lora"/>
                        <a:sym typeface="Lora"/>
                      </a:endParaRPr>
                    </a:p>
                    <a:p>
                      <a:pPr indent="0" lvl="0" marL="457200" rtl="0" algn="l">
                        <a:spcBef>
                          <a:spcPts val="0"/>
                        </a:spcBef>
                        <a:spcAft>
                          <a:spcPts val="0"/>
                        </a:spcAft>
                        <a:buNone/>
                      </a:pPr>
                      <a:r>
                        <a:rPr lang="en">
                          <a:solidFill>
                            <a:srgbClr val="6AA84F"/>
                          </a:solidFill>
                          <a:latin typeface="Lora"/>
                          <a:ea typeface="Lora"/>
                          <a:cs typeface="Lora"/>
                          <a:sym typeface="Lora"/>
                        </a:rPr>
                        <a:t>By examination, finding the problem and looking at lab and test results to find the solutions by which the computer will the an action</a:t>
                      </a:r>
                      <a:endParaRPr>
                        <a:solidFill>
                          <a:srgbClr val="6AA84F"/>
                        </a:solidFill>
                        <a:latin typeface="Lora"/>
                        <a:ea typeface="Lora"/>
                        <a:cs typeface="Lora"/>
                        <a:sym typeface="Lor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2994850">
                <a:tc>
                  <a:txBody>
                    <a:bodyPr/>
                    <a:lstStyle/>
                    <a:p>
                      <a:pPr indent="0" lvl="0" marL="0" rtl="0" algn="ctr">
                        <a:spcBef>
                          <a:spcPts val="0"/>
                        </a:spcBef>
                        <a:spcAft>
                          <a:spcPts val="0"/>
                        </a:spcAft>
                        <a:buNone/>
                      </a:pPr>
                      <a:r>
                        <a:rPr b="1" lang="en">
                          <a:latin typeface="Lora"/>
                          <a:ea typeface="Lora"/>
                          <a:cs typeface="Lora"/>
                          <a:sym typeface="Lora"/>
                        </a:rPr>
                        <a:t>Simulation</a:t>
                      </a:r>
                      <a:endParaRPr b="1">
                        <a:latin typeface="Lora"/>
                        <a:ea typeface="Lora"/>
                        <a:cs typeface="Lora"/>
                        <a:sym typeface="Lor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79C6A5"/>
                    </a:solidFill>
                  </a:tcPr>
                </a:tc>
                <a:tc>
                  <a:txBody>
                    <a:bodyPr/>
                    <a:lstStyle/>
                    <a:p>
                      <a:pPr indent="-317500" lvl="0" marL="457200" rtl="0" algn="l">
                        <a:spcBef>
                          <a:spcPts val="0"/>
                        </a:spcBef>
                        <a:spcAft>
                          <a:spcPts val="0"/>
                        </a:spcAft>
                        <a:buClr>
                          <a:srgbClr val="6AA84F"/>
                        </a:buClr>
                        <a:buSzPts val="1400"/>
                        <a:buFont typeface="Lora"/>
                        <a:buChar char="●"/>
                      </a:pPr>
                      <a:r>
                        <a:rPr lang="en">
                          <a:solidFill>
                            <a:srgbClr val="6AA84F"/>
                          </a:solidFill>
                          <a:latin typeface="Lora"/>
                          <a:ea typeface="Lora"/>
                          <a:cs typeface="Lora"/>
                          <a:sym typeface="Lora"/>
                        </a:rPr>
                        <a:t>A lot of skills can be learned in such environment</a:t>
                      </a:r>
                      <a:endParaRPr>
                        <a:solidFill>
                          <a:srgbClr val="6AA84F"/>
                        </a:solidFill>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Engage and actively involved in decision making</a:t>
                      </a:r>
                      <a:endParaRPr>
                        <a:latin typeface="Lora"/>
                        <a:ea typeface="Lora"/>
                        <a:cs typeface="Lora"/>
                        <a:sym typeface="Lora"/>
                      </a:endParaRPr>
                    </a:p>
                    <a:p>
                      <a:pPr indent="-317500" lvl="1" marL="914400" rtl="0" algn="l">
                        <a:spcBef>
                          <a:spcPts val="0"/>
                        </a:spcBef>
                        <a:spcAft>
                          <a:spcPts val="0"/>
                        </a:spcAft>
                        <a:buSzPts val="1400"/>
                        <a:buFont typeface="Lora"/>
                        <a:buChar char="○"/>
                      </a:pPr>
                      <a:r>
                        <a:rPr lang="en">
                          <a:latin typeface="Lora"/>
                          <a:ea typeface="Lora"/>
                          <a:cs typeface="Lora"/>
                          <a:sym typeface="Lora"/>
                        </a:rPr>
                        <a:t>Interaction between a student and a simulated patient</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Approximate the real-world experience of patient care</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Put attention to subject being presented</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 Simulation can be static vs dynamic</a:t>
                      </a:r>
                      <a:endParaRPr>
                        <a:latin typeface="Lora"/>
                        <a:ea typeface="Lora"/>
                        <a:cs typeface="Lora"/>
                        <a:sym typeface="Lora"/>
                      </a:endParaRPr>
                    </a:p>
                    <a:p>
                      <a:pPr indent="-317500" lvl="1" marL="914400" rtl="0" algn="l">
                        <a:spcBef>
                          <a:spcPts val="0"/>
                        </a:spcBef>
                        <a:spcAft>
                          <a:spcPts val="0"/>
                        </a:spcAft>
                        <a:buSzPts val="1400"/>
                        <a:buFont typeface="Cairo"/>
                        <a:buChar char="🌟"/>
                      </a:pPr>
                      <a:r>
                        <a:rPr b="1" lang="en">
                          <a:latin typeface="Lora"/>
                          <a:ea typeface="Lora"/>
                          <a:cs typeface="Lora"/>
                          <a:sym typeface="Lora"/>
                        </a:rPr>
                        <a:t>Static</a:t>
                      </a:r>
                      <a:r>
                        <a:rPr lang="en">
                          <a:latin typeface="Lora"/>
                          <a:ea typeface="Lora"/>
                          <a:cs typeface="Lora"/>
                          <a:sym typeface="Lora"/>
                        </a:rPr>
                        <a:t>: predefined problems and clinical outcomes. </a:t>
                      </a:r>
                      <a:r>
                        <a:rPr lang="en">
                          <a:solidFill>
                            <a:srgbClr val="6AA84F"/>
                          </a:solidFill>
                          <a:latin typeface="Lora"/>
                          <a:ea typeface="Lora"/>
                          <a:cs typeface="Lora"/>
                          <a:sym typeface="Lora"/>
                        </a:rPr>
                        <a:t>Nothing can be changed; students action doesn’t influence the pathway</a:t>
                      </a:r>
                      <a:endParaRPr>
                        <a:solidFill>
                          <a:srgbClr val="6AA84F"/>
                        </a:solidFill>
                        <a:latin typeface="Lora"/>
                        <a:ea typeface="Lora"/>
                        <a:cs typeface="Lora"/>
                        <a:sym typeface="Lora"/>
                      </a:endParaRPr>
                    </a:p>
                    <a:p>
                      <a:pPr indent="-317500" lvl="1" marL="914400" rtl="0" algn="l">
                        <a:spcBef>
                          <a:spcPts val="0"/>
                        </a:spcBef>
                        <a:spcAft>
                          <a:spcPts val="0"/>
                        </a:spcAft>
                        <a:buSzPts val="1400"/>
                        <a:buFont typeface="Cairo"/>
                        <a:buChar char="🌟"/>
                      </a:pPr>
                      <a:r>
                        <a:rPr b="1" lang="en">
                          <a:latin typeface="Lora"/>
                          <a:ea typeface="Lora"/>
                          <a:cs typeface="Lora"/>
                          <a:sym typeface="Lora"/>
                        </a:rPr>
                        <a:t>Dynamic</a:t>
                      </a:r>
                      <a:r>
                        <a:rPr lang="en">
                          <a:latin typeface="Lora"/>
                          <a:ea typeface="Lora"/>
                          <a:cs typeface="Lora"/>
                          <a:sym typeface="Lora"/>
                        </a:rPr>
                        <a:t>: simulate </a:t>
                      </a:r>
                      <a:r>
                        <a:rPr b="1" lang="en">
                          <a:latin typeface="Lora"/>
                          <a:ea typeface="Lora"/>
                          <a:cs typeface="Lora"/>
                          <a:sym typeface="Lora"/>
                        </a:rPr>
                        <a:t>changes </a:t>
                      </a:r>
                      <a:r>
                        <a:rPr lang="en">
                          <a:latin typeface="Lora"/>
                          <a:ea typeface="Lora"/>
                          <a:cs typeface="Lora"/>
                          <a:sym typeface="Lora"/>
                        </a:rPr>
                        <a:t>as students are interacting; make students understand their actions and clinical outcomes.</a:t>
                      </a:r>
                      <a:endParaRPr>
                        <a:latin typeface="Lora"/>
                        <a:ea typeface="Lora"/>
                        <a:cs typeface="Lora"/>
                        <a:sym typeface="Lora"/>
                      </a:endParaRPr>
                    </a:p>
                    <a:p>
                      <a:pPr indent="-317500" lvl="0" marL="457200" rtl="0" algn="l">
                        <a:spcBef>
                          <a:spcPts val="0"/>
                        </a:spcBef>
                        <a:spcAft>
                          <a:spcPts val="0"/>
                        </a:spcAft>
                        <a:buSzPts val="1400"/>
                        <a:buFont typeface="Cairo"/>
                        <a:buChar char="●"/>
                      </a:pPr>
                      <a:r>
                        <a:rPr lang="en">
                          <a:latin typeface="Lora"/>
                          <a:ea typeface="Lora"/>
                          <a:cs typeface="Lora"/>
                          <a:sym typeface="Lora"/>
                        </a:rPr>
                        <a:t>Effective learning using </a:t>
                      </a:r>
                      <a:r>
                        <a:rPr b="1" lang="en">
                          <a:solidFill>
                            <a:srgbClr val="FF0000"/>
                          </a:solidFill>
                          <a:latin typeface="Lora"/>
                          <a:ea typeface="Lora"/>
                          <a:cs typeface="Lora"/>
                          <a:sym typeface="Lora"/>
                        </a:rPr>
                        <a:t>constructive approach to learning</a:t>
                      </a:r>
                      <a:endParaRPr b="1">
                        <a:solidFill>
                          <a:srgbClr val="FF0000"/>
                        </a:solidFill>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E.g. Immersive simulated environments </a:t>
                      </a:r>
                      <a:endParaRPr>
                        <a:latin typeface="Lora"/>
                        <a:ea typeface="Lora"/>
                        <a:cs typeface="Lora"/>
                        <a:sym typeface="Lor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bl>
          </a:graphicData>
        </a:graphic>
      </p:graphicFrame>
      <p:sp>
        <p:nvSpPr>
          <p:cNvPr id="430" name="Google Shape;430;p43"/>
          <p:cNvSpPr txBox="1"/>
          <p:nvPr/>
        </p:nvSpPr>
        <p:spPr>
          <a:xfrm>
            <a:off x="-8637074" y="10562275"/>
            <a:ext cx="8229600" cy="982500"/>
          </a:xfrm>
          <a:prstGeom prst="rect">
            <a:avLst/>
          </a:prstGeom>
          <a:noFill/>
          <a:ln cap="flat" cmpd="sng" w="19050">
            <a:solidFill>
              <a:srgbClr val="AAD3BD"/>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solidFill>
                  <a:srgbClr val="6AA84F"/>
                </a:solidFill>
                <a:latin typeface="Lora"/>
                <a:ea typeface="Lora"/>
                <a:cs typeface="Lora"/>
                <a:sym typeface="Lora"/>
              </a:rPr>
              <a:t>The immersive environment of stimulation learning will be in real life settings; OR, trauma centers, ICU and the physician office. The patient will be an </a:t>
            </a:r>
            <a:r>
              <a:rPr b="1" lang="en" sz="900">
                <a:solidFill>
                  <a:srgbClr val="6AA84F"/>
                </a:solidFill>
                <a:latin typeface="Lora"/>
                <a:ea typeface="Lora"/>
                <a:cs typeface="Lora"/>
                <a:sym typeface="Lora"/>
              </a:rPr>
              <a:t>artificial mannequin </a:t>
            </a:r>
            <a:r>
              <a:rPr lang="en" sz="900">
                <a:solidFill>
                  <a:srgbClr val="6AA84F"/>
                </a:solidFill>
                <a:latin typeface="Lora"/>
                <a:ea typeface="Lora"/>
                <a:cs typeface="Lora"/>
                <a:sym typeface="Lora"/>
              </a:rPr>
              <a:t>that has the same dynamic of real patient; vital signs ..etc.</a:t>
            </a:r>
            <a:endParaRPr sz="900">
              <a:solidFill>
                <a:srgbClr val="6AA84F"/>
              </a:solidFill>
              <a:latin typeface="Lora"/>
              <a:ea typeface="Lora"/>
              <a:cs typeface="Lora"/>
              <a:sym typeface="Lora"/>
            </a:endParaRPr>
          </a:p>
          <a:p>
            <a:pPr indent="0" lvl="0" marL="0" rtl="0" algn="l">
              <a:spcBef>
                <a:spcPts val="0"/>
              </a:spcBef>
              <a:spcAft>
                <a:spcPts val="0"/>
              </a:spcAft>
              <a:buNone/>
            </a:pPr>
            <a:r>
              <a:rPr lang="en" sz="900">
                <a:solidFill>
                  <a:srgbClr val="6AA84F"/>
                </a:solidFill>
                <a:latin typeface="Lora"/>
                <a:ea typeface="Lora"/>
                <a:cs typeface="Lora"/>
                <a:sym typeface="Lora"/>
              </a:rPr>
              <a:t>The learners can</a:t>
            </a:r>
            <a:r>
              <a:rPr b="1" lang="en" sz="900">
                <a:solidFill>
                  <a:srgbClr val="6AA84F"/>
                </a:solidFill>
                <a:latin typeface="Lora"/>
                <a:ea typeface="Lora"/>
                <a:cs typeface="Lora"/>
                <a:sym typeface="Lora"/>
              </a:rPr>
              <a:t> play any role</a:t>
            </a:r>
            <a:r>
              <a:rPr lang="en" sz="900">
                <a:solidFill>
                  <a:srgbClr val="6AA84F"/>
                </a:solidFill>
                <a:latin typeface="Lora"/>
                <a:ea typeface="Lora"/>
                <a:cs typeface="Lora"/>
                <a:sym typeface="Lora"/>
              </a:rPr>
              <a:t>; the nurse, the surgeon … etc</a:t>
            </a:r>
            <a:endParaRPr sz="900">
              <a:solidFill>
                <a:srgbClr val="6AA84F"/>
              </a:solidFill>
              <a:latin typeface="Lora"/>
              <a:ea typeface="Lora"/>
              <a:cs typeface="Lora"/>
              <a:sym typeface="Lora"/>
            </a:endParaRPr>
          </a:p>
          <a:p>
            <a:pPr indent="0" lvl="0" marL="0" rtl="0" algn="l">
              <a:spcBef>
                <a:spcPts val="0"/>
              </a:spcBef>
              <a:spcAft>
                <a:spcPts val="0"/>
              </a:spcAft>
              <a:buNone/>
            </a:pPr>
            <a:r>
              <a:rPr b="1" lang="en" sz="900">
                <a:solidFill>
                  <a:srgbClr val="6AA84F"/>
                </a:solidFill>
                <a:latin typeface="Lora"/>
                <a:ea typeface="Lora"/>
                <a:cs typeface="Lora"/>
                <a:sym typeface="Lora"/>
              </a:rPr>
              <a:t>We need this type of learning for: </a:t>
            </a:r>
            <a:endParaRPr b="1" sz="900">
              <a:solidFill>
                <a:srgbClr val="6AA84F"/>
              </a:solidFill>
              <a:highlight>
                <a:srgbClr val="6FA8DC"/>
              </a:highlight>
              <a:latin typeface="Lora"/>
              <a:ea typeface="Lora"/>
              <a:cs typeface="Lora"/>
              <a:sym typeface="Lora"/>
            </a:endParaRPr>
          </a:p>
          <a:p>
            <a:pPr indent="0" lvl="0" marL="0" rtl="0" algn="l">
              <a:spcBef>
                <a:spcPts val="0"/>
              </a:spcBef>
              <a:spcAft>
                <a:spcPts val="0"/>
              </a:spcAft>
              <a:buNone/>
            </a:pPr>
            <a:r>
              <a:rPr lang="en" sz="900">
                <a:solidFill>
                  <a:srgbClr val="6AA84F"/>
                </a:solidFill>
                <a:latin typeface="Lora"/>
                <a:ea typeface="Lora"/>
                <a:cs typeface="Lora"/>
                <a:sym typeface="Lora"/>
              </a:rPr>
              <a:t>1-regular training</a:t>
            </a:r>
            <a:endParaRPr sz="900">
              <a:solidFill>
                <a:srgbClr val="6AA84F"/>
              </a:solidFill>
              <a:latin typeface="Lora"/>
              <a:ea typeface="Lora"/>
              <a:cs typeface="Lora"/>
              <a:sym typeface="Lora"/>
            </a:endParaRPr>
          </a:p>
          <a:p>
            <a:pPr indent="0" lvl="0" marL="0" rtl="0" algn="l">
              <a:spcBef>
                <a:spcPts val="0"/>
              </a:spcBef>
              <a:spcAft>
                <a:spcPts val="0"/>
              </a:spcAft>
              <a:buNone/>
            </a:pPr>
            <a:r>
              <a:rPr lang="en" sz="900">
                <a:solidFill>
                  <a:srgbClr val="6AA84F"/>
                </a:solidFill>
                <a:latin typeface="Lora"/>
                <a:ea typeface="Lora"/>
                <a:cs typeface="Lora"/>
                <a:sym typeface="Lora"/>
              </a:rPr>
              <a:t>2-cognitive training </a:t>
            </a:r>
            <a:r>
              <a:rPr lang="en" sz="900">
                <a:solidFill>
                  <a:srgbClr val="6AA84F"/>
                </a:solidFill>
                <a:latin typeface="Lora"/>
                <a:ea typeface="Lora"/>
                <a:cs typeface="Lora"/>
                <a:sym typeface="Lora"/>
              </a:rPr>
              <a:t>(??)</a:t>
            </a:r>
            <a:endParaRPr sz="900">
              <a:solidFill>
                <a:srgbClr val="6AA84F"/>
              </a:solidFill>
              <a:latin typeface="Lora"/>
              <a:ea typeface="Lora"/>
              <a:cs typeface="Lora"/>
              <a:sym typeface="Lora"/>
            </a:endParaRPr>
          </a:p>
        </p:txBody>
      </p:sp>
      <p:sp>
        <p:nvSpPr>
          <p:cNvPr id="431" name="Google Shape;431;p43"/>
          <p:cNvSpPr txBox="1"/>
          <p:nvPr/>
        </p:nvSpPr>
        <p:spPr>
          <a:xfrm>
            <a:off x="-6940287" y="0"/>
            <a:ext cx="4836000" cy="731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200">
                <a:solidFill>
                  <a:srgbClr val="00854C"/>
                </a:solidFill>
                <a:latin typeface="Lora"/>
                <a:ea typeface="Lora"/>
                <a:cs typeface="Lora"/>
                <a:sym typeface="Lora"/>
              </a:rPr>
              <a:t>Modes of computer based learning</a:t>
            </a:r>
            <a:endParaRPr sz="3200">
              <a:solidFill>
                <a:srgbClr val="00854C"/>
              </a:solidFill>
              <a:latin typeface="Lora"/>
              <a:ea typeface="Lora"/>
              <a:cs typeface="Lora"/>
              <a:sym typeface="Lora"/>
            </a:endParaRPr>
          </a:p>
        </p:txBody>
      </p:sp>
      <p:sp>
        <p:nvSpPr>
          <p:cNvPr id="432" name="Google Shape;432;p43"/>
          <p:cNvSpPr txBox="1"/>
          <p:nvPr/>
        </p:nvSpPr>
        <p:spPr>
          <a:xfrm>
            <a:off x="967650" y="349200"/>
            <a:ext cx="6294300" cy="73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200">
                <a:solidFill>
                  <a:srgbClr val="00854C"/>
                </a:solidFill>
                <a:latin typeface="Lora"/>
                <a:ea typeface="Lora"/>
                <a:cs typeface="Lora"/>
                <a:sym typeface="Lora"/>
              </a:rPr>
              <a:t>Threat Countermeasures</a:t>
            </a:r>
            <a:endParaRPr b="1" sz="3200">
              <a:solidFill>
                <a:srgbClr val="00854C"/>
              </a:solidFill>
              <a:latin typeface="Lora"/>
              <a:ea typeface="Lora"/>
              <a:cs typeface="Lora"/>
              <a:sym typeface="Lora"/>
            </a:endParaRPr>
          </a:p>
        </p:txBody>
      </p:sp>
      <p:sp>
        <p:nvSpPr>
          <p:cNvPr id="433" name="Google Shape;433;p43"/>
          <p:cNvSpPr txBox="1"/>
          <p:nvPr/>
        </p:nvSpPr>
        <p:spPr>
          <a:xfrm>
            <a:off x="0" y="3886475"/>
            <a:ext cx="8229600" cy="42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854C"/>
                </a:solidFill>
                <a:latin typeface="Lora"/>
                <a:ea typeface="Lora"/>
                <a:cs typeface="Lora"/>
                <a:sym typeface="Lora"/>
              </a:rPr>
              <a:t>Basic authentication</a:t>
            </a:r>
            <a:endParaRPr b="1" sz="2000">
              <a:solidFill>
                <a:srgbClr val="00854C"/>
              </a:solidFill>
              <a:latin typeface="Lora"/>
              <a:ea typeface="Lora"/>
              <a:cs typeface="Lora"/>
              <a:sym typeface="Lora"/>
            </a:endParaRPr>
          </a:p>
        </p:txBody>
      </p:sp>
      <p:sp>
        <p:nvSpPr>
          <p:cNvPr id="434" name="Google Shape;434;p43"/>
          <p:cNvSpPr txBox="1"/>
          <p:nvPr/>
        </p:nvSpPr>
        <p:spPr>
          <a:xfrm>
            <a:off x="0" y="4290400"/>
            <a:ext cx="7981800" cy="1225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Lora"/>
              <a:buChar char="●"/>
            </a:pPr>
            <a:r>
              <a:rPr lang="en">
                <a:latin typeface="Lora"/>
                <a:ea typeface="Lora"/>
                <a:cs typeface="Lora"/>
                <a:sym typeface="Lora"/>
              </a:rPr>
              <a:t>Username and password combination still employed by a majority of users today, combining two things that a user knows </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Another option is utilizing a grid card, smart card, USB token, one time password (OTP) token, or OTP service in combination with something a user knows, such as a passphrase or PIN</a:t>
            </a:r>
            <a:endParaRPr>
              <a:latin typeface="Lora"/>
              <a:ea typeface="Lora"/>
              <a:cs typeface="Lora"/>
              <a:sym typeface="Lora"/>
            </a:endParaRPr>
          </a:p>
        </p:txBody>
      </p:sp>
      <p:sp>
        <p:nvSpPr>
          <p:cNvPr id="435" name="Google Shape;435;p43"/>
          <p:cNvSpPr txBox="1"/>
          <p:nvPr/>
        </p:nvSpPr>
        <p:spPr>
          <a:xfrm>
            <a:off x="0" y="1252050"/>
            <a:ext cx="8229600" cy="273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854C"/>
                </a:solidFill>
                <a:latin typeface="Lora"/>
                <a:ea typeface="Lora"/>
                <a:cs typeface="Lora"/>
                <a:sym typeface="Lora"/>
              </a:rPr>
              <a:t>Authentication &amp; Identity Management</a:t>
            </a:r>
            <a:endParaRPr b="1" sz="2000">
              <a:solidFill>
                <a:srgbClr val="00854C"/>
              </a:solidFill>
              <a:latin typeface="Lora"/>
              <a:ea typeface="Lora"/>
              <a:cs typeface="Lora"/>
              <a:sym typeface="Lora"/>
            </a:endParaRPr>
          </a:p>
          <a:p>
            <a:pPr indent="0" lvl="0" marL="0" rtl="0" algn="ctr">
              <a:spcBef>
                <a:spcPts val="0"/>
              </a:spcBef>
              <a:spcAft>
                <a:spcPts val="0"/>
              </a:spcAft>
              <a:buNone/>
            </a:pPr>
            <a:r>
              <a:t/>
            </a:r>
            <a:endParaRPr b="1" sz="2000">
              <a:solidFill>
                <a:srgbClr val="00854C"/>
              </a:solidFill>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Accomplished with photo identification, biometrics, smart card technologies, tokens, and the old standard; username and password </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Basic Authentication may vary depending on: </a:t>
            </a:r>
            <a:endParaRPr>
              <a:latin typeface="Lora"/>
              <a:ea typeface="Lora"/>
              <a:cs typeface="Lora"/>
              <a:sym typeface="Lora"/>
            </a:endParaRPr>
          </a:p>
          <a:p>
            <a:pPr indent="-317500" lvl="1" marL="914400" rtl="0" algn="l">
              <a:spcBef>
                <a:spcPts val="0"/>
              </a:spcBef>
              <a:spcAft>
                <a:spcPts val="0"/>
              </a:spcAft>
              <a:buSzPts val="1400"/>
              <a:buFont typeface="Lora"/>
              <a:buChar char="○"/>
            </a:pPr>
            <a:r>
              <a:rPr lang="en">
                <a:latin typeface="Lora"/>
                <a:ea typeface="Lora"/>
                <a:cs typeface="Lora"/>
                <a:sym typeface="Lora"/>
              </a:rPr>
              <a:t>sensitivity of data</a:t>
            </a:r>
            <a:endParaRPr>
              <a:latin typeface="Lora"/>
              <a:ea typeface="Lora"/>
              <a:cs typeface="Lora"/>
              <a:sym typeface="Lora"/>
            </a:endParaRPr>
          </a:p>
          <a:p>
            <a:pPr indent="-317500" lvl="1" marL="914400" rtl="0" algn="l">
              <a:spcBef>
                <a:spcPts val="0"/>
              </a:spcBef>
              <a:spcAft>
                <a:spcPts val="0"/>
              </a:spcAft>
              <a:buSzPts val="1400"/>
              <a:buFont typeface="Lora"/>
              <a:buChar char="○"/>
            </a:pPr>
            <a:r>
              <a:rPr lang="en">
                <a:latin typeface="Lora"/>
                <a:ea typeface="Lora"/>
                <a:cs typeface="Lora"/>
                <a:sym typeface="Lora"/>
              </a:rPr>
              <a:t>the capabilities of the systems</a:t>
            </a:r>
            <a:endParaRPr>
              <a:latin typeface="Lora"/>
              <a:ea typeface="Lora"/>
              <a:cs typeface="Lora"/>
              <a:sym typeface="Lora"/>
            </a:endParaRPr>
          </a:p>
          <a:p>
            <a:pPr indent="-317500" lvl="1" marL="914400" rtl="0" algn="l">
              <a:spcBef>
                <a:spcPts val="0"/>
              </a:spcBef>
              <a:spcAft>
                <a:spcPts val="0"/>
              </a:spcAft>
              <a:buSzPts val="1400"/>
              <a:buFont typeface="Lora"/>
              <a:buChar char="○"/>
            </a:pPr>
            <a:r>
              <a:rPr lang="en">
                <a:latin typeface="Lora"/>
                <a:ea typeface="Lora"/>
                <a:cs typeface="Lora"/>
                <a:sym typeface="Lora"/>
              </a:rPr>
              <a:t>resource constraints - both technical and monetary</a:t>
            </a:r>
            <a:endParaRPr>
              <a:latin typeface="Lora"/>
              <a:ea typeface="Lora"/>
              <a:cs typeface="Lora"/>
              <a:sym typeface="Lora"/>
            </a:endParaRPr>
          </a:p>
          <a:p>
            <a:pPr indent="-317500" lvl="1" marL="914400" rtl="0" algn="l">
              <a:spcBef>
                <a:spcPts val="0"/>
              </a:spcBef>
              <a:spcAft>
                <a:spcPts val="0"/>
              </a:spcAft>
              <a:buSzPts val="1400"/>
              <a:buFont typeface="Lora"/>
              <a:buChar char="○"/>
            </a:pPr>
            <a:r>
              <a:rPr lang="en">
                <a:latin typeface="Lora"/>
                <a:ea typeface="Lora"/>
                <a:cs typeface="Lora"/>
                <a:sym typeface="Lora"/>
              </a:rPr>
              <a:t>the frequency of access</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Methods rely on what is known as two or multi-factor authentication: </a:t>
            </a:r>
            <a:endParaRPr>
              <a:latin typeface="Lora"/>
              <a:ea typeface="Lora"/>
              <a:cs typeface="Lora"/>
              <a:sym typeface="Lora"/>
            </a:endParaRPr>
          </a:p>
          <a:p>
            <a:pPr indent="-317500" lvl="1" marL="914400" rtl="0" algn="l">
              <a:spcBef>
                <a:spcPts val="0"/>
              </a:spcBef>
              <a:spcAft>
                <a:spcPts val="0"/>
              </a:spcAft>
              <a:buSzPts val="1400"/>
              <a:buFont typeface="Lora"/>
              <a:buChar char="○"/>
            </a:pPr>
            <a:r>
              <a:rPr lang="en">
                <a:latin typeface="Lora"/>
                <a:ea typeface="Lora"/>
                <a:cs typeface="Lora"/>
                <a:sym typeface="Lora"/>
              </a:rPr>
              <a:t>something one knows, something one has, or something that one is</a:t>
            </a:r>
            <a:endParaRPr>
              <a:latin typeface="Lora"/>
              <a:ea typeface="Lora"/>
              <a:cs typeface="Lora"/>
              <a:sym typeface="Lora"/>
            </a:endParaRPr>
          </a:p>
        </p:txBody>
      </p:sp>
      <p:sp>
        <p:nvSpPr>
          <p:cNvPr id="436" name="Google Shape;436;p43"/>
          <p:cNvSpPr txBox="1"/>
          <p:nvPr/>
        </p:nvSpPr>
        <p:spPr>
          <a:xfrm>
            <a:off x="0" y="6676425"/>
            <a:ext cx="8229600" cy="42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854C"/>
                </a:solidFill>
                <a:latin typeface="Lora"/>
                <a:ea typeface="Lora"/>
                <a:cs typeface="Lora"/>
                <a:sym typeface="Lora"/>
              </a:rPr>
              <a:t>Smart Cards</a:t>
            </a:r>
            <a:endParaRPr b="1" sz="2000">
              <a:solidFill>
                <a:srgbClr val="00854C"/>
              </a:solidFill>
              <a:latin typeface="Lora"/>
              <a:ea typeface="Lora"/>
              <a:cs typeface="Lora"/>
              <a:sym typeface="Lora"/>
            </a:endParaRPr>
          </a:p>
        </p:txBody>
      </p:sp>
      <p:sp>
        <p:nvSpPr>
          <p:cNvPr id="437" name="Google Shape;437;p43"/>
          <p:cNvSpPr txBox="1"/>
          <p:nvPr/>
        </p:nvSpPr>
        <p:spPr>
          <a:xfrm>
            <a:off x="0" y="5611725"/>
            <a:ext cx="8229600" cy="42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854C"/>
                </a:solidFill>
                <a:latin typeface="Lora"/>
                <a:ea typeface="Lora"/>
                <a:cs typeface="Lora"/>
                <a:sym typeface="Lora"/>
              </a:rPr>
              <a:t>Single Sign On (SSO)</a:t>
            </a:r>
            <a:endParaRPr b="1" sz="2000">
              <a:solidFill>
                <a:srgbClr val="00854C"/>
              </a:solidFill>
              <a:latin typeface="Lora"/>
              <a:ea typeface="Lora"/>
              <a:cs typeface="Lora"/>
              <a:sym typeface="Lora"/>
            </a:endParaRPr>
          </a:p>
        </p:txBody>
      </p:sp>
      <p:sp>
        <p:nvSpPr>
          <p:cNvPr id="438" name="Google Shape;438;p43"/>
          <p:cNvSpPr txBox="1"/>
          <p:nvPr/>
        </p:nvSpPr>
        <p:spPr>
          <a:xfrm>
            <a:off x="0" y="6035325"/>
            <a:ext cx="7981800" cy="6753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Lora"/>
              <a:buChar char="●"/>
            </a:pPr>
            <a:r>
              <a:rPr lang="en">
                <a:latin typeface="Lora"/>
                <a:ea typeface="Lora"/>
                <a:cs typeface="Lora"/>
                <a:sym typeface="Lora"/>
              </a:rPr>
              <a:t>One set of credentials to easily access many of the resources one uses every day securely; example is Google</a:t>
            </a:r>
            <a:endParaRPr>
              <a:latin typeface="Lora"/>
              <a:ea typeface="Lora"/>
              <a:cs typeface="Lora"/>
              <a:sym typeface="Lora"/>
            </a:endParaRPr>
          </a:p>
        </p:txBody>
      </p:sp>
      <p:sp>
        <p:nvSpPr>
          <p:cNvPr id="439" name="Google Shape;439;p43"/>
          <p:cNvSpPr txBox="1"/>
          <p:nvPr/>
        </p:nvSpPr>
        <p:spPr>
          <a:xfrm>
            <a:off x="0" y="7115950"/>
            <a:ext cx="7981800" cy="1717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Lora"/>
              <a:buChar char="●"/>
            </a:pPr>
            <a:r>
              <a:rPr lang="en">
                <a:latin typeface="Lora"/>
                <a:ea typeface="Lora"/>
                <a:cs typeface="Lora"/>
                <a:sym typeface="Lora"/>
              </a:rPr>
              <a:t>Used in Healthcare in many countrie</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Vital information with a self-contained processor and memory</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Low cost, ease of use, portability and durability, and ability to support multiple applications</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Capable of encrypted patient information, biometric signatures and personal identification (PIN)</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Drawbacks: lack of standardization and positive identification</a:t>
            </a:r>
            <a:endParaRPr>
              <a:latin typeface="Lora"/>
              <a:ea typeface="Lora"/>
              <a:cs typeface="Lora"/>
              <a:sym typeface="Lora"/>
            </a:endParaRPr>
          </a:p>
        </p:txBody>
      </p:sp>
      <p:sp>
        <p:nvSpPr>
          <p:cNvPr id="440" name="Google Shape;440;p43"/>
          <p:cNvSpPr txBox="1"/>
          <p:nvPr/>
        </p:nvSpPr>
        <p:spPr>
          <a:xfrm>
            <a:off x="0" y="8849375"/>
            <a:ext cx="8229600" cy="42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854C"/>
                </a:solidFill>
                <a:latin typeface="Lora"/>
                <a:ea typeface="Lora"/>
                <a:cs typeface="Lora"/>
                <a:sym typeface="Lora"/>
              </a:rPr>
              <a:t>Biometric Authentication</a:t>
            </a:r>
            <a:endParaRPr b="1" sz="2000">
              <a:solidFill>
                <a:srgbClr val="00854C"/>
              </a:solidFill>
              <a:latin typeface="Lora"/>
              <a:ea typeface="Lora"/>
              <a:cs typeface="Lora"/>
              <a:sym typeface="Lora"/>
            </a:endParaRPr>
          </a:p>
        </p:txBody>
      </p:sp>
      <p:sp>
        <p:nvSpPr>
          <p:cNvPr id="441" name="Google Shape;441;p43"/>
          <p:cNvSpPr txBox="1"/>
          <p:nvPr/>
        </p:nvSpPr>
        <p:spPr>
          <a:xfrm>
            <a:off x="0" y="9288900"/>
            <a:ext cx="7981800" cy="6753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Lora"/>
              <a:buChar char="●"/>
            </a:pPr>
            <a:r>
              <a:rPr lang="en">
                <a:latin typeface="Lora"/>
                <a:ea typeface="Lora"/>
                <a:cs typeface="Lora"/>
                <a:sym typeface="Lora"/>
              </a:rPr>
              <a:t>When combined with passphrases or the tokens, cards, and OTP solutions discussed previously, a two or multi-factor authentication solution can be employed</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Physical user identifiers: fingerprint, retinal scan, voice imprint</a:t>
            </a:r>
            <a:endParaRPr>
              <a:latin typeface="Lora"/>
              <a:ea typeface="Lora"/>
              <a:cs typeface="Lora"/>
              <a:sym typeface="Lora"/>
            </a:endParaRPr>
          </a:p>
        </p:txBody>
      </p:sp>
      <p:sp>
        <p:nvSpPr>
          <p:cNvPr id="442" name="Google Shape;442;p43"/>
          <p:cNvSpPr txBox="1"/>
          <p:nvPr/>
        </p:nvSpPr>
        <p:spPr>
          <a:xfrm>
            <a:off x="0" y="10138675"/>
            <a:ext cx="8229600" cy="42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854C"/>
                </a:solidFill>
                <a:latin typeface="Lora"/>
                <a:ea typeface="Lora"/>
                <a:cs typeface="Lora"/>
                <a:sym typeface="Lora"/>
              </a:rPr>
              <a:t>Theft Countermeasures</a:t>
            </a:r>
            <a:endParaRPr b="1" sz="2000">
              <a:solidFill>
                <a:srgbClr val="00854C"/>
              </a:solidFill>
              <a:latin typeface="Lora"/>
              <a:ea typeface="Lora"/>
              <a:cs typeface="Lora"/>
              <a:sym typeface="Lora"/>
            </a:endParaRPr>
          </a:p>
        </p:txBody>
      </p:sp>
      <p:sp>
        <p:nvSpPr>
          <p:cNvPr id="443" name="Google Shape;443;p43"/>
          <p:cNvSpPr txBox="1"/>
          <p:nvPr/>
        </p:nvSpPr>
        <p:spPr>
          <a:xfrm>
            <a:off x="0" y="10566450"/>
            <a:ext cx="7981800" cy="8847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Lora"/>
              <a:buChar char="●"/>
            </a:pPr>
            <a:r>
              <a:rPr lang="en">
                <a:latin typeface="Lora"/>
                <a:ea typeface="Lora"/>
                <a:cs typeface="Lora"/>
                <a:sym typeface="Lora"/>
              </a:rPr>
              <a:t>Render data unusable to thieves</a:t>
            </a:r>
            <a:endParaRPr>
              <a:latin typeface="Lora"/>
              <a:ea typeface="Lora"/>
              <a:cs typeface="Lora"/>
              <a:sym typeface="Lora"/>
            </a:endParaRPr>
          </a:p>
          <a:p>
            <a:pPr indent="-317500" lvl="1" marL="914400" rtl="0" algn="l">
              <a:spcBef>
                <a:spcPts val="0"/>
              </a:spcBef>
              <a:spcAft>
                <a:spcPts val="0"/>
              </a:spcAft>
              <a:buSzPts val="1400"/>
              <a:buFont typeface="Lora"/>
              <a:buChar char="○"/>
            </a:pPr>
            <a:r>
              <a:rPr lang="en">
                <a:latin typeface="Lora"/>
                <a:ea typeface="Lora"/>
                <a:cs typeface="Lora"/>
                <a:sym typeface="Lora"/>
              </a:rPr>
              <a:t>Encryption standards such as FIPS 140-2</a:t>
            </a:r>
            <a:endParaRPr>
              <a:latin typeface="Lora"/>
              <a:ea typeface="Lora"/>
              <a:cs typeface="Lora"/>
              <a:sym typeface="Lora"/>
            </a:endParaRPr>
          </a:p>
          <a:p>
            <a:pPr indent="-317500" lvl="1" marL="914400" rtl="0" algn="l">
              <a:spcBef>
                <a:spcPts val="0"/>
              </a:spcBef>
              <a:spcAft>
                <a:spcPts val="0"/>
              </a:spcAft>
              <a:buSzPts val="1400"/>
              <a:buFont typeface="Lora"/>
              <a:buChar char="○"/>
            </a:pPr>
            <a:r>
              <a:rPr lang="en">
                <a:latin typeface="Lora"/>
                <a:ea typeface="Lora"/>
                <a:cs typeface="Lora"/>
                <a:sym typeface="Lora"/>
              </a:rPr>
              <a:t>Hardware and software encryption techniques</a:t>
            </a:r>
            <a:endParaRPr>
              <a:latin typeface="Lora"/>
              <a:ea typeface="Lora"/>
              <a:cs typeface="Lora"/>
              <a:sym typeface="Lora"/>
            </a:endParaRPr>
          </a:p>
          <a:p>
            <a:pPr indent="-317500" lvl="1" marL="914400" rtl="0" algn="l">
              <a:spcBef>
                <a:spcPts val="0"/>
              </a:spcBef>
              <a:spcAft>
                <a:spcPts val="0"/>
              </a:spcAft>
              <a:buSzPts val="1400"/>
              <a:buFont typeface="Lora"/>
              <a:buChar char="○"/>
            </a:pPr>
            <a:r>
              <a:rPr lang="en">
                <a:latin typeface="Lora"/>
                <a:ea typeface="Lora"/>
                <a:cs typeface="Lora"/>
                <a:sym typeface="Lora"/>
              </a:rPr>
              <a:t>See encrypted USB device to the right</a:t>
            </a:r>
            <a:endParaRPr>
              <a:latin typeface="Lora"/>
              <a:ea typeface="Lora"/>
              <a:cs typeface="Lora"/>
              <a:sym typeface="Lor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47" name="Shape 447"/>
        <p:cNvGrpSpPr/>
        <p:nvPr/>
      </p:nvGrpSpPr>
      <p:grpSpPr>
        <a:xfrm>
          <a:off x="0" y="0"/>
          <a:ext cx="0" cy="0"/>
          <a:chOff x="0" y="0"/>
          <a:chExt cx="0" cy="0"/>
        </a:xfrm>
      </p:grpSpPr>
      <p:sp>
        <p:nvSpPr>
          <p:cNvPr id="448" name="Google Shape;448;p44"/>
          <p:cNvSpPr txBox="1"/>
          <p:nvPr/>
        </p:nvSpPr>
        <p:spPr>
          <a:xfrm>
            <a:off x="967650" y="349200"/>
            <a:ext cx="6294300" cy="73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200">
                <a:solidFill>
                  <a:srgbClr val="00854C"/>
                </a:solidFill>
                <a:latin typeface="Lora"/>
                <a:ea typeface="Lora"/>
                <a:cs typeface="Lora"/>
                <a:sym typeface="Lora"/>
              </a:rPr>
              <a:t>Book summary</a:t>
            </a:r>
            <a:endParaRPr b="1" sz="3200">
              <a:solidFill>
                <a:srgbClr val="00854C"/>
              </a:solidFill>
              <a:latin typeface="Lora"/>
              <a:ea typeface="Lora"/>
              <a:cs typeface="Lora"/>
              <a:sym typeface="Lora"/>
            </a:endParaRPr>
          </a:p>
        </p:txBody>
      </p:sp>
      <p:sp>
        <p:nvSpPr>
          <p:cNvPr id="449" name="Google Shape;449;p44"/>
          <p:cNvSpPr txBox="1"/>
          <p:nvPr/>
        </p:nvSpPr>
        <p:spPr>
          <a:xfrm>
            <a:off x="37925" y="1649425"/>
            <a:ext cx="8076600" cy="168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ora"/>
              <a:ea typeface="Lora"/>
              <a:cs typeface="Lora"/>
              <a:sym typeface="Lor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53" name="Shape 453"/>
        <p:cNvGrpSpPr/>
        <p:nvPr/>
      </p:nvGrpSpPr>
      <p:grpSpPr>
        <a:xfrm>
          <a:off x="0" y="0"/>
          <a:ext cx="0" cy="0"/>
          <a:chOff x="0" y="0"/>
          <a:chExt cx="0" cy="0"/>
        </a:xfrm>
      </p:grpSpPr>
      <p:sp>
        <p:nvSpPr>
          <p:cNvPr id="454" name="Google Shape;454;p45"/>
          <p:cNvSpPr/>
          <p:nvPr/>
        </p:nvSpPr>
        <p:spPr>
          <a:xfrm>
            <a:off x="-7948374" y="8075000"/>
            <a:ext cx="6963300" cy="377400"/>
          </a:xfrm>
          <a:prstGeom prst="round2SameRect">
            <a:avLst>
              <a:gd fmla="val 16667" name="adj1"/>
              <a:gd fmla="val 0" name="adj2"/>
            </a:avLst>
          </a:prstGeom>
          <a:solidFill>
            <a:srgbClr val="AAD3BD">
              <a:alpha val="698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Lora"/>
                <a:ea typeface="Lora"/>
                <a:cs typeface="Lora"/>
                <a:sym typeface="Lora"/>
              </a:rPr>
              <a:t>Simulation</a:t>
            </a:r>
            <a:endParaRPr>
              <a:solidFill>
                <a:schemeClr val="dk1"/>
              </a:solidFill>
              <a:latin typeface="Lora"/>
              <a:ea typeface="Lora"/>
              <a:cs typeface="Lora"/>
              <a:sym typeface="Lora"/>
            </a:endParaRPr>
          </a:p>
        </p:txBody>
      </p:sp>
      <p:pic>
        <p:nvPicPr>
          <p:cNvPr id="455" name="Google Shape;455;p45"/>
          <p:cNvPicPr preferRelativeResize="0"/>
          <p:nvPr/>
        </p:nvPicPr>
        <p:blipFill>
          <a:blip r:embed="rId3">
            <a:alphaModFix/>
          </a:blip>
          <a:stretch>
            <a:fillRect/>
          </a:stretch>
        </p:blipFill>
        <p:spPr>
          <a:xfrm>
            <a:off x="-7948374" y="8452400"/>
            <a:ext cx="1766501" cy="1359025"/>
          </a:xfrm>
          <a:prstGeom prst="rect">
            <a:avLst/>
          </a:prstGeom>
          <a:noFill/>
          <a:ln>
            <a:noFill/>
          </a:ln>
        </p:spPr>
      </p:pic>
      <p:pic>
        <p:nvPicPr>
          <p:cNvPr id="456" name="Google Shape;456;p45"/>
          <p:cNvPicPr preferRelativeResize="0"/>
          <p:nvPr/>
        </p:nvPicPr>
        <p:blipFill>
          <a:blip r:embed="rId4">
            <a:alphaModFix/>
          </a:blip>
          <a:stretch>
            <a:fillRect/>
          </a:stretch>
        </p:blipFill>
        <p:spPr>
          <a:xfrm>
            <a:off x="-6181874" y="8452400"/>
            <a:ext cx="1720700" cy="1359025"/>
          </a:xfrm>
          <a:prstGeom prst="rect">
            <a:avLst/>
          </a:prstGeom>
          <a:noFill/>
          <a:ln>
            <a:noFill/>
          </a:ln>
        </p:spPr>
      </p:pic>
      <p:pic>
        <p:nvPicPr>
          <p:cNvPr id="457" name="Google Shape;457;p45"/>
          <p:cNvPicPr preferRelativeResize="0"/>
          <p:nvPr/>
        </p:nvPicPr>
        <p:blipFill rotWithShape="1">
          <a:blip r:embed="rId5">
            <a:alphaModFix/>
          </a:blip>
          <a:srcRect b="6449" l="0" r="0" t="8689"/>
          <a:stretch/>
        </p:blipFill>
        <p:spPr>
          <a:xfrm>
            <a:off x="-4461174" y="8452400"/>
            <a:ext cx="1720700" cy="1359025"/>
          </a:xfrm>
          <a:prstGeom prst="rect">
            <a:avLst/>
          </a:prstGeom>
          <a:noFill/>
          <a:ln>
            <a:noFill/>
          </a:ln>
        </p:spPr>
      </p:pic>
      <p:pic>
        <p:nvPicPr>
          <p:cNvPr id="458" name="Google Shape;458;p45"/>
          <p:cNvPicPr preferRelativeResize="0"/>
          <p:nvPr/>
        </p:nvPicPr>
        <p:blipFill>
          <a:blip r:embed="rId6">
            <a:alphaModFix/>
          </a:blip>
          <a:stretch>
            <a:fillRect/>
          </a:stretch>
        </p:blipFill>
        <p:spPr>
          <a:xfrm>
            <a:off x="-2712174" y="8452400"/>
            <a:ext cx="1720700" cy="1359025"/>
          </a:xfrm>
          <a:prstGeom prst="rect">
            <a:avLst/>
          </a:prstGeom>
          <a:noFill/>
          <a:ln>
            <a:noFill/>
          </a:ln>
        </p:spPr>
      </p:pic>
      <p:graphicFrame>
        <p:nvGraphicFramePr>
          <p:cNvPr id="459" name="Google Shape;459;p45"/>
          <p:cNvGraphicFramePr/>
          <p:nvPr/>
        </p:nvGraphicFramePr>
        <p:xfrm>
          <a:off x="-8346802" y="1491297"/>
          <a:ext cx="3000000" cy="3000000"/>
        </p:xfrm>
        <a:graphic>
          <a:graphicData uri="http://schemas.openxmlformats.org/drawingml/2006/table">
            <a:tbl>
              <a:tblPr>
                <a:noFill/>
                <a:tableStyleId>{BA324CAC-62EC-4C7D-AC43-CAF3AEDD4A23}</a:tableStyleId>
              </a:tblPr>
              <a:tblGrid>
                <a:gridCol w="1242600"/>
                <a:gridCol w="6406475"/>
              </a:tblGrid>
              <a:tr h="423750">
                <a:tc>
                  <a:txBody>
                    <a:bodyPr/>
                    <a:lstStyle/>
                    <a:p>
                      <a:pPr indent="0" lvl="0" marL="0" rtl="0" algn="ctr">
                        <a:spcBef>
                          <a:spcPts val="0"/>
                        </a:spcBef>
                        <a:spcAft>
                          <a:spcPts val="0"/>
                        </a:spcAft>
                        <a:buNone/>
                      </a:pPr>
                      <a:r>
                        <a:rPr b="1" lang="en">
                          <a:solidFill>
                            <a:srgbClr val="FFFFFF"/>
                          </a:solidFill>
                          <a:latin typeface="Lora"/>
                          <a:ea typeface="Lora"/>
                          <a:cs typeface="Lora"/>
                          <a:sym typeface="Lora"/>
                        </a:rPr>
                        <a:t>Mode</a:t>
                      </a:r>
                      <a:endParaRPr b="1">
                        <a:solidFill>
                          <a:srgbClr val="FFFFFF"/>
                        </a:solidFill>
                        <a:latin typeface="Lora"/>
                        <a:ea typeface="Lora"/>
                        <a:cs typeface="Lora"/>
                        <a:sym typeface="Lora"/>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00854C"/>
                    </a:solidFill>
                  </a:tcPr>
                </a:tc>
                <a:tc>
                  <a:txBody>
                    <a:bodyPr/>
                    <a:lstStyle/>
                    <a:p>
                      <a:pPr indent="-228600" lvl="0" marL="457200" rtl="0" algn="ctr">
                        <a:spcBef>
                          <a:spcPts val="0"/>
                        </a:spcBef>
                        <a:spcAft>
                          <a:spcPts val="0"/>
                        </a:spcAft>
                        <a:buNone/>
                      </a:pPr>
                      <a:r>
                        <a:rPr b="1" lang="en">
                          <a:solidFill>
                            <a:srgbClr val="FFFFFF"/>
                          </a:solidFill>
                          <a:latin typeface="Lora"/>
                          <a:ea typeface="Lora"/>
                          <a:cs typeface="Lora"/>
                          <a:sym typeface="Lora"/>
                        </a:rPr>
                        <a:t>Definition</a:t>
                      </a:r>
                      <a:endParaRPr b="1">
                        <a:solidFill>
                          <a:srgbClr val="FFFFFF"/>
                        </a:solidFill>
                        <a:latin typeface="Lora"/>
                        <a:ea typeface="Lora"/>
                        <a:cs typeface="Lora"/>
                        <a:sym typeface="Lora"/>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00854C"/>
                    </a:solidFill>
                  </a:tcPr>
                </a:tc>
              </a:tr>
            </a:tbl>
          </a:graphicData>
        </a:graphic>
      </p:graphicFrame>
      <p:graphicFrame>
        <p:nvGraphicFramePr>
          <p:cNvPr id="460" name="Google Shape;460;p45"/>
          <p:cNvGraphicFramePr/>
          <p:nvPr/>
        </p:nvGraphicFramePr>
        <p:xfrm>
          <a:off x="-8346814" y="1915038"/>
          <a:ext cx="3000000" cy="3000000"/>
        </p:xfrm>
        <a:graphic>
          <a:graphicData uri="http://schemas.openxmlformats.org/drawingml/2006/table">
            <a:tbl>
              <a:tblPr>
                <a:noFill/>
                <a:tableStyleId>{BA324CAC-62EC-4C7D-AC43-CAF3AEDD4A23}</a:tableStyleId>
              </a:tblPr>
              <a:tblGrid>
                <a:gridCol w="1242625"/>
                <a:gridCol w="6406450"/>
              </a:tblGrid>
              <a:tr h="1822625">
                <a:tc>
                  <a:txBody>
                    <a:bodyPr/>
                    <a:lstStyle/>
                    <a:p>
                      <a:pPr indent="0" lvl="0" marL="0" rtl="0" algn="ctr">
                        <a:spcBef>
                          <a:spcPts val="0"/>
                        </a:spcBef>
                        <a:spcAft>
                          <a:spcPts val="0"/>
                        </a:spcAft>
                        <a:buNone/>
                      </a:pPr>
                      <a:r>
                        <a:rPr b="1" lang="en">
                          <a:latin typeface="Lora"/>
                          <a:ea typeface="Lora"/>
                          <a:cs typeface="Lora"/>
                          <a:sym typeface="Lora"/>
                        </a:rPr>
                        <a:t>Problem- based learning</a:t>
                      </a:r>
                      <a:endParaRPr b="1">
                        <a:latin typeface="Lora"/>
                        <a:ea typeface="Lora"/>
                        <a:cs typeface="Lora"/>
                        <a:sym typeface="Lor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79C6A5"/>
                    </a:solidFill>
                  </a:tcPr>
                </a:tc>
                <a:tc>
                  <a:txBody>
                    <a:bodyPr/>
                    <a:lstStyle/>
                    <a:p>
                      <a:pPr indent="-317500" lvl="0" marL="457200" rtl="0" algn="l">
                        <a:spcBef>
                          <a:spcPts val="0"/>
                        </a:spcBef>
                        <a:spcAft>
                          <a:spcPts val="0"/>
                        </a:spcAft>
                        <a:buClr>
                          <a:srgbClr val="6AA84F"/>
                        </a:buClr>
                        <a:buSzPts val="1400"/>
                        <a:buFont typeface="Lora"/>
                        <a:buChar char="●"/>
                      </a:pPr>
                      <a:r>
                        <a:rPr lang="en">
                          <a:solidFill>
                            <a:srgbClr val="6AA84F"/>
                          </a:solidFill>
                          <a:latin typeface="Lora"/>
                          <a:ea typeface="Lora"/>
                          <a:cs typeface="Lora"/>
                          <a:sym typeface="Lora"/>
                        </a:rPr>
                        <a:t>It is under the constructivism theory</a:t>
                      </a:r>
                      <a:endParaRPr>
                        <a:solidFill>
                          <a:srgbClr val="6AA84F"/>
                        </a:solidFill>
                        <a:latin typeface="Lora"/>
                        <a:ea typeface="Lora"/>
                        <a:cs typeface="Lora"/>
                        <a:sym typeface="Lora"/>
                      </a:endParaRPr>
                    </a:p>
                    <a:p>
                      <a:pPr indent="-317500" lvl="0" marL="457200" rtl="0" algn="l">
                        <a:spcBef>
                          <a:spcPts val="0"/>
                        </a:spcBef>
                        <a:spcAft>
                          <a:spcPts val="0"/>
                        </a:spcAft>
                        <a:buClr>
                          <a:srgbClr val="BF9000"/>
                        </a:buClr>
                        <a:buSzPts val="1400"/>
                        <a:buFont typeface="Lora"/>
                        <a:buChar char="●"/>
                      </a:pPr>
                      <a:r>
                        <a:rPr lang="en">
                          <a:solidFill>
                            <a:srgbClr val="BF9000"/>
                          </a:solidFill>
                          <a:latin typeface="Lora"/>
                          <a:ea typeface="Lora"/>
                          <a:cs typeface="Lora"/>
                          <a:sym typeface="Lora"/>
                        </a:rPr>
                        <a:t>Process of arriving at a solution through accessing and using a body of knowledge.</a:t>
                      </a:r>
                      <a:endParaRPr>
                        <a:solidFill>
                          <a:srgbClr val="BF9000"/>
                        </a:solidFill>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The computer presents the learner with a story that includes a problem </a:t>
                      </a:r>
                      <a:endParaRPr>
                        <a:latin typeface="Lora"/>
                        <a:ea typeface="Lora"/>
                        <a:cs typeface="Lora"/>
                        <a:sym typeface="Lora"/>
                      </a:endParaRPr>
                    </a:p>
                    <a:p>
                      <a:pPr indent="0" lvl="0" marL="457200" rtl="0" algn="l">
                        <a:spcBef>
                          <a:spcPts val="0"/>
                        </a:spcBef>
                        <a:spcAft>
                          <a:spcPts val="0"/>
                        </a:spcAft>
                        <a:buNone/>
                      </a:pPr>
                      <a:r>
                        <a:rPr lang="en">
                          <a:solidFill>
                            <a:srgbClr val="6AA84F"/>
                          </a:solidFill>
                          <a:latin typeface="Lora"/>
                          <a:ea typeface="Lora"/>
                          <a:cs typeface="Lora"/>
                          <a:sym typeface="Lora"/>
                        </a:rPr>
                        <a:t>that could be a text or any other form of data.</a:t>
                      </a:r>
                      <a:endParaRPr>
                        <a:solidFill>
                          <a:srgbClr val="6AA84F"/>
                        </a:solidFill>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The learner may be required to investigate the situation.</a:t>
                      </a:r>
                      <a:endParaRPr>
                        <a:latin typeface="Lora"/>
                        <a:ea typeface="Lora"/>
                        <a:cs typeface="Lora"/>
                        <a:sym typeface="Lora"/>
                      </a:endParaRPr>
                    </a:p>
                    <a:p>
                      <a:pPr indent="0" lvl="0" marL="457200" rtl="0" algn="l">
                        <a:spcBef>
                          <a:spcPts val="0"/>
                        </a:spcBef>
                        <a:spcAft>
                          <a:spcPts val="0"/>
                        </a:spcAft>
                        <a:buNone/>
                      </a:pPr>
                      <a:r>
                        <a:rPr lang="en">
                          <a:solidFill>
                            <a:srgbClr val="6AA84F"/>
                          </a:solidFill>
                          <a:latin typeface="Lora"/>
                          <a:ea typeface="Lora"/>
                          <a:cs typeface="Lora"/>
                          <a:sym typeface="Lora"/>
                        </a:rPr>
                        <a:t>By examination, finding the problem and looking at lab and test results to find the solutions by which the computer will the an action</a:t>
                      </a:r>
                      <a:endParaRPr>
                        <a:solidFill>
                          <a:srgbClr val="6AA84F"/>
                        </a:solidFill>
                        <a:latin typeface="Lora"/>
                        <a:ea typeface="Lora"/>
                        <a:cs typeface="Lora"/>
                        <a:sym typeface="Lor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2994850">
                <a:tc>
                  <a:txBody>
                    <a:bodyPr/>
                    <a:lstStyle/>
                    <a:p>
                      <a:pPr indent="0" lvl="0" marL="0" rtl="0" algn="ctr">
                        <a:spcBef>
                          <a:spcPts val="0"/>
                        </a:spcBef>
                        <a:spcAft>
                          <a:spcPts val="0"/>
                        </a:spcAft>
                        <a:buNone/>
                      </a:pPr>
                      <a:r>
                        <a:rPr b="1" lang="en">
                          <a:latin typeface="Lora"/>
                          <a:ea typeface="Lora"/>
                          <a:cs typeface="Lora"/>
                          <a:sym typeface="Lora"/>
                        </a:rPr>
                        <a:t>Simulation</a:t>
                      </a:r>
                      <a:endParaRPr b="1">
                        <a:latin typeface="Lora"/>
                        <a:ea typeface="Lora"/>
                        <a:cs typeface="Lora"/>
                        <a:sym typeface="Lor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79C6A5"/>
                    </a:solidFill>
                  </a:tcPr>
                </a:tc>
                <a:tc>
                  <a:txBody>
                    <a:bodyPr/>
                    <a:lstStyle/>
                    <a:p>
                      <a:pPr indent="-317500" lvl="0" marL="457200" rtl="0" algn="l">
                        <a:spcBef>
                          <a:spcPts val="0"/>
                        </a:spcBef>
                        <a:spcAft>
                          <a:spcPts val="0"/>
                        </a:spcAft>
                        <a:buClr>
                          <a:srgbClr val="6AA84F"/>
                        </a:buClr>
                        <a:buSzPts val="1400"/>
                        <a:buFont typeface="Lora"/>
                        <a:buChar char="●"/>
                      </a:pPr>
                      <a:r>
                        <a:rPr lang="en">
                          <a:solidFill>
                            <a:srgbClr val="6AA84F"/>
                          </a:solidFill>
                          <a:latin typeface="Lora"/>
                          <a:ea typeface="Lora"/>
                          <a:cs typeface="Lora"/>
                          <a:sym typeface="Lora"/>
                        </a:rPr>
                        <a:t>A lot of skills can be learned in such environment</a:t>
                      </a:r>
                      <a:endParaRPr>
                        <a:solidFill>
                          <a:srgbClr val="6AA84F"/>
                        </a:solidFill>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Engage and actively involved in decision making</a:t>
                      </a:r>
                      <a:endParaRPr>
                        <a:latin typeface="Lora"/>
                        <a:ea typeface="Lora"/>
                        <a:cs typeface="Lora"/>
                        <a:sym typeface="Lora"/>
                      </a:endParaRPr>
                    </a:p>
                    <a:p>
                      <a:pPr indent="-317500" lvl="1" marL="914400" rtl="0" algn="l">
                        <a:spcBef>
                          <a:spcPts val="0"/>
                        </a:spcBef>
                        <a:spcAft>
                          <a:spcPts val="0"/>
                        </a:spcAft>
                        <a:buSzPts val="1400"/>
                        <a:buFont typeface="Lora"/>
                        <a:buChar char="○"/>
                      </a:pPr>
                      <a:r>
                        <a:rPr lang="en">
                          <a:latin typeface="Lora"/>
                          <a:ea typeface="Lora"/>
                          <a:cs typeface="Lora"/>
                          <a:sym typeface="Lora"/>
                        </a:rPr>
                        <a:t>Interaction between a student and a simulated patient</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Approximate the real-world experience of patient care</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Put attention to subject being presented</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 Simulation can be static vs dynamic</a:t>
                      </a:r>
                      <a:endParaRPr>
                        <a:latin typeface="Lora"/>
                        <a:ea typeface="Lora"/>
                        <a:cs typeface="Lora"/>
                        <a:sym typeface="Lora"/>
                      </a:endParaRPr>
                    </a:p>
                    <a:p>
                      <a:pPr indent="-317500" lvl="1" marL="914400" rtl="0" algn="l">
                        <a:spcBef>
                          <a:spcPts val="0"/>
                        </a:spcBef>
                        <a:spcAft>
                          <a:spcPts val="0"/>
                        </a:spcAft>
                        <a:buSzPts val="1400"/>
                        <a:buFont typeface="Cairo"/>
                        <a:buChar char="🌟"/>
                      </a:pPr>
                      <a:r>
                        <a:rPr b="1" lang="en">
                          <a:latin typeface="Lora"/>
                          <a:ea typeface="Lora"/>
                          <a:cs typeface="Lora"/>
                          <a:sym typeface="Lora"/>
                        </a:rPr>
                        <a:t>Static</a:t>
                      </a:r>
                      <a:r>
                        <a:rPr lang="en">
                          <a:latin typeface="Lora"/>
                          <a:ea typeface="Lora"/>
                          <a:cs typeface="Lora"/>
                          <a:sym typeface="Lora"/>
                        </a:rPr>
                        <a:t>: predefined problems and clinical outcomes. </a:t>
                      </a:r>
                      <a:r>
                        <a:rPr lang="en">
                          <a:solidFill>
                            <a:srgbClr val="6AA84F"/>
                          </a:solidFill>
                          <a:latin typeface="Lora"/>
                          <a:ea typeface="Lora"/>
                          <a:cs typeface="Lora"/>
                          <a:sym typeface="Lora"/>
                        </a:rPr>
                        <a:t>Nothing can be changed; students action doesn’t influence the pathway</a:t>
                      </a:r>
                      <a:endParaRPr>
                        <a:solidFill>
                          <a:srgbClr val="6AA84F"/>
                        </a:solidFill>
                        <a:latin typeface="Lora"/>
                        <a:ea typeface="Lora"/>
                        <a:cs typeface="Lora"/>
                        <a:sym typeface="Lora"/>
                      </a:endParaRPr>
                    </a:p>
                    <a:p>
                      <a:pPr indent="-317500" lvl="1" marL="914400" rtl="0" algn="l">
                        <a:spcBef>
                          <a:spcPts val="0"/>
                        </a:spcBef>
                        <a:spcAft>
                          <a:spcPts val="0"/>
                        </a:spcAft>
                        <a:buSzPts val="1400"/>
                        <a:buFont typeface="Cairo"/>
                        <a:buChar char="🌟"/>
                      </a:pPr>
                      <a:r>
                        <a:rPr b="1" lang="en">
                          <a:latin typeface="Lora"/>
                          <a:ea typeface="Lora"/>
                          <a:cs typeface="Lora"/>
                          <a:sym typeface="Lora"/>
                        </a:rPr>
                        <a:t>Dynamic</a:t>
                      </a:r>
                      <a:r>
                        <a:rPr lang="en">
                          <a:latin typeface="Lora"/>
                          <a:ea typeface="Lora"/>
                          <a:cs typeface="Lora"/>
                          <a:sym typeface="Lora"/>
                        </a:rPr>
                        <a:t>: simulate </a:t>
                      </a:r>
                      <a:r>
                        <a:rPr b="1" lang="en">
                          <a:latin typeface="Lora"/>
                          <a:ea typeface="Lora"/>
                          <a:cs typeface="Lora"/>
                          <a:sym typeface="Lora"/>
                        </a:rPr>
                        <a:t>changes </a:t>
                      </a:r>
                      <a:r>
                        <a:rPr lang="en">
                          <a:latin typeface="Lora"/>
                          <a:ea typeface="Lora"/>
                          <a:cs typeface="Lora"/>
                          <a:sym typeface="Lora"/>
                        </a:rPr>
                        <a:t>as students are interacting; make students understand their actions and clinical outcomes.</a:t>
                      </a:r>
                      <a:endParaRPr>
                        <a:latin typeface="Lora"/>
                        <a:ea typeface="Lora"/>
                        <a:cs typeface="Lora"/>
                        <a:sym typeface="Lora"/>
                      </a:endParaRPr>
                    </a:p>
                    <a:p>
                      <a:pPr indent="-317500" lvl="0" marL="457200" rtl="0" algn="l">
                        <a:spcBef>
                          <a:spcPts val="0"/>
                        </a:spcBef>
                        <a:spcAft>
                          <a:spcPts val="0"/>
                        </a:spcAft>
                        <a:buSzPts val="1400"/>
                        <a:buFont typeface="Cairo"/>
                        <a:buChar char="●"/>
                      </a:pPr>
                      <a:r>
                        <a:rPr lang="en">
                          <a:latin typeface="Lora"/>
                          <a:ea typeface="Lora"/>
                          <a:cs typeface="Lora"/>
                          <a:sym typeface="Lora"/>
                        </a:rPr>
                        <a:t>Effective learning using </a:t>
                      </a:r>
                      <a:r>
                        <a:rPr b="1" lang="en">
                          <a:solidFill>
                            <a:srgbClr val="FF0000"/>
                          </a:solidFill>
                          <a:latin typeface="Lora"/>
                          <a:ea typeface="Lora"/>
                          <a:cs typeface="Lora"/>
                          <a:sym typeface="Lora"/>
                        </a:rPr>
                        <a:t>constructive approach to learning</a:t>
                      </a:r>
                      <a:endParaRPr b="1">
                        <a:solidFill>
                          <a:srgbClr val="FF0000"/>
                        </a:solidFill>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E.g. Immersive simulated environments </a:t>
                      </a:r>
                      <a:endParaRPr>
                        <a:latin typeface="Lora"/>
                        <a:ea typeface="Lora"/>
                        <a:cs typeface="Lora"/>
                        <a:sym typeface="Lor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bl>
          </a:graphicData>
        </a:graphic>
      </p:graphicFrame>
      <p:sp>
        <p:nvSpPr>
          <p:cNvPr id="461" name="Google Shape;461;p45"/>
          <p:cNvSpPr txBox="1"/>
          <p:nvPr/>
        </p:nvSpPr>
        <p:spPr>
          <a:xfrm>
            <a:off x="-8637074" y="10562275"/>
            <a:ext cx="8229600" cy="982500"/>
          </a:xfrm>
          <a:prstGeom prst="rect">
            <a:avLst/>
          </a:prstGeom>
          <a:noFill/>
          <a:ln cap="flat" cmpd="sng" w="19050">
            <a:solidFill>
              <a:srgbClr val="AAD3BD"/>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solidFill>
                  <a:srgbClr val="6AA84F"/>
                </a:solidFill>
                <a:latin typeface="Lora"/>
                <a:ea typeface="Lora"/>
                <a:cs typeface="Lora"/>
                <a:sym typeface="Lora"/>
              </a:rPr>
              <a:t>The immersive environment of stimulation learning will be in real life settings; OR, trauma centers, ICU and the physician office. The patient will be an </a:t>
            </a:r>
            <a:r>
              <a:rPr b="1" lang="en" sz="900">
                <a:solidFill>
                  <a:srgbClr val="6AA84F"/>
                </a:solidFill>
                <a:latin typeface="Lora"/>
                <a:ea typeface="Lora"/>
                <a:cs typeface="Lora"/>
                <a:sym typeface="Lora"/>
              </a:rPr>
              <a:t>artificial mannequin </a:t>
            </a:r>
            <a:r>
              <a:rPr lang="en" sz="900">
                <a:solidFill>
                  <a:srgbClr val="6AA84F"/>
                </a:solidFill>
                <a:latin typeface="Lora"/>
                <a:ea typeface="Lora"/>
                <a:cs typeface="Lora"/>
                <a:sym typeface="Lora"/>
              </a:rPr>
              <a:t>that has the same dynamic of real patient; vital signs ..etc.</a:t>
            </a:r>
            <a:endParaRPr sz="900">
              <a:solidFill>
                <a:srgbClr val="6AA84F"/>
              </a:solidFill>
              <a:latin typeface="Lora"/>
              <a:ea typeface="Lora"/>
              <a:cs typeface="Lora"/>
              <a:sym typeface="Lora"/>
            </a:endParaRPr>
          </a:p>
          <a:p>
            <a:pPr indent="0" lvl="0" marL="0" rtl="0" algn="l">
              <a:spcBef>
                <a:spcPts val="0"/>
              </a:spcBef>
              <a:spcAft>
                <a:spcPts val="0"/>
              </a:spcAft>
              <a:buNone/>
            </a:pPr>
            <a:r>
              <a:rPr lang="en" sz="900">
                <a:solidFill>
                  <a:srgbClr val="6AA84F"/>
                </a:solidFill>
                <a:latin typeface="Lora"/>
                <a:ea typeface="Lora"/>
                <a:cs typeface="Lora"/>
                <a:sym typeface="Lora"/>
              </a:rPr>
              <a:t>The learners can</a:t>
            </a:r>
            <a:r>
              <a:rPr b="1" lang="en" sz="900">
                <a:solidFill>
                  <a:srgbClr val="6AA84F"/>
                </a:solidFill>
                <a:latin typeface="Lora"/>
                <a:ea typeface="Lora"/>
                <a:cs typeface="Lora"/>
                <a:sym typeface="Lora"/>
              </a:rPr>
              <a:t> play any role</a:t>
            </a:r>
            <a:r>
              <a:rPr lang="en" sz="900">
                <a:solidFill>
                  <a:srgbClr val="6AA84F"/>
                </a:solidFill>
                <a:latin typeface="Lora"/>
                <a:ea typeface="Lora"/>
                <a:cs typeface="Lora"/>
                <a:sym typeface="Lora"/>
              </a:rPr>
              <a:t>; the nurse, the surgeon … etc</a:t>
            </a:r>
            <a:endParaRPr sz="900">
              <a:solidFill>
                <a:srgbClr val="6AA84F"/>
              </a:solidFill>
              <a:latin typeface="Lora"/>
              <a:ea typeface="Lora"/>
              <a:cs typeface="Lora"/>
              <a:sym typeface="Lora"/>
            </a:endParaRPr>
          </a:p>
          <a:p>
            <a:pPr indent="0" lvl="0" marL="0" rtl="0" algn="l">
              <a:spcBef>
                <a:spcPts val="0"/>
              </a:spcBef>
              <a:spcAft>
                <a:spcPts val="0"/>
              </a:spcAft>
              <a:buNone/>
            </a:pPr>
            <a:r>
              <a:rPr b="1" lang="en" sz="900">
                <a:solidFill>
                  <a:srgbClr val="6AA84F"/>
                </a:solidFill>
                <a:latin typeface="Lora"/>
                <a:ea typeface="Lora"/>
                <a:cs typeface="Lora"/>
                <a:sym typeface="Lora"/>
              </a:rPr>
              <a:t>We need this type of learning for: </a:t>
            </a:r>
            <a:endParaRPr b="1" sz="900">
              <a:solidFill>
                <a:srgbClr val="6AA84F"/>
              </a:solidFill>
              <a:highlight>
                <a:srgbClr val="6FA8DC"/>
              </a:highlight>
              <a:latin typeface="Lora"/>
              <a:ea typeface="Lora"/>
              <a:cs typeface="Lora"/>
              <a:sym typeface="Lora"/>
            </a:endParaRPr>
          </a:p>
          <a:p>
            <a:pPr indent="0" lvl="0" marL="0" rtl="0" algn="l">
              <a:spcBef>
                <a:spcPts val="0"/>
              </a:spcBef>
              <a:spcAft>
                <a:spcPts val="0"/>
              </a:spcAft>
              <a:buNone/>
            </a:pPr>
            <a:r>
              <a:rPr lang="en" sz="900">
                <a:solidFill>
                  <a:srgbClr val="6AA84F"/>
                </a:solidFill>
                <a:latin typeface="Lora"/>
                <a:ea typeface="Lora"/>
                <a:cs typeface="Lora"/>
                <a:sym typeface="Lora"/>
              </a:rPr>
              <a:t>1-regular training</a:t>
            </a:r>
            <a:endParaRPr sz="900">
              <a:solidFill>
                <a:srgbClr val="6AA84F"/>
              </a:solidFill>
              <a:latin typeface="Lora"/>
              <a:ea typeface="Lora"/>
              <a:cs typeface="Lora"/>
              <a:sym typeface="Lora"/>
            </a:endParaRPr>
          </a:p>
          <a:p>
            <a:pPr indent="0" lvl="0" marL="0" rtl="0" algn="l">
              <a:spcBef>
                <a:spcPts val="0"/>
              </a:spcBef>
              <a:spcAft>
                <a:spcPts val="0"/>
              </a:spcAft>
              <a:buNone/>
            </a:pPr>
            <a:r>
              <a:rPr lang="en" sz="900">
                <a:solidFill>
                  <a:srgbClr val="6AA84F"/>
                </a:solidFill>
                <a:latin typeface="Lora"/>
                <a:ea typeface="Lora"/>
                <a:cs typeface="Lora"/>
                <a:sym typeface="Lora"/>
              </a:rPr>
              <a:t>2-cognitive training </a:t>
            </a:r>
            <a:r>
              <a:rPr lang="en" sz="900">
                <a:solidFill>
                  <a:srgbClr val="6AA84F"/>
                </a:solidFill>
                <a:latin typeface="Lora"/>
                <a:ea typeface="Lora"/>
                <a:cs typeface="Lora"/>
                <a:sym typeface="Lora"/>
              </a:rPr>
              <a:t>(??)</a:t>
            </a:r>
            <a:endParaRPr sz="900">
              <a:solidFill>
                <a:srgbClr val="6AA84F"/>
              </a:solidFill>
              <a:latin typeface="Lora"/>
              <a:ea typeface="Lora"/>
              <a:cs typeface="Lora"/>
              <a:sym typeface="Lora"/>
            </a:endParaRPr>
          </a:p>
        </p:txBody>
      </p:sp>
      <p:sp>
        <p:nvSpPr>
          <p:cNvPr id="462" name="Google Shape;462;p45"/>
          <p:cNvSpPr txBox="1"/>
          <p:nvPr/>
        </p:nvSpPr>
        <p:spPr>
          <a:xfrm>
            <a:off x="-6940287" y="0"/>
            <a:ext cx="4836000" cy="731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200">
                <a:solidFill>
                  <a:srgbClr val="00854C"/>
                </a:solidFill>
                <a:latin typeface="Lora"/>
                <a:ea typeface="Lora"/>
                <a:cs typeface="Lora"/>
                <a:sym typeface="Lora"/>
              </a:rPr>
              <a:t>Modes of computer based learning</a:t>
            </a:r>
            <a:endParaRPr sz="3200">
              <a:solidFill>
                <a:srgbClr val="00854C"/>
              </a:solidFill>
              <a:latin typeface="Lora"/>
              <a:ea typeface="Lora"/>
              <a:cs typeface="Lora"/>
              <a:sym typeface="Lora"/>
            </a:endParaRPr>
          </a:p>
        </p:txBody>
      </p:sp>
      <p:sp>
        <p:nvSpPr>
          <p:cNvPr id="463" name="Google Shape;463;p45"/>
          <p:cNvSpPr txBox="1"/>
          <p:nvPr/>
        </p:nvSpPr>
        <p:spPr>
          <a:xfrm>
            <a:off x="967650" y="349200"/>
            <a:ext cx="6294300" cy="73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200">
                <a:solidFill>
                  <a:srgbClr val="00854C"/>
                </a:solidFill>
                <a:latin typeface="Lora"/>
                <a:ea typeface="Lora"/>
                <a:cs typeface="Lora"/>
                <a:sym typeface="Lora"/>
              </a:rPr>
              <a:t>Conclusions</a:t>
            </a:r>
            <a:endParaRPr b="1" sz="3200">
              <a:solidFill>
                <a:srgbClr val="00854C"/>
              </a:solidFill>
              <a:latin typeface="Lora"/>
              <a:ea typeface="Lora"/>
              <a:cs typeface="Lora"/>
              <a:sym typeface="Lora"/>
            </a:endParaRPr>
          </a:p>
        </p:txBody>
      </p:sp>
      <p:sp>
        <p:nvSpPr>
          <p:cNvPr id="464" name="Google Shape;464;p45"/>
          <p:cNvSpPr txBox="1"/>
          <p:nvPr/>
        </p:nvSpPr>
        <p:spPr>
          <a:xfrm>
            <a:off x="0" y="1491300"/>
            <a:ext cx="8229600" cy="13590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Lora"/>
              <a:buChar char="●"/>
            </a:pPr>
            <a:r>
              <a:rPr lang="en">
                <a:latin typeface="Lora"/>
                <a:ea typeface="Lora"/>
                <a:cs typeface="Lora"/>
                <a:sym typeface="Lora"/>
              </a:rPr>
              <a:t>Security of healthcare data is critical for future success of HIT</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Saudi laws and guidelines supplement the administrative, physical and technical safeguards implemented by HIPAA</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Security measures will continue to improve but so will the efforts of hackers and criminals who seek access to healthcare record data and identity theft</a:t>
            </a:r>
            <a:endParaRPr>
              <a:latin typeface="Lora"/>
              <a:ea typeface="Lora"/>
              <a:cs typeface="Lora"/>
              <a:sym typeface="Lora"/>
            </a:endParaRPr>
          </a:p>
        </p:txBody>
      </p:sp>
      <p:sp>
        <p:nvSpPr>
          <p:cNvPr id="465" name="Google Shape;465;p45"/>
          <p:cNvSpPr/>
          <p:nvPr/>
        </p:nvSpPr>
        <p:spPr>
          <a:xfrm>
            <a:off x="360225" y="3090300"/>
            <a:ext cx="7545600" cy="8341800"/>
          </a:xfrm>
          <a:prstGeom prst="roundRect">
            <a:avLst>
              <a:gd fmla="val 16667" name="adj"/>
            </a:avLst>
          </a:prstGeom>
          <a:noFill/>
          <a:ln cap="flat" cmpd="sng" w="9525">
            <a:solidFill>
              <a:srgbClr val="666666"/>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45"/>
          <p:cNvSpPr txBox="1"/>
          <p:nvPr/>
        </p:nvSpPr>
        <p:spPr>
          <a:xfrm>
            <a:off x="826575" y="2768000"/>
            <a:ext cx="6612900" cy="85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700">
                <a:latin typeface="Pacifico"/>
                <a:ea typeface="Pacifico"/>
                <a:cs typeface="Pacifico"/>
                <a:sym typeface="Pacifico"/>
              </a:rPr>
              <a:t>As we conclude Feel free to use this space to express </a:t>
            </a:r>
            <a:endParaRPr sz="1700">
              <a:latin typeface="Pacifico"/>
              <a:ea typeface="Pacifico"/>
              <a:cs typeface="Pacifico"/>
              <a:sym typeface="Pacifico"/>
            </a:endParaRPr>
          </a:p>
          <a:p>
            <a:pPr indent="0" lvl="0" marL="0" rtl="0" algn="ctr">
              <a:spcBef>
                <a:spcPts val="0"/>
              </a:spcBef>
              <a:spcAft>
                <a:spcPts val="0"/>
              </a:spcAft>
              <a:buNone/>
            </a:pPr>
            <a:r>
              <a:rPr lang="en" sz="1700">
                <a:latin typeface="Pacifico"/>
                <a:ea typeface="Pacifico"/>
                <a:cs typeface="Pacifico"/>
                <a:sym typeface="Pacifico"/>
              </a:rPr>
              <a:t>your love for medical </a:t>
            </a:r>
            <a:r>
              <a:rPr lang="en" sz="1700">
                <a:latin typeface="Pacifico"/>
                <a:ea typeface="Pacifico"/>
                <a:cs typeface="Pacifico"/>
                <a:sym typeface="Pacifico"/>
              </a:rPr>
              <a:t>informatics❤️</a:t>
            </a:r>
            <a:r>
              <a:rPr lang="en" sz="3000">
                <a:latin typeface="Pacifico"/>
                <a:ea typeface="Pacifico"/>
                <a:cs typeface="Pacifico"/>
                <a:sym typeface="Pacifico"/>
              </a:rPr>
              <a:t> </a:t>
            </a:r>
            <a:endParaRPr sz="3000">
              <a:latin typeface="Pacifico"/>
              <a:ea typeface="Pacifico"/>
              <a:cs typeface="Pacifico"/>
              <a:sym typeface="Pacifico"/>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