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Lst>
  <p:sldSz cy="11887200" cx="8229600"/>
  <p:notesSz cx="6858000" cy="9144000"/>
  <p:embeddedFontLst>
    <p:embeddedFont>
      <p:font typeface="Raleway"/>
      <p:regular r:id="rId12"/>
      <p:bold r:id="rId13"/>
      <p:italic r:id="rId14"/>
      <p:boldItalic r:id="rId15"/>
    </p:embeddedFont>
    <p:embeddedFont>
      <p:font typeface="Lato"/>
      <p:regular r:id="rId16"/>
      <p:bold r:id="rId17"/>
      <p:italic r:id="rId18"/>
      <p:boldItalic r:id="rId19"/>
    </p:embeddedFont>
    <p:embeddedFont>
      <p:font typeface="Lora"/>
      <p:regular r:id="rId20"/>
      <p:bold r:id="rId21"/>
      <p:italic r:id="rId22"/>
      <p:boldItalic r:id="rId23"/>
    </p:embeddedFont>
    <p:embeddedFont>
      <p:font typeface="Barlow SemiBold"/>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4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D9F2FD6-D1D8-4C64-85EB-2E79033D9CDC}">
  <a:tblStyle styleId="{8D9F2FD6-D1D8-4C64-85EB-2E79033D9CD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4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ra-regular.fntdata"/><Relationship Id="rId22" Type="http://schemas.openxmlformats.org/officeDocument/2006/relationships/font" Target="fonts/Lora-italic.fntdata"/><Relationship Id="rId21" Type="http://schemas.openxmlformats.org/officeDocument/2006/relationships/font" Target="fonts/Lora-bold.fntdata"/><Relationship Id="rId24" Type="http://schemas.openxmlformats.org/officeDocument/2006/relationships/font" Target="fonts/BarlowSemiBold-regular.fntdata"/><Relationship Id="rId23" Type="http://schemas.openxmlformats.org/officeDocument/2006/relationships/font" Target="fonts/Lora-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BarlowSemiBold-italic.fntdata"/><Relationship Id="rId25" Type="http://schemas.openxmlformats.org/officeDocument/2006/relationships/font" Target="fonts/BarlowSemiBold-bold.fntdata"/><Relationship Id="rId27" Type="http://schemas.openxmlformats.org/officeDocument/2006/relationships/font" Target="fonts/BarlowSemiBold-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Raleway-bold.fntdata"/><Relationship Id="rId12" Type="http://schemas.openxmlformats.org/officeDocument/2006/relationships/font" Target="fonts/Raleway-regular.fntdata"/><Relationship Id="rId15" Type="http://schemas.openxmlformats.org/officeDocument/2006/relationships/font" Target="fonts/Raleway-boldItalic.fntdata"/><Relationship Id="rId14" Type="http://schemas.openxmlformats.org/officeDocument/2006/relationships/font" Target="fonts/Raleway-italic.fntdata"/><Relationship Id="rId17" Type="http://schemas.openxmlformats.org/officeDocument/2006/relationships/font" Target="fonts/Lato-bold.fntdata"/><Relationship Id="rId16" Type="http://schemas.openxmlformats.org/officeDocument/2006/relationships/font" Target="fonts/Lato-regular.fntdata"/><Relationship Id="rId19" Type="http://schemas.openxmlformats.org/officeDocument/2006/relationships/font" Target="fonts/Lato-boldItalic.fntdata"/><Relationship Id="rId18" Type="http://schemas.openxmlformats.org/officeDocument/2006/relationships/font" Target="fonts/La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a216c96e1_0_391: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a216c96e1_0_3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5620db923edf0c_44: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620db923edf0c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a3cf646c67_0_1: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a3cf646c6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5620db923edf0c_0: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5620db923edf0c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a3cf646c67_0_23:notes"/>
          <p:cNvSpPr/>
          <p:nvPr>
            <p:ph idx="2" type="sldImg"/>
          </p:nvPr>
        </p:nvSpPr>
        <p:spPr>
          <a:xfrm>
            <a:off x="2242361" y="685800"/>
            <a:ext cx="23739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a3cf646c6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8229600" cy="11274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747169" y="2753239"/>
            <a:ext cx="671144" cy="105911"/>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56505" y="3056329"/>
            <a:ext cx="6919200" cy="384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656665" y="7332924"/>
            <a:ext cx="6919200" cy="12507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747169" y="9635438"/>
            <a:ext cx="671144" cy="105911"/>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656505" y="1696240"/>
            <a:ext cx="6919500" cy="2876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656505" y="5252896"/>
            <a:ext cx="6919500" cy="3652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82" name="Google Shape;82;p12"/>
          <p:cNvSpPr/>
          <p:nvPr/>
        </p:nvSpPr>
        <p:spPr>
          <a:xfrm>
            <a:off x="-59400" y="11614300"/>
            <a:ext cx="8348400" cy="358800"/>
          </a:xfrm>
          <a:prstGeom prst="rect">
            <a:avLst/>
          </a:pr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3" name="Google Shape;83;p12"/>
          <p:cNvCxnSpPr/>
          <p:nvPr/>
        </p:nvCxnSpPr>
        <p:spPr>
          <a:xfrm>
            <a:off x="1679550" y="1087125"/>
            <a:ext cx="4870500" cy="0"/>
          </a:xfrm>
          <a:prstGeom prst="straightConnector1">
            <a:avLst/>
          </a:prstGeom>
          <a:noFill/>
          <a:ln cap="flat" cmpd="sng" w="38100">
            <a:solidFill>
              <a:srgbClr val="4D88A6"/>
            </a:solidFill>
            <a:prstDash val="solid"/>
            <a:round/>
            <a:headEnd len="med" w="med" type="oval"/>
            <a:tailEnd len="med" w="med" type="oval"/>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747169" y="2753239"/>
            <a:ext cx="671144" cy="105911"/>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656505" y="3056329"/>
            <a:ext cx="6919500" cy="3509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747169" y="2753239"/>
            <a:ext cx="671144" cy="105911"/>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656505" y="3047547"/>
            <a:ext cx="69198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656505" y="4804511"/>
            <a:ext cx="69198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747169" y="2753239"/>
            <a:ext cx="671144" cy="105911"/>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656505" y="3047547"/>
            <a:ext cx="69195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656393" y="4804511"/>
            <a:ext cx="33969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179243" y="4804511"/>
            <a:ext cx="3396900" cy="52257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747169" y="2753239"/>
            <a:ext cx="671144" cy="105911"/>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656505" y="3047547"/>
            <a:ext cx="6919500" cy="1236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8229600" cy="1127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747169" y="2753239"/>
            <a:ext cx="671144" cy="105911"/>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657000" y="3047547"/>
            <a:ext cx="2970900" cy="31929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649103" y="6428876"/>
            <a:ext cx="2970900" cy="3692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747169" y="9635438"/>
            <a:ext cx="671144" cy="105911"/>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656505" y="1997493"/>
            <a:ext cx="6319200" cy="689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114800" cy="118872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747169" y="2753239"/>
            <a:ext cx="671144" cy="105911"/>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657000" y="3047547"/>
            <a:ext cx="2970900" cy="38994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652455" y="7306636"/>
            <a:ext cx="2970900" cy="1754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4656803" y="3126067"/>
            <a:ext cx="3036900" cy="6992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652455" y="10105452"/>
            <a:ext cx="6927600" cy="10644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7682672" y="10977433"/>
            <a:ext cx="493800" cy="909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80530" y="1028502"/>
            <a:ext cx="7668600" cy="13236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280530" y="2663498"/>
            <a:ext cx="7668600" cy="78957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7682672" y="10977433"/>
            <a:ext cx="493800" cy="909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9C6A5"/>
        </a:solidFill>
      </p:bgPr>
    </p:bg>
    <p:spTree>
      <p:nvGrpSpPr>
        <p:cNvPr id="87" name="Shape 87"/>
        <p:cNvGrpSpPr/>
        <p:nvPr/>
      </p:nvGrpSpPr>
      <p:grpSpPr>
        <a:xfrm>
          <a:off x="0" y="0"/>
          <a:ext cx="0" cy="0"/>
          <a:chOff x="0" y="0"/>
          <a:chExt cx="0" cy="0"/>
        </a:xfrm>
      </p:grpSpPr>
      <p:sp>
        <p:nvSpPr>
          <p:cNvPr id="88" name="Google Shape;88;p13"/>
          <p:cNvSpPr/>
          <p:nvPr/>
        </p:nvSpPr>
        <p:spPr>
          <a:xfrm>
            <a:off x="229400" y="4892175"/>
            <a:ext cx="7778819" cy="5764860"/>
          </a:xfrm>
          <a:custGeom>
            <a:rect b="b" l="l" r="r" t="t"/>
            <a:pathLst>
              <a:path extrusionOk="0" h="20429" w="17059">
                <a:moveTo>
                  <a:pt x="166" y="1"/>
                </a:moveTo>
                <a:cubicBezTo>
                  <a:pt x="74" y="1"/>
                  <a:pt x="0" y="78"/>
                  <a:pt x="0" y="168"/>
                </a:cubicBezTo>
                <a:lnTo>
                  <a:pt x="0" y="20262"/>
                </a:lnTo>
                <a:cubicBezTo>
                  <a:pt x="0" y="20355"/>
                  <a:pt x="74" y="20429"/>
                  <a:pt x="166" y="20429"/>
                </a:cubicBezTo>
                <a:lnTo>
                  <a:pt x="16892" y="20429"/>
                </a:lnTo>
                <a:cubicBezTo>
                  <a:pt x="16985" y="20429"/>
                  <a:pt x="17058" y="20355"/>
                  <a:pt x="17058" y="20262"/>
                </a:cubicBezTo>
                <a:lnTo>
                  <a:pt x="17058" y="168"/>
                </a:lnTo>
                <a:cubicBezTo>
                  <a:pt x="17058" y="78"/>
                  <a:pt x="16985" y="1"/>
                  <a:pt x="16892" y="1"/>
                </a:cubicBezTo>
                <a:close/>
              </a:path>
            </a:pathLst>
          </a:custGeom>
          <a:solidFill>
            <a:srgbClr val="00854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3"/>
          <p:cNvSpPr/>
          <p:nvPr/>
        </p:nvSpPr>
        <p:spPr>
          <a:xfrm>
            <a:off x="1851900" y="10702451"/>
            <a:ext cx="6377700" cy="204600"/>
          </a:xfrm>
          <a:prstGeom prst="ellipse">
            <a:avLst/>
          </a:prstGeom>
          <a:solidFill>
            <a:srgbClr val="F3DA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3"/>
          <p:cNvSpPr/>
          <p:nvPr/>
        </p:nvSpPr>
        <p:spPr>
          <a:xfrm>
            <a:off x="1913833" y="9115328"/>
            <a:ext cx="544930" cy="507105"/>
          </a:xfrm>
          <a:custGeom>
            <a:rect b="b" l="l" r="r" t="t"/>
            <a:pathLst>
              <a:path extrusionOk="0" h="4733" w="5089">
                <a:moveTo>
                  <a:pt x="570" y="1"/>
                </a:moveTo>
                <a:cubicBezTo>
                  <a:pt x="474" y="1"/>
                  <a:pt x="380" y="22"/>
                  <a:pt x="297" y="71"/>
                </a:cubicBezTo>
                <a:cubicBezTo>
                  <a:pt x="27" y="234"/>
                  <a:pt x="1" y="625"/>
                  <a:pt x="94" y="925"/>
                </a:cubicBezTo>
                <a:cubicBezTo>
                  <a:pt x="254" y="1431"/>
                  <a:pt x="657" y="1824"/>
                  <a:pt x="1070" y="2161"/>
                </a:cubicBezTo>
                <a:cubicBezTo>
                  <a:pt x="1487" y="2494"/>
                  <a:pt x="1937" y="2801"/>
                  <a:pt x="2254" y="3227"/>
                </a:cubicBezTo>
                <a:cubicBezTo>
                  <a:pt x="2443" y="3484"/>
                  <a:pt x="2583" y="3773"/>
                  <a:pt x="2814" y="3993"/>
                </a:cubicBezTo>
                <a:cubicBezTo>
                  <a:pt x="3049" y="4224"/>
                  <a:pt x="3360" y="4347"/>
                  <a:pt x="3666" y="4456"/>
                </a:cubicBezTo>
                <a:cubicBezTo>
                  <a:pt x="3890" y="4538"/>
                  <a:pt x="4229" y="4733"/>
                  <a:pt x="4484" y="4733"/>
                </a:cubicBezTo>
                <a:cubicBezTo>
                  <a:pt x="4502" y="4733"/>
                  <a:pt x="4519" y="4732"/>
                  <a:pt x="4536" y="4730"/>
                </a:cubicBezTo>
                <a:cubicBezTo>
                  <a:pt x="5089" y="4667"/>
                  <a:pt x="4733" y="3404"/>
                  <a:pt x="4573" y="3097"/>
                </a:cubicBezTo>
                <a:cubicBezTo>
                  <a:pt x="4343" y="2664"/>
                  <a:pt x="3943" y="2351"/>
                  <a:pt x="3549" y="2054"/>
                </a:cubicBezTo>
                <a:cubicBezTo>
                  <a:pt x="3226" y="1808"/>
                  <a:pt x="2903" y="1561"/>
                  <a:pt x="2580" y="1314"/>
                </a:cubicBezTo>
                <a:cubicBezTo>
                  <a:pt x="2150" y="988"/>
                  <a:pt x="1720" y="662"/>
                  <a:pt x="1287" y="331"/>
                </a:cubicBezTo>
                <a:cubicBezTo>
                  <a:pt x="1144" y="222"/>
                  <a:pt x="997" y="111"/>
                  <a:pt x="824" y="48"/>
                </a:cubicBezTo>
                <a:cubicBezTo>
                  <a:pt x="743" y="18"/>
                  <a:pt x="656" y="1"/>
                  <a:pt x="570" y="1"/>
                </a:cubicBezTo>
                <a:close/>
              </a:path>
            </a:pathLst>
          </a:custGeom>
          <a:solidFill>
            <a:srgbClr val="6AAD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3"/>
          <p:cNvSpPr/>
          <p:nvPr/>
        </p:nvSpPr>
        <p:spPr>
          <a:xfrm>
            <a:off x="2027340" y="9231148"/>
            <a:ext cx="538505" cy="760926"/>
          </a:xfrm>
          <a:custGeom>
            <a:rect b="b" l="l" r="r" t="t"/>
            <a:pathLst>
              <a:path extrusionOk="0" h="7102" w="5029">
                <a:moveTo>
                  <a:pt x="104" y="0"/>
                </a:moveTo>
                <a:lnTo>
                  <a:pt x="0" y="173"/>
                </a:lnTo>
                <a:cubicBezTo>
                  <a:pt x="2489" y="1660"/>
                  <a:pt x="4296" y="4252"/>
                  <a:pt x="4829" y="7102"/>
                </a:cubicBezTo>
                <a:lnTo>
                  <a:pt x="5029" y="7065"/>
                </a:lnTo>
                <a:cubicBezTo>
                  <a:pt x="4482" y="4159"/>
                  <a:pt x="2643" y="1516"/>
                  <a:pt x="104"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3"/>
          <p:cNvSpPr/>
          <p:nvPr/>
        </p:nvSpPr>
        <p:spPr>
          <a:xfrm>
            <a:off x="2079381" y="8503119"/>
            <a:ext cx="552533" cy="998032"/>
          </a:xfrm>
          <a:custGeom>
            <a:rect b="b" l="l" r="r" t="t"/>
            <a:pathLst>
              <a:path extrusionOk="0" h="9315" w="5160">
                <a:moveTo>
                  <a:pt x="1142" y="0"/>
                </a:moveTo>
                <a:cubicBezTo>
                  <a:pt x="1116" y="0"/>
                  <a:pt x="1090" y="2"/>
                  <a:pt x="1064" y="4"/>
                </a:cubicBezTo>
                <a:cubicBezTo>
                  <a:pt x="654" y="37"/>
                  <a:pt x="308" y="364"/>
                  <a:pt x="154" y="747"/>
                </a:cubicBezTo>
                <a:cubicBezTo>
                  <a:pt x="1" y="1130"/>
                  <a:pt x="8" y="1560"/>
                  <a:pt x="68" y="1966"/>
                </a:cubicBezTo>
                <a:cubicBezTo>
                  <a:pt x="214" y="2953"/>
                  <a:pt x="654" y="3889"/>
                  <a:pt x="1314" y="4632"/>
                </a:cubicBezTo>
                <a:cubicBezTo>
                  <a:pt x="1754" y="5126"/>
                  <a:pt x="2297" y="5542"/>
                  <a:pt x="2627" y="6116"/>
                </a:cubicBezTo>
                <a:cubicBezTo>
                  <a:pt x="2960" y="6691"/>
                  <a:pt x="3050" y="7375"/>
                  <a:pt x="3267" y="8008"/>
                </a:cubicBezTo>
                <a:cubicBezTo>
                  <a:pt x="3423" y="8471"/>
                  <a:pt x="3763" y="9195"/>
                  <a:pt x="4303" y="9304"/>
                </a:cubicBezTo>
                <a:cubicBezTo>
                  <a:pt x="4338" y="9311"/>
                  <a:pt x="4371" y="9315"/>
                  <a:pt x="4403" y="9315"/>
                </a:cubicBezTo>
                <a:cubicBezTo>
                  <a:pt x="4908" y="9315"/>
                  <a:pt x="5003" y="8464"/>
                  <a:pt x="5066" y="8085"/>
                </a:cubicBezTo>
                <a:cubicBezTo>
                  <a:pt x="5159" y="7538"/>
                  <a:pt x="5139" y="6959"/>
                  <a:pt x="4906" y="6459"/>
                </a:cubicBezTo>
                <a:cubicBezTo>
                  <a:pt x="4739" y="6102"/>
                  <a:pt x="4473" y="5799"/>
                  <a:pt x="4313" y="5442"/>
                </a:cubicBezTo>
                <a:cubicBezTo>
                  <a:pt x="4076" y="4919"/>
                  <a:pt x="4080" y="4323"/>
                  <a:pt x="3996" y="3756"/>
                </a:cubicBezTo>
                <a:cubicBezTo>
                  <a:pt x="3803" y="2473"/>
                  <a:pt x="3123" y="1270"/>
                  <a:pt x="2123" y="447"/>
                </a:cubicBezTo>
                <a:cubicBezTo>
                  <a:pt x="1840" y="214"/>
                  <a:pt x="1505" y="0"/>
                  <a:pt x="1142" y="0"/>
                </a:cubicBezTo>
                <a:close/>
              </a:path>
            </a:pathLst>
          </a:custGeom>
          <a:solidFill>
            <a:srgbClr val="6AADA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3"/>
          <p:cNvSpPr/>
          <p:nvPr/>
        </p:nvSpPr>
        <p:spPr>
          <a:xfrm>
            <a:off x="2176504" y="8594511"/>
            <a:ext cx="436886" cy="1328246"/>
          </a:xfrm>
          <a:custGeom>
            <a:rect b="b" l="l" r="r" t="t"/>
            <a:pathLst>
              <a:path extrusionOk="0" h="12397" w="4080">
                <a:moveTo>
                  <a:pt x="167" y="0"/>
                </a:moveTo>
                <a:lnTo>
                  <a:pt x="1" y="114"/>
                </a:lnTo>
                <a:cubicBezTo>
                  <a:pt x="2486" y="3686"/>
                  <a:pt x="3863" y="8048"/>
                  <a:pt x="3879" y="12397"/>
                </a:cubicBezTo>
                <a:lnTo>
                  <a:pt x="4079" y="12397"/>
                </a:lnTo>
                <a:cubicBezTo>
                  <a:pt x="4063" y="8005"/>
                  <a:pt x="2673" y="3603"/>
                  <a:pt x="167"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3"/>
          <p:cNvSpPr/>
          <p:nvPr/>
        </p:nvSpPr>
        <p:spPr>
          <a:xfrm>
            <a:off x="2291402" y="9890500"/>
            <a:ext cx="807597" cy="894533"/>
          </a:xfrm>
          <a:custGeom>
            <a:rect b="b" l="l" r="r" t="t"/>
            <a:pathLst>
              <a:path extrusionOk="0" h="8349" w="7542">
                <a:moveTo>
                  <a:pt x="0" y="1"/>
                </a:moveTo>
                <a:lnTo>
                  <a:pt x="630" y="6883"/>
                </a:lnTo>
                <a:cubicBezTo>
                  <a:pt x="707" y="7712"/>
                  <a:pt x="1403" y="8349"/>
                  <a:pt x="2236" y="8349"/>
                </a:cubicBezTo>
                <a:lnTo>
                  <a:pt x="5302" y="8349"/>
                </a:lnTo>
                <a:cubicBezTo>
                  <a:pt x="6135" y="8349"/>
                  <a:pt x="6832" y="7712"/>
                  <a:pt x="6908" y="6883"/>
                </a:cubicBezTo>
                <a:lnTo>
                  <a:pt x="7541" y="1"/>
                </a:lnTo>
                <a:close/>
              </a:path>
            </a:pathLst>
          </a:custGeom>
          <a:solidFill>
            <a:srgbClr val="A5A5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3"/>
          <p:cNvSpPr/>
          <p:nvPr/>
        </p:nvSpPr>
        <p:spPr>
          <a:xfrm>
            <a:off x="2443029" y="9423896"/>
            <a:ext cx="2125431" cy="1361138"/>
          </a:xfrm>
          <a:custGeom>
            <a:rect b="b" l="l" r="r" t="t"/>
            <a:pathLst>
              <a:path extrusionOk="0" h="12704" w="19849">
                <a:moveTo>
                  <a:pt x="14163" y="201"/>
                </a:moveTo>
                <a:lnTo>
                  <a:pt x="19372" y="10121"/>
                </a:lnTo>
                <a:cubicBezTo>
                  <a:pt x="19638" y="10627"/>
                  <a:pt x="19618" y="11227"/>
                  <a:pt x="19321" y="11718"/>
                </a:cubicBezTo>
                <a:cubicBezTo>
                  <a:pt x="19025" y="12210"/>
                  <a:pt x="18505" y="12504"/>
                  <a:pt x="17929" y="12504"/>
                </a:cubicBezTo>
                <a:lnTo>
                  <a:pt x="1920" y="12504"/>
                </a:lnTo>
                <a:cubicBezTo>
                  <a:pt x="1343" y="12504"/>
                  <a:pt x="823" y="12210"/>
                  <a:pt x="527" y="11718"/>
                </a:cubicBezTo>
                <a:cubicBezTo>
                  <a:pt x="231" y="11227"/>
                  <a:pt x="211" y="10627"/>
                  <a:pt x="480" y="10121"/>
                </a:cubicBezTo>
                <a:lnTo>
                  <a:pt x="5685" y="201"/>
                </a:lnTo>
                <a:close/>
                <a:moveTo>
                  <a:pt x="5562" y="1"/>
                </a:moveTo>
                <a:lnTo>
                  <a:pt x="300" y="10028"/>
                </a:lnTo>
                <a:cubicBezTo>
                  <a:pt x="1" y="10598"/>
                  <a:pt x="20" y="11270"/>
                  <a:pt x="354" y="11821"/>
                </a:cubicBezTo>
                <a:cubicBezTo>
                  <a:pt x="687" y="12373"/>
                  <a:pt x="1274" y="12704"/>
                  <a:pt x="1920" y="12704"/>
                </a:cubicBezTo>
                <a:lnTo>
                  <a:pt x="17929" y="12704"/>
                </a:lnTo>
                <a:cubicBezTo>
                  <a:pt x="18575" y="12704"/>
                  <a:pt x="19161" y="12373"/>
                  <a:pt x="19495" y="11821"/>
                </a:cubicBezTo>
                <a:cubicBezTo>
                  <a:pt x="19828" y="11270"/>
                  <a:pt x="19848" y="10598"/>
                  <a:pt x="19548" y="10028"/>
                </a:cubicBezTo>
                <a:lnTo>
                  <a:pt x="14287"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p:nvPr/>
        </p:nvSpPr>
        <p:spPr>
          <a:xfrm>
            <a:off x="2823489" y="9331004"/>
            <a:ext cx="1364520" cy="177642"/>
          </a:xfrm>
          <a:custGeom>
            <a:rect b="b" l="l" r="r" t="t"/>
            <a:pathLst>
              <a:path extrusionOk="0" h="1658" w="12743">
                <a:moveTo>
                  <a:pt x="829" y="1"/>
                </a:moveTo>
                <a:cubicBezTo>
                  <a:pt x="370" y="1"/>
                  <a:pt x="0" y="371"/>
                  <a:pt x="0" y="828"/>
                </a:cubicBezTo>
                <a:cubicBezTo>
                  <a:pt x="0" y="1288"/>
                  <a:pt x="370" y="1657"/>
                  <a:pt x="829" y="1657"/>
                </a:cubicBezTo>
                <a:lnTo>
                  <a:pt x="11917" y="1657"/>
                </a:lnTo>
                <a:cubicBezTo>
                  <a:pt x="12373" y="1657"/>
                  <a:pt x="12743" y="1288"/>
                  <a:pt x="12743" y="828"/>
                </a:cubicBezTo>
                <a:cubicBezTo>
                  <a:pt x="12743" y="371"/>
                  <a:pt x="12373" y="1"/>
                  <a:pt x="1191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3"/>
          <p:cNvSpPr/>
          <p:nvPr/>
        </p:nvSpPr>
        <p:spPr>
          <a:xfrm>
            <a:off x="3493604" y="9383290"/>
            <a:ext cx="21844" cy="1380317"/>
          </a:xfrm>
          <a:custGeom>
            <a:rect b="b" l="l" r="r" t="t"/>
            <a:pathLst>
              <a:path extrusionOk="0" h="12883" w="204">
                <a:moveTo>
                  <a:pt x="0" y="0"/>
                </a:moveTo>
                <a:lnTo>
                  <a:pt x="0" y="12883"/>
                </a:lnTo>
                <a:lnTo>
                  <a:pt x="203" y="12883"/>
                </a:lnTo>
                <a:lnTo>
                  <a:pt x="203"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3"/>
          <p:cNvSpPr/>
          <p:nvPr/>
        </p:nvSpPr>
        <p:spPr>
          <a:xfrm>
            <a:off x="5109675" y="8013051"/>
            <a:ext cx="418254" cy="320142"/>
          </a:xfrm>
          <a:custGeom>
            <a:rect b="b" l="l" r="r" t="t"/>
            <a:pathLst>
              <a:path extrusionOk="0" h="2988" w="3906">
                <a:moveTo>
                  <a:pt x="2037" y="0"/>
                </a:moveTo>
                <a:cubicBezTo>
                  <a:pt x="1918" y="0"/>
                  <a:pt x="1801" y="7"/>
                  <a:pt x="1696" y="19"/>
                </a:cubicBezTo>
                <a:cubicBezTo>
                  <a:pt x="1207" y="79"/>
                  <a:pt x="277" y="156"/>
                  <a:pt x="277" y="156"/>
                </a:cubicBezTo>
                <a:lnTo>
                  <a:pt x="1" y="2988"/>
                </a:lnTo>
                <a:cubicBezTo>
                  <a:pt x="1" y="2988"/>
                  <a:pt x="3109" y="2825"/>
                  <a:pt x="3303" y="2482"/>
                </a:cubicBezTo>
                <a:cubicBezTo>
                  <a:pt x="3420" y="2275"/>
                  <a:pt x="3260" y="2182"/>
                  <a:pt x="3260" y="2182"/>
                </a:cubicBezTo>
                <a:lnTo>
                  <a:pt x="3260" y="2182"/>
                </a:lnTo>
                <a:cubicBezTo>
                  <a:pt x="3260" y="2182"/>
                  <a:pt x="3272" y="2182"/>
                  <a:pt x="3292" y="2182"/>
                </a:cubicBezTo>
                <a:cubicBezTo>
                  <a:pt x="3376" y="2182"/>
                  <a:pt x="3595" y="2170"/>
                  <a:pt x="3672" y="2039"/>
                </a:cubicBezTo>
                <a:cubicBezTo>
                  <a:pt x="3769" y="1875"/>
                  <a:pt x="3629" y="1739"/>
                  <a:pt x="3629" y="1739"/>
                </a:cubicBezTo>
                <a:cubicBezTo>
                  <a:pt x="3629" y="1739"/>
                  <a:pt x="3906" y="1719"/>
                  <a:pt x="3866" y="1465"/>
                </a:cubicBezTo>
                <a:cubicBezTo>
                  <a:pt x="3819" y="1192"/>
                  <a:pt x="2963" y="872"/>
                  <a:pt x="2096" y="616"/>
                </a:cubicBezTo>
                <a:lnTo>
                  <a:pt x="2096" y="616"/>
                </a:lnTo>
                <a:cubicBezTo>
                  <a:pt x="2252" y="630"/>
                  <a:pt x="2391" y="641"/>
                  <a:pt x="2508" y="641"/>
                </a:cubicBezTo>
                <a:cubicBezTo>
                  <a:pt x="2789" y="641"/>
                  <a:pt x="2949" y="582"/>
                  <a:pt x="2949" y="382"/>
                </a:cubicBezTo>
                <a:cubicBezTo>
                  <a:pt x="2949" y="96"/>
                  <a:pt x="2479" y="0"/>
                  <a:pt x="2037" y="0"/>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3"/>
          <p:cNvSpPr/>
          <p:nvPr/>
        </p:nvSpPr>
        <p:spPr>
          <a:xfrm>
            <a:off x="5363029" y="8145693"/>
            <a:ext cx="140275" cy="63321"/>
          </a:xfrm>
          <a:custGeom>
            <a:rect b="b" l="l" r="r" t="t"/>
            <a:pathLst>
              <a:path extrusionOk="0" h="591" w="1310">
                <a:moveTo>
                  <a:pt x="34" y="1"/>
                </a:moveTo>
                <a:lnTo>
                  <a:pt x="0" y="198"/>
                </a:lnTo>
                <a:cubicBezTo>
                  <a:pt x="697" y="317"/>
                  <a:pt x="1210" y="587"/>
                  <a:pt x="1217" y="590"/>
                </a:cubicBezTo>
                <a:lnTo>
                  <a:pt x="1310" y="410"/>
                </a:lnTo>
                <a:cubicBezTo>
                  <a:pt x="1290" y="401"/>
                  <a:pt x="766" y="124"/>
                  <a:pt x="3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3"/>
          <p:cNvSpPr/>
          <p:nvPr/>
        </p:nvSpPr>
        <p:spPr>
          <a:xfrm>
            <a:off x="5346539" y="8209335"/>
            <a:ext cx="115753" cy="47571"/>
          </a:xfrm>
          <a:custGeom>
            <a:rect b="b" l="l" r="r" t="t"/>
            <a:pathLst>
              <a:path extrusionOk="0" h="444" w="1081">
                <a:moveTo>
                  <a:pt x="31" y="0"/>
                </a:moveTo>
                <a:lnTo>
                  <a:pt x="1" y="200"/>
                </a:lnTo>
                <a:cubicBezTo>
                  <a:pt x="491" y="273"/>
                  <a:pt x="1011" y="443"/>
                  <a:pt x="1017" y="443"/>
                </a:cubicBezTo>
                <a:lnTo>
                  <a:pt x="1080" y="253"/>
                </a:lnTo>
                <a:cubicBezTo>
                  <a:pt x="1057" y="247"/>
                  <a:pt x="537" y="76"/>
                  <a:pt x="31"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3"/>
          <p:cNvSpPr/>
          <p:nvPr/>
        </p:nvSpPr>
        <p:spPr>
          <a:xfrm>
            <a:off x="5205298" y="8081836"/>
            <a:ext cx="89626" cy="81107"/>
          </a:xfrm>
          <a:custGeom>
            <a:rect b="b" l="l" r="r" t="t"/>
            <a:pathLst>
              <a:path extrusionOk="0" h="757" w="837">
                <a:moveTo>
                  <a:pt x="647" y="0"/>
                </a:moveTo>
                <a:cubicBezTo>
                  <a:pt x="554" y="283"/>
                  <a:pt x="294" y="506"/>
                  <a:pt x="0" y="557"/>
                </a:cubicBezTo>
                <a:lnTo>
                  <a:pt x="34" y="757"/>
                </a:lnTo>
                <a:cubicBezTo>
                  <a:pt x="400" y="694"/>
                  <a:pt x="723" y="417"/>
                  <a:pt x="837" y="60"/>
                </a:cubicBezTo>
                <a:lnTo>
                  <a:pt x="64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3"/>
          <p:cNvSpPr/>
          <p:nvPr/>
        </p:nvSpPr>
        <p:spPr>
          <a:xfrm>
            <a:off x="5092863" y="8243942"/>
            <a:ext cx="328414" cy="2541099"/>
          </a:xfrm>
          <a:custGeom>
            <a:rect b="b" l="l" r="r" t="t"/>
            <a:pathLst>
              <a:path extrusionOk="0" h="23717" w="3067">
                <a:moveTo>
                  <a:pt x="2017" y="0"/>
                </a:moveTo>
                <a:lnTo>
                  <a:pt x="1" y="23717"/>
                </a:lnTo>
                <a:lnTo>
                  <a:pt x="1047" y="23717"/>
                </a:lnTo>
                <a:lnTo>
                  <a:pt x="3066" y="0"/>
                </a:lnTo>
                <a:close/>
              </a:path>
            </a:pathLst>
          </a:custGeom>
          <a:solidFill>
            <a:srgbClr val="DADC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3"/>
          <p:cNvSpPr/>
          <p:nvPr/>
        </p:nvSpPr>
        <p:spPr>
          <a:xfrm>
            <a:off x="5136017" y="8209657"/>
            <a:ext cx="462264" cy="120107"/>
          </a:xfrm>
          <a:custGeom>
            <a:rect b="b" l="l" r="r" t="t"/>
            <a:pathLst>
              <a:path extrusionOk="0" h="1121" w="4317">
                <a:moveTo>
                  <a:pt x="1" y="0"/>
                </a:moveTo>
                <a:lnTo>
                  <a:pt x="1" y="1120"/>
                </a:lnTo>
                <a:lnTo>
                  <a:pt x="4316" y="1120"/>
                </a:lnTo>
                <a:lnTo>
                  <a:pt x="4316"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3"/>
          <p:cNvSpPr/>
          <p:nvPr/>
        </p:nvSpPr>
        <p:spPr>
          <a:xfrm>
            <a:off x="3948485" y="7462020"/>
            <a:ext cx="1265471" cy="912961"/>
          </a:xfrm>
          <a:custGeom>
            <a:rect b="b" l="l" r="r" t="t"/>
            <a:pathLst>
              <a:path extrusionOk="0" h="8521" w="11818">
                <a:moveTo>
                  <a:pt x="1" y="0"/>
                </a:moveTo>
                <a:cubicBezTo>
                  <a:pt x="21" y="57"/>
                  <a:pt x="1611" y="3899"/>
                  <a:pt x="1251" y="7785"/>
                </a:cubicBezTo>
                <a:cubicBezTo>
                  <a:pt x="3361" y="8385"/>
                  <a:pt x="6207" y="8520"/>
                  <a:pt x="8337" y="8520"/>
                </a:cubicBezTo>
                <a:cubicBezTo>
                  <a:pt x="10071" y="8520"/>
                  <a:pt x="11331" y="8431"/>
                  <a:pt x="11331" y="8431"/>
                </a:cubicBezTo>
                <a:lnTo>
                  <a:pt x="11817" y="4639"/>
                </a:lnTo>
                <a:lnTo>
                  <a:pt x="3710" y="2823"/>
                </a:lnTo>
                <a:lnTo>
                  <a:pt x="1" y="0"/>
                </a:lnTo>
                <a:close/>
              </a:path>
            </a:pathLst>
          </a:cu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3"/>
          <p:cNvSpPr/>
          <p:nvPr/>
        </p:nvSpPr>
        <p:spPr>
          <a:xfrm>
            <a:off x="3558816" y="6989631"/>
            <a:ext cx="432603" cy="609212"/>
          </a:xfrm>
          <a:custGeom>
            <a:rect b="b" l="l" r="r" t="t"/>
            <a:pathLst>
              <a:path extrusionOk="0" h="5686" w="4040">
                <a:moveTo>
                  <a:pt x="880" y="0"/>
                </a:moveTo>
                <a:lnTo>
                  <a:pt x="1" y="4213"/>
                </a:lnTo>
                <a:lnTo>
                  <a:pt x="328" y="5686"/>
                </a:lnTo>
                <a:lnTo>
                  <a:pt x="4039" y="5559"/>
                </a:lnTo>
                <a:lnTo>
                  <a:pt x="3630" y="4413"/>
                </a:lnTo>
                <a:lnTo>
                  <a:pt x="3393" y="1747"/>
                </a:lnTo>
                <a:lnTo>
                  <a:pt x="880" y="0"/>
                </a:ln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3"/>
          <p:cNvSpPr/>
          <p:nvPr/>
        </p:nvSpPr>
        <p:spPr>
          <a:xfrm>
            <a:off x="3762592" y="7129237"/>
            <a:ext cx="176040" cy="234642"/>
          </a:xfrm>
          <a:custGeom>
            <a:rect b="b" l="l" r="r" t="t"/>
            <a:pathLst>
              <a:path extrusionOk="0" h="2190" w="1644">
                <a:moveTo>
                  <a:pt x="747" y="0"/>
                </a:moveTo>
                <a:cubicBezTo>
                  <a:pt x="497" y="130"/>
                  <a:pt x="257" y="260"/>
                  <a:pt x="0" y="390"/>
                </a:cubicBezTo>
                <a:cubicBezTo>
                  <a:pt x="267" y="1184"/>
                  <a:pt x="887" y="1840"/>
                  <a:pt x="1644" y="2190"/>
                </a:cubicBezTo>
                <a:lnTo>
                  <a:pt x="1497" y="524"/>
                </a:lnTo>
                <a:lnTo>
                  <a:pt x="74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3"/>
          <p:cNvSpPr/>
          <p:nvPr/>
        </p:nvSpPr>
        <p:spPr>
          <a:xfrm>
            <a:off x="3615248" y="6518207"/>
            <a:ext cx="573949" cy="750319"/>
          </a:xfrm>
          <a:custGeom>
            <a:rect b="b" l="l" r="r" t="t"/>
            <a:pathLst>
              <a:path extrusionOk="0" h="7003" w="5360">
                <a:moveTo>
                  <a:pt x="2774" y="1"/>
                </a:moveTo>
                <a:cubicBezTo>
                  <a:pt x="2754" y="1"/>
                  <a:pt x="2735" y="1"/>
                  <a:pt x="2716" y="2"/>
                </a:cubicBezTo>
                <a:cubicBezTo>
                  <a:pt x="2711" y="3"/>
                  <a:pt x="2706" y="3"/>
                  <a:pt x="2701" y="3"/>
                </a:cubicBezTo>
                <a:cubicBezTo>
                  <a:pt x="2696" y="3"/>
                  <a:pt x="2691" y="3"/>
                  <a:pt x="2686" y="5"/>
                </a:cubicBezTo>
                <a:cubicBezTo>
                  <a:pt x="1690" y="45"/>
                  <a:pt x="1067" y="469"/>
                  <a:pt x="670" y="998"/>
                </a:cubicBezTo>
                <a:cubicBezTo>
                  <a:pt x="290" y="1508"/>
                  <a:pt x="124" y="2118"/>
                  <a:pt x="53" y="2574"/>
                </a:cubicBezTo>
                <a:cubicBezTo>
                  <a:pt x="50" y="2594"/>
                  <a:pt x="47" y="2611"/>
                  <a:pt x="47" y="2631"/>
                </a:cubicBezTo>
                <a:cubicBezTo>
                  <a:pt x="27" y="2768"/>
                  <a:pt x="13" y="2888"/>
                  <a:pt x="10" y="2984"/>
                </a:cubicBezTo>
                <a:lnTo>
                  <a:pt x="7" y="3008"/>
                </a:lnTo>
                <a:lnTo>
                  <a:pt x="7" y="3051"/>
                </a:lnTo>
                <a:cubicBezTo>
                  <a:pt x="4" y="3091"/>
                  <a:pt x="4" y="3124"/>
                  <a:pt x="4" y="3154"/>
                </a:cubicBezTo>
                <a:cubicBezTo>
                  <a:pt x="1" y="3194"/>
                  <a:pt x="1" y="3224"/>
                  <a:pt x="1" y="3237"/>
                </a:cubicBezTo>
                <a:lnTo>
                  <a:pt x="1" y="3248"/>
                </a:lnTo>
                <a:lnTo>
                  <a:pt x="67" y="3401"/>
                </a:lnTo>
                <a:lnTo>
                  <a:pt x="1280" y="6310"/>
                </a:lnTo>
                <a:cubicBezTo>
                  <a:pt x="1280" y="6310"/>
                  <a:pt x="1999" y="7003"/>
                  <a:pt x="2933" y="7003"/>
                </a:cubicBezTo>
                <a:cubicBezTo>
                  <a:pt x="3372" y="7003"/>
                  <a:pt x="3860" y="6849"/>
                  <a:pt x="4343" y="6396"/>
                </a:cubicBezTo>
                <a:cubicBezTo>
                  <a:pt x="5179" y="5610"/>
                  <a:pt x="5359" y="3591"/>
                  <a:pt x="4875" y="2031"/>
                </a:cubicBezTo>
                <a:cubicBezTo>
                  <a:pt x="4862" y="1981"/>
                  <a:pt x="4846" y="1935"/>
                  <a:pt x="4829" y="1884"/>
                </a:cubicBezTo>
                <a:lnTo>
                  <a:pt x="4822" y="1864"/>
                </a:lnTo>
                <a:cubicBezTo>
                  <a:pt x="4815" y="1848"/>
                  <a:pt x="4812" y="1835"/>
                  <a:pt x="4806" y="1818"/>
                </a:cubicBezTo>
                <a:cubicBezTo>
                  <a:pt x="4786" y="1761"/>
                  <a:pt x="4766" y="1708"/>
                  <a:pt x="4743" y="1651"/>
                </a:cubicBezTo>
                <a:cubicBezTo>
                  <a:pt x="4729" y="1615"/>
                  <a:pt x="4712" y="1578"/>
                  <a:pt x="4695" y="1541"/>
                </a:cubicBezTo>
                <a:cubicBezTo>
                  <a:pt x="4695" y="1541"/>
                  <a:pt x="4695" y="1538"/>
                  <a:pt x="4692" y="1538"/>
                </a:cubicBezTo>
                <a:cubicBezTo>
                  <a:pt x="4672" y="1488"/>
                  <a:pt x="4649" y="1438"/>
                  <a:pt x="4626" y="1392"/>
                </a:cubicBezTo>
                <a:cubicBezTo>
                  <a:pt x="4575" y="1281"/>
                  <a:pt x="4519" y="1178"/>
                  <a:pt x="4459" y="1078"/>
                </a:cubicBezTo>
                <a:cubicBezTo>
                  <a:pt x="4235" y="712"/>
                  <a:pt x="3960" y="412"/>
                  <a:pt x="3626" y="225"/>
                </a:cubicBezTo>
                <a:cubicBezTo>
                  <a:pt x="3529" y="169"/>
                  <a:pt x="3429" y="125"/>
                  <a:pt x="3326" y="89"/>
                </a:cubicBezTo>
                <a:cubicBezTo>
                  <a:pt x="3276" y="72"/>
                  <a:pt x="3226" y="58"/>
                  <a:pt x="3176" y="49"/>
                </a:cubicBezTo>
                <a:cubicBezTo>
                  <a:pt x="3136" y="38"/>
                  <a:pt x="3096" y="29"/>
                  <a:pt x="3053" y="22"/>
                </a:cubicBezTo>
                <a:cubicBezTo>
                  <a:pt x="2964" y="8"/>
                  <a:pt x="2870" y="1"/>
                  <a:pt x="2774" y="1"/>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3"/>
          <p:cNvSpPr/>
          <p:nvPr/>
        </p:nvSpPr>
        <p:spPr>
          <a:xfrm>
            <a:off x="3994209" y="6862561"/>
            <a:ext cx="38977" cy="168964"/>
          </a:xfrm>
          <a:custGeom>
            <a:rect b="b" l="l" r="r" t="t"/>
            <a:pathLst>
              <a:path extrusionOk="0" h="1577" w="364">
                <a:moveTo>
                  <a:pt x="217" y="0"/>
                </a:moveTo>
                <a:lnTo>
                  <a:pt x="17" y="23"/>
                </a:lnTo>
                <a:lnTo>
                  <a:pt x="150" y="1200"/>
                </a:lnTo>
                <a:cubicBezTo>
                  <a:pt x="157" y="1243"/>
                  <a:pt x="144" y="1286"/>
                  <a:pt x="113" y="1320"/>
                </a:cubicBezTo>
                <a:cubicBezTo>
                  <a:pt x="87" y="1353"/>
                  <a:pt x="47" y="1373"/>
                  <a:pt x="1" y="1373"/>
                </a:cubicBezTo>
                <a:lnTo>
                  <a:pt x="7" y="1577"/>
                </a:lnTo>
                <a:cubicBezTo>
                  <a:pt x="107" y="1573"/>
                  <a:pt x="204" y="1526"/>
                  <a:pt x="267" y="1453"/>
                </a:cubicBezTo>
                <a:cubicBezTo>
                  <a:pt x="333" y="1377"/>
                  <a:pt x="364" y="1277"/>
                  <a:pt x="353" y="1177"/>
                </a:cubicBezTo>
                <a:lnTo>
                  <a:pt x="21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3"/>
          <p:cNvSpPr/>
          <p:nvPr/>
        </p:nvSpPr>
        <p:spPr>
          <a:xfrm>
            <a:off x="3887877" y="6861811"/>
            <a:ext cx="25485" cy="35143"/>
          </a:xfrm>
          <a:custGeom>
            <a:rect b="b" l="l" r="r" t="t"/>
            <a:pathLst>
              <a:path extrusionOk="0" h="328" w="238">
                <a:moveTo>
                  <a:pt x="114" y="1"/>
                </a:moveTo>
                <a:cubicBezTo>
                  <a:pt x="47" y="4"/>
                  <a:pt x="0" y="77"/>
                  <a:pt x="0" y="167"/>
                </a:cubicBezTo>
                <a:cubicBezTo>
                  <a:pt x="3" y="255"/>
                  <a:pt x="58" y="327"/>
                  <a:pt x="120" y="327"/>
                </a:cubicBezTo>
                <a:cubicBezTo>
                  <a:pt x="121" y="327"/>
                  <a:pt x="122" y="327"/>
                  <a:pt x="124" y="327"/>
                </a:cubicBezTo>
                <a:cubicBezTo>
                  <a:pt x="187" y="324"/>
                  <a:pt x="237" y="250"/>
                  <a:pt x="234" y="161"/>
                </a:cubicBezTo>
                <a:cubicBezTo>
                  <a:pt x="230" y="70"/>
                  <a:pt x="177" y="1"/>
                  <a:pt x="11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3"/>
          <p:cNvSpPr/>
          <p:nvPr/>
        </p:nvSpPr>
        <p:spPr>
          <a:xfrm>
            <a:off x="4076233" y="6855704"/>
            <a:ext cx="25806" cy="34821"/>
          </a:xfrm>
          <a:custGeom>
            <a:rect b="b" l="l" r="r" t="t"/>
            <a:pathLst>
              <a:path extrusionOk="0" h="325" w="241">
                <a:moveTo>
                  <a:pt x="122" y="1"/>
                </a:moveTo>
                <a:cubicBezTo>
                  <a:pt x="120" y="1"/>
                  <a:pt x="119" y="1"/>
                  <a:pt x="118" y="1"/>
                </a:cubicBezTo>
                <a:cubicBezTo>
                  <a:pt x="50" y="1"/>
                  <a:pt x="1" y="78"/>
                  <a:pt x="4" y="167"/>
                </a:cubicBezTo>
                <a:cubicBezTo>
                  <a:pt x="7" y="256"/>
                  <a:pt x="62" y="324"/>
                  <a:pt x="123" y="324"/>
                </a:cubicBezTo>
                <a:cubicBezTo>
                  <a:pt x="124" y="324"/>
                  <a:pt x="126" y="324"/>
                  <a:pt x="127" y="324"/>
                </a:cubicBezTo>
                <a:cubicBezTo>
                  <a:pt x="190" y="324"/>
                  <a:pt x="241" y="247"/>
                  <a:pt x="238" y="158"/>
                </a:cubicBezTo>
                <a:cubicBezTo>
                  <a:pt x="234" y="69"/>
                  <a:pt x="183" y="1"/>
                  <a:pt x="122"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3"/>
          <p:cNvSpPr/>
          <p:nvPr/>
        </p:nvSpPr>
        <p:spPr>
          <a:xfrm>
            <a:off x="3913255" y="7024667"/>
            <a:ext cx="46794" cy="52500"/>
          </a:xfrm>
          <a:custGeom>
            <a:rect b="b" l="l" r="r" t="t"/>
            <a:pathLst>
              <a:path extrusionOk="0" h="490" w="437">
                <a:moveTo>
                  <a:pt x="17" y="0"/>
                </a:moveTo>
                <a:lnTo>
                  <a:pt x="17" y="0"/>
                </a:lnTo>
                <a:cubicBezTo>
                  <a:pt x="0" y="120"/>
                  <a:pt x="37" y="247"/>
                  <a:pt x="113" y="340"/>
                </a:cubicBezTo>
                <a:cubicBezTo>
                  <a:pt x="190" y="430"/>
                  <a:pt x="310" y="487"/>
                  <a:pt x="430" y="490"/>
                </a:cubicBezTo>
                <a:lnTo>
                  <a:pt x="437" y="290"/>
                </a:lnTo>
                <a:cubicBezTo>
                  <a:pt x="373" y="287"/>
                  <a:pt x="310" y="256"/>
                  <a:pt x="266" y="210"/>
                </a:cubicBezTo>
                <a:cubicBezTo>
                  <a:pt x="226" y="160"/>
                  <a:pt x="206" y="93"/>
                  <a:pt x="217" y="30"/>
                </a:cubicBezTo>
                <a:lnTo>
                  <a:pt x="1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3"/>
          <p:cNvSpPr/>
          <p:nvPr/>
        </p:nvSpPr>
        <p:spPr>
          <a:xfrm>
            <a:off x="3845366" y="6792169"/>
            <a:ext cx="98942" cy="32678"/>
          </a:xfrm>
          <a:custGeom>
            <a:rect b="b" l="l" r="r" t="t"/>
            <a:pathLst>
              <a:path extrusionOk="0" h="305" w="924">
                <a:moveTo>
                  <a:pt x="636" y="0"/>
                </a:moveTo>
                <a:cubicBezTo>
                  <a:pt x="493" y="0"/>
                  <a:pt x="343" y="26"/>
                  <a:pt x="204" y="64"/>
                </a:cubicBezTo>
                <a:cubicBezTo>
                  <a:pt x="157" y="81"/>
                  <a:pt x="107" y="97"/>
                  <a:pt x="67" y="124"/>
                </a:cubicBezTo>
                <a:cubicBezTo>
                  <a:pt x="27" y="151"/>
                  <a:pt x="1" y="187"/>
                  <a:pt x="11" y="224"/>
                </a:cubicBezTo>
                <a:cubicBezTo>
                  <a:pt x="24" y="277"/>
                  <a:pt x="117" y="297"/>
                  <a:pt x="201" y="304"/>
                </a:cubicBezTo>
                <a:cubicBezTo>
                  <a:pt x="219" y="304"/>
                  <a:pt x="238" y="305"/>
                  <a:pt x="257" y="305"/>
                </a:cubicBezTo>
                <a:cubicBezTo>
                  <a:pt x="417" y="305"/>
                  <a:pt x="585" y="278"/>
                  <a:pt x="737" y="227"/>
                </a:cubicBezTo>
                <a:cubicBezTo>
                  <a:pt x="800" y="204"/>
                  <a:pt x="864" y="174"/>
                  <a:pt x="884" y="131"/>
                </a:cubicBezTo>
                <a:cubicBezTo>
                  <a:pt x="924" y="27"/>
                  <a:pt x="737" y="4"/>
                  <a:pt x="660" y="1"/>
                </a:cubicBezTo>
                <a:cubicBezTo>
                  <a:pt x="652" y="0"/>
                  <a:pt x="644" y="0"/>
                  <a:pt x="63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3"/>
          <p:cNvSpPr/>
          <p:nvPr/>
        </p:nvSpPr>
        <p:spPr>
          <a:xfrm>
            <a:off x="4045180" y="6786062"/>
            <a:ext cx="87591" cy="27214"/>
          </a:xfrm>
          <a:custGeom>
            <a:rect b="b" l="l" r="r" t="t"/>
            <a:pathLst>
              <a:path extrusionOk="0" h="254" w="818">
                <a:moveTo>
                  <a:pt x="358" y="1"/>
                </a:moveTo>
                <a:cubicBezTo>
                  <a:pt x="302" y="1"/>
                  <a:pt x="245" y="4"/>
                  <a:pt x="191" y="11"/>
                </a:cubicBezTo>
                <a:cubicBezTo>
                  <a:pt x="144" y="18"/>
                  <a:pt x="100" y="24"/>
                  <a:pt x="65" y="44"/>
                </a:cubicBezTo>
                <a:cubicBezTo>
                  <a:pt x="28" y="61"/>
                  <a:pt x="1" y="91"/>
                  <a:pt x="5" y="124"/>
                </a:cubicBezTo>
                <a:cubicBezTo>
                  <a:pt x="8" y="178"/>
                  <a:pt x="88" y="208"/>
                  <a:pt x="157" y="224"/>
                </a:cubicBezTo>
                <a:cubicBezTo>
                  <a:pt x="249" y="244"/>
                  <a:pt x="343" y="254"/>
                  <a:pt x="437" y="254"/>
                </a:cubicBezTo>
                <a:cubicBezTo>
                  <a:pt x="504" y="254"/>
                  <a:pt x="570" y="249"/>
                  <a:pt x="634" y="238"/>
                </a:cubicBezTo>
                <a:cubicBezTo>
                  <a:pt x="691" y="228"/>
                  <a:pt x="751" y="211"/>
                  <a:pt x="771" y="174"/>
                </a:cubicBezTo>
                <a:cubicBezTo>
                  <a:pt x="817" y="88"/>
                  <a:pt x="657" y="34"/>
                  <a:pt x="591" y="21"/>
                </a:cubicBezTo>
                <a:cubicBezTo>
                  <a:pt x="515" y="7"/>
                  <a:pt x="436" y="1"/>
                  <a:pt x="358"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3"/>
          <p:cNvSpPr/>
          <p:nvPr/>
        </p:nvSpPr>
        <p:spPr>
          <a:xfrm>
            <a:off x="3632702" y="6272852"/>
            <a:ext cx="319527" cy="261213"/>
          </a:xfrm>
          <a:custGeom>
            <a:rect b="b" l="l" r="r" t="t"/>
            <a:pathLst>
              <a:path extrusionOk="0" h="2438" w="2984">
                <a:moveTo>
                  <a:pt x="1658" y="1"/>
                </a:moveTo>
                <a:cubicBezTo>
                  <a:pt x="1638" y="1"/>
                  <a:pt x="1617" y="2"/>
                  <a:pt x="1597" y="3"/>
                </a:cubicBezTo>
                <a:cubicBezTo>
                  <a:pt x="364" y="72"/>
                  <a:pt x="1" y="1712"/>
                  <a:pt x="1084" y="2299"/>
                </a:cubicBezTo>
                <a:cubicBezTo>
                  <a:pt x="1258" y="2392"/>
                  <a:pt x="1456" y="2438"/>
                  <a:pt x="1654" y="2438"/>
                </a:cubicBezTo>
                <a:cubicBezTo>
                  <a:pt x="1956" y="2438"/>
                  <a:pt x="2260" y="2332"/>
                  <a:pt x="2483" y="2128"/>
                </a:cubicBezTo>
                <a:cubicBezTo>
                  <a:pt x="2857" y="1792"/>
                  <a:pt x="2983" y="1215"/>
                  <a:pt x="2790" y="752"/>
                </a:cubicBezTo>
                <a:cubicBezTo>
                  <a:pt x="2608" y="308"/>
                  <a:pt x="2137" y="1"/>
                  <a:pt x="1658"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3"/>
          <p:cNvSpPr/>
          <p:nvPr/>
        </p:nvSpPr>
        <p:spPr>
          <a:xfrm>
            <a:off x="2661368" y="8593868"/>
            <a:ext cx="2528266" cy="1620959"/>
          </a:xfrm>
          <a:custGeom>
            <a:rect b="b" l="l" r="r" t="t"/>
            <a:pathLst>
              <a:path extrusionOk="0" h="15129" w="23611">
                <a:moveTo>
                  <a:pt x="12140" y="0"/>
                </a:moveTo>
                <a:cubicBezTo>
                  <a:pt x="11508" y="0"/>
                  <a:pt x="10894" y="8"/>
                  <a:pt x="10321" y="20"/>
                </a:cubicBezTo>
                <a:cubicBezTo>
                  <a:pt x="9672" y="33"/>
                  <a:pt x="9072" y="53"/>
                  <a:pt x="8555" y="73"/>
                </a:cubicBezTo>
                <a:cubicBezTo>
                  <a:pt x="7425" y="117"/>
                  <a:pt x="6696" y="166"/>
                  <a:pt x="6696" y="166"/>
                </a:cubicBezTo>
                <a:lnTo>
                  <a:pt x="2703" y="166"/>
                </a:lnTo>
                <a:cubicBezTo>
                  <a:pt x="2703" y="166"/>
                  <a:pt x="1" y="5489"/>
                  <a:pt x="1904" y="6991"/>
                </a:cubicBezTo>
                <a:lnTo>
                  <a:pt x="12464" y="6991"/>
                </a:lnTo>
                <a:lnTo>
                  <a:pt x="11414" y="15129"/>
                </a:lnTo>
                <a:lnTo>
                  <a:pt x="21255" y="15129"/>
                </a:lnTo>
                <a:cubicBezTo>
                  <a:pt x="21255" y="15129"/>
                  <a:pt x="23611" y="3745"/>
                  <a:pt x="20568" y="1173"/>
                </a:cubicBezTo>
                <a:cubicBezTo>
                  <a:pt x="20398" y="1030"/>
                  <a:pt x="20161" y="899"/>
                  <a:pt x="19872" y="786"/>
                </a:cubicBezTo>
                <a:cubicBezTo>
                  <a:pt x="18263" y="158"/>
                  <a:pt x="15010" y="0"/>
                  <a:pt x="12140" y="0"/>
                </a:cubicBez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3"/>
          <p:cNvSpPr/>
          <p:nvPr/>
        </p:nvSpPr>
        <p:spPr>
          <a:xfrm>
            <a:off x="4029867" y="6875418"/>
            <a:ext cx="176040" cy="101464"/>
          </a:xfrm>
          <a:custGeom>
            <a:rect b="b" l="l" r="r" t="t"/>
            <a:pathLst>
              <a:path extrusionOk="0" h="947" w="1644">
                <a:moveTo>
                  <a:pt x="1414" y="207"/>
                </a:moveTo>
                <a:cubicBezTo>
                  <a:pt x="1380" y="497"/>
                  <a:pt x="1140" y="730"/>
                  <a:pt x="840" y="746"/>
                </a:cubicBezTo>
                <a:cubicBezTo>
                  <a:pt x="831" y="747"/>
                  <a:pt x="821" y="747"/>
                  <a:pt x="812" y="747"/>
                </a:cubicBezTo>
                <a:cubicBezTo>
                  <a:pt x="524" y="747"/>
                  <a:pt x="275" y="545"/>
                  <a:pt x="214" y="270"/>
                </a:cubicBezTo>
                <a:lnTo>
                  <a:pt x="1414" y="207"/>
                </a:lnTo>
                <a:close/>
                <a:moveTo>
                  <a:pt x="1514" y="0"/>
                </a:moveTo>
                <a:lnTo>
                  <a:pt x="94" y="74"/>
                </a:lnTo>
                <a:lnTo>
                  <a:pt x="0" y="180"/>
                </a:lnTo>
                <a:cubicBezTo>
                  <a:pt x="20" y="610"/>
                  <a:pt x="380" y="946"/>
                  <a:pt x="807" y="946"/>
                </a:cubicBezTo>
                <a:lnTo>
                  <a:pt x="851" y="946"/>
                </a:lnTo>
                <a:cubicBezTo>
                  <a:pt x="1297" y="923"/>
                  <a:pt x="1643" y="540"/>
                  <a:pt x="1620" y="94"/>
                </a:cubicBezTo>
                <a:lnTo>
                  <a:pt x="1514" y="0"/>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3"/>
          <p:cNvSpPr/>
          <p:nvPr/>
        </p:nvSpPr>
        <p:spPr>
          <a:xfrm>
            <a:off x="3811421" y="6886775"/>
            <a:ext cx="176040" cy="101571"/>
          </a:xfrm>
          <a:custGeom>
            <a:rect b="b" l="l" r="r" t="t"/>
            <a:pathLst>
              <a:path extrusionOk="0" h="948" w="1644">
                <a:moveTo>
                  <a:pt x="1417" y="208"/>
                </a:moveTo>
                <a:cubicBezTo>
                  <a:pt x="1384" y="497"/>
                  <a:pt x="1144" y="731"/>
                  <a:pt x="841" y="744"/>
                </a:cubicBezTo>
                <a:cubicBezTo>
                  <a:pt x="828" y="744"/>
                  <a:pt x="816" y="745"/>
                  <a:pt x="803" y="745"/>
                </a:cubicBezTo>
                <a:cubicBezTo>
                  <a:pt x="656" y="745"/>
                  <a:pt x="515" y="689"/>
                  <a:pt x="404" y="591"/>
                </a:cubicBezTo>
                <a:cubicBezTo>
                  <a:pt x="308" y="504"/>
                  <a:pt x="244" y="391"/>
                  <a:pt x="215" y="268"/>
                </a:cubicBezTo>
                <a:lnTo>
                  <a:pt x="1417" y="208"/>
                </a:lnTo>
                <a:close/>
                <a:moveTo>
                  <a:pt x="1514" y="1"/>
                </a:moveTo>
                <a:lnTo>
                  <a:pt x="98" y="74"/>
                </a:lnTo>
                <a:lnTo>
                  <a:pt x="1" y="177"/>
                </a:lnTo>
                <a:cubicBezTo>
                  <a:pt x="24" y="611"/>
                  <a:pt x="381" y="947"/>
                  <a:pt x="811" y="947"/>
                </a:cubicBezTo>
                <a:lnTo>
                  <a:pt x="854" y="947"/>
                </a:lnTo>
                <a:cubicBezTo>
                  <a:pt x="1301" y="923"/>
                  <a:pt x="1644" y="540"/>
                  <a:pt x="1620" y="94"/>
                </a:cubicBezTo>
                <a:lnTo>
                  <a:pt x="1514"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3"/>
          <p:cNvSpPr/>
          <p:nvPr/>
        </p:nvSpPr>
        <p:spPr>
          <a:xfrm>
            <a:off x="3917860" y="6882489"/>
            <a:ext cx="136420" cy="28714"/>
          </a:xfrm>
          <a:custGeom>
            <a:rect b="b" l="l" r="r" t="t"/>
            <a:pathLst>
              <a:path extrusionOk="0" h="268" w="1274">
                <a:moveTo>
                  <a:pt x="1263" y="1"/>
                </a:moveTo>
                <a:lnTo>
                  <a:pt x="0" y="68"/>
                </a:lnTo>
                <a:lnTo>
                  <a:pt x="10" y="268"/>
                </a:lnTo>
                <a:lnTo>
                  <a:pt x="1273" y="201"/>
                </a:lnTo>
                <a:lnTo>
                  <a:pt x="1263"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3"/>
          <p:cNvSpPr/>
          <p:nvPr/>
        </p:nvSpPr>
        <p:spPr>
          <a:xfrm>
            <a:off x="3637735" y="6768597"/>
            <a:ext cx="188461" cy="145821"/>
          </a:xfrm>
          <a:custGeom>
            <a:rect b="b" l="l" r="r" t="t"/>
            <a:pathLst>
              <a:path extrusionOk="0" h="1361" w="1760">
                <a:moveTo>
                  <a:pt x="117" y="1"/>
                </a:moveTo>
                <a:lnTo>
                  <a:pt x="0" y="161"/>
                </a:lnTo>
                <a:lnTo>
                  <a:pt x="1643" y="1360"/>
                </a:lnTo>
                <a:lnTo>
                  <a:pt x="1760" y="1197"/>
                </a:lnTo>
                <a:lnTo>
                  <a:pt x="117" y="1"/>
                </a:lnTo>
                <a:close/>
              </a:path>
            </a:pathLst>
          </a:custGeom>
          <a:solidFill>
            <a:srgbClr val="E4A6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3"/>
          <p:cNvSpPr/>
          <p:nvPr/>
        </p:nvSpPr>
        <p:spPr>
          <a:xfrm>
            <a:off x="3518875" y="6790883"/>
            <a:ext cx="168865" cy="216535"/>
          </a:xfrm>
          <a:custGeom>
            <a:rect b="b" l="l" r="r" t="t"/>
            <a:pathLst>
              <a:path extrusionOk="0" h="2021" w="1577">
                <a:moveTo>
                  <a:pt x="916" y="0"/>
                </a:moveTo>
                <a:cubicBezTo>
                  <a:pt x="896" y="0"/>
                  <a:pt x="876" y="1"/>
                  <a:pt x="857" y="3"/>
                </a:cubicBezTo>
                <a:cubicBezTo>
                  <a:pt x="650" y="26"/>
                  <a:pt x="461" y="143"/>
                  <a:pt x="324" y="303"/>
                </a:cubicBezTo>
                <a:cubicBezTo>
                  <a:pt x="14" y="663"/>
                  <a:pt x="1" y="1246"/>
                  <a:pt x="290" y="1623"/>
                </a:cubicBezTo>
                <a:cubicBezTo>
                  <a:pt x="490" y="1878"/>
                  <a:pt x="815" y="2020"/>
                  <a:pt x="1137" y="2020"/>
                </a:cubicBezTo>
                <a:cubicBezTo>
                  <a:pt x="1289" y="2020"/>
                  <a:pt x="1440" y="1989"/>
                  <a:pt x="1577" y="1922"/>
                </a:cubicBezTo>
                <a:lnTo>
                  <a:pt x="1404" y="243"/>
                </a:lnTo>
                <a:cubicBezTo>
                  <a:pt x="1298" y="86"/>
                  <a:pt x="1105" y="0"/>
                  <a:pt x="916" y="0"/>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3"/>
          <p:cNvSpPr/>
          <p:nvPr/>
        </p:nvSpPr>
        <p:spPr>
          <a:xfrm>
            <a:off x="3585587" y="6846811"/>
            <a:ext cx="58680" cy="93000"/>
          </a:xfrm>
          <a:custGeom>
            <a:rect b="b" l="l" r="r" t="t"/>
            <a:pathLst>
              <a:path extrusionOk="0" h="868" w="548">
                <a:moveTo>
                  <a:pt x="464" y="1"/>
                </a:moveTo>
                <a:lnTo>
                  <a:pt x="1" y="27"/>
                </a:lnTo>
                <a:lnTo>
                  <a:pt x="14" y="230"/>
                </a:lnTo>
                <a:lnTo>
                  <a:pt x="267" y="214"/>
                </a:lnTo>
                <a:lnTo>
                  <a:pt x="267" y="214"/>
                </a:lnTo>
                <a:cubicBezTo>
                  <a:pt x="154" y="410"/>
                  <a:pt x="101" y="644"/>
                  <a:pt x="124" y="867"/>
                </a:cubicBezTo>
                <a:lnTo>
                  <a:pt x="327" y="847"/>
                </a:lnTo>
                <a:cubicBezTo>
                  <a:pt x="301" y="604"/>
                  <a:pt x="384" y="350"/>
                  <a:pt x="547" y="167"/>
                </a:cubicBezTo>
                <a:lnTo>
                  <a:pt x="46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3"/>
          <p:cNvSpPr/>
          <p:nvPr/>
        </p:nvSpPr>
        <p:spPr>
          <a:xfrm>
            <a:off x="3620924" y="6518207"/>
            <a:ext cx="471902" cy="278249"/>
          </a:xfrm>
          <a:custGeom>
            <a:rect b="b" l="l" r="r" t="t"/>
            <a:pathLst>
              <a:path extrusionOk="0" h="2597" w="4407">
                <a:moveTo>
                  <a:pt x="2721" y="1"/>
                </a:moveTo>
                <a:cubicBezTo>
                  <a:pt x="2701" y="1"/>
                  <a:pt x="2682" y="1"/>
                  <a:pt x="2663" y="2"/>
                </a:cubicBezTo>
                <a:cubicBezTo>
                  <a:pt x="2658" y="3"/>
                  <a:pt x="2653" y="3"/>
                  <a:pt x="2648" y="3"/>
                </a:cubicBezTo>
                <a:cubicBezTo>
                  <a:pt x="2643" y="3"/>
                  <a:pt x="2638" y="3"/>
                  <a:pt x="2633" y="5"/>
                </a:cubicBezTo>
                <a:cubicBezTo>
                  <a:pt x="1637" y="45"/>
                  <a:pt x="1014" y="469"/>
                  <a:pt x="617" y="998"/>
                </a:cubicBezTo>
                <a:cubicBezTo>
                  <a:pt x="237" y="1508"/>
                  <a:pt x="71" y="2118"/>
                  <a:pt x="0" y="2574"/>
                </a:cubicBezTo>
                <a:cubicBezTo>
                  <a:pt x="90" y="2590"/>
                  <a:pt x="180" y="2597"/>
                  <a:pt x="271" y="2597"/>
                </a:cubicBezTo>
                <a:cubicBezTo>
                  <a:pt x="851" y="2597"/>
                  <a:pt x="1429" y="2295"/>
                  <a:pt x="1850" y="1868"/>
                </a:cubicBezTo>
                <a:cubicBezTo>
                  <a:pt x="2323" y="1392"/>
                  <a:pt x="2633" y="772"/>
                  <a:pt x="2916" y="152"/>
                </a:cubicBezTo>
                <a:cubicBezTo>
                  <a:pt x="2976" y="275"/>
                  <a:pt x="3067" y="385"/>
                  <a:pt x="3170" y="472"/>
                </a:cubicBezTo>
                <a:cubicBezTo>
                  <a:pt x="3387" y="658"/>
                  <a:pt x="3656" y="765"/>
                  <a:pt x="3923" y="868"/>
                </a:cubicBezTo>
                <a:cubicBezTo>
                  <a:pt x="4086" y="932"/>
                  <a:pt x="4253" y="995"/>
                  <a:pt x="4406" y="1078"/>
                </a:cubicBezTo>
                <a:cubicBezTo>
                  <a:pt x="4182" y="712"/>
                  <a:pt x="3907" y="412"/>
                  <a:pt x="3573" y="225"/>
                </a:cubicBezTo>
                <a:cubicBezTo>
                  <a:pt x="3476" y="169"/>
                  <a:pt x="3376" y="125"/>
                  <a:pt x="3273" y="89"/>
                </a:cubicBezTo>
                <a:cubicBezTo>
                  <a:pt x="3223" y="72"/>
                  <a:pt x="3173" y="58"/>
                  <a:pt x="3123" y="49"/>
                </a:cubicBezTo>
                <a:cubicBezTo>
                  <a:pt x="3083" y="38"/>
                  <a:pt x="3043" y="29"/>
                  <a:pt x="3000" y="22"/>
                </a:cubicBezTo>
                <a:cubicBezTo>
                  <a:pt x="2911" y="8"/>
                  <a:pt x="2817" y="1"/>
                  <a:pt x="2721"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3"/>
          <p:cNvSpPr/>
          <p:nvPr/>
        </p:nvSpPr>
        <p:spPr>
          <a:xfrm>
            <a:off x="4985889" y="7922623"/>
            <a:ext cx="82130" cy="422784"/>
          </a:xfrm>
          <a:custGeom>
            <a:rect b="b" l="l" r="r" t="t"/>
            <a:pathLst>
              <a:path extrusionOk="0" h="3946" w="767">
                <a:moveTo>
                  <a:pt x="566" y="0"/>
                </a:moveTo>
                <a:lnTo>
                  <a:pt x="0" y="3919"/>
                </a:lnTo>
                <a:lnTo>
                  <a:pt x="200" y="3945"/>
                </a:lnTo>
                <a:lnTo>
                  <a:pt x="766" y="27"/>
                </a:lnTo>
                <a:lnTo>
                  <a:pt x="56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3"/>
          <p:cNvSpPr/>
          <p:nvPr/>
        </p:nvSpPr>
        <p:spPr>
          <a:xfrm>
            <a:off x="3918181" y="9341719"/>
            <a:ext cx="198848" cy="613605"/>
          </a:xfrm>
          <a:custGeom>
            <a:rect b="b" l="l" r="r" t="t"/>
            <a:pathLst>
              <a:path extrusionOk="0" h="5727" w="1857">
                <a:moveTo>
                  <a:pt x="727" y="1"/>
                </a:moveTo>
                <a:lnTo>
                  <a:pt x="0" y="5726"/>
                </a:lnTo>
                <a:lnTo>
                  <a:pt x="1857" y="1"/>
                </a:lnTo>
                <a:close/>
              </a:path>
            </a:pathLst>
          </a:custGeom>
          <a:solidFill>
            <a:srgbClr val="DF8B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3"/>
          <p:cNvSpPr/>
          <p:nvPr/>
        </p:nvSpPr>
        <p:spPr>
          <a:xfrm>
            <a:off x="2950809" y="7440592"/>
            <a:ext cx="1170170" cy="1305317"/>
          </a:xfrm>
          <a:custGeom>
            <a:rect b="b" l="l" r="r" t="t"/>
            <a:pathLst>
              <a:path extrusionOk="0" h="12183" w="10928">
                <a:moveTo>
                  <a:pt x="5686" y="0"/>
                </a:moveTo>
                <a:cubicBezTo>
                  <a:pt x="2097" y="280"/>
                  <a:pt x="0" y="10930"/>
                  <a:pt x="0" y="10930"/>
                </a:cubicBezTo>
                <a:cubicBezTo>
                  <a:pt x="742" y="11866"/>
                  <a:pt x="1798" y="12183"/>
                  <a:pt x="2889" y="12183"/>
                </a:cubicBezTo>
                <a:cubicBezTo>
                  <a:pt x="4230" y="12183"/>
                  <a:pt x="5623" y="11704"/>
                  <a:pt x="6546" y="11307"/>
                </a:cubicBezTo>
                <a:cubicBezTo>
                  <a:pt x="7198" y="11024"/>
                  <a:pt x="7618" y="10784"/>
                  <a:pt x="7618" y="10784"/>
                </a:cubicBezTo>
                <a:lnTo>
                  <a:pt x="10440" y="8105"/>
                </a:lnTo>
                <a:lnTo>
                  <a:pt x="10568" y="7985"/>
                </a:lnTo>
                <a:cubicBezTo>
                  <a:pt x="10928" y="4099"/>
                  <a:pt x="9338" y="257"/>
                  <a:pt x="9318" y="200"/>
                </a:cubicBezTo>
                <a:cubicBezTo>
                  <a:pt x="8914" y="431"/>
                  <a:pt x="8444" y="513"/>
                  <a:pt x="7978" y="513"/>
                </a:cubicBezTo>
                <a:cubicBezTo>
                  <a:pt x="6817" y="513"/>
                  <a:pt x="5686" y="0"/>
                  <a:pt x="5686" y="0"/>
                </a:cubicBez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3"/>
          <p:cNvSpPr/>
          <p:nvPr/>
        </p:nvSpPr>
        <p:spPr>
          <a:xfrm>
            <a:off x="4718935" y="8285620"/>
            <a:ext cx="431747" cy="305142"/>
          </a:xfrm>
          <a:custGeom>
            <a:rect b="b" l="l" r="r" t="t"/>
            <a:pathLst>
              <a:path extrusionOk="0" h="2848" w="4032">
                <a:moveTo>
                  <a:pt x="617" y="1"/>
                </a:moveTo>
                <a:lnTo>
                  <a:pt x="0" y="2780"/>
                </a:lnTo>
                <a:cubicBezTo>
                  <a:pt x="0" y="2780"/>
                  <a:pt x="1002" y="2848"/>
                  <a:pt x="1911" y="2848"/>
                </a:cubicBezTo>
                <a:cubicBezTo>
                  <a:pt x="2603" y="2848"/>
                  <a:pt x="3240" y="2809"/>
                  <a:pt x="3343" y="2670"/>
                </a:cubicBezTo>
                <a:cubicBezTo>
                  <a:pt x="3482" y="2480"/>
                  <a:pt x="3336" y="2367"/>
                  <a:pt x="3336" y="2367"/>
                </a:cubicBezTo>
                <a:lnTo>
                  <a:pt x="3336" y="2367"/>
                </a:lnTo>
                <a:cubicBezTo>
                  <a:pt x="3336" y="2367"/>
                  <a:pt x="3397" y="2379"/>
                  <a:pt x="3475" y="2379"/>
                </a:cubicBezTo>
                <a:cubicBezTo>
                  <a:pt x="3573" y="2379"/>
                  <a:pt x="3697" y="2361"/>
                  <a:pt x="3762" y="2277"/>
                </a:cubicBezTo>
                <a:cubicBezTo>
                  <a:pt x="3876" y="2127"/>
                  <a:pt x="3756" y="1974"/>
                  <a:pt x="3756" y="1974"/>
                </a:cubicBezTo>
                <a:lnTo>
                  <a:pt x="3756" y="1974"/>
                </a:lnTo>
                <a:cubicBezTo>
                  <a:pt x="3756" y="1974"/>
                  <a:pt x="3759" y="1974"/>
                  <a:pt x="3763" y="1974"/>
                </a:cubicBezTo>
                <a:cubicBezTo>
                  <a:pt x="3806" y="1974"/>
                  <a:pt x="4031" y="1963"/>
                  <a:pt x="4019" y="1731"/>
                </a:cubicBezTo>
                <a:cubicBezTo>
                  <a:pt x="4010" y="1454"/>
                  <a:pt x="3196" y="1034"/>
                  <a:pt x="2366" y="677"/>
                </a:cubicBezTo>
                <a:lnTo>
                  <a:pt x="2366" y="677"/>
                </a:lnTo>
                <a:cubicBezTo>
                  <a:pt x="2463" y="692"/>
                  <a:pt x="2554" y="699"/>
                  <a:pt x="2637" y="699"/>
                </a:cubicBezTo>
                <a:cubicBezTo>
                  <a:pt x="3032" y="699"/>
                  <a:pt x="3260" y="543"/>
                  <a:pt x="3263" y="298"/>
                </a:cubicBezTo>
                <a:cubicBezTo>
                  <a:pt x="3263" y="97"/>
                  <a:pt x="2664" y="8"/>
                  <a:pt x="2039" y="8"/>
                </a:cubicBezTo>
                <a:cubicBezTo>
                  <a:pt x="1918" y="8"/>
                  <a:pt x="1796" y="11"/>
                  <a:pt x="1677" y="18"/>
                </a:cubicBezTo>
                <a:cubicBezTo>
                  <a:pt x="1556" y="25"/>
                  <a:pt x="1432" y="28"/>
                  <a:pt x="1312" y="28"/>
                </a:cubicBezTo>
                <a:cubicBezTo>
                  <a:pt x="941" y="28"/>
                  <a:pt x="617" y="1"/>
                  <a:pt x="617" y="1"/>
                </a:cubicBezTo>
                <a:close/>
              </a:path>
            </a:pathLst>
          </a:custGeom>
          <a:solidFill>
            <a:srgbClr val="9C615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3"/>
          <p:cNvSpPr/>
          <p:nvPr/>
        </p:nvSpPr>
        <p:spPr>
          <a:xfrm>
            <a:off x="4990493" y="8427798"/>
            <a:ext cx="136741" cy="78214"/>
          </a:xfrm>
          <a:custGeom>
            <a:rect b="b" l="l" r="r" t="t"/>
            <a:pathLst>
              <a:path extrusionOk="0" h="730" w="1277">
                <a:moveTo>
                  <a:pt x="60" y="1"/>
                </a:moveTo>
                <a:lnTo>
                  <a:pt x="0" y="197"/>
                </a:lnTo>
                <a:cubicBezTo>
                  <a:pt x="680" y="396"/>
                  <a:pt x="1157" y="727"/>
                  <a:pt x="1160" y="730"/>
                </a:cubicBezTo>
                <a:lnTo>
                  <a:pt x="1277" y="564"/>
                </a:lnTo>
                <a:cubicBezTo>
                  <a:pt x="1257" y="550"/>
                  <a:pt x="770" y="213"/>
                  <a:pt x="60"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3"/>
          <p:cNvSpPr/>
          <p:nvPr/>
        </p:nvSpPr>
        <p:spPr>
          <a:xfrm>
            <a:off x="4966614" y="8489190"/>
            <a:ext cx="114254" cy="60107"/>
          </a:xfrm>
          <a:custGeom>
            <a:rect b="b" l="l" r="r" t="t"/>
            <a:pathLst>
              <a:path extrusionOk="0" h="561" w="1067">
                <a:moveTo>
                  <a:pt x="53" y="0"/>
                </a:moveTo>
                <a:lnTo>
                  <a:pt x="0" y="194"/>
                </a:lnTo>
                <a:cubicBezTo>
                  <a:pt x="477" y="327"/>
                  <a:pt x="973" y="557"/>
                  <a:pt x="980" y="560"/>
                </a:cubicBezTo>
                <a:lnTo>
                  <a:pt x="1066" y="377"/>
                </a:lnTo>
                <a:cubicBezTo>
                  <a:pt x="1043" y="367"/>
                  <a:pt x="546" y="137"/>
                  <a:pt x="53"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3"/>
          <p:cNvSpPr/>
          <p:nvPr/>
        </p:nvSpPr>
        <p:spPr>
          <a:xfrm>
            <a:off x="3270125" y="7967623"/>
            <a:ext cx="798710" cy="684426"/>
          </a:xfrm>
          <a:custGeom>
            <a:rect b="b" l="l" r="r" t="t"/>
            <a:pathLst>
              <a:path extrusionOk="0" h="6388" w="7459">
                <a:moveTo>
                  <a:pt x="1" y="0"/>
                </a:moveTo>
                <a:cubicBezTo>
                  <a:pt x="1" y="0"/>
                  <a:pt x="624" y="4062"/>
                  <a:pt x="2870" y="5918"/>
                </a:cubicBezTo>
                <a:cubicBezTo>
                  <a:pt x="3087" y="6098"/>
                  <a:pt x="3316" y="6255"/>
                  <a:pt x="3564" y="6388"/>
                </a:cubicBezTo>
                <a:cubicBezTo>
                  <a:pt x="4216" y="6105"/>
                  <a:pt x="4636" y="5865"/>
                  <a:pt x="4636" y="5865"/>
                </a:cubicBezTo>
                <a:lnTo>
                  <a:pt x="7458" y="3186"/>
                </a:lnTo>
                <a:lnTo>
                  <a:pt x="1" y="0"/>
                </a:lnTo>
                <a:close/>
              </a:path>
            </a:pathLst>
          </a:custGeom>
          <a:solidFill>
            <a:srgbClr val="79C6A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3"/>
          <p:cNvSpPr/>
          <p:nvPr/>
        </p:nvSpPr>
        <p:spPr>
          <a:xfrm>
            <a:off x="3651656" y="8593868"/>
            <a:ext cx="1137618" cy="154392"/>
          </a:xfrm>
          <a:custGeom>
            <a:rect b="b" l="l" r="r" t="t"/>
            <a:pathLst>
              <a:path extrusionOk="0" h="1441" w="10624">
                <a:moveTo>
                  <a:pt x="2892" y="0"/>
                </a:moveTo>
                <a:cubicBezTo>
                  <a:pt x="2260" y="0"/>
                  <a:pt x="1646" y="8"/>
                  <a:pt x="1073" y="20"/>
                </a:cubicBezTo>
                <a:cubicBezTo>
                  <a:pt x="1073" y="20"/>
                  <a:pt x="653" y="260"/>
                  <a:pt x="1" y="543"/>
                </a:cubicBezTo>
                <a:cubicBezTo>
                  <a:pt x="201" y="650"/>
                  <a:pt x="413" y="740"/>
                  <a:pt x="633" y="810"/>
                </a:cubicBezTo>
                <a:cubicBezTo>
                  <a:pt x="2043" y="1258"/>
                  <a:pt x="3630" y="1440"/>
                  <a:pt x="5212" y="1440"/>
                </a:cubicBezTo>
                <a:cubicBezTo>
                  <a:pt x="7132" y="1440"/>
                  <a:pt x="9045" y="1172"/>
                  <a:pt x="10624" y="786"/>
                </a:cubicBezTo>
                <a:cubicBezTo>
                  <a:pt x="9015" y="158"/>
                  <a:pt x="5762" y="0"/>
                  <a:pt x="2892" y="0"/>
                </a:cubicBezTo>
                <a:close/>
              </a:path>
            </a:pathLst>
          </a:custGeom>
          <a:solidFill>
            <a:srgbClr val="DF8B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3"/>
          <p:cNvSpPr/>
          <p:nvPr/>
        </p:nvSpPr>
        <p:spPr>
          <a:xfrm>
            <a:off x="3270125" y="7695482"/>
            <a:ext cx="1537776" cy="959461"/>
          </a:xfrm>
          <a:custGeom>
            <a:rect b="b" l="l" r="r" t="t"/>
            <a:pathLst>
              <a:path extrusionOk="0" h="8955" w="14361">
                <a:moveTo>
                  <a:pt x="5769" y="1"/>
                </a:moveTo>
                <a:lnTo>
                  <a:pt x="1" y="2540"/>
                </a:lnTo>
                <a:cubicBezTo>
                  <a:pt x="1" y="2540"/>
                  <a:pt x="488" y="5322"/>
                  <a:pt x="3107" y="7582"/>
                </a:cubicBezTo>
                <a:cubicBezTo>
                  <a:pt x="4373" y="8673"/>
                  <a:pt x="6918" y="8955"/>
                  <a:pt x="9211" y="8955"/>
                </a:cubicBezTo>
                <a:cubicBezTo>
                  <a:pt x="11668" y="8955"/>
                  <a:pt x="13837" y="8631"/>
                  <a:pt x="13837" y="8631"/>
                </a:cubicBezTo>
                <a:lnTo>
                  <a:pt x="14360" y="5003"/>
                </a:lnTo>
                <a:lnTo>
                  <a:pt x="7506" y="2743"/>
                </a:lnTo>
                <a:lnTo>
                  <a:pt x="5769" y="1"/>
                </a:ln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3"/>
          <p:cNvSpPr/>
          <p:nvPr/>
        </p:nvSpPr>
        <p:spPr>
          <a:xfrm>
            <a:off x="3911435" y="9987677"/>
            <a:ext cx="1061698" cy="21536"/>
          </a:xfrm>
          <a:custGeom>
            <a:rect b="b" l="l" r="r" t="t"/>
            <a:pathLst>
              <a:path extrusionOk="0" h="201" w="9915">
                <a:moveTo>
                  <a:pt x="0" y="1"/>
                </a:moveTo>
                <a:lnTo>
                  <a:pt x="0" y="201"/>
                </a:lnTo>
                <a:lnTo>
                  <a:pt x="9914" y="201"/>
                </a:lnTo>
                <a:lnTo>
                  <a:pt x="991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3"/>
          <p:cNvSpPr/>
          <p:nvPr/>
        </p:nvSpPr>
        <p:spPr>
          <a:xfrm>
            <a:off x="4439132" y="10214711"/>
            <a:ext cx="900757" cy="570320"/>
          </a:xfrm>
          <a:custGeom>
            <a:rect b="b" l="l" r="r" t="t"/>
            <a:pathLst>
              <a:path extrusionOk="0" h="5323" w="8412">
                <a:moveTo>
                  <a:pt x="860" y="1"/>
                </a:moveTo>
                <a:lnTo>
                  <a:pt x="0" y="5323"/>
                </a:lnTo>
                <a:lnTo>
                  <a:pt x="8412" y="5323"/>
                </a:lnTo>
                <a:cubicBezTo>
                  <a:pt x="8382" y="4629"/>
                  <a:pt x="7765" y="4057"/>
                  <a:pt x="7146" y="3743"/>
                </a:cubicBezTo>
                <a:cubicBezTo>
                  <a:pt x="6526" y="3433"/>
                  <a:pt x="5863" y="3226"/>
                  <a:pt x="5323" y="2763"/>
                </a:cubicBezTo>
                <a:cubicBezTo>
                  <a:pt x="4759" y="2280"/>
                  <a:pt x="4453" y="1370"/>
                  <a:pt x="4653" y="1"/>
                </a:cubicBez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3"/>
          <p:cNvSpPr/>
          <p:nvPr/>
        </p:nvSpPr>
        <p:spPr>
          <a:xfrm>
            <a:off x="4941557" y="10368567"/>
            <a:ext cx="101833" cy="142928"/>
          </a:xfrm>
          <a:custGeom>
            <a:rect b="b" l="l" r="r" t="t"/>
            <a:pathLst>
              <a:path extrusionOk="0" h="1334" w="951">
                <a:moveTo>
                  <a:pt x="693" y="204"/>
                </a:moveTo>
                <a:cubicBezTo>
                  <a:pt x="695" y="204"/>
                  <a:pt x="698" y="204"/>
                  <a:pt x="700" y="205"/>
                </a:cubicBezTo>
                <a:cubicBezTo>
                  <a:pt x="724" y="211"/>
                  <a:pt x="744" y="248"/>
                  <a:pt x="747" y="285"/>
                </a:cubicBezTo>
                <a:cubicBezTo>
                  <a:pt x="747" y="337"/>
                  <a:pt x="720" y="397"/>
                  <a:pt x="694" y="451"/>
                </a:cubicBezTo>
                <a:cubicBezTo>
                  <a:pt x="597" y="641"/>
                  <a:pt x="357" y="1011"/>
                  <a:pt x="234" y="1111"/>
                </a:cubicBezTo>
                <a:cubicBezTo>
                  <a:pt x="237" y="1057"/>
                  <a:pt x="257" y="961"/>
                  <a:pt x="321" y="774"/>
                </a:cubicBezTo>
                <a:lnTo>
                  <a:pt x="324" y="761"/>
                </a:lnTo>
                <a:cubicBezTo>
                  <a:pt x="381" y="594"/>
                  <a:pt x="464" y="437"/>
                  <a:pt x="567" y="301"/>
                </a:cubicBezTo>
                <a:cubicBezTo>
                  <a:pt x="616" y="240"/>
                  <a:pt x="663" y="204"/>
                  <a:pt x="693" y="204"/>
                </a:cubicBezTo>
                <a:close/>
                <a:moveTo>
                  <a:pt x="694" y="1"/>
                </a:moveTo>
                <a:cubicBezTo>
                  <a:pt x="617" y="1"/>
                  <a:pt x="515" y="39"/>
                  <a:pt x="407" y="177"/>
                </a:cubicBezTo>
                <a:cubicBezTo>
                  <a:pt x="291" y="334"/>
                  <a:pt x="197" y="511"/>
                  <a:pt x="134" y="697"/>
                </a:cubicBezTo>
                <a:lnTo>
                  <a:pt x="131" y="711"/>
                </a:lnTo>
                <a:cubicBezTo>
                  <a:pt x="7" y="1067"/>
                  <a:pt x="1" y="1227"/>
                  <a:pt x="97" y="1301"/>
                </a:cubicBezTo>
                <a:cubicBezTo>
                  <a:pt x="127" y="1324"/>
                  <a:pt x="161" y="1334"/>
                  <a:pt x="197" y="1334"/>
                </a:cubicBezTo>
                <a:cubicBezTo>
                  <a:pt x="211" y="1334"/>
                  <a:pt x="224" y="1334"/>
                  <a:pt x="237" y="1331"/>
                </a:cubicBezTo>
                <a:cubicBezTo>
                  <a:pt x="304" y="1314"/>
                  <a:pt x="417" y="1257"/>
                  <a:pt x="634" y="941"/>
                </a:cubicBezTo>
                <a:cubicBezTo>
                  <a:pt x="744" y="777"/>
                  <a:pt x="844" y="601"/>
                  <a:pt x="874" y="541"/>
                </a:cubicBezTo>
                <a:cubicBezTo>
                  <a:pt x="914" y="461"/>
                  <a:pt x="951" y="374"/>
                  <a:pt x="947" y="277"/>
                </a:cubicBezTo>
                <a:cubicBezTo>
                  <a:pt x="944" y="148"/>
                  <a:pt x="864" y="37"/>
                  <a:pt x="751" y="8"/>
                </a:cubicBezTo>
                <a:cubicBezTo>
                  <a:pt x="734" y="4"/>
                  <a:pt x="715" y="1"/>
                  <a:pt x="694"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3"/>
          <p:cNvSpPr/>
          <p:nvPr/>
        </p:nvSpPr>
        <p:spPr>
          <a:xfrm>
            <a:off x="4944020" y="10419460"/>
            <a:ext cx="149698" cy="95357"/>
          </a:xfrm>
          <a:custGeom>
            <a:rect b="b" l="l" r="r" t="t"/>
            <a:pathLst>
              <a:path extrusionOk="0" h="890" w="1398">
                <a:moveTo>
                  <a:pt x="1108" y="202"/>
                </a:moveTo>
                <a:cubicBezTo>
                  <a:pt x="1134" y="202"/>
                  <a:pt x="1157" y="209"/>
                  <a:pt x="1168" y="219"/>
                </a:cubicBezTo>
                <a:cubicBezTo>
                  <a:pt x="1181" y="239"/>
                  <a:pt x="1177" y="279"/>
                  <a:pt x="1157" y="309"/>
                </a:cubicBezTo>
                <a:cubicBezTo>
                  <a:pt x="1128" y="356"/>
                  <a:pt x="1068" y="389"/>
                  <a:pt x="1017" y="416"/>
                </a:cubicBezTo>
                <a:cubicBezTo>
                  <a:pt x="828" y="516"/>
                  <a:pt x="418" y="679"/>
                  <a:pt x="261" y="686"/>
                </a:cubicBezTo>
                <a:cubicBezTo>
                  <a:pt x="294" y="649"/>
                  <a:pt x="368" y="579"/>
                  <a:pt x="528" y="466"/>
                </a:cubicBezTo>
                <a:lnTo>
                  <a:pt x="538" y="456"/>
                </a:lnTo>
                <a:cubicBezTo>
                  <a:pt x="681" y="353"/>
                  <a:pt x="837" y="273"/>
                  <a:pt x="1001" y="222"/>
                </a:cubicBezTo>
                <a:cubicBezTo>
                  <a:pt x="1044" y="209"/>
                  <a:pt x="1077" y="202"/>
                  <a:pt x="1108" y="202"/>
                </a:cubicBezTo>
                <a:close/>
                <a:moveTo>
                  <a:pt x="1107" y="1"/>
                </a:moveTo>
                <a:cubicBezTo>
                  <a:pt x="1060" y="1"/>
                  <a:pt x="1005" y="9"/>
                  <a:pt x="941" y="29"/>
                </a:cubicBezTo>
                <a:cubicBezTo>
                  <a:pt x="754" y="89"/>
                  <a:pt x="577" y="176"/>
                  <a:pt x="418" y="293"/>
                </a:cubicBezTo>
                <a:lnTo>
                  <a:pt x="408" y="302"/>
                </a:lnTo>
                <a:cubicBezTo>
                  <a:pt x="101" y="522"/>
                  <a:pt x="1" y="649"/>
                  <a:pt x="38" y="766"/>
                </a:cubicBezTo>
                <a:cubicBezTo>
                  <a:pt x="54" y="812"/>
                  <a:pt x="88" y="849"/>
                  <a:pt x="138" y="869"/>
                </a:cubicBezTo>
                <a:cubicBezTo>
                  <a:pt x="161" y="879"/>
                  <a:pt x="194" y="889"/>
                  <a:pt x="244" y="889"/>
                </a:cubicBezTo>
                <a:cubicBezTo>
                  <a:pt x="328" y="889"/>
                  <a:pt x="461" y="862"/>
                  <a:pt x="684" y="779"/>
                </a:cubicBezTo>
                <a:cubicBezTo>
                  <a:pt x="868" y="712"/>
                  <a:pt x="1054" y="626"/>
                  <a:pt x="1111" y="596"/>
                </a:cubicBezTo>
                <a:cubicBezTo>
                  <a:pt x="1191" y="552"/>
                  <a:pt x="1271" y="502"/>
                  <a:pt x="1324" y="422"/>
                </a:cubicBezTo>
                <a:cubicBezTo>
                  <a:pt x="1397" y="316"/>
                  <a:pt x="1394" y="179"/>
                  <a:pt x="1320" y="89"/>
                </a:cubicBezTo>
                <a:cubicBezTo>
                  <a:pt x="1281" y="45"/>
                  <a:pt x="1215" y="1"/>
                  <a:pt x="110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3"/>
          <p:cNvSpPr/>
          <p:nvPr/>
        </p:nvSpPr>
        <p:spPr>
          <a:xfrm>
            <a:off x="3782938" y="10649279"/>
            <a:ext cx="1619371" cy="21536"/>
          </a:xfrm>
          <a:custGeom>
            <a:rect b="b" l="l" r="r" t="t"/>
            <a:pathLst>
              <a:path extrusionOk="0" h="201" w="15123">
                <a:moveTo>
                  <a:pt x="1" y="1"/>
                </a:moveTo>
                <a:lnTo>
                  <a:pt x="1" y="201"/>
                </a:lnTo>
                <a:lnTo>
                  <a:pt x="15123" y="201"/>
                </a:lnTo>
                <a:lnTo>
                  <a:pt x="15123"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3"/>
          <p:cNvSpPr/>
          <p:nvPr/>
        </p:nvSpPr>
        <p:spPr>
          <a:xfrm>
            <a:off x="3795787" y="10214711"/>
            <a:ext cx="900757" cy="570320"/>
          </a:xfrm>
          <a:custGeom>
            <a:rect b="b" l="l" r="r" t="t"/>
            <a:pathLst>
              <a:path extrusionOk="0" h="5323" w="8412">
                <a:moveTo>
                  <a:pt x="4653" y="1"/>
                </a:moveTo>
                <a:lnTo>
                  <a:pt x="820" y="18"/>
                </a:lnTo>
                <a:lnTo>
                  <a:pt x="1" y="5323"/>
                </a:lnTo>
                <a:lnTo>
                  <a:pt x="8412" y="5323"/>
                </a:lnTo>
                <a:cubicBezTo>
                  <a:pt x="8378" y="4629"/>
                  <a:pt x="7765" y="4057"/>
                  <a:pt x="7145" y="3743"/>
                </a:cubicBezTo>
                <a:cubicBezTo>
                  <a:pt x="6525" y="3433"/>
                  <a:pt x="5862" y="3226"/>
                  <a:pt x="5322" y="2763"/>
                </a:cubicBezTo>
                <a:cubicBezTo>
                  <a:pt x="4759" y="2280"/>
                  <a:pt x="4449" y="1370"/>
                  <a:pt x="4653" y="1"/>
                </a:cubicBez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3"/>
          <p:cNvSpPr/>
          <p:nvPr/>
        </p:nvSpPr>
        <p:spPr>
          <a:xfrm>
            <a:off x="4298213" y="10368567"/>
            <a:ext cx="101833" cy="142928"/>
          </a:xfrm>
          <a:custGeom>
            <a:rect b="b" l="l" r="r" t="t"/>
            <a:pathLst>
              <a:path extrusionOk="0" h="1334" w="951">
                <a:moveTo>
                  <a:pt x="701" y="205"/>
                </a:moveTo>
                <a:cubicBezTo>
                  <a:pt x="724" y="211"/>
                  <a:pt x="744" y="248"/>
                  <a:pt x="744" y="285"/>
                </a:cubicBezTo>
                <a:cubicBezTo>
                  <a:pt x="747" y="337"/>
                  <a:pt x="721" y="397"/>
                  <a:pt x="693" y="451"/>
                </a:cubicBezTo>
                <a:cubicBezTo>
                  <a:pt x="597" y="641"/>
                  <a:pt x="357" y="1011"/>
                  <a:pt x="234" y="1111"/>
                </a:cubicBezTo>
                <a:cubicBezTo>
                  <a:pt x="237" y="1057"/>
                  <a:pt x="257" y="961"/>
                  <a:pt x="321" y="774"/>
                </a:cubicBezTo>
                <a:lnTo>
                  <a:pt x="324" y="761"/>
                </a:lnTo>
                <a:cubicBezTo>
                  <a:pt x="381" y="594"/>
                  <a:pt x="464" y="437"/>
                  <a:pt x="567" y="301"/>
                </a:cubicBezTo>
                <a:cubicBezTo>
                  <a:pt x="613" y="237"/>
                  <a:pt x="661" y="205"/>
                  <a:pt x="690" y="205"/>
                </a:cubicBezTo>
                <a:close/>
                <a:moveTo>
                  <a:pt x="692" y="1"/>
                </a:moveTo>
                <a:cubicBezTo>
                  <a:pt x="613" y="1"/>
                  <a:pt x="512" y="39"/>
                  <a:pt x="407" y="177"/>
                </a:cubicBezTo>
                <a:cubicBezTo>
                  <a:pt x="287" y="334"/>
                  <a:pt x="197" y="511"/>
                  <a:pt x="134" y="697"/>
                </a:cubicBezTo>
                <a:lnTo>
                  <a:pt x="130" y="711"/>
                </a:lnTo>
                <a:cubicBezTo>
                  <a:pt x="7" y="1067"/>
                  <a:pt x="1" y="1227"/>
                  <a:pt x="97" y="1301"/>
                </a:cubicBezTo>
                <a:cubicBezTo>
                  <a:pt x="124" y="1324"/>
                  <a:pt x="161" y="1334"/>
                  <a:pt x="197" y="1334"/>
                </a:cubicBezTo>
                <a:cubicBezTo>
                  <a:pt x="210" y="1334"/>
                  <a:pt x="224" y="1334"/>
                  <a:pt x="237" y="1331"/>
                </a:cubicBezTo>
                <a:cubicBezTo>
                  <a:pt x="304" y="1314"/>
                  <a:pt x="417" y="1257"/>
                  <a:pt x="630" y="941"/>
                </a:cubicBezTo>
                <a:cubicBezTo>
                  <a:pt x="744" y="777"/>
                  <a:pt x="844" y="601"/>
                  <a:pt x="873" y="541"/>
                </a:cubicBezTo>
                <a:cubicBezTo>
                  <a:pt x="913" y="461"/>
                  <a:pt x="950" y="374"/>
                  <a:pt x="947" y="277"/>
                </a:cubicBezTo>
                <a:cubicBezTo>
                  <a:pt x="944" y="148"/>
                  <a:pt x="864" y="37"/>
                  <a:pt x="750" y="8"/>
                </a:cubicBezTo>
                <a:cubicBezTo>
                  <a:pt x="733" y="4"/>
                  <a:pt x="713" y="1"/>
                  <a:pt x="692"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3"/>
          <p:cNvSpPr/>
          <p:nvPr/>
        </p:nvSpPr>
        <p:spPr>
          <a:xfrm>
            <a:off x="4300783" y="10419460"/>
            <a:ext cx="149591" cy="95357"/>
          </a:xfrm>
          <a:custGeom>
            <a:rect b="b" l="l" r="r" t="t"/>
            <a:pathLst>
              <a:path extrusionOk="0" h="890" w="1397">
                <a:moveTo>
                  <a:pt x="1106" y="202"/>
                </a:moveTo>
                <a:cubicBezTo>
                  <a:pt x="1132" y="202"/>
                  <a:pt x="1152" y="209"/>
                  <a:pt x="1163" y="219"/>
                </a:cubicBezTo>
                <a:cubicBezTo>
                  <a:pt x="1180" y="239"/>
                  <a:pt x="1176" y="279"/>
                  <a:pt x="1156" y="309"/>
                </a:cubicBezTo>
                <a:cubicBezTo>
                  <a:pt x="1126" y="356"/>
                  <a:pt x="1066" y="389"/>
                  <a:pt x="1017" y="416"/>
                </a:cubicBezTo>
                <a:cubicBezTo>
                  <a:pt x="826" y="516"/>
                  <a:pt x="417" y="679"/>
                  <a:pt x="260" y="686"/>
                </a:cubicBezTo>
                <a:cubicBezTo>
                  <a:pt x="293" y="649"/>
                  <a:pt x="366" y="579"/>
                  <a:pt x="523" y="466"/>
                </a:cubicBezTo>
                <a:lnTo>
                  <a:pt x="533" y="456"/>
                </a:lnTo>
                <a:cubicBezTo>
                  <a:pt x="677" y="353"/>
                  <a:pt x="833" y="273"/>
                  <a:pt x="1000" y="222"/>
                </a:cubicBezTo>
                <a:cubicBezTo>
                  <a:pt x="1040" y="209"/>
                  <a:pt x="1077" y="202"/>
                  <a:pt x="1106" y="202"/>
                </a:cubicBezTo>
                <a:close/>
                <a:moveTo>
                  <a:pt x="1106" y="1"/>
                </a:moveTo>
                <a:cubicBezTo>
                  <a:pt x="1059" y="1"/>
                  <a:pt x="1004" y="9"/>
                  <a:pt x="940" y="29"/>
                </a:cubicBezTo>
                <a:cubicBezTo>
                  <a:pt x="753" y="89"/>
                  <a:pt x="577" y="176"/>
                  <a:pt x="417" y="293"/>
                </a:cubicBezTo>
                <a:lnTo>
                  <a:pt x="406" y="302"/>
                </a:lnTo>
                <a:cubicBezTo>
                  <a:pt x="100" y="522"/>
                  <a:pt x="0" y="649"/>
                  <a:pt x="37" y="766"/>
                </a:cubicBezTo>
                <a:cubicBezTo>
                  <a:pt x="50" y="812"/>
                  <a:pt x="86" y="849"/>
                  <a:pt x="137" y="869"/>
                </a:cubicBezTo>
                <a:cubicBezTo>
                  <a:pt x="160" y="879"/>
                  <a:pt x="190" y="889"/>
                  <a:pt x="240" y="889"/>
                </a:cubicBezTo>
                <a:cubicBezTo>
                  <a:pt x="326" y="889"/>
                  <a:pt x="457" y="862"/>
                  <a:pt x="683" y="779"/>
                </a:cubicBezTo>
                <a:cubicBezTo>
                  <a:pt x="866" y="712"/>
                  <a:pt x="1049" y="626"/>
                  <a:pt x="1109" y="596"/>
                </a:cubicBezTo>
                <a:cubicBezTo>
                  <a:pt x="1189" y="552"/>
                  <a:pt x="1269" y="502"/>
                  <a:pt x="1323" y="422"/>
                </a:cubicBezTo>
                <a:cubicBezTo>
                  <a:pt x="1396" y="316"/>
                  <a:pt x="1392" y="179"/>
                  <a:pt x="1320" y="89"/>
                </a:cubicBezTo>
                <a:cubicBezTo>
                  <a:pt x="1280" y="45"/>
                  <a:pt x="1214" y="1"/>
                  <a:pt x="110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3"/>
          <p:cNvSpPr/>
          <p:nvPr/>
        </p:nvSpPr>
        <p:spPr>
          <a:xfrm>
            <a:off x="3782938" y="10649279"/>
            <a:ext cx="1619371" cy="21536"/>
          </a:xfrm>
          <a:custGeom>
            <a:rect b="b" l="l" r="r" t="t"/>
            <a:pathLst>
              <a:path extrusionOk="0" h="201" w="15123">
                <a:moveTo>
                  <a:pt x="1" y="1"/>
                </a:moveTo>
                <a:lnTo>
                  <a:pt x="1" y="201"/>
                </a:lnTo>
                <a:lnTo>
                  <a:pt x="15123" y="201"/>
                </a:lnTo>
                <a:lnTo>
                  <a:pt x="15123" y="1"/>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3"/>
          <p:cNvSpPr/>
          <p:nvPr/>
        </p:nvSpPr>
        <p:spPr>
          <a:xfrm>
            <a:off x="4570521" y="8183621"/>
            <a:ext cx="109222" cy="458141"/>
          </a:xfrm>
          <a:custGeom>
            <a:rect b="b" l="l" r="r" t="t"/>
            <a:pathLst>
              <a:path extrusionOk="0" h="4276" w="1020">
                <a:moveTo>
                  <a:pt x="820" y="0"/>
                </a:moveTo>
                <a:lnTo>
                  <a:pt x="0" y="4235"/>
                </a:lnTo>
                <a:lnTo>
                  <a:pt x="197" y="4275"/>
                </a:lnTo>
                <a:lnTo>
                  <a:pt x="1020" y="36"/>
                </a:lnTo>
                <a:lnTo>
                  <a:pt x="82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3"/>
          <p:cNvSpPr/>
          <p:nvPr/>
        </p:nvSpPr>
        <p:spPr>
          <a:xfrm>
            <a:off x="6464468" y="10293996"/>
            <a:ext cx="900864" cy="491034"/>
          </a:xfrm>
          <a:custGeom>
            <a:rect b="b" l="l" r="r" t="t"/>
            <a:pathLst>
              <a:path extrusionOk="0" h="4583" w="8413">
                <a:moveTo>
                  <a:pt x="3764" y="1"/>
                </a:moveTo>
                <a:cubicBezTo>
                  <a:pt x="3900" y="730"/>
                  <a:pt x="3637" y="1520"/>
                  <a:pt x="3094" y="2023"/>
                </a:cubicBezTo>
                <a:cubicBezTo>
                  <a:pt x="2584" y="2493"/>
                  <a:pt x="1888" y="2693"/>
                  <a:pt x="1268" y="3003"/>
                </a:cubicBezTo>
                <a:cubicBezTo>
                  <a:pt x="648" y="3317"/>
                  <a:pt x="34" y="3889"/>
                  <a:pt x="1" y="4583"/>
                </a:cubicBezTo>
                <a:lnTo>
                  <a:pt x="8412" y="4583"/>
                </a:lnTo>
                <a:lnTo>
                  <a:pt x="7906" y="27"/>
                </a:lnTo>
                <a:lnTo>
                  <a:pt x="3764" y="1"/>
                </a:ln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3"/>
          <p:cNvSpPr/>
          <p:nvPr/>
        </p:nvSpPr>
        <p:spPr>
          <a:xfrm>
            <a:off x="5505769" y="10293996"/>
            <a:ext cx="889942" cy="491034"/>
          </a:xfrm>
          <a:custGeom>
            <a:rect b="b" l="l" r="r" t="t"/>
            <a:pathLst>
              <a:path extrusionOk="0" h="4583" w="8311">
                <a:moveTo>
                  <a:pt x="4089" y="1"/>
                </a:moveTo>
                <a:cubicBezTo>
                  <a:pt x="3972" y="793"/>
                  <a:pt x="3635" y="1520"/>
                  <a:pt x="3092" y="2023"/>
                </a:cubicBezTo>
                <a:cubicBezTo>
                  <a:pt x="2583" y="2493"/>
                  <a:pt x="1886" y="2693"/>
                  <a:pt x="1270" y="3003"/>
                </a:cubicBezTo>
                <a:cubicBezTo>
                  <a:pt x="650" y="3317"/>
                  <a:pt x="33" y="3889"/>
                  <a:pt x="1" y="4583"/>
                </a:cubicBezTo>
                <a:lnTo>
                  <a:pt x="7608" y="4583"/>
                </a:lnTo>
                <a:lnTo>
                  <a:pt x="8311" y="27"/>
                </a:lnTo>
                <a:lnTo>
                  <a:pt x="4089" y="1"/>
                </a:lnTo>
                <a:close/>
              </a:path>
            </a:pathLst>
          </a:custGeom>
          <a:solidFill>
            <a:srgbClr val="293D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3"/>
          <p:cNvSpPr/>
          <p:nvPr/>
        </p:nvSpPr>
        <p:spPr>
          <a:xfrm>
            <a:off x="4966614" y="7462342"/>
            <a:ext cx="451771" cy="358177"/>
          </a:xfrm>
          <a:custGeom>
            <a:rect b="b" l="l" r="r" t="t"/>
            <a:pathLst>
              <a:path extrusionOk="0" h="3343" w="4219">
                <a:moveTo>
                  <a:pt x="2879" y="1"/>
                </a:moveTo>
                <a:cubicBezTo>
                  <a:pt x="2879" y="1"/>
                  <a:pt x="1989" y="287"/>
                  <a:pt x="1513" y="417"/>
                </a:cubicBezTo>
                <a:cubicBezTo>
                  <a:pt x="1033" y="554"/>
                  <a:pt x="270" y="594"/>
                  <a:pt x="333" y="950"/>
                </a:cubicBezTo>
                <a:cubicBezTo>
                  <a:pt x="369" y="1157"/>
                  <a:pt x="518" y="1233"/>
                  <a:pt x="741" y="1233"/>
                </a:cubicBezTo>
                <a:cubicBezTo>
                  <a:pt x="913" y="1233"/>
                  <a:pt x="1130" y="1187"/>
                  <a:pt x="1373" y="1120"/>
                </a:cubicBezTo>
                <a:lnTo>
                  <a:pt x="1373" y="1120"/>
                </a:lnTo>
                <a:cubicBezTo>
                  <a:pt x="670" y="1687"/>
                  <a:pt x="0" y="2310"/>
                  <a:pt x="63" y="2580"/>
                </a:cubicBezTo>
                <a:cubicBezTo>
                  <a:pt x="97" y="2727"/>
                  <a:pt x="203" y="2757"/>
                  <a:pt x="283" y="2757"/>
                </a:cubicBezTo>
                <a:cubicBezTo>
                  <a:pt x="339" y="2757"/>
                  <a:pt x="383" y="2743"/>
                  <a:pt x="383" y="2743"/>
                </a:cubicBezTo>
                <a:lnTo>
                  <a:pt x="383" y="2743"/>
                </a:lnTo>
                <a:cubicBezTo>
                  <a:pt x="383" y="2743"/>
                  <a:pt x="307" y="2923"/>
                  <a:pt x="460" y="3037"/>
                </a:cubicBezTo>
                <a:cubicBezTo>
                  <a:pt x="503" y="3070"/>
                  <a:pt x="557" y="3082"/>
                  <a:pt x="613" y="3082"/>
                </a:cubicBezTo>
                <a:cubicBezTo>
                  <a:pt x="749" y="3082"/>
                  <a:pt x="893" y="3009"/>
                  <a:pt x="893" y="3009"/>
                </a:cubicBezTo>
                <a:lnTo>
                  <a:pt x="893" y="3009"/>
                </a:lnTo>
                <a:cubicBezTo>
                  <a:pt x="893" y="3009"/>
                  <a:pt x="783" y="3160"/>
                  <a:pt x="970" y="3306"/>
                </a:cubicBezTo>
                <a:cubicBezTo>
                  <a:pt x="1002" y="3331"/>
                  <a:pt x="1063" y="3342"/>
                  <a:pt x="1146" y="3342"/>
                </a:cubicBezTo>
                <a:cubicBezTo>
                  <a:pt x="1860" y="3342"/>
                  <a:pt x="4219" y="2513"/>
                  <a:pt x="4219" y="2513"/>
                </a:cubicBezTo>
                <a:lnTo>
                  <a:pt x="2879" y="1"/>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3"/>
          <p:cNvSpPr/>
          <p:nvPr/>
        </p:nvSpPr>
        <p:spPr>
          <a:xfrm>
            <a:off x="4999381" y="7656161"/>
            <a:ext cx="121107" cy="106928"/>
          </a:xfrm>
          <a:custGeom>
            <a:rect b="b" l="l" r="r" t="t"/>
            <a:pathLst>
              <a:path extrusionOk="0" h="998" w="1131">
                <a:moveTo>
                  <a:pt x="1023" y="1"/>
                </a:moveTo>
                <a:cubicBezTo>
                  <a:pt x="394" y="397"/>
                  <a:pt x="17" y="851"/>
                  <a:pt x="1" y="871"/>
                </a:cubicBezTo>
                <a:lnTo>
                  <a:pt x="157" y="997"/>
                </a:lnTo>
                <a:cubicBezTo>
                  <a:pt x="160" y="994"/>
                  <a:pt x="531" y="551"/>
                  <a:pt x="1131" y="174"/>
                </a:cubicBezTo>
                <a:lnTo>
                  <a:pt x="1023"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3"/>
          <p:cNvSpPr/>
          <p:nvPr/>
        </p:nvSpPr>
        <p:spPr>
          <a:xfrm>
            <a:off x="5055385" y="7708661"/>
            <a:ext cx="104724" cy="84428"/>
          </a:xfrm>
          <a:custGeom>
            <a:rect b="b" l="l" r="r" t="t"/>
            <a:pathLst>
              <a:path extrusionOk="0" h="788" w="978">
                <a:moveTo>
                  <a:pt x="874" y="1"/>
                </a:moveTo>
                <a:cubicBezTo>
                  <a:pt x="434" y="264"/>
                  <a:pt x="17" y="621"/>
                  <a:pt x="1" y="634"/>
                </a:cubicBezTo>
                <a:lnTo>
                  <a:pt x="131" y="787"/>
                </a:lnTo>
                <a:cubicBezTo>
                  <a:pt x="134" y="784"/>
                  <a:pt x="554" y="427"/>
                  <a:pt x="977" y="174"/>
                </a:cubicBezTo>
                <a:lnTo>
                  <a:pt x="874" y="1"/>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
          <p:cNvSpPr/>
          <p:nvPr/>
        </p:nvSpPr>
        <p:spPr>
          <a:xfrm>
            <a:off x="5153150" y="7562305"/>
            <a:ext cx="108258" cy="52286"/>
          </a:xfrm>
          <a:custGeom>
            <a:rect b="b" l="l" r="r" t="t"/>
            <a:pathLst>
              <a:path extrusionOk="0" h="488" w="1011">
                <a:moveTo>
                  <a:pt x="154" y="1"/>
                </a:moveTo>
                <a:lnTo>
                  <a:pt x="1" y="130"/>
                </a:lnTo>
                <a:cubicBezTo>
                  <a:pt x="194" y="357"/>
                  <a:pt x="494" y="487"/>
                  <a:pt x="790" y="487"/>
                </a:cubicBezTo>
                <a:cubicBezTo>
                  <a:pt x="867" y="487"/>
                  <a:pt x="941" y="481"/>
                  <a:pt x="1010" y="464"/>
                </a:cubicBezTo>
                <a:lnTo>
                  <a:pt x="967" y="267"/>
                </a:lnTo>
                <a:cubicBezTo>
                  <a:pt x="909" y="280"/>
                  <a:pt x="850" y="287"/>
                  <a:pt x="791" y="287"/>
                </a:cubicBezTo>
                <a:cubicBezTo>
                  <a:pt x="551" y="287"/>
                  <a:pt x="312" y="182"/>
                  <a:pt x="154"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3"/>
          <p:cNvSpPr/>
          <p:nvPr/>
        </p:nvSpPr>
        <p:spPr>
          <a:xfrm>
            <a:off x="6350319" y="6047853"/>
            <a:ext cx="432603" cy="608784"/>
          </a:xfrm>
          <a:custGeom>
            <a:rect b="b" l="l" r="r" t="t"/>
            <a:pathLst>
              <a:path extrusionOk="0" h="5682" w="4040">
                <a:moveTo>
                  <a:pt x="3160" y="0"/>
                </a:moveTo>
                <a:lnTo>
                  <a:pt x="647" y="1746"/>
                </a:lnTo>
                <a:lnTo>
                  <a:pt x="411" y="4412"/>
                </a:lnTo>
                <a:lnTo>
                  <a:pt x="1" y="5558"/>
                </a:lnTo>
                <a:lnTo>
                  <a:pt x="3710" y="5682"/>
                </a:lnTo>
                <a:lnTo>
                  <a:pt x="4040" y="4208"/>
                </a:lnTo>
                <a:lnTo>
                  <a:pt x="3160" y="0"/>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3"/>
          <p:cNvSpPr/>
          <p:nvPr/>
        </p:nvSpPr>
        <p:spPr>
          <a:xfrm>
            <a:off x="6402896" y="6187352"/>
            <a:ext cx="176254" cy="234642"/>
          </a:xfrm>
          <a:custGeom>
            <a:rect b="b" l="l" r="r" t="t"/>
            <a:pathLst>
              <a:path extrusionOk="0" h="2190" w="1646">
                <a:moveTo>
                  <a:pt x="896" y="1"/>
                </a:moveTo>
                <a:lnTo>
                  <a:pt x="146" y="524"/>
                </a:lnTo>
                <a:lnTo>
                  <a:pt x="0" y="2190"/>
                </a:lnTo>
                <a:cubicBezTo>
                  <a:pt x="756" y="1837"/>
                  <a:pt x="1376" y="1184"/>
                  <a:pt x="1646" y="390"/>
                </a:cubicBezTo>
                <a:cubicBezTo>
                  <a:pt x="1389" y="261"/>
                  <a:pt x="1149" y="130"/>
                  <a:pt x="896"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3"/>
          <p:cNvSpPr/>
          <p:nvPr/>
        </p:nvSpPr>
        <p:spPr>
          <a:xfrm>
            <a:off x="6133800" y="5604500"/>
            <a:ext cx="567417" cy="750747"/>
          </a:xfrm>
          <a:custGeom>
            <a:rect b="b" l="l" r="r" t="t"/>
            <a:pathLst>
              <a:path extrusionOk="0" h="7007" w="5299">
                <a:moveTo>
                  <a:pt x="2509" y="1"/>
                </a:moveTo>
                <a:cubicBezTo>
                  <a:pt x="2450" y="1"/>
                  <a:pt x="2390" y="2"/>
                  <a:pt x="2329" y="6"/>
                </a:cubicBezTo>
                <a:cubicBezTo>
                  <a:pt x="2320" y="6"/>
                  <a:pt x="2309" y="9"/>
                  <a:pt x="2300" y="9"/>
                </a:cubicBezTo>
                <a:cubicBezTo>
                  <a:pt x="2183" y="15"/>
                  <a:pt x="2073" y="32"/>
                  <a:pt x="1966" y="59"/>
                </a:cubicBezTo>
                <a:cubicBezTo>
                  <a:pt x="1923" y="69"/>
                  <a:pt x="1883" y="82"/>
                  <a:pt x="1843" y="95"/>
                </a:cubicBezTo>
                <a:cubicBezTo>
                  <a:pt x="1796" y="112"/>
                  <a:pt x="1746" y="129"/>
                  <a:pt x="1700" y="152"/>
                </a:cubicBezTo>
                <a:cubicBezTo>
                  <a:pt x="1600" y="195"/>
                  <a:pt x="1503" y="249"/>
                  <a:pt x="1413" y="312"/>
                </a:cubicBezTo>
                <a:cubicBezTo>
                  <a:pt x="1100" y="532"/>
                  <a:pt x="850" y="852"/>
                  <a:pt x="663" y="1239"/>
                </a:cubicBezTo>
                <a:cubicBezTo>
                  <a:pt x="614" y="1345"/>
                  <a:pt x="566" y="1452"/>
                  <a:pt x="523" y="1565"/>
                </a:cubicBezTo>
                <a:cubicBezTo>
                  <a:pt x="506" y="1615"/>
                  <a:pt x="486" y="1665"/>
                  <a:pt x="470" y="1719"/>
                </a:cubicBezTo>
                <a:lnTo>
                  <a:pt x="470" y="1725"/>
                </a:lnTo>
                <a:cubicBezTo>
                  <a:pt x="457" y="1762"/>
                  <a:pt x="443" y="1799"/>
                  <a:pt x="434" y="1839"/>
                </a:cubicBezTo>
                <a:cubicBezTo>
                  <a:pt x="430" y="1851"/>
                  <a:pt x="423" y="1868"/>
                  <a:pt x="420" y="1885"/>
                </a:cubicBezTo>
                <a:cubicBezTo>
                  <a:pt x="406" y="1925"/>
                  <a:pt x="397" y="1965"/>
                  <a:pt x="383" y="2008"/>
                </a:cubicBezTo>
                <a:cubicBezTo>
                  <a:pt x="380" y="2025"/>
                  <a:pt x="377" y="2039"/>
                  <a:pt x="374" y="2055"/>
                </a:cubicBezTo>
                <a:lnTo>
                  <a:pt x="367" y="2079"/>
                </a:lnTo>
                <a:cubicBezTo>
                  <a:pt x="357" y="2125"/>
                  <a:pt x="343" y="2175"/>
                  <a:pt x="334" y="2228"/>
                </a:cubicBezTo>
                <a:cubicBezTo>
                  <a:pt x="0" y="3824"/>
                  <a:pt x="363" y="5818"/>
                  <a:pt x="1266" y="6524"/>
                </a:cubicBezTo>
                <a:cubicBezTo>
                  <a:pt x="1722" y="6879"/>
                  <a:pt x="2161" y="7006"/>
                  <a:pt x="2556" y="7006"/>
                </a:cubicBezTo>
                <a:cubicBezTo>
                  <a:pt x="3575" y="7006"/>
                  <a:pt x="4309" y="6157"/>
                  <a:pt x="4309" y="6157"/>
                </a:cubicBezTo>
                <a:lnTo>
                  <a:pt x="5248" y="3148"/>
                </a:lnTo>
                <a:lnTo>
                  <a:pt x="5299" y="2988"/>
                </a:lnTo>
                <a:lnTo>
                  <a:pt x="5299" y="2978"/>
                </a:lnTo>
                <a:cubicBezTo>
                  <a:pt x="5299" y="2965"/>
                  <a:pt x="5295" y="2938"/>
                  <a:pt x="5292" y="2898"/>
                </a:cubicBezTo>
                <a:cubicBezTo>
                  <a:pt x="5288" y="2868"/>
                  <a:pt x="5282" y="2834"/>
                  <a:pt x="5279" y="2794"/>
                </a:cubicBezTo>
                <a:lnTo>
                  <a:pt x="5272" y="2751"/>
                </a:lnTo>
                <a:lnTo>
                  <a:pt x="5268" y="2728"/>
                </a:lnTo>
                <a:cubicBezTo>
                  <a:pt x="5255" y="2631"/>
                  <a:pt x="5232" y="2514"/>
                  <a:pt x="5199" y="2382"/>
                </a:cubicBezTo>
                <a:cubicBezTo>
                  <a:pt x="5195" y="2362"/>
                  <a:pt x="5192" y="2342"/>
                  <a:pt x="5185" y="2322"/>
                </a:cubicBezTo>
                <a:cubicBezTo>
                  <a:pt x="5076" y="1875"/>
                  <a:pt x="4856" y="1285"/>
                  <a:pt x="4425" y="812"/>
                </a:cubicBezTo>
                <a:cubicBezTo>
                  <a:pt x="4013" y="353"/>
                  <a:pt x="3403" y="1"/>
                  <a:pt x="2509" y="1"/>
                </a:cubicBez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3"/>
          <p:cNvSpPr/>
          <p:nvPr/>
        </p:nvSpPr>
        <p:spPr>
          <a:xfrm>
            <a:off x="6297528" y="5958176"/>
            <a:ext cx="41226" cy="166071"/>
          </a:xfrm>
          <a:custGeom>
            <a:rect b="b" l="l" r="r" t="t"/>
            <a:pathLst>
              <a:path extrusionOk="0" h="1550" w="385">
                <a:moveTo>
                  <a:pt x="28" y="0"/>
                </a:moveTo>
                <a:lnTo>
                  <a:pt x="4" y="1187"/>
                </a:lnTo>
                <a:cubicBezTo>
                  <a:pt x="0" y="1283"/>
                  <a:pt x="40" y="1380"/>
                  <a:pt x="114" y="1450"/>
                </a:cubicBezTo>
                <a:cubicBezTo>
                  <a:pt x="180" y="1513"/>
                  <a:pt x="271" y="1550"/>
                  <a:pt x="360" y="1550"/>
                </a:cubicBezTo>
                <a:lnTo>
                  <a:pt x="384" y="1550"/>
                </a:lnTo>
                <a:lnTo>
                  <a:pt x="371" y="1350"/>
                </a:lnTo>
                <a:cubicBezTo>
                  <a:pt x="327" y="1350"/>
                  <a:pt x="284" y="1337"/>
                  <a:pt x="254" y="1306"/>
                </a:cubicBezTo>
                <a:cubicBezTo>
                  <a:pt x="220" y="1273"/>
                  <a:pt x="204" y="1233"/>
                  <a:pt x="204" y="1190"/>
                </a:cubicBezTo>
                <a:lnTo>
                  <a:pt x="231" y="4"/>
                </a:lnTo>
                <a:lnTo>
                  <a:pt x="28"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3"/>
          <p:cNvSpPr/>
          <p:nvPr/>
        </p:nvSpPr>
        <p:spPr>
          <a:xfrm>
            <a:off x="6405680" y="5946711"/>
            <a:ext cx="26128" cy="35143"/>
          </a:xfrm>
          <a:custGeom>
            <a:rect b="b" l="l" r="r" t="t"/>
            <a:pathLst>
              <a:path extrusionOk="0" h="328" w="244">
                <a:moveTo>
                  <a:pt x="118" y="0"/>
                </a:moveTo>
                <a:cubicBezTo>
                  <a:pt x="117" y="0"/>
                  <a:pt x="115" y="0"/>
                  <a:pt x="114" y="0"/>
                </a:cubicBezTo>
                <a:cubicBezTo>
                  <a:pt x="47" y="4"/>
                  <a:pt x="0" y="80"/>
                  <a:pt x="7" y="171"/>
                </a:cubicBezTo>
                <a:cubicBezTo>
                  <a:pt x="10" y="258"/>
                  <a:pt x="64" y="327"/>
                  <a:pt x="126" y="327"/>
                </a:cubicBezTo>
                <a:cubicBezTo>
                  <a:pt x="127" y="327"/>
                  <a:pt x="129" y="327"/>
                  <a:pt x="130" y="327"/>
                </a:cubicBezTo>
                <a:cubicBezTo>
                  <a:pt x="194" y="320"/>
                  <a:pt x="244" y="247"/>
                  <a:pt x="237" y="157"/>
                </a:cubicBezTo>
                <a:cubicBezTo>
                  <a:pt x="234" y="69"/>
                  <a:pt x="180" y="0"/>
                  <a:pt x="118"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3"/>
          <p:cNvSpPr/>
          <p:nvPr/>
        </p:nvSpPr>
        <p:spPr>
          <a:xfrm>
            <a:off x="6217217" y="5957854"/>
            <a:ext cx="25806" cy="35036"/>
          </a:xfrm>
          <a:custGeom>
            <a:rect b="b" l="l" r="r" t="t"/>
            <a:pathLst>
              <a:path extrusionOk="0" h="327" w="241">
                <a:moveTo>
                  <a:pt x="116" y="0"/>
                </a:moveTo>
                <a:cubicBezTo>
                  <a:pt x="114" y="0"/>
                  <a:pt x="112" y="0"/>
                  <a:pt x="111" y="0"/>
                </a:cubicBezTo>
                <a:cubicBezTo>
                  <a:pt x="47" y="3"/>
                  <a:pt x="1" y="80"/>
                  <a:pt x="4" y="170"/>
                </a:cubicBezTo>
                <a:cubicBezTo>
                  <a:pt x="10" y="258"/>
                  <a:pt x="65" y="327"/>
                  <a:pt x="126" y="327"/>
                </a:cubicBezTo>
                <a:cubicBezTo>
                  <a:pt x="128" y="327"/>
                  <a:pt x="129" y="327"/>
                  <a:pt x="131" y="327"/>
                </a:cubicBezTo>
                <a:cubicBezTo>
                  <a:pt x="195" y="320"/>
                  <a:pt x="241" y="247"/>
                  <a:pt x="238" y="156"/>
                </a:cubicBezTo>
                <a:cubicBezTo>
                  <a:pt x="231" y="69"/>
                  <a:pt x="178" y="0"/>
                  <a:pt x="11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3"/>
          <p:cNvSpPr/>
          <p:nvPr/>
        </p:nvSpPr>
        <p:spPr>
          <a:xfrm>
            <a:off x="6375697" y="6110317"/>
            <a:ext cx="45081" cy="56464"/>
          </a:xfrm>
          <a:custGeom>
            <a:rect b="b" l="l" r="r" t="t"/>
            <a:pathLst>
              <a:path extrusionOk="0" h="527" w="421">
                <a:moveTo>
                  <a:pt x="390" y="0"/>
                </a:moveTo>
                <a:lnTo>
                  <a:pt x="194" y="46"/>
                </a:lnTo>
                <a:cubicBezTo>
                  <a:pt x="210" y="110"/>
                  <a:pt x="197" y="177"/>
                  <a:pt x="161" y="230"/>
                </a:cubicBezTo>
                <a:cubicBezTo>
                  <a:pt x="124" y="283"/>
                  <a:pt x="64" y="320"/>
                  <a:pt x="1" y="326"/>
                </a:cubicBezTo>
                <a:lnTo>
                  <a:pt x="24" y="526"/>
                </a:lnTo>
                <a:cubicBezTo>
                  <a:pt x="144" y="513"/>
                  <a:pt x="257" y="443"/>
                  <a:pt x="327" y="346"/>
                </a:cubicBezTo>
                <a:cubicBezTo>
                  <a:pt x="394" y="246"/>
                  <a:pt x="420" y="117"/>
                  <a:pt x="390"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
          <p:cNvSpPr/>
          <p:nvPr/>
        </p:nvSpPr>
        <p:spPr>
          <a:xfrm>
            <a:off x="6367131" y="5878033"/>
            <a:ext cx="100013" cy="30000"/>
          </a:xfrm>
          <a:custGeom>
            <a:rect b="b" l="l" r="r" t="t"/>
            <a:pathLst>
              <a:path extrusionOk="0" h="280" w="934">
                <a:moveTo>
                  <a:pt x="416" y="0"/>
                </a:moveTo>
                <a:cubicBezTo>
                  <a:pt x="364" y="0"/>
                  <a:pt x="313" y="3"/>
                  <a:pt x="264" y="9"/>
                </a:cubicBezTo>
                <a:cubicBezTo>
                  <a:pt x="187" y="18"/>
                  <a:pt x="1" y="61"/>
                  <a:pt x="54" y="158"/>
                </a:cubicBezTo>
                <a:cubicBezTo>
                  <a:pt x="74" y="201"/>
                  <a:pt x="144" y="225"/>
                  <a:pt x="204" y="238"/>
                </a:cubicBezTo>
                <a:cubicBezTo>
                  <a:pt x="316" y="266"/>
                  <a:pt x="435" y="280"/>
                  <a:pt x="551" y="280"/>
                </a:cubicBezTo>
                <a:cubicBezTo>
                  <a:pt x="619" y="280"/>
                  <a:pt x="686" y="275"/>
                  <a:pt x="750" y="265"/>
                </a:cubicBezTo>
                <a:cubicBezTo>
                  <a:pt x="830" y="255"/>
                  <a:pt x="924" y="225"/>
                  <a:pt x="930" y="169"/>
                </a:cubicBezTo>
                <a:cubicBezTo>
                  <a:pt x="934" y="135"/>
                  <a:pt x="904" y="98"/>
                  <a:pt x="864" y="75"/>
                </a:cubicBezTo>
                <a:cubicBezTo>
                  <a:pt x="824" y="52"/>
                  <a:pt x="770" y="38"/>
                  <a:pt x="720" y="29"/>
                </a:cubicBezTo>
                <a:cubicBezTo>
                  <a:pt x="623" y="11"/>
                  <a:pt x="519" y="0"/>
                  <a:pt x="416"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3"/>
          <p:cNvSpPr/>
          <p:nvPr/>
        </p:nvSpPr>
        <p:spPr>
          <a:xfrm>
            <a:off x="6179738" y="5887462"/>
            <a:ext cx="87270" cy="29143"/>
          </a:xfrm>
          <a:custGeom>
            <a:rect b="b" l="l" r="r" t="t"/>
            <a:pathLst>
              <a:path extrusionOk="0" h="272" w="815">
                <a:moveTo>
                  <a:pt x="585" y="0"/>
                </a:moveTo>
                <a:cubicBezTo>
                  <a:pt x="464" y="0"/>
                  <a:pt x="334" y="16"/>
                  <a:pt x="221" y="50"/>
                </a:cubicBezTo>
                <a:cubicBezTo>
                  <a:pt x="154" y="70"/>
                  <a:pt x="1" y="133"/>
                  <a:pt x="54" y="217"/>
                </a:cubicBezTo>
                <a:cubicBezTo>
                  <a:pt x="77" y="250"/>
                  <a:pt x="141" y="264"/>
                  <a:pt x="194" y="267"/>
                </a:cubicBezTo>
                <a:cubicBezTo>
                  <a:pt x="227" y="270"/>
                  <a:pt x="260" y="271"/>
                  <a:pt x="293" y="271"/>
                </a:cubicBezTo>
                <a:cubicBezTo>
                  <a:pt x="420" y="271"/>
                  <a:pt x="548" y="250"/>
                  <a:pt x="668" y="210"/>
                </a:cubicBezTo>
                <a:cubicBezTo>
                  <a:pt x="737" y="190"/>
                  <a:pt x="814" y="150"/>
                  <a:pt x="814" y="97"/>
                </a:cubicBezTo>
                <a:cubicBezTo>
                  <a:pt x="814" y="64"/>
                  <a:pt x="784" y="37"/>
                  <a:pt x="748" y="24"/>
                </a:cubicBezTo>
                <a:cubicBezTo>
                  <a:pt x="708" y="7"/>
                  <a:pt x="664" y="4"/>
                  <a:pt x="617" y="1"/>
                </a:cubicBezTo>
                <a:cubicBezTo>
                  <a:pt x="607" y="0"/>
                  <a:pt x="596" y="0"/>
                  <a:pt x="585" y="0"/>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3"/>
          <p:cNvSpPr/>
          <p:nvPr/>
        </p:nvSpPr>
        <p:spPr>
          <a:xfrm>
            <a:off x="6633656" y="5986890"/>
            <a:ext cx="321454" cy="260892"/>
          </a:xfrm>
          <a:custGeom>
            <a:rect b="b" l="l" r="r" t="t"/>
            <a:pathLst>
              <a:path extrusionOk="0" h="2435" w="3002">
                <a:moveTo>
                  <a:pt x="1323" y="1"/>
                </a:moveTo>
                <a:cubicBezTo>
                  <a:pt x="1305" y="1"/>
                  <a:pt x="1288" y="1"/>
                  <a:pt x="1270" y="2"/>
                </a:cubicBezTo>
                <a:cubicBezTo>
                  <a:pt x="767" y="19"/>
                  <a:pt x="297" y="379"/>
                  <a:pt x="148" y="855"/>
                </a:cubicBezTo>
                <a:cubicBezTo>
                  <a:pt x="0" y="1335"/>
                  <a:pt x="180" y="1898"/>
                  <a:pt x="580" y="2198"/>
                </a:cubicBezTo>
                <a:cubicBezTo>
                  <a:pt x="792" y="2355"/>
                  <a:pt x="1055" y="2435"/>
                  <a:pt x="1317" y="2435"/>
                </a:cubicBezTo>
                <a:cubicBezTo>
                  <a:pt x="1555" y="2435"/>
                  <a:pt x="1792" y="2370"/>
                  <a:pt x="1990" y="2238"/>
                </a:cubicBezTo>
                <a:cubicBezTo>
                  <a:pt x="3002" y="1565"/>
                  <a:pt x="2518" y="1"/>
                  <a:pt x="1323"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3"/>
          <p:cNvSpPr/>
          <p:nvPr/>
        </p:nvSpPr>
        <p:spPr>
          <a:xfrm>
            <a:off x="6178775" y="5604500"/>
            <a:ext cx="510343" cy="257999"/>
          </a:xfrm>
          <a:custGeom>
            <a:rect b="b" l="l" r="r" t="t"/>
            <a:pathLst>
              <a:path extrusionOk="0" h="2408" w="4766">
                <a:moveTo>
                  <a:pt x="2089" y="1"/>
                </a:moveTo>
                <a:cubicBezTo>
                  <a:pt x="2030" y="1"/>
                  <a:pt x="1970" y="2"/>
                  <a:pt x="1909" y="6"/>
                </a:cubicBezTo>
                <a:cubicBezTo>
                  <a:pt x="1900" y="6"/>
                  <a:pt x="1889" y="9"/>
                  <a:pt x="1880" y="9"/>
                </a:cubicBezTo>
                <a:cubicBezTo>
                  <a:pt x="1763" y="15"/>
                  <a:pt x="1653" y="32"/>
                  <a:pt x="1546" y="59"/>
                </a:cubicBezTo>
                <a:cubicBezTo>
                  <a:pt x="1503" y="69"/>
                  <a:pt x="1463" y="82"/>
                  <a:pt x="1423" y="95"/>
                </a:cubicBezTo>
                <a:cubicBezTo>
                  <a:pt x="1376" y="112"/>
                  <a:pt x="1326" y="129"/>
                  <a:pt x="1280" y="152"/>
                </a:cubicBezTo>
                <a:cubicBezTo>
                  <a:pt x="1180" y="195"/>
                  <a:pt x="1083" y="249"/>
                  <a:pt x="993" y="312"/>
                </a:cubicBezTo>
                <a:cubicBezTo>
                  <a:pt x="680" y="532"/>
                  <a:pt x="430" y="852"/>
                  <a:pt x="243" y="1239"/>
                </a:cubicBezTo>
                <a:cubicBezTo>
                  <a:pt x="194" y="1345"/>
                  <a:pt x="146" y="1452"/>
                  <a:pt x="103" y="1565"/>
                </a:cubicBezTo>
                <a:cubicBezTo>
                  <a:pt x="86" y="1615"/>
                  <a:pt x="66" y="1665"/>
                  <a:pt x="50" y="1719"/>
                </a:cubicBezTo>
                <a:lnTo>
                  <a:pt x="50" y="1725"/>
                </a:lnTo>
                <a:cubicBezTo>
                  <a:pt x="37" y="1762"/>
                  <a:pt x="23" y="1799"/>
                  <a:pt x="14" y="1839"/>
                </a:cubicBezTo>
                <a:cubicBezTo>
                  <a:pt x="10" y="1851"/>
                  <a:pt x="3" y="1868"/>
                  <a:pt x="0" y="1885"/>
                </a:cubicBezTo>
                <a:cubicBezTo>
                  <a:pt x="390" y="1705"/>
                  <a:pt x="743" y="1439"/>
                  <a:pt x="1020" y="1105"/>
                </a:cubicBezTo>
                <a:cubicBezTo>
                  <a:pt x="1197" y="892"/>
                  <a:pt x="1340" y="652"/>
                  <a:pt x="1449" y="399"/>
                </a:cubicBezTo>
                <a:cubicBezTo>
                  <a:pt x="1780" y="1265"/>
                  <a:pt x="2496" y="1991"/>
                  <a:pt x="3385" y="2279"/>
                </a:cubicBezTo>
                <a:cubicBezTo>
                  <a:pt x="3638" y="2360"/>
                  <a:pt x="3906" y="2407"/>
                  <a:pt x="4173" y="2407"/>
                </a:cubicBezTo>
                <a:cubicBezTo>
                  <a:pt x="4373" y="2407"/>
                  <a:pt x="4573" y="2381"/>
                  <a:pt x="4765" y="2322"/>
                </a:cubicBezTo>
                <a:cubicBezTo>
                  <a:pt x="4656" y="1875"/>
                  <a:pt x="4436" y="1285"/>
                  <a:pt x="4005" y="812"/>
                </a:cubicBezTo>
                <a:cubicBezTo>
                  <a:pt x="3593" y="353"/>
                  <a:pt x="2983" y="1"/>
                  <a:pt x="2089"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3"/>
          <p:cNvSpPr/>
          <p:nvPr/>
        </p:nvSpPr>
        <p:spPr>
          <a:xfrm>
            <a:off x="6641152" y="5849641"/>
            <a:ext cx="161691" cy="218571"/>
          </a:xfrm>
          <a:custGeom>
            <a:rect b="b" l="l" r="r" t="t"/>
            <a:pathLst>
              <a:path extrusionOk="0" h="2040" w="1510">
                <a:moveTo>
                  <a:pt x="541" y="0"/>
                </a:moveTo>
                <a:cubicBezTo>
                  <a:pt x="334" y="0"/>
                  <a:pt x="121" y="107"/>
                  <a:pt x="21" y="290"/>
                </a:cubicBezTo>
                <a:lnTo>
                  <a:pt x="1" y="1976"/>
                </a:lnTo>
                <a:cubicBezTo>
                  <a:pt x="113" y="2019"/>
                  <a:pt x="233" y="2039"/>
                  <a:pt x="353" y="2039"/>
                </a:cubicBezTo>
                <a:cubicBezTo>
                  <a:pt x="707" y="2039"/>
                  <a:pt x="1065" y="1861"/>
                  <a:pt x="1254" y="1560"/>
                </a:cubicBezTo>
                <a:cubicBezTo>
                  <a:pt x="1510" y="1157"/>
                  <a:pt x="1440" y="580"/>
                  <a:pt x="1101" y="250"/>
                </a:cubicBezTo>
                <a:cubicBezTo>
                  <a:pt x="950" y="103"/>
                  <a:pt x="750" y="3"/>
                  <a:pt x="541" y="0"/>
                </a:cubicBez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3"/>
          <p:cNvSpPr/>
          <p:nvPr/>
        </p:nvSpPr>
        <p:spPr>
          <a:xfrm>
            <a:off x="6672634" y="5905676"/>
            <a:ext cx="57502" cy="91178"/>
          </a:xfrm>
          <a:custGeom>
            <a:rect b="b" l="l" r="r" t="t"/>
            <a:pathLst>
              <a:path extrusionOk="0" h="851" w="537">
                <a:moveTo>
                  <a:pt x="530" y="0"/>
                </a:moveTo>
                <a:lnTo>
                  <a:pt x="67" y="17"/>
                </a:lnTo>
                <a:lnTo>
                  <a:pt x="0" y="191"/>
                </a:lnTo>
                <a:cubicBezTo>
                  <a:pt x="180" y="357"/>
                  <a:pt x="287" y="603"/>
                  <a:pt x="283" y="847"/>
                </a:cubicBezTo>
                <a:lnTo>
                  <a:pt x="483" y="850"/>
                </a:lnTo>
                <a:cubicBezTo>
                  <a:pt x="487" y="623"/>
                  <a:pt x="413" y="397"/>
                  <a:pt x="283" y="211"/>
                </a:cubicBezTo>
                <a:lnTo>
                  <a:pt x="536" y="203"/>
                </a:lnTo>
                <a:lnTo>
                  <a:pt x="530"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3"/>
          <p:cNvSpPr/>
          <p:nvPr/>
        </p:nvSpPr>
        <p:spPr>
          <a:xfrm>
            <a:off x="5731924" y="7600448"/>
            <a:ext cx="1579109" cy="2696562"/>
          </a:xfrm>
          <a:custGeom>
            <a:rect b="b" l="l" r="r" t="t"/>
            <a:pathLst>
              <a:path extrusionOk="0" h="25168" w="14747">
                <a:moveTo>
                  <a:pt x="3510" y="1"/>
                </a:moveTo>
                <a:lnTo>
                  <a:pt x="1" y="25167"/>
                </a:lnTo>
                <a:lnTo>
                  <a:pt x="6199" y="25167"/>
                </a:lnTo>
                <a:lnTo>
                  <a:pt x="7680" y="15051"/>
                </a:lnTo>
                <a:lnTo>
                  <a:pt x="8149" y="25167"/>
                </a:lnTo>
                <a:lnTo>
                  <a:pt x="14747" y="25167"/>
                </a:lnTo>
                <a:cubicBezTo>
                  <a:pt x="14447" y="2280"/>
                  <a:pt x="11334" y="1"/>
                  <a:pt x="11334" y="1"/>
                </a:cubicBezTo>
                <a:close/>
              </a:path>
            </a:pathLst>
          </a:custGeom>
          <a:solidFill>
            <a:srgbClr val="EECA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3"/>
          <p:cNvSpPr/>
          <p:nvPr/>
        </p:nvSpPr>
        <p:spPr>
          <a:xfrm>
            <a:off x="6453117" y="8374977"/>
            <a:ext cx="100441" cy="1537066"/>
          </a:xfrm>
          <a:custGeom>
            <a:rect b="b" l="l" r="r" t="t"/>
            <a:pathLst>
              <a:path extrusionOk="0" h="14346" w="938">
                <a:moveTo>
                  <a:pt x="574" y="0"/>
                </a:moveTo>
                <a:lnTo>
                  <a:pt x="1" y="14346"/>
                </a:lnTo>
                <a:lnTo>
                  <a:pt x="937" y="7918"/>
                </a:lnTo>
                <a:lnTo>
                  <a:pt x="574" y="0"/>
                </a:lnTo>
                <a:close/>
              </a:path>
            </a:pathLst>
          </a:custGeom>
          <a:solidFill>
            <a:srgbClr val="B57C6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3"/>
          <p:cNvSpPr/>
          <p:nvPr/>
        </p:nvSpPr>
        <p:spPr>
          <a:xfrm>
            <a:off x="5248131" y="6498385"/>
            <a:ext cx="1887392" cy="1283567"/>
          </a:xfrm>
          <a:custGeom>
            <a:rect b="b" l="l" r="r" t="t"/>
            <a:pathLst>
              <a:path extrusionOk="0" h="11980" w="17626">
                <a:moveTo>
                  <a:pt x="14319" y="0"/>
                </a:moveTo>
                <a:cubicBezTo>
                  <a:pt x="14319" y="0"/>
                  <a:pt x="12950" y="1103"/>
                  <a:pt x="11857" y="1103"/>
                </a:cubicBezTo>
                <a:cubicBezTo>
                  <a:pt x="11358" y="1103"/>
                  <a:pt x="10917" y="873"/>
                  <a:pt x="10691" y="203"/>
                </a:cubicBezTo>
                <a:cubicBezTo>
                  <a:pt x="10691" y="203"/>
                  <a:pt x="8228" y="363"/>
                  <a:pt x="7865" y="766"/>
                </a:cubicBezTo>
                <a:cubicBezTo>
                  <a:pt x="7505" y="1169"/>
                  <a:pt x="6292" y="4639"/>
                  <a:pt x="6292" y="4639"/>
                </a:cubicBezTo>
                <a:lnTo>
                  <a:pt x="0" y="8551"/>
                </a:lnTo>
                <a:lnTo>
                  <a:pt x="1453" y="11980"/>
                </a:lnTo>
                <a:cubicBezTo>
                  <a:pt x="1453" y="11980"/>
                  <a:pt x="5326" y="11151"/>
                  <a:pt x="7358" y="9974"/>
                </a:cubicBezTo>
                <a:cubicBezTo>
                  <a:pt x="7651" y="9801"/>
                  <a:pt x="7908" y="9624"/>
                  <a:pt x="8108" y="9437"/>
                </a:cubicBezTo>
                <a:lnTo>
                  <a:pt x="8108" y="9437"/>
                </a:lnTo>
                <a:lnTo>
                  <a:pt x="8028" y="10287"/>
                </a:lnTo>
                <a:lnTo>
                  <a:pt x="17625" y="10287"/>
                </a:lnTo>
                <a:lnTo>
                  <a:pt x="14319"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13"/>
          <p:cNvSpPr/>
          <p:nvPr/>
        </p:nvSpPr>
        <p:spPr>
          <a:xfrm>
            <a:off x="6350747" y="6498385"/>
            <a:ext cx="784789" cy="1102175"/>
          </a:xfrm>
          <a:custGeom>
            <a:rect b="b" l="l" r="r" t="t"/>
            <a:pathLst>
              <a:path extrusionOk="0" h="10287" w="7329">
                <a:moveTo>
                  <a:pt x="4022" y="0"/>
                </a:moveTo>
                <a:cubicBezTo>
                  <a:pt x="4022" y="0"/>
                  <a:pt x="2653" y="1103"/>
                  <a:pt x="1560" y="1103"/>
                </a:cubicBezTo>
                <a:cubicBezTo>
                  <a:pt x="1061" y="1103"/>
                  <a:pt x="620" y="873"/>
                  <a:pt x="394" y="203"/>
                </a:cubicBezTo>
                <a:lnTo>
                  <a:pt x="0" y="10287"/>
                </a:lnTo>
                <a:lnTo>
                  <a:pt x="7328" y="10287"/>
                </a:lnTo>
                <a:lnTo>
                  <a:pt x="4022" y="0"/>
                </a:lnTo>
                <a:close/>
              </a:path>
            </a:pathLst>
          </a:custGeom>
          <a:solidFill>
            <a:srgbClr val="EECAC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3"/>
          <p:cNvSpPr/>
          <p:nvPr/>
        </p:nvSpPr>
        <p:spPr>
          <a:xfrm>
            <a:off x="6035928" y="7142523"/>
            <a:ext cx="110828" cy="424606"/>
          </a:xfrm>
          <a:custGeom>
            <a:rect b="b" l="l" r="r" t="t"/>
            <a:pathLst>
              <a:path extrusionOk="0" h="3963" w="1035">
                <a:moveTo>
                  <a:pt x="1034" y="0"/>
                </a:moveTo>
                <a:lnTo>
                  <a:pt x="1" y="3962"/>
                </a:lnTo>
                <a:cubicBezTo>
                  <a:pt x="294" y="3789"/>
                  <a:pt x="551" y="3612"/>
                  <a:pt x="751" y="3425"/>
                </a:cubicBezTo>
                <a:lnTo>
                  <a:pt x="1034" y="0"/>
                </a:lnTo>
                <a:close/>
              </a:path>
            </a:pathLst>
          </a:custGeom>
          <a:solidFill>
            <a:srgbClr val="E4E4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3"/>
          <p:cNvSpPr/>
          <p:nvPr/>
        </p:nvSpPr>
        <p:spPr>
          <a:xfrm>
            <a:off x="5727641" y="6520135"/>
            <a:ext cx="665288" cy="3210632"/>
          </a:xfrm>
          <a:custGeom>
            <a:rect b="b" l="l" r="r" t="t"/>
            <a:pathLst>
              <a:path extrusionOk="0" h="29966" w="6213">
                <a:moveTo>
                  <a:pt x="6213" y="0"/>
                </a:moveTo>
                <a:lnTo>
                  <a:pt x="3630" y="9234"/>
                </a:lnTo>
                <a:lnTo>
                  <a:pt x="1" y="29965"/>
                </a:lnTo>
                <a:lnTo>
                  <a:pt x="5042" y="29965"/>
                </a:lnTo>
                <a:lnTo>
                  <a:pt x="6213"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3"/>
          <p:cNvSpPr/>
          <p:nvPr/>
        </p:nvSpPr>
        <p:spPr>
          <a:xfrm>
            <a:off x="6781428" y="6498385"/>
            <a:ext cx="557137" cy="3232382"/>
          </a:xfrm>
          <a:custGeom>
            <a:rect b="b" l="l" r="r" t="t"/>
            <a:pathLst>
              <a:path extrusionOk="0" h="30169" w="5203">
                <a:moveTo>
                  <a:pt x="0" y="0"/>
                </a:moveTo>
                <a:lnTo>
                  <a:pt x="0" y="30168"/>
                </a:lnTo>
                <a:lnTo>
                  <a:pt x="5203" y="30168"/>
                </a:lnTo>
                <a:lnTo>
                  <a:pt x="3423" y="12233"/>
                </a:lnTo>
                <a:lnTo>
                  <a:pt x="2943" y="7421"/>
                </a:lnTo>
                <a:lnTo>
                  <a:pt x="2730" y="6881"/>
                </a:lnTo>
                <a:lnTo>
                  <a:pt x="0"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3"/>
          <p:cNvSpPr/>
          <p:nvPr/>
        </p:nvSpPr>
        <p:spPr>
          <a:xfrm>
            <a:off x="6781428" y="7060345"/>
            <a:ext cx="366642" cy="829069"/>
          </a:xfrm>
          <a:custGeom>
            <a:rect b="b" l="l" r="r" t="t"/>
            <a:pathLst>
              <a:path extrusionOk="0" h="7738" w="3424">
                <a:moveTo>
                  <a:pt x="1613" y="0"/>
                </a:moveTo>
                <a:lnTo>
                  <a:pt x="1533" y="1170"/>
                </a:lnTo>
                <a:lnTo>
                  <a:pt x="0" y="2016"/>
                </a:lnTo>
                <a:lnTo>
                  <a:pt x="0" y="7738"/>
                </a:lnTo>
                <a:cubicBezTo>
                  <a:pt x="913" y="7611"/>
                  <a:pt x="2130" y="7385"/>
                  <a:pt x="3423" y="6988"/>
                </a:cubicBezTo>
                <a:lnTo>
                  <a:pt x="2943" y="2176"/>
                </a:lnTo>
                <a:lnTo>
                  <a:pt x="2730" y="1636"/>
                </a:lnTo>
                <a:lnTo>
                  <a:pt x="1613" y="0"/>
                </a:lnTo>
                <a:close/>
              </a:path>
            </a:pathLst>
          </a:custGeom>
          <a:solidFill>
            <a:srgbClr val="E4E4E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3"/>
          <p:cNvSpPr/>
          <p:nvPr/>
        </p:nvSpPr>
        <p:spPr>
          <a:xfrm>
            <a:off x="6444550" y="7276343"/>
            <a:ext cx="336981" cy="324213"/>
          </a:xfrm>
          <a:custGeom>
            <a:rect b="b" l="l" r="r" t="t"/>
            <a:pathLst>
              <a:path extrusionOk="0" h="3026" w="3147">
                <a:moveTo>
                  <a:pt x="3146" y="0"/>
                </a:moveTo>
                <a:lnTo>
                  <a:pt x="1" y="1733"/>
                </a:lnTo>
                <a:lnTo>
                  <a:pt x="477" y="3026"/>
                </a:lnTo>
                <a:lnTo>
                  <a:pt x="3146" y="3026"/>
                </a:lnTo>
                <a:lnTo>
                  <a:pt x="3146" y="0"/>
                </a:lnTo>
                <a:close/>
              </a:path>
            </a:pathLst>
          </a:custGeom>
          <a:solidFill>
            <a:srgbClr val="4D88A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13"/>
          <p:cNvSpPr/>
          <p:nvPr/>
        </p:nvSpPr>
        <p:spPr>
          <a:xfrm>
            <a:off x="6495628" y="7600448"/>
            <a:ext cx="285904" cy="306963"/>
          </a:xfrm>
          <a:custGeom>
            <a:rect b="b" l="l" r="r" t="t"/>
            <a:pathLst>
              <a:path extrusionOk="0" h="2865" w="2670">
                <a:moveTo>
                  <a:pt x="0" y="1"/>
                </a:moveTo>
                <a:lnTo>
                  <a:pt x="1057" y="2864"/>
                </a:lnTo>
                <a:cubicBezTo>
                  <a:pt x="1057" y="2864"/>
                  <a:pt x="1686" y="2837"/>
                  <a:pt x="2669" y="2697"/>
                </a:cubicBezTo>
                <a:lnTo>
                  <a:pt x="2669" y="1"/>
                </a:lnTo>
                <a:close/>
              </a:path>
            </a:pathLst>
          </a:custGeom>
          <a:solidFill>
            <a:srgbClr val="B8235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3"/>
          <p:cNvSpPr/>
          <p:nvPr/>
        </p:nvSpPr>
        <p:spPr>
          <a:xfrm>
            <a:off x="6189804" y="7086059"/>
            <a:ext cx="968967" cy="1115139"/>
          </a:xfrm>
          <a:custGeom>
            <a:rect b="b" l="l" r="r" t="t"/>
            <a:pathLst>
              <a:path extrusionOk="0" h="10408" w="9049">
                <a:moveTo>
                  <a:pt x="5765" y="0"/>
                </a:moveTo>
                <a:lnTo>
                  <a:pt x="0" y="2826"/>
                </a:lnTo>
                <a:lnTo>
                  <a:pt x="3266" y="10407"/>
                </a:lnTo>
                <a:lnTo>
                  <a:pt x="9048" y="7768"/>
                </a:lnTo>
                <a:lnTo>
                  <a:pt x="5765" y="0"/>
                </a:lnTo>
                <a:close/>
              </a:path>
            </a:pathLst>
          </a:custGeom>
          <a:solidFill>
            <a:srgbClr val="AAD3B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3"/>
          <p:cNvSpPr/>
          <p:nvPr/>
        </p:nvSpPr>
        <p:spPr>
          <a:xfrm>
            <a:off x="6198370" y="7510555"/>
            <a:ext cx="446845" cy="337070"/>
          </a:xfrm>
          <a:custGeom>
            <a:rect b="b" l="l" r="r" t="t"/>
            <a:pathLst>
              <a:path extrusionOk="0" h="3146" w="4173">
                <a:moveTo>
                  <a:pt x="3110" y="0"/>
                </a:moveTo>
                <a:cubicBezTo>
                  <a:pt x="3110" y="0"/>
                  <a:pt x="2559" y="140"/>
                  <a:pt x="2066" y="194"/>
                </a:cubicBezTo>
                <a:cubicBezTo>
                  <a:pt x="1337" y="270"/>
                  <a:pt x="506" y="490"/>
                  <a:pt x="550" y="727"/>
                </a:cubicBezTo>
                <a:cubicBezTo>
                  <a:pt x="584" y="922"/>
                  <a:pt x="757" y="1036"/>
                  <a:pt x="1031" y="1036"/>
                </a:cubicBezTo>
                <a:cubicBezTo>
                  <a:pt x="1163" y="1036"/>
                  <a:pt x="1319" y="1010"/>
                  <a:pt x="1493" y="953"/>
                </a:cubicBezTo>
                <a:lnTo>
                  <a:pt x="1493" y="953"/>
                </a:lnTo>
                <a:cubicBezTo>
                  <a:pt x="734" y="1440"/>
                  <a:pt x="0" y="1987"/>
                  <a:pt x="34" y="2263"/>
                </a:cubicBezTo>
                <a:cubicBezTo>
                  <a:pt x="56" y="2438"/>
                  <a:pt x="192" y="2465"/>
                  <a:pt x="274" y="2465"/>
                </a:cubicBezTo>
                <a:cubicBezTo>
                  <a:pt x="311" y="2465"/>
                  <a:pt x="337" y="2459"/>
                  <a:pt x="337" y="2459"/>
                </a:cubicBezTo>
                <a:lnTo>
                  <a:pt x="337" y="2459"/>
                </a:lnTo>
                <a:cubicBezTo>
                  <a:pt x="337" y="2459"/>
                  <a:pt x="240" y="2630"/>
                  <a:pt x="380" y="2759"/>
                </a:cubicBezTo>
                <a:cubicBezTo>
                  <a:pt x="431" y="2808"/>
                  <a:pt x="504" y="2823"/>
                  <a:pt x="575" y="2823"/>
                </a:cubicBezTo>
                <a:cubicBezTo>
                  <a:pt x="696" y="2823"/>
                  <a:pt x="814" y="2779"/>
                  <a:pt x="814" y="2779"/>
                </a:cubicBezTo>
                <a:lnTo>
                  <a:pt x="814" y="2779"/>
                </a:lnTo>
                <a:cubicBezTo>
                  <a:pt x="814" y="2779"/>
                  <a:pt x="686" y="2916"/>
                  <a:pt x="857" y="3083"/>
                </a:cubicBezTo>
                <a:cubicBezTo>
                  <a:pt x="902" y="3127"/>
                  <a:pt x="1019" y="3145"/>
                  <a:pt x="1182" y="3145"/>
                </a:cubicBezTo>
                <a:cubicBezTo>
                  <a:pt x="2036" y="3145"/>
                  <a:pt x="4173" y="2643"/>
                  <a:pt x="4173" y="2643"/>
                </a:cubicBezTo>
                <a:lnTo>
                  <a:pt x="3110" y="0"/>
                </a:lnTo>
                <a:close/>
              </a:path>
            </a:pathLst>
          </a:custGeom>
          <a:solidFill>
            <a:srgbClr val="ECB5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3"/>
          <p:cNvSpPr/>
          <p:nvPr/>
        </p:nvSpPr>
        <p:spPr>
          <a:xfrm>
            <a:off x="6226854" y="7685518"/>
            <a:ext cx="128282" cy="96428"/>
          </a:xfrm>
          <a:custGeom>
            <a:rect b="b" l="l" r="r" t="t"/>
            <a:pathLst>
              <a:path extrusionOk="0" h="900" w="1198">
                <a:moveTo>
                  <a:pt x="1111" y="0"/>
                </a:moveTo>
                <a:cubicBezTo>
                  <a:pt x="444" y="327"/>
                  <a:pt x="17" y="737"/>
                  <a:pt x="1" y="757"/>
                </a:cubicBezTo>
                <a:lnTo>
                  <a:pt x="141" y="900"/>
                </a:lnTo>
                <a:cubicBezTo>
                  <a:pt x="145" y="897"/>
                  <a:pt x="560" y="494"/>
                  <a:pt x="1197" y="183"/>
                </a:cubicBezTo>
                <a:lnTo>
                  <a:pt x="1111"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3"/>
          <p:cNvSpPr/>
          <p:nvPr/>
        </p:nvSpPr>
        <p:spPr>
          <a:xfrm>
            <a:off x="6279324" y="7741875"/>
            <a:ext cx="109650" cy="75535"/>
          </a:xfrm>
          <a:custGeom>
            <a:rect b="b" l="l" r="r" t="t"/>
            <a:pathLst>
              <a:path extrusionOk="0" h="705" w="1024">
                <a:moveTo>
                  <a:pt x="937" y="0"/>
                </a:moveTo>
                <a:cubicBezTo>
                  <a:pt x="474" y="217"/>
                  <a:pt x="21" y="527"/>
                  <a:pt x="1" y="540"/>
                </a:cubicBezTo>
                <a:lnTo>
                  <a:pt x="118" y="704"/>
                </a:lnTo>
                <a:cubicBezTo>
                  <a:pt x="121" y="704"/>
                  <a:pt x="574" y="394"/>
                  <a:pt x="1024" y="184"/>
                </a:cubicBezTo>
                <a:lnTo>
                  <a:pt x="937"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3"/>
          <p:cNvSpPr/>
          <p:nvPr/>
        </p:nvSpPr>
        <p:spPr>
          <a:xfrm>
            <a:off x="6504837" y="6498385"/>
            <a:ext cx="1097035" cy="1348174"/>
          </a:xfrm>
          <a:custGeom>
            <a:rect b="b" l="l" r="r" t="t"/>
            <a:pathLst>
              <a:path extrusionOk="0" h="12583" w="10245">
                <a:moveTo>
                  <a:pt x="2583" y="0"/>
                </a:moveTo>
                <a:lnTo>
                  <a:pt x="4196" y="5245"/>
                </a:lnTo>
                <a:lnTo>
                  <a:pt x="4559" y="6695"/>
                </a:lnTo>
                <a:lnTo>
                  <a:pt x="1" y="9158"/>
                </a:lnTo>
                <a:lnTo>
                  <a:pt x="1294" y="12583"/>
                </a:lnTo>
                <a:cubicBezTo>
                  <a:pt x="1294" y="12583"/>
                  <a:pt x="7989" y="12020"/>
                  <a:pt x="8995" y="8994"/>
                </a:cubicBezTo>
                <a:cubicBezTo>
                  <a:pt x="10245" y="5245"/>
                  <a:pt x="5969" y="243"/>
                  <a:pt x="5486" y="123"/>
                </a:cubicBezTo>
                <a:cubicBezTo>
                  <a:pt x="5002" y="0"/>
                  <a:pt x="2583" y="0"/>
                  <a:pt x="2583"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3"/>
          <p:cNvSpPr/>
          <p:nvPr/>
        </p:nvSpPr>
        <p:spPr>
          <a:xfrm>
            <a:off x="6772862" y="6491957"/>
            <a:ext cx="233113" cy="655284"/>
          </a:xfrm>
          <a:custGeom>
            <a:rect b="b" l="l" r="r" t="t"/>
            <a:pathLst>
              <a:path extrusionOk="0" h="6116" w="2177">
                <a:moveTo>
                  <a:pt x="160" y="0"/>
                </a:moveTo>
                <a:lnTo>
                  <a:pt x="0" y="123"/>
                </a:lnTo>
                <a:lnTo>
                  <a:pt x="1950" y="2736"/>
                </a:lnTo>
                <a:lnTo>
                  <a:pt x="793" y="3442"/>
                </a:lnTo>
                <a:lnTo>
                  <a:pt x="767" y="3589"/>
                </a:lnTo>
                <a:lnTo>
                  <a:pt x="1564" y="4656"/>
                </a:lnTo>
                <a:lnTo>
                  <a:pt x="457" y="5985"/>
                </a:lnTo>
                <a:lnTo>
                  <a:pt x="613" y="6115"/>
                </a:lnTo>
                <a:lnTo>
                  <a:pt x="1770" y="4722"/>
                </a:lnTo>
                <a:lnTo>
                  <a:pt x="1773" y="4599"/>
                </a:lnTo>
                <a:lnTo>
                  <a:pt x="993" y="3559"/>
                </a:lnTo>
                <a:lnTo>
                  <a:pt x="2150" y="2849"/>
                </a:lnTo>
                <a:lnTo>
                  <a:pt x="2176" y="2703"/>
                </a:lnTo>
                <a:lnTo>
                  <a:pt x="160"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3"/>
          <p:cNvSpPr/>
          <p:nvPr/>
        </p:nvSpPr>
        <p:spPr>
          <a:xfrm>
            <a:off x="6168066" y="6513707"/>
            <a:ext cx="233434" cy="710676"/>
          </a:xfrm>
          <a:custGeom>
            <a:rect b="b" l="l" r="r" t="t"/>
            <a:pathLst>
              <a:path extrusionOk="0" h="6633" w="2180">
                <a:moveTo>
                  <a:pt x="2016" y="0"/>
                </a:moveTo>
                <a:lnTo>
                  <a:pt x="0" y="2703"/>
                </a:lnTo>
                <a:lnTo>
                  <a:pt x="30" y="2850"/>
                </a:lnTo>
                <a:lnTo>
                  <a:pt x="1186" y="3556"/>
                </a:lnTo>
                <a:lnTo>
                  <a:pt x="403" y="4596"/>
                </a:lnTo>
                <a:lnTo>
                  <a:pt x="403" y="4716"/>
                </a:lnTo>
                <a:lnTo>
                  <a:pt x="1753" y="6632"/>
                </a:lnTo>
                <a:lnTo>
                  <a:pt x="1920" y="6515"/>
                </a:lnTo>
                <a:lnTo>
                  <a:pt x="610" y="4659"/>
                </a:lnTo>
                <a:lnTo>
                  <a:pt x="1413" y="3590"/>
                </a:lnTo>
                <a:lnTo>
                  <a:pt x="1383" y="3443"/>
                </a:lnTo>
                <a:lnTo>
                  <a:pt x="230" y="2733"/>
                </a:lnTo>
                <a:lnTo>
                  <a:pt x="2179" y="120"/>
                </a:lnTo>
                <a:lnTo>
                  <a:pt x="2016"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3"/>
          <p:cNvSpPr/>
          <p:nvPr/>
        </p:nvSpPr>
        <p:spPr>
          <a:xfrm>
            <a:off x="7073974" y="10467245"/>
            <a:ext cx="344798" cy="425570"/>
          </a:xfrm>
          <a:custGeom>
            <a:rect b="b" l="l" r="r" t="t"/>
            <a:pathLst>
              <a:path extrusionOk="0" h="3972" w="3220">
                <a:moveTo>
                  <a:pt x="3146" y="0"/>
                </a:moveTo>
                <a:cubicBezTo>
                  <a:pt x="2340" y="313"/>
                  <a:pt x="1617" y="849"/>
                  <a:pt x="1054" y="1556"/>
                </a:cubicBezTo>
                <a:cubicBezTo>
                  <a:pt x="491" y="2263"/>
                  <a:pt x="124" y="3089"/>
                  <a:pt x="1" y="3945"/>
                </a:cubicBezTo>
                <a:lnTo>
                  <a:pt x="201" y="3972"/>
                </a:lnTo>
                <a:cubicBezTo>
                  <a:pt x="321" y="3152"/>
                  <a:pt x="671" y="2359"/>
                  <a:pt x="1211" y="1683"/>
                </a:cubicBezTo>
                <a:cubicBezTo>
                  <a:pt x="1751" y="1003"/>
                  <a:pt x="2447" y="486"/>
                  <a:pt x="3220" y="190"/>
                </a:cubicBezTo>
                <a:lnTo>
                  <a:pt x="314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13"/>
          <p:cNvSpPr/>
          <p:nvPr/>
        </p:nvSpPr>
        <p:spPr>
          <a:xfrm>
            <a:off x="6050598" y="10467245"/>
            <a:ext cx="344798" cy="425570"/>
          </a:xfrm>
          <a:custGeom>
            <a:rect b="b" l="l" r="r" t="t"/>
            <a:pathLst>
              <a:path extrusionOk="0" h="3972" w="3220">
                <a:moveTo>
                  <a:pt x="3146" y="0"/>
                </a:moveTo>
                <a:cubicBezTo>
                  <a:pt x="2340" y="313"/>
                  <a:pt x="1614" y="849"/>
                  <a:pt x="1051" y="1556"/>
                </a:cubicBezTo>
                <a:cubicBezTo>
                  <a:pt x="487" y="2263"/>
                  <a:pt x="124" y="3089"/>
                  <a:pt x="1" y="3945"/>
                </a:cubicBezTo>
                <a:lnTo>
                  <a:pt x="201" y="3972"/>
                </a:lnTo>
                <a:cubicBezTo>
                  <a:pt x="321" y="3152"/>
                  <a:pt x="667" y="2359"/>
                  <a:pt x="1211" y="1683"/>
                </a:cubicBezTo>
                <a:cubicBezTo>
                  <a:pt x="1751" y="1003"/>
                  <a:pt x="2446" y="486"/>
                  <a:pt x="3220" y="190"/>
                </a:cubicBezTo>
                <a:lnTo>
                  <a:pt x="3146"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3"/>
          <p:cNvSpPr/>
          <p:nvPr/>
        </p:nvSpPr>
        <p:spPr>
          <a:xfrm>
            <a:off x="5756660" y="9553860"/>
            <a:ext cx="517411" cy="21536"/>
          </a:xfrm>
          <a:custGeom>
            <a:rect b="b" l="l" r="r" t="t"/>
            <a:pathLst>
              <a:path extrusionOk="0" h="201" w="4832">
                <a:moveTo>
                  <a:pt x="0" y="0"/>
                </a:moveTo>
                <a:lnTo>
                  <a:pt x="0" y="200"/>
                </a:lnTo>
                <a:lnTo>
                  <a:pt x="4831" y="200"/>
                </a:lnTo>
                <a:lnTo>
                  <a:pt x="4831"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3"/>
          <p:cNvSpPr/>
          <p:nvPr/>
        </p:nvSpPr>
        <p:spPr>
          <a:xfrm>
            <a:off x="6781428" y="9553860"/>
            <a:ext cx="540647" cy="21536"/>
          </a:xfrm>
          <a:custGeom>
            <a:rect b="b" l="l" r="r" t="t"/>
            <a:pathLst>
              <a:path extrusionOk="0" h="201" w="5049">
                <a:moveTo>
                  <a:pt x="0" y="0"/>
                </a:moveTo>
                <a:lnTo>
                  <a:pt x="0" y="200"/>
                </a:lnTo>
                <a:lnTo>
                  <a:pt x="5049" y="200"/>
                </a:lnTo>
                <a:lnTo>
                  <a:pt x="5049" y="0"/>
                </a:ln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3"/>
          <p:cNvSpPr/>
          <p:nvPr/>
        </p:nvSpPr>
        <p:spPr>
          <a:xfrm>
            <a:off x="6667601" y="7717232"/>
            <a:ext cx="73671" cy="73714"/>
          </a:xfrm>
          <a:custGeom>
            <a:rect b="b" l="l" r="r" t="t"/>
            <a:pathLst>
              <a:path extrusionOk="0" h="688" w="688">
                <a:moveTo>
                  <a:pt x="343" y="204"/>
                </a:moveTo>
                <a:cubicBezTo>
                  <a:pt x="423" y="204"/>
                  <a:pt x="487" y="267"/>
                  <a:pt x="487" y="344"/>
                </a:cubicBezTo>
                <a:cubicBezTo>
                  <a:pt x="487" y="421"/>
                  <a:pt x="423" y="484"/>
                  <a:pt x="343" y="484"/>
                </a:cubicBezTo>
                <a:cubicBezTo>
                  <a:pt x="267" y="484"/>
                  <a:pt x="203" y="421"/>
                  <a:pt x="203" y="344"/>
                </a:cubicBezTo>
                <a:cubicBezTo>
                  <a:pt x="203" y="267"/>
                  <a:pt x="267" y="204"/>
                  <a:pt x="343" y="204"/>
                </a:cubicBezTo>
                <a:close/>
                <a:moveTo>
                  <a:pt x="343" y="1"/>
                </a:moveTo>
                <a:cubicBezTo>
                  <a:pt x="157" y="1"/>
                  <a:pt x="0" y="154"/>
                  <a:pt x="0" y="344"/>
                </a:cubicBezTo>
                <a:cubicBezTo>
                  <a:pt x="0" y="534"/>
                  <a:pt x="157" y="687"/>
                  <a:pt x="343" y="687"/>
                </a:cubicBezTo>
                <a:cubicBezTo>
                  <a:pt x="534" y="687"/>
                  <a:pt x="687" y="534"/>
                  <a:pt x="687" y="344"/>
                </a:cubicBezTo>
                <a:cubicBezTo>
                  <a:pt x="687" y="154"/>
                  <a:pt x="534" y="1"/>
                  <a:pt x="343"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3"/>
          <p:cNvSpPr/>
          <p:nvPr/>
        </p:nvSpPr>
        <p:spPr>
          <a:xfrm>
            <a:off x="5426100" y="7646197"/>
            <a:ext cx="73671" cy="73285"/>
          </a:xfrm>
          <a:custGeom>
            <a:rect b="b" l="l" r="r" t="t"/>
            <a:pathLst>
              <a:path extrusionOk="0" h="684" w="688">
                <a:moveTo>
                  <a:pt x="345" y="201"/>
                </a:moveTo>
                <a:cubicBezTo>
                  <a:pt x="421" y="201"/>
                  <a:pt x="485" y="264"/>
                  <a:pt x="485" y="341"/>
                </a:cubicBezTo>
                <a:cubicBezTo>
                  <a:pt x="485" y="421"/>
                  <a:pt x="421" y="484"/>
                  <a:pt x="345" y="484"/>
                </a:cubicBezTo>
                <a:cubicBezTo>
                  <a:pt x="265" y="484"/>
                  <a:pt x="201" y="421"/>
                  <a:pt x="201" y="341"/>
                </a:cubicBezTo>
                <a:cubicBezTo>
                  <a:pt x="201" y="264"/>
                  <a:pt x="265" y="201"/>
                  <a:pt x="345" y="201"/>
                </a:cubicBezTo>
                <a:close/>
                <a:moveTo>
                  <a:pt x="345" y="1"/>
                </a:moveTo>
                <a:cubicBezTo>
                  <a:pt x="154" y="1"/>
                  <a:pt x="1" y="154"/>
                  <a:pt x="1" y="341"/>
                </a:cubicBezTo>
                <a:cubicBezTo>
                  <a:pt x="1" y="530"/>
                  <a:pt x="154" y="684"/>
                  <a:pt x="345" y="684"/>
                </a:cubicBezTo>
                <a:cubicBezTo>
                  <a:pt x="534" y="684"/>
                  <a:pt x="688" y="530"/>
                  <a:pt x="688" y="341"/>
                </a:cubicBezTo>
                <a:cubicBezTo>
                  <a:pt x="688" y="154"/>
                  <a:pt x="534" y="1"/>
                  <a:pt x="345" y="1"/>
                </a:cubicBezTo>
                <a:close/>
              </a:path>
            </a:pathLst>
          </a:custGeom>
          <a:solidFill>
            <a:srgbClr val="15161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13"/>
          <p:cNvSpPr/>
          <p:nvPr/>
        </p:nvSpPr>
        <p:spPr>
          <a:xfrm>
            <a:off x="229400" y="278175"/>
            <a:ext cx="7778819" cy="2541112"/>
          </a:xfrm>
          <a:custGeom>
            <a:rect b="b" l="l" r="r" t="t"/>
            <a:pathLst>
              <a:path extrusionOk="0" h="20429" w="17059">
                <a:moveTo>
                  <a:pt x="166" y="1"/>
                </a:moveTo>
                <a:cubicBezTo>
                  <a:pt x="74" y="1"/>
                  <a:pt x="0" y="78"/>
                  <a:pt x="0" y="168"/>
                </a:cubicBezTo>
                <a:lnTo>
                  <a:pt x="0" y="20262"/>
                </a:lnTo>
                <a:cubicBezTo>
                  <a:pt x="0" y="20355"/>
                  <a:pt x="74" y="20429"/>
                  <a:pt x="166" y="20429"/>
                </a:cubicBezTo>
                <a:lnTo>
                  <a:pt x="16892" y="20429"/>
                </a:lnTo>
                <a:cubicBezTo>
                  <a:pt x="16985" y="20429"/>
                  <a:pt x="17058" y="20355"/>
                  <a:pt x="17058" y="20262"/>
                </a:cubicBezTo>
                <a:lnTo>
                  <a:pt x="17058" y="168"/>
                </a:lnTo>
                <a:cubicBezTo>
                  <a:pt x="17058" y="78"/>
                  <a:pt x="16985" y="1"/>
                  <a:pt x="16892" y="1"/>
                </a:cubicBezTo>
                <a:close/>
              </a:path>
            </a:pathLst>
          </a:custGeom>
          <a:solidFill>
            <a:srgbClr val="00854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85" name="Google Shape;185;p13"/>
          <p:cNvCxnSpPr/>
          <p:nvPr/>
        </p:nvCxnSpPr>
        <p:spPr>
          <a:xfrm>
            <a:off x="521350" y="166850"/>
            <a:ext cx="0" cy="3514500"/>
          </a:xfrm>
          <a:prstGeom prst="straightConnector1">
            <a:avLst/>
          </a:prstGeom>
          <a:noFill/>
          <a:ln cap="flat" cmpd="sng" w="76200">
            <a:solidFill>
              <a:srgbClr val="FFFFFF"/>
            </a:solidFill>
            <a:prstDash val="dash"/>
            <a:round/>
            <a:headEnd len="med" w="med" type="none"/>
            <a:tailEnd len="med" w="med" type="none"/>
          </a:ln>
        </p:spPr>
      </p:cxnSp>
      <p:sp>
        <p:nvSpPr>
          <p:cNvPr id="186" name="Google Shape;186;p13"/>
          <p:cNvSpPr txBox="1"/>
          <p:nvPr/>
        </p:nvSpPr>
        <p:spPr>
          <a:xfrm>
            <a:off x="0" y="2819275"/>
            <a:ext cx="8229600" cy="2073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5900" u="sng">
                <a:solidFill>
                  <a:srgbClr val="FFFFFF"/>
                </a:solidFill>
                <a:latin typeface="Barlow SemiBold"/>
                <a:ea typeface="Barlow SemiBold"/>
                <a:cs typeface="Barlow SemiBold"/>
                <a:sym typeface="Barlow SemiBold"/>
              </a:rPr>
              <a:t>L5: CDSS</a:t>
            </a:r>
            <a:endParaRPr sz="5900" u="sng">
              <a:solidFill>
                <a:srgbClr val="FFFFFF"/>
              </a:solidFill>
              <a:latin typeface="Barlow SemiBold"/>
              <a:ea typeface="Barlow SemiBold"/>
              <a:cs typeface="Barlow SemiBold"/>
              <a:sym typeface="Barlow SemiBold"/>
            </a:endParaRPr>
          </a:p>
        </p:txBody>
      </p:sp>
      <p:cxnSp>
        <p:nvCxnSpPr>
          <p:cNvPr id="187" name="Google Shape;187;p13"/>
          <p:cNvCxnSpPr/>
          <p:nvPr/>
        </p:nvCxnSpPr>
        <p:spPr>
          <a:xfrm>
            <a:off x="7751575" y="6547163"/>
            <a:ext cx="21000" cy="5192700"/>
          </a:xfrm>
          <a:prstGeom prst="straightConnector1">
            <a:avLst/>
          </a:prstGeom>
          <a:noFill/>
          <a:ln cap="flat" cmpd="sng" w="76200">
            <a:solidFill>
              <a:srgbClr val="FFFFFF"/>
            </a:solidFill>
            <a:prstDash val="dash"/>
            <a:round/>
            <a:headEnd len="med" w="med" type="none"/>
            <a:tailEnd len="med" w="med" type="none"/>
          </a:ln>
        </p:spPr>
      </p:cxnSp>
      <p:sp>
        <p:nvSpPr>
          <p:cNvPr id="188" name="Google Shape;188;p13"/>
          <p:cNvSpPr txBox="1"/>
          <p:nvPr/>
        </p:nvSpPr>
        <p:spPr>
          <a:xfrm>
            <a:off x="-25662" y="4910163"/>
            <a:ext cx="8229600" cy="95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3600">
                <a:solidFill>
                  <a:srgbClr val="FFFFFF"/>
                </a:solidFill>
                <a:latin typeface="Barlow SemiBold"/>
                <a:ea typeface="Barlow SemiBold"/>
                <a:cs typeface="Barlow SemiBold"/>
                <a:sym typeface="Barlow SemiBold"/>
              </a:rPr>
              <a:t>Book summary</a:t>
            </a:r>
            <a:endParaRPr sz="3600">
              <a:solidFill>
                <a:srgbClr val="FFFFFF"/>
              </a:solidFill>
              <a:latin typeface="Barlow SemiBold"/>
              <a:ea typeface="Barlow SemiBold"/>
              <a:cs typeface="Barlow SemiBold"/>
              <a:sym typeface="Barlow SemiBo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92" name="Shape 192"/>
        <p:cNvGrpSpPr/>
        <p:nvPr/>
      </p:nvGrpSpPr>
      <p:grpSpPr>
        <a:xfrm>
          <a:off x="0" y="0"/>
          <a:ext cx="0" cy="0"/>
          <a:chOff x="0" y="0"/>
          <a:chExt cx="0" cy="0"/>
        </a:xfrm>
      </p:grpSpPr>
      <p:sp>
        <p:nvSpPr>
          <p:cNvPr id="193" name="Google Shape;193;p14"/>
          <p:cNvSpPr txBox="1"/>
          <p:nvPr/>
        </p:nvSpPr>
        <p:spPr>
          <a:xfrm>
            <a:off x="1404375" y="287550"/>
            <a:ext cx="53289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
        <p:nvSpPr>
          <p:cNvPr id="194" name="Google Shape;194;p14"/>
          <p:cNvSpPr txBox="1"/>
          <p:nvPr/>
        </p:nvSpPr>
        <p:spPr>
          <a:xfrm>
            <a:off x="222080" y="1007188"/>
            <a:ext cx="6583800" cy="512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600">
                <a:solidFill>
                  <a:srgbClr val="00854C"/>
                </a:solidFill>
                <a:latin typeface="Lora"/>
                <a:ea typeface="Lora"/>
                <a:cs typeface="Lora"/>
                <a:sym typeface="Lora"/>
              </a:rPr>
              <a:t>Examples of CDS tools</a:t>
            </a:r>
            <a:endParaRPr sz="2600">
              <a:solidFill>
                <a:srgbClr val="00854C"/>
              </a:solidFill>
              <a:latin typeface="Lora"/>
              <a:ea typeface="Lora"/>
              <a:cs typeface="Lora"/>
              <a:sym typeface="Lora"/>
            </a:endParaRPr>
          </a:p>
        </p:txBody>
      </p:sp>
      <p:graphicFrame>
        <p:nvGraphicFramePr>
          <p:cNvPr id="195" name="Google Shape;195;p14"/>
          <p:cNvGraphicFramePr/>
          <p:nvPr/>
        </p:nvGraphicFramePr>
        <p:xfrm>
          <a:off x="116105" y="1548479"/>
          <a:ext cx="3000000" cy="3000000"/>
        </p:xfrm>
        <a:graphic>
          <a:graphicData uri="http://schemas.openxmlformats.org/drawingml/2006/table">
            <a:tbl>
              <a:tblPr>
                <a:noFill/>
                <a:tableStyleId>{8D9F2FD6-D1D8-4C64-85EB-2E79033D9CDC}</a:tableStyleId>
              </a:tblPr>
              <a:tblGrid>
                <a:gridCol w="1642850"/>
                <a:gridCol w="2720875"/>
                <a:gridCol w="3657300"/>
              </a:tblGrid>
              <a:tr h="313550">
                <a:tc>
                  <a:txBody>
                    <a:bodyPr/>
                    <a:lstStyle/>
                    <a:p>
                      <a:pPr indent="0" lvl="0" marL="0" rtl="0" algn="ctr">
                        <a:spcBef>
                          <a:spcPts val="0"/>
                        </a:spcBef>
                        <a:spcAft>
                          <a:spcPts val="0"/>
                        </a:spcAft>
                        <a:buNone/>
                      </a:pPr>
                      <a:r>
                        <a:rPr b="1" lang="en" sz="1100">
                          <a:latin typeface="Lora"/>
                          <a:ea typeface="Lora"/>
                          <a:cs typeface="Lora"/>
                          <a:sym typeface="Lora"/>
                        </a:rPr>
                        <a:t>CDS Tool name </a:t>
                      </a:r>
                      <a:endParaRPr b="1"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b="1" lang="en" sz="1100">
                          <a:solidFill>
                            <a:srgbClr val="FFFFFF"/>
                          </a:solidFill>
                          <a:latin typeface="Lora"/>
                          <a:ea typeface="Lora"/>
                          <a:cs typeface="Lora"/>
                          <a:sym typeface="Lora"/>
                        </a:rPr>
                        <a:t>Approach used</a:t>
                      </a:r>
                      <a:endParaRPr b="1" sz="1100">
                        <a:solidFill>
                          <a:srgbClr val="FFFFFF"/>
                        </a:solidFill>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6AA84F"/>
                    </a:solidFill>
                  </a:tcPr>
                </a:tc>
                <a:tc>
                  <a:txBody>
                    <a:bodyPr/>
                    <a:lstStyle/>
                    <a:p>
                      <a:pPr indent="0" lvl="0" marL="0" rtl="0" algn="ctr">
                        <a:spcBef>
                          <a:spcPts val="0"/>
                        </a:spcBef>
                        <a:spcAft>
                          <a:spcPts val="0"/>
                        </a:spcAft>
                        <a:buNone/>
                      </a:pPr>
                      <a:r>
                        <a:rPr b="1" lang="en" sz="1100">
                          <a:solidFill>
                            <a:srgbClr val="FFFFFF"/>
                          </a:solidFill>
                          <a:latin typeface="Lora"/>
                          <a:ea typeface="Lora"/>
                          <a:cs typeface="Lora"/>
                          <a:sym typeface="Lora"/>
                        </a:rPr>
                        <a:t>Purpose</a:t>
                      </a:r>
                      <a:endParaRPr b="1" sz="1100">
                        <a:solidFill>
                          <a:srgbClr val="FFFFFF"/>
                        </a:solidFill>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79C6A5"/>
                    </a:solidFill>
                  </a:tcPr>
                </a:tc>
              </a:tr>
              <a:tr h="617000">
                <a:tc>
                  <a:txBody>
                    <a:bodyPr/>
                    <a:lstStyle/>
                    <a:p>
                      <a:pPr indent="0" lvl="0" marL="0" rtl="0" algn="ctr">
                        <a:spcBef>
                          <a:spcPts val="0"/>
                        </a:spcBef>
                        <a:spcAft>
                          <a:spcPts val="0"/>
                        </a:spcAft>
                        <a:buNone/>
                      </a:pPr>
                      <a:r>
                        <a:rPr b="1" lang="en" sz="1100">
                          <a:latin typeface="Lora"/>
                          <a:ea typeface="Lora"/>
                          <a:cs typeface="Lora"/>
                          <a:sym typeface="Lora"/>
                        </a:rPr>
                        <a:t>QMR</a:t>
                      </a:r>
                      <a:endParaRPr b="1" sz="1100">
                        <a:latin typeface="Lora"/>
                        <a:ea typeface="Lora"/>
                        <a:cs typeface="Lora"/>
                        <a:sym typeface="Lora"/>
                      </a:endParaRPr>
                    </a:p>
                    <a:p>
                      <a:pPr indent="0" lvl="0" marL="0" rtl="0" algn="ctr">
                        <a:spcBef>
                          <a:spcPts val="0"/>
                        </a:spcBef>
                        <a:spcAft>
                          <a:spcPts val="0"/>
                        </a:spcAft>
                        <a:buNone/>
                      </a:pPr>
                      <a:r>
                        <a:rPr b="1" lang="en" sz="1100">
                          <a:latin typeface="Lora"/>
                          <a:ea typeface="Lora"/>
                          <a:cs typeface="Lora"/>
                          <a:sym typeface="Lora"/>
                        </a:rPr>
                        <a:t>(Quick Medical Reference)</a:t>
                      </a:r>
                      <a:endParaRPr b="1"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EAD3"/>
                    </a:solidFill>
                  </a:tcPr>
                </a:tc>
                <a:tc>
                  <a:txBody>
                    <a:bodyPr/>
                    <a:lstStyle/>
                    <a:p>
                      <a:pPr indent="0" lvl="0" marL="0" rtl="0" algn="l">
                        <a:spcBef>
                          <a:spcPts val="0"/>
                        </a:spcBef>
                        <a:spcAft>
                          <a:spcPts val="0"/>
                        </a:spcAft>
                        <a:buNone/>
                      </a:pPr>
                      <a:r>
                        <a:rPr lang="en" sz="1100">
                          <a:latin typeface="Lora"/>
                          <a:ea typeface="Lora"/>
                          <a:cs typeface="Lora"/>
                          <a:sym typeface="Lora"/>
                        </a:rPr>
                        <a:t>Extensive knowledge base of diagnoses, symptoms and lab findings</a:t>
                      </a:r>
                      <a:endParaRPr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1200"/>
                        </a:spcAft>
                        <a:buNone/>
                      </a:pPr>
                      <a:r>
                        <a:rPr lang="en" sz="1100">
                          <a:latin typeface="Lora"/>
                          <a:ea typeface="Lora"/>
                          <a:cs typeface="Lora"/>
                          <a:sym typeface="Lora"/>
                        </a:rPr>
                        <a:t>A diagnostic CDDS</a:t>
                      </a:r>
                      <a:endParaRPr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937325">
                <a:tc>
                  <a:txBody>
                    <a:bodyPr/>
                    <a:lstStyle/>
                    <a:p>
                      <a:pPr indent="0" lvl="0" marL="0" rtl="0" algn="ctr">
                        <a:spcBef>
                          <a:spcPts val="0"/>
                        </a:spcBef>
                        <a:spcAft>
                          <a:spcPts val="0"/>
                        </a:spcAft>
                        <a:buNone/>
                      </a:pPr>
                      <a:r>
                        <a:rPr b="1" lang="en" sz="1100">
                          <a:latin typeface="Lora"/>
                          <a:ea typeface="Lora"/>
                          <a:cs typeface="Lora"/>
                          <a:sym typeface="Lora"/>
                        </a:rPr>
                        <a:t>HELP </a:t>
                      </a:r>
                      <a:endParaRPr b="1" sz="1100">
                        <a:latin typeface="Lora"/>
                        <a:ea typeface="Lora"/>
                        <a:cs typeface="Lora"/>
                        <a:sym typeface="Lora"/>
                      </a:endParaRPr>
                    </a:p>
                    <a:p>
                      <a:pPr indent="0" lvl="0" marL="0" rtl="0" algn="ctr">
                        <a:spcBef>
                          <a:spcPts val="0"/>
                        </a:spcBef>
                        <a:spcAft>
                          <a:spcPts val="0"/>
                        </a:spcAft>
                        <a:buNone/>
                      </a:pPr>
                      <a:r>
                        <a:rPr b="1" lang="en" sz="1100">
                          <a:latin typeface="Lora"/>
                          <a:ea typeface="Lora"/>
                          <a:cs typeface="Lora"/>
                          <a:sym typeface="Lora"/>
                        </a:rPr>
                        <a:t>(Health Evaluation Through Logical Processing)</a:t>
                      </a:r>
                      <a:endParaRPr b="1"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EAD3"/>
                    </a:solidFill>
                  </a:tcPr>
                </a:tc>
                <a:tc>
                  <a:txBody>
                    <a:bodyPr/>
                    <a:lstStyle/>
                    <a:p>
                      <a:pPr indent="0" lvl="0" marL="0" rtl="0" algn="l">
                        <a:spcBef>
                          <a:spcPts val="0"/>
                        </a:spcBef>
                        <a:spcAft>
                          <a:spcPts val="0"/>
                        </a:spcAft>
                        <a:buClr>
                          <a:srgbClr val="000000"/>
                        </a:buClr>
                        <a:buSzPts val="1100"/>
                        <a:buFont typeface="Arial"/>
                        <a:buNone/>
                      </a:pPr>
                      <a:r>
                        <a:t/>
                      </a:r>
                      <a:endParaRPr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lnSpc>
                          <a:spcPct val="115000"/>
                        </a:lnSpc>
                        <a:spcBef>
                          <a:spcPts val="1200"/>
                        </a:spcBef>
                        <a:spcAft>
                          <a:spcPts val="1200"/>
                        </a:spcAft>
                        <a:buNone/>
                      </a:pPr>
                      <a:r>
                        <a:rPr lang="en" sz="1100">
                          <a:latin typeface="Lora"/>
                          <a:ea typeface="Lora"/>
                          <a:cs typeface="Lora"/>
                          <a:sym typeface="Lora"/>
                        </a:rPr>
                        <a:t>It provides alerts and reminders, data interpretation, diagnostic help, management suggestions and clinical practice guidelines. </a:t>
                      </a:r>
                      <a:endParaRPr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431125">
                <a:tc>
                  <a:txBody>
                    <a:bodyPr/>
                    <a:lstStyle/>
                    <a:p>
                      <a:pPr indent="0" lvl="0" marL="0" rtl="0" algn="ctr">
                        <a:spcBef>
                          <a:spcPts val="0"/>
                        </a:spcBef>
                        <a:spcAft>
                          <a:spcPts val="0"/>
                        </a:spcAft>
                        <a:buNone/>
                      </a:pPr>
                      <a:r>
                        <a:rPr b="1" lang="en" sz="1100">
                          <a:latin typeface="Lora"/>
                          <a:ea typeface="Lora"/>
                          <a:cs typeface="Lora"/>
                          <a:sym typeface="Lora"/>
                        </a:rPr>
                        <a:t>Iliad</a:t>
                      </a:r>
                      <a:endParaRPr b="1"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EAD3"/>
                    </a:solidFill>
                  </a:tcPr>
                </a:tc>
                <a:tc>
                  <a:txBody>
                    <a:bodyPr/>
                    <a:lstStyle/>
                    <a:p>
                      <a:pPr indent="0" lvl="0" marL="0" rtl="0" algn="l">
                        <a:spcBef>
                          <a:spcPts val="0"/>
                        </a:spcBef>
                        <a:spcAft>
                          <a:spcPts val="0"/>
                        </a:spcAft>
                        <a:buClr>
                          <a:srgbClr val="000000"/>
                        </a:buClr>
                        <a:buSzPts val="1100"/>
                        <a:buFont typeface="Arial"/>
                        <a:buNone/>
                      </a:pPr>
                      <a:r>
                        <a:t/>
                      </a:r>
                      <a:endParaRPr sz="1100">
                        <a:highlight>
                          <a:srgbClr val="93C47D"/>
                        </a:highlight>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rPr lang="en" sz="1100">
                          <a:latin typeface="Lora"/>
                          <a:ea typeface="Lora"/>
                          <a:cs typeface="Lora"/>
                          <a:sym typeface="Lora"/>
                        </a:rPr>
                        <a:t>A diagnostic CDSS and reference system for professionals</a:t>
                      </a:r>
                      <a:endParaRPr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768750">
                <a:tc>
                  <a:txBody>
                    <a:bodyPr/>
                    <a:lstStyle/>
                    <a:p>
                      <a:pPr indent="0" lvl="0" marL="0" rtl="0" algn="ctr">
                        <a:spcBef>
                          <a:spcPts val="0"/>
                        </a:spcBef>
                        <a:spcAft>
                          <a:spcPts val="0"/>
                        </a:spcAft>
                        <a:buNone/>
                      </a:pPr>
                      <a:r>
                        <a:rPr b="1" lang="en" sz="1100">
                          <a:latin typeface="Lora"/>
                          <a:ea typeface="Lora"/>
                          <a:cs typeface="Lora"/>
                          <a:sym typeface="Lora"/>
                        </a:rPr>
                        <a:t>SimulConsult</a:t>
                      </a:r>
                      <a:endParaRPr b="1"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D9EAD3"/>
                    </a:solidFill>
                  </a:tcPr>
                </a:tc>
                <a:tc>
                  <a:txBody>
                    <a:bodyPr/>
                    <a:lstStyle/>
                    <a:p>
                      <a:pPr indent="0" lvl="0" marL="0" rtl="0" algn="l">
                        <a:lnSpc>
                          <a:spcPct val="115000"/>
                        </a:lnSpc>
                        <a:spcBef>
                          <a:spcPts val="1200"/>
                        </a:spcBef>
                        <a:spcAft>
                          <a:spcPts val="1200"/>
                        </a:spcAft>
                        <a:buNone/>
                      </a:pPr>
                      <a:r>
                        <a:rPr lang="en" sz="1100">
                          <a:latin typeface="Lora"/>
                          <a:ea typeface="Lora"/>
                          <a:cs typeface="Lora"/>
                          <a:sym typeface="Lora"/>
                        </a:rPr>
                        <a:t>Diagnostic program based on Bayesian networks.</a:t>
                      </a:r>
                      <a:endParaRPr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rtl="0" algn="l">
                        <a:spcBef>
                          <a:spcPts val="0"/>
                        </a:spcBef>
                        <a:spcAft>
                          <a:spcPts val="0"/>
                        </a:spcAft>
                        <a:buClr>
                          <a:srgbClr val="000000"/>
                        </a:buClr>
                        <a:buSzPts val="1100"/>
                        <a:buFont typeface="Arial"/>
                        <a:buNone/>
                      </a:pPr>
                      <a:r>
                        <a:rPr lang="en" sz="1100">
                          <a:latin typeface="Lora"/>
                          <a:ea typeface="Lora"/>
                          <a:cs typeface="Lora"/>
                          <a:sym typeface="Lora"/>
                        </a:rPr>
                        <a:t>Useful for children with genetic variants and unusual physical findings where a differential diagnosis is important.</a:t>
                      </a:r>
                      <a:endParaRPr sz="1100">
                        <a:latin typeface="Lora"/>
                        <a:ea typeface="Lora"/>
                        <a:cs typeface="Lora"/>
                        <a:sym typeface="Lora"/>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sp>
        <p:nvSpPr>
          <p:cNvPr id="196" name="Google Shape;196;p14"/>
          <p:cNvSpPr txBox="1"/>
          <p:nvPr/>
        </p:nvSpPr>
        <p:spPr>
          <a:xfrm>
            <a:off x="0" y="5149500"/>
            <a:ext cx="4759200" cy="392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2500">
                <a:solidFill>
                  <a:srgbClr val="00854C"/>
                </a:solidFill>
                <a:latin typeface="Lora"/>
                <a:ea typeface="Lora"/>
                <a:cs typeface="Lora"/>
                <a:sym typeface="Lora"/>
              </a:rPr>
              <a:t>Supporting Organizations</a:t>
            </a:r>
            <a:endParaRPr b="1" sz="2500">
              <a:solidFill>
                <a:srgbClr val="00854C"/>
              </a:solidFill>
              <a:latin typeface="Lora"/>
              <a:ea typeface="Lora"/>
              <a:cs typeface="Lora"/>
              <a:sym typeface="Lora"/>
            </a:endParaRPr>
          </a:p>
        </p:txBody>
      </p:sp>
      <p:sp>
        <p:nvSpPr>
          <p:cNvPr id="197" name="Google Shape;197;p14"/>
          <p:cNvSpPr txBox="1"/>
          <p:nvPr/>
        </p:nvSpPr>
        <p:spPr>
          <a:xfrm>
            <a:off x="11825" y="5573525"/>
            <a:ext cx="8229600" cy="5633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lang="en" sz="1200">
                <a:solidFill>
                  <a:srgbClr val="000000"/>
                </a:solidFill>
                <a:highlight>
                  <a:srgbClr val="FFF2CC"/>
                </a:highlight>
                <a:latin typeface="Lora"/>
                <a:ea typeface="Lora"/>
                <a:cs typeface="Lora"/>
                <a:sym typeface="Lora"/>
              </a:rPr>
              <a:t>Office of the National Coordinator (ONC):</a:t>
            </a:r>
            <a:r>
              <a:rPr b="1" lang="en" sz="1200">
                <a:solidFill>
                  <a:srgbClr val="000000"/>
                </a:solidFill>
                <a:latin typeface="Lora"/>
                <a:ea typeface="Lora"/>
                <a:cs typeface="Lora"/>
                <a:sym typeface="Lora"/>
              </a:rPr>
              <a:t> </a:t>
            </a:r>
            <a:r>
              <a:rPr lang="en" sz="1200">
                <a:solidFill>
                  <a:srgbClr val="000000"/>
                </a:solidFill>
                <a:latin typeface="Lora"/>
                <a:ea typeface="Lora"/>
                <a:cs typeface="Lora"/>
                <a:sym typeface="Lora"/>
              </a:rPr>
              <a:t>It has 4 tasks: </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Task 1: Distill best practices for CDS design and CDS implementation, preparing resources on best practices for broad dissemination through a variety of online channels.</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Task 2: Distill best practices and standards for sharing CDS knowledge and produce an open online platform for sharing CDS knowledge artifacts among EHR vendors and/ or provider organizations.</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Task 3: Develop a “clinically important” drug- drug interaction (DDI) list, as well as a legal brief about the liability implications of using the clinically important DDI list. S</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Task 4: Develop a process that engages specialty bodies in weighing performance gaps vs. CDS opportunities to select targets for meaningful use of CDS by specialists”</a:t>
            </a:r>
            <a:endParaRPr sz="1200">
              <a:solidFill>
                <a:srgbClr val="000000"/>
              </a:solidFill>
              <a:latin typeface="Lora"/>
              <a:ea typeface="Lora"/>
              <a:cs typeface="Lora"/>
              <a:sym typeface="Lora"/>
            </a:endParaRPr>
          </a:p>
          <a:p>
            <a:pPr indent="0" lvl="0" marL="914400" marR="0" rtl="0" algn="l">
              <a:lnSpc>
                <a:spcPct val="100000"/>
              </a:lnSpc>
              <a:spcBef>
                <a:spcPts val="0"/>
              </a:spcBef>
              <a:spcAft>
                <a:spcPts val="0"/>
              </a:spcAft>
              <a:buNone/>
            </a:pPr>
            <a:r>
              <a:t/>
            </a:r>
            <a:endParaRPr sz="1200">
              <a:solidFill>
                <a:srgbClr val="000000"/>
              </a:solidFill>
              <a:latin typeface="Lora"/>
              <a:ea typeface="Lora"/>
              <a:cs typeface="Lora"/>
              <a:sym typeface="Lora"/>
            </a:endParaRPr>
          </a:p>
          <a:p>
            <a:pPr indent="0" lvl="0" marL="0" rtl="0" algn="l">
              <a:lnSpc>
                <a:spcPct val="100000"/>
              </a:lnSpc>
              <a:spcBef>
                <a:spcPts val="0"/>
              </a:spcBef>
              <a:spcAft>
                <a:spcPts val="0"/>
              </a:spcAft>
              <a:buNone/>
            </a:pPr>
            <a:r>
              <a:rPr b="1" lang="en" sz="1200">
                <a:solidFill>
                  <a:srgbClr val="000000"/>
                </a:solidFill>
                <a:highlight>
                  <a:srgbClr val="D9EAD3"/>
                </a:highlight>
                <a:latin typeface="Lora"/>
                <a:ea typeface="Lora"/>
                <a:cs typeface="Lora"/>
                <a:sym typeface="Lora"/>
              </a:rPr>
              <a:t>Agency for Healthcare Research and Quality (AHRQ)</a:t>
            </a:r>
            <a:r>
              <a:rPr lang="en" sz="1200">
                <a:solidFill>
                  <a:srgbClr val="000000"/>
                </a:solidFill>
                <a:latin typeface="Lora"/>
                <a:ea typeface="Lora"/>
                <a:cs typeface="Lora"/>
                <a:sym typeface="Lora"/>
              </a:rPr>
              <a:t> : It has multiple CDS initiatives:</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The Clinical Decision Support Consortium (CDSC) → to assess, define, demonstrate, and evaluate best practices for knowledge management and clinical decision support in healthcare information technology at scale across multiple ambulatory care settings and EHR technology platforms.”</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Guidelines into Decision Support (GLIDES) → translating CPGs into structured data for the outpatient treatment of common diseases.</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CDS eRecommendations project</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CDS Key Resources</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US Health Information Knowledgebase (USHIK) is an AHRQ initiative to support knowledge </a:t>
            </a:r>
            <a:endParaRPr sz="1200">
              <a:solidFill>
                <a:srgbClr val="000000"/>
              </a:solidFill>
              <a:latin typeface="Lora"/>
              <a:ea typeface="Lora"/>
              <a:cs typeface="Lora"/>
              <a:sym typeface="Lora"/>
            </a:endParaRPr>
          </a:p>
          <a:p>
            <a:pPr indent="0" lvl="0" marL="0" marR="0" rtl="0" algn="l">
              <a:lnSpc>
                <a:spcPct val="100000"/>
              </a:lnSpc>
              <a:spcBef>
                <a:spcPts val="0"/>
              </a:spcBef>
              <a:spcAft>
                <a:spcPts val="0"/>
              </a:spcAft>
              <a:buNone/>
            </a:pPr>
            <a:r>
              <a:t/>
            </a:r>
            <a:endParaRPr sz="1200">
              <a:solidFill>
                <a:srgbClr val="000000"/>
              </a:solidFill>
              <a:latin typeface="Lora"/>
              <a:ea typeface="Lora"/>
              <a:cs typeface="Lora"/>
              <a:sym typeface="Lora"/>
            </a:endParaRPr>
          </a:p>
          <a:p>
            <a:pPr indent="0" lvl="0" marL="0" marR="0" rtl="0" algn="l">
              <a:lnSpc>
                <a:spcPct val="100000"/>
              </a:lnSpc>
              <a:spcBef>
                <a:spcPts val="0"/>
              </a:spcBef>
              <a:spcAft>
                <a:spcPts val="0"/>
              </a:spcAft>
              <a:buNone/>
            </a:pPr>
            <a:r>
              <a:rPr b="1" lang="en" sz="1200">
                <a:highlight>
                  <a:srgbClr val="CFE2F3"/>
                </a:highlight>
                <a:latin typeface="Lora"/>
                <a:ea typeface="Lora"/>
                <a:cs typeface="Lora"/>
                <a:sym typeface="Lora"/>
              </a:rPr>
              <a:t>HL7</a:t>
            </a:r>
            <a:r>
              <a:rPr lang="en" sz="1200">
                <a:latin typeface="Lora"/>
                <a:ea typeface="Lora"/>
                <a:cs typeface="Lora"/>
                <a:sym typeface="Lora"/>
              </a:rPr>
              <a:t>: goals to advance electronic CDS:</a:t>
            </a:r>
            <a:endParaRPr sz="1200">
              <a:latin typeface="Lora"/>
              <a:ea typeface="Lora"/>
              <a:cs typeface="Lora"/>
              <a:sym typeface="Lora"/>
            </a:endParaRPr>
          </a:p>
          <a:p>
            <a:pPr indent="-304800" lvl="0" marL="457200" marR="0" rtl="0" algn="l">
              <a:lnSpc>
                <a:spcPct val="100000"/>
              </a:lnSpc>
              <a:spcBef>
                <a:spcPts val="0"/>
              </a:spcBef>
              <a:spcAft>
                <a:spcPts val="0"/>
              </a:spcAft>
              <a:buSzPts val="1200"/>
              <a:buFont typeface="Lora"/>
              <a:buChar char="-"/>
            </a:pPr>
            <a:r>
              <a:rPr lang="en" sz="1200">
                <a:latin typeface="Lora"/>
                <a:ea typeface="Lora"/>
                <a:cs typeface="Lora"/>
                <a:sym typeface="Lora"/>
              </a:rPr>
              <a:t>Work on CDS standards for knowledge representation, such as, Infobuttons and order sets</a:t>
            </a:r>
            <a:endParaRPr sz="1200">
              <a:latin typeface="Lora"/>
              <a:ea typeface="Lora"/>
              <a:cs typeface="Lora"/>
              <a:sym typeface="Lora"/>
            </a:endParaRPr>
          </a:p>
          <a:p>
            <a:pPr indent="-304800" lvl="0" marL="457200" marR="0" rtl="0" algn="l">
              <a:lnSpc>
                <a:spcPct val="100000"/>
              </a:lnSpc>
              <a:spcBef>
                <a:spcPts val="0"/>
              </a:spcBef>
              <a:spcAft>
                <a:spcPts val="0"/>
              </a:spcAft>
              <a:buSzPts val="1200"/>
              <a:buFont typeface="Lora"/>
              <a:buChar char="-"/>
            </a:pPr>
            <a:r>
              <a:rPr lang="en" sz="1200">
                <a:latin typeface="Lora"/>
                <a:ea typeface="Lora"/>
                <a:cs typeface="Lora"/>
                <a:sym typeface="Lora"/>
              </a:rPr>
              <a:t>Work on patient centered monitoring such as alerts and reminders</a:t>
            </a:r>
            <a:endParaRPr sz="1200">
              <a:latin typeface="Lora"/>
              <a:ea typeface="Lora"/>
              <a:cs typeface="Lora"/>
              <a:sym typeface="Lora"/>
            </a:endParaRPr>
          </a:p>
          <a:p>
            <a:pPr indent="-304800" lvl="0" marL="457200" marR="0" rtl="0" algn="l">
              <a:lnSpc>
                <a:spcPct val="100000"/>
              </a:lnSpc>
              <a:spcBef>
                <a:spcPts val="0"/>
              </a:spcBef>
              <a:spcAft>
                <a:spcPts val="0"/>
              </a:spcAft>
              <a:buSzPts val="1200"/>
              <a:buFont typeface="Lora"/>
              <a:buChar char="-"/>
            </a:pPr>
            <a:r>
              <a:rPr lang="en" sz="1200">
                <a:latin typeface="Lora"/>
                <a:ea typeface="Lora"/>
                <a:cs typeface="Lora"/>
                <a:sym typeface="Lora"/>
              </a:rPr>
              <a:t>Work on population-centric monitoring and management, such as disease surveillance</a:t>
            </a:r>
            <a:endParaRPr sz="1200">
              <a:latin typeface="Lora"/>
              <a:ea typeface="Lora"/>
              <a:cs typeface="Lora"/>
              <a:sym typeface="Lora"/>
            </a:endParaRPr>
          </a:p>
          <a:p>
            <a:pPr indent="-304800" lvl="0" marL="457200" marR="0" rtl="0" algn="l">
              <a:lnSpc>
                <a:spcPct val="100000"/>
              </a:lnSpc>
              <a:spcBef>
                <a:spcPts val="0"/>
              </a:spcBef>
              <a:spcAft>
                <a:spcPts val="0"/>
              </a:spcAft>
              <a:buSzPts val="1200"/>
              <a:buFont typeface="Lora"/>
              <a:buChar char="-"/>
            </a:pPr>
            <a:r>
              <a:rPr lang="en" sz="1200">
                <a:latin typeface="Lora"/>
                <a:ea typeface="Lora"/>
                <a:cs typeface="Lora"/>
                <a:sym typeface="Lora"/>
              </a:rPr>
              <a:t>Work on representation of CPGs</a:t>
            </a:r>
            <a:endParaRPr sz="1200">
              <a:latin typeface="Lora"/>
              <a:ea typeface="Lora"/>
              <a:cs typeface="Lora"/>
              <a:sym typeface="Lora"/>
            </a:endParaRPr>
          </a:p>
          <a:p>
            <a:pPr indent="-304800" lvl="0" marL="457200" marR="0" rtl="0" algn="l">
              <a:lnSpc>
                <a:spcPct val="100000"/>
              </a:lnSpc>
              <a:spcBef>
                <a:spcPts val="0"/>
              </a:spcBef>
              <a:spcAft>
                <a:spcPts val="0"/>
              </a:spcAft>
              <a:buSzPts val="1200"/>
              <a:buFont typeface="Lora"/>
              <a:buChar char="-"/>
            </a:pPr>
            <a:r>
              <a:rPr lang="en" sz="1200">
                <a:latin typeface="Lora"/>
                <a:ea typeface="Lora"/>
                <a:cs typeface="Lora"/>
                <a:sym typeface="Lora"/>
              </a:rPr>
              <a:t>Develop a data model for clinical decision support</a:t>
            </a:r>
            <a:endParaRPr sz="1200">
              <a:latin typeface="Lora"/>
              <a:ea typeface="Lora"/>
              <a:cs typeface="Lora"/>
              <a:sym typeface="Lora"/>
            </a:endParaRPr>
          </a:p>
          <a:p>
            <a:pPr indent="-304800" lvl="0" marL="457200" marR="0" rtl="0" algn="l">
              <a:lnSpc>
                <a:spcPct val="100000"/>
              </a:lnSpc>
              <a:spcBef>
                <a:spcPts val="0"/>
              </a:spcBef>
              <a:spcAft>
                <a:spcPts val="0"/>
              </a:spcAft>
              <a:buSzPts val="1200"/>
              <a:buFont typeface="Lora"/>
              <a:buChar char="-"/>
            </a:pPr>
            <a:r>
              <a:rPr lang="en" sz="1200">
                <a:latin typeface="Lora"/>
                <a:ea typeface="Lora"/>
                <a:cs typeface="Lora"/>
                <a:sym typeface="Lora"/>
              </a:rPr>
              <a:t>Identify existing HL7 messages and triggers for CDS</a:t>
            </a:r>
            <a:endParaRPr sz="1200">
              <a:latin typeface="Lora"/>
              <a:ea typeface="Lora"/>
              <a:cs typeface="Lora"/>
              <a:sym typeface="Lora"/>
            </a:endParaRPr>
          </a:p>
          <a:p>
            <a:pPr indent="0" lvl="0" marL="0" marR="0" rtl="0" algn="l">
              <a:lnSpc>
                <a:spcPct val="100000"/>
              </a:lnSpc>
              <a:spcBef>
                <a:spcPts val="0"/>
              </a:spcBef>
              <a:spcAft>
                <a:spcPts val="0"/>
              </a:spcAft>
              <a:buNone/>
            </a:pPr>
            <a:r>
              <a:t/>
            </a:r>
            <a:endParaRPr sz="1200">
              <a:latin typeface="Lora"/>
              <a:ea typeface="Lora"/>
              <a:cs typeface="Lora"/>
              <a:sym typeface="Lora"/>
            </a:endParaRPr>
          </a:p>
          <a:p>
            <a:pPr indent="0" lvl="0" marL="0" rtl="0" algn="l">
              <a:spcBef>
                <a:spcPts val="0"/>
              </a:spcBef>
              <a:spcAft>
                <a:spcPts val="0"/>
              </a:spcAft>
              <a:buNone/>
            </a:pPr>
            <a:r>
              <a:rPr b="1" lang="en" sz="1200">
                <a:solidFill>
                  <a:srgbClr val="000000"/>
                </a:solidFill>
                <a:highlight>
                  <a:srgbClr val="D9EAD3"/>
                </a:highlight>
                <a:latin typeface="Lora"/>
                <a:ea typeface="Lora"/>
                <a:cs typeface="Lora"/>
                <a:sym typeface="Lora"/>
              </a:rPr>
              <a:t>Centers for Medicare and Medicaid Services (CMS) Meaningful Use Program</a:t>
            </a:r>
            <a:endParaRPr b="1" sz="1200">
              <a:solidFill>
                <a:srgbClr val="000000"/>
              </a:solidFill>
              <a:highlight>
                <a:srgbClr val="D9EAD3"/>
              </a:highlight>
              <a:latin typeface="Lora"/>
              <a:ea typeface="Lora"/>
              <a:cs typeface="Lora"/>
              <a:sym typeface="Lora"/>
            </a:endParaRPr>
          </a:p>
          <a:p>
            <a:pPr indent="-304800" lvl="0" marL="457200" rtl="0" algn="l">
              <a:spcBef>
                <a:spcPts val="0"/>
              </a:spcBef>
              <a:spcAft>
                <a:spcPts val="0"/>
              </a:spcAft>
              <a:buClr>
                <a:srgbClr val="000000"/>
              </a:buClr>
              <a:buSzPts val="1200"/>
              <a:buFont typeface="Lora"/>
              <a:buChar char="-"/>
            </a:pPr>
            <a:r>
              <a:rPr lang="en" sz="1200">
                <a:solidFill>
                  <a:srgbClr val="000000"/>
                </a:solidFill>
                <a:latin typeface="Lora"/>
                <a:ea typeface="Lora"/>
                <a:cs typeface="Lora"/>
                <a:sym typeface="Lora"/>
              </a:rPr>
              <a:t>Responsible for reimbursing eligible physicians and hospitals for meaningful use of certified EHRs. CMSviews clinical decision support to be integral to quality measures and the improvement of patient care</a:t>
            </a:r>
            <a:endParaRPr sz="1200">
              <a:solidFill>
                <a:srgbClr val="000000"/>
              </a:solidFill>
              <a:latin typeface="Lora"/>
              <a:ea typeface="Lora"/>
              <a:cs typeface="Lora"/>
              <a:sym typeface="Lora"/>
            </a:endParaRPr>
          </a:p>
          <a:p>
            <a:pPr indent="0" lvl="0" marL="0" marR="0" rtl="0" algn="l">
              <a:lnSpc>
                <a:spcPct val="100000"/>
              </a:lnSpc>
              <a:spcBef>
                <a:spcPts val="0"/>
              </a:spcBef>
              <a:spcAft>
                <a:spcPts val="0"/>
              </a:spcAft>
              <a:buNone/>
            </a:pPr>
            <a:r>
              <a:t/>
            </a:r>
            <a:endParaRPr sz="1100">
              <a:latin typeface="Lora"/>
              <a:ea typeface="Lora"/>
              <a:cs typeface="Lora"/>
              <a:sym typeface="Lora"/>
            </a:endParaRPr>
          </a:p>
          <a:p>
            <a:pPr indent="0" lvl="0" marL="0" marR="0" rtl="0" algn="l">
              <a:lnSpc>
                <a:spcPct val="100000"/>
              </a:lnSpc>
              <a:spcBef>
                <a:spcPts val="0"/>
              </a:spcBef>
              <a:spcAft>
                <a:spcPts val="0"/>
              </a:spcAft>
              <a:buNone/>
            </a:pPr>
            <a:r>
              <a:t/>
            </a:r>
            <a:endParaRPr sz="1100">
              <a:solidFill>
                <a:srgbClr val="000000"/>
              </a:solidFill>
              <a:latin typeface="Lora"/>
              <a:ea typeface="Lora"/>
              <a:cs typeface="Lora"/>
              <a:sym typeface="Lor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01" name="Shape 201"/>
        <p:cNvGrpSpPr/>
        <p:nvPr/>
      </p:nvGrpSpPr>
      <p:grpSpPr>
        <a:xfrm>
          <a:off x="0" y="0"/>
          <a:ext cx="0" cy="0"/>
          <a:chOff x="0" y="0"/>
          <a:chExt cx="0" cy="0"/>
        </a:xfrm>
      </p:grpSpPr>
      <p:sp>
        <p:nvSpPr>
          <p:cNvPr id="202" name="Google Shape;202;p15"/>
          <p:cNvSpPr txBox="1"/>
          <p:nvPr/>
        </p:nvSpPr>
        <p:spPr>
          <a:xfrm>
            <a:off x="1404375" y="287550"/>
            <a:ext cx="53289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
        <p:nvSpPr>
          <p:cNvPr id="203" name="Google Shape;203;p15"/>
          <p:cNvSpPr txBox="1"/>
          <p:nvPr/>
        </p:nvSpPr>
        <p:spPr>
          <a:xfrm>
            <a:off x="82050" y="1605450"/>
            <a:ext cx="8229600" cy="4206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rgbClr val="000000"/>
                </a:solidFill>
                <a:latin typeface="Lora"/>
                <a:ea typeface="Lora"/>
                <a:cs typeface="Lora"/>
                <a:sym typeface="Lora"/>
              </a:rPr>
              <a:t>- Knowledge Use</a:t>
            </a:r>
            <a:endParaRPr sz="1200">
              <a:solidFill>
                <a:srgbClr val="000000"/>
              </a:solidFill>
              <a:latin typeface="Lora"/>
              <a:ea typeface="Lora"/>
              <a:cs typeface="Lora"/>
              <a:sym typeface="Lora"/>
            </a:endParaRPr>
          </a:p>
          <a:p>
            <a:pPr indent="0" lvl="0" marL="0" marR="0" rtl="0" algn="l">
              <a:lnSpc>
                <a:spcPct val="100000"/>
              </a:lnSpc>
              <a:spcBef>
                <a:spcPts val="0"/>
              </a:spcBef>
              <a:spcAft>
                <a:spcPts val="0"/>
              </a:spcAft>
              <a:buNone/>
            </a:pPr>
            <a:r>
              <a:rPr lang="en" sz="1200">
                <a:solidFill>
                  <a:srgbClr val="000000"/>
                </a:solidFill>
                <a:latin typeface="Lora"/>
                <a:ea typeface="Lora"/>
                <a:cs typeface="Lora"/>
                <a:sym typeface="Lora"/>
              </a:rPr>
              <a:t>- Knowledge Management </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AutoNum type="alphaLcPeriod"/>
            </a:pPr>
            <a:r>
              <a:rPr lang="en" sz="1200">
                <a:solidFill>
                  <a:srgbClr val="000000"/>
                </a:solidFill>
                <a:latin typeface="Lora"/>
                <a:ea typeface="Lora"/>
                <a:cs typeface="Lora"/>
                <a:sym typeface="Lora"/>
              </a:rPr>
              <a:t>Knowledge Acquisition </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AutoNum type="alphaLcPeriod"/>
            </a:pPr>
            <a:r>
              <a:rPr lang="en" sz="1200">
                <a:solidFill>
                  <a:srgbClr val="000000"/>
                </a:solidFill>
                <a:latin typeface="Lora"/>
                <a:ea typeface="Lora"/>
                <a:cs typeface="Lora"/>
                <a:sym typeface="Lora"/>
              </a:rPr>
              <a:t>Knowledge Representation </a:t>
            </a:r>
            <a:endParaRPr sz="1200">
              <a:solidFill>
                <a:srgbClr val="000000"/>
              </a:solidFill>
              <a:latin typeface="Lora"/>
              <a:ea typeface="Lora"/>
              <a:cs typeface="Lora"/>
              <a:sym typeface="Lora"/>
            </a:endParaRPr>
          </a:p>
          <a:p>
            <a:pPr indent="-304800" lvl="1" marL="914400" marR="0" rtl="0" algn="l">
              <a:lnSpc>
                <a:spcPct val="100000"/>
              </a:lnSpc>
              <a:spcBef>
                <a:spcPts val="0"/>
              </a:spcBef>
              <a:spcAft>
                <a:spcPts val="0"/>
              </a:spcAft>
              <a:buClr>
                <a:srgbClr val="000000"/>
              </a:buClr>
              <a:buSzPts val="1200"/>
              <a:buFont typeface="Lora"/>
              <a:buAutoNum type="romanLcPeriod"/>
            </a:pPr>
            <a:r>
              <a:rPr lang="en" sz="1200">
                <a:solidFill>
                  <a:srgbClr val="000000"/>
                </a:solidFill>
                <a:latin typeface="Lora"/>
                <a:ea typeface="Lora"/>
                <a:cs typeface="Lora"/>
                <a:sym typeface="Lora"/>
              </a:rPr>
              <a:t>Configuration: represented by the choices specified by the institution, which maybe context sensitive.</a:t>
            </a:r>
            <a:endParaRPr sz="1200">
              <a:solidFill>
                <a:srgbClr val="000000"/>
              </a:solidFill>
              <a:latin typeface="Lora"/>
              <a:ea typeface="Lora"/>
              <a:cs typeface="Lora"/>
              <a:sym typeface="Lora"/>
            </a:endParaRPr>
          </a:p>
          <a:p>
            <a:pPr indent="-304800" lvl="2" marL="1371600" marR="0" rtl="0" algn="l">
              <a:lnSpc>
                <a:spcPct val="100000"/>
              </a:lnSpc>
              <a:spcBef>
                <a:spcPts val="0"/>
              </a:spcBef>
              <a:spcAft>
                <a:spcPts val="0"/>
              </a:spcAft>
              <a:buClr>
                <a:srgbClr val="000000"/>
              </a:buClr>
              <a:buSzPts val="1200"/>
              <a:buFont typeface="Lora"/>
              <a:buAutoNum type="arabicPeriod"/>
            </a:pPr>
            <a:r>
              <a:rPr lang="en" sz="1200">
                <a:solidFill>
                  <a:srgbClr val="000000"/>
                </a:solidFill>
                <a:latin typeface="Lora"/>
                <a:ea typeface="Lora"/>
                <a:cs typeface="Lora"/>
                <a:sym typeface="Lora"/>
              </a:rPr>
              <a:t>Knowledge acquisition involves having the committee in charge of the clinical system </a:t>
            </a:r>
            <a:endParaRPr sz="1200">
              <a:solidFill>
                <a:srgbClr val="000000"/>
              </a:solidFill>
              <a:latin typeface="Lora"/>
              <a:ea typeface="Lora"/>
              <a:cs typeface="Lora"/>
              <a:sym typeface="Lora"/>
            </a:endParaRPr>
          </a:p>
          <a:p>
            <a:pPr indent="-304800" lvl="2" marL="1371600" marR="0" rtl="0" algn="l">
              <a:lnSpc>
                <a:spcPct val="100000"/>
              </a:lnSpc>
              <a:spcBef>
                <a:spcPts val="0"/>
              </a:spcBef>
              <a:spcAft>
                <a:spcPts val="0"/>
              </a:spcAft>
              <a:buClr>
                <a:srgbClr val="000000"/>
              </a:buClr>
              <a:buSzPts val="1200"/>
              <a:buFont typeface="Lora"/>
              <a:buAutoNum type="arabicPeriod"/>
            </a:pPr>
            <a:r>
              <a:rPr lang="en" sz="1200">
                <a:solidFill>
                  <a:srgbClr val="000000"/>
                </a:solidFill>
                <a:latin typeface="Lora"/>
                <a:ea typeface="Lora"/>
                <a:cs typeface="Lora"/>
                <a:sym typeface="Lora"/>
              </a:rPr>
              <a:t>Knowledge maintenance, reviewing those choices on some frequency or as problems arise.</a:t>
            </a:r>
            <a:endParaRPr sz="1200">
              <a:solidFill>
                <a:srgbClr val="000000"/>
              </a:solidFill>
              <a:latin typeface="Lora"/>
              <a:ea typeface="Lora"/>
              <a:cs typeface="Lora"/>
              <a:sym typeface="Lora"/>
            </a:endParaRPr>
          </a:p>
          <a:p>
            <a:pPr indent="-304800" lvl="1" marL="914400" marR="0" rtl="0" algn="l">
              <a:lnSpc>
                <a:spcPct val="100000"/>
              </a:lnSpc>
              <a:spcBef>
                <a:spcPts val="0"/>
              </a:spcBef>
              <a:spcAft>
                <a:spcPts val="0"/>
              </a:spcAft>
              <a:buClr>
                <a:srgbClr val="000000"/>
              </a:buClr>
              <a:buSzPts val="1200"/>
              <a:buFont typeface="Lora"/>
              <a:buAutoNum type="romanLcPeriod"/>
            </a:pPr>
            <a:r>
              <a:rPr lang="en" sz="1200">
                <a:solidFill>
                  <a:srgbClr val="000000"/>
                </a:solidFill>
                <a:latin typeface="Lora"/>
                <a:ea typeface="Lora"/>
                <a:cs typeface="Lora"/>
                <a:sym typeface="Lora"/>
              </a:rPr>
              <a:t>Table based</a:t>
            </a:r>
            <a:endParaRPr sz="1200">
              <a:solidFill>
                <a:srgbClr val="000000"/>
              </a:solidFill>
              <a:latin typeface="Lora"/>
              <a:ea typeface="Lora"/>
              <a:cs typeface="Lora"/>
              <a:sym typeface="Lora"/>
            </a:endParaRPr>
          </a:p>
          <a:p>
            <a:pPr indent="-304800" lvl="2" marL="1371600" marR="0" rtl="0" algn="l">
              <a:lnSpc>
                <a:spcPct val="100000"/>
              </a:lnSpc>
              <a:spcBef>
                <a:spcPts val="0"/>
              </a:spcBef>
              <a:spcAft>
                <a:spcPts val="0"/>
              </a:spcAft>
              <a:buClr>
                <a:srgbClr val="000000"/>
              </a:buClr>
              <a:buSzPts val="1200"/>
              <a:buFont typeface="Lora"/>
              <a:buAutoNum type="arabicPeriod"/>
            </a:pPr>
            <a:r>
              <a:rPr lang="en" sz="1200">
                <a:solidFill>
                  <a:srgbClr val="000000"/>
                </a:solidFill>
                <a:latin typeface="Lora"/>
                <a:ea typeface="Lora"/>
                <a:cs typeface="Lora"/>
                <a:sym typeface="Lora"/>
              </a:rPr>
              <a:t>Knowledge may be acquired from a vendor or CDS Committee </a:t>
            </a:r>
            <a:endParaRPr sz="1200">
              <a:solidFill>
                <a:srgbClr val="000000"/>
              </a:solidFill>
              <a:latin typeface="Lora"/>
              <a:ea typeface="Lora"/>
              <a:cs typeface="Lora"/>
              <a:sym typeface="Lora"/>
            </a:endParaRPr>
          </a:p>
          <a:p>
            <a:pPr indent="-304800" lvl="2" marL="1371600" marR="0" rtl="0" algn="l">
              <a:lnSpc>
                <a:spcPct val="100000"/>
              </a:lnSpc>
              <a:spcBef>
                <a:spcPts val="0"/>
              </a:spcBef>
              <a:spcAft>
                <a:spcPts val="0"/>
              </a:spcAft>
              <a:buClr>
                <a:srgbClr val="000000"/>
              </a:buClr>
              <a:buSzPts val="1200"/>
              <a:buFont typeface="Lora"/>
              <a:buAutoNum type="arabicPeriod"/>
            </a:pPr>
            <a:r>
              <a:rPr lang="en" sz="1200">
                <a:solidFill>
                  <a:srgbClr val="000000"/>
                </a:solidFill>
                <a:latin typeface="Lora"/>
                <a:ea typeface="Lora"/>
                <a:cs typeface="Lora"/>
                <a:sym typeface="Lora"/>
              </a:rPr>
              <a:t>Knowledge maintenance involves vendor updates &amp; periodic reviews, in light of patient quality indicators or patient-safety events.</a:t>
            </a:r>
            <a:endParaRPr sz="1200">
              <a:solidFill>
                <a:srgbClr val="000000"/>
              </a:solidFill>
              <a:latin typeface="Lora"/>
              <a:ea typeface="Lora"/>
              <a:cs typeface="Lora"/>
              <a:sym typeface="Lora"/>
            </a:endParaRPr>
          </a:p>
          <a:p>
            <a:pPr indent="-304800" lvl="1" marL="914400" marR="0" rtl="0" algn="l">
              <a:lnSpc>
                <a:spcPct val="100000"/>
              </a:lnSpc>
              <a:spcBef>
                <a:spcPts val="0"/>
              </a:spcBef>
              <a:spcAft>
                <a:spcPts val="0"/>
              </a:spcAft>
              <a:buClr>
                <a:srgbClr val="000000"/>
              </a:buClr>
              <a:buSzPts val="1200"/>
              <a:buFont typeface="Lora"/>
              <a:buAutoNum type="romanLcPeriod"/>
            </a:pPr>
            <a:r>
              <a:rPr lang="en" sz="1200">
                <a:solidFill>
                  <a:srgbClr val="000000"/>
                </a:solidFill>
                <a:latin typeface="Lora"/>
                <a:ea typeface="Lora"/>
                <a:cs typeface="Lora"/>
                <a:sym typeface="Lora"/>
              </a:rPr>
              <a:t>Rules based: consists of if-then  statements, (e.g. if patient is allergic to sulfa &amp; a sulfa drug is given, then alert will be triggered. Example: MYCIN </a:t>
            </a:r>
            <a:endParaRPr sz="1200">
              <a:solidFill>
                <a:srgbClr val="000000"/>
              </a:solidFill>
              <a:latin typeface="Lora"/>
              <a:ea typeface="Lora"/>
              <a:cs typeface="Lora"/>
              <a:sym typeface="Lora"/>
            </a:endParaRPr>
          </a:p>
          <a:p>
            <a:pPr indent="-304800" lvl="1" marL="914400" marR="0" rtl="0" algn="l">
              <a:lnSpc>
                <a:spcPct val="100000"/>
              </a:lnSpc>
              <a:spcBef>
                <a:spcPts val="0"/>
              </a:spcBef>
              <a:spcAft>
                <a:spcPts val="0"/>
              </a:spcAft>
              <a:buClr>
                <a:srgbClr val="000000"/>
              </a:buClr>
              <a:buSzPts val="1200"/>
              <a:buFont typeface="Lora"/>
              <a:buAutoNum type="romanLcPeriod"/>
            </a:pPr>
            <a:r>
              <a:rPr lang="en" sz="1200">
                <a:solidFill>
                  <a:srgbClr val="000000"/>
                </a:solidFill>
                <a:latin typeface="Lora"/>
                <a:ea typeface="Lora"/>
                <a:cs typeface="Lora"/>
                <a:sym typeface="Lora"/>
              </a:rPr>
              <a:t>Bayesian networks: </a:t>
            </a:r>
            <a:endParaRPr sz="1200">
              <a:solidFill>
                <a:srgbClr val="000000"/>
              </a:solidFill>
              <a:latin typeface="Lora"/>
              <a:ea typeface="Lora"/>
              <a:cs typeface="Lora"/>
              <a:sym typeface="Lora"/>
            </a:endParaRPr>
          </a:p>
          <a:p>
            <a:pPr indent="-304800" lvl="2" marL="1371600" marR="0" rtl="0" algn="l">
              <a:lnSpc>
                <a:spcPct val="100000"/>
              </a:lnSpc>
              <a:spcBef>
                <a:spcPts val="0"/>
              </a:spcBef>
              <a:spcAft>
                <a:spcPts val="0"/>
              </a:spcAft>
              <a:buClr>
                <a:srgbClr val="000000"/>
              </a:buClr>
              <a:buSzPts val="1200"/>
              <a:buFont typeface="Lora"/>
              <a:buAutoNum type="arabicPeriod"/>
            </a:pPr>
            <a:r>
              <a:rPr lang="en" sz="1200">
                <a:solidFill>
                  <a:srgbClr val="000000"/>
                </a:solidFill>
                <a:latin typeface="Lora"/>
                <a:ea typeface="Lora"/>
                <a:cs typeface="Lora"/>
                <a:sym typeface="Lora"/>
              </a:rPr>
              <a:t>Use forms of Bayes’ Theorem (conditional probabilities) to calculate the (posterior) probabilities of diseases (or other state of concern), based on the pretest probability, prevalence of each disease, P(Disease), conditioned on patient specific data (such as symptoms).</a:t>
            </a:r>
            <a:endParaRPr sz="1200">
              <a:solidFill>
                <a:srgbClr val="000000"/>
              </a:solidFill>
              <a:latin typeface="Lora"/>
              <a:ea typeface="Lora"/>
              <a:cs typeface="Lora"/>
              <a:sym typeface="Lora"/>
            </a:endParaRPr>
          </a:p>
          <a:p>
            <a:pPr indent="-304800" lvl="2" marL="1371600" marR="0" rtl="0" algn="l">
              <a:lnSpc>
                <a:spcPct val="100000"/>
              </a:lnSpc>
              <a:spcBef>
                <a:spcPts val="0"/>
              </a:spcBef>
              <a:spcAft>
                <a:spcPts val="0"/>
              </a:spcAft>
              <a:buClr>
                <a:srgbClr val="000000"/>
              </a:buClr>
              <a:buSzPts val="1200"/>
              <a:buFont typeface="Lora"/>
              <a:buAutoNum type="arabicPeriod"/>
            </a:pPr>
            <a:r>
              <a:rPr lang="en" sz="1200">
                <a:solidFill>
                  <a:srgbClr val="000000"/>
                </a:solidFill>
                <a:latin typeface="Lora"/>
                <a:ea typeface="Lora"/>
                <a:cs typeface="Lora"/>
                <a:sym typeface="Lora"/>
              </a:rPr>
              <a:t>Formula: P(Disease| Test+) = P(Test+ |Disease) x P(Disease) ÷ P(Test+)</a:t>
            </a:r>
            <a:endParaRPr sz="1200">
              <a:solidFill>
                <a:srgbClr val="000000"/>
              </a:solidFill>
              <a:latin typeface="Lora"/>
              <a:ea typeface="Lora"/>
              <a:cs typeface="Lora"/>
              <a:sym typeface="Lora"/>
            </a:endParaRPr>
          </a:p>
          <a:p>
            <a:pPr indent="-304800" lvl="2" marL="1371600" rtl="0" algn="l">
              <a:lnSpc>
                <a:spcPct val="115000"/>
              </a:lnSpc>
              <a:spcBef>
                <a:spcPts val="0"/>
              </a:spcBef>
              <a:spcAft>
                <a:spcPts val="0"/>
              </a:spcAft>
              <a:buClr>
                <a:srgbClr val="000000"/>
              </a:buClr>
              <a:buSzPts val="1200"/>
              <a:buFont typeface="Lora"/>
              <a:buAutoNum type="arabicPeriod"/>
            </a:pPr>
            <a:r>
              <a:rPr lang="en" sz="1200">
                <a:solidFill>
                  <a:srgbClr val="000000"/>
                </a:solidFill>
                <a:latin typeface="Lora"/>
                <a:ea typeface="Lora"/>
                <a:cs typeface="Lora"/>
                <a:sym typeface="Lora"/>
              </a:rPr>
              <a:t>P(Disease| Test+): positive predictive value &amp; P(Test+|Disease): called sensitivity→ conditional probabilities</a:t>
            </a:r>
            <a:endParaRPr sz="1200">
              <a:solidFill>
                <a:srgbClr val="000000"/>
              </a:solidFill>
              <a:latin typeface="Lora"/>
              <a:ea typeface="Lora"/>
              <a:cs typeface="Lora"/>
              <a:sym typeface="Lora"/>
            </a:endParaRPr>
          </a:p>
          <a:p>
            <a:pPr indent="-304800" lvl="0" marL="457200" marR="0" rtl="0" algn="l">
              <a:lnSpc>
                <a:spcPct val="100000"/>
              </a:lnSpc>
              <a:spcBef>
                <a:spcPts val="0"/>
              </a:spcBef>
              <a:spcAft>
                <a:spcPts val="0"/>
              </a:spcAft>
              <a:buClr>
                <a:srgbClr val="000000"/>
              </a:buClr>
              <a:buSzPts val="1200"/>
              <a:buFont typeface="Lora"/>
              <a:buAutoNum type="alphaLcPeriod"/>
            </a:pPr>
            <a:r>
              <a:rPr lang="en" sz="1200">
                <a:solidFill>
                  <a:srgbClr val="000000"/>
                </a:solidFill>
                <a:latin typeface="Lora"/>
                <a:ea typeface="Lora"/>
                <a:cs typeface="Lora"/>
                <a:sym typeface="Lora"/>
              </a:rPr>
              <a:t>Knowledge Maintenance:</a:t>
            </a:r>
            <a:endParaRPr sz="1200">
              <a:solidFill>
                <a:srgbClr val="000000"/>
              </a:solidFill>
              <a:latin typeface="Lora"/>
              <a:ea typeface="Lora"/>
              <a:cs typeface="Lora"/>
              <a:sym typeface="Lora"/>
            </a:endParaRPr>
          </a:p>
          <a:p>
            <a:pPr indent="-304800" lvl="1" marL="914400" marR="0" rtl="0" algn="l">
              <a:lnSpc>
                <a:spcPct val="100000"/>
              </a:lnSpc>
              <a:spcBef>
                <a:spcPts val="0"/>
              </a:spcBef>
              <a:spcAft>
                <a:spcPts val="0"/>
              </a:spcAft>
              <a:buClr>
                <a:srgbClr val="000000"/>
              </a:buClr>
              <a:buSzPts val="1200"/>
              <a:buFont typeface="Lora"/>
              <a:buAutoNum type="romanLcPeriod"/>
            </a:pPr>
            <a:r>
              <a:rPr lang="en" sz="1200">
                <a:solidFill>
                  <a:srgbClr val="000000"/>
                </a:solidFill>
                <a:latin typeface="Lora"/>
                <a:ea typeface="Lora"/>
                <a:cs typeface="Lora"/>
                <a:sym typeface="Lora"/>
              </a:rPr>
              <a:t>Means there is a need to keep knowledge up to date, from the level of the program through the committees in charge and to track changes and reasons. </a:t>
            </a:r>
            <a:endParaRPr sz="1200">
              <a:solidFill>
                <a:srgbClr val="000000"/>
              </a:solidFill>
              <a:latin typeface="Lora"/>
              <a:ea typeface="Lora"/>
              <a:cs typeface="Lora"/>
              <a:sym typeface="Lora"/>
            </a:endParaRPr>
          </a:p>
        </p:txBody>
      </p:sp>
      <p:sp>
        <p:nvSpPr>
          <p:cNvPr id="204" name="Google Shape;204;p15"/>
          <p:cNvSpPr txBox="1"/>
          <p:nvPr/>
        </p:nvSpPr>
        <p:spPr>
          <a:xfrm>
            <a:off x="0" y="1168625"/>
            <a:ext cx="3849300" cy="392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2600">
                <a:solidFill>
                  <a:srgbClr val="00854C"/>
                </a:solidFill>
                <a:latin typeface="Lora"/>
                <a:ea typeface="Lora"/>
                <a:cs typeface="Lora"/>
                <a:sym typeface="Lora"/>
              </a:rPr>
              <a:t>Knowledge based CDS</a:t>
            </a:r>
            <a:endParaRPr b="1" sz="2600">
              <a:solidFill>
                <a:srgbClr val="00854C"/>
              </a:solidFill>
              <a:latin typeface="Lora"/>
              <a:ea typeface="Lora"/>
              <a:cs typeface="Lora"/>
              <a:sym typeface="Lora"/>
            </a:endParaRPr>
          </a:p>
        </p:txBody>
      </p:sp>
      <p:sp>
        <p:nvSpPr>
          <p:cNvPr id="205" name="Google Shape;205;p15"/>
          <p:cNvSpPr txBox="1"/>
          <p:nvPr/>
        </p:nvSpPr>
        <p:spPr>
          <a:xfrm>
            <a:off x="30950" y="6305525"/>
            <a:ext cx="4888200" cy="392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2600">
                <a:solidFill>
                  <a:srgbClr val="00854C"/>
                </a:solidFill>
                <a:latin typeface="Lora"/>
                <a:ea typeface="Lora"/>
                <a:cs typeface="Lora"/>
                <a:sym typeface="Lora"/>
              </a:rPr>
              <a:t>Non-Knowledge based CDS</a:t>
            </a:r>
            <a:endParaRPr b="1" sz="2600">
              <a:solidFill>
                <a:srgbClr val="00854C"/>
              </a:solidFill>
              <a:latin typeface="Lora"/>
              <a:ea typeface="Lora"/>
              <a:cs typeface="Lora"/>
              <a:sym typeface="Lora"/>
            </a:endParaRPr>
          </a:p>
        </p:txBody>
      </p:sp>
      <p:sp>
        <p:nvSpPr>
          <p:cNvPr id="206" name="Google Shape;206;p15"/>
          <p:cNvSpPr txBox="1"/>
          <p:nvPr/>
        </p:nvSpPr>
        <p:spPr>
          <a:xfrm>
            <a:off x="92825" y="6694050"/>
            <a:ext cx="8010600" cy="2000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sz="1200">
                <a:latin typeface="Lora"/>
                <a:ea typeface="Lora"/>
                <a:cs typeface="Lora"/>
                <a:sym typeface="Lora"/>
              </a:rPr>
              <a:t>Data mining and predictive modeling can be categorized as supervised or unsupervised machine learning.</a:t>
            </a:r>
            <a:endParaRPr sz="1200">
              <a:latin typeface="Lora"/>
              <a:ea typeface="Lora"/>
              <a:cs typeface="Lora"/>
              <a:sym typeface="Lora"/>
            </a:endParaRPr>
          </a:p>
          <a:p>
            <a:pPr indent="-304800" lvl="0" marL="457200" marR="0" rtl="0" algn="l">
              <a:lnSpc>
                <a:spcPct val="100000"/>
              </a:lnSpc>
              <a:spcBef>
                <a:spcPts val="0"/>
              </a:spcBef>
              <a:spcAft>
                <a:spcPts val="0"/>
              </a:spcAft>
              <a:buSzPts val="1200"/>
              <a:buFont typeface="Lora"/>
              <a:buAutoNum type="arabicPeriod"/>
            </a:pPr>
            <a:r>
              <a:rPr lang="en" sz="1200">
                <a:latin typeface="Lora"/>
                <a:ea typeface="Lora"/>
                <a:cs typeface="Lora"/>
                <a:sym typeface="Lora"/>
              </a:rPr>
              <a:t>Supervised machine learning: The goal is to narrow the gap between observed and expected observations. </a:t>
            </a:r>
            <a:endParaRPr sz="1200">
              <a:latin typeface="Lora"/>
              <a:ea typeface="Lora"/>
              <a:cs typeface="Lora"/>
              <a:sym typeface="Lora"/>
            </a:endParaRPr>
          </a:p>
          <a:p>
            <a:pPr indent="-304800" lvl="1" marL="914400" rtl="0" algn="l">
              <a:lnSpc>
                <a:spcPct val="115000"/>
              </a:lnSpc>
              <a:spcBef>
                <a:spcPts val="0"/>
              </a:spcBef>
              <a:spcAft>
                <a:spcPts val="0"/>
              </a:spcAft>
              <a:buSzPts val="1200"/>
              <a:buFont typeface="Lora"/>
              <a:buAutoNum type="alphaLcPeriod"/>
            </a:pPr>
            <a:r>
              <a:rPr lang="en" sz="1200">
                <a:latin typeface="Lora"/>
                <a:ea typeface="Lora"/>
                <a:cs typeface="Lora"/>
                <a:sym typeface="Lora"/>
              </a:rPr>
              <a:t>Neural Networks: </a:t>
            </a:r>
            <a:endParaRPr sz="1200">
              <a:latin typeface="Lora"/>
              <a:ea typeface="Lora"/>
              <a:cs typeface="Lora"/>
              <a:sym typeface="Lora"/>
            </a:endParaRPr>
          </a:p>
          <a:p>
            <a:pPr indent="-304800" lvl="2" marL="1371600" rtl="0" algn="l">
              <a:lnSpc>
                <a:spcPct val="115000"/>
              </a:lnSpc>
              <a:spcBef>
                <a:spcPts val="0"/>
              </a:spcBef>
              <a:spcAft>
                <a:spcPts val="0"/>
              </a:spcAft>
              <a:buSzPts val="1200"/>
              <a:buFont typeface="Lora"/>
              <a:buAutoNum type="romanLcPeriod"/>
            </a:pPr>
            <a:r>
              <a:rPr lang="en" sz="1200">
                <a:latin typeface="Lora"/>
                <a:ea typeface="Lora"/>
                <a:cs typeface="Lora"/>
                <a:sym typeface="Lora"/>
              </a:rPr>
              <a:t>Input layer receives multiple inputs and in the hidden layer signals are processed and an output is generated to the output layer. </a:t>
            </a:r>
            <a:endParaRPr sz="1200">
              <a:latin typeface="Lora"/>
              <a:ea typeface="Lora"/>
              <a:cs typeface="Lora"/>
              <a:sym typeface="Lora"/>
            </a:endParaRPr>
          </a:p>
          <a:p>
            <a:pPr indent="-304800" lvl="2" marL="1371600" rtl="0" algn="l">
              <a:lnSpc>
                <a:spcPct val="115000"/>
              </a:lnSpc>
              <a:spcBef>
                <a:spcPts val="0"/>
              </a:spcBef>
              <a:spcAft>
                <a:spcPts val="0"/>
              </a:spcAft>
              <a:buSzPts val="1200"/>
              <a:buFont typeface="Lora"/>
              <a:buAutoNum type="romanLcPeriod"/>
            </a:pPr>
            <a:r>
              <a:rPr lang="en" sz="1200">
                <a:latin typeface="Lora"/>
                <a:ea typeface="Lora"/>
                <a:cs typeface="Lora"/>
                <a:sym typeface="Lora"/>
              </a:rPr>
              <a:t>Outputs are compared to the target output and training with input-output pairs is repeated until the trained output and desired target output are similar. </a:t>
            </a:r>
            <a:endParaRPr sz="1200">
              <a:latin typeface="Lora"/>
              <a:ea typeface="Lora"/>
              <a:cs typeface="Lora"/>
              <a:sym typeface="Lora"/>
            </a:endParaRPr>
          </a:p>
          <a:p>
            <a:pPr indent="-304800" lvl="1" marL="914400" rtl="0" algn="l">
              <a:lnSpc>
                <a:spcPct val="115000"/>
              </a:lnSpc>
              <a:spcBef>
                <a:spcPts val="0"/>
              </a:spcBef>
              <a:spcAft>
                <a:spcPts val="0"/>
              </a:spcAft>
              <a:buSzPts val="1200"/>
              <a:buFont typeface="Lora"/>
              <a:buAutoNum type="alphaLcPeriod"/>
            </a:pPr>
            <a:r>
              <a:rPr lang="en" sz="1200">
                <a:latin typeface="Lora"/>
                <a:ea typeface="Lora"/>
                <a:cs typeface="Lora"/>
                <a:sym typeface="Lora"/>
              </a:rPr>
              <a:t>Logistic Regression</a:t>
            </a:r>
            <a:endParaRPr sz="1200">
              <a:latin typeface="Lora"/>
              <a:ea typeface="Lora"/>
              <a:cs typeface="Lora"/>
              <a:sym typeface="Lora"/>
            </a:endParaRPr>
          </a:p>
          <a:p>
            <a:pPr indent="-304800" lvl="1" marL="914400" marR="0" rtl="0" algn="l">
              <a:lnSpc>
                <a:spcPct val="100000"/>
              </a:lnSpc>
              <a:spcBef>
                <a:spcPts val="0"/>
              </a:spcBef>
              <a:spcAft>
                <a:spcPts val="0"/>
              </a:spcAft>
              <a:buSzPts val="1200"/>
              <a:buFont typeface="Lora"/>
              <a:buAutoNum type="alphaLcPeriod"/>
            </a:pPr>
            <a:r>
              <a:rPr lang="en" sz="1200">
                <a:latin typeface="Lora"/>
                <a:ea typeface="Lora"/>
                <a:cs typeface="Lora"/>
                <a:sym typeface="Lora"/>
              </a:rPr>
              <a:t>Decision Trees</a:t>
            </a:r>
            <a:endParaRPr sz="1200">
              <a:latin typeface="Lora"/>
              <a:ea typeface="Lora"/>
              <a:cs typeface="Lora"/>
              <a:sym typeface="Lora"/>
            </a:endParaRPr>
          </a:p>
          <a:p>
            <a:pPr indent="0" lvl="0" marL="0" marR="0" rtl="0" algn="l">
              <a:lnSpc>
                <a:spcPct val="100000"/>
              </a:lnSpc>
              <a:spcBef>
                <a:spcPts val="0"/>
              </a:spcBef>
              <a:spcAft>
                <a:spcPts val="0"/>
              </a:spcAft>
              <a:buNone/>
            </a:pPr>
            <a:r>
              <a:t/>
            </a:r>
            <a:endParaRPr sz="1200">
              <a:latin typeface="Lora"/>
              <a:ea typeface="Lora"/>
              <a:cs typeface="Lora"/>
              <a:sym typeface="Lora"/>
            </a:endParaRPr>
          </a:p>
          <a:p>
            <a:pPr indent="0" lvl="0" marL="0" marR="0" rtl="0" algn="l">
              <a:lnSpc>
                <a:spcPct val="100000"/>
              </a:lnSpc>
              <a:spcBef>
                <a:spcPts val="0"/>
              </a:spcBef>
              <a:spcAft>
                <a:spcPts val="0"/>
              </a:spcAft>
              <a:buNone/>
            </a:pPr>
            <a:r>
              <a:t/>
            </a:r>
            <a:endParaRPr sz="1200">
              <a:latin typeface="Lora"/>
              <a:ea typeface="Lora"/>
              <a:cs typeface="Lora"/>
              <a:sym typeface="Lora"/>
            </a:endParaRPr>
          </a:p>
        </p:txBody>
      </p:sp>
      <p:sp>
        <p:nvSpPr>
          <p:cNvPr id="207" name="Google Shape;207;p15"/>
          <p:cNvSpPr txBox="1"/>
          <p:nvPr/>
        </p:nvSpPr>
        <p:spPr>
          <a:xfrm>
            <a:off x="-40012" y="8589550"/>
            <a:ext cx="2521800" cy="580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400">
                <a:solidFill>
                  <a:srgbClr val="00854C"/>
                </a:solidFill>
                <a:latin typeface="Lora"/>
                <a:ea typeface="Lora"/>
                <a:cs typeface="Lora"/>
                <a:sym typeface="Lora"/>
              </a:rPr>
              <a:t>CDS Standards</a:t>
            </a:r>
            <a:endParaRPr b="1" sz="2400">
              <a:solidFill>
                <a:srgbClr val="00854C"/>
              </a:solidFill>
              <a:latin typeface="Lora"/>
              <a:ea typeface="Lora"/>
              <a:cs typeface="Lora"/>
              <a:sym typeface="Lora"/>
            </a:endParaRPr>
          </a:p>
        </p:txBody>
      </p:sp>
      <p:sp>
        <p:nvSpPr>
          <p:cNvPr id="208" name="Google Shape;208;p15"/>
          <p:cNvSpPr/>
          <p:nvPr/>
        </p:nvSpPr>
        <p:spPr>
          <a:xfrm>
            <a:off x="199800" y="9208513"/>
            <a:ext cx="2042172" cy="769824"/>
          </a:xfrm>
          <a:prstGeom prst="cloud">
            <a:avLst/>
          </a:prstGeom>
          <a:solidFill>
            <a:srgbClr val="FFF2CC"/>
          </a:solidFill>
          <a:ln cap="flat" cmpd="sng" w="9525">
            <a:solidFill>
              <a:srgbClr val="BF9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latin typeface="Lora"/>
                <a:ea typeface="Lora"/>
                <a:cs typeface="Lora"/>
                <a:sym typeface="Lora"/>
              </a:rPr>
              <a:t>Arden Syntax</a:t>
            </a:r>
            <a:endParaRPr sz="1500">
              <a:latin typeface="Lora"/>
              <a:ea typeface="Lora"/>
              <a:cs typeface="Lora"/>
              <a:sym typeface="Lora"/>
            </a:endParaRPr>
          </a:p>
        </p:txBody>
      </p:sp>
      <p:sp>
        <p:nvSpPr>
          <p:cNvPr id="209" name="Google Shape;209;p15"/>
          <p:cNvSpPr/>
          <p:nvPr/>
        </p:nvSpPr>
        <p:spPr>
          <a:xfrm>
            <a:off x="2382113" y="9460638"/>
            <a:ext cx="1364472" cy="687636"/>
          </a:xfrm>
          <a:prstGeom prst="cloud">
            <a:avLst/>
          </a:prstGeom>
          <a:solidFill>
            <a:srgbClr val="D0E0E3"/>
          </a:solidFill>
          <a:ln cap="flat" cmpd="sng" w="9525">
            <a:solidFill>
              <a:srgbClr val="134F5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latin typeface="Lora"/>
                <a:ea typeface="Lora"/>
                <a:cs typeface="Lora"/>
                <a:sym typeface="Lora"/>
              </a:rPr>
              <a:t>GELLO</a:t>
            </a:r>
            <a:endParaRPr sz="1500">
              <a:latin typeface="Lora"/>
              <a:ea typeface="Lora"/>
              <a:cs typeface="Lora"/>
              <a:sym typeface="Lora"/>
            </a:endParaRPr>
          </a:p>
        </p:txBody>
      </p:sp>
      <p:sp>
        <p:nvSpPr>
          <p:cNvPr id="210" name="Google Shape;210;p15"/>
          <p:cNvSpPr/>
          <p:nvPr/>
        </p:nvSpPr>
        <p:spPr>
          <a:xfrm>
            <a:off x="4439226" y="9410950"/>
            <a:ext cx="1201068" cy="769824"/>
          </a:xfrm>
          <a:prstGeom prst="cloud">
            <a:avLst/>
          </a:prstGeom>
          <a:solidFill>
            <a:srgbClr val="D9EAD3"/>
          </a:solidFill>
          <a:ln cap="flat" cmpd="sng" w="9525">
            <a:solidFill>
              <a:srgbClr val="38761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latin typeface="Lora"/>
                <a:ea typeface="Lora"/>
                <a:cs typeface="Lora"/>
                <a:sym typeface="Lora"/>
              </a:rPr>
              <a:t>GEM</a:t>
            </a:r>
            <a:endParaRPr sz="1500">
              <a:latin typeface="Lora"/>
              <a:ea typeface="Lora"/>
              <a:cs typeface="Lora"/>
              <a:sym typeface="Lora"/>
            </a:endParaRPr>
          </a:p>
        </p:txBody>
      </p:sp>
      <p:sp>
        <p:nvSpPr>
          <p:cNvPr id="211" name="Google Shape;211;p15"/>
          <p:cNvSpPr/>
          <p:nvPr/>
        </p:nvSpPr>
        <p:spPr>
          <a:xfrm>
            <a:off x="193125" y="10513600"/>
            <a:ext cx="2725704" cy="992196"/>
          </a:xfrm>
          <a:prstGeom prst="cloud">
            <a:avLst/>
          </a:prstGeom>
          <a:solidFill>
            <a:srgbClr val="C9DAF8"/>
          </a:solidFill>
          <a:ln cap="flat" cmpd="sng" w="9525">
            <a:solidFill>
              <a:srgbClr val="1155CC"/>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sz="1500">
                <a:solidFill>
                  <a:srgbClr val="000000"/>
                </a:solidFill>
                <a:latin typeface="Lora"/>
                <a:ea typeface="Lora"/>
                <a:cs typeface="Lora"/>
                <a:sym typeface="Lora"/>
              </a:rPr>
              <a:t>Guideline Interchange Format (GLIF)</a:t>
            </a:r>
            <a:endParaRPr sz="1500">
              <a:latin typeface="Lora"/>
              <a:ea typeface="Lora"/>
              <a:cs typeface="Lora"/>
              <a:sym typeface="Lora"/>
            </a:endParaRPr>
          </a:p>
        </p:txBody>
      </p:sp>
      <p:sp>
        <p:nvSpPr>
          <p:cNvPr id="212" name="Google Shape;212;p15"/>
          <p:cNvSpPr/>
          <p:nvPr/>
        </p:nvSpPr>
        <p:spPr>
          <a:xfrm>
            <a:off x="3061513" y="10180775"/>
            <a:ext cx="2345436" cy="992196"/>
          </a:xfrm>
          <a:prstGeom prst="cloud">
            <a:avLst/>
          </a:prstGeom>
          <a:solidFill>
            <a:srgbClr val="EAD1DC"/>
          </a:solidFill>
          <a:ln cap="flat" cmpd="sng" w="9525">
            <a:solidFill>
              <a:srgbClr val="741B47"/>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000000"/>
                </a:solidFill>
                <a:latin typeface="Lora"/>
                <a:ea typeface="Lora"/>
                <a:cs typeface="Lora"/>
                <a:sym typeface="Lora"/>
              </a:rPr>
              <a:t>Clinical Quality Language (CQL)</a:t>
            </a:r>
            <a:endParaRPr>
              <a:latin typeface="Lora"/>
              <a:ea typeface="Lora"/>
              <a:cs typeface="Lora"/>
              <a:sym typeface="Lora"/>
            </a:endParaRPr>
          </a:p>
        </p:txBody>
      </p:sp>
      <p:sp>
        <p:nvSpPr>
          <p:cNvPr id="213" name="Google Shape;213;p15"/>
          <p:cNvSpPr/>
          <p:nvPr/>
        </p:nvSpPr>
        <p:spPr>
          <a:xfrm>
            <a:off x="6042500" y="9187937"/>
            <a:ext cx="1892052" cy="810972"/>
          </a:xfrm>
          <a:prstGeom prst="cloud">
            <a:avLst/>
          </a:prstGeom>
          <a:solidFill>
            <a:srgbClr val="D9D2E9"/>
          </a:solidFill>
          <a:ln cap="flat" cmpd="sng" w="9525">
            <a:solidFill>
              <a:srgbClr val="351C75"/>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latin typeface="Lora"/>
                <a:ea typeface="Lora"/>
                <a:cs typeface="Lora"/>
                <a:sym typeface="Lora"/>
              </a:rPr>
              <a:t>InfoButtons</a:t>
            </a:r>
            <a:endParaRPr sz="1500">
              <a:latin typeface="Lora"/>
              <a:ea typeface="Lora"/>
              <a:cs typeface="Lora"/>
              <a:sym typeface="Lora"/>
            </a:endParaRPr>
          </a:p>
        </p:txBody>
      </p:sp>
      <p:sp>
        <p:nvSpPr>
          <p:cNvPr id="214" name="Google Shape;214;p15"/>
          <p:cNvSpPr/>
          <p:nvPr/>
        </p:nvSpPr>
        <p:spPr>
          <a:xfrm>
            <a:off x="5310763" y="10513600"/>
            <a:ext cx="2725704" cy="992196"/>
          </a:xfrm>
          <a:prstGeom prst="cloud">
            <a:avLst/>
          </a:prstGeom>
          <a:solidFill>
            <a:srgbClr val="FCE5CD"/>
          </a:solidFill>
          <a:ln cap="flat" cmpd="sng" w="9525">
            <a:solidFill>
              <a:srgbClr val="B45F0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000000"/>
                </a:solidFill>
                <a:latin typeface="Lora"/>
                <a:ea typeface="Lora"/>
                <a:cs typeface="Lora"/>
                <a:sym typeface="Lora"/>
              </a:rPr>
              <a:t>Fast Healthcare Interoperability Resources (FHIR)</a:t>
            </a:r>
            <a:endParaRPr>
              <a:latin typeface="Lora"/>
              <a:ea typeface="Lora"/>
              <a:cs typeface="Lora"/>
              <a:sym typeface="Lor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18" name="Shape 218"/>
        <p:cNvGrpSpPr/>
        <p:nvPr/>
      </p:nvGrpSpPr>
      <p:grpSpPr>
        <a:xfrm>
          <a:off x="0" y="0"/>
          <a:ext cx="0" cy="0"/>
          <a:chOff x="0" y="0"/>
          <a:chExt cx="0" cy="0"/>
        </a:xfrm>
      </p:grpSpPr>
      <p:sp>
        <p:nvSpPr>
          <p:cNvPr id="219" name="Google Shape;219;p16"/>
          <p:cNvSpPr txBox="1"/>
          <p:nvPr/>
        </p:nvSpPr>
        <p:spPr>
          <a:xfrm>
            <a:off x="822900" y="380225"/>
            <a:ext cx="65838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
        <p:nvSpPr>
          <p:cNvPr id="220" name="Google Shape;220;p16"/>
          <p:cNvSpPr txBox="1"/>
          <p:nvPr/>
        </p:nvSpPr>
        <p:spPr>
          <a:xfrm>
            <a:off x="222075" y="1168625"/>
            <a:ext cx="6039300" cy="392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600">
                <a:solidFill>
                  <a:srgbClr val="00854C"/>
                </a:solidFill>
                <a:latin typeface="Lora"/>
                <a:ea typeface="Lora"/>
                <a:cs typeface="Lora"/>
                <a:sym typeface="Lora"/>
              </a:rPr>
              <a:t>Logical Steps for CDS Implementation </a:t>
            </a:r>
            <a:endParaRPr sz="2600">
              <a:solidFill>
                <a:srgbClr val="00854C"/>
              </a:solidFill>
              <a:latin typeface="Lora"/>
              <a:ea typeface="Lora"/>
              <a:cs typeface="Lora"/>
              <a:sym typeface="Lora"/>
            </a:endParaRPr>
          </a:p>
        </p:txBody>
      </p:sp>
      <p:graphicFrame>
        <p:nvGraphicFramePr>
          <p:cNvPr id="221" name="Google Shape;221;p16"/>
          <p:cNvGraphicFramePr/>
          <p:nvPr/>
        </p:nvGraphicFramePr>
        <p:xfrm>
          <a:off x="159375" y="1619925"/>
          <a:ext cx="3000000" cy="3000000"/>
        </p:xfrm>
        <a:graphic>
          <a:graphicData uri="http://schemas.openxmlformats.org/drawingml/2006/table">
            <a:tbl>
              <a:tblPr>
                <a:noFill/>
                <a:tableStyleId>{8D9F2FD6-D1D8-4C64-85EB-2E79033D9CDC}</a:tableStyleId>
              </a:tblPr>
              <a:tblGrid>
                <a:gridCol w="1289925"/>
                <a:gridCol w="6620925"/>
              </a:tblGrid>
              <a:tr h="254075">
                <a:tc>
                  <a:txBody>
                    <a:bodyPr/>
                    <a:lstStyle/>
                    <a:p>
                      <a:pPr indent="0" lvl="0" marL="0" rtl="0" algn="ctr">
                        <a:lnSpc>
                          <a:spcPct val="115000"/>
                        </a:lnSpc>
                        <a:spcBef>
                          <a:spcPts val="0"/>
                        </a:spcBef>
                        <a:spcAft>
                          <a:spcPts val="0"/>
                        </a:spcAft>
                        <a:buNone/>
                      </a:pPr>
                      <a:r>
                        <a:rPr b="1" lang="en" sz="1100">
                          <a:solidFill>
                            <a:srgbClr val="FFFFFF"/>
                          </a:solidFill>
                          <a:latin typeface="Lora"/>
                          <a:ea typeface="Lora"/>
                          <a:cs typeface="Lora"/>
                          <a:sym typeface="Lora"/>
                        </a:rPr>
                        <a:t>Logical Steps</a:t>
                      </a:r>
                      <a:endParaRPr b="1" sz="1100">
                        <a:solidFill>
                          <a:srgbClr val="FFFFFF"/>
                        </a:solidFill>
                        <a:latin typeface="Lora"/>
                        <a:ea typeface="Lora"/>
                        <a:cs typeface="Lora"/>
                        <a:sym typeface="Lora"/>
                      </a:endParaRPr>
                    </a:p>
                  </a:txBody>
                  <a:tcPr marT="91425" marB="91425" marR="91425" marL="91425">
                    <a:lnL cap="flat" cmpd="sng" w="9525">
                      <a:solidFill>
                        <a:srgbClr val="EFEFEF"/>
                      </a:solidFill>
                      <a:prstDash val="solid"/>
                      <a:round/>
                      <a:headEnd len="sm" w="sm" type="none"/>
                      <a:tailEnd len="sm" w="sm" type="none"/>
                    </a:lnL>
                    <a:lnR cap="flat" cmpd="sng" w="3175">
                      <a:solidFill>
                        <a:srgbClr val="EFEFEF"/>
                      </a:solidFill>
                      <a:prstDash val="solid"/>
                      <a:round/>
                      <a:headEnd len="sm" w="sm" type="none"/>
                      <a:tailEnd len="sm" w="sm" type="none"/>
                    </a:lnR>
                    <a:lnT cap="flat" cmpd="sng" w="952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solidFill>
                      <a:srgbClr val="00854C"/>
                    </a:solidFill>
                  </a:tcPr>
                </a:tc>
                <a:tc>
                  <a:txBody>
                    <a:bodyPr/>
                    <a:lstStyle/>
                    <a:p>
                      <a:pPr indent="0" lvl="0" marL="0" rtl="0" algn="ctr">
                        <a:lnSpc>
                          <a:spcPct val="115000"/>
                        </a:lnSpc>
                        <a:spcBef>
                          <a:spcPts val="0"/>
                        </a:spcBef>
                        <a:spcAft>
                          <a:spcPts val="0"/>
                        </a:spcAft>
                        <a:buNone/>
                      </a:pPr>
                      <a:r>
                        <a:rPr b="1" lang="en" sz="1100">
                          <a:solidFill>
                            <a:srgbClr val="FFFFFF"/>
                          </a:solidFill>
                          <a:latin typeface="Lora"/>
                          <a:ea typeface="Lora"/>
                          <a:cs typeface="Lora"/>
                          <a:sym typeface="Lora"/>
                        </a:rPr>
                        <a:t>Details</a:t>
                      </a:r>
                      <a:endParaRPr b="1" sz="1100">
                        <a:solidFill>
                          <a:srgbClr val="FFFFFF"/>
                        </a:solidFill>
                        <a:latin typeface="Lora"/>
                        <a:ea typeface="Lora"/>
                        <a:cs typeface="Lora"/>
                        <a:sym typeface="Lora"/>
                      </a:endParaRPr>
                    </a:p>
                  </a:txBody>
                  <a:tcPr marT="91425" marB="91425" marR="91425" marL="91425">
                    <a:lnL cap="flat" cmpd="sng" w="3175">
                      <a:solidFill>
                        <a:srgbClr val="EFEFEF"/>
                      </a:solidFill>
                      <a:prstDash val="solid"/>
                      <a:round/>
                      <a:headEnd len="sm" w="sm" type="none"/>
                      <a:tailEnd len="sm" w="sm" type="none"/>
                    </a:lnL>
                    <a:lnR cap="flat" cmpd="sng" w="9525">
                      <a:solidFill>
                        <a:srgbClr val="EFEFEF"/>
                      </a:solidFill>
                      <a:prstDash val="solid"/>
                      <a:round/>
                      <a:headEnd len="sm" w="sm" type="none"/>
                      <a:tailEnd len="sm" w="sm" type="none"/>
                    </a:lnR>
                    <a:lnT cap="flat" cmpd="sng" w="952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solidFill>
                      <a:srgbClr val="00854C"/>
                    </a:solidFill>
                  </a:tcPr>
                </a:tc>
              </a:tr>
              <a:tr h="2023700">
                <a:tc>
                  <a:txBody>
                    <a:bodyPr/>
                    <a:lstStyle/>
                    <a:p>
                      <a:pPr indent="0" lvl="0" marL="0" rtl="0" algn="l">
                        <a:lnSpc>
                          <a:spcPct val="115000"/>
                        </a:lnSpc>
                        <a:spcBef>
                          <a:spcPts val="1200"/>
                        </a:spcBef>
                        <a:spcAft>
                          <a:spcPts val="1200"/>
                        </a:spcAft>
                        <a:buNone/>
                      </a:pPr>
                      <a:r>
                        <a:rPr b="1" lang="en" sz="1100">
                          <a:latin typeface="Lora"/>
                          <a:ea typeface="Lora"/>
                          <a:cs typeface="Lora"/>
                          <a:sym typeface="Lora"/>
                        </a:rPr>
                        <a:t>Project initiation</a:t>
                      </a:r>
                      <a:endParaRPr b="1" sz="1100">
                        <a:latin typeface="Lora"/>
                        <a:ea typeface="Lora"/>
                        <a:cs typeface="Lora"/>
                        <a:sym typeface="Lora"/>
                      </a:endParaRPr>
                    </a:p>
                  </a:txBody>
                  <a:tcPr marT="91425" marB="91425" marR="91425" marL="91425">
                    <a:lnL cap="flat" cmpd="sng" w="9525">
                      <a:solidFill>
                        <a:srgbClr val="EFEFEF"/>
                      </a:solidFill>
                      <a:prstDash val="solid"/>
                      <a:round/>
                      <a:headEnd len="sm" w="sm" type="none"/>
                      <a:tailEnd len="sm" w="sm" type="none"/>
                    </a:lnL>
                    <a:lnR cap="flat" cmpd="sng" w="3175">
                      <a:solidFill>
                        <a:srgbClr val="EFEFEF"/>
                      </a:solidFill>
                      <a:prstDash val="solid"/>
                      <a:round/>
                      <a:headEnd len="sm" w="sm" type="none"/>
                      <a:tailEnd len="sm" w="sm" type="none"/>
                    </a:lnR>
                    <a:lnT cap="flat" cmpd="sng" w="317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tcPr>
                </a:tc>
                <a:tc>
                  <a:txBody>
                    <a:bodyPr/>
                    <a:lstStyle/>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Ensure clinical and non-clinical leadership are onboard and have a shared vision</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Ensure CDS is synched with organizational goals, patient safety/quality measures and</a:t>
                      </a:r>
                      <a:br>
                        <a:rPr lang="en" sz="1100">
                          <a:latin typeface="Lora"/>
                          <a:ea typeface="Lora"/>
                          <a:cs typeface="Lora"/>
                          <a:sym typeface="Lora"/>
                        </a:rPr>
                      </a:br>
                      <a:r>
                        <a:rPr lang="en" sz="1100">
                          <a:latin typeface="Lora"/>
                          <a:ea typeface="Lora"/>
                          <a:cs typeface="Lora"/>
                          <a:sym typeface="Lora"/>
                        </a:rPr>
                        <a:t>meaningful use objectives</a:t>
                      </a:r>
                      <a:endParaRPr sz="1100">
                        <a:latin typeface="Lora"/>
                        <a:ea typeface="Lora"/>
                        <a:cs typeface="Lora"/>
                        <a:sym typeface="Lora"/>
                      </a:endParaRPr>
                    </a:p>
                    <a:p>
                      <a:pPr indent="-298450" lvl="0" marL="457200" rtl="0" algn="l">
                        <a:lnSpc>
                          <a:spcPct val="115000"/>
                        </a:lnSpc>
                        <a:spcBef>
                          <a:spcPts val="0"/>
                        </a:spcBef>
                        <a:spcAft>
                          <a:spcPts val="0"/>
                        </a:spcAft>
                        <a:buClr>
                          <a:srgbClr val="BF9000"/>
                        </a:buClr>
                        <a:buSzPts val="1100"/>
                        <a:buFont typeface="Lora"/>
                        <a:buChar char="-"/>
                      </a:pPr>
                      <a:r>
                        <a:rPr b="1" lang="en" sz="1100">
                          <a:solidFill>
                            <a:srgbClr val="BF9000"/>
                          </a:solidFill>
                          <a:latin typeface="Lora"/>
                          <a:ea typeface="Lora"/>
                          <a:cs typeface="Lora"/>
                          <a:sym typeface="Lora"/>
                        </a:rPr>
                        <a:t>Determine the business case/value of CDS for the organization</a:t>
                      </a:r>
                      <a:endParaRPr b="1" sz="1100">
                        <a:solidFill>
                          <a:srgbClr val="BF9000"/>
                        </a:solidFill>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Determine feasibility from a manpower and financial standpoint and acceptance by clinicians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 Ensure objectives are clear and attainable</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Identify key stakeholders and assess buy-in</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Understand that the CDS needs of specialists are different from primary care</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Assess readiness, EHR capability and IT support</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Assess the clinical information systems (CISs) involved</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Assess knowledge management capabilities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Assemble the CDS team: clinical leaders, CMIO administrative and nursing leaders, managers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EHR vendor and IT experts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Identify clinical champions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Develop CDS charter</a:t>
                      </a:r>
                      <a:endParaRPr sz="1100">
                        <a:latin typeface="Lora"/>
                        <a:ea typeface="Lora"/>
                        <a:cs typeface="Lora"/>
                        <a:sym typeface="Lora"/>
                      </a:endParaRPr>
                    </a:p>
                  </a:txBody>
                  <a:tcPr marT="91425" marB="91425" marR="91425" marL="91425">
                    <a:lnL cap="flat" cmpd="sng" w="3175">
                      <a:solidFill>
                        <a:srgbClr val="EFEFEF"/>
                      </a:solidFill>
                      <a:prstDash val="solid"/>
                      <a:round/>
                      <a:headEnd len="sm" w="sm" type="none"/>
                      <a:tailEnd len="sm" w="sm" type="none"/>
                    </a:lnL>
                    <a:lnR cap="flat" cmpd="sng" w="9525">
                      <a:solidFill>
                        <a:srgbClr val="EFEFEF"/>
                      </a:solidFill>
                      <a:prstDash val="solid"/>
                      <a:round/>
                      <a:headEnd len="sm" w="sm" type="none"/>
                      <a:tailEnd len="sm" w="sm" type="none"/>
                    </a:lnR>
                    <a:lnT cap="flat" cmpd="sng" w="317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tcPr>
                </a:tc>
              </a:tr>
              <a:tr h="2149675">
                <a:tc>
                  <a:txBody>
                    <a:bodyPr/>
                    <a:lstStyle/>
                    <a:p>
                      <a:pPr indent="0" lvl="0" marL="0" rtl="0" algn="l">
                        <a:lnSpc>
                          <a:spcPct val="115000"/>
                        </a:lnSpc>
                        <a:spcBef>
                          <a:spcPts val="1200"/>
                        </a:spcBef>
                        <a:spcAft>
                          <a:spcPts val="1200"/>
                        </a:spcAft>
                        <a:buNone/>
                      </a:pPr>
                      <a:r>
                        <a:rPr b="1" lang="en" sz="1100">
                          <a:latin typeface="Lora"/>
                          <a:ea typeface="Lora"/>
                          <a:cs typeface="Lora"/>
                          <a:sym typeface="Lora"/>
                        </a:rPr>
                        <a:t>Project planning</a:t>
                      </a:r>
                      <a:endParaRPr b="1" sz="1100">
                        <a:latin typeface="Lora"/>
                        <a:ea typeface="Lora"/>
                        <a:cs typeface="Lora"/>
                        <a:sym typeface="Lora"/>
                      </a:endParaRPr>
                    </a:p>
                  </a:txBody>
                  <a:tcPr marT="91425" marB="91425" marR="91425" marL="91425">
                    <a:lnL cap="flat" cmpd="sng" w="9525">
                      <a:solidFill>
                        <a:srgbClr val="EFEFEF"/>
                      </a:solidFill>
                      <a:prstDash val="solid"/>
                      <a:round/>
                      <a:headEnd len="sm" w="sm" type="none"/>
                      <a:tailEnd len="sm" w="sm" type="none"/>
                    </a:lnL>
                    <a:lnR cap="flat" cmpd="sng" w="3175">
                      <a:solidFill>
                        <a:srgbClr val="EFEFEF"/>
                      </a:solidFill>
                      <a:prstDash val="solid"/>
                      <a:round/>
                      <a:headEnd len="sm" w="sm" type="none"/>
                      <a:tailEnd len="sm" w="sm" type="none"/>
                    </a:lnR>
                    <a:lnT cap="flat" cmpd="sng" w="317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solidFill>
                      <a:srgbClr val="D9EAD3"/>
                    </a:solidFill>
                  </a:tcPr>
                </a:tc>
                <a:tc>
                  <a:txBody>
                    <a:bodyPr/>
                    <a:lstStyle/>
                    <a:p>
                      <a:pPr indent="-298450" lvl="0" marL="457200" rtl="0" algn="l">
                        <a:lnSpc>
                          <a:spcPct val="115000"/>
                        </a:lnSpc>
                        <a:spcBef>
                          <a:spcPts val="0"/>
                        </a:spcBef>
                        <a:spcAft>
                          <a:spcPts val="0"/>
                        </a:spcAft>
                        <a:buClr>
                          <a:srgbClr val="BF9000"/>
                        </a:buClr>
                        <a:buSzPts val="1100"/>
                        <a:buFont typeface="Lora"/>
                        <a:buChar char="-"/>
                      </a:pPr>
                      <a:r>
                        <a:rPr b="1" lang="en" sz="1100">
                          <a:solidFill>
                            <a:srgbClr val="BF9000"/>
                          </a:solidFill>
                          <a:latin typeface="Lora"/>
                          <a:ea typeface="Lora"/>
                          <a:cs typeface="Lora"/>
                          <a:sym typeface="Lora"/>
                        </a:rPr>
                        <a:t>Consider a SWOT analysis (strengths, weaknesses, opportunities and threats)</a:t>
                      </a:r>
                      <a:endParaRPr b="1" sz="1100">
                        <a:solidFill>
                          <a:srgbClr val="BF9000"/>
                        </a:solidFill>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Utilize standard planning tools such as Gantt charts and swim lanes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Develop timeline &amp; Decide whether to build or buy CDS content </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CDS committee should select CDS interventions that fit their vision</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Be sure to follow the 5 Rights of CDS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Map the different processes involved with CDS and be sure they integrate with the clinician’s</a:t>
                      </a:r>
                      <a:br>
                        <a:rPr lang="en" sz="1100">
                          <a:latin typeface="Lora"/>
                          <a:ea typeface="Lora"/>
                          <a:cs typeface="Lora"/>
                          <a:sym typeface="Lora"/>
                        </a:rPr>
                      </a:br>
                      <a:r>
                        <a:rPr lang="en" sz="1100">
                          <a:latin typeface="Lora"/>
                          <a:ea typeface="Lora"/>
                          <a:cs typeface="Lora"/>
                          <a:sym typeface="Lora"/>
                        </a:rPr>
                        <a:t>Workflow</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Determine whether you will measure structure, processes and/or outcomes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Plan the intervention: triggers, knowledge base, inference engine and communication means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Educate staff and gain their input</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Design the CDS program for improvement over baseline performance in an important area</a:t>
                      </a:r>
                      <a:br>
                        <a:rPr lang="en" sz="1100">
                          <a:latin typeface="Lora"/>
                          <a:ea typeface="Lora"/>
                          <a:cs typeface="Lora"/>
                          <a:sym typeface="Lora"/>
                        </a:rPr>
                      </a:br>
                      <a:r>
                        <a:rPr lang="en" sz="1100">
                          <a:latin typeface="Lora"/>
                          <a:ea typeface="Lora"/>
                          <a:cs typeface="Lora"/>
                          <a:sym typeface="Lora"/>
                        </a:rPr>
                        <a:t>for the organization. In other words, be sure you can measure outcomes and compare with</a:t>
                      </a:r>
                      <a:br>
                        <a:rPr lang="en" sz="1100">
                          <a:latin typeface="Lora"/>
                          <a:ea typeface="Lora"/>
                          <a:cs typeface="Lora"/>
                          <a:sym typeface="Lora"/>
                        </a:rPr>
                      </a:br>
                      <a:r>
                        <a:rPr lang="en" sz="1100">
                          <a:latin typeface="Lora"/>
                          <a:ea typeface="Lora"/>
                          <a:cs typeface="Lora"/>
                          <a:sym typeface="Lora"/>
                        </a:rPr>
                        <a:t>baseline data</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 Investigate the needed CDS standards required</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Follow the mandates of change management, e.g. John Kotter’s Eight Step Model</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Communicate goals of CDS project to all affected</a:t>
                      </a:r>
                      <a:endParaRPr sz="1100">
                        <a:latin typeface="Lora"/>
                        <a:ea typeface="Lora"/>
                        <a:cs typeface="Lora"/>
                        <a:sym typeface="Lora"/>
                      </a:endParaRPr>
                    </a:p>
                  </a:txBody>
                  <a:tcPr marT="91425" marB="91425" marR="91425" marL="91425">
                    <a:lnL cap="flat" cmpd="sng" w="3175">
                      <a:solidFill>
                        <a:srgbClr val="EFEFEF"/>
                      </a:solidFill>
                      <a:prstDash val="solid"/>
                      <a:round/>
                      <a:headEnd len="sm" w="sm" type="none"/>
                      <a:tailEnd len="sm" w="sm" type="none"/>
                    </a:lnL>
                    <a:lnR cap="flat" cmpd="sng" w="9525">
                      <a:solidFill>
                        <a:srgbClr val="EFEFEF"/>
                      </a:solidFill>
                      <a:prstDash val="solid"/>
                      <a:round/>
                      <a:headEnd len="sm" w="sm" type="none"/>
                      <a:tailEnd len="sm" w="sm" type="none"/>
                    </a:lnR>
                    <a:lnT cap="flat" cmpd="sng" w="317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solidFill>
                      <a:srgbClr val="D9EAD3"/>
                    </a:solidFill>
                  </a:tcPr>
                </a:tc>
              </a:tr>
              <a:tr h="764125">
                <a:tc>
                  <a:txBody>
                    <a:bodyPr/>
                    <a:lstStyle/>
                    <a:p>
                      <a:pPr indent="0" lvl="0" marL="0" rtl="0" algn="l">
                        <a:lnSpc>
                          <a:spcPct val="115000"/>
                        </a:lnSpc>
                        <a:spcBef>
                          <a:spcPts val="1200"/>
                        </a:spcBef>
                        <a:spcAft>
                          <a:spcPts val="1200"/>
                        </a:spcAft>
                        <a:buNone/>
                      </a:pPr>
                      <a:r>
                        <a:rPr b="1" lang="en" sz="1100">
                          <a:latin typeface="Lora"/>
                          <a:ea typeface="Lora"/>
                          <a:cs typeface="Lora"/>
                          <a:sym typeface="Lora"/>
                        </a:rPr>
                        <a:t>Project execution</a:t>
                      </a:r>
                      <a:endParaRPr b="1" sz="1100">
                        <a:latin typeface="Lora"/>
                        <a:ea typeface="Lora"/>
                        <a:cs typeface="Lora"/>
                        <a:sym typeface="Lora"/>
                      </a:endParaRPr>
                    </a:p>
                  </a:txBody>
                  <a:tcPr marT="91425" marB="91425" marR="91425" marL="91425">
                    <a:lnL cap="flat" cmpd="sng" w="9525">
                      <a:solidFill>
                        <a:srgbClr val="EFEFEF"/>
                      </a:solidFill>
                      <a:prstDash val="solid"/>
                      <a:round/>
                      <a:headEnd len="sm" w="sm" type="none"/>
                      <a:tailEnd len="sm" w="sm" type="none"/>
                    </a:lnL>
                    <a:lnR cap="flat" cmpd="sng" w="3175">
                      <a:solidFill>
                        <a:srgbClr val="EFEFEF"/>
                      </a:solidFill>
                      <a:prstDash val="solid"/>
                      <a:round/>
                      <a:headEnd len="sm" w="sm" type="none"/>
                      <a:tailEnd len="sm" w="sm" type="none"/>
                    </a:lnR>
                    <a:lnT cap="flat" cmpd="sng" w="317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tcPr>
                </a:tc>
                <a:tc>
                  <a:txBody>
                    <a:bodyPr/>
                    <a:lstStyle/>
                    <a:p>
                      <a:pPr indent="-298450" lvl="0" marL="457200" rtl="0" algn="l">
                        <a:lnSpc>
                          <a:spcPct val="115000"/>
                        </a:lnSpc>
                        <a:spcBef>
                          <a:spcPts val="0"/>
                        </a:spcBef>
                        <a:spcAft>
                          <a:spcPts val="0"/>
                        </a:spcAft>
                        <a:buClr>
                          <a:srgbClr val="BF9000"/>
                        </a:buClr>
                        <a:buSzPts val="1100"/>
                        <a:buFont typeface="Lora"/>
                        <a:buChar char="-"/>
                      </a:pPr>
                      <a:r>
                        <a:rPr b="1" lang="en" sz="1100">
                          <a:solidFill>
                            <a:srgbClr val="BF9000"/>
                          </a:solidFill>
                          <a:latin typeface="Lora"/>
                          <a:ea typeface="Lora"/>
                          <a:cs typeface="Lora"/>
                          <a:sym typeface="Lora"/>
                        </a:rPr>
                        <a:t>Provide adequate training and make CDS training part of EHR training</a:t>
                      </a:r>
                      <a:endParaRPr b="1" sz="1100">
                        <a:solidFill>
                          <a:srgbClr val="BF9000"/>
                        </a:solidFill>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Develop use cases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Test and retest the technology: unit, integration and user acceptance testing</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Decide on incremental roll-out or “big bang”</a:t>
                      </a:r>
                      <a:endParaRPr sz="1100">
                        <a:latin typeface="Lora"/>
                        <a:ea typeface="Lora"/>
                        <a:cs typeface="Lora"/>
                        <a:sym typeface="Lora"/>
                      </a:endParaRPr>
                    </a:p>
                    <a:p>
                      <a:pPr indent="-298450" lvl="0" marL="457200" rtl="0" algn="l">
                        <a:lnSpc>
                          <a:spcPct val="115000"/>
                        </a:lnSpc>
                        <a:spcBef>
                          <a:spcPts val="0"/>
                        </a:spcBef>
                        <a:spcAft>
                          <a:spcPts val="0"/>
                        </a:spcAft>
                        <a:buClr>
                          <a:srgbClr val="BF9000"/>
                        </a:buClr>
                        <a:buSzPts val="1100"/>
                        <a:buFont typeface="Lora"/>
                        <a:buChar char="-"/>
                      </a:pPr>
                      <a:r>
                        <a:rPr b="1" lang="en" sz="1100">
                          <a:solidFill>
                            <a:srgbClr val="BF9000"/>
                          </a:solidFill>
                          <a:latin typeface="Lora"/>
                          <a:ea typeface="Lora"/>
                          <a:cs typeface="Lora"/>
                          <a:sym typeface="Lora"/>
                        </a:rPr>
                        <a:t>Provide a mechanism for feedback in the CDS process, as well as formal support</a:t>
                      </a:r>
                      <a:endParaRPr b="1" sz="1100">
                        <a:solidFill>
                          <a:srgbClr val="BF9000"/>
                        </a:solidFill>
                        <a:latin typeface="Lora"/>
                        <a:ea typeface="Lora"/>
                        <a:cs typeface="Lora"/>
                        <a:sym typeface="Lora"/>
                      </a:endParaRPr>
                    </a:p>
                  </a:txBody>
                  <a:tcPr marT="91425" marB="91425" marR="91425" marL="91425">
                    <a:lnL cap="flat" cmpd="sng" w="3175">
                      <a:solidFill>
                        <a:srgbClr val="EFEFEF"/>
                      </a:solidFill>
                      <a:prstDash val="solid"/>
                      <a:round/>
                      <a:headEnd len="sm" w="sm" type="none"/>
                      <a:tailEnd len="sm" w="sm" type="none"/>
                    </a:lnL>
                    <a:lnR cap="flat" cmpd="sng" w="9525">
                      <a:solidFill>
                        <a:srgbClr val="EFEFEF"/>
                      </a:solidFill>
                      <a:prstDash val="solid"/>
                      <a:round/>
                      <a:headEnd len="sm" w="sm" type="none"/>
                      <a:tailEnd len="sm" w="sm" type="none"/>
                    </a:lnR>
                    <a:lnT cap="flat" cmpd="sng" w="317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tcPr>
                </a:tc>
              </a:tr>
              <a:tr h="890075">
                <a:tc>
                  <a:txBody>
                    <a:bodyPr/>
                    <a:lstStyle/>
                    <a:p>
                      <a:pPr indent="0" lvl="0" marL="0" rtl="0" algn="l">
                        <a:lnSpc>
                          <a:spcPct val="115000"/>
                        </a:lnSpc>
                        <a:spcBef>
                          <a:spcPts val="1200"/>
                        </a:spcBef>
                        <a:spcAft>
                          <a:spcPts val="1200"/>
                        </a:spcAft>
                        <a:buNone/>
                      </a:pPr>
                      <a:r>
                        <a:rPr b="1" lang="en" sz="1100">
                          <a:latin typeface="Lora"/>
                          <a:ea typeface="Lora"/>
                          <a:cs typeface="Lora"/>
                          <a:sym typeface="Lora"/>
                        </a:rPr>
                        <a:t>Project monitoring and control</a:t>
                      </a:r>
                      <a:endParaRPr b="1" sz="1100">
                        <a:latin typeface="Lora"/>
                        <a:ea typeface="Lora"/>
                        <a:cs typeface="Lora"/>
                        <a:sym typeface="Lora"/>
                      </a:endParaRPr>
                    </a:p>
                  </a:txBody>
                  <a:tcPr marT="91425" marB="91425" marR="91425" marL="91425">
                    <a:lnL cap="flat" cmpd="sng" w="9525">
                      <a:solidFill>
                        <a:srgbClr val="EFEFEF"/>
                      </a:solidFill>
                      <a:prstDash val="solid"/>
                      <a:round/>
                      <a:headEnd len="sm" w="sm" type="none"/>
                      <a:tailEnd len="sm" w="sm" type="none"/>
                    </a:lnL>
                    <a:lnR cap="flat" cmpd="sng" w="3175">
                      <a:solidFill>
                        <a:srgbClr val="EFEFEF"/>
                      </a:solidFill>
                      <a:prstDash val="solid"/>
                      <a:round/>
                      <a:headEnd len="sm" w="sm" type="none"/>
                      <a:tailEnd len="sm" w="sm" type="none"/>
                    </a:lnR>
                    <a:lnT cap="flat" cmpd="sng" w="317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solidFill>
                      <a:srgbClr val="D9EAD3"/>
                    </a:solidFill>
                  </a:tcPr>
                </a:tc>
                <a:tc>
                  <a:txBody>
                    <a:bodyPr/>
                    <a:lstStyle/>
                    <a:p>
                      <a:pPr indent="-298450" lvl="0" marL="457200" rtl="0" algn="l">
                        <a:lnSpc>
                          <a:spcPct val="115000"/>
                        </a:lnSpc>
                        <a:spcBef>
                          <a:spcPts val="0"/>
                        </a:spcBef>
                        <a:spcAft>
                          <a:spcPts val="0"/>
                        </a:spcAft>
                        <a:buClr>
                          <a:srgbClr val="BF9000"/>
                        </a:buClr>
                        <a:buSzPts val="1100"/>
                        <a:buFont typeface="Lora"/>
                        <a:buChar char="-"/>
                      </a:pPr>
                      <a:r>
                        <a:rPr b="1" lang="en" sz="1100">
                          <a:solidFill>
                            <a:srgbClr val="BF9000"/>
                          </a:solidFill>
                          <a:latin typeface="Lora"/>
                          <a:ea typeface="Lora"/>
                          <a:cs typeface="Lora"/>
                          <a:sym typeface="Lora"/>
                        </a:rPr>
                        <a:t>Use data from feedback, override logs, etc. to modify the system as needed</a:t>
                      </a:r>
                      <a:endParaRPr b="1" sz="1100">
                        <a:solidFill>
                          <a:srgbClr val="BF9000"/>
                        </a:solidFill>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Compare the alert and override rates with national statistics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Measure percent of alerts that accomplished desired goals</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Communicate the benefits and challenges to the end-users as they arise</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Use tools such as the AHRQ Health IT Evaluation ToolKit</a:t>
                      </a:r>
                      <a:endParaRPr sz="1100">
                        <a:latin typeface="Lora"/>
                        <a:ea typeface="Lora"/>
                        <a:cs typeface="Lora"/>
                        <a:sym typeface="Lora"/>
                      </a:endParaRPr>
                    </a:p>
                    <a:p>
                      <a:pPr indent="-298450" lvl="0" marL="457200" rtl="0" algn="l">
                        <a:lnSpc>
                          <a:spcPct val="115000"/>
                        </a:lnSpc>
                        <a:spcBef>
                          <a:spcPts val="0"/>
                        </a:spcBef>
                        <a:spcAft>
                          <a:spcPts val="0"/>
                        </a:spcAft>
                        <a:buSzPts val="1100"/>
                        <a:buFont typeface="Lora"/>
                        <a:buChar char="-"/>
                      </a:pPr>
                      <a:r>
                        <a:rPr lang="en" sz="1100">
                          <a:latin typeface="Lora"/>
                          <a:ea typeface="Lora"/>
                          <a:cs typeface="Lora"/>
                          <a:sym typeface="Lora"/>
                        </a:rPr>
                        <a:t>Knowledge management maintenance; are guidelines unambiguous and up to date? </a:t>
                      </a:r>
                      <a:endParaRPr sz="1100">
                        <a:latin typeface="Lora"/>
                        <a:ea typeface="Lora"/>
                        <a:cs typeface="Lora"/>
                        <a:sym typeface="Lora"/>
                      </a:endParaRPr>
                    </a:p>
                  </a:txBody>
                  <a:tcPr marT="91425" marB="91425" marR="91425" marL="91425">
                    <a:lnL cap="flat" cmpd="sng" w="3175">
                      <a:solidFill>
                        <a:srgbClr val="EFEFEF"/>
                      </a:solidFill>
                      <a:prstDash val="solid"/>
                      <a:round/>
                      <a:headEnd len="sm" w="sm" type="none"/>
                      <a:tailEnd len="sm" w="sm" type="none"/>
                    </a:lnL>
                    <a:lnR cap="flat" cmpd="sng" w="9525">
                      <a:solidFill>
                        <a:srgbClr val="EFEFEF"/>
                      </a:solidFill>
                      <a:prstDash val="solid"/>
                      <a:round/>
                      <a:headEnd len="sm" w="sm" type="none"/>
                      <a:tailEnd len="sm" w="sm" type="none"/>
                    </a:lnR>
                    <a:lnT cap="flat" cmpd="sng" w="3175">
                      <a:solidFill>
                        <a:srgbClr val="EFEFEF"/>
                      </a:solidFill>
                      <a:prstDash val="solid"/>
                      <a:round/>
                      <a:headEnd len="sm" w="sm" type="none"/>
                      <a:tailEnd len="sm" w="sm" type="none"/>
                    </a:lnT>
                    <a:lnB cap="flat" cmpd="sng" w="3175">
                      <a:solidFill>
                        <a:srgbClr val="EFEFEF"/>
                      </a:solidFill>
                      <a:prstDash val="solid"/>
                      <a:round/>
                      <a:headEnd len="sm" w="sm" type="none"/>
                      <a:tailEnd len="sm" w="sm" type="none"/>
                    </a:lnB>
                    <a:solidFill>
                      <a:srgbClr val="D9EAD3"/>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25" name="Shape 225"/>
        <p:cNvGrpSpPr/>
        <p:nvPr/>
      </p:nvGrpSpPr>
      <p:grpSpPr>
        <a:xfrm>
          <a:off x="0" y="0"/>
          <a:ext cx="0" cy="0"/>
          <a:chOff x="0" y="0"/>
          <a:chExt cx="0" cy="0"/>
        </a:xfrm>
      </p:grpSpPr>
      <p:sp>
        <p:nvSpPr>
          <p:cNvPr id="226" name="Google Shape;226;p17"/>
          <p:cNvSpPr txBox="1"/>
          <p:nvPr/>
        </p:nvSpPr>
        <p:spPr>
          <a:xfrm>
            <a:off x="822900" y="380225"/>
            <a:ext cx="6583800" cy="501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00854C"/>
                </a:solidFill>
                <a:latin typeface="Lora"/>
                <a:ea typeface="Lora"/>
                <a:cs typeface="Lora"/>
                <a:sym typeface="Lora"/>
              </a:rPr>
              <a:t>Summary of the book</a:t>
            </a:r>
            <a:endParaRPr b="1" sz="3600">
              <a:solidFill>
                <a:srgbClr val="00854C"/>
              </a:solidFill>
              <a:latin typeface="Lora"/>
              <a:ea typeface="Lora"/>
              <a:cs typeface="Lora"/>
              <a:sym typeface="Lora"/>
            </a:endParaRPr>
          </a:p>
        </p:txBody>
      </p:sp>
      <p:sp>
        <p:nvSpPr>
          <p:cNvPr id="227" name="Google Shape;227;p17"/>
          <p:cNvSpPr txBox="1"/>
          <p:nvPr/>
        </p:nvSpPr>
        <p:spPr>
          <a:xfrm>
            <a:off x="222075" y="1168625"/>
            <a:ext cx="6039300" cy="3921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600">
                <a:solidFill>
                  <a:srgbClr val="00854C"/>
                </a:solidFill>
                <a:latin typeface="Lora"/>
                <a:ea typeface="Lora"/>
                <a:cs typeface="Lora"/>
                <a:sym typeface="Lora"/>
              </a:rPr>
              <a:t>Lesson Learned</a:t>
            </a:r>
            <a:endParaRPr sz="2600">
              <a:solidFill>
                <a:srgbClr val="00854C"/>
              </a:solidFill>
              <a:latin typeface="Lora"/>
              <a:ea typeface="Lora"/>
              <a:cs typeface="Lora"/>
              <a:sym typeface="Lora"/>
            </a:endParaRPr>
          </a:p>
        </p:txBody>
      </p:sp>
      <p:graphicFrame>
        <p:nvGraphicFramePr>
          <p:cNvPr id="228" name="Google Shape;228;p17"/>
          <p:cNvGraphicFramePr/>
          <p:nvPr/>
        </p:nvGraphicFramePr>
        <p:xfrm>
          <a:off x="159375" y="1619925"/>
          <a:ext cx="3000000" cy="3000000"/>
        </p:xfrm>
        <a:graphic>
          <a:graphicData uri="http://schemas.openxmlformats.org/drawingml/2006/table">
            <a:tbl>
              <a:tblPr>
                <a:noFill/>
                <a:tableStyleId>{8D9F2FD6-D1D8-4C64-85EB-2E79033D9CDC}</a:tableStyleId>
              </a:tblPr>
              <a:tblGrid>
                <a:gridCol w="4519225"/>
                <a:gridCol w="3391625"/>
              </a:tblGrid>
              <a:tr h="254075">
                <a:tc>
                  <a:txBody>
                    <a:bodyPr/>
                    <a:lstStyle/>
                    <a:p>
                      <a:pPr indent="0" lvl="0" marL="0" rtl="0" algn="ctr">
                        <a:lnSpc>
                          <a:spcPct val="115000"/>
                        </a:lnSpc>
                        <a:spcBef>
                          <a:spcPts val="0"/>
                        </a:spcBef>
                        <a:spcAft>
                          <a:spcPts val="0"/>
                        </a:spcAft>
                        <a:buNone/>
                      </a:pPr>
                      <a:r>
                        <a:rPr b="1" lang="en">
                          <a:solidFill>
                            <a:srgbClr val="FFFFFF"/>
                          </a:solidFill>
                          <a:latin typeface="Lora"/>
                          <a:ea typeface="Lora"/>
                          <a:cs typeface="Lora"/>
                          <a:sym typeface="Lora"/>
                        </a:rPr>
                        <a:t>Lesson Learned</a:t>
                      </a:r>
                      <a:endParaRPr b="1">
                        <a:solidFill>
                          <a:srgbClr val="FFFFFF"/>
                        </a:solidFill>
                        <a:latin typeface="Lora"/>
                        <a:ea typeface="Lora"/>
                        <a:cs typeface="Lora"/>
                        <a:sym typeface="Lora"/>
                      </a:endParaRPr>
                    </a:p>
                  </a:txBody>
                  <a:tcPr marT="91425" marB="91425" marR="91425" marL="91425">
                    <a:lnL cap="flat" cmpd="sng" w="9525">
                      <a:solidFill>
                        <a:srgbClr val="351C75"/>
                      </a:solidFill>
                      <a:prstDash val="solid"/>
                      <a:round/>
                      <a:headEnd len="sm" w="sm" type="none"/>
                      <a:tailEnd len="sm" w="sm" type="none"/>
                    </a:lnL>
                    <a:lnR cap="flat" cmpd="sng" w="3175">
                      <a:solidFill>
                        <a:srgbClr val="351C75"/>
                      </a:solidFill>
                      <a:prstDash val="solid"/>
                      <a:round/>
                      <a:headEnd len="sm" w="sm" type="none"/>
                      <a:tailEnd len="sm" w="sm" type="none"/>
                    </a:lnR>
                    <a:lnT cap="flat" cmpd="sng" w="952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solidFill>
                      <a:srgbClr val="00854C"/>
                    </a:solidFill>
                  </a:tcPr>
                </a:tc>
                <a:tc>
                  <a:txBody>
                    <a:bodyPr/>
                    <a:lstStyle/>
                    <a:p>
                      <a:pPr indent="0" lvl="0" marL="0" rtl="0" algn="ctr">
                        <a:lnSpc>
                          <a:spcPct val="115000"/>
                        </a:lnSpc>
                        <a:spcBef>
                          <a:spcPts val="0"/>
                        </a:spcBef>
                        <a:spcAft>
                          <a:spcPts val="0"/>
                        </a:spcAft>
                        <a:buNone/>
                      </a:pPr>
                      <a:r>
                        <a:rPr b="1" lang="en">
                          <a:solidFill>
                            <a:srgbClr val="FFFFFF"/>
                          </a:solidFill>
                          <a:latin typeface="Lora"/>
                          <a:ea typeface="Lora"/>
                          <a:cs typeface="Lora"/>
                          <a:sym typeface="Lora"/>
                        </a:rPr>
                        <a:t>Comments</a:t>
                      </a:r>
                      <a:endParaRPr b="1">
                        <a:solidFill>
                          <a:srgbClr val="FFFFFF"/>
                        </a:solidFill>
                        <a:latin typeface="Lora"/>
                        <a:ea typeface="Lora"/>
                        <a:cs typeface="Lora"/>
                        <a:sym typeface="Lora"/>
                      </a:endParaRPr>
                    </a:p>
                  </a:txBody>
                  <a:tcPr marT="91425" marB="91425" marR="91425" marL="91425">
                    <a:lnL cap="flat" cmpd="sng" w="3175">
                      <a:solidFill>
                        <a:srgbClr val="351C75"/>
                      </a:solidFill>
                      <a:prstDash val="solid"/>
                      <a:round/>
                      <a:headEnd len="sm" w="sm" type="none"/>
                      <a:tailEnd len="sm" w="sm" type="none"/>
                    </a:lnL>
                    <a:lnR cap="flat" cmpd="sng" w="9525">
                      <a:solidFill>
                        <a:srgbClr val="351C75"/>
                      </a:solidFill>
                      <a:prstDash val="solid"/>
                      <a:round/>
                      <a:headEnd len="sm" w="sm" type="none"/>
                      <a:tailEnd len="sm" w="sm" type="none"/>
                    </a:lnR>
                    <a:lnT cap="flat" cmpd="sng" w="952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solidFill>
                      <a:srgbClr val="00854C"/>
                    </a:solidFill>
                  </a:tcPr>
                </a:tc>
              </a:tr>
              <a:tr h="906250">
                <a:tc>
                  <a:txBody>
                    <a:bodyPr/>
                    <a:lstStyle/>
                    <a:p>
                      <a:pPr indent="0" lvl="0" marL="0" rtl="0" algn="l">
                        <a:lnSpc>
                          <a:spcPct val="115000"/>
                        </a:lnSpc>
                        <a:spcBef>
                          <a:spcPts val="1200"/>
                        </a:spcBef>
                        <a:spcAft>
                          <a:spcPts val="0"/>
                        </a:spcAft>
                        <a:buNone/>
                      </a:pPr>
                      <a:r>
                        <a:rPr b="1" lang="en" sz="1200">
                          <a:latin typeface="Lora"/>
                          <a:ea typeface="Lora"/>
                          <a:cs typeface="Lora"/>
                          <a:sym typeface="Lora"/>
                        </a:rPr>
                        <a:t>Project initiation</a:t>
                      </a:r>
                      <a:endParaRPr b="1" sz="1200">
                        <a:latin typeface="Lora"/>
                        <a:ea typeface="Lora"/>
                        <a:cs typeface="Lora"/>
                        <a:sym typeface="Lora"/>
                      </a:endParaRPr>
                    </a:p>
                    <a:p>
                      <a:pPr indent="-304800" lvl="0" marL="457200" rtl="0" algn="l">
                        <a:lnSpc>
                          <a:spcPct val="115000"/>
                        </a:lnSpc>
                        <a:spcBef>
                          <a:spcPts val="1200"/>
                        </a:spcBef>
                        <a:spcAft>
                          <a:spcPts val="0"/>
                        </a:spcAft>
                        <a:buSzPts val="1200"/>
                        <a:buFont typeface="Lora"/>
                        <a:buChar char="-"/>
                      </a:pPr>
                      <a:r>
                        <a:rPr lang="en" sz="1200">
                          <a:latin typeface="Lora"/>
                          <a:ea typeface="Lora"/>
                          <a:cs typeface="Lora"/>
                          <a:sym typeface="Lora"/>
                        </a:rPr>
                        <a:t> Healthcare organizations have competing priorities</a:t>
                      </a:r>
                      <a:endParaRPr sz="1200">
                        <a:latin typeface="Lora"/>
                        <a:ea typeface="Lora"/>
                        <a:cs typeface="Lora"/>
                        <a:sym typeface="Lora"/>
                      </a:endParaRPr>
                    </a:p>
                    <a:p>
                      <a:pPr indent="-304800" lvl="0" marL="457200" rtl="0" algn="l">
                        <a:lnSpc>
                          <a:spcPct val="115000"/>
                        </a:lnSpc>
                        <a:spcBef>
                          <a:spcPts val="0"/>
                        </a:spcBef>
                        <a:spcAft>
                          <a:spcPts val="0"/>
                        </a:spcAft>
                        <a:buSzPts val="1200"/>
                        <a:buFont typeface="Lora"/>
                        <a:buChar char="-"/>
                      </a:pPr>
                      <a:r>
                        <a:rPr lang="en" sz="1200">
                          <a:latin typeface="Lora"/>
                          <a:ea typeface="Lora"/>
                          <a:cs typeface="Lora"/>
                          <a:sym typeface="Lora"/>
                        </a:rPr>
                        <a:t>CDS cannot come from external mandate</a:t>
                      </a:r>
                      <a:endParaRPr b="1" sz="1200">
                        <a:latin typeface="Lora"/>
                        <a:ea typeface="Lora"/>
                        <a:cs typeface="Lora"/>
                        <a:sym typeface="Lora"/>
                      </a:endParaRPr>
                    </a:p>
                  </a:txBody>
                  <a:tcPr marT="91425" marB="91425" marR="91425" marL="91425">
                    <a:lnL cap="flat" cmpd="sng" w="9525">
                      <a:solidFill>
                        <a:srgbClr val="351C75"/>
                      </a:solidFill>
                      <a:prstDash val="solid"/>
                      <a:round/>
                      <a:headEnd len="sm" w="sm" type="none"/>
                      <a:tailEnd len="sm" w="sm" type="none"/>
                    </a:lnL>
                    <a:lnR cap="flat" cmpd="sng" w="3175">
                      <a:solidFill>
                        <a:srgbClr val="351C75"/>
                      </a:solidFill>
                      <a:prstDash val="solid"/>
                      <a:round/>
                      <a:headEnd len="sm" w="sm" type="none"/>
                      <a:tailEnd len="sm" w="sm" type="none"/>
                    </a:lnR>
                    <a:lnT cap="flat" cmpd="sng" w="317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tcPr>
                </a:tc>
                <a:tc>
                  <a:txBody>
                    <a:bodyPr/>
                    <a:lstStyle/>
                    <a:p>
                      <a:pPr indent="0" lvl="0" marL="0" rtl="0" algn="l">
                        <a:lnSpc>
                          <a:spcPct val="115000"/>
                        </a:lnSpc>
                        <a:spcBef>
                          <a:spcPts val="1200"/>
                        </a:spcBef>
                        <a:spcAft>
                          <a:spcPts val="1200"/>
                        </a:spcAft>
                        <a:buNone/>
                      </a:pPr>
                      <a:r>
                        <a:rPr lang="en" sz="1200">
                          <a:latin typeface="Lora"/>
                          <a:ea typeface="Lora"/>
                          <a:cs typeface="Lora"/>
                          <a:sym typeface="Lora"/>
                        </a:rPr>
                        <a:t>Ensure the organization can support a new CDS initiative. Even if CDS is intended to match meaningful use, it must be embraced by all and match organizational goals</a:t>
                      </a:r>
                      <a:endParaRPr sz="1200">
                        <a:latin typeface="Lora"/>
                        <a:ea typeface="Lora"/>
                        <a:cs typeface="Lora"/>
                        <a:sym typeface="Lora"/>
                      </a:endParaRPr>
                    </a:p>
                  </a:txBody>
                  <a:tcPr marT="91425" marB="91425" marR="91425" marL="91425">
                    <a:lnL cap="flat" cmpd="sng" w="3175">
                      <a:solidFill>
                        <a:srgbClr val="351C75"/>
                      </a:solidFill>
                      <a:prstDash val="solid"/>
                      <a:round/>
                      <a:headEnd len="sm" w="sm" type="none"/>
                      <a:tailEnd len="sm" w="sm" type="none"/>
                    </a:lnL>
                    <a:lnR cap="flat" cmpd="sng" w="9525">
                      <a:solidFill>
                        <a:srgbClr val="351C75"/>
                      </a:solidFill>
                      <a:prstDash val="solid"/>
                      <a:round/>
                      <a:headEnd len="sm" w="sm" type="none"/>
                      <a:tailEnd len="sm" w="sm" type="none"/>
                    </a:lnR>
                    <a:lnT cap="flat" cmpd="sng" w="317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tcPr>
                </a:tc>
              </a:tr>
              <a:tr h="2149675">
                <a:tc>
                  <a:txBody>
                    <a:bodyPr/>
                    <a:lstStyle/>
                    <a:p>
                      <a:pPr indent="0" lvl="0" marL="0" rtl="0" algn="l">
                        <a:lnSpc>
                          <a:spcPct val="115000"/>
                        </a:lnSpc>
                        <a:spcBef>
                          <a:spcPts val="1200"/>
                        </a:spcBef>
                        <a:spcAft>
                          <a:spcPts val="0"/>
                        </a:spcAft>
                        <a:buNone/>
                      </a:pPr>
                      <a:r>
                        <a:rPr b="1" lang="en" sz="1200">
                          <a:latin typeface="Lora"/>
                          <a:ea typeface="Lora"/>
                          <a:cs typeface="Lora"/>
                          <a:sym typeface="Lora"/>
                        </a:rPr>
                        <a:t>Project planning</a:t>
                      </a:r>
                      <a:endParaRPr b="1" sz="1200">
                        <a:latin typeface="Lora"/>
                        <a:ea typeface="Lora"/>
                        <a:cs typeface="Lora"/>
                        <a:sym typeface="Lora"/>
                      </a:endParaRPr>
                    </a:p>
                    <a:p>
                      <a:pPr indent="-304800" lvl="0" marL="457200" marR="0" rtl="0" algn="l">
                        <a:lnSpc>
                          <a:spcPct val="115000"/>
                        </a:lnSpc>
                        <a:spcBef>
                          <a:spcPts val="1200"/>
                        </a:spcBef>
                        <a:spcAft>
                          <a:spcPts val="0"/>
                        </a:spcAft>
                        <a:buSzPts val="1200"/>
                        <a:buFont typeface="Lora"/>
                        <a:buChar char="-"/>
                      </a:pPr>
                      <a:r>
                        <a:rPr lang="en" sz="1200">
                          <a:latin typeface="Lora"/>
                          <a:ea typeface="Lora"/>
                          <a:cs typeface="Lora"/>
                          <a:sym typeface="Lora"/>
                        </a:rPr>
                        <a:t>Customization of content and workflow is important</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One size CDS does not fit all</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CDS must match the 5 Rights of CDS</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Make CDS as non-intrusive and non-interruptive as possible</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Ideally, there should be recommendations for clinicians and</a:t>
                      </a:r>
                      <a:br>
                        <a:rPr lang="en" sz="1200">
                          <a:latin typeface="Lora"/>
                          <a:ea typeface="Lora"/>
                          <a:cs typeface="Lora"/>
                          <a:sym typeface="Lora"/>
                        </a:rPr>
                      </a:br>
                      <a:r>
                        <a:rPr lang="en" sz="1200">
                          <a:latin typeface="Lora"/>
                          <a:ea typeface="Lora"/>
                          <a:cs typeface="Lora"/>
                          <a:sym typeface="Lora"/>
                        </a:rPr>
                        <a:t>patients</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Interventions should include a reason for overrides</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Intervention should make recommendation and not just</a:t>
                      </a:r>
                      <a:br>
                        <a:rPr lang="en" sz="1200">
                          <a:latin typeface="Lora"/>
                          <a:ea typeface="Lora"/>
                          <a:cs typeface="Lora"/>
                          <a:sym typeface="Lora"/>
                        </a:rPr>
                      </a:br>
                      <a:r>
                        <a:rPr lang="en" sz="1200">
                          <a:latin typeface="Lora"/>
                          <a:ea typeface="Lora"/>
                          <a:cs typeface="Lora"/>
                          <a:sym typeface="Lora"/>
                        </a:rPr>
                        <a:t>assessment</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“Do CDS with users, not to them”</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EHR data must be up to date for triggers to work correctly</a:t>
                      </a:r>
                      <a:endParaRPr b="1" sz="1200">
                        <a:latin typeface="Lora"/>
                        <a:ea typeface="Lora"/>
                        <a:cs typeface="Lora"/>
                        <a:sym typeface="Lora"/>
                      </a:endParaRPr>
                    </a:p>
                  </a:txBody>
                  <a:tcPr marT="91425" marB="91425" marR="91425" marL="91425">
                    <a:lnL cap="flat" cmpd="sng" w="9525">
                      <a:solidFill>
                        <a:srgbClr val="351C75"/>
                      </a:solidFill>
                      <a:prstDash val="solid"/>
                      <a:round/>
                      <a:headEnd len="sm" w="sm" type="none"/>
                      <a:tailEnd len="sm" w="sm" type="none"/>
                    </a:lnL>
                    <a:lnR cap="flat" cmpd="sng" w="3175">
                      <a:solidFill>
                        <a:srgbClr val="351C75"/>
                      </a:solidFill>
                      <a:prstDash val="solid"/>
                      <a:round/>
                      <a:headEnd len="sm" w="sm" type="none"/>
                      <a:tailEnd len="sm" w="sm" type="none"/>
                    </a:lnR>
                    <a:lnT cap="flat" cmpd="sng" w="317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solidFill>
                      <a:srgbClr val="AAD3BD"/>
                    </a:solidFill>
                  </a:tcPr>
                </a:tc>
                <a:tc>
                  <a:txBody>
                    <a:bodyPr/>
                    <a:lstStyle/>
                    <a:p>
                      <a:pPr indent="0" lvl="0" marL="0" marR="0" rtl="0" algn="l">
                        <a:lnSpc>
                          <a:spcPct val="115000"/>
                        </a:lnSpc>
                        <a:spcBef>
                          <a:spcPts val="0"/>
                        </a:spcBef>
                        <a:spcAft>
                          <a:spcPts val="0"/>
                        </a:spcAft>
                        <a:buNone/>
                      </a:pPr>
                      <a:r>
                        <a:t/>
                      </a:r>
                      <a:endParaRPr sz="1200">
                        <a:latin typeface="Lora"/>
                        <a:ea typeface="Lora"/>
                        <a:cs typeface="Lora"/>
                        <a:sym typeface="Lora"/>
                      </a:endParaRPr>
                    </a:p>
                    <a:p>
                      <a:pPr indent="0" lvl="0" marL="0" marR="0" rtl="0" algn="l">
                        <a:lnSpc>
                          <a:spcPct val="115000"/>
                        </a:lnSpc>
                        <a:spcBef>
                          <a:spcPts val="0"/>
                        </a:spcBef>
                        <a:spcAft>
                          <a:spcPts val="0"/>
                        </a:spcAft>
                        <a:buNone/>
                      </a:pPr>
                      <a:r>
                        <a:t/>
                      </a:r>
                      <a:endParaRPr sz="1200">
                        <a:latin typeface="Lora"/>
                        <a:ea typeface="Lora"/>
                        <a:cs typeface="Lora"/>
                        <a:sym typeface="Lora"/>
                      </a:endParaRPr>
                    </a:p>
                    <a:p>
                      <a:pPr indent="0" lvl="0" marL="0" marR="0" rtl="0" algn="l">
                        <a:lnSpc>
                          <a:spcPct val="115000"/>
                        </a:lnSpc>
                        <a:spcBef>
                          <a:spcPts val="0"/>
                        </a:spcBef>
                        <a:spcAft>
                          <a:spcPts val="0"/>
                        </a:spcAft>
                        <a:buNone/>
                      </a:pPr>
                      <a:r>
                        <a:t/>
                      </a:r>
                      <a:endParaRPr sz="1200">
                        <a:latin typeface="Lora"/>
                        <a:ea typeface="Lora"/>
                        <a:cs typeface="Lora"/>
                        <a:sym typeface="Lora"/>
                      </a:endParaRPr>
                    </a:p>
                    <a:p>
                      <a:pPr indent="0" lvl="0" marL="0" marR="0" rtl="0" algn="l">
                        <a:lnSpc>
                          <a:spcPct val="115000"/>
                        </a:lnSpc>
                        <a:spcBef>
                          <a:spcPts val="0"/>
                        </a:spcBef>
                        <a:spcAft>
                          <a:spcPts val="0"/>
                        </a:spcAft>
                        <a:buNone/>
                      </a:pPr>
                      <a:r>
                        <a:t/>
                      </a:r>
                      <a:endParaRPr sz="1200">
                        <a:latin typeface="Lora"/>
                        <a:ea typeface="Lora"/>
                        <a:cs typeface="Lora"/>
                        <a:sym typeface="Lora"/>
                      </a:endParaRPr>
                    </a:p>
                    <a:p>
                      <a:pPr indent="0" lvl="0" marL="0" marR="0" rtl="0" algn="l">
                        <a:lnSpc>
                          <a:spcPct val="115000"/>
                        </a:lnSpc>
                        <a:spcBef>
                          <a:spcPts val="0"/>
                        </a:spcBef>
                        <a:spcAft>
                          <a:spcPts val="0"/>
                        </a:spcAft>
                        <a:buNone/>
                      </a:pPr>
                      <a:r>
                        <a:t/>
                      </a:r>
                      <a:endParaRPr sz="1200">
                        <a:latin typeface="Lora"/>
                        <a:ea typeface="Lora"/>
                        <a:cs typeface="Lora"/>
                        <a:sym typeface="Lora"/>
                      </a:endParaRPr>
                    </a:p>
                    <a:p>
                      <a:pPr indent="0" lvl="0" marL="0" marR="0" rtl="0" algn="l">
                        <a:lnSpc>
                          <a:spcPct val="115000"/>
                        </a:lnSpc>
                        <a:spcBef>
                          <a:spcPts val="0"/>
                        </a:spcBef>
                        <a:spcAft>
                          <a:spcPts val="0"/>
                        </a:spcAft>
                        <a:buNone/>
                      </a:pPr>
                      <a:r>
                        <a:rPr lang="en" sz="1200">
                          <a:latin typeface="Lora"/>
                          <a:ea typeface="Lora"/>
                          <a:cs typeface="Lora"/>
                          <a:sym typeface="Lora"/>
                        </a:rPr>
                        <a:t>Customization is desirable but labor intensive and not available at smaller organizations. Specialists and primary care clinicians have different needs. Clinicians do not want to stop and speed is important. </a:t>
                      </a:r>
                      <a:endParaRPr sz="1200">
                        <a:latin typeface="Lora"/>
                        <a:ea typeface="Lora"/>
                        <a:cs typeface="Lora"/>
                        <a:sym typeface="Lora"/>
                      </a:endParaRPr>
                    </a:p>
                    <a:p>
                      <a:pPr indent="0" lvl="0" marL="0" rtl="0" algn="l">
                        <a:lnSpc>
                          <a:spcPct val="115000"/>
                        </a:lnSpc>
                        <a:spcBef>
                          <a:spcPts val="0"/>
                        </a:spcBef>
                        <a:spcAft>
                          <a:spcPts val="0"/>
                        </a:spcAft>
                        <a:buNone/>
                      </a:pPr>
                      <a:r>
                        <a:t/>
                      </a:r>
                      <a:endParaRPr sz="1200">
                        <a:latin typeface="Lora"/>
                        <a:ea typeface="Lora"/>
                        <a:cs typeface="Lora"/>
                        <a:sym typeface="Lora"/>
                      </a:endParaRPr>
                    </a:p>
                  </a:txBody>
                  <a:tcPr marT="91425" marB="91425" marR="91425" marL="91425">
                    <a:lnL cap="flat" cmpd="sng" w="3175">
                      <a:solidFill>
                        <a:srgbClr val="351C75"/>
                      </a:solidFill>
                      <a:prstDash val="solid"/>
                      <a:round/>
                      <a:headEnd len="sm" w="sm" type="none"/>
                      <a:tailEnd len="sm" w="sm" type="none"/>
                    </a:lnL>
                    <a:lnR cap="flat" cmpd="sng" w="9525">
                      <a:solidFill>
                        <a:srgbClr val="351C75"/>
                      </a:solidFill>
                      <a:prstDash val="solid"/>
                      <a:round/>
                      <a:headEnd len="sm" w="sm" type="none"/>
                      <a:tailEnd len="sm" w="sm" type="none"/>
                    </a:lnR>
                    <a:lnT cap="flat" cmpd="sng" w="317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solidFill>
                      <a:srgbClr val="AAD3BD"/>
                    </a:solidFill>
                  </a:tcPr>
                </a:tc>
              </a:tr>
              <a:tr h="764125">
                <a:tc>
                  <a:txBody>
                    <a:bodyPr/>
                    <a:lstStyle/>
                    <a:p>
                      <a:pPr indent="0" lvl="0" marL="0" rtl="0" algn="l">
                        <a:lnSpc>
                          <a:spcPct val="115000"/>
                        </a:lnSpc>
                        <a:spcBef>
                          <a:spcPts val="1200"/>
                        </a:spcBef>
                        <a:spcAft>
                          <a:spcPts val="0"/>
                        </a:spcAft>
                        <a:buNone/>
                      </a:pPr>
                      <a:r>
                        <a:rPr b="1" lang="en" sz="1200">
                          <a:latin typeface="Lora"/>
                          <a:ea typeface="Lora"/>
                          <a:cs typeface="Lora"/>
                          <a:sym typeface="Lora"/>
                        </a:rPr>
                        <a:t>Project execution</a:t>
                      </a:r>
                      <a:endParaRPr b="1" sz="1200">
                        <a:latin typeface="Lora"/>
                        <a:ea typeface="Lora"/>
                        <a:cs typeface="Lora"/>
                        <a:sym typeface="Lora"/>
                      </a:endParaRPr>
                    </a:p>
                    <a:p>
                      <a:pPr indent="-304800" lvl="0" marL="457200" marR="0" rtl="0" algn="l">
                        <a:lnSpc>
                          <a:spcPct val="115000"/>
                        </a:lnSpc>
                        <a:spcBef>
                          <a:spcPts val="1200"/>
                        </a:spcBef>
                        <a:spcAft>
                          <a:spcPts val="0"/>
                        </a:spcAft>
                        <a:buSzPts val="1200"/>
                        <a:buFont typeface="Lora"/>
                        <a:buChar char="-"/>
                      </a:pPr>
                      <a:r>
                        <a:rPr lang="en" sz="1200">
                          <a:latin typeface="Lora"/>
                          <a:ea typeface="Lora"/>
                          <a:cs typeface="Lora"/>
                          <a:sym typeface="Lora"/>
                        </a:rPr>
                        <a:t>Feedback buttons in CDS work well</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Include CDS training into EHR training</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CDS must be tested for UACs and patient safety</a:t>
                      </a:r>
                      <a:endParaRPr sz="1200">
                        <a:latin typeface="Lora"/>
                        <a:ea typeface="Lora"/>
                        <a:cs typeface="Lora"/>
                        <a:sym typeface="Lora"/>
                      </a:endParaRPr>
                    </a:p>
                  </a:txBody>
                  <a:tcPr marT="91425" marB="91425" marR="91425" marL="91425">
                    <a:lnL cap="flat" cmpd="sng" w="9525">
                      <a:solidFill>
                        <a:srgbClr val="351C75"/>
                      </a:solidFill>
                      <a:prstDash val="solid"/>
                      <a:round/>
                      <a:headEnd len="sm" w="sm" type="none"/>
                      <a:tailEnd len="sm" w="sm" type="none"/>
                    </a:lnL>
                    <a:lnR cap="flat" cmpd="sng" w="3175">
                      <a:solidFill>
                        <a:srgbClr val="351C75"/>
                      </a:solidFill>
                      <a:prstDash val="solid"/>
                      <a:round/>
                      <a:headEnd len="sm" w="sm" type="none"/>
                      <a:tailEnd len="sm" w="sm" type="none"/>
                    </a:lnR>
                    <a:lnT cap="flat" cmpd="sng" w="317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tcPr>
                </a:tc>
                <a:tc>
                  <a:txBody>
                    <a:bodyPr/>
                    <a:lstStyle/>
                    <a:p>
                      <a:pPr indent="0" lvl="0" marL="0" rtl="0" algn="l">
                        <a:lnSpc>
                          <a:spcPct val="115000"/>
                        </a:lnSpc>
                        <a:spcBef>
                          <a:spcPts val="0"/>
                        </a:spcBef>
                        <a:spcAft>
                          <a:spcPts val="0"/>
                        </a:spcAft>
                        <a:buNone/>
                      </a:pPr>
                      <a:r>
                        <a:t/>
                      </a:r>
                      <a:endParaRPr sz="1200">
                        <a:latin typeface="Lora"/>
                        <a:ea typeface="Lora"/>
                        <a:cs typeface="Lora"/>
                        <a:sym typeface="Lora"/>
                      </a:endParaRPr>
                    </a:p>
                    <a:p>
                      <a:pPr indent="0" lvl="0" marL="0" rtl="0" algn="l">
                        <a:lnSpc>
                          <a:spcPct val="115000"/>
                        </a:lnSpc>
                        <a:spcBef>
                          <a:spcPts val="0"/>
                        </a:spcBef>
                        <a:spcAft>
                          <a:spcPts val="0"/>
                        </a:spcAft>
                        <a:buNone/>
                      </a:pPr>
                      <a:r>
                        <a:t/>
                      </a:r>
                      <a:endParaRPr sz="1200">
                        <a:latin typeface="Lora"/>
                        <a:ea typeface="Lora"/>
                        <a:cs typeface="Lora"/>
                        <a:sym typeface="Lora"/>
                      </a:endParaRPr>
                    </a:p>
                    <a:p>
                      <a:pPr indent="0" lvl="0" marL="0" rtl="0" algn="l">
                        <a:lnSpc>
                          <a:spcPct val="115000"/>
                        </a:lnSpc>
                        <a:spcBef>
                          <a:spcPts val="0"/>
                        </a:spcBef>
                        <a:spcAft>
                          <a:spcPts val="0"/>
                        </a:spcAft>
                        <a:buNone/>
                      </a:pPr>
                      <a:r>
                        <a:rPr lang="en" sz="1200">
                          <a:latin typeface="Lora"/>
                          <a:ea typeface="Lora"/>
                          <a:cs typeface="Lora"/>
                          <a:sym typeface="Lora"/>
                        </a:rPr>
                        <a:t>User feedback is critical </a:t>
                      </a:r>
                      <a:endParaRPr sz="1200">
                        <a:latin typeface="Lora"/>
                        <a:ea typeface="Lora"/>
                        <a:cs typeface="Lora"/>
                        <a:sym typeface="Lora"/>
                      </a:endParaRPr>
                    </a:p>
                  </a:txBody>
                  <a:tcPr marT="91425" marB="91425" marR="91425" marL="91425">
                    <a:lnL cap="flat" cmpd="sng" w="3175">
                      <a:solidFill>
                        <a:srgbClr val="351C75"/>
                      </a:solidFill>
                      <a:prstDash val="solid"/>
                      <a:round/>
                      <a:headEnd len="sm" w="sm" type="none"/>
                      <a:tailEnd len="sm" w="sm" type="none"/>
                    </a:lnL>
                    <a:lnR cap="flat" cmpd="sng" w="9525">
                      <a:solidFill>
                        <a:srgbClr val="351C75"/>
                      </a:solidFill>
                      <a:prstDash val="solid"/>
                      <a:round/>
                      <a:headEnd len="sm" w="sm" type="none"/>
                      <a:tailEnd len="sm" w="sm" type="none"/>
                    </a:lnR>
                    <a:lnT cap="flat" cmpd="sng" w="317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tcPr>
                </a:tc>
              </a:tr>
              <a:tr h="890075">
                <a:tc>
                  <a:txBody>
                    <a:bodyPr/>
                    <a:lstStyle/>
                    <a:p>
                      <a:pPr indent="0" lvl="0" marL="0" rtl="0" algn="l">
                        <a:lnSpc>
                          <a:spcPct val="115000"/>
                        </a:lnSpc>
                        <a:spcBef>
                          <a:spcPts val="1200"/>
                        </a:spcBef>
                        <a:spcAft>
                          <a:spcPts val="0"/>
                        </a:spcAft>
                        <a:buNone/>
                      </a:pPr>
                      <a:r>
                        <a:rPr b="1" lang="en" sz="1200">
                          <a:latin typeface="Lora"/>
                          <a:ea typeface="Lora"/>
                          <a:cs typeface="Lora"/>
                          <a:sym typeface="Lora"/>
                        </a:rPr>
                        <a:t>Project monitoring and control</a:t>
                      </a:r>
                      <a:endParaRPr b="1" sz="1200">
                        <a:latin typeface="Lora"/>
                        <a:ea typeface="Lora"/>
                        <a:cs typeface="Lora"/>
                        <a:sym typeface="Lora"/>
                      </a:endParaRPr>
                    </a:p>
                    <a:p>
                      <a:pPr indent="-304800" lvl="0" marL="457200" marR="0" rtl="0" algn="l">
                        <a:lnSpc>
                          <a:spcPct val="115000"/>
                        </a:lnSpc>
                        <a:spcBef>
                          <a:spcPts val="1200"/>
                        </a:spcBef>
                        <a:spcAft>
                          <a:spcPts val="0"/>
                        </a:spcAft>
                        <a:buSzPts val="1200"/>
                        <a:buFont typeface="Lora"/>
                        <a:buChar char="-"/>
                      </a:pPr>
                      <a:r>
                        <a:rPr lang="en" sz="1200">
                          <a:latin typeface="Lora"/>
                          <a:ea typeface="Lora"/>
                          <a:cs typeface="Lora"/>
                          <a:sym typeface="Lora"/>
                        </a:rPr>
                        <a:t>Knowledge management is time consuming</a:t>
                      </a:r>
                      <a:endParaRPr sz="1200">
                        <a:latin typeface="Lora"/>
                        <a:ea typeface="Lora"/>
                        <a:cs typeface="Lora"/>
                        <a:sym typeface="Lora"/>
                      </a:endParaRPr>
                    </a:p>
                    <a:p>
                      <a:pPr indent="-304800" lvl="0" marL="457200" marR="0" rtl="0" algn="l">
                        <a:lnSpc>
                          <a:spcPct val="115000"/>
                        </a:lnSpc>
                        <a:spcBef>
                          <a:spcPts val="0"/>
                        </a:spcBef>
                        <a:spcAft>
                          <a:spcPts val="0"/>
                        </a:spcAft>
                        <a:buSzPts val="1200"/>
                        <a:buFont typeface="Lora"/>
                        <a:buChar char="-"/>
                      </a:pPr>
                      <a:r>
                        <a:rPr lang="en" sz="1200">
                          <a:latin typeface="Lora"/>
                          <a:ea typeface="Lora"/>
                          <a:cs typeface="Lora"/>
                          <a:sym typeface="Lora"/>
                        </a:rPr>
                        <a:t>Be sure intervention content is up to date</a:t>
                      </a:r>
                      <a:endParaRPr b="1" sz="1200">
                        <a:latin typeface="Lora"/>
                        <a:ea typeface="Lora"/>
                        <a:cs typeface="Lora"/>
                        <a:sym typeface="Lora"/>
                      </a:endParaRPr>
                    </a:p>
                  </a:txBody>
                  <a:tcPr marT="91425" marB="91425" marR="91425" marL="91425">
                    <a:lnL cap="flat" cmpd="sng" w="9525">
                      <a:solidFill>
                        <a:srgbClr val="351C75"/>
                      </a:solidFill>
                      <a:prstDash val="solid"/>
                      <a:round/>
                      <a:headEnd len="sm" w="sm" type="none"/>
                      <a:tailEnd len="sm" w="sm" type="none"/>
                    </a:lnL>
                    <a:lnR cap="flat" cmpd="sng" w="3175">
                      <a:solidFill>
                        <a:srgbClr val="351C75"/>
                      </a:solidFill>
                      <a:prstDash val="solid"/>
                      <a:round/>
                      <a:headEnd len="sm" w="sm" type="none"/>
                      <a:tailEnd len="sm" w="sm" type="none"/>
                    </a:lnR>
                    <a:lnT cap="flat" cmpd="sng" w="317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solidFill>
                      <a:srgbClr val="AAD3BD"/>
                    </a:solidFill>
                  </a:tcPr>
                </a:tc>
                <a:tc>
                  <a:txBody>
                    <a:bodyPr/>
                    <a:lstStyle/>
                    <a:p>
                      <a:pPr indent="0" lvl="0" marL="0" marR="0" rtl="0" algn="l">
                        <a:lnSpc>
                          <a:spcPct val="115000"/>
                        </a:lnSpc>
                        <a:spcBef>
                          <a:spcPts val="0"/>
                        </a:spcBef>
                        <a:spcAft>
                          <a:spcPts val="0"/>
                        </a:spcAft>
                        <a:buNone/>
                      </a:pPr>
                      <a:r>
                        <a:t/>
                      </a:r>
                      <a:endParaRPr sz="1200">
                        <a:latin typeface="Lora"/>
                        <a:ea typeface="Lora"/>
                        <a:cs typeface="Lora"/>
                        <a:sym typeface="Lora"/>
                      </a:endParaRPr>
                    </a:p>
                    <a:p>
                      <a:pPr indent="0" lvl="0" marL="0" marR="0" rtl="0" algn="l">
                        <a:lnSpc>
                          <a:spcPct val="115000"/>
                        </a:lnSpc>
                        <a:spcBef>
                          <a:spcPts val="0"/>
                        </a:spcBef>
                        <a:spcAft>
                          <a:spcPts val="0"/>
                        </a:spcAft>
                        <a:buNone/>
                      </a:pPr>
                      <a:r>
                        <a:rPr lang="en" sz="1200">
                          <a:latin typeface="Lora"/>
                          <a:ea typeface="Lora"/>
                          <a:cs typeface="Lora"/>
                          <a:sym typeface="Lora"/>
                        </a:rPr>
                        <a:t>There may have to be a separate knowledge management committee </a:t>
                      </a:r>
                      <a:endParaRPr sz="1200">
                        <a:latin typeface="Lora"/>
                        <a:ea typeface="Lora"/>
                        <a:cs typeface="Lora"/>
                        <a:sym typeface="Lora"/>
                      </a:endParaRPr>
                    </a:p>
                  </a:txBody>
                  <a:tcPr marT="91425" marB="91425" marR="91425" marL="91425">
                    <a:lnL cap="flat" cmpd="sng" w="3175">
                      <a:solidFill>
                        <a:srgbClr val="351C75"/>
                      </a:solidFill>
                      <a:prstDash val="solid"/>
                      <a:round/>
                      <a:headEnd len="sm" w="sm" type="none"/>
                      <a:tailEnd len="sm" w="sm" type="none"/>
                    </a:lnL>
                    <a:lnR cap="flat" cmpd="sng" w="9525">
                      <a:solidFill>
                        <a:srgbClr val="351C75"/>
                      </a:solidFill>
                      <a:prstDash val="solid"/>
                      <a:round/>
                      <a:headEnd len="sm" w="sm" type="none"/>
                      <a:tailEnd len="sm" w="sm" type="none"/>
                    </a:lnR>
                    <a:lnT cap="flat" cmpd="sng" w="3175">
                      <a:solidFill>
                        <a:srgbClr val="351C75"/>
                      </a:solidFill>
                      <a:prstDash val="solid"/>
                      <a:round/>
                      <a:headEnd len="sm" w="sm" type="none"/>
                      <a:tailEnd len="sm" w="sm" type="none"/>
                    </a:lnT>
                    <a:lnB cap="flat" cmpd="sng" w="3175">
                      <a:solidFill>
                        <a:srgbClr val="351C75"/>
                      </a:solidFill>
                      <a:prstDash val="solid"/>
                      <a:round/>
                      <a:headEnd len="sm" w="sm" type="none"/>
                      <a:tailEnd len="sm" w="sm" type="none"/>
                    </a:lnB>
                    <a:solidFill>
                      <a:srgbClr val="AAD3BD"/>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