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10698475" cx="7589525"/>
  <p:notesSz cx="6858000" cy="9144000"/>
  <p:embeddedFontLst>
    <p:embeddedFont>
      <p:font typeface="Cabin"/>
      <p:regular r:id="rId22"/>
      <p:bold r:id="rId23"/>
      <p:italic r:id="rId24"/>
      <p:boldItalic r:id="rId25"/>
    </p:embeddedFont>
    <p:embeddedFont>
      <p:font typeface="Mada"/>
      <p:regular r:id="rId26"/>
      <p:bold r:id="rId27"/>
    </p:embeddedFont>
    <p:embeddedFont>
      <p:font typeface="Mada Black"/>
      <p:bold r:id="rId28"/>
    </p:embeddedFont>
    <p:embeddedFont>
      <p:font typeface="Pacifico"/>
      <p:regular r:id="rId29"/>
    </p:embeddedFont>
    <p:embeddedFont>
      <p:font typeface="Mada SemiBold"/>
      <p:regular r:id="rId30"/>
      <p:bold r:id="rId31"/>
    </p:embeddedFont>
    <p:embeddedFont>
      <p:font typeface="Exo"/>
      <p:regular r:id="rId32"/>
      <p:bold r:id="rId33"/>
      <p:italic r:id="rId34"/>
      <p:boldItalic r:id="rId35"/>
    </p:embeddedFont>
    <p:embeddedFont>
      <p:font typeface="Alegreya"/>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8F919AB-8A41-4AF8-9CCB-F210585D8BB1}">
  <a:tblStyle styleId="{88F919AB-8A41-4AF8-9CCB-F210585D8BB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Cabin-regular.fntdata"/><Relationship Id="rId21" Type="http://schemas.openxmlformats.org/officeDocument/2006/relationships/slide" Target="slides/slide15.xml"/><Relationship Id="rId24" Type="http://schemas.openxmlformats.org/officeDocument/2006/relationships/font" Target="fonts/Cabin-italic.fntdata"/><Relationship Id="rId23" Type="http://schemas.openxmlformats.org/officeDocument/2006/relationships/font" Target="fonts/Cabin-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ada-regular.fntdata"/><Relationship Id="rId25" Type="http://schemas.openxmlformats.org/officeDocument/2006/relationships/font" Target="fonts/Cabin-boldItalic.fntdata"/><Relationship Id="rId28" Type="http://schemas.openxmlformats.org/officeDocument/2006/relationships/font" Target="fonts/MadaBlack-bold.fntdata"/><Relationship Id="rId27" Type="http://schemas.openxmlformats.org/officeDocument/2006/relationships/font" Target="fonts/Mada-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Pacific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adaSemiBold-bold.fntdata"/><Relationship Id="rId30" Type="http://schemas.openxmlformats.org/officeDocument/2006/relationships/font" Target="fonts/MadaSemiBold-regular.fntdata"/><Relationship Id="rId11" Type="http://schemas.openxmlformats.org/officeDocument/2006/relationships/slide" Target="slides/slide5.xml"/><Relationship Id="rId33" Type="http://schemas.openxmlformats.org/officeDocument/2006/relationships/font" Target="fonts/Exo-bold.fntdata"/><Relationship Id="rId10" Type="http://schemas.openxmlformats.org/officeDocument/2006/relationships/slide" Target="slides/slide4.xml"/><Relationship Id="rId32" Type="http://schemas.openxmlformats.org/officeDocument/2006/relationships/font" Target="fonts/Exo-regular.fntdata"/><Relationship Id="rId13" Type="http://schemas.openxmlformats.org/officeDocument/2006/relationships/slide" Target="slides/slide7.xml"/><Relationship Id="rId35" Type="http://schemas.openxmlformats.org/officeDocument/2006/relationships/font" Target="fonts/Exo-boldItalic.fntdata"/><Relationship Id="rId12" Type="http://schemas.openxmlformats.org/officeDocument/2006/relationships/slide" Target="slides/slide6.xml"/><Relationship Id="rId34" Type="http://schemas.openxmlformats.org/officeDocument/2006/relationships/font" Target="fonts/Exo-italic.fntdata"/><Relationship Id="rId15" Type="http://schemas.openxmlformats.org/officeDocument/2006/relationships/slide" Target="slides/slide9.xml"/><Relationship Id="rId37" Type="http://schemas.openxmlformats.org/officeDocument/2006/relationships/font" Target="fonts/Alegreya-bold.fntdata"/><Relationship Id="rId14" Type="http://schemas.openxmlformats.org/officeDocument/2006/relationships/slide" Target="slides/slide8.xml"/><Relationship Id="rId36" Type="http://schemas.openxmlformats.org/officeDocument/2006/relationships/font" Target="fonts/Alegreya-regular.fntdata"/><Relationship Id="rId17" Type="http://schemas.openxmlformats.org/officeDocument/2006/relationships/slide" Target="slides/slide11.xml"/><Relationship Id="rId39" Type="http://schemas.openxmlformats.org/officeDocument/2006/relationships/font" Target="fonts/Alegreya-boldItalic.fntdata"/><Relationship Id="rId16" Type="http://schemas.openxmlformats.org/officeDocument/2006/relationships/slide" Target="slides/slide10.xml"/><Relationship Id="rId38" Type="http://schemas.openxmlformats.org/officeDocument/2006/relationships/font" Target="fonts/Alegreya-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9868a8d069_0_0:notes"/>
          <p:cNvSpPr/>
          <p:nvPr>
            <p:ph idx="2" type="sldImg"/>
          </p:nvPr>
        </p:nvSpPr>
        <p:spPr>
          <a:xfrm>
            <a:off x="2213047"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9868a8d0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8aa7a6f14e_0_9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8aa7a6f14e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8a945a0ffe_0_26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8a945a0ffe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9e486812e7_0_12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9e486812e7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9868a8d069_0_46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9868a8d069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9868a8d069_0_46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9868a8d069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5f7aee9e1362a25c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5f7aee9e1362a25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a03ca07592_1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a03ca0759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894a474fa2_0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894a474fa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894a474fa2_0_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894a474fa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894a474fa2_0_1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894a474fa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9e486812e7_0_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9e486812e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894a474fa2_0_2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894a474fa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a03ca07592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a03ca075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a03ca07592_0_3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a03ca0759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rot="-273">
            <a:off x="-3463" y="10303462"/>
            <a:ext cx="7566900" cy="3882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11" name="Google Shape;11;p2"/>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en-GB" sz="2800">
                <a:latin typeface="Mada Black"/>
                <a:ea typeface="Mada Black"/>
                <a:cs typeface="Mada Black"/>
                <a:sym typeface="Mada Black"/>
              </a:rPr>
              <a:t>Lecture Quiz</a:t>
            </a:r>
            <a:endParaRPr sz="2800">
              <a:latin typeface="Mada Black"/>
              <a:ea typeface="Mada Black"/>
              <a:cs typeface="Mada Black"/>
              <a:sym typeface="Mada Black"/>
            </a:endParaRPr>
          </a:p>
        </p:txBody>
      </p:sp>
      <p:cxnSp>
        <p:nvCxnSpPr>
          <p:cNvPr id="12" name="Google Shape;12;p2"/>
          <p:cNvCxnSpPr/>
          <p:nvPr/>
        </p:nvCxnSpPr>
        <p:spPr>
          <a:xfrm flipH="1" rot="10800000">
            <a:off x="1376930" y="663995"/>
            <a:ext cx="4808700" cy="12000"/>
          </a:xfrm>
          <a:prstGeom prst="straightConnector1">
            <a:avLst/>
          </a:prstGeom>
          <a:noFill/>
          <a:ln cap="flat" cmpd="sng" w="38100">
            <a:solidFill>
              <a:srgbClr val="9C254D"/>
            </a:solidFill>
            <a:prstDash val="solid"/>
            <a:round/>
            <a:headEnd len="med" w="med" type="diamond"/>
            <a:tailEnd len="med" w="med" type="diamond"/>
          </a:ln>
        </p:spPr>
      </p:cxnSp>
      <p:sp>
        <p:nvSpPr>
          <p:cNvPr id="13" name="Google Shape;13;p2"/>
          <p:cNvSpPr/>
          <p:nvPr/>
        </p:nvSpPr>
        <p:spPr>
          <a:xfrm>
            <a:off x="138722" y="818449"/>
            <a:ext cx="7281000" cy="9207300"/>
          </a:xfrm>
          <a:prstGeom prst="rect">
            <a:avLst/>
          </a:prstGeom>
          <a:noFill/>
          <a:ln cap="flat" cmpd="sng" w="9525">
            <a:solidFill>
              <a:srgbClr val="F5E9ED"/>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1" name="Shape 41"/>
        <p:cNvGrpSpPr/>
        <p:nvPr/>
      </p:nvGrpSpPr>
      <p:grpSpPr>
        <a:xfrm>
          <a:off x="0" y="0"/>
          <a:ext cx="0" cy="0"/>
          <a:chOff x="0" y="0"/>
          <a:chExt cx="0" cy="0"/>
        </a:xfrm>
      </p:grpSpPr>
      <p:sp>
        <p:nvSpPr>
          <p:cNvPr id="42" name="Google Shape;42;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4" name="Google Shape;44;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 name="Shape 45"/>
        <p:cNvGrpSpPr/>
        <p:nvPr/>
      </p:nvGrpSpPr>
      <p:grpSpPr>
        <a:xfrm>
          <a:off x="0" y="0"/>
          <a:ext cx="0" cy="0"/>
          <a:chOff x="0" y="0"/>
          <a:chExt cx="0" cy="0"/>
        </a:xfrm>
      </p:grpSpPr>
      <p:sp>
        <p:nvSpPr>
          <p:cNvPr id="46" name="Google Shape;46;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يحة العنوان 1">
  <p:cSld name="TITLE_1">
    <p:spTree>
      <p:nvGrpSpPr>
        <p:cNvPr id="47" name="Shape 47"/>
        <p:cNvGrpSpPr/>
        <p:nvPr/>
      </p:nvGrpSpPr>
      <p:grpSpPr>
        <a:xfrm>
          <a:off x="0" y="0"/>
          <a:ext cx="0" cy="0"/>
          <a:chOff x="0" y="0"/>
          <a:chExt cx="0" cy="0"/>
        </a:xfrm>
      </p:grpSpPr>
      <p:sp>
        <p:nvSpPr>
          <p:cNvPr id="48" name="Google Shape;48;p13"/>
          <p:cNvSpPr txBox="1"/>
          <p:nvPr>
            <p:ph idx="12" type="sldNum"/>
          </p:nvPr>
        </p:nvSpPr>
        <p:spPr>
          <a:xfrm>
            <a:off x="7134154" y="-68"/>
            <a:ext cx="455400" cy="562500"/>
          </a:xfrm>
          <a:prstGeom prst="rect">
            <a:avLst/>
          </a:prstGeom>
        </p:spPr>
        <p:txBody>
          <a:bodyPr anchorCtr="0" anchor="ctr" bIns="91425" lIns="91425" spcFirstLastPara="1" rIns="91425" wrap="square" tIns="91425">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en-GB"/>
              <a:t>‹#›</a:t>
            </a:fld>
            <a:endParaRPr/>
          </a:p>
        </p:txBody>
      </p:sp>
      <p:sp>
        <p:nvSpPr>
          <p:cNvPr id="49" name="Google Shape;49;p13"/>
          <p:cNvSpPr/>
          <p:nvPr/>
        </p:nvSpPr>
        <p:spPr>
          <a:xfrm rot="-10799592">
            <a:off x="1865" y="323"/>
            <a:ext cx="7585800" cy="3963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233525" lIns="233525" spcFirstLastPara="1" rIns="233525" wrap="square" tIns="233525">
            <a:noAutofit/>
          </a:bodyPr>
          <a:lstStyle/>
          <a:p>
            <a:pPr indent="0" lvl="0" marL="0" rtl="0" algn="l">
              <a:spcBef>
                <a:spcPts val="0"/>
              </a:spcBef>
              <a:spcAft>
                <a:spcPts val="0"/>
              </a:spcAft>
              <a:buNone/>
            </a:pPr>
            <a:r>
              <a:t/>
            </a:r>
            <a:endParaRPr sz="3600"/>
          </a:p>
        </p:txBody>
      </p:sp>
      <p:sp>
        <p:nvSpPr>
          <p:cNvPr id="50" name="Google Shape;50;p13"/>
          <p:cNvSpPr/>
          <p:nvPr/>
        </p:nvSpPr>
        <p:spPr>
          <a:xfrm>
            <a:off x="-95622" y="848238"/>
            <a:ext cx="1683600" cy="504000"/>
          </a:xfrm>
          <a:prstGeom prst="roundRect">
            <a:avLst>
              <a:gd fmla="val 16667" name="adj"/>
            </a:avLst>
          </a:prstGeom>
          <a:solidFill>
            <a:srgbClr val="B05171"/>
          </a:solidFill>
          <a:ln>
            <a:noFill/>
          </a:ln>
        </p:spPr>
        <p:txBody>
          <a:bodyPr anchorCtr="0" anchor="ctr" bIns="91675" lIns="91675" spcFirstLastPara="1" rIns="91675" wrap="square" tIns="91675">
            <a:noAutofit/>
          </a:bodyPr>
          <a:lstStyle/>
          <a:p>
            <a:pPr indent="0" lvl="0" marL="0" rtl="0" algn="l">
              <a:spcBef>
                <a:spcPts val="0"/>
              </a:spcBef>
              <a:spcAft>
                <a:spcPts val="0"/>
              </a:spcAft>
              <a:buNone/>
            </a:pPr>
            <a:r>
              <a:t/>
            </a:r>
            <a:endParaRPr sz="1400"/>
          </a:p>
        </p:txBody>
      </p:sp>
      <p:sp>
        <p:nvSpPr>
          <p:cNvPr id="51" name="Google Shape;51;p13"/>
          <p:cNvSpPr/>
          <p:nvPr/>
        </p:nvSpPr>
        <p:spPr>
          <a:xfrm>
            <a:off x="-95624" y="1567076"/>
            <a:ext cx="1683600" cy="504000"/>
          </a:xfrm>
          <a:prstGeom prst="roundRect">
            <a:avLst>
              <a:gd fmla="val 16667" name="adj"/>
            </a:avLst>
          </a:prstGeom>
          <a:solidFill>
            <a:srgbClr val="B05171"/>
          </a:solidFill>
          <a:ln>
            <a:noFill/>
          </a:ln>
        </p:spPr>
        <p:txBody>
          <a:bodyPr anchorCtr="0" anchor="ctr" bIns="91675" lIns="91675" spcFirstLastPara="1" rIns="91675" wrap="square" tIns="91675">
            <a:noAutofit/>
          </a:bodyPr>
          <a:lstStyle/>
          <a:p>
            <a:pPr indent="0" lvl="0" marL="0" rtl="0" algn="l">
              <a:spcBef>
                <a:spcPts val="0"/>
              </a:spcBef>
              <a:spcAft>
                <a:spcPts val="0"/>
              </a:spcAft>
              <a:buNone/>
            </a:pPr>
            <a:r>
              <a:t/>
            </a:r>
            <a:endParaRPr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7025" y="-77025"/>
            <a:ext cx="7764000" cy="108951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8" name="Google Shape;18;p4"/>
          <p:cNvSpPr txBox="1"/>
          <p:nvPr/>
        </p:nvSpPr>
        <p:spPr>
          <a:xfrm>
            <a:off x="7120775" y="0"/>
            <a:ext cx="515100" cy="562200"/>
          </a:xfrm>
          <a:prstGeom prst="rect">
            <a:avLst/>
          </a:prstGeom>
          <a:solidFill>
            <a:srgbClr val="9C254D"/>
          </a:solidFill>
          <a:ln>
            <a:noFill/>
          </a:ln>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b="1" lang="en-GB" sz="1700">
                <a:solidFill>
                  <a:srgbClr val="FFFFFF"/>
                </a:solidFill>
                <a:latin typeface="Exo"/>
                <a:ea typeface="Exo"/>
                <a:cs typeface="Exo"/>
                <a:sym typeface="Exo"/>
              </a:rPr>
              <a:t>‹#›</a:t>
            </a:fld>
            <a:endParaRPr b="1" sz="1700">
              <a:solidFill>
                <a:srgbClr val="FFFFFF"/>
              </a:solidFill>
              <a:latin typeface="Exo"/>
              <a:ea typeface="Exo"/>
              <a:cs typeface="Exo"/>
              <a:sym typeface="Ex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cxnSp>
        <p:nvCxnSpPr>
          <p:cNvPr id="20" name="Google Shape;20;p5"/>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21" name="Google Shape;21;p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GB" sz="2800">
                <a:latin typeface="Mada Black"/>
                <a:ea typeface="Mada Black"/>
                <a:cs typeface="Mada Black"/>
                <a:sym typeface="Mada Black"/>
              </a:rPr>
              <a:t>Summary</a:t>
            </a:r>
            <a:endParaRPr b="1" sz="2600">
              <a:latin typeface="Alegreya"/>
              <a:ea typeface="Alegreya"/>
              <a:cs typeface="Alegreya"/>
              <a:sym typeface="Alegrey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 name="Shape 25"/>
        <p:cNvGrpSpPr/>
        <p:nvPr/>
      </p:nvGrpSpPr>
      <p:grpSpPr>
        <a:xfrm>
          <a:off x="0" y="0"/>
          <a:ext cx="0" cy="0"/>
          <a:chOff x="0" y="0"/>
          <a:chExt cx="0" cy="0"/>
        </a:xfrm>
      </p:grpSpPr>
      <p:sp>
        <p:nvSpPr>
          <p:cNvPr id="26" name="Google Shape;26;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7" name="Google Shape;27;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 name="Shape 29"/>
        <p:cNvGrpSpPr/>
        <p:nvPr/>
      </p:nvGrpSpPr>
      <p:grpSpPr>
        <a:xfrm>
          <a:off x="0" y="0"/>
          <a:ext cx="0" cy="0"/>
          <a:chOff x="0" y="0"/>
          <a:chExt cx="0" cy="0"/>
        </a:xfrm>
      </p:grpSpPr>
      <p:sp>
        <p:nvSpPr>
          <p:cNvPr id="30" name="Google Shape;30;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1" name="Google Shape;31;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2" name="Shape 32"/>
        <p:cNvGrpSpPr/>
        <p:nvPr/>
      </p:nvGrpSpPr>
      <p:grpSpPr>
        <a:xfrm>
          <a:off x="0" y="0"/>
          <a:ext cx="0" cy="0"/>
          <a:chOff x="0" y="0"/>
          <a:chExt cx="0" cy="0"/>
        </a:xfrm>
      </p:grpSpPr>
      <p:sp>
        <p:nvSpPr>
          <p:cNvPr id="33" name="Google Shape;33;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5" name="Google Shape;35;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6" name="Google Shape;36;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7" name="Google Shape;37;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8" name="Shape 38"/>
        <p:cNvGrpSpPr/>
        <p:nvPr/>
      </p:nvGrpSpPr>
      <p:grpSpPr>
        <a:xfrm>
          <a:off x="0" y="0"/>
          <a:ext cx="0" cy="0"/>
          <a:chOff x="0" y="0"/>
          <a:chExt cx="0" cy="0"/>
        </a:xfrm>
      </p:grpSpPr>
      <p:sp>
        <p:nvSpPr>
          <p:cNvPr id="39" name="Google Shape;39;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0" name="Google Shape;40;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usp=sharing" TargetMode="External"/><Relationship Id="rId4" Type="http://schemas.openxmlformats.org/officeDocument/2006/relationships/hyperlink" Target="https://docs.google.com/presentation/d/1TKjgKmuF8-7aGjiAgt-2f6dUWPkTI7rnH1d3RF0xuIw/edit?usp=sharing" TargetMode="External"/><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4.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next.amboss.com/us/article/rl0fyT#Z60c1923044d1475cae6fd23f88808f65" TargetMode="External"/><Relationship Id="rId4" Type="http://schemas.openxmlformats.org/officeDocument/2006/relationships/image" Target="../media/image36.png"/><Relationship Id="rId5" Type="http://schemas.openxmlformats.org/officeDocument/2006/relationships/image" Target="../media/image25.png"/><Relationship Id="rId6" Type="http://schemas.openxmlformats.org/officeDocument/2006/relationships/hyperlink" Target="https://next.amboss.com/us/article/wS0hbf#Z4501f3b72bc672f301fbb660eda9aeae" TargetMode="External"/><Relationship Id="rId7" Type="http://schemas.openxmlformats.org/officeDocument/2006/relationships/hyperlink" Target="https://next.amboss.com/us/article/rl0fyT#Z60c1923044d1475cae6fd23f88808f65" TargetMode="External"/><Relationship Id="rId8"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next.amboss.com/us/article/eo0xaS#Zcda47ad2f9d1107fac48126410f29c8c" TargetMode="External"/><Relationship Id="rId4" Type="http://schemas.openxmlformats.org/officeDocument/2006/relationships/hyperlink" Target="https://next.amboss.com/us/article/wS0hbf#Z6c3c09d556d368f6a9ce18eb90973327"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forms.gle/5bhKW2hufJ2NrmJP7"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6.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docs.google.com/presentation/d/1tWmbz4NVIShY73_YFIRaS_glq3-OrdBfDyOd0dSlhVc/edit?usp=shari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next.amboss.com/us/article/wS0hbf#Zd0062bd5dd5816859eacb1641e912d80" TargetMode="External"/><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17.png"/><Relationship Id="rId7" Type="http://schemas.openxmlformats.org/officeDocument/2006/relationships/hyperlink" Target="https://docs.google.com/presentation/d/1_wT_3ERh_5rQT92r_NrM_aklMZ6kf6cj-kOTbg9uzQg/edit?usp=shari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next.amboss.com/us/article/am0QVg#Zf129c33946d036ad0b7fa897aac6fd20" TargetMode="External"/><Relationship Id="rId4" Type="http://schemas.openxmlformats.org/officeDocument/2006/relationships/hyperlink" Target="https://next.amboss.com/us/article/1p02oS#Ze08bc636c83ae44d6c771f5646271b57"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4"/>
          <p:cNvSpPr txBox="1"/>
          <p:nvPr/>
        </p:nvSpPr>
        <p:spPr>
          <a:xfrm>
            <a:off x="581400" y="5772425"/>
            <a:ext cx="6810000" cy="3853200"/>
          </a:xfrm>
          <a:prstGeom prst="rect">
            <a:avLst/>
          </a:prstGeom>
          <a:noFill/>
          <a:ln>
            <a:noFill/>
          </a:ln>
        </p:spPr>
        <p:txBody>
          <a:bodyPr anchorCtr="0" anchor="t" bIns="91675" lIns="91675" spcFirstLastPara="1" rIns="91675" wrap="square" tIns="91675">
            <a:noAutofit/>
          </a:bodyPr>
          <a:lstStyle/>
          <a:p>
            <a:pPr indent="0" lvl="0" marL="0" rtl="0" algn="l">
              <a:spcBef>
                <a:spcPts val="0"/>
              </a:spcBef>
              <a:spcAft>
                <a:spcPts val="0"/>
              </a:spcAft>
              <a:buNone/>
            </a:pPr>
            <a:r>
              <a:rPr lang="en-GB" sz="2400">
                <a:solidFill>
                  <a:srgbClr val="9C254D"/>
                </a:solidFill>
                <a:latin typeface="Mada Black"/>
                <a:ea typeface="Mada Black"/>
                <a:cs typeface="Mada Black"/>
                <a:sym typeface="Mada Black"/>
              </a:rPr>
              <a:t>Objectives:</a:t>
            </a:r>
            <a:endParaRPr sz="2400">
              <a:solidFill>
                <a:srgbClr val="9C254D"/>
              </a:solidFill>
              <a:latin typeface="Mada Black"/>
              <a:ea typeface="Mada Black"/>
              <a:cs typeface="Mada Black"/>
              <a:sym typeface="Mada Black"/>
            </a:endParaRPr>
          </a:p>
          <a:p>
            <a:pPr indent="-285750" lvl="0" marL="457200" rtl="0" algn="l">
              <a:lnSpc>
                <a:spcPct val="115000"/>
              </a:lnSpc>
              <a:spcBef>
                <a:spcPts val="1200"/>
              </a:spcBef>
              <a:spcAft>
                <a:spcPts val="0"/>
              </a:spcAft>
              <a:buClr>
                <a:schemeClr val="dk1"/>
              </a:buClr>
              <a:buSzPts val="900"/>
              <a:buFont typeface="Mada"/>
              <a:buChar char="★"/>
            </a:pPr>
            <a:r>
              <a:rPr lang="en-GB" sz="1300">
                <a:solidFill>
                  <a:schemeClr val="dk1"/>
                </a:solidFill>
                <a:latin typeface="Mada"/>
                <a:ea typeface="Mada"/>
                <a:cs typeface="Mada"/>
                <a:sym typeface="Mada"/>
              </a:rPr>
              <a:t>Distinguish STE and NSTE acute coronary syndromes by diagnosis, prognosis and treatment strategy.</a:t>
            </a:r>
            <a:endParaRPr sz="13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1300">
                <a:solidFill>
                  <a:schemeClr val="dk1"/>
                </a:solidFill>
                <a:latin typeface="Mada"/>
                <a:ea typeface="Mada"/>
                <a:cs typeface="Mada"/>
                <a:sym typeface="Mada"/>
              </a:rPr>
              <a:t>Understand how ACS differs pathophysiologically from chronic coronary syndromes.</a:t>
            </a:r>
            <a:endParaRPr sz="13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1300">
                <a:solidFill>
                  <a:schemeClr val="dk1"/>
                </a:solidFill>
                <a:latin typeface="Mada"/>
                <a:ea typeface="Mada"/>
                <a:cs typeface="Mada"/>
                <a:sym typeface="Mada"/>
              </a:rPr>
              <a:t>Devise a diagnostic approach for establishing ACS.</a:t>
            </a:r>
            <a:endParaRPr sz="13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1300">
                <a:solidFill>
                  <a:schemeClr val="dk1"/>
                </a:solidFill>
                <a:latin typeface="Mada"/>
                <a:ea typeface="Mada"/>
                <a:cs typeface="Mada"/>
                <a:sym typeface="Mada"/>
              </a:rPr>
              <a:t>Outline treatment strategies for ACS</a:t>
            </a:r>
            <a:endParaRPr sz="13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1300">
                <a:solidFill>
                  <a:schemeClr val="dk1"/>
                </a:solidFill>
                <a:latin typeface="Mada"/>
                <a:ea typeface="Mada"/>
                <a:cs typeface="Mada"/>
                <a:sym typeface="Mada"/>
              </a:rPr>
              <a:t>Assess the short- and long-term prognosis of different types of ACS</a:t>
            </a:r>
            <a:endParaRPr sz="13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1300">
                <a:solidFill>
                  <a:schemeClr val="dk1"/>
                </a:solidFill>
                <a:latin typeface="Mada"/>
                <a:ea typeface="Mada"/>
                <a:cs typeface="Mada"/>
                <a:sym typeface="Mada"/>
              </a:rPr>
              <a:t>Devise a pharmacotherapy treatment plan for a patient undergoing primary PCI for STEMI.</a:t>
            </a:r>
            <a:endParaRPr sz="13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1300">
                <a:solidFill>
                  <a:schemeClr val="dk1"/>
                </a:solidFill>
                <a:latin typeface="Mada"/>
                <a:ea typeface="Mada"/>
                <a:cs typeface="Mada"/>
                <a:sym typeface="Mada"/>
              </a:rPr>
              <a:t>Devise a pharmacotherapy treatment plan for a patient undergoing fibrinolytic for STEMI.</a:t>
            </a:r>
            <a:endParaRPr sz="13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1300">
                <a:solidFill>
                  <a:schemeClr val="dk1"/>
                </a:solidFill>
                <a:latin typeface="Mada"/>
                <a:ea typeface="Mada"/>
                <a:cs typeface="Mada"/>
                <a:sym typeface="Mada"/>
              </a:rPr>
              <a:t>Devise a pharmacotherapy treatment plan for a patient with NSTE-ACS.</a:t>
            </a:r>
            <a:endParaRPr sz="13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1300">
                <a:solidFill>
                  <a:schemeClr val="dk1"/>
                </a:solidFill>
                <a:latin typeface="Mada"/>
                <a:ea typeface="Mada"/>
                <a:cs typeface="Mada"/>
                <a:sym typeface="Mada"/>
              </a:rPr>
              <a:t>Design a therapeutic regimen for a patient with ACS prior to discharge from hospital.</a:t>
            </a:r>
            <a:endParaRPr sz="1300">
              <a:solidFill>
                <a:schemeClr val="dk1"/>
              </a:solidFill>
              <a:latin typeface="Mada"/>
              <a:ea typeface="Mada"/>
              <a:cs typeface="Mada"/>
              <a:sym typeface="Mada"/>
            </a:endParaRPr>
          </a:p>
          <a:p>
            <a:pPr indent="-285750" lvl="0" marL="457200" rtl="0" algn="l">
              <a:lnSpc>
                <a:spcPct val="115000"/>
              </a:lnSpc>
              <a:spcBef>
                <a:spcPts val="0"/>
              </a:spcBef>
              <a:spcAft>
                <a:spcPts val="0"/>
              </a:spcAft>
              <a:buClr>
                <a:schemeClr val="dk1"/>
              </a:buClr>
              <a:buSzPts val="900"/>
              <a:buFont typeface="Mada"/>
              <a:buChar char="★"/>
            </a:pPr>
            <a:r>
              <a:rPr lang="en-GB" sz="1300">
                <a:solidFill>
                  <a:schemeClr val="dk1"/>
                </a:solidFill>
                <a:latin typeface="Mada"/>
                <a:ea typeface="Mada"/>
                <a:cs typeface="Mada"/>
                <a:sym typeface="Mada"/>
              </a:rPr>
              <a:t>Discover online, electronic and app resources to assist clinicians with implementation of practice guidelines.</a:t>
            </a:r>
            <a:endParaRPr sz="1300">
              <a:solidFill>
                <a:schemeClr val="dk1"/>
              </a:solidFill>
              <a:latin typeface="Mada"/>
              <a:ea typeface="Mada"/>
              <a:cs typeface="Mada"/>
              <a:sym typeface="Mada"/>
            </a:endParaRPr>
          </a:p>
        </p:txBody>
      </p:sp>
      <p:sp>
        <p:nvSpPr>
          <p:cNvPr id="57" name="Google Shape;57;p14"/>
          <p:cNvSpPr/>
          <p:nvPr/>
        </p:nvSpPr>
        <p:spPr>
          <a:xfrm>
            <a:off x="883562" y="4469930"/>
            <a:ext cx="5852100" cy="1149900"/>
          </a:xfrm>
          <a:prstGeom prst="snip2DiagRect">
            <a:avLst>
              <a:gd fmla="val 0" name="adj1"/>
              <a:gd fmla="val 16667" name="adj2"/>
            </a:avLst>
          </a:prstGeom>
          <a:noFill/>
          <a:ln cap="flat" cmpd="sng" w="28575">
            <a:solidFill>
              <a:srgbClr val="BA6682"/>
            </a:solidFill>
            <a:prstDash val="lgDash"/>
            <a:round/>
            <a:headEnd len="sm" w="sm" type="none"/>
            <a:tailEnd len="sm" w="sm" type="none"/>
          </a:ln>
        </p:spPr>
        <p:txBody>
          <a:bodyPr anchorCtr="0" anchor="ctr" bIns="91675" lIns="91675" spcFirstLastPara="1" rIns="91675" wrap="square" tIns="91675">
            <a:noAutofit/>
          </a:bodyPr>
          <a:lstStyle/>
          <a:p>
            <a:pPr indent="0" lvl="0" marL="0" rtl="0" algn="ctr">
              <a:spcBef>
                <a:spcPts val="0"/>
              </a:spcBef>
              <a:spcAft>
                <a:spcPts val="0"/>
              </a:spcAft>
              <a:buNone/>
            </a:pPr>
            <a:r>
              <a:rPr b="1" lang="en-GB" sz="3600">
                <a:solidFill>
                  <a:srgbClr val="9C254D"/>
                </a:solidFill>
                <a:latin typeface="Mada"/>
                <a:ea typeface="Mada"/>
                <a:cs typeface="Mada"/>
                <a:sym typeface="Mada"/>
              </a:rPr>
              <a:t>Acute coronary syndrome </a:t>
            </a:r>
            <a:endParaRPr b="1" sz="3600">
              <a:solidFill>
                <a:srgbClr val="9C254D"/>
              </a:solidFill>
              <a:latin typeface="Mada"/>
              <a:ea typeface="Mada"/>
              <a:cs typeface="Mada"/>
              <a:sym typeface="Mada"/>
            </a:endParaRPr>
          </a:p>
        </p:txBody>
      </p:sp>
      <p:sp>
        <p:nvSpPr>
          <p:cNvPr id="58" name="Google Shape;58;p14"/>
          <p:cNvSpPr/>
          <p:nvPr/>
        </p:nvSpPr>
        <p:spPr>
          <a:xfrm>
            <a:off x="-42914" y="1628139"/>
            <a:ext cx="1683600" cy="405600"/>
          </a:xfrm>
          <a:prstGeom prst="rect">
            <a:avLst/>
          </a:prstGeom>
          <a:noFill/>
          <a:ln>
            <a:noFill/>
          </a:ln>
        </p:spPr>
        <p:txBody>
          <a:bodyPr anchorCtr="0" anchor="ctr" bIns="91675" lIns="91675" spcFirstLastPara="1" rIns="91675" wrap="square" tIns="91675">
            <a:noAutofit/>
          </a:bodyPr>
          <a:lstStyle/>
          <a:p>
            <a:pPr indent="0" lvl="0" marL="0" rtl="0" algn="ctr">
              <a:spcBef>
                <a:spcPts val="0"/>
              </a:spcBef>
              <a:spcAft>
                <a:spcPts val="0"/>
              </a:spcAft>
              <a:buNone/>
            </a:pPr>
            <a:r>
              <a:rPr b="1" lang="en-GB" sz="2000" u="sng">
                <a:solidFill>
                  <a:schemeClr val="lt1"/>
                </a:solidFill>
                <a:latin typeface="Mada"/>
                <a:ea typeface="Mada"/>
                <a:cs typeface="Mada"/>
                <a:sym typeface="Mada"/>
              </a:rPr>
              <a:t> </a:t>
            </a:r>
            <a:r>
              <a:rPr b="1" lang="en-GB" sz="2000" u="sng">
                <a:solidFill>
                  <a:srgbClr val="FFFFFF"/>
                </a:solidFill>
                <a:latin typeface="Mada"/>
                <a:ea typeface="Mada"/>
                <a:cs typeface="Mada"/>
                <a:sym typeface="Mada"/>
                <a:hlinkClick r:id="rId3">
                  <a:extLst>
                    <a:ext uri="{A12FA001-AC4F-418D-AE19-62706E023703}">
                      <ahyp:hlinkClr val="tx"/>
                    </a:ext>
                  </a:extLst>
                </a:hlinkClick>
              </a:rPr>
              <a:t>Editing</a:t>
            </a:r>
            <a:r>
              <a:rPr b="1" lang="en-GB" sz="2000" u="sng">
                <a:solidFill>
                  <a:srgbClr val="FFFFFF"/>
                </a:solidFill>
                <a:latin typeface="Mada"/>
                <a:ea typeface="Mada"/>
                <a:cs typeface="Mada"/>
                <a:sym typeface="Mada"/>
                <a:hlinkClick r:id="rId4">
                  <a:extLst>
                    <a:ext uri="{A12FA001-AC4F-418D-AE19-62706E023703}">
                      <ahyp:hlinkClr val="tx"/>
                    </a:ext>
                  </a:extLst>
                </a:hlinkClick>
              </a:rPr>
              <a:t> file</a:t>
            </a:r>
            <a:endParaRPr b="1" sz="2000" u="sng">
              <a:solidFill>
                <a:srgbClr val="FFFFFF"/>
              </a:solidFill>
              <a:latin typeface="Mada"/>
              <a:ea typeface="Mada"/>
              <a:cs typeface="Mada"/>
              <a:sym typeface="Mada"/>
            </a:endParaRPr>
          </a:p>
        </p:txBody>
      </p:sp>
      <p:sp>
        <p:nvSpPr>
          <p:cNvPr id="59" name="Google Shape;59;p14"/>
          <p:cNvSpPr txBox="1"/>
          <p:nvPr/>
        </p:nvSpPr>
        <p:spPr>
          <a:xfrm>
            <a:off x="-85834" y="812892"/>
            <a:ext cx="1802700" cy="552000"/>
          </a:xfrm>
          <a:prstGeom prst="rect">
            <a:avLst/>
          </a:prstGeom>
          <a:noFill/>
          <a:ln>
            <a:noFill/>
          </a:ln>
        </p:spPr>
        <p:txBody>
          <a:bodyPr anchorCtr="0" anchor="t" bIns="91675" lIns="91675" spcFirstLastPara="1" rIns="91675" wrap="square" tIns="91675">
            <a:noAutofit/>
          </a:bodyPr>
          <a:lstStyle/>
          <a:p>
            <a:pPr indent="0" lvl="0" marL="0" rtl="0" algn="ctr">
              <a:spcBef>
                <a:spcPts val="0"/>
              </a:spcBef>
              <a:spcAft>
                <a:spcPts val="0"/>
              </a:spcAft>
              <a:buClr>
                <a:schemeClr val="dk1"/>
              </a:buClr>
              <a:buSzPts val="1100"/>
              <a:buFont typeface="Arial"/>
              <a:buNone/>
            </a:pPr>
            <a:r>
              <a:rPr lang="en-GB" sz="2200">
                <a:solidFill>
                  <a:schemeClr val="lt1"/>
                </a:solidFill>
                <a:latin typeface="Mada Black"/>
                <a:ea typeface="Mada Black"/>
                <a:cs typeface="Mada Black"/>
                <a:sym typeface="Mada Black"/>
              </a:rPr>
              <a:t>Lecture 1</a:t>
            </a:r>
            <a:endParaRPr sz="2200">
              <a:latin typeface="Mada Black"/>
              <a:ea typeface="Mada Black"/>
              <a:cs typeface="Mada Black"/>
              <a:sym typeface="Mada Black"/>
            </a:endParaRPr>
          </a:p>
        </p:txBody>
      </p:sp>
      <p:sp>
        <p:nvSpPr>
          <p:cNvPr id="60" name="Google Shape;60;p14"/>
          <p:cNvSpPr txBox="1"/>
          <p:nvPr/>
        </p:nvSpPr>
        <p:spPr>
          <a:xfrm>
            <a:off x="0" y="9568485"/>
            <a:ext cx="2093700" cy="705900"/>
          </a:xfrm>
          <a:prstGeom prst="rect">
            <a:avLst/>
          </a:prstGeom>
          <a:noFill/>
          <a:ln>
            <a:noFill/>
          </a:ln>
        </p:spPr>
        <p:txBody>
          <a:bodyPr anchorCtr="0" anchor="t" bIns="91675" lIns="91675" spcFirstLastPara="1" rIns="91675" wrap="square" tIns="91675">
            <a:noAutofit/>
          </a:bodyPr>
          <a:lstStyle/>
          <a:p>
            <a:pPr indent="0" lvl="0" marL="0" rtl="0" algn="l">
              <a:spcBef>
                <a:spcPts val="0"/>
              </a:spcBef>
              <a:spcAft>
                <a:spcPts val="0"/>
              </a:spcAft>
              <a:buNone/>
            </a:pPr>
            <a:r>
              <a:rPr b="1" lang="en-GB"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pic>
        <p:nvPicPr>
          <p:cNvPr id="61" name="Google Shape;61;p14"/>
          <p:cNvPicPr preferRelativeResize="0"/>
          <p:nvPr/>
        </p:nvPicPr>
        <p:blipFill>
          <a:blip r:embed="rId5">
            <a:alphaModFix/>
          </a:blip>
          <a:stretch>
            <a:fillRect/>
          </a:stretch>
        </p:blipFill>
        <p:spPr>
          <a:xfrm>
            <a:off x="2393800" y="1098002"/>
            <a:ext cx="3116562" cy="3116562"/>
          </a:xfrm>
          <a:prstGeom prst="rect">
            <a:avLst/>
          </a:prstGeom>
          <a:noFill/>
          <a:ln>
            <a:noFill/>
          </a:ln>
        </p:spPr>
      </p:pic>
      <p:sp>
        <p:nvSpPr>
          <p:cNvPr id="62" name="Google Shape;62;p14"/>
          <p:cNvSpPr/>
          <p:nvPr/>
        </p:nvSpPr>
        <p:spPr>
          <a:xfrm rot="566">
            <a:off x="1046687" y="9890250"/>
            <a:ext cx="5466600" cy="801300"/>
          </a:xfrm>
          <a:prstGeom prst="snip2SameRect">
            <a:avLst>
              <a:gd fmla="val 50000" name="adj1"/>
              <a:gd fmla="val 0" name="adj2"/>
            </a:avLst>
          </a:prstGeom>
          <a:solidFill>
            <a:srgbClr val="F5E9ED"/>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63" name="Google Shape;63;p14"/>
          <p:cNvSpPr txBox="1"/>
          <p:nvPr/>
        </p:nvSpPr>
        <p:spPr>
          <a:xfrm>
            <a:off x="2984675"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9C254D"/>
                </a:solidFill>
                <a:latin typeface="Mada"/>
                <a:ea typeface="Mada"/>
                <a:cs typeface="Mada"/>
                <a:sym typeface="Mada"/>
              </a:rPr>
              <a:t>Color index:</a:t>
            </a:r>
            <a:endParaRPr b="1" sz="2200">
              <a:solidFill>
                <a:srgbClr val="9C254D"/>
              </a:solidFill>
              <a:latin typeface="Mada"/>
              <a:ea typeface="Mada"/>
              <a:cs typeface="Mada"/>
              <a:sym typeface="Mada"/>
            </a:endParaRPr>
          </a:p>
        </p:txBody>
      </p:sp>
      <p:grpSp>
        <p:nvGrpSpPr>
          <p:cNvPr id="64" name="Google Shape;64;p14"/>
          <p:cNvGrpSpPr/>
          <p:nvPr/>
        </p:nvGrpSpPr>
        <p:grpSpPr>
          <a:xfrm>
            <a:off x="1046700" y="9957725"/>
            <a:ext cx="5434699" cy="734050"/>
            <a:chOff x="1442323" y="11224701"/>
            <a:chExt cx="7792800" cy="734050"/>
          </a:xfrm>
        </p:grpSpPr>
        <p:sp>
          <p:nvSpPr>
            <p:cNvPr id="65" name="Google Shape;65;p14"/>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rgbClr val="6AA84F"/>
                  </a:solidFill>
                  <a:latin typeface="Mada"/>
                  <a:ea typeface="Mada"/>
                  <a:cs typeface="Mada"/>
                  <a:sym typeface="Mada"/>
                </a:rPr>
                <a:t>Doctor’s notes </a:t>
              </a:r>
              <a:r>
                <a:rPr lang="en-GB" sz="1600">
                  <a:solidFill>
                    <a:srgbClr val="1C4588"/>
                  </a:solidFill>
                  <a:latin typeface="Mada"/>
                  <a:ea typeface="Mada"/>
                  <a:cs typeface="Mada"/>
                  <a:sym typeface="Mada"/>
                </a:rPr>
                <a:t>Text book</a:t>
              </a:r>
              <a:r>
                <a:rPr lang="en-GB" sz="1600">
                  <a:latin typeface="Mada"/>
                  <a:ea typeface="Mada"/>
                  <a:cs typeface="Mada"/>
                  <a:sym typeface="Mada"/>
                </a:rPr>
                <a:t> </a:t>
              </a:r>
              <a:r>
                <a:rPr lang="en-GB" sz="1600">
                  <a:solidFill>
                    <a:srgbClr val="CC0000"/>
                  </a:solidFill>
                  <a:latin typeface="Mada"/>
                  <a:ea typeface="Mada"/>
                  <a:cs typeface="Mada"/>
                  <a:sym typeface="Mada"/>
                </a:rPr>
                <a:t>Important</a:t>
              </a:r>
              <a:r>
                <a:rPr lang="en-GB" sz="1600">
                  <a:latin typeface="Mada"/>
                  <a:ea typeface="Mada"/>
                  <a:cs typeface="Mada"/>
                  <a:sym typeface="Mada"/>
                </a:rPr>
                <a:t> </a:t>
              </a:r>
              <a:r>
                <a:rPr lang="en-GB" sz="1600">
                  <a:solidFill>
                    <a:srgbClr val="CEA320"/>
                  </a:solidFill>
                  <a:latin typeface="Mada"/>
                  <a:ea typeface="Mada"/>
                  <a:cs typeface="Mada"/>
                  <a:sym typeface="Mada"/>
                </a:rPr>
                <a:t>Golden notes</a:t>
              </a:r>
              <a:r>
                <a:rPr lang="en-GB" sz="1600">
                  <a:latin typeface="Mada"/>
                  <a:ea typeface="Mada"/>
                  <a:cs typeface="Mada"/>
                  <a:sym typeface="Mada"/>
                </a:rPr>
                <a:t> </a:t>
              </a:r>
              <a:r>
                <a:rPr lang="en-GB"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66" name="Google Shape;66;p14"/>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600">
                  <a:solidFill>
                    <a:srgbClr val="000000"/>
                  </a:solidFill>
                  <a:latin typeface="Mada"/>
                  <a:ea typeface="Mada"/>
                  <a:cs typeface="Mada"/>
                  <a:sym typeface="Mada"/>
                </a:rPr>
                <a:t>Original text </a:t>
              </a:r>
              <a:r>
                <a:rPr lang="en-GB" sz="1600">
                  <a:solidFill>
                    <a:srgbClr val="A64D79"/>
                  </a:solidFill>
                  <a:latin typeface="Mada"/>
                  <a:ea typeface="Mada"/>
                  <a:cs typeface="Mada"/>
                  <a:sym typeface="Mada"/>
                </a:rPr>
                <a:t>Females slides</a:t>
              </a:r>
              <a:r>
                <a:rPr lang="en-GB" sz="1600">
                  <a:solidFill>
                    <a:srgbClr val="000000"/>
                  </a:solidFill>
                  <a:latin typeface="Mada"/>
                  <a:ea typeface="Mada"/>
                  <a:cs typeface="Mada"/>
                  <a:sym typeface="Mada"/>
                </a:rPr>
                <a:t> </a:t>
              </a:r>
              <a:r>
                <a:rPr lang="en-GB"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pic>
        <p:nvPicPr>
          <p:cNvPr id="67" name="Google Shape;67;p14"/>
          <p:cNvPicPr preferRelativeResize="0"/>
          <p:nvPr/>
        </p:nvPicPr>
        <p:blipFill rotWithShape="1">
          <a:blip r:embed="rId6">
            <a:alphaModFix/>
          </a:blip>
          <a:srcRect b="15002" l="0" r="0" t="0"/>
          <a:stretch/>
        </p:blipFill>
        <p:spPr>
          <a:xfrm>
            <a:off x="5181150" y="586300"/>
            <a:ext cx="872675" cy="484150"/>
          </a:xfrm>
          <a:prstGeom prst="rect">
            <a:avLst/>
          </a:prstGeom>
          <a:noFill/>
          <a:ln>
            <a:noFill/>
          </a:ln>
        </p:spPr>
      </p:pic>
      <p:pic>
        <p:nvPicPr>
          <p:cNvPr id="68" name="Google Shape;68;p14"/>
          <p:cNvPicPr preferRelativeResize="0"/>
          <p:nvPr/>
        </p:nvPicPr>
        <p:blipFill>
          <a:blip r:embed="rId7">
            <a:alphaModFix/>
          </a:blip>
          <a:stretch>
            <a:fillRect/>
          </a:stretch>
        </p:blipFill>
        <p:spPr>
          <a:xfrm>
            <a:off x="6053825" y="482025"/>
            <a:ext cx="1478450" cy="1149901"/>
          </a:xfrm>
          <a:prstGeom prst="rect">
            <a:avLst/>
          </a:prstGeom>
          <a:noFill/>
          <a:ln>
            <a:noFill/>
          </a:ln>
        </p:spPr>
      </p:pic>
      <p:pic>
        <p:nvPicPr>
          <p:cNvPr id="69" name="Google Shape;69;p14"/>
          <p:cNvPicPr preferRelativeResize="0"/>
          <p:nvPr/>
        </p:nvPicPr>
        <p:blipFill>
          <a:blip r:embed="rId8">
            <a:alphaModFix/>
          </a:blip>
          <a:stretch>
            <a:fillRect/>
          </a:stretch>
        </p:blipFill>
        <p:spPr>
          <a:xfrm>
            <a:off x="6481395" y="1818239"/>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3"/>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Management of ACS </a:t>
            </a:r>
            <a:r>
              <a:rPr lang="en-GB" sz="2600">
                <a:solidFill>
                  <a:schemeClr val="dk1"/>
                </a:solidFill>
                <a:latin typeface="Mada Black"/>
                <a:ea typeface="Mada Black"/>
                <a:cs typeface="Mada Black"/>
                <a:sym typeface="Mada Black"/>
              </a:rPr>
              <a:t>(</a:t>
            </a:r>
            <a:r>
              <a:rPr i="1" lang="en-GB" sz="2600">
                <a:solidFill>
                  <a:schemeClr val="dk1"/>
                </a:solidFill>
                <a:latin typeface="Mada Black"/>
                <a:ea typeface="Mada Black"/>
                <a:cs typeface="Mada Black"/>
                <a:sym typeface="Mada Black"/>
              </a:rPr>
              <a:t>cont.</a:t>
            </a:r>
            <a:r>
              <a:rPr lang="en-GB" sz="2600">
                <a:solidFill>
                  <a:schemeClr val="dk1"/>
                </a:solidFill>
                <a:latin typeface="Mada Black"/>
                <a:ea typeface="Mada Black"/>
                <a:cs typeface="Mada Black"/>
                <a:sym typeface="Mada Black"/>
              </a:rPr>
              <a:t>)</a:t>
            </a:r>
            <a:endParaRPr sz="2600">
              <a:latin typeface="Mada Black"/>
              <a:ea typeface="Mada Black"/>
              <a:cs typeface="Mada Black"/>
              <a:sym typeface="Mada Black"/>
            </a:endParaRPr>
          </a:p>
        </p:txBody>
      </p:sp>
      <p:cxnSp>
        <p:nvCxnSpPr>
          <p:cNvPr id="342" name="Google Shape;342;p23"/>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343" name="Google Shape;343;p23"/>
          <p:cNvSpPr txBox="1"/>
          <p:nvPr/>
        </p:nvSpPr>
        <p:spPr>
          <a:xfrm>
            <a:off x="197075" y="737375"/>
            <a:ext cx="62787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2) Revascularization pathways cont.</a:t>
            </a:r>
            <a:endParaRPr sz="2100">
              <a:highlight>
                <a:srgbClr val="F5E9ED"/>
              </a:highlight>
              <a:latin typeface="Mada Black"/>
              <a:ea typeface="Mada Black"/>
              <a:cs typeface="Mada Black"/>
              <a:sym typeface="Mada Black"/>
            </a:endParaRPr>
          </a:p>
        </p:txBody>
      </p:sp>
      <p:graphicFrame>
        <p:nvGraphicFramePr>
          <p:cNvPr id="344" name="Google Shape;344;p23"/>
          <p:cNvGraphicFramePr/>
          <p:nvPr/>
        </p:nvGraphicFramePr>
        <p:xfrm>
          <a:off x="261650" y="1226867"/>
          <a:ext cx="3000000" cy="3000000"/>
        </p:xfrm>
        <a:graphic>
          <a:graphicData uri="http://schemas.openxmlformats.org/drawingml/2006/table">
            <a:tbl>
              <a:tblPr>
                <a:noFill/>
                <a:tableStyleId>{88F919AB-8A41-4AF8-9CCB-F210585D8BB1}</a:tableStyleId>
              </a:tblPr>
              <a:tblGrid>
                <a:gridCol w="3597700"/>
                <a:gridCol w="3468525"/>
              </a:tblGrid>
              <a:tr h="437950">
                <a:tc gridSpan="2">
                  <a:txBody>
                    <a:bodyPr/>
                    <a:lstStyle/>
                    <a:p>
                      <a:pPr indent="0" lvl="0" marL="457200" rtl="0" algn="ctr">
                        <a:spcBef>
                          <a:spcPts val="0"/>
                        </a:spcBef>
                        <a:spcAft>
                          <a:spcPts val="0"/>
                        </a:spcAft>
                        <a:buNone/>
                      </a:pPr>
                      <a:r>
                        <a:rPr b="1" lang="en-GB" sz="1600">
                          <a:solidFill>
                            <a:schemeClr val="lt1"/>
                          </a:solidFill>
                          <a:latin typeface="Mada"/>
                          <a:ea typeface="Mada"/>
                          <a:cs typeface="Mada"/>
                          <a:sym typeface="Mada"/>
                        </a:rPr>
                        <a:t>A)  Invasive</a:t>
                      </a:r>
                      <a:endParaRPr>
                        <a:latin typeface="Mada"/>
                        <a:ea typeface="Mada"/>
                        <a:cs typeface="Mada"/>
                        <a:sym typeface="Mada"/>
                      </a:endParaRPr>
                    </a:p>
                  </a:txBody>
                  <a:tcPr marT="91425" marB="91425" marR="91425" marL="91425">
                    <a:solidFill>
                      <a:srgbClr val="9C254D"/>
                    </a:solidFill>
                  </a:tcPr>
                </a:tc>
                <a:tc hMerge="1"/>
              </a:tr>
              <a:tr h="554225">
                <a:tc gridSpan="2">
                  <a:txBody>
                    <a:bodyPr/>
                    <a:lstStyle/>
                    <a:p>
                      <a:pPr indent="-304800" lvl="0" marL="457200" rtl="0" algn="l">
                        <a:spcBef>
                          <a:spcPts val="0"/>
                        </a:spcBef>
                        <a:spcAft>
                          <a:spcPts val="0"/>
                        </a:spcAft>
                        <a:buClr>
                          <a:srgbClr val="2F497E"/>
                        </a:buClr>
                        <a:buSzPts val="1200"/>
                        <a:buFont typeface="Mada"/>
                        <a:buChar char="●"/>
                      </a:pPr>
                      <a:r>
                        <a:rPr lang="en-GB" sz="1200">
                          <a:solidFill>
                            <a:srgbClr val="2F497E"/>
                          </a:solidFill>
                          <a:latin typeface="Mada"/>
                          <a:ea typeface="Mada"/>
                          <a:cs typeface="Mada"/>
                          <a:sym typeface="Mada"/>
                        </a:rPr>
                        <a:t>Angiography is indispensable in evaluating a patient for the </a:t>
                      </a:r>
                      <a:r>
                        <a:rPr lang="en-GB" sz="1200">
                          <a:solidFill>
                            <a:srgbClr val="2F497E"/>
                          </a:solidFill>
                          <a:latin typeface="Mada"/>
                          <a:ea typeface="Mada"/>
                          <a:cs typeface="Mada"/>
                          <a:sym typeface="Mada"/>
                        </a:rPr>
                        <a:t>possibility</a:t>
                      </a:r>
                      <a:r>
                        <a:rPr lang="en-GB" sz="1200">
                          <a:solidFill>
                            <a:srgbClr val="2F497E"/>
                          </a:solidFill>
                          <a:latin typeface="Mada"/>
                          <a:ea typeface="Mada"/>
                          <a:cs typeface="Mada"/>
                          <a:sym typeface="Mada"/>
                        </a:rPr>
                        <a:t> of revascularization, which is either </a:t>
                      </a:r>
                      <a:r>
                        <a:rPr b="1" lang="en-GB" sz="1200">
                          <a:solidFill>
                            <a:srgbClr val="2F497E"/>
                          </a:solidFill>
                          <a:latin typeface="Mada"/>
                          <a:ea typeface="Mada"/>
                          <a:cs typeface="Mada"/>
                          <a:sym typeface="Mada"/>
                        </a:rPr>
                        <a:t>Coronary </a:t>
                      </a:r>
                      <a:r>
                        <a:rPr b="1" lang="en-GB" sz="1200">
                          <a:solidFill>
                            <a:srgbClr val="2F497E"/>
                          </a:solidFill>
                          <a:latin typeface="Mada"/>
                          <a:ea typeface="Mada"/>
                          <a:cs typeface="Mada"/>
                          <a:sym typeface="Mada"/>
                        </a:rPr>
                        <a:t>artery</a:t>
                      </a:r>
                      <a:r>
                        <a:rPr b="1" lang="en-GB" sz="1200">
                          <a:solidFill>
                            <a:srgbClr val="2F497E"/>
                          </a:solidFill>
                          <a:latin typeface="Mada"/>
                          <a:ea typeface="Mada"/>
                          <a:cs typeface="Mada"/>
                          <a:sym typeface="Mada"/>
                        </a:rPr>
                        <a:t> Bypass Grafting (CABG)</a:t>
                      </a:r>
                      <a:r>
                        <a:rPr lang="en-GB" sz="1200">
                          <a:solidFill>
                            <a:srgbClr val="2F497E"/>
                          </a:solidFill>
                          <a:latin typeface="Mada"/>
                          <a:ea typeface="Mada"/>
                          <a:cs typeface="Mada"/>
                          <a:sym typeface="Mada"/>
                        </a:rPr>
                        <a:t> or </a:t>
                      </a:r>
                      <a:r>
                        <a:rPr b="1" lang="en-GB" sz="1200">
                          <a:solidFill>
                            <a:srgbClr val="2F497E"/>
                          </a:solidFill>
                          <a:latin typeface="Mada"/>
                          <a:ea typeface="Mada"/>
                          <a:cs typeface="Mada"/>
                          <a:sym typeface="Mada"/>
                        </a:rPr>
                        <a:t>Percutaneous</a:t>
                      </a:r>
                      <a:r>
                        <a:rPr b="1" lang="en-GB" sz="1200">
                          <a:solidFill>
                            <a:srgbClr val="2F497E"/>
                          </a:solidFill>
                          <a:latin typeface="Mada"/>
                          <a:ea typeface="Mada"/>
                          <a:cs typeface="Mada"/>
                          <a:sym typeface="Mada"/>
                        </a:rPr>
                        <a:t> Coronary Intervention (PCI).</a:t>
                      </a:r>
                      <a:endParaRPr b="1" sz="1200">
                        <a:solidFill>
                          <a:srgbClr val="2F497E"/>
                        </a:solidFill>
                        <a:latin typeface="Mada"/>
                        <a:ea typeface="Mada"/>
                        <a:cs typeface="Mada"/>
                        <a:sym typeface="Mada"/>
                      </a:endParaRPr>
                    </a:p>
                  </a:txBody>
                  <a:tcPr marT="91425" marB="91425" marR="91425" marL="91425"/>
                </a:tc>
                <a:tc hMerge="1"/>
              </a:tr>
              <a:tr h="437950">
                <a:tc>
                  <a:txBody>
                    <a:bodyPr/>
                    <a:lstStyle/>
                    <a:p>
                      <a:pPr indent="0" lvl="0" marL="0" rtl="0" algn="ctr">
                        <a:spcBef>
                          <a:spcPts val="0"/>
                        </a:spcBef>
                        <a:spcAft>
                          <a:spcPts val="0"/>
                        </a:spcAft>
                        <a:buNone/>
                      </a:pPr>
                      <a:r>
                        <a:rPr b="1" lang="en-GB" sz="1600">
                          <a:solidFill>
                            <a:srgbClr val="9C254D"/>
                          </a:solidFill>
                          <a:latin typeface="Mada"/>
                          <a:ea typeface="Mada"/>
                          <a:cs typeface="Mada"/>
                          <a:sym typeface="Mada"/>
                        </a:rPr>
                        <a:t>PCI</a:t>
                      </a:r>
                      <a:r>
                        <a:rPr b="1" baseline="30000" lang="en-GB" sz="1600">
                          <a:solidFill>
                            <a:srgbClr val="9C254D"/>
                          </a:solidFill>
                          <a:latin typeface="Mada"/>
                          <a:ea typeface="Mada"/>
                          <a:cs typeface="Mada"/>
                          <a:sym typeface="Mada"/>
                        </a:rPr>
                        <a:t>1</a:t>
                      </a:r>
                      <a:endParaRPr b="1" baseline="30000" sz="16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600">
                          <a:solidFill>
                            <a:srgbClr val="9C254D"/>
                          </a:solidFill>
                          <a:latin typeface="Mada"/>
                          <a:ea typeface="Mada"/>
                          <a:cs typeface="Mada"/>
                          <a:sym typeface="Mada"/>
                        </a:rPr>
                        <a:t>CABG</a:t>
                      </a:r>
                      <a:endParaRPr b="1" sz="1600">
                        <a:solidFill>
                          <a:srgbClr val="9C254D"/>
                        </a:solidFill>
                        <a:latin typeface="Mada"/>
                        <a:ea typeface="Mada"/>
                        <a:cs typeface="Mada"/>
                        <a:sym typeface="Mada"/>
                      </a:endParaRPr>
                    </a:p>
                  </a:txBody>
                  <a:tcPr marT="91425" marB="91425" marR="91425" marL="91425" anchor="ctr">
                    <a:solidFill>
                      <a:srgbClr val="F5E9ED"/>
                    </a:solidFill>
                  </a:tcPr>
                </a:tc>
              </a:tr>
              <a:tr h="1406950">
                <a:tc>
                  <a:txBody>
                    <a:bodyPr/>
                    <a:lstStyle/>
                    <a:p>
                      <a:pPr indent="-234600" lvl="0" marL="388800" rtl="0" algn="l">
                        <a:spcBef>
                          <a:spcPts val="0"/>
                        </a:spcBef>
                        <a:spcAft>
                          <a:spcPts val="0"/>
                        </a:spcAft>
                        <a:buClr>
                          <a:schemeClr val="dk1"/>
                        </a:buClr>
                        <a:buSzPts val="1200"/>
                        <a:buFont typeface="Mada"/>
                        <a:buChar char="●"/>
                      </a:pPr>
                      <a:r>
                        <a:rPr lang="en-GB" sz="1200">
                          <a:solidFill>
                            <a:srgbClr val="1C4588"/>
                          </a:solidFill>
                          <a:latin typeface="Mada"/>
                          <a:ea typeface="Mada"/>
                          <a:cs typeface="Mada"/>
                          <a:sym typeface="Mada"/>
                        </a:rPr>
                        <a:t>PCI is commonly referred to as angioplasty</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234600" lvl="0" marL="388800" rtl="0" algn="l">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PCI is unquestionably the best therapy in ACS.</a:t>
                      </a:r>
                      <a:endParaRPr b="1" sz="1200">
                        <a:solidFill>
                          <a:srgbClr val="CC0000"/>
                        </a:solidFill>
                        <a:latin typeface="Mada"/>
                        <a:ea typeface="Mada"/>
                        <a:cs typeface="Mada"/>
                        <a:sym typeface="Mada"/>
                      </a:endParaRPr>
                    </a:p>
                    <a:p>
                      <a:pPr indent="-234600" lvl="0" marL="388800" rtl="0" algn="l">
                        <a:spcBef>
                          <a:spcPts val="0"/>
                        </a:spcBef>
                        <a:spcAft>
                          <a:spcPts val="0"/>
                        </a:spcAft>
                        <a:buClr>
                          <a:srgbClr val="CC0000"/>
                        </a:buClr>
                        <a:buSzPts val="1200"/>
                        <a:buFont typeface="Mada"/>
                        <a:buChar char="●"/>
                      </a:pPr>
                      <a:r>
                        <a:rPr b="1" lang="en-GB" sz="1200" u="sng">
                          <a:solidFill>
                            <a:srgbClr val="CC0000"/>
                          </a:solidFill>
                          <a:latin typeface="Mada"/>
                          <a:ea typeface="Mada"/>
                          <a:cs typeface="Mada"/>
                          <a:sym typeface="Mada"/>
                        </a:rPr>
                        <a:t>Ideally, door-to-</a:t>
                      </a:r>
                      <a:r>
                        <a:rPr b="1" lang="en-GB" sz="1200" u="sng">
                          <a:solidFill>
                            <a:srgbClr val="CC0000"/>
                          </a:solidFill>
                          <a:latin typeface="Mada"/>
                          <a:ea typeface="Mada"/>
                          <a:cs typeface="Mada"/>
                          <a:sym typeface="Mada"/>
                          <a:hlinkClick r:id="rId3">
                            <a:extLst>
                              <a:ext uri="{A12FA001-AC4F-418D-AE19-62706E023703}">
                                <ahyp:hlinkClr val="tx"/>
                              </a:ext>
                            </a:extLst>
                          </a:hlinkClick>
                        </a:rPr>
                        <a:t>PCI</a:t>
                      </a:r>
                      <a:r>
                        <a:rPr b="1" lang="en-GB" sz="1200" u="sng">
                          <a:solidFill>
                            <a:srgbClr val="CC0000"/>
                          </a:solidFill>
                          <a:latin typeface="Mada"/>
                          <a:ea typeface="Mada"/>
                          <a:cs typeface="Mada"/>
                          <a:sym typeface="Mada"/>
                        </a:rPr>
                        <a:t> time should be &lt; 90 minutes. It should not exceed 120 minutes</a:t>
                      </a:r>
                      <a:r>
                        <a:rPr b="1" lang="en-GB" sz="1200">
                          <a:solidFill>
                            <a:srgbClr val="CC0000"/>
                          </a:solidFill>
                          <a:latin typeface="Mada"/>
                          <a:ea typeface="Mada"/>
                          <a:cs typeface="Mada"/>
                          <a:sym typeface="Mada"/>
                        </a:rPr>
                        <a:t>.</a:t>
                      </a:r>
                      <a:endParaRPr b="1" sz="1200">
                        <a:solidFill>
                          <a:srgbClr val="CC0000"/>
                        </a:solidFill>
                        <a:latin typeface="Mada"/>
                        <a:ea typeface="Mada"/>
                        <a:cs typeface="Mada"/>
                        <a:sym typeface="Mada"/>
                      </a:endParaRPr>
                    </a:p>
                    <a:p>
                      <a:pPr indent="-234600" lvl="0" marL="3888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If PCI cannot be performed within 120min for any reason, and thrombolysis is contraindicated, the procedure should be performed as soon as practically possible.</a:t>
                      </a:r>
                      <a:endParaRPr sz="1200">
                        <a:solidFill>
                          <a:srgbClr val="1C4588"/>
                        </a:solidFill>
                        <a:latin typeface="Mada"/>
                        <a:ea typeface="Mada"/>
                        <a:cs typeface="Mada"/>
                        <a:sym typeface="Mada"/>
                      </a:endParaRPr>
                    </a:p>
                  </a:txBody>
                  <a:tcPr marT="91425" marB="91425" marR="91425" marL="0"/>
                </a:tc>
                <a:tc>
                  <a:txBody>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Not </a:t>
                      </a:r>
                      <a:r>
                        <a:rPr lang="en-GB" sz="1100">
                          <a:solidFill>
                            <a:srgbClr val="1C4588"/>
                          </a:solidFill>
                          <a:latin typeface="Mada"/>
                          <a:ea typeface="Mada"/>
                          <a:cs typeface="Mada"/>
                          <a:sym typeface="Mada"/>
                        </a:rPr>
                        <a:t>routinely</a:t>
                      </a:r>
                      <a:r>
                        <a:rPr lang="en-GB" sz="1100">
                          <a:solidFill>
                            <a:srgbClr val="1C4588"/>
                          </a:solidFill>
                          <a:latin typeface="Mada"/>
                          <a:ea typeface="Mada"/>
                          <a:cs typeface="Mada"/>
                          <a:sym typeface="Mada"/>
                        </a:rPr>
                        <a:t> </a:t>
                      </a:r>
                      <a:r>
                        <a:rPr lang="en-GB" sz="1100">
                          <a:solidFill>
                            <a:srgbClr val="1C4588"/>
                          </a:solidFill>
                          <a:latin typeface="Mada"/>
                          <a:ea typeface="Mada"/>
                          <a:cs typeface="Mada"/>
                          <a:sym typeface="Mada"/>
                        </a:rPr>
                        <a:t>recommended</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CABG lowers mortality only in a few circumstances: in case PCI was unsuccessful or if it was present with </a:t>
                      </a:r>
                      <a:r>
                        <a:rPr b="1" lang="en-GB" sz="1100">
                          <a:solidFill>
                            <a:srgbClr val="1C4588"/>
                          </a:solidFill>
                          <a:latin typeface="Mada"/>
                          <a:ea typeface="Mada"/>
                          <a:cs typeface="Mada"/>
                          <a:sym typeface="Mada"/>
                        </a:rPr>
                        <a:t>very severe disease such as:</a:t>
                      </a:r>
                      <a:endParaRPr b="1" sz="1100">
                        <a:solidFill>
                          <a:srgbClr val="1C4588"/>
                        </a:solidFill>
                        <a:latin typeface="Mada"/>
                        <a:ea typeface="Mada"/>
                        <a:cs typeface="Mada"/>
                        <a:sym typeface="Mada"/>
                      </a:endParaRPr>
                    </a:p>
                    <a:p>
                      <a:pPr indent="-156249" lvl="1" marL="665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Three vessels disease</a:t>
                      </a:r>
                      <a:endParaRPr sz="1100">
                        <a:solidFill>
                          <a:srgbClr val="1C4588"/>
                        </a:solidFill>
                        <a:latin typeface="Mada"/>
                        <a:ea typeface="Mada"/>
                        <a:cs typeface="Mada"/>
                        <a:sym typeface="Mada"/>
                      </a:endParaRPr>
                    </a:p>
                    <a:p>
                      <a:pPr indent="-156249" lvl="1" marL="665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Left main coronary artery occlusion.</a:t>
                      </a:r>
                      <a:endParaRPr sz="1100">
                        <a:solidFill>
                          <a:srgbClr val="1C4588"/>
                        </a:solidFill>
                        <a:latin typeface="Mada"/>
                        <a:ea typeface="Mada"/>
                        <a:cs typeface="Mada"/>
                        <a:sym typeface="Mada"/>
                      </a:endParaRPr>
                    </a:p>
                    <a:p>
                      <a:pPr indent="-156249" lvl="1" marL="665999" rtl="0" algn="l">
                        <a:spcBef>
                          <a:spcPts val="0"/>
                        </a:spcBef>
                        <a:spcAft>
                          <a:spcPts val="0"/>
                        </a:spcAft>
                        <a:buClr>
                          <a:srgbClr val="1C4588"/>
                        </a:buClr>
                        <a:buSzPts val="1100"/>
                        <a:buChar char="○"/>
                      </a:pPr>
                      <a:r>
                        <a:rPr lang="en-GB" sz="1100">
                          <a:solidFill>
                            <a:srgbClr val="1C4588"/>
                          </a:solidFill>
                          <a:latin typeface="Mada"/>
                          <a:ea typeface="Mada"/>
                          <a:cs typeface="Mada"/>
                          <a:sym typeface="Mada"/>
                        </a:rPr>
                        <a:t>Two-vessel disease in a patient with diabetes</a:t>
                      </a:r>
                      <a:endParaRPr sz="1200">
                        <a:solidFill>
                          <a:srgbClr val="1C4588"/>
                        </a:solidFill>
                        <a:latin typeface="Mada"/>
                        <a:ea typeface="Mada"/>
                        <a:cs typeface="Mada"/>
                        <a:sym typeface="Mada"/>
                      </a:endParaRPr>
                    </a:p>
                  </a:txBody>
                  <a:tcPr marT="91425" marB="91425" marR="91425" marL="0"/>
                </a:tc>
              </a:tr>
            </a:tbl>
          </a:graphicData>
        </a:graphic>
      </p:graphicFrame>
      <p:sp>
        <p:nvSpPr>
          <p:cNvPr id="345" name="Google Shape;345;p23"/>
          <p:cNvSpPr txBox="1"/>
          <p:nvPr/>
        </p:nvSpPr>
        <p:spPr>
          <a:xfrm>
            <a:off x="7349325" y="5049500"/>
            <a:ext cx="24600" cy="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46" name="Google Shape;346;p23"/>
          <p:cNvPicPr preferRelativeResize="0"/>
          <p:nvPr/>
        </p:nvPicPr>
        <p:blipFill>
          <a:blip r:embed="rId4">
            <a:alphaModFix/>
          </a:blip>
          <a:stretch>
            <a:fillRect/>
          </a:stretch>
        </p:blipFill>
        <p:spPr>
          <a:xfrm>
            <a:off x="6319625" y="2276351"/>
            <a:ext cx="380000" cy="359050"/>
          </a:xfrm>
          <a:prstGeom prst="rect">
            <a:avLst/>
          </a:prstGeom>
          <a:noFill/>
          <a:ln>
            <a:noFill/>
          </a:ln>
        </p:spPr>
      </p:pic>
      <p:graphicFrame>
        <p:nvGraphicFramePr>
          <p:cNvPr id="347" name="Google Shape;347;p23"/>
          <p:cNvGraphicFramePr/>
          <p:nvPr/>
        </p:nvGraphicFramePr>
        <p:xfrm>
          <a:off x="261638" y="7465719"/>
          <a:ext cx="3000000" cy="3000000"/>
        </p:xfrm>
        <a:graphic>
          <a:graphicData uri="http://schemas.openxmlformats.org/drawingml/2006/table">
            <a:tbl>
              <a:tblPr>
                <a:noFill/>
                <a:tableStyleId>{88F919AB-8A41-4AF8-9CCB-F210585D8BB1}</a:tableStyleId>
              </a:tblPr>
              <a:tblGrid>
                <a:gridCol w="762275"/>
                <a:gridCol w="2065775"/>
                <a:gridCol w="1292325"/>
              </a:tblGrid>
              <a:tr h="22395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Drug</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Dosage</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Add on</a:t>
                      </a:r>
                      <a:endParaRPr b="1" sz="1200">
                        <a:solidFill>
                          <a:srgbClr val="FFFFFF"/>
                        </a:solidFill>
                        <a:latin typeface="Mada"/>
                        <a:ea typeface="Mada"/>
                        <a:cs typeface="Mada"/>
                        <a:sym typeface="Mada"/>
                      </a:endParaRPr>
                    </a:p>
                  </a:txBody>
                  <a:tcPr marT="91425" marB="91425" marR="91425" marL="91425" anchor="ctr">
                    <a:solidFill>
                      <a:srgbClr val="9C254D"/>
                    </a:solidFill>
                  </a:tcPr>
                </a:tc>
              </a:tr>
              <a:tr h="241525">
                <a:tc>
                  <a:txBody>
                    <a:bodyPr/>
                    <a:lstStyle/>
                    <a:p>
                      <a:pPr indent="0" lvl="0" marL="0" rtl="0" algn="ctr">
                        <a:spcBef>
                          <a:spcPts val="0"/>
                        </a:spcBef>
                        <a:spcAft>
                          <a:spcPts val="0"/>
                        </a:spcAft>
                        <a:buNone/>
                      </a:pPr>
                      <a:r>
                        <a:rPr b="1" lang="en-GB" sz="700">
                          <a:latin typeface="Mada"/>
                          <a:ea typeface="Mada"/>
                          <a:cs typeface="Mada"/>
                          <a:sym typeface="Mada"/>
                        </a:rPr>
                        <a:t>tPA</a:t>
                      </a:r>
                      <a:endParaRPr b="1" sz="700">
                        <a:latin typeface="Mada"/>
                        <a:ea typeface="Mada"/>
                        <a:cs typeface="Mada"/>
                        <a:sym typeface="Mada"/>
                      </a:endParaRPr>
                    </a:p>
                    <a:p>
                      <a:pPr indent="0" lvl="0" marL="0" rtl="0" algn="ctr">
                        <a:spcBef>
                          <a:spcPts val="0"/>
                        </a:spcBef>
                        <a:spcAft>
                          <a:spcPts val="0"/>
                        </a:spcAft>
                        <a:buNone/>
                      </a:pPr>
                      <a:r>
                        <a:rPr lang="en-GB" sz="700">
                          <a:latin typeface="Mada"/>
                          <a:ea typeface="Mada"/>
                          <a:cs typeface="Mada"/>
                          <a:sym typeface="Mada"/>
                        </a:rPr>
                        <a:t>Accelerated regimen</a:t>
                      </a:r>
                      <a:r>
                        <a:rPr b="1" lang="en-GB" sz="700">
                          <a:solidFill>
                            <a:srgbClr val="CC0000"/>
                          </a:solidFill>
                          <a:latin typeface="Mada"/>
                          <a:ea typeface="Mada"/>
                          <a:cs typeface="Mada"/>
                          <a:sym typeface="Mada"/>
                        </a:rPr>
                        <a:t> 3 Doses</a:t>
                      </a:r>
                      <a:endParaRPr b="1" sz="700">
                        <a:solidFill>
                          <a:srgbClr val="CC0000"/>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GB" sz="700">
                          <a:solidFill>
                            <a:srgbClr val="CC0000"/>
                          </a:solidFill>
                          <a:latin typeface="Mada"/>
                          <a:ea typeface="Mada"/>
                          <a:cs typeface="Mada"/>
                          <a:sym typeface="Mada"/>
                        </a:rPr>
                        <a:t>15mg</a:t>
                      </a:r>
                      <a:r>
                        <a:rPr lang="en-GB" sz="700">
                          <a:latin typeface="Mada"/>
                          <a:ea typeface="Mada"/>
                          <a:cs typeface="Mada"/>
                          <a:sym typeface="Mada"/>
                        </a:rPr>
                        <a:t> IV bolus → </a:t>
                      </a:r>
                      <a:r>
                        <a:rPr b="1" lang="en-GB" sz="700">
                          <a:solidFill>
                            <a:srgbClr val="CC0000"/>
                          </a:solidFill>
                          <a:latin typeface="Mada"/>
                          <a:ea typeface="Mada"/>
                          <a:cs typeface="Mada"/>
                          <a:sym typeface="Mada"/>
                        </a:rPr>
                        <a:t>0.75mg/kg (max 50) </a:t>
                      </a:r>
                      <a:r>
                        <a:rPr lang="en-GB" sz="700">
                          <a:latin typeface="Mada"/>
                          <a:ea typeface="Mada"/>
                          <a:cs typeface="Mada"/>
                          <a:sym typeface="Mada"/>
                        </a:rPr>
                        <a:t>over 30min →</a:t>
                      </a:r>
                      <a:r>
                        <a:rPr b="1" lang="en-GB" sz="700">
                          <a:solidFill>
                            <a:srgbClr val="CC0000"/>
                          </a:solidFill>
                          <a:latin typeface="Mada"/>
                          <a:ea typeface="Mada"/>
                          <a:cs typeface="Mada"/>
                          <a:sym typeface="Mada"/>
                        </a:rPr>
                        <a:t> 0.5mg/kg (max 35)</a:t>
                      </a:r>
                      <a:r>
                        <a:rPr lang="en-GB" sz="700">
                          <a:latin typeface="Mada"/>
                          <a:ea typeface="Mada"/>
                          <a:cs typeface="Mada"/>
                          <a:sym typeface="Mada"/>
                        </a:rPr>
                        <a:t> over 1hr</a:t>
                      </a:r>
                      <a:endParaRPr sz="7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700">
                          <a:latin typeface="Mada"/>
                          <a:ea typeface="Mada"/>
                          <a:cs typeface="Mada"/>
                          <a:sym typeface="Mada"/>
                        </a:rPr>
                        <a:t>Better than SK </a:t>
                      </a:r>
                      <a:r>
                        <a:rPr b="1" lang="en-GB" sz="700">
                          <a:solidFill>
                            <a:srgbClr val="38761D"/>
                          </a:solidFill>
                          <a:latin typeface="Mada"/>
                          <a:ea typeface="Mada"/>
                          <a:cs typeface="Mada"/>
                          <a:sym typeface="Mada"/>
                        </a:rPr>
                        <a:t>(GUSTO-1)</a:t>
                      </a:r>
                      <a:endParaRPr b="1" sz="700">
                        <a:solidFill>
                          <a:srgbClr val="38761D"/>
                        </a:solidFill>
                        <a:latin typeface="Mada"/>
                        <a:ea typeface="Mada"/>
                        <a:cs typeface="Mada"/>
                        <a:sym typeface="Mada"/>
                      </a:endParaRPr>
                    </a:p>
                    <a:p>
                      <a:pPr indent="0" lvl="0" marL="0" rtl="0" algn="ctr">
                        <a:spcBef>
                          <a:spcPts val="0"/>
                        </a:spcBef>
                        <a:spcAft>
                          <a:spcPts val="0"/>
                        </a:spcAft>
                        <a:buNone/>
                      </a:pPr>
                      <a:r>
                        <a:rPr lang="en-GB" sz="700">
                          <a:latin typeface="Mada"/>
                          <a:ea typeface="Mada"/>
                          <a:cs typeface="Mada"/>
                          <a:sym typeface="Mada"/>
                        </a:rPr>
                        <a:t>100mg over 90min</a:t>
                      </a:r>
                      <a:endParaRPr sz="700">
                        <a:latin typeface="Mada"/>
                        <a:ea typeface="Mada"/>
                        <a:cs typeface="Mada"/>
                        <a:sym typeface="Mada"/>
                      </a:endParaRPr>
                    </a:p>
                  </a:txBody>
                  <a:tcPr marT="91425" marB="91425" marR="91425" marL="91425" anchor="ctr"/>
                </a:tc>
              </a:tr>
              <a:tr h="177050">
                <a:tc>
                  <a:txBody>
                    <a:bodyPr/>
                    <a:lstStyle/>
                    <a:p>
                      <a:pPr indent="0" lvl="0" marL="0" rtl="0" algn="ctr">
                        <a:spcBef>
                          <a:spcPts val="0"/>
                        </a:spcBef>
                        <a:spcAft>
                          <a:spcPts val="0"/>
                        </a:spcAft>
                        <a:buNone/>
                      </a:pPr>
                      <a:r>
                        <a:rPr b="1" lang="en-GB" sz="700">
                          <a:latin typeface="Mada"/>
                          <a:ea typeface="Mada"/>
                          <a:cs typeface="Mada"/>
                          <a:sym typeface="Mada"/>
                        </a:rPr>
                        <a:t>rPA (</a:t>
                      </a:r>
                      <a:r>
                        <a:rPr b="1" lang="en-GB" sz="700">
                          <a:solidFill>
                            <a:srgbClr val="CC0000"/>
                          </a:solidFill>
                          <a:latin typeface="Mada"/>
                          <a:ea typeface="Mada"/>
                          <a:cs typeface="Mada"/>
                          <a:sym typeface="Mada"/>
                        </a:rPr>
                        <a:t>2 Doses</a:t>
                      </a:r>
                      <a:r>
                        <a:rPr b="1" lang="en-GB" sz="700">
                          <a:latin typeface="Mada"/>
                          <a:ea typeface="Mada"/>
                          <a:cs typeface="Mada"/>
                          <a:sym typeface="Mada"/>
                        </a:rPr>
                        <a:t>)</a:t>
                      </a:r>
                      <a:endParaRPr b="1" sz="700">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GB" sz="700">
                          <a:solidFill>
                            <a:srgbClr val="CC0000"/>
                          </a:solidFill>
                          <a:latin typeface="Mada"/>
                          <a:ea typeface="Mada"/>
                          <a:cs typeface="Mada"/>
                          <a:sym typeface="Mada"/>
                        </a:rPr>
                        <a:t>10U </a:t>
                      </a:r>
                      <a:r>
                        <a:rPr lang="en-GB" sz="700">
                          <a:latin typeface="Mada"/>
                          <a:ea typeface="Mada"/>
                          <a:cs typeface="Mada"/>
                          <a:sym typeface="Mada"/>
                        </a:rPr>
                        <a:t>over 2min then 10U at 30min</a:t>
                      </a:r>
                      <a:endParaRPr sz="7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700">
                          <a:latin typeface="Mada"/>
                          <a:ea typeface="Mada"/>
                          <a:cs typeface="Mada"/>
                          <a:sym typeface="Mada"/>
                        </a:rPr>
                        <a:t>=tPA</a:t>
                      </a:r>
                      <a:endParaRPr sz="700">
                        <a:latin typeface="Mada"/>
                        <a:ea typeface="Mada"/>
                        <a:cs typeface="Mada"/>
                        <a:sym typeface="Mada"/>
                      </a:endParaRPr>
                    </a:p>
                  </a:txBody>
                  <a:tcPr marT="91425" marB="91425" marR="91425" marL="91425" anchor="ctr"/>
                </a:tc>
              </a:tr>
              <a:tr h="306025">
                <a:tc>
                  <a:txBody>
                    <a:bodyPr/>
                    <a:lstStyle/>
                    <a:p>
                      <a:pPr indent="0" lvl="0" marL="0" rtl="0" algn="ctr">
                        <a:spcBef>
                          <a:spcPts val="0"/>
                        </a:spcBef>
                        <a:spcAft>
                          <a:spcPts val="0"/>
                        </a:spcAft>
                        <a:buNone/>
                      </a:pPr>
                      <a:r>
                        <a:rPr b="1" lang="en-GB" sz="700">
                          <a:latin typeface="Mada"/>
                          <a:ea typeface="Mada"/>
                          <a:cs typeface="Mada"/>
                          <a:sym typeface="Mada"/>
                        </a:rPr>
                        <a:t>TNK (</a:t>
                      </a:r>
                      <a:r>
                        <a:rPr b="1" lang="en-GB" sz="700">
                          <a:solidFill>
                            <a:srgbClr val="CC0000"/>
                          </a:solidFill>
                          <a:latin typeface="Mada"/>
                          <a:ea typeface="Mada"/>
                          <a:cs typeface="Mada"/>
                          <a:sym typeface="Mada"/>
                        </a:rPr>
                        <a:t>1 Dose</a:t>
                      </a:r>
                      <a:r>
                        <a:rPr b="1" lang="en-GB" sz="700">
                          <a:latin typeface="Mada"/>
                          <a:ea typeface="Mada"/>
                          <a:cs typeface="Mada"/>
                          <a:sym typeface="Mada"/>
                        </a:rPr>
                        <a:t>)</a:t>
                      </a:r>
                      <a:endParaRPr b="1" sz="700">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lang="en-GB" sz="700">
                          <a:latin typeface="Mada"/>
                          <a:ea typeface="Mada"/>
                          <a:cs typeface="Mada"/>
                          <a:sym typeface="Mada"/>
                        </a:rPr>
                        <a:t>Single bolus over 10sec </a:t>
                      </a:r>
                      <a:endParaRPr sz="700">
                        <a:latin typeface="Mada"/>
                        <a:ea typeface="Mada"/>
                        <a:cs typeface="Mada"/>
                        <a:sym typeface="Mada"/>
                      </a:endParaRPr>
                    </a:p>
                    <a:p>
                      <a:pPr indent="0" lvl="0" marL="0" rtl="0" algn="ctr">
                        <a:spcBef>
                          <a:spcPts val="0"/>
                        </a:spcBef>
                        <a:spcAft>
                          <a:spcPts val="0"/>
                        </a:spcAft>
                        <a:buNone/>
                      </a:pPr>
                      <a:r>
                        <a:rPr b="1" lang="en-GB" sz="700">
                          <a:solidFill>
                            <a:srgbClr val="CC0000"/>
                          </a:solidFill>
                          <a:latin typeface="Mada"/>
                          <a:ea typeface="Mada"/>
                          <a:cs typeface="Mada"/>
                          <a:sym typeface="Mada"/>
                        </a:rPr>
                        <a:t>&lt;60kg=30mg, 90≥50mg</a:t>
                      </a:r>
                      <a:endParaRPr b="1" sz="700">
                        <a:solidFill>
                          <a:srgbClr val="CC0000"/>
                        </a:solidFill>
                        <a:latin typeface="Mada"/>
                        <a:ea typeface="Mada"/>
                        <a:cs typeface="Mada"/>
                        <a:sym typeface="Mada"/>
                      </a:endParaRPr>
                    </a:p>
                    <a:p>
                      <a:pPr indent="0" lvl="0" marL="0" rtl="0" algn="ctr">
                        <a:spcBef>
                          <a:spcPts val="0"/>
                        </a:spcBef>
                        <a:spcAft>
                          <a:spcPts val="0"/>
                        </a:spcAft>
                        <a:buNone/>
                      </a:pPr>
                      <a:r>
                        <a:rPr lang="en-GB" sz="700" u="sng">
                          <a:latin typeface="Mada"/>
                          <a:ea typeface="Mada"/>
                          <a:cs typeface="Mada"/>
                          <a:sym typeface="Mada"/>
                        </a:rPr>
                        <a:t>5mg increment/10kg</a:t>
                      </a:r>
                      <a:endParaRPr sz="700" u="sng">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700">
                          <a:latin typeface="Mada"/>
                          <a:ea typeface="Mada"/>
                          <a:cs typeface="Mada"/>
                          <a:sym typeface="Mada"/>
                        </a:rPr>
                        <a:t>=tPA </a:t>
                      </a:r>
                      <a:r>
                        <a:rPr b="1" lang="en-GB" sz="700">
                          <a:solidFill>
                            <a:srgbClr val="38761D"/>
                          </a:solidFill>
                          <a:latin typeface="Mada"/>
                          <a:ea typeface="Mada"/>
                          <a:cs typeface="Mada"/>
                          <a:sym typeface="Mada"/>
                        </a:rPr>
                        <a:t>(ASSENT-2)</a:t>
                      </a:r>
                      <a:r>
                        <a:rPr lang="en-GB" sz="700">
                          <a:latin typeface="Mada"/>
                          <a:ea typeface="Mada"/>
                          <a:cs typeface="Mada"/>
                          <a:sym typeface="Mada"/>
                        </a:rPr>
                        <a:t> but less non-cerebral bleeding &amp;Tx.</a:t>
                      </a:r>
                      <a:endParaRPr sz="700">
                        <a:latin typeface="Mada"/>
                        <a:ea typeface="Mada"/>
                        <a:cs typeface="Mada"/>
                        <a:sym typeface="Mada"/>
                      </a:endParaRPr>
                    </a:p>
                  </a:txBody>
                  <a:tcPr marT="91425" marB="91425" marR="91425" marL="91425" anchor="ctr"/>
                </a:tc>
              </a:tr>
              <a:tr h="188775">
                <a:tc gridSpan="3">
                  <a:txBody>
                    <a:bodyPr/>
                    <a:lstStyle/>
                    <a:p>
                      <a:pPr indent="0" lvl="0" marL="0" rtl="0" algn="ctr">
                        <a:spcBef>
                          <a:spcPts val="0"/>
                        </a:spcBef>
                        <a:spcAft>
                          <a:spcPts val="0"/>
                        </a:spcAft>
                        <a:buNone/>
                      </a:pPr>
                      <a:r>
                        <a:rPr b="1" lang="en-GB" sz="800">
                          <a:latin typeface="Mada"/>
                          <a:ea typeface="Mada"/>
                          <a:cs typeface="Mada"/>
                          <a:sym typeface="Mada"/>
                        </a:rPr>
                        <a:t>All patients get </a:t>
                      </a:r>
                      <a:r>
                        <a:rPr b="1" lang="en-GB" sz="800">
                          <a:solidFill>
                            <a:srgbClr val="CC0000"/>
                          </a:solidFill>
                          <a:latin typeface="Mada"/>
                          <a:ea typeface="Mada"/>
                          <a:cs typeface="Mada"/>
                          <a:sym typeface="Mada"/>
                        </a:rPr>
                        <a:t>ASA load/UFH 60U/kg max</a:t>
                      </a:r>
                      <a:r>
                        <a:rPr b="1" lang="en-GB" sz="800">
                          <a:latin typeface="Mada"/>
                          <a:ea typeface="Mada"/>
                          <a:cs typeface="Mada"/>
                          <a:sym typeface="Mada"/>
                        </a:rPr>
                        <a:t> 4000 then infusion 12U/kg max 1000U/hr PTT target 50-70 (UFH not beneficial with SK)</a:t>
                      </a:r>
                      <a:endParaRPr b="1" sz="800">
                        <a:latin typeface="Mada"/>
                        <a:ea typeface="Mada"/>
                        <a:cs typeface="Mada"/>
                        <a:sym typeface="Mada"/>
                      </a:endParaRPr>
                    </a:p>
                  </a:txBody>
                  <a:tcPr marT="91425" marB="91425" marR="91425" marL="91425" anchor="ctr"/>
                </a:tc>
                <a:tc hMerge="1"/>
                <a:tc hMerge="1"/>
              </a:tr>
            </a:tbl>
          </a:graphicData>
        </a:graphic>
      </p:graphicFrame>
      <p:graphicFrame>
        <p:nvGraphicFramePr>
          <p:cNvPr id="348" name="Google Shape;348;p23"/>
          <p:cNvGraphicFramePr/>
          <p:nvPr/>
        </p:nvGraphicFramePr>
        <p:xfrm>
          <a:off x="261638" y="4287638"/>
          <a:ext cx="3000000" cy="3000000"/>
        </p:xfrm>
        <a:graphic>
          <a:graphicData uri="http://schemas.openxmlformats.org/drawingml/2006/table">
            <a:tbl>
              <a:tblPr>
                <a:noFill/>
                <a:tableStyleId>{88F919AB-8A41-4AF8-9CCB-F210585D8BB1}</a:tableStyleId>
              </a:tblPr>
              <a:tblGrid>
                <a:gridCol w="1430675"/>
                <a:gridCol w="5635575"/>
              </a:tblGrid>
              <a:tr h="619275">
                <a:tc gridSpan="2">
                  <a:txBody>
                    <a:bodyPr/>
                    <a:lstStyle/>
                    <a:p>
                      <a:pPr indent="0" lvl="0" marL="457200" rtl="0" algn="ctr">
                        <a:spcBef>
                          <a:spcPts val="0"/>
                        </a:spcBef>
                        <a:spcAft>
                          <a:spcPts val="0"/>
                        </a:spcAft>
                        <a:buNone/>
                      </a:pPr>
                      <a:r>
                        <a:rPr b="1" lang="en-GB" sz="1600">
                          <a:solidFill>
                            <a:schemeClr val="lt1"/>
                          </a:solidFill>
                          <a:latin typeface="Mada"/>
                          <a:ea typeface="Mada"/>
                          <a:cs typeface="Mada"/>
                          <a:sym typeface="Mada"/>
                        </a:rPr>
                        <a:t>B</a:t>
                      </a:r>
                      <a:r>
                        <a:rPr b="1" lang="en-GB" sz="1600">
                          <a:solidFill>
                            <a:schemeClr val="lt1"/>
                          </a:solidFill>
                          <a:latin typeface="Mada"/>
                          <a:ea typeface="Mada"/>
                          <a:cs typeface="Mada"/>
                          <a:sym typeface="Mada"/>
                        </a:rPr>
                        <a:t>) </a:t>
                      </a:r>
                      <a:r>
                        <a:rPr b="1" lang="en-GB" sz="1600">
                          <a:solidFill>
                            <a:schemeClr val="lt1"/>
                          </a:solidFill>
                          <a:latin typeface="Mada"/>
                          <a:ea typeface="Mada"/>
                          <a:cs typeface="Mada"/>
                          <a:sym typeface="Mada"/>
                        </a:rPr>
                        <a:t>Fibrinolytics </a:t>
                      </a:r>
                      <a:r>
                        <a:rPr b="1" lang="en-GB">
                          <a:solidFill>
                            <a:schemeClr val="lt1"/>
                          </a:solidFill>
                          <a:latin typeface="Mada"/>
                          <a:ea typeface="Mada"/>
                          <a:cs typeface="Mada"/>
                          <a:sym typeface="Mada"/>
                        </a:rPr>
                        <a:t>(Thrombolytics)</a:t>
                      </a:r>
                      <a:endParaRPr b="1">
                        <a:solidFill>
                          <a:schemeClr val="lt1"/>
                        </a:solidFill>
                        <a:latin typeface="Mada"/>
                        <a:ea typeface="Mada"/>
                        <a:cs typeface="Mada"/>
                        <a:sym typeface="Mada"/>
                      </a:endParaRPr>
                    </a:p>
                    <a:p>
                      <a:pPr indent="0" lvl="0" marL="457200" rtl="0" algn="ctr">
                        <a:spcBef>
                          <a:spcPts val="0"/>
                        </a:spcBef>
                        <a:spcAft>
                          <a:spcPts val="0"/>
                        </a:spcAft>
                        <a:buNone/>
                      </a:pPr>
                      <a:r>
                        <a:rPr b="1" lang="en-GB" sz="1200">
                          <a:solidFill>
                            <a:schemeClr val="lt1"/>
                          </a:solidFill>
                          <a:latin typeface="Mada"/>
                          <a:ea typeface="Mada"/>
                          <a:cs typeface="Mada"/>
                          <a:sym typeface="Mada"/>
                        </a:rPr>
                        <a:t>(tPA, reteplase or streptokinase)</a:t>
                      </a:r>
                      <a:endParaRPr b="1" sz="1200">
                        <a:solidFill>
                          <a:schemeClr val="lt1"/>
                        </a:solidFill>
                        <a:latin typeface="Mada"/>
                        <a:ea typeface="Mada"/>
                        <a:cs typeface="Mada"/>
                        <a:sym typeface="Mada"/>
                      </a:endParaRPr>
                    </a:p>
                  </a:txBody>
                  <a:tcPr marT="91425" marB="91425" marR="91425" marL="91425" anchor="ctr">
                    <a:solidFill>
                      <a:srgbClr val="9C254D"/>
                    </a:solidFill>
                  </a:tcPr>
                </a:tc>
                <a:tc hMerge="1"/>
              </a:tr>
              <a:tr h="1053375">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Uses</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Clr>
                          <a:srgbClr val="CC0000"/>
                        </a:buClr>
                        <a:buSzPts val="1100"/>
                        <a:buChar char="●"/>
                      </a:pPr>
                      <a:r>
                        <a:rPr b="1" lang="en-GB" sz="1100">
                          <a:solidFill>
                            <a:srgbClr val="CC0000"/>
                          </a:solidFill>
                          <a:latin typeface="Mada"/>
                          <a:ea typeface="Mada"/>
                          <a:cs typeface="Mada"/>
                          <a:sym typeface="Mada"/>
                        </a:rPr>
                        <a:t>Only used with STEMI (NOT used in  NSTEMI or UA)</a:t>
                      </a:r>
                      <a:endParaRPr b="1" sz="1100">
                        <a:solidFill>
                          <a:srgbClr val="CC0000"/>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en-GB" sz="1100" u="sng">
                          <a:solidFill>
                            <a:srgbClr val="CC0000"/>
                          </a:solidFill>
                          <a:latin typeface="Mada"/>
                          <a:ea typeface="Mada"/>
                          <a:cs typeface="Mada"/>
                          <a:sym typeface="Mada"/>
                        </a:rPr>
                        <a:t>Used If primary PCI cannot be achieved in &lt; 120 min after onset of STEMI</a:t>
                      </a:r>
                      <a:endParaRPr b="1" sz="1100" u="sng">
                        <a:solidFill>
                          <a:srgbClr val="CC0000"/>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Should be given within </a:t>
                      </a:r>
                      <a:r>
                        <a:rPr b="1" lang="en-GB" sz="1100">
                          <a:solidFill>
                            <a:srgbClr val="1C4588"/>
                          </a:solidFill>
                          <a:latin typeface="Mada"/>
                          <a:ea typeface="Mada"/>
                          <a:cs typeface="Mada"/>
                          <a:sym typeface="Mada"/>
                        </a:rPr>
                        <a:t>12 hrs</a:t>
                      </a:r>
                      <a:r>
                        <a:rPr b="1" lang="en-GB" sz="1100">
                          <a:solidFill>
                            <a:srgbClr val="1C4588"/>
                          </a:solidFill>
                          <a:latin typeface="Mada"/>
                          <a:ea typeface="Mada"/>
                          <a:cs typeface="Mada"/>
                          <a:sym typeface="Mada"/>
                        </a:rPr>
                        <a:t> of admission. </a:t>
                      </a:r>
                      <a:r>
                        <a:rPr lang="en-GB" sz="1100">
                          <a:solidFill>
                            <a:srgbClr val="1C4588"/>
                          </a:solidFill>
                          <a:latin typeface="Mada"/>
                          <a:ea typeface="Mada"/>
                          <a:cs typeface="Mada"/>
                          <a:sym typeface="Mada"/>
                        </a:rPr>
                        <a:t>(Has no benefit after 12hrs)</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Even where thrombolysis successfully achieves reperfusion, PCI should be considered within 24hrs to prevent recurrent infarction and improve outcome.</a:t>
                      </a:r>
                      <a:endParaRPr sz="1100">
                        <a:solidFill>
                          <a:srgbClr val="1C4588"/>
                        </a:solidFill>
                        <a:latin typeface="Mada"/>
                        <a:ea typeface="Mada"/>
                        <a:cs typeface="Mada"/>
                        <a:sym typeface="Mada"/>
                      </a:endParaRPr>
                    </a:p>
                  </a:txBody>
                  <a:tcPr marT="91425" marB="91425" marR="91425" marL="91425"/>
                </a:tc>
              </a:tr>
              <a:tr h="532475">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Types</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Clr>
                          <a:schemeClr val="dk1"/>
                        </a:buClr>
                        <a:buSzPts val="1100"/>
                        <a:buFont typeface="Mada"/>
                        <a:buAutoNum type="arabicParenR"/>
                      </a:pPr>
                      <a:r>
                        <a:rPr b="1" lang="en-GB" sz="1100">
                          <a:solidFill>
                            <a:schemeClr val="dk1"/>
                          </a:solidFill>
                          <a:latin typeface="Mada"/>
                          <a:ea typeface="Mada"/>
                          <a:cs typeface="Mada"/>
                          <a:sym typeface="Mada"/>
                        </a:rPr>
                        <a:t>Non-fibrin specific: </a:t>
                      </a:r>
                      <a:r>
                        <a:rPr lang="en-GB" sz="1100">
                          <a:solidFill>
                            <a:schemeClr val="dk1"/>
                          </a:solidFill>
                          <a:latin typeface="Mada"/>
                          <a:ea typeface="Mada"/>
                          <a:cs typeface="Mada"/>
                          <a:sym typeface="Mada"/>
                        </a:rPr>
                        <a:t>Streptokinase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AutoNum type="arabicParenR"/>
                      </a:pPr>
                      <a:r>
                        <a:rPr b="1" lang="en-GB" sz="1100">
                          <a:solidFill>
                            <a:schemeClr val="dk1"/>
                          </a:solidFill>
                          <a:latin typeface="Mada"/>
                          <a:ea typeface="Mada"/>
                          <a:cs typeface="Mada"/>
                          <a:sym typeface="Mada"/>
                        </a:rPr>
                        <a:t>Fibrin specific: </a:t>
                      </a:r>
                      <a:r>
                        <a:rPr lang="en-GB" sz="1100">
                          <a:solidFill>
                            <a:schemeClr val="dk1"/>
                          </a:solidFill>
                          <a:latin typeface="Mada"/>
                          <a:ea typeface="Mada"/>
                          <a:cs typeface="Mada"/>
                          <a:sym typeface="Mada"/>
                        </a:rPr>
                        <a:t>Tenecteplase(TNK), Alteplase and reteplase (rPA)</a:t>
                      </a:r>
                      <a:endParaRPr sz="1300"/>
                    </a:p>
                  </a:txBody>
                  <a:tcPr marT="91425" marB="91425" marR="91425" marL="91425"/>
                </a:tc>
              </a:tr>
              <a:tr h="879750">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Contraindications</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298450" lvl="0" marL="457200" rtl="0" algn="l">
                        <a:spcBef>
                          <a:spcPts val="0"/>
                        </a:spcBef>
                        <a:spcAft>
                          <a:spcPts val="0"/>
                        </a:spcAft>
                        <a:buClr>
                          <a:schemeClr val="dk1"/>
                        </a:buClr>
                        <a:buSzPts val="1100"/>
                        <a:buFont typeface="Mada"/>
                        <a:buChar char="●"/>
                      </a:pPr>
                      <a:r>
                        <a:rPr b="1" lang="en-GB" sz="1100">
                          <a:solidFill>
                            <a:srgbClr val="CC0000"/>
                          </a:solidFill>
                          <a:latin typeface="Mada"/>
                          <a:ea typeface="Mada"/>
                          <a:cs typeface="Mada"/>
                          <a:sym typeface="Mada"/>
                        </a:rPr>
                        <a:t>Major bleeding</a:t>
                      </a:r>
                      <a:r>
                        <a:rPr lang="en-GB" sz="1100">
                          <a:solidFill>
                            <a:schemeClr val="dk1"/>
                          </a:solidFill>
                          <a:latin typeface="Mada"/>
                          <a:ea typeface="Mada"/>
                          <a:cs typeface="Mada"/>
                          <a:sym typeface="Mada"/>
                        </a:rPr>
                        <a:t> </a:t>
                      </a:r>
                      <a:r>
                        <a:rPr lang="en-GB" sz="1100">
                          <a:solidFill>
                            <a:srgbClr val="1C4588"/>
                          </a:solidFill>
                          <a:latin typeface="Mada"/>
                          <a:ea typeface="Mada"/>
                          <a:cs typeface="Mada"/>
                          <a:sym typeface="Mada"/>
                        </a:rPr>
                        <a:t>into the bowel (melena) or brain (intracranial hemorrhage)</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Recent surgery (within the last 2 weeks) or major </a:t>
                      </a:r>
                      <a:r>
                        <a:rPr lang="en-GB" sz="1100">
                          <a:solidFill>
                            <a:srgbClr val="1C4588"/>
                          </a:solidFill>
                          <a:latin typeface="Mada"/>
                          <a:ea typeface="Mada"/>
                          <a:cs typeface="Mada"/>
                          <a:sym typeface="Mada"/>
                        </a:rPr>
                        <a:t>trauma</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Severe hypertension (&gt;180/110 mmHg), pregnancy or peptic ulcer (within the last 21d)</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Nonhemorrhagic stroke within the last 3 months.</a:t>
                      </a:r>
                      <a:endParaRPr sz="1300">
                        <a:solidFill>
                          <a:srgbClr val="1C4588"/>
                        </a:solidFill>
                      </a:endParaRPr>
                    </a:p>
                  </a:txBody>
                  <a:tcPr marT="91425" marB="91425" marR="91425" marL="91425"/>
                </a:tc>
              </a:tr>
            </a:tbl>
          </a:graphicData>
        </a:graphic>
      </p:graphicFrame>
      <p:pic>
        <p:nvPicPr>
          <p:cNvPr id="349" name="Google Shape;349;p23"/>
          <p:cNvPicPr preferRelativeResize="0"/>
          <p:nvPr/>
        </p:nvPicPr>
        <p:blipFill>
          <a:blip r:embed="rId5">
            <a:alphaModFix/>
          </a:blip>
          <a:stretch>
            <a:fillRect/>
          </a:stretch>
        </p:blipFill>
        <p:spPr>
          <a:xfrm>
            <a:off x="6295600" y="5959725"/>
            <a:ext cx="1043925" cy="512651"/>
          </a:xfrm>
          <a:prstGeom prst="rect">
            <a:avLst/>
          </a:prstGeom>
          <a:noFill/>
          <a:ln>
            <a:noFill/>
          </a:ln>
        </p:spPr>
      </p:pic>
      <p:sp>
        <p:nvSpPr>
          <p:cNvPr id="350" name="Google Shape;350;p23"/>
          <p:cNvSpPr txBox="1"/>
          <p:nvPr/>
        </p:nvSpPr>
        <p:spPr>
          <a:xfrm>
            <a:off x="-9600" y="9977875"/>
            <a:ext cx="7589400" cy="7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1C4588"/>
                </a:solidFill>
                <a:latin typeface="Mada"/>
                <a:ea typeface="Mada"/>
                <a:cs typeface="Mada"/>
                <a:sym typeface="Mada"/>
              </a:rPr>
              <a:t>1- </a:t>
            </a:r>
            <a:r>
              <a:rPr lang="en-GB" sz="1000">
                <a:solidFill>
                  <a:srgbClr val="1C4588"/>
                </a:solidFill>
                <a:latin typeface="Mada"/>
                <a:ea typeface="Mada"/>
                <a:cs typeface="Mada"/>
                <a:sym typeface="Mada"/>
              </a:rPr>
              <a:t>GP IIb/IIIa receptor antagonist (e.g., eptifibatide or tirofiban): should be considered in precatheterization setting.</a:t>
            </a:r>
            <a:endParaRPr sz="1000">
              <a:solidFill>
                <a:srgbClr val="1C4588"/>
              </a:solidFill>
              <a:latin typeface="Mada"/>
              <a:ea typeface="Mada"/>
              <a:cs typeface="Mada"/>
              <a:sym typeface="Mada"/>
            </a:endParaRPr>
          </a:p>
        </p:txBody>
      </p:sp>
      <p:sp>
        <p:nvSpPr>
          <p:cNvPr id="351" name="Google Shape;351;p23"/>
          <p:cNvSpPr txBox="1"/>
          <p:nvPr/>
        </p:nvSpPr>
        <p:spPr>
          <a:xfrm>
            <a:off x="4404125" y="8929300"/>
            <a:ext cx="3114900" cy="9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rgbClr val="6AA84F"/>
                </a:solidFill>
                <a:uFill>
                  <a:noFill/>
                </a:uFill>
                <a:latin typeface="Mada"/>
                <a:ea typeface="Mada"/>
                <a:cs typeface="Mada"/>
                <a:sym typeface="Mada"/>
                <a:hlinkClick r:id="rId6">
                  <a:extLst>
                    <a:ext uri="{A12FA001-AC4F-418D-AE19-62706E023703}">
                      <ahyp:hlinkClr val="tx"/>
                    </a:ext>
                  </a:extLst>
                </a:hlinkClick>
              </a:rPr>
              <a:t>Dual antiplatelet therapy</a:t>
            </a:r>
            <a:r>
              <a:rPr lang="en-GB" sz="900">
                <a:solidFill>
                  <a:srgbClr val="6AA84F"/>
                </a:solidFill>
                <a:latin typeface="Mada"/>
                <a:ea typeface="Mada"/>
                <a:cs typeface="Mada"/>
                <a:sym typeface="Mada"/>
              </a:rPr>
              <a:t> (DAPT)should be continued for at least 12 months if </a:t>
            </a:r>
            <a:r>
              <a:rPr lang="en-GB" sz="900">
                <a:solidFill>
                  <a:srgbClr val="6AA84F"/>
                </a:solidFill>
                <a:uFill>
                  <a:noFill/>
                </a:uFill>
                <a:latin typeface="Mada"/>
                <a:ea typeface="Mada"/>
                <a:cs typeface="Mada"/>
                <a:sym typeface="Mada"/>
                <a:hlinkClick r:id="rId7">
                  <a:extLst>
                    <a:ext uri="{A12FA001-AC4F-418D-AE19-62706E023703}">
                      <ahyp:hlinkClr val="tx"/>
                    </a:ext>
                  </a:extLst>
                </a:hlinkClick>
              </a:rPr>
              <a:t>PCI</a:t>
            </a:r>
            <a:r>
              <a:rPr lang="en-GB" sz="900">
                <a:solidFill>
                  <a:srgbClr val="6AA84F"/>
                </a:solidFill>
                <a:latin typeface="Mada"/>
                <a:ea typeface="Mada"/>
                <a:cs typeface="Mada"/>
                <a:sym typeface="Mada"/>
              </a:rPr>
              <a:t> was performed. After 1 year you can go into Single Antiplatelet Therapy (SAPT) if the Pt  has high risk of bleeding or switch to clopidogrel if the Pt is intolerant to aspirin (e.g. develops dyspepsia) or has allergy. If the patient has low bleeding risk you can continue DAPT for 36 months.</a:t>
            </a:r>
            <a:endParaRPr sz="900"/>
          </a:p>
        </p:txBody>
      </p:sp>
      <p:cxnSp>
        <p:nvCxnSpPr>
          <p:cNvPr id="352" name="Google Shape;352;p23"/>
          <p:cNvCxnSpPr/>
          <p:nvPr/>
        </p:nvCxnSpPr>
        <p:spPr>
          <a:xfrm rot="10800000">
            <a:off x="8900" y="10002050"/>
            <a:ext cx="7612800" cy="0"/>
          </a:xfrm>
          <a:prstGeom prst="straightConnector1">
            <a:avLst/>
          </a:prstGeom>
          <a:noFill/>
          <a:ln cap="flat" cmpd="sng" w="28575">
            <a:solidFill>
              <a:srgbClr val="9C254D"/>
            </a:solidFill>
            <a:prstDash val="dot"/>
            <a:round/>
            <a:headEnd len="med" w="med" type="none"/>
            <a:tailEnd len="med" w="med" type="none"/>
          </a:ln>
        </p:spPr>
      </p:cxnSp>
      <p:sp>
        <p:nvSpPr>
          <p:cNvPr id="353" name="Google Shape;353;p23"/>
          <p:cNvSpPr/>
          <p:nvPr/>
        </p:nvSpPr>
        <p:spPr>
          <a:xfrm>
            <a:off x="4442363" y="8929300"/>
            <a:ext cx="3038400" cy="9699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4" name="Google Shape;354;p23"/>
          <p:cNvPicPr preferRelativeResize="0"/>
          <p:nvPr/>
        </p:nvPicPr>
        <p:blipFill>
          <a:blip r:embed="rId8">
            <a:alphaModFix/>
          </a:blip>
          <a:stretch>
            <a:fillRect/>
          </a:stretch>
        </p:blipFill>
        <p:spPr>
          <a:xfrm>
            <a:off x="4868004" y="7465725"/>
            <a:ext cx="2247171" cy="1384899"/>
          </a:xfrm>
          <a:prstGeom prst="rect">
            <a:avLst/>
          </a:prstGeom>
          <a:noFill/>
          <a:ln>
            <a:noFill/>
          </a:ln>
        </p:spPr>
      </p:pic>
      <p:sp>
        <p:nvSpPr>
          <p:cNvPr id="355" name="Google Shape;355;p23"/>
          <p:cNvSpPr/>
          <p:nvPr/>
        </p:nvSpPr>
        <p:spPr>
          <a:xfrm>
            <a:off x="1862150" y="5349250"/>
            <a:ext cx="214200" cy="1713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4"/>
          <p:cNvSpPr txBox="1"/>
          <p:nvPr/>
        </p:nvSpPr>
        <p:spPr>
          <a:xfrm>
            <a:off x="914400" y="0"/>
            <a:ext cx="56511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MI types and complications</a:t>
            </a:r>
            <a:endParaRPr sz="2600">
              <a:latin typeface="Mada Black"/>
              <a:ea typeface="Mada Black"/>
              <a:cs typeface="Mada Black"/>
              <a:sym typeface="Mada Black"/>
            </a:endParaRPr>
          </a:p>
        </p:txBody>
      </p:sp>
      <p:cxnSp>
        <p:nvCxnSpPr>
          <p:cNvPr id="361" name="Google Shape;361;p24"/>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362" name="Google Shape;362;p24"/>
          <p:cNvSpPr txBox="1"/>
          <p:nvPr/>
        </p:nvSpPr>
        <p:spPr>
          <a:xfrm>
            <a:off x="197075" y="813575"/>
            <a:ext cx="62787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MI types</a:t>
            </a:r>
            <a:r>
              <a:rPr baseline="30000" lang="en-GB" sz="2100">
                <a:highlight>
                  <a:srgbClr val="F5E9ED"/>
                </a:highlight>
                <a:latin typeface="Mada Black"/>
                <a:ea typeface="Mada Black"/>
                <a:cs typeface="Mada Black"/>
                <a:sym typeface="Mada Black"/>
              </a:rPr>
              <a:t>1</a:t>
            </a:r>
            <a:endParaRPr sz="2100">
              <a:highlight>
                <a:srgbClr val="F5E9ED"/>
              </a:highlight>
              <a:latin typeface="Mada Black"/>
              <a:ea typeface="Mada Black"/>
              <a:cs typeface="Mada Black"/>
              <a:sym typeface="Mada Black"/>
            </a:endParaRPr>
          </a:p>
        </p:txBody>
      </p:sp>
      <p:graphicFrame>
        <p:nvGraphicFramePr>
          <p:cNvPr id="363" name="Google Shape;363;p24"/>
          <p:cNvGraphicFramePr/>
          <p:nvPr/>
        </p:nvGraphicFramePr>
        <p:xfrm>
          <a:off x="237938" y="1354738"/>
          <a:ext cx="3000000" cy="3000000"/>
        </p:xfrm>
        <a:graphic>
          <a:graphicData uri="http://schemas.openxmlformats.org/drawingml/2006/table">
            <a:tbl>
              <a:tblPr>
                <a:noFill/>
                <a:tableStyleId>{88F919AB-8A41-4AF8-9CCB-F210585D8BB1}</a:tableStyleId>
              </a:tblPr>
              <a:tblGrid>
                <a:gridCol w="3547150"/>
                <a:gridCol w="3566200"/>
              </a:tblGrid>
              <a:tr h="311250">
                <a:tc>
                  <a:txBody>
                    <a:bodyPr/>
                    <a:lstStyle/>
                    <a:p>
                      <a:pPr indent="0" lvl="0" marL="0" rtl="0" algn="ctr">
                        <a:spcBef>
                          <a:spcPts val="0"/>
                        </a:spcBef>
                        <a:spcAft>
                          <a:spcPts val="0"/>
                        </a:spcAft>
                        <a:buNone/>
                      </a:pPr>
                      <a:r>
                        <a:rPr b="1" lang="en-GB" sz="1500">
                          <a:solidFill>
                            <a:srgbClr val="FFFFFF"/>
                          </a:solidFill>
                          <a:latin typeface="Mada"/>
                          <a:ea typeface="Mada"/>
                          <a:cs typeface="Mada"/>
                          <a:sym typeface="Mada"/>
                        </a:rPr>
                        <a:t>MI type 1</a:t>
                      </a:r>
                      <a:endParaRPr b="1" sz="15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500">
                          <a:solidFill>
                            <a:srgbClr val="FFFFFF"/>
                          </a:solidFill>
                          <a:latin typeface="Mada"/>
                          <a:ea typeface="Mada"/>
                          <a:cs typeface="Mada"/>
                          <a:sym typeface="Mada"/>
                        </a:rPr>
                        <a:t>MI type 2</a:t>
                      </a:r>
                      <a:endParaRPr b="1" sz="1500">
                        <a:solidFill>
                          <a:srgbClr val="FFFFFF"/>
                        </a:solidFill>
                        <a:latin typeface="Mada"/>
                        <a:ea typeface="Mada"/>
                        <a:cs typeface="Mada"/>
                        <a:sym typeface="Mada"/>
                      </a:endParaRPr>
                    </a:p>
                  </a:txBody>
                  <a:tcPr marT="91425" marB="91425" marR="91425" marL="91425" anchor="ctr">
                    <a:solidFill>
                      <a:srgbClr val="9C254D"/>
                    </a:solidFill>
                  </a:tcPr>
                </a:tc>
              </a:tr>
              <a:tr h="657125">
                <a:tc>
                  <a:txBody>
                    <a:bodyPr/>
                    <a:lstStyle/>
                    <a:p>
                      <a:pPr indent="0" lvl="0" marL="0" rtl="0" algn="ctr">
                        <a:spcBef>
                          <a:spcPts val="0"/>
                        </a:spcBef>
                        <a:spcAft>
                          <a:spcPts val="0"/>
                        </a:spcAft>
                        <a:buNone/>
                      </a:pPr>
                      <a:r>
                        <a:rPr lang="en-GB" sz="1100">
                          <a:solidFill>
                            <a:srgbClr val="999999"/>
                          </a:solidFill>
                          <a:latin typeface="Mada"/>
                          <a:ea typeface="Mada"/>
                          <a:cs typeface="Mada"/>
                          <a:sym typeface="Mada"/>
                        </a:rPr>
                        <a:t>Caused by CAD with atherothrombotic plaque rupture or erosion leading to either an occlusive or partially-occlusive thrombus.</a:t>
                      </a:r>
                      <a:endParaRPr sz="1100">
                        <a:solidFill>
                          <a:srgbClr val="999999"/>
                        </a:solidFill>
                        <a:latin typeface="Mada"/>
                        <a:ea typeface="Mada"/>
                        <a:cs typeface="Mada"/>
                        <a:sym typeface="Mada"/>
                      </a:endParaRPr>
                    </a:p>
                    <a:p>
                      <a:pPr indent="0" lvl="0" marL="0" rtl="0" algn="ctr">
                        <a:spcBef>
                          <a:spcPts val="0"/>
                        </a:spcBef>
                        <a:spcAft>
                          <a:spcPts val="0"/>
                        </a:spcAft>
                        <a:buNone/>
                      </a:pPr>
                      <a:r>
                        <a:rPr b="1" lang="en-GB" sz="1100">
                          <a:solidFill>
                            <a:srgbClr val="6AA84F"/>
                          </a:solidFill>
                          <a:latin typeface="Mada"/>
                          <a:ea typeface="Mada"/>
                          <a:cs typeface="Mada"/>
                          <a:sym typeface="Mada"/>
                        </a:rPr>
                        <a:t>(The one discussed in this lecture)</a:t>
                      </a:r>
                      <a:endParaRPr b="1" sz="1100">
                        <a:solidFill>
                          <a:srgbClr val="6AA84F"/>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solidFill>
                            <a:srgbClr val="999999"/>
                          </a:solidFill>
                          <a:latin typeface="Mada"/>
                          <a:ea typeface="Mada"/>
                          <a:cs typeface="Mada"/>
                          <a:sym typeface="Mada"/>
                        </a:rPr>
                        <a:t>Due to an oxygen supply-demand imbalance, either alone or in combination with atherosclerosis </a:t>
                      </a:r>
                      <a:r>
                        <a:rPr b="1" lang="en-GB" sz="1100">
                          <a:solidFill>
                            <a:srgbClr val="999999"/>
                          </a:solidFill>
                          <a:latin typeface="Mada"/>
                          <a:ea typeface="Mada"/>
                          <a:cs typeface="Mada"/>
                          <a:sym typeface="Mada"/>
                        </a:rPr>
                        <a:t>without plaque rupture</a:t>
                      </a:r>
                      <a:r>
                        <a:rPr lang="en-GB" sz="1100">
                          <a:solidFill>
                            <a:srgbClr val="999999"/>
                          </a:solidFill>
                          <a:latin typeface="Mada"/>
                          <a:ea typeface="Mada"/>
                          <a:cs typeface="Mada"/>
                          <a:sym typeface="Mada"/>
                        </a:rPr>
                        <a:t>, vasospasm or coronary microvascular dysfunction, or non-atherosclerotic coronary dissection.</a:t>
                      </a:r>
                      <a:endParaRPr sz="1100">
                        <a:solidFill>
                          <a:srgbClr val="999999"/>
                        </a:solidFill>
                        <a:latin typeface="Mada"/>
                        <a:ea typeface="Mada"/>
                        <a:cs typeface="Mada"/>
                        <a:sym typeface="Mada"/>
                      </a:endParaRPr>
                    </a:p>
                  </a:txBody>
                  <a:tcPr marT="91425" marB="91425" marR="91425" marL="91425" anchor="ctr"/>
                </a:tc>
              </a:tr>
            </a:tbl>
          </a:graphicData>
        </a:graphic>
      </p:graphicFrame>
      <p:pic>
        <p:nvPicPr>
          <p:cNvPr id="364" name="Google Shape;364;p24"/>
          <p:cNvPicPr preferRelativeResize="0"/>
          <p:nvPr/>
        </p:nvPicPr>
        <p:blipFill>
          <a:blip r:embed="rId3">
            <a:alphaModFix/>
          </a:blip>
          <a:stretch>
            <a:fillRect/>
          </a:stretch>
        </p:blipFill>
        <p:spPr>
          <a:xfrm>
            <a:off x="2241850" y="2730100"/>
            <a:ext cx="1626237" cy="1342276"/>
          </a:xfrm>
          <a:prstGeom prst="rect">
            <a:avLst/>
          </a:prstGeom>
          <a:noFill/>
          <a:ln>
            <a:noFill/>
          </a:ln>
        </p:spPr>
      </p:pic>
      <p:pic>
        <p:nvPicPr>
          <p:cNvPr id="365" name="Google Shape;365;p24"/>
          <p:cNvPicPr preferRelativeResize="0"/>
          <p:nvPr/>
        </p:nvPicPr>
        <p:blipFill>
          <a:blip r:embed="rId4">
            <a:alphaModFix/>
          </a:blip>
          <a:stretch>
            <a:fillRect/>
          </a:stretch>
        </p:blipFill>
        <p:spPr>
          <a:xfrm>
            <a:off x="4550502" y="2653900"/>
            <a:ext cx="2791124" cy="1851375"/>
          </a:xfrm>
          <a:prstGeom prst="rect">
            <a:avLst/>
          </a:prstGeom>
          <a:noFill/>
          <a:ln>
            <a:noFill/>
          </a:ln>
        </p:spPr>
      </p:pic>
      <p:sp>
        <p:nvSpPr>
          <p:cNvPr id="366" name="Google Shape;366;p24"/>
          <p:cNvSpPr txBox="1"/>
          <p:nvPr/>
        </p:nvSpPr>
        <p:spPr>
          <a:xfrm>
            <a:off x="197075" y="4495425"/>
            <a:ext cx="62787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MI Complications</a:t>
            </a:r>
            <a:endParaRPr sz="2100">
              <a:highlight>
                <a:srgbClr val="F5E9ED"/>
              </a:highlight>
              <a:latin typeface="Mada Black"/>
              <a:ea typeface="Mada Black"/>
              <a:cs typeface="Mada Black"/>
              <a:sym typeface="Mada Black"/>
            </a:endParaRPr>
          </a:p>
        </p:txBody>
      </p:sp>
      <p:pic>
        <p:nvPicPr>
          <p:cNvPr id="367" name="Google Shape;367;p24"/>
          <p:cNvPicPr preferRelativeResize="0"/>
          <p:nvPr/>
        </p:nvPicPr>
        <p:blipFill>
          <a:blip r:embed="rId5">
            <a:alphaModFix/>
          </a:blip>
          <a:stretch>
            <a:fillRect/>
          </a:stretch>
        </p:blipFill>
        <p:spPr>
          <a:xfrm>
            <a:off x="142875" y="2730100"/>
            <a:ext cx="1918002" cy="1342276"/>
          </a:xfrm>
          <a:prstGeom prst="rect">
            <a:avLst/>
          </a:prstGeom>
          <a:noFill/>
          <a:ln>
            <a:noFill/>
          </a:ln>
        </p:spPr>
      </p:pic>
      <p:pic>
        <p:nvPicPr>
          <p:cNvPr id="368" name="Google Shape;368;p24"/>
          <p:cNvPicPr preferRelativeResize="0"/>
          <p:nvPr/>
        </p:nvPicPr>
        <p:blipFill>
          <a:blip r:embed="rId6">
            <a:alphaModFix/>
          </a:blip>
          <a:stretch>
            <a:fillRect/>
          </a:stretch>
        </p:blipFill>
        <p:spPr>
          <a:xfrm>
            <a:off x="4481375" y="5679300"/>
            <a:ext cx="2424099" cy="1786151"/>
          </a:xfrm>
          <a:prstGeom prst="rect">
            <a:avLst/>
          </a:prstGeom>
          <a:noFill/>
          <a:ln>
            <a:noFill/>
          </a:ln>
        </p:spPr>
      </p:pic>
      <p:sp>
        <p:nvSpPr>
          <p:cNvPr id="369" name="Google Shape;369;p24"/>
          <p:cNvSpPr txBox="1"/>
          <p:nvPr/>
        </p:nvSpPr>
        <p:spPr>
          <a:xfrm>
            <a:off x="9450" y="9784775"/>
            <a:ext cx="7589400" cy="9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a:t>
            </a:r>
            <a:r>
              <a:rPr lang="en-GB" sz="900">
                <a:solidFill>
                  <a:srgbClr val="6AA84F"/>
                </a:solidFill>
                <a:latin typeface="Mada"/>
                <a:ea typeface="Mada"/>
                <a:cs typeface="Mada"/>
                <a:sym typeface="Mada"/>
              </a:rPr>
              <a:t>There are 5 types of MI but you only need to know these two. We can differentiate between them by the angiogram, if you see a clot it’s most likely type 1 MI, If you don’t it’s most likely type 2.</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1C4588"/>
                </a:solidFill>
                <a:latin typeface="Mada"/>
                <a:ea typeface="Mada"/>
                <a:cs typeface="Mada"/>
                <a:sym typeface="Mada"/>
              </a:rPr>
              <a:t>2- characterised by persistent fever, pericarditis and pleurisy, and is probably due to autoimmunity. If the symptoms are prolonged or severe, treatment with high-dose aspirin, NSAIDs or even glucocorticoids may be required. </a:t>
            </a:r>
            <a:endParaRPr sz="900">
              <a:solidFill>
                <a:srgbClr val="1C4588"/>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3- That’s why you have to do echo before discharging the patient, especially if the Pt had an anterior MI, and in this case you will need to prolong anticoagulation therapy</a:t>
            </a:r>
            <a:endParaRPr sz="900">
              <a:solidFill>
                <a:srgbClr val="6AA84F"/>
              </a:solidFill>
              <a:latin typeface="Mada"/>
              <a:ea typeface="Mada"/>
              <a:cs typeface="Mada"/>
              <a:sym typeface="Mada"/>
            </a:endParaRPr>
          </a:p>
        </p:txBody>
      </p:sp>
      <p:cxnSp>
        <p:nvCxnSpPr>
          <p:cNvPr id="370" name="Google Shape;370;p24"/>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sp>
        <p:nvSpPr>
          <p:cNvPr id="371" name="Google Shape;371;p24"/>
          <p:cNvSpPr txBox="1"/>
          <p:nvPr/>
        </p:nvSpPr>
        <p:spPr>
          <a:xfrm>
            <a:off x="197075" y="7751200"/>
            <a:ext cx="7213800" cy="696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almost one-quarter of all cases of MI, death occurs within a few minutes without medical care. Half the deaths occur within 24 hours of the onset of symptoms and about 40% of all affected patients die within the first month.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prognosis of those who survive to reach hospital is much better, with a 28-day survival of more than 85%. Patients with unstable angina have a mortality of approximately half that of patients with MI. Early death is usually due to an arrhythmia and is independent of the extent of MI. However, late outcomes are determined by the extent of myocardial damage, and unfavourable features include poor left ventricular function, AV block and persistent ventricular arrhythmias.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prognosis is worse for anterior than for inferior infarcts. Bundle branch block and high cardiac marker levels both indicate extensive myocardial damage. Old age, depression and social isolation are also associated with a higher mortality. Of those who survive an acute attack, more than 80% live for a further year, about 75% for 5 years, 50% for 10 years and 25% for 20 years. </a:t>
            </a:r>
            <a:endParaRPr sz="1100">
              <a:latin typeface="Mada"/>
              <a:ea typeface="Mada"/>
              <a:cs typeface="Mada"/>
              <a:sym typeface="Mada"/>
            </a:endParaRPr>
          </a:p>
        </p:txBody>
      </p:sp>
      <p:sp>
        <p:nvSpPr>
          <p:cNvPr id="372" name="Google Shape;372;p24"/>
          <p:cNvSpPr txBox="1"/>
          <p:nvPr/>
        </p:nvSpPr>
        <p:spPr>
          <a:xfrm>
            <a:off x="142875" y="7367225"/>
            <a:ext cx="62787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1C4588"/>
              </a:buClr>
              <a:buSzPts val="2100"/>
              <a:buFont typeface="Mada Black"/>
              <a:buChar char="◄"/>
            </a:pPr>
            <a:r>
              <a:rPr lang="en-GB" sz="2100">
                <a:solidFill>
                  <a:srgbClr val="1C4588"/>
                </a:solidFill>
                <a:highlight>
                  <a:srgbClr val="F5E9ED"/>
                </a:highlight>
                <a:latin typeface="Mada Black"/>
                <a:ea typeface="Mada Black"/>
                <a:cs typeface="Mada Black"/>
                <a:sym typeface="Mada Black"/>
              </a:rPr>
              <a:t>ACS prognosis</a:t>
            </a:r>
            <a:endParaRPr sz="2100">
              <a:solidFill>
                <a:srgbClr val="1C4588"/>
              </a:solidFill>
              <a:highlight>
                <a:srgbClr val="F5E9ED"/>
              </a:highlight>
              <a:latin typeface="Mada Black"/>
              <a:ea typeface="Mada Black"/>
              <a:cs typeface="Mada Black"/>
              <a:sym typeface="Mada Black"/>
            </a:endParaRPr>
          </a:p>
        </p:txBody>
      </p:sp>
      <p:sp>
        <p:nvSpPr>
          <p:cNvPr id="373" name="Google Shape;373;p24"/>
          <p:cNvSpPr/>
          <p:nvPr/>
        </p:nvSpPr>
        <p:spPr>
          <a:xfrm>
            <a:off x="2528625" y="7510475"/>
            <a:ext cx="536100" cy="2406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100">
                <a:solidFill>
                  <a:srgbClr val="B7B7B7"/>
                </a:solidFill>
                <a:latin typeface="Mada"/>
                <a:ea typeface="Mada"/>
                <a:cs typeface="Mada"/>
                <a:sym typeface="Mada"/>
              </a:rPr>
              <a:t>OBJ.</a:t>
            </a:r>
            <a:endParaRPr b="1"/>
          </a:p>
        </p:txBody>
      </p:sp>
      <p:sp>
        <p:nvSpPr>
          <p:cNvPr id="374" name="Google Shape;374;p24"/>
          <p:cNvSpPr txBox="1"/>
          <p:nvPr/>
        </p:nvSpPr>
        <p:spPr>
          <a:xfrm>
            <a:off x="483325" y="4946075"/>
            <a:ext cx="3824400" cy="220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4"/>
          <p:cNvSpPr txBox="1"/>
          <p:nvPr/>
        </p:nvSpPr>
        <p:spPr>
          <a:xfrm>
            <a:off x="380850" y="4972275"/>
            <a:ext cx="6391800" cy="1986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AutoNum type="arabicParenR"/>
            </a:pPr>
            <a:r>
              <a:rPr b="1" lang="en-GB" sz="1200">
                <a:solidFill>
                  <a:srgbClr val="FF0000"/>
                </a:solidFill>
                <a:latin typeface="Mada"/>
                <a:ea typeface="Mada"/>
                <a:cs typeface="Mada"/>
                <a:sym typeface="Mada"/>
              </a:rPr>
              <a:t>D</a:t>
            </a:r>
            <a:r>
              <a:rPr b="1" lang="en-GB" sz="1200">
                <a:latin typeface="Mada"/>
                <a:ea typeface="Mada"/>
                <a:cs typeface="Mada"/>
                <a:sym typeface="Mada"/>
              </a:rPr>
              <a:t>eath: </a:t>
            </a:r>
            <a:r>
              <a:rPr lang="en-GB" sz="1100">
                <a:solidFill>
                  <a:srgbClr val="1C4588"/>
                </a:solidFill>
                <a:latin typeface="Mada"/>
                <a:ea typeface="Mada"/>
                <a:cs typeface="Mada"/>
                <a:sym typeface="Mada"/>
              </a:rPr>
              <a:t>Early death is usually due to ventricular arrhythmia and is independent of the extent of MI.</a:t>
            </a:r>
            <a:endParaRPr sz="1100">
              <a:solidFill>
                <a:srgbClr val="1C4588"/>
              </a:solidFill>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en-GB" sz="1200">
                <a:solidFill>
                  <a:srgbClr val="0000FF"/>
                </a:solidFill>
                <a:latin typeface="Mada"/>
                <a:ea typeface="Mada"/>
                <a:cs typeface="Mada"/>
                <a:sym typeface="Mada"/>
              </a:rPr>
              <a:t>A</a:t>
            </a:r>
            <a:r>
              <a:rPr b="1" lang="en-GB" sz="1200">
                <a:latin typeface="Mada"/>
                <a:ea typeface="Mada"/>
                <a:cs typeface="Mada"/>
                <a:sym typeface="Mada"/>
              </a:rPr>
              <a:t>rrhythmia:</a:t>
            </a:r>
            <a:r>
              <a:rPr lang="en-GB" sz="1200">
                <a:latin typeface="Mada"/>
                <a:ea typeface="Mada"/>
                <a:cs typeface="Mada"/>
                <a:sym typeface="Mada"/>
              </a:rPr>
              <a:t> </a:t>
            </a:r>
            <a:r>
              <a:rPr lang="en-GB" sz="1200">
                <a:solidFill>
                  <a:srgbClr val="1C4588"/>
                </a:solidFill>
                <a:latin typeface="Mada"/>
                <a:ea typeface="Mada"/>
                <a:cs typeface="Mada"/>
                <a:sym typeface="Mada"/>
              </a:rPr>
              <a:t>AF and VF</a:t>
            </a:r>
            <a:r>
              <a:rPr lang="en-GB" sz="1200">
                <a:latin typeface="Mada"/>
                <a:ea typeface="Mada"/>
                <a:cs typeface="Mada"/>
                <a:sym typeface="Mada"/>
              </a:rPr>
              <a:t>, </a:t>
            </a:r>
            <a:r>
              <a:rPr lang="en-GB" sz="1200">
                <a:solidFill>
                  <a:srgbClr val="6AA84F"/>
                </a:solidFill>
                <a:latin typeface="Mada"/>
                <a:ea typeface="Mada"/>
                <a:cs typeface="Mada"/>
                <a:sym typeface="Mada"/>
              </a:rPr>
              <a:t>especially if a scar was formed</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en-GB" sz="1200">
                <a:solidFill>
                  <a:srgbClr val="FF9900"/>
                </a:solidFill>
                <a:latin typeface="Mada"/>
                <a:ea typeface="Mada"/>
                <a:cs typeface="Mada"/>
                <a:sym typeface="Mada"/>
              </a:rPr>
              <a:t>R</a:t>
            </a:r>
            <a:r>
              <a:rPr b="1" lang="en-GB" sz="1200">
                <a:latin typeface="Mada"/>
                <a:ea typeface="Mada"/>
                <a:cs typeface="Mada"/>
                <a:sym typeface="Mada"/>
              </a:rPr>
              <a:t>upture of </a:t>
            </a:r>
            <a:r>
              <a:rPr b="1" lang="en-GB" sz="1200">
                <a:latin typeface="Mada"/>
                <a:ea typeface="Mada"/>
                <a:cs typeface="Mada"/>
                <a:sym typeface="Mada"/>
              </a:rPr>
              <a:t>papillary</a:t>
            </a:r>
            <a:r>
              <a:rPr b="1" lang="en-GB" sz="1200">
                <a:latin typeface="Mada"/>
                <a:ea typeface="Mada"/>
                <a:cs typeface="Mada"/>
                <a:sym typeface="Mada"/>
              </a:rPr>
              <a:t> muscles: </a:t>
            </a:r>
            <a:r>
              <a:rPr lang="en-GB" sz="1200">
                <a:solidFill>
                  <a:srgbClr val="1C4588"/>
                </a:solidFill>
                <a:latin typeface="Mada"/>
                <a:ea typeface="Mada"/>
                <a:cs typeface="Mada"/>
                <a:sym typeface="Mada"/>
              </a:rPr>
              <a:t>Usually present with pulmonary edema &amp; shock due to MR.</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en-GB" sz="1200">
                <a:solidFill>
                  <a:srgbClr val="9900FF"/>
                </a:solidFill>
                <a:latin typeface="Mada"/>
                <a:ea typeface="Mada"/>
                <a:cs typeface="Mada"/>
                <a:sym typeface="Mada"/>
              </a:rPr>
              <a:t>T</a:t>
            </a:r>
            <a:r>
              <a:rPr b="1" lang="en-GB" sz="1200">
                <a:latin typeface="Mada"/>
                <a:ea typeface="Mada"/>
                <a:cs typeface="Mada"/>
                <a:sym typeface="Mada"/>
              </a:rPr>
              <a:t>amponade</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en-GB" sz="1200">
                <a:solidFill>
                  <a:srgbClr val="FF00FF"/>
                </a:solidFill>
                <a:latin typeface="Mada"/>
                <a:ea typeface="Mada"/>
                <a:cs typeface="Mada"/>
                <a:sym typeface="Mada"/>
              </a:rPr>
              <a:t>H</a:t>
            </a:r>
            <a:r>
              <a:rPr b="1" lang="en-GB" sz="1200">
                <a:latin typeface="Mada"/>
                <a:ea typeface="Mada"/>
                <a:cs typeface="Mada"/>
                <a:sym typeface="Mada"/>
              </a:rPr>
              <a:t>eart failure: </a:t>
            </a:r>
            <a:r>
              <a:rPr lang="en-GB" sz="1100">
                <a:latin typeface="Mada"/>
                <a:ea typeface="Mada"/>
                <a:cs typeface="Mada"/>
                <a:sym typeface="Mada"/>
              </a:rPr>
              <a:t>⅓ of HF presentation to ER is due to ACS</a:t>
            </a:r>
            <a:endParaRPr sz="11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en-GB" sz="1200">
                <a:solidFill>
                  <a:srgbClr val="6AA84F"/>
                </a:solidFill>
                <a:latin typeface="Mada"/>
                <a:ea typeface="Mada"/>
                <a:cs typeface="Mada"/>
                <a:sym typeface="Mada"/>
              </a:rPr>
              <a:t>V</a:t>
            </a:r>
            <a:r>
              <a:rPr b="1" lang="en-GB" sz="1200">
                <a:latin typeface="Mada"/>
                <a:ea typeface="Mada"/>
                <a:cs typeface="Mada"/>
                <a:sym typeface="Mada"/>
              </a:rPr>
              <a:t>alve disease</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en-GB" sz="1200">
                <a:solidFill>
                  <a:srgbClr val="CEA320"/>
                </a:solidFill>
                <a:latin typeface="Mada"/>
                <a:ea typeface="Mada"/>
                <a:cs typeface="Mada"/>
                <a:sym typeface="Mada"/>
              </a:rPr>
              <a:t>A</a:t>
            </a:r>
            <a:r>
              <a:rPr b="1" lang="en-GB" sz="1200">
                <a:latin typeface="Mada"/>
                <a:ea typeface="Mada"/>
                <a:cs typeface="Mada"/>
                <a:sym typeface="Mada"/>
              </a:rPr>
              <a:t>neurysm of the ventricle</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en-GB" sz="1200">
                <a:solidFill>
                  <a:srgbClr val="4A86E8"/>
                </a:solidFill>
                <a:latin typeface="Mada"/>
                <a:ea typeface="Mada"/>
                <a:cs typeface="Mada"/>
                <a:sym typeface="Mada"/>
              </a:rPr>
              <a:t>D</a:t>
            </a:r>
            <a:r>
              <a:rPr b="1" lang="en-GB" sz="1200">
                <a:latin typeface="Mada"/>
                <a:ea typeface="Mada"/>
                <a:cs typeface="Mada"/>
                <a:sym typeface="Mada"/>
              </a:rPr>
              <a:t>ressler’s syndrome</a:t>
            </a:r>
            <a:r>
              <a:rPr b="1" baseline="30000" lang="en-GB" sz="1200">
                <a:latin typeface="Mada"/>
                <a:ea typeface="Mada"/>
                <a:cs typeface="Mada"/>
                <a:sym typeface="Mada"/>
              </a:rPr>
              <a:t>2</a:t>
            </a:r>
            <a:endParaRPr b="1" baseline="30000" sz="1100">
              <a:solidFill>
                <a:schemeClr val="dk1"/>
              </a:solidFill>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en-GB" sz="1200">
                <a:solidFill>
                  <a:srgbClr val="8E7CC3"/>
                </a:solidFill>
                <a:latin typeface="Mada"/>
                <a:ea typeface="Mada"/>
                <a:cs typeface="Mada"/>
                <a:sym typeface="Mada"/>
              </a:rPr>
              <a:t>E</a:t>
            </a:r>
            <a:r>
              <a:rPr b="1" lang="en-GB" sz="1200">
                <a:latin typeface="Mada"/>
                <a:ea typeface="Mada"/>
                <a:cs typeface="Mada"/>
                <a:sym typeface="Mada"/>
              </a:rPr>
              <a:t>mbolism: </a:t>
            </a:r>
            <a:r>
              <a:rPr lang="en-GB" sz="1200">
                <a:solidFill>
                  <a:srgbClr val="6AA84F"/>
                </a:solidFill>
                <a:latin typeface="Mada"/>
                <a:ea typeface="Mada"/>
                <a:cs typeface="Mada"/>
                <a:sym typeface="Mada"/>
              </a:rPr>
              <a:t>due to ventricular thrombus</a:t>
            </a:r>
            <a:r>
              <a:rPr baseline="30000" lang="en-GB" sz="1200">
                <a:solidFill>
                  <a:srgbClr val="6AA84F"/>
                </a:solidFill>
                <a:latin typeface="Mada"/>
                <a:ea typeface="Mada"/>
                <a:cs typeface="Mada"/>
                <a:sym typeface="Mada"/>
              </a:rPr>
              <a:t>3</a:t>
            </a:r>
            <a:endParaRPr baseline="30000"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en-GB" sz="1200">
                <a:solidFill>
                  <a:srgbClr val="9C254D"/>
                </a:solidFill>
                <a:latin typeface="Mada"/>
                <a:ea typeface="Mada"/>
                <a:cs typeface="Mada"/>
                <a:sym typeface="Mada"/>
              </a:rPr>
              <a:t>R</a:t>
            </a:r>
            <a:r>
              <a:rPr b="1" lang="en-GB" sz="1200">
                <a:latin typeface="Mada"/>
                <a:ea typeface="Mada"/>
                <a:cs typeface="Mada"/>
                <a:sym typeface="Mada"/>
              </a:rPr>
              <a:t>ecurrence/Mitral regurgitation</a:t>
            </a:r>
            <a:endParaRPr b="1" sz="1200">
              <a:latin typeface="Mada"/>
              <a:ea typeface="Mada"/>
              <a:cs typeface="Mada"/>
              <a:sym typeface="Mada"/>
            </a:endParaRPr>
          </a:p>
        </p:txBody>
      </p:sp>
      <p:sp>
        <p:nvSpPr>
          <p:cNvPr id="376" name="Google Shape;376;p24"/>
          <p:cNvSpPr/>
          <p:nvPr/>
        </p:nvSpPr>
        <p:spPr>
          <a:xfrm>
            <a:off x="3004875" y="4569275"/>
            <a:ext cx="1148100" cy="316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100">
                <a:solidFill>
                  <a:srgbClr val="FF0000"/>
                </a:solidFill>
                <a:latin typeface="Mada"/>
                <a:ea typeface="Mada"/>
                <a:cs typeface="Mada"/>
                <a:sym typeface="Mada"/>
              </a:rPr>
              <a:t>D</a:t>
            </a:r>
            <a:r>
              <a:rPr b="1" lang="en-GB" sz="1100">
                <a:solidFill>
                  <a:srgbClr val="0000FF"/>
                </a:solidFill>
                <a:latin typeface="Mada"/>
                <a:ea typeface="Mada"/>
                <a:cs typeface="Mada"/>
                <a:sym typeface="Mada"/>
              </a:rPr>
              <a:t>A</a:t>
            </a:r>
            <a:r>
              <a:rPr b="1" lang="en-GB" sz="1100">
                <a:solidFill>
                  <a:srgbClr val="FF9900"/>
                </a:solidFill>
                <a:latin typeface="Mada"/>
                <a:ea typeface="Mada"/>
                <a:cs typeface="Mada"/>
                <a:sym typeface="Mada"/>
              </a:rPr>
              <a:t>R</a:t>
            </a:r>
            <a:r>
              <a:rPr b="1" lang="en-GB" sz="1100">
                <a:solidFill>
                  <a:srgbClr val="9900FF"/>
                </a:solidFill>
                <a:latin typeface="Mada"/>
                <a:ea typeface="Mada"/>
                <a:cs typeface="Mada"/>
                <a:sym typeface="Mada"/>
              </a:rPr>
              <a:t>T</a:t>
            </a:r>
            <a:r>
              <a:rPr b="1" lang="en-GB" sz="1100">
                <a:solidFill>
                  <a:srgbClr val="FF00FF"/>
                </a:solidFill>
                <a:latin typeface="Mada"/>
                <a:ea typeface="Mada"/>
                <a:cs typeface="Mada"/>
                <a:sym typeface="Mada"/>
              </a:rPr>
              <a:t>H</a:t>
            </a:r>
            <a:r>
              <a:rPr b="1" lang="en-GB" sz="1100">
                <a:solidFill>
                  <a:srgbClr val="B7B7B7"/>
                </a:solidFill>
                <a:latin typeface="Mada"/>
                <a:ea typeface="Mada"/>
                <a:cs typeface="Mada"/>
                <a:sym typeface="Mada"/>
              </a:rPr>
              <a:t> </a:t>
            </a:r>
            <a:r>
              <a:rPr b="1" lang="en-GB" sz="1100">
                <a:solidFill>
                  <a:srgbClr val="6AA84F"/>
                </a:solidFill>
                <a:latin typeface="Mada"/>
                <a:ea typeface="Mada"/>
                <a:cs typeface="Mada"/>
                <a:sym typeface="Mada"/>
              </a:rPr>
              <a:t>V</a:t>
            </a:r>
            <a:r>
              <a:rPr b="1" lang="en-GB" sz="1100">
                <a:solidFill>
                  <a:srgbClr val="CEA320"/>
                </a:solidFill>
                <a:latin typeface="Mada"/>
                <a:ea typeface="Mada"/>
                <a:cs typeface="Mada"/>
                <a:sym typeface="Mada"/>
              </a:rPr>
              <a:t>A</a:t>
            </a:r>
            <a:r>
              <a:rPr b="1" lang="en-GB" sz="1100">
                <a:solidFill>
                  <a:srgbClr val="4A86E8"/>
                </a:solidFill>
                <a:latin typeface="Mada"/>
                <a:ea typeface="Mada"/>
                <a:cs typeface="Mada"/>
                <a:sym typeface="Mada"/>
              </a:rPr>
              <a:t>D</a:t>
            </a:r>
            <a:r>
              <a:rPr b="1" lang="en-GB" sz="1100">
                <a:solidFill>
                  <a:srgbClr val="8E7CC3"/>
                </a:solidFill>
                <a:latin typeface="Mada"/>
                <a:ea typeface="Mada"/>
                <a:cs typeface="Mada"/>
                <a:sym typeface="Mada"/>
              </a:rPr>
              <a:t>E</a:t>
            </a:r>
            <a:r>
              <a:rPr b="1" lang="en-GB" sz="1100">
                <a:solidFill>
                  <a:srgbClr val="9C254D"/>
                </a:solidFill>
                <a:latin typeface="Mada"/>
                <a:ea typeface="Mada"/>
                <a:cs typeface="Mada"/>
                <a:sym typeface="Mada"/>
              </a:rPr>
              <a:t>R</a:t>
            </a:r>
            <a:endParaRPr>
              <a:solidFill>
                <a:srgbClr val="9C254D"/>
              </a:solidFill>
            </a:endParaRPr>
          </a:p>
        </p:txBody>
      </p:sp>
      <p:pic>
        <p:nvPicPr>
          <p:cNvPr id="377" name="Google Shape;377;p24"/>
          <p:cNvPicPr preferRelativeResize="0"/>
          <p:nvPr/>
        </p:nvPicPr>
        <p:blipFill>
          <a:blip r:embed="rId7">
            <a:alphaModFix/>
          </a:blip>
          <a:stretch>
            <a:fillRect/>
          </a:stretch>
        </p:blipFill>
        <p:spPr>
          <a:xfrm>
            <a:off x="4284521" y="4524321"/>
            <a:ext cx="399167" cy="421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5"/>
          <p:cNvSpPr txBox="1"/>
          <p:nvPr/>
        </p:nvSpPr>
        <p:spPr>
          <a:xfrm>
            <a:off x="969213" y="0"/>
            <a:ext cx="56511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Cases</a:t>
            </a:r>
            <a:endParaRPr sz="2600">
              <a:latin typeface="Mada Black"/>
              <a:ea typeface="Mada Black"/>
              <a:cs typeface="Mada Black"/>
              <a:sym typeface="Mada Black"/>
            </a:endParaRPr>
          </a:p>
        </p:txBody>
      </p:sp>
      <p:cxnSp>
        <p:nvCxnSpPr>
          <p:cNvPr id="383" name="Google Shape;383;p25"/>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384" name="Google Shape;384;p25"/>
          <p:cNvSpPr/>
          <p:nvPr/>
        </p:nvSpPr>
        <p:spPr>
          <a:xfrm>
            <a:off x="222450" y="3503650"/>
            <a:ext cx="7115100" cy="3035400"/>
          </a:xfrm>
          <a:prstGeom prst="roundRect">
            <a:avLst>
              <a:gd fmla="val 16667" name="adj"/>
            </a:avLst>
          </a:prstGeom>
          <a:noFill/>
          <a:ln cap="flat" cmpd="sng" w="28575">
            <a:solidFill>
              <a:srgbClr val="F4CC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385" name="Google Shape;385;p25"/>
          <p:cNvSpPr txBox="1"/>
          <p:nvPr/>
        </p:nvSpPr>
        <p:spPr>
          <a:xfrm>
            <a:off x="220350" y="3503775"/>
            <a:ext cx="6932400" cy="29082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en-GB">
                <a:latin typeface="Mada"/>
                <a:ea typeface="Mada"/>
                <a:cs typeface="Mada"/>
                <a:sym typeface="Mada"/>
              </a:rPr>
              <a:t>What is the diagnosis? </a:t>
            </a:r>
            <a:r>
              <a:rPr lang="en-GB" sz="1100">
                <a:solidFill>
                  <a:schemeClr val="dk1"/>
                </a:solidFill>
                <a:latin typeface="Mada"/>
                <a:ea typeface="Mada"/>
                <a:cs typeface="Mada"/>
                <a:sym typeface="Mada"/>
              </a:rPr>
              <a:t>This patient’s clinical presentation and the ECG showing ST-segment depression of &gt; 1 mm in leads V4–V6 is consistent with ischemia and should be considered acute coronary syndrome (ACS). ACS can be subdivided into ST-elevation myocardial infarction (STEMI), unstable angina and non–ST-elevation myocardial infarction (NSTEMI); an ST-elevation MI cannot be diagnosed in this case given the absence of ST elevation on ECG. Unstable angina and NSTEMI can be distinguished by the presence of positive serum biomarkers for an NSTEMI (troponin I, CK, CK-MB); regardless, their treatment is similar.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a:solidFill>
                  <a:schemeClr val="dk1"/>
                </a:solidFill>
                <a:latin typeface="Mada"/>
                <a:ea typeface="Mada"/>
                <a:cs typeface="Mada"/>
                <a:sym typeface="Mada"/>
              </a:rPr>
              <a:t>What are the immediate next steps in management?</a:t>
            </a:r>
            <a:r>
              <a:rPr lang="en-GB" sz="1100">
                <a:solidFill>
                  <a:schemeClr val="dk1"/>
                </a:solidFill>
                <a:latin typeface="Mada"/>
                <a:ea typeface="Mada"/>
                <a:cs typeface="Mada"/>
                <a:sym typeface="Mada"/>
              </a:rPr>
              <a:t> 	ABCs (Airway, Breathing, Circulation) assessed and secured, 12-lead ECG, Cardiac monitor, Oxygen, IV access, Resuscitation equipment at hand, Chewed oral aspirin (162 or 325 mg), Nitrates and morphine, Heparin, β-blocker (if no hypotension, cardiogenic shock)</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a:solidFill>
                  <a:schemeClr val="dk1"/>
                </a:solidFill>
                <a:latin typeface="Mada"/>
                <a:ea typeface="Mada"/>
                <a:cs typeface="Mada"/>
                <a:sym typeface="Mada"/>
              </a:rPr>
              <a:t>What’s the most appropriate next step in management?</a:t>
            </a:r>
            <a:r>
              <a:rPr lang="en-GB" sz="1100">
                <a:solidFill>
                  <a:schemeClr val="dk1"/>
                </a:solidFill>
                <a:latin typeface="Mada"/>
                <a:ea typeface="Mada"/>
                <a:cs typeface="Mada"/>
                <a:sym typeface="Mada"/>
              </a:rPr>
              <a:t> The next step, after immediate medical therapy as described above, is risk stratification using the Thrombolysis in Myocardial Infarction (TIMI) risk score to determine how aggressive a therapeutic approach is warranted. An early invasive strategy option is used for high-risk patients (i.e., patients with therapy-resistant </a:t>
            </a:r>
            <a:r>
              <a:rPr lang="en-GB" sz="1100">
                <a:solidFill>
                  <a:schemeClr val="dk1"/>
                </a:solidFill>
                <a:uFill>
                  <a:noFill/>
                </a:uFill>
                <a:latin typeface="Mada"/>
                <a:ea typeface="Mada"/>
                <a:cs typeface="Mada"/>
                <a:sym typeface="Mada"/>
                <a:hlinkClick r:id="rId3">
                  <a:extLst>
                    <a:ext uri="{A12FA001-AC4F-418D-AE19-62706E023703}">
                      <ahyp:hlinkClr val="tx"/>
                    </a:ext>
                  </a:extLst>
                </a:hlinkClick>
              </a:rPr>
              <a:t>chest pain</a:t>
            </a:r>
            <a:r>
              <a:rPr lang="en-GB" sz="1100">
                <a:solidFill>
                  <a:schemeClr val="dk1"/>
                </a:solidFill>
                <a:latin typeface="Mada"/>
                <a:ea typeface="Mada"/>
                <a:cs typeface="Mada"/>
                <a:sym typeface="Mada"/>
              </a:rPr>
              <a:t>, a TIMI score ≥ 3, ↑ </a:t>
            </a:r>
            <a:r>
              <a:rPr lang="en-GB" sz="1100">
                <a:solidFill>
                  <a:schemeClr val="dk1"/>
                </a:solidFill>
                <a:uFill>
                  <a:noFill/>
                </a:uFill>
                <a:latin typeface="Mada"/>
                <a:ea typeface="Mada"/>
                <a:cs typeface="Mada"/>
                <a:sym typeface="Mada"/>
                <a:hlinkClick r:id="rId4">
                  <a:extLst>
                    <a:ext uri="{A12FA001-AC4F-418D-AE19-62706E023703}">
                      <ahyp:hlinkClr val="tx"/>
                    </a:ext>
                  </a:extLst>
                </a:hlinkClick>
              </a:rPr>
              <a:t>troponin</a:t>
            </a:r>
            <a:r>
              <a:rPr lang="en-GB" sz="1100">
                <a:solidFill>
                  <a:schemeClr val="dk1"/>
                </a:solidFill>
                <a:latin typeface="Mada"/>
                <a:ea typeface="Mada"/>
                <a:cs typeface="Mada"/>
                <a:sym typeface="Mada"/>
              </a:rPr>
              <a:t>, or ST changes &gt;1mm.) </a:t>
            </a:r>
            <a:endParaRPr sz="1300">
              <a:solidFill>
                <a:schemeClr val="dk1"/>
              </a:solidFill>
            </a:endParaRPr>
          </a:p>
        </p:txBody>
      </p:sp>
      <p:sp>
        <p:nvSpPr>
          <p:cNvPr id="386" name="Google Shape;386;p25"/>
          <p:cNvSpPr/>
          <p:nvPr/>
        </p:nvSpPr>
        <p:spPr>
          <a:xfrm>
            <a:off x="408900" y="1224725"/>
            <a:ext cx="6742200" cy="21840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387" name="Google Shape;387;p25"/>
          <p:cNvSpPr txBox="1"/>
          <p:nvPr/>
        </p:nvSpPr>
        <p:spPr>
          <a:xfrm>
            <a:off x="457050" y="1217125"/>
            <a:ext cx="6630600" cy="12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A 70-year-old man presents to the emergency department complaining of central chest pain that has been getting worse in the past 3 days, although he reports he is not in pain currently. He reports a history of “squeezing” pain in his chest for the past 5 years that occurs occasionally with physical exertion and resolves with rest; this pain has been occurring at rest for the past 3 days, is occurring more frequently (up to 6 times per day), and lasts a few minutes longer than usual. His medical history is significant for hypertension, hypercholesterolemia, a 40-pack-year smoking history, and a family history of heart disease. Vital signs include a temperature of 37.0°C (98.6°F), blood pressure of 130/90 mm Hg, pulse rate of 80/min, respiratory rate of 12/min, and oxygen saturation of 99% on room air. His physical examination is remarkable for slightly decreased breath sounds bilaterally and a normal cardiac examination. X-ray of the chest reveals clear lungs with a normal-sized heart and mediastinum. An ECG showed ST-depression </a:t>
            </a:r>
            <a:r>
              <a:rPr lang="en-GB" sz="1200">
                <a:solidFill>
                  <a:schemeClr val="dk1"/>
                </a:solidFill>
                <a:latin typeface="Mada"/>
                <a:ea typeface="Mada"/>
                <a:cs typeface="Mada"/>
                <a:sym typeface="Mada"/>
              </a:rPr>
              <a:t>of &gt; 1 mm in leads V4–V6</a:t>
            </a:r>
            <a:r>
              <a:rPr lang="en-GB" sz="1200">
                <a:solidFill>
                  <a:schemeClr val="dk1"/>
                </a:solidFill>
                <a:latin typeface="Mada"/>
                <a:ea typeface="Mada"/>
                <a:cs typeface="Mada"/>
                <a:sym typeface="Mada"/>
              </a:rPr>
              <a:t>. </a:t>
            </a:r>
            <a:endParaRPr sz="1200">
              <a:latin typeface="Mada"/>
              <a:ea typeface="Mada"/>
              <a:cs typeface="Mada"/>
              <a:sym typeface="Mada"/>
            </a:endParaRPr>
          </a:p>
        </p:txBody>
      </p:sp>
      <p:sp>
        <p:nvSpPr>
          <p:cNvPr id="388" name="Google Shape;388;p25"/>
          <p:cNvSpPr txBox="1"/>
          <p:nvPr/>
        </p:nvSpPr>
        <p:spPr>
          <a:xfrm>
            <a:off x="207388" y="697913"/>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Case study 1</a:t>
            </a:r>
            <a:endParaRPr sz="2200">
              <a:highlight>
                <a:srgbClr val="F5E9ED"/>
              </a:highlight>
              <a:latin typeface="Mada Black"/>
              <a:ea typeface="Mada Black"/>
              <a:cs typeface="Mada Black"/>
              <a:sym typeface="Mada Black"/>
            </a:endParaRPr>
          </a:p>
        </p:txBody>
      </p:sp>
      <p:sp>
        <p:nvSpPr>
          <p:cNvPr id="389" name="Google Shape;389;p25"/>
          <p:cNvSpPr/>
          <p:nvPr/>
        </p:nvSpPr>
        <p:spPr>
          <a:xfrm>
            <a:off x="222450" y="8696775"/>
            <a:ext cx="7115100" cy="995400"/>
          </a:xfrm>
          <a:prstGeom prst="roundRect">
            <a:avLst>
              <a:gd fmla="val 16667" name="adj"/>
            </a:avLst>
          </a:prstGeom>
          <a:noFill/>
          <a:ln cap="flat" cmpd="sng" w="28575">
            <a:solidFill>
              <a:srgbClr val="F4CC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390" name="Google Shape;390;p25"/>
          <p:cNvSpPr txBox="1"/>
          <p:nvPr/>
        </p:nvSpPr>
        <p:spPr>
          <a:xfrm>
            <a:off x="220425" y="8724425"/>
            <a:ext cx="7056000" cy="854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What is the diagnosis? </a:t>
            </a:r>
            <a:r>
              <a:rPr lang="en-GB" sz="1200">
                <a:latin typeface="Mada"/>
                <a:ea typeface="Mada"/>
                <a:cs typeface="Mada"/>
                <a:sym typeface="Mada"/>
              </a:rPr>
              <a:t>Acute STEMI</a:t>
            </a:r>
            <a:endParaRPr sz="1200">
              <a:solidFill>
                <a:srgbClr val="000000"/>
              </a:solidFill>
            </a:endParaRPr>
          </a:p>
          <a:p>
            <a:pPr indent="-304800" lvl="0" marL="457200" rtl="0" algn="l">
              <a:lnSpc>
                <a:spcPct val="115000"/>
              </a:lnSpc>
              <a:spcBef>
                <a:spcPts val="0"/>
              </a:spcBef>
              <a:spcAft>
                <a:spcPts val="0"/>
              </a:spcAft>
              <a:buClr>
                <a:srgbClr val="000000"/>
              </a:buClr>
              <a:buSzPts val="1200"/>
              <a:buChar char="●"/>
            </a:pPr>
            <a:r>
              <a:rPr b="1" lang="en-GB" sz="1200">
                <a:solidFill>
                  <a:srgbClr val="000000"/>
                </a:solidFill>
                <a:latin typeface="Mada"/>
                <a:ea typeface="Mada"/>
                <a:cs typeface="Mada"/>
                <a:sym typeface="Mada"/>
              </a:rPr>
              <a:t>What are the next steps in management? </a:t>
            </a:r>
            <a:r>
              <a:rPr lang="en-GB" sz="1200">
                <a:latin typeface="Mada"/>
                <a:ea typeface="Mada"/>
                <a:cs typeface="Mada"/>
                <a:sym typeface="Mada"/>
              </a:rPr>
              <a:t>It depends on whether the hospital can provide PCI within 90 min or not, if they can then it’s the treatment of choice. If not, then fibrinolytics can be given (Contraindications must be ruled out)</a:t>
            </a:r>
            <a:endParaRPr sz="1200">
              <a:solidFill>
                <a:srgbClr val="000000"/>
              </a:solidFill>
            </a:endParaRPr>
          </a:p>
        </p:txBody>
      </p:sp>
      <p:sp>
        <p:nvSpPr>
          <p:cNvPr id="391" name="Google Shape;391;p25"/>
          <p:cNvSpPr/>
          <p:nvPr/>
        </p:nvSpPr>
        <p:spPr>
          <a:xfrm>
            <a:off x="407350" y="7408525"/>
            <a:ext cx="6742200" cy="10788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392" name="Google Shape;392;p25"/>
          <p:cNvSpPr txBox="1"/>
          <p:nvPr/>
        </p:nvSpPr>
        <p:spPr>
          <a:xfrm>
            <a:off x="410450" y="7408525"/>
            <a:ext cx="6742200" cy="73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A 48-year-old man presents to the ED </a:t>
            </a:r>
            <a:r>
              <a:rPr lang="en-GB" sz="1200">
                <a:solidFill>
                  <a:schemeClr val="dk1"/>
                </a:solidFill>
                <a:latin typeface="Mada"/>
                <a:ea typeface="Mada"/>
                <a:cs typeface="Mada"/>
                <a:sym typeface="Mada"/>
              </a:rPr>
              <a:t>complaining</a:t>
            </a:r>
            <a:r>
              <a:rPr lang="en-GB" sz="1200">
                <a:solidFill>
                  <a:schemeClr val="dk1"/>
                </a:solidFill>
                <a:latin typeface="Mada"/>
                <a:ea typeface="Mada"/>
                <a:cs typeface="Mada"/>
                <a:sym typeface="Mada"/>
              </a:rPr>
              <a:t> of crushing substernal chest pain. He is diaphoretic, anxious, and dyspneic. His pulse is 110/min, blood pressure is 175/112 mm Hg, and respiratory rate is 30/min. His oxygen saturation is 94%. Aspirin, oxygen, </a:t>
            </a:r>
            <a:r>
              <a:rPr lang="en-GB" sz="1200">
                <a:solidFill>
                  <a:schemeClr val="dk1"/>
                </a:solidFill>
                <a:latin typeface="Mada"/>
                <a:ea typeface="Mada"/>
                <a:cs typeface="Mada"/>
                <a:sym typeface="Mada"/>
              </a:rPr>
              <a:t>sublingual</a:t>
            </a:r>
            <a:r>
              <a:rPr lang="en-GB" sz="1200">
                <a:solidFill>
                  <a:schemeClr val="dk1"/>
                </a:solidFill>
                <a:latin typeface="Mada"/>
                <a:ea typeface="Mada"/>
                <a:cs typeface="Mada"/>
                <a:sym typeface="Mada"/>
              </a:rPr>
              <a:t> nitroglycerin, and morphine are given, but they do not relieve his pain. ECG shows ST segment elevation in V2 to V4. The </a:t>
            </a:r>
            <a:r>
              <a:rPr lang="en-GB" sz="1200">
                <a:solidFill>
                  <a:schemeClr val="dk1"/>
                </a:solidFill>
                <a:latin typeface="Mada"/>
                <a:ea typeface="Mada"/>
                <a:cs typeface="Mada"/>
                <a:sym typeface="Mada"/>
              </a:rPr>
              <a:t>duration</a:t>
            </a:r>
            <a:r>
              <a:rPr lang="en-GB" sz="1200">
                <a:solidFill>
                  <a:schemeClr val="dk1"/>
                </a:solidFill>
                <a:latin typeface="Mada"/>
                <a:ea typeface="Mada"/>
                <a:cs typeface="Mada"/>
                <a:sym typeface="Mada"/>
              </a:rPr>
              <a:t> of symptoms is now approximately 30 minutes. </a:t>
            </a:r>
            <a:endParaRPr sz="1100">
              <a:latin typeface="Mada"/>
              <a:ea typeface="Mada"/>
              <a:cs typeface="Mada"/>
              <a:sym typeface="Mada"/>
            </a:endParaRPr>
          </a:p>
        </p:txBody>
      </p:sp>
      <p:sp>
        <p:nvSpPr>
          <p:cNvPr id="393" name="Google Shape;393;p25"/>
          <p:cNvSpPr txBox="1"/>
          <p:nvPr/>
        </p:nvSpPr>
        <p:spPr>
          <a:xfrm>
            <a:off x="207388" y="6870113"/>
            <a:ext cx="615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Case study 2</a:t>
            </a:r>
            <a:endParaRPr sz="1000">
              <a:highlight>
                <a:srgbClr val="F5E9ED"/>
              </a:highlight>
              <a:latin typeface="Mada Black"/>
              <a:ea typeface="Mada Black"/>
              <a:cs typeface="Mada Black"/>
              <a:sym typeface="Mada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graphicFrame>
        <p:nvGraphicFramePr>
          <p:cNvPr id="398" name="Google Shape;398;p26"/>
          <p:cNvGraphicFramePr/>
          <p:nvPr/>
        </p:nvGraphicFramePr>
        <p:xfrm>
          <a:off x="76188" y="939597"/>
          <a:ext cx="3000000" cy="3000000"/>
        </p:xfrm>
        <a:graphic>
          <a:graphicData uri="http://schemas.openxmlformats.org/drawingml/2006/table">
            <a:tbl>
              <a:tblPr>
                <a:noFill/>
                <a:tableStyleId>{88F919AB-8A41-4AF8-9CCB-F210585D8BB1}</a:tableStyleId>
              </a:tblPr>
              <a:tblGrid>
                <a:gridCol w="1044800"/>
                <a:gridCol w="6335175"/>
              </a:tblGrid>
              <a:tr h="333150">
                <a:tc gridSpan="2">
                  <a:txBody>
                    <a:bodyPr/>
                    <a:lstStyle/>
                    <a:p>
                      <a:pPr indent="0" lvl="0" marL="0" rtl="0" algn="ctr">
                        <a:spcBef>
                          <a:spcPts val="0"/>
                        </a:spcBef>
                        <a:spcAft>
                          <a:spcPts val="0"/>
                        </a:spcAft>
                        <a:buNone/>
                      </a:pPr>
                      <a:r>
                        <a:rPr b="1" lang="en-GB" sz="1500">
                          <a:solidFill>
                            <a:srgbClr val="FFFFFF"/>
                          </a:solidFill>
                          <a:latin typeface="Mada"/>
                          <a:ea typeface="Mada"/>
                          <a:cs typeface="Mada"/>
                          <a:sym typeface="Mada"/>
                        </a:rPr>
                        <a:t>Acute coronary syndrome</a:t>
                      </a:r>
                      <a:endParaRPr b="1" sz="1500">
                        <a:solidFill>
                          <a:srgbClr val="FFFFFF"/>
                        </a:solidFill>
                        <a:latin typeface="Mada"/>
                        <a:ea typeface="Mada"/>
                        <a:cs typeface="Mada"/>
                        <a:sym typeface="Mada"/>
                      </a:endParaRPr>
                    </a:p>
                  </a:txBody>
                  <a:tcPr marT="91425" marB="91425" marR="91425" marL="91425" anchor="ctr">
                    <a:solidFill>
                      <a:srgbClr val="9C254D"/>
                    </a:solidFill>
                  </a:tcPr>
                </a:tc>
                <a:tc hMerge="1"/>
              </a:tr>
              <a:tr h="88070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Definition</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98600" lvl="0" marL="244800" rtl="0" algn="l">
                        <a:spcBef>
                          <a:spcPts val="0"/>
                        </a:spcBef>
                        <a:spcAft>
                          <a:spcPts val="0"/>
                        </a:spcAft>
                        <a:buSzPts val="1200"/>
                        <a:buFont typeface="Lato"/>
                        <a:buChar char="●"/>
                      </a:pPr>
                      <a:r>
                        <a:rPr lang="en-GB" sz="1200">
                          <a:latin typeface="Mada"/>
                          <a:ea typeface="Mada"/>
                          <a:cs typeface="Mada"/>
                          <a:sym typeface="Mada"/>
                        </a:rPr>
                        <a:t>Acute coronary syndrome (ACS) refers to acute myocardial ischemia and/or infarction due to partial or complete occlusion of a coronary artery. </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b="1" lang="en-GB" sz="1200">
                          <a:solidFill>
                            <a:srgbClr val="9C254D"/>
                          </a:solidFill>
                          <a:latin typeface="Mada"/>
                          <a:ea typeface="Mada"/>
                          <a:cs typeface="Mada"/>
                          <a:sym typeface="Mada"/>
                        </a:rPr>
                        <a:t>There are three clinical entities grouped under ACS:</a:t>
                      </a:r>
                      <a:r>
                        <a:rPr lang="en-GB" sz="1200">
                          <a:latin typeface="Mada"/>
                          <a:ea typeface="Mada"/>
                          <a:cs typeface="Mada"/>
                          <a:sym typeface="Mada"/>
                        </a:rPr>
                        <a:t> unstable angina pectoris, non-ST-segment elevation myocardial infarction (NSTEMI), and ST-segment elevation myocardial infarction (STEMI). </a:t>
                      </a:r>
                      <a:endParaRPr sz="1200">
                        <a:latin typeface="Mada"/>
                        <a:ea typeface="Mada"/>
                        <a:cs typeface="Mada"/>
                        <a:sym typeface="Mada"/>
                      </a:endParaRPr>
                    </a:p>
                  </a:txBody>
                  <a:tcPr marT="91425" marB="91425" marR="91425" marL="91425"/>
                </a:tc>
              </a:tr>
              <a:tr h="88070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Symptoms</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98600" lvl="0" marL="244800" rtl="0" algn="l">
                        <a:spcBef>
                          <a:spcPts val="0"/>
                        </a:spcBef>
                        <a:spcAft>
                          <a:spcPts val="0"/>
                        </a:spcAft>
                        <a:buSzPts val="1200"/>
                        <a:buFont typeface="Mada"/>
                        <a:buChar char="●"/>
                      </a:pPr>
                      <a:r>
                        <a:rPr lang="en-GB" sz="1200">
                          <a:latin typeface="Mada"/>
                          <a:ea typeface="Mada"/>
                          <a:cs typeface="Mada"/>
                          <a:sym typeface="Mada"/>
                        </a:rPr>
                        <a:t>Typical cardiac </a:t>
                      </a:r>
                      <a:r>
                        <a:rPr b="1" lang="en-GB" sz="1200">
                          <a:solidFill>
                            <a:srgbClr val="CC0000"/>
                          </a:solidFill>
                          <a:latin typeface="Mada"/>
                          <a:ea typeface="Mada"/>
                          <a:cs typeface="Mada"/>
                          <a:sym typeface="Mada"/>
                        </a:rPr>
                        <a:t>chest pain is substernal</a:t>
                      </a:r>
                      <a:r>
                        <a:rPr lang="en-GB" sz="1200">
                          <a:latin typeface="Mada"/>
                          <a:ea typeface="Mada"/>
                          <a:cs typeface="Mada"/>
                          <a:sym typeface="Mada"/>
                        </a:rPr>
                        <a:t> in nature, often described as a feeling of pressure, and is relieved with rest and/or nitrate use. The pain may </a:t>
                      </a:r>
                      <a:r>
                        <a:rPr b="1" lang="en-GB" sz="1200">
                          <a:solidFill>
                            <a:srgbClr val="CC0000"/>
                          </a:solidFill>
                          <a:latin typeface="Mada"/>
                          <a:ea typeface="Mada"/>
                          <a:cs typeface="Mada"/>
                          <a:sym typeface="Mada"/>
                        </a:rPr>
                        <a:t>radiate to the lower jaw, neck</a:t>
                      </a:r>
                      <a:r>
                        <a:rPr lang="en-GB" sz="1200">
                          <a:latin typeface="Mada"/>
                          <a:ea typeface="Mada"/>
                          <a:cs typeface="Mada"/>
                          <a:sym typeface="Mada"/>
                        </a:rPr>
                        <a:t>,  </a:t>
                      </a:r>
                      <a:r>
                        <a:rPr b="1" lang="en-GB" sz="1200">
                          <a:solidFill>
                            <a:srgbClr val="CC0000"/>
                          </a:solidFill>
                          <a:latin typeface="Mada"/>
                          <a:ea typeface="Mada"/>
                          <a:cs typeface="Mada"/>
                          <a:sym typeface="Mada"/>
                        </a:rPr>
                        <a:t>shoulders</a:t>
                      </a:r>
                      <a:r>
                        <a:rPr lang="en-GB" sz="1200">
                          <a:latin typeface="Mada"/>
                          <a:ea typeface="Mada"/>
                          <a:cs typeface="Mada"/>
                          <a:sym typeface="Mada"/>
                        </a:rPr>
                        <a:t>, epigastrium.</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lang="en-GB" sz="1200">
                          <a:latin typeface="Mada"/>
                          <a:ea typeface="Mada"/>
                          <a:cs typeface="Mada"/>
                          <a:sym typeface="Mada"/>
                        </a:rPr>
                        <a:t>Additionally, autonomic symptoms such as </a:t>
                      </a:r>
                      <a:r>
                        <a:rPr b="1" lang="en-GB" sz="1200">
                          <a:solidFill>
                            <a:srgbClr val="CC0000"/>
                          </a:solidFill>
                          <a:latin typeface="Mada"/>
                          <a:ea typeface="Mada"/>
                          <a:cs typeface="Mada"/>
                          <a:sym typeface="Mada"/>
                        </a:rPr>
                        <a:t>diaphoresis</a:t>
                      </a:r>
                      <a:r>
                        <a:rPr lang="en-GB" sz="1200">
                          <a:latin typeface="Mada"/>
                          <a:ea typeface="Mada"/>
                          <a:cs typeface="Mada"/>
                          <a:sym typeface="Mada"/>
                        </a:rPr>
                        <a:t>, nausea, and vomiting are common.</a:t>
                      </a:r>
                      <a:endParaRPr sz="1200">
                        <a:latin typeface="Mada"/>
                        <a:ea typeface="Mada"/>
                        <a:cs typeface="Mada"/>
                        <a:sym typeface="Mada"/>
                      </a:endParaRPr>
                    </a:p>
                  </a:txBody>
                  <a:tcPr marT="91425" marB="91425" marR="91425" marL="91425"/>
                </a:tc>
              </a:tr>
              <a:tr h="88070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Diagnosis</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98600" lvl="0" marL="244800" rtl="0" algn="l">
                        <a:spcBef>
                          <a:spcPts val="0"/>
                        </a:spcBef>
                        <a:spcAft>
                          <a:spcPts val="0"/>
                        </a:spcAft>
                        <a:buSzPts val="1200"/>
                        <a:buFont typeface="Mada"/>
                        <a:buChar char="●"/>
                      </a:pPr>
                      <a:r>
                        <a:rPr b="1" lang="en-GB" sz="1200">
                          <a:solidFill>
                            <a:srgbClr val="CC0000"/>
                          </a:solidFill>
                          <a:latin typeface="Mada"/>
                          <a:ea typeface="Mada"/>
                          <a:cs typeface="Mada"/>
                          <a:sym typeface="Mada"/>
                        </a:rPr>
                        <a:t>Best initial test: </a:t>
                      </a:r>
                      <a:r>
                        <a:rPr lang="en-GB" sz="1200">
                          <a:latin typeface="Mada"/>
                          <a:ea typeface="Mada"/>
                          <a:cs typeface="Mada"/>
                          <a:sym typeface="Mada"/>
                        </a:rPr>
                        <a:t>ECG</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b="1" lang="en-GB" sz="1200">
                          <a:solidFill>
                            <a:srgbClr val="CC0000"/>
                          </a:solidFill>
                          <a:latin typeface="Mada"/>
                          <a:ea typeface="Mada"/>
                          <a:cs typeface="Mada"/>
                          <a:sym typeface="Mada"/>
                        </a:rPr>
                        <a:t>Most accurate test: </a:t>
                      </a:r>
                      <a:r>
                        <a:rPr lang="en-GB" sz="1200">
                          <a:latin typeface="Mada"/>
                          <a:ea typeface="Mada"/>
                          <a:cs typeface="Mada"/>
                          <a:sym typeface="Mada"/>
                        </a:rPr>
                        <a:t>Coronary</a:t>
                      </a:r>
                      <a:r>
                        <a:rPr lang="en-GB" sz="1200">
                          <a:latin typeface="Mada"/>
                          <a:ea typeface="Mada"/>
                          <a:cs typeface="Mada"/>
                          <a:sym typeface="Mada"/>
                        </a:rPr>
                        <a:t> angiography</a:t>
                      </a:r>
                      <a:endParaRPr sz="1200">
                        <a:latin typeface="Mada"/>
                        <a:ea typeface="Mada"/>
                        <a:cs typeface="Mada"/>
                        <a:sym typeface="Mada"/>
                      </a:endParaRPr>
                    </a:p>
                    <a:p>
                      <a:pPr indent="0" lvl="0" marL="0" rtl="0" algn="l">
                        <a:spcBef>
                          <a:spcPts val="0"/>
                        </a:spcBef>
                        <a:spcAft>
                          <a:spcPts val="0"/>
                        </a:spcAft>
                        <a:buNone/>
                      </a:pPr>
                      <a:r>
                        <a:rPr b="1" lang="en-GB" sz="1300">
                          <a:solidFill>
                            <a:srgbClr val="9C254D"/>
                          </a:solidFill>
                          <a:latin typeface="Mada"/>
                          <a:ea typeface="Mada"/>
                          <a:cs typeface="Mada"/>
                          <a:sym typeface="Mada"/>
                        </a:rPr>
                        <a:t>STEMI: </a:t>
                      </a:r>
                      <a:endParaRPr b="1" sz="1300">
                        <a:solidFill>
                          <a:srgbClr val="9C254D"/>
                        </a:solidFill>
                        <a:latin typeface="Mada"/>
                        <a:ea typeface="Mada"/>
                        <a:cs typeface="Mada"/>
                        <a:sym typeface="Mada"/>
                      </a:endParaRPr>
                    </a:p>
                    <a:p>
                      <a:pPr indent="-198600" lvl="0" marL="244800" rtl="0" algn="l">
                        <a:spcBef>
                          <a:spcPts val="0"/>
                        </a:spcBef>
                        <a:spcAft>
                          <a:spcPts val="0"/>
                        </a:spcAft>
                        <a:buSzPts val="1200"/>
                        <a:buFont typeface="Mada"/>
                        <a:buChar char="●"/>
                      </a:pPr>
                      <a:r>
                        <a:rPr lang="en-GB" sz="1200">
                          <a:latin typeface="Mada"/>
                          <a:ea typeface="Mada"/>
                          <a:cs typeface="Mada"/>
                          <a:sym typeface="Mada"/>
                        </a:rPr>
                        <a:t>ST elevation + Elevated cardiac biomarkers</a:t>
                      </a:r>
                      <a:endParaRPr sz="1200">
                        <a:latin typeface="Mada"/>
                        <a:ea typeface="Mada"/>
                        <a:cs typeface="Mada"/>
                        <a:sym typeface="Mada"/>
                      </a:endParaRPr>
                    </a:p>
                    <a:p>
                      <a:pPr indent="0" lvl="0" marL="0" rtl="0" algn="l">
                        <a:spcBef>
                          <a:spcPts val="0"/>
                        </a:spcBef>
                        <a:spcAft>
                          <a:spcPts val="0"/>
                        </a:spcAft>
                        <a:buNone/>
                      </a:pPr>
                      <a:r>
                        <a:rPr b="1" lang="en-GB" sz="1200">
                          <a:solidFill>
                            <a:srgbClr val="9C254D"/>
                          </a:solidFill>
                          <a:latin typeface="Mada"/>
                          <a:ea typeface="Mada"/>
                          <a:cs typeface="Mada"/>
                          <a:sym typeface="Mada"/>
                        </a:rPr>
                        <a:t>NSTEMI: </a:t>
                      </a:r>
                      <a:endParaRPr b="1" sz="1200">
                        <a:solidFill>
                          <a:srgbClr val="9C254D"/>
                        </a:solidFill>
                        <a:latin typeface="Mada"/>
                        <a:ea typeface="Mada"/>
                        <a:cs typeface="Mada"/>
                        <a:sym typeface="Mada"/>
                      </a:endParaRPr>
                    </a:p>
                    <a:p>
                      <a:pPr indent="-198600" lvl="0" marL="244800" rtl="0" algn="l">
                        <a:spcBef>
                          <a:spcPts val="0"/>
                        </a:spcBef>
                        <a:spcAft>
                          <a:spcPts val="0"/>
                        </a:spcAft>
                        <a:buSzPts val="1200"/>
                        <a:buFont typeface="Mada"/>
                        <a:buChar char="●"/>
                      </a:pPr>
                      <a:r>
                        <a:rPr lang="en-GB" sz="1200">
                          <a:latin typeface="Mada"/>
                          <a:ea typeface="Mada"/>
                          <a:cs typeface="Mada"/>
                          <a:sym typeface="Mada"/>
                        </a:rPr>
                        <a:t>Normal or nonspecific (e.g. ST depression) </a:t>
                      </a:r>
                      <a:r>
                        <a:rPr b="1" lang="en-GB" sz="1200" u="sng">
                          <a:latin typeface="Mada"/>
                          <a:ea typeface="Mada"/>
                          <a:cs typeface="Mada"/>
                          <a:sym typeface="Mada"/>
                        </a:rPr>
                        <a:t>NO</a:t>
                      </a:r>
                      <a:r>
                        <a:rPr lang="en-GB" sz="1200">
                          <a:latin typeface="Mada"/>
                          <a:ea typeface="Mada"/>
                          <a:cs typeface="Mada"/>
                          <a:sym typeface="Mada"/>
                        </a:rPr>
                        <a:t> ST-elevation + Elevated cardiac biomarkers</a:t>
                      </a:r>
                      <a:endParaRPr sz="1200">
                        <a:latin typeface="Mada"/>
                        <a:ea typeface="Mada"/>
                        <a:cs typeface="Mada"/>
                        <a:sym typeface="Mada"/>
                      </a:endParaRPr>
                    </a:p>
                    <a:p>
                      <a:pPr indent="0" lvl="0" marL="0" rtl="0" algn="l">
                        <a:spcBef>
                          <a:spcPts val="0"/>
                        </a:spcBef>
                        <a:spcAft>
                          <a:spcPts val="0"/>
                        </a:spcAft>
                        <a:buNone/>
                      </a:pPr>
                      <a:r>
                        <a:rPr b="1" lang="en-GB" sz="1200">
                          <a:solidFill>
                            <a:srgbClr val="9C254D"/>
                          </a:solidFill>
                          <a:latin typeface="Mada"/>
                          <a:ea typeface="Mada"/>
                          <a:cs typeface="Mada"/>
                          <a:sym typeface="Mada"/>
                        </a:rPr>
                        <a:t>Unstable angina: </a:t>
                      </a:r>
                      <a:endParaRPr b="1" sz="1200">
                        <a:solidFill>
                          <a:srgbClr val="9C254D"/>
                        </a:solidFill>
                        <a:latin typeface="Mada"/>
                        <a:ea typeface="Mada"/>
                        <a:cs typeface="Mada"/>
                        <a:sym typeface="Mada"/>
                      </a:endParaRPr>
                    </a:p>
                    <a:p>
                      <a:pPr indent="-198600" lvl="0" marL="244800" rtl="0" algn="l">
                        <a:spcBef>
                          <a:spcPts val="0"/>
                        </a:spcBef>
                        <a:spcAft>
                          <a:spcPts val="0"/>
                        </a:spcAft>
                        <a:buSzPts val="1200"/>
                        <a:buFont typeface="Mada"/>
                        <a:buChar char="●"/>
                      </a:pPr>
                      <a:r>
                        <a:rPr lang="en-GB" sz="1200">
                          <a:solidFill>
                            <a:schemeClr val="dk1"/>
                          </a:solidFill>
                          <a:latin typeface="Mada"/>
                          <a:ea typeface="Mada"/>
                          <a:cs typeface="Mada"/>
                          <a:sym typeface="Mada"/>
                        </a:rPr>
                        <a:t>Normal or nonspecific (e.g. ST depression) </a:t>
                      </a:r>
                      <a:r>
                        <a:rPr b="1" lang="en-GB" sz="1200" u="sng">
                          <a:solidFill>
                            <a:schemeClr val="dk1"/>
                          </a:solidFill>
                          <a:latin typeface="Mada"/>
                          <a:ea typeface="Mada"/>
                          <a:cs typeface="Mada"/>
                          <a:sym typeface="Mada"/>
                        </a:rPr>
                        <a:t>NO</a:t>
                      </a:r>
                      <a:r>
                        <a:rPr lang="en-GB" sz="1200">
                          <a:solidFill>
                            <a:schemeClr val="dk1"/>
                          </a:solidFill>
                          <a:latin typeface="Mada"/>
                          <a:ea typeface="Mada"/>
                          <a:cs typeface="Mada"/>
                          <a:sym typeface="Mada"/>
                        </a:rPr>
                        <a:t> ST-elevation + Normal cardiac biomarkers</a:t>
                      </a:r>
                      <a:endParaRPr sz="1200">
                        <a:latin typeface="Mada"/>
                        <a:ea typeface="Mada"/>
                        <a:cs typeface="Mada"/>
                        <a:sym typeface="Mada"/>
                      </a:endParaRPr>
                    </a:p>
                  </a:txBody>
                  <a:tcPr marT="91425" marB="91425" marR="91425" marL="91425"/>
                </a:tc>
              </a:tr>
            </a:tbl>
          </a:graphicData>
        </a:graphic>
      </p:graphicFrame>
      <p:pic>
        <p:nvPicPr>
          <p:cNvPr id="399" name="Google Shape;399;p26"/>
          <p:cNvPicPr preferRelativeResize="0"/>
          <p:nvPr/>
        </p:nvPicPr>
        <p:blipFill>
          <a:blip r:embed="rId3">
            <a:alphaModFix/>
          </a:blip>
          <a:stretch>
            <a:fillRect/>
          </a:stretch>
        </p:blipFill>
        <p:spPr>
          <a:xfrm>
            <a:off x="2699551" y="5072500"/>
            <a:ext cx="4714048" cy="5491174"/>
          </a:xfrm>
          <a:prstGeom prst="rect">
            <a:avLst/>
          </a:prstGeom>
          <a:noFill/>
          <a:ln>
            <a:noFill/>
          </a:ln>
        </p:spPr>
      </p:pic>
      <p:sp>
        <p:nvSpPr>
          <p:cNvPr id="400" name="Google Shape;400;p26"/>
          <p:cNvSpPr/>
          <p:nvPr/>
        </p:nvSpPr>
        <p:spPr>
          <a:xfrm>
            <a:off x="2126175" y="7329850"/>
            <a:ext cx="485700" cy="476400"/>
          </a:xfrm>
          <a:prstGeom prst="rightArrow">
            <a:avLst>
              <a:gd fmla="val 50000" name="adj1"/>
              <a:gd fmla="val 50000" name="adj2"/>
            </a:avLst>
          </a:prstGeom>
          <a:solidFill>
            <a:srgbClr val="9C25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6"/>
          <p:cNvSpPr/>
          <p:nvPr/>
        </p:nvSpPr>
        <p:spPr>
          <a:xfrm>
            <a:off x="76200" y="7053700"/>
            <a:ext cx="1962300" cy="1257300"/>
          </a:xfrm>
          <a:prstGeom prst="roundRect">
            <a:avLst>
              <a:gd fmla="val 16667" name="adj"/>
            </a:avLst>
          </a:prstGeom>
          <a:noFill/>
          <a:ln cap="flat" cmpd="sng" w="9525">
            <a:solidFill>
              <a:srgbClr val="FF00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CC0000"/>
                </a:solidFill>
                <a:latin typeface="Mada"/>
                <a:ea typeface="Mada"/>
                <a:cs typeface="Mada"/>
                <a:sym typeface="Mada"/>
              </a:rPr>
              <a:t>This figure is important, it will help you understand  the proper order in which you should manage patients with ACS</a:t>
            </a:r>
            <a:endParaRPr>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7"/>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en-GB" sz="1200">
                <a:solidFill>
                  <a:srgbClr val="FFFFFF"/>
                </a:solidFill>
                <a:latin typeface="Cabin"/>
                <a:ea typeface="Cabin"/>
                <a:cs typeface="Cabin"/>
                <a:sym typeface="Cabin"/>
              </a:rPr>
              <a:t>Answers: Q1:D | Q2:D | Q3:B | Q4</a:t>
            </a:r>
            <a:r>
              <a:rPr lang="en-GB" sz="1200">
                <a:solidFill>
                  <a:srgbClr val="FFFFFF"/>
                </a:solidFill>
                <a:latin typeface="Cabin"/>
                <a:ea typeface="Cabin"/>
                <a:cs typeface="Cabin"/>
                <a:sym typeface="Cabin"/>
              </a:rPr>
              <a:t>:B</a:t>
            </a:r>
            <a:r>
              <a:rPr lang="en-GB" sz="1200">
                <a:solidFill>
                  <a:srgbClr val="FFFFFF"/>
                </a:solidFill>
                <a:latin typeface="Cabin"/>
                <a:ea typeface="Cabin"/>
                <a:cs typeface="Cabin"/>
                <a:sym typeface="Cabin"/>
              </a:rPr>
              <a:t> | Q5:C | Q6:A</a:t>
            </a:r>
            <a:endParaRPr sz="1200">
              <a:solidFill>
                <a:srgbClr val="FFFFFF"/>
              </a:solidFill>
              <a:latin typeface="Cabin"/>
              <a:ea typeface="Cabin"/>
              <a:cs typeface="Cabin"/>
              <a:sym typeface="Cabin"/>
            </a:endParaRPr>
          </a:p>
        </p:txBody>
      </p:sp>
      <p:sp>
        <p:nvSpPr>
          <p:cNvPr id="407" name="Google Shape;407;p27"/>
          <p:cNvSpPr txBox="1"/>
          <p:nvPr/>
        </p:nvSpPr>
        <p:spPr>
          <a:xfrm>
            <a:off x="362150" y="1051950"/>
            <a:ext cx="6846300" cy="86892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rgbClr val="000000"/>
              </a:buClr>
              <a:buSzPts val="1100"/>
              <a:buFont typeface="Arial"/>
              <a:buNone/>
            </a:pPr>
            <a:r>
              <a:rPr b="1" lang="en-GB" sz="1000">
                <a:solidFill>
                  <a:srgbClr val="990000"/>
                </a:solidFill>
                <a:latin typeface="Mada"/>
                <a:ea typeface="Mada"/>
                <a:cs typeface="Mada"/>
                <a:sym typeface="Mada"/>
              </a:rPr>
              <a:t>Q1: </a:t>
            </a:r>
            <a:r>
              <a:rPr b="1" lang="en-GB" sz="1000">
                <a:solidFill>
                  <a:srgbClr val="990000"/>
                </a:solidFill>
                <a:latin typeface="Mada"/>
                <a:ea typeface="Mada"/>
                <a:cs typeface="Mada"/>
                <a:sym typeface="Mada"/>
              </a:rPr>
              <a:t>A 57-year-old man presents to the ED with worsening substernal chest pain occurring over the past 20 minutes. He has a medical history significant for a 2-pack-per-day smoking his- tory, gout, obesity, hypercholesterolemia, hypertension, osteoarthritis of both knees, inflammatory bowel disease, and recently diagnosed type 2 diabetes that is well controlled on oral antiglycemics (hemoglobin A1c of 7.8%). On physical examination, he is in moderate distress, diaphoretic, and nauseous, and has a temperature of 37.5°C (99.5°F), a pulse of 112/min, blood pressure of 142/85 mm Hg, and a respiratory rate of 22/min. He tests positive for myocardial infarction (MI) by serial cardiac enzymes. He is started on the appropriate therapy and is ready for discharge the following evening. What is the number one preventive measure the patient can take that will decrease his immediate risk for a second MI?</a:t>
            </a:r>
            <a:endParaRPr b="1" sz="1000">
              <a:solidFill>
                <a:srgbClr val="99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solidFill>
                  <a:schemeClr val="dk1"/>
                </a:solidFill>
                <a:latin typeface="Mada"/>
                <a:ea typeface="Mada"/>
                <a:cs typeface="Mada"/>
                <a:sym typeface="Mada"/>
              </a:rPr>
              <a:t>A- Decrease the amount of cholesterol in his diet </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solidFill>
                  <a:schemeClr val="dk1"/>
                </a:solidFill>
                <a:latin typeface="Mada"/>
                <a:ea typeface="Mada"/>
                <a:cs typeface="Mada"/>
                <a:sym typeface="Mada"/>
              </a:rPr>
              <a:t>B- Exercise three times a week</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solidFill>
                  <a:schemeClr val="dk1"/>
                </a:solidFill>
                <a:latin typeface="Mada"/>
                <a:ea typeface="Mada"/>
                <a:cs typeface="Mada"/>
                <a:sym typeface="Mada"/>
              </a:rPr>
              <a:t>C- Lower his blood pressure to the 120/80 mm Hg range</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solidFill>
                  <a:schemeClr val="dk1"/>
                </a:solidFill>
                <a:latin typeface="Mada"/>
                <a:ea typeface="Mada"/>
                <a:cs typeface="Mada"/>
                <a:sym typeface="Mada"/>
              </a:rPr>
              <a:t>D- Quit smoking</a:t>
            </a:r>
            <a:endParaRPr sz="8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solidFill>
                <a:srgbClr val="8B6914"/>
              </a:solidFill>
              <a:latin typeface="Mada"/>
              <a:ea typeface="Mada"/>
              <a:cs typeface="Mada"/>
              <a:sym typeface="Mada"/>
            </a:endParaRPr>
          </a:p>
          <a:p>
            <a:pPr indent="0" lvl="0" marL="0" rtl="0" algn="just">
              <a:spcBef>
                <a:spcPts val="0"/>
              </a:spcBef>
              <a:spcAft>
                <a:spcPts val="0"/>
              </a:spcAft>
              <a:buClr>
                <a:srgbClr val="000000"/>
              </a:buClr>
              <a:buSzPts val="1100"/>
              <a:buFont typeface="Arial"/>
              <a:buNone/>
            </a:pPr>
            <a:r>
              <a:rPr b="1" lang="en-GB" sz="1000">
                <a:solidFill>
                  <a:srgbClr val="990000"/>
                </a:solidFill>
                <a:latin typeface="Mada"/>
                <a:ea typeface="Mada"/>
                <a:cs typeface="Mada"/>
                <a:sym typeface="Mada"/>
              </a:rPr>
              <a:t>Q2: </a:t>
            </a:r>
            <a:r>
              <a:rPr b="1" lang="en-GB" sz="1000">
                <a:solidFill>
                  <a:srgbClr val="990000"/>
                </a:solidFill>
                <a:latin typeface="Mada"/>
                <a:ea typeface="Mada"/>
                <a:cs typeface="Mada"/>
                <a:sym typeface="Mada"/>
              </a:rPr>
              <a:t>A middle-aged man is brought to the ED by ambulance after developing acute-onset hemiparesis and aphasia while at work. Brain imaging identifies a large ischemic area in the right anterior cerebral artery/middle cerebral artery distribution. Bedside carotid duplex shows complete occlusion of the right internal carotid artery just distal to the bifurcation. Lab- oratory tests show a platelet count of 250,000/mm3, blood glucose of 110 mg/dL, and normal coagulation times. His blood pressure is 140/85 mm Hg and he is afebrile. Due to confusion and aphasia, it is almost impossible to obtain a history from the patient. The physician is planning on administering thrombolytics, but needs certain key information beforehand. Suddenly, the patient’s wife arrives in the ED. Which of the following items in the patient’s recent medical history is a contraindication to thrombolytic therapy? </a:t>
            </a:r>
            <a:endParaRPr b="1" sz="1000">
              <a:solidFill>
                <a:srgbClr val="99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solidFill>
                  <a:schemeClr val="dk1"/>
                </a:solidFill>
                <a:latin typeface="Mada"/>
                <a:ea typeface="Mada"/>
                <a:cs typeface="Mada"/>
                <a:sym typeface="Mada"/>
              </a:rPr>
              <a:t>A- Bruise on the leg </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solidFill>
                  <a:schemeClr val="dk1"/>
                </a:solidFill>
                <a:latin typeface="Mada"/>
                <a:ea typeface="Mada"/>
                <a:cs typeface="Mada"/>
                <a:sym typeface="Mada"/>
              </a:rPr>
              <a:t>B- Documented carotid stenosis</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solidFill>
                  <a:schemeClr val="dk1"/>
                </a:solidFill>
                <a:latin typeface="Mada"/>
                <a:ea typeface="Mada"/>
                <a:cs typeface="Mada"/>
                <a:sym typeface="Mada"/>
              </a:rPr>
              <a:t>C- Myocardial infarction 10 years ago</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solidFill>
                  <a:schemeClr val="dk1"/>
                </a:solidFill>
                <a:latin typeface="Mada"/>
                <a:ea typeface="Mada"/>
                <a:cs typeface="Mada"/>
                <a:sym typeface="Mada"/>
              </a:rPr>
              <a:t>D- Stroke 2 months ago</a:t>
            </a:r>
            <a:endParaRPr sz="8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solidFill>
                <a:srgbClr val="8B6914"/>
              </a:solidFill>
              <a:latin typeface="Mada"/>
              <a:ea typeface="Mada"/>
              <a:cs typeface="Mada"/>
              <a:sym typeface="Mada"/>
            </a:endParaRPr>
          </a:p>
          <a:p>
            <a:pPr indent="0" lvl="0" marL="0" rtl="0" algn="just">
              <a:spcBef>
                <a:spcPts val="0"/>
              </a:spcBef>
              <a:spcAft>
                <a:spcPts val="0"/>
              </a:spcAft>
              <a:buClr>
                <a:srgbClr val="000000"/>
              </a:buClr>
              <a:buSzPts val="1100"/>
              <a:buFont typeface="Arial"/>
              <a:buNone/>
            </a:pPr>
            <a:r>
              <a:rPr b="1" lang="en-GB" sz="1000">
                <a:solidFill>
                  <a:srgbClr val="990000"/>
                </a:solidFill>
                <a:latin typeface="Mada"/>
                <a:ea typeface="Mada"/>
                <a:cs typeface="Mada"/>
                <a:sym typeface="Mada"/>
              </a:rPr>
              <a:t>Q3: </a:t>
            </a:r>
            <a:r>
              <a:rPr b="1" lang="en-GB" sz="1000">
                <a:solidFill>
                  <a:srgbClr val="990000"/>
                </a:solidFill>
                <a:latin typeface="Mada"/>
                <a:ea typeface="Mada"/>
                <a:cs typeface="Mada"/>
                <a:sym typeface="Mada"/>
              </a:rPr>
              <a:t>63-year-old man is brought into the ED by his wife after he complains of acute-onset chest pain, “like an elephant is sitting on my chest.” After the patient is stabilized, his electrocardiogram is noted to have ST-segment elevations in leads II, III, and aVF. This patient is most likely suffering an acute myocardial infarction affecting which part of the heart?</a:t>
            </a:r>
            <a:endParaRPr b="1" sz="1000">
              <a:solidFill>
                <a:srgbClr val="99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latin typeface="Mada"/>
                <a:ea typeface="Mada"/>
                <a:cs typeface="Mada"/>
                <a:sym typeface="Mada"/>
              </a:rPr>
              <a:t>A- Anterior </a:t>
            </a:r>
            <a:endParaRPr sz="8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latin typeface="Mada"/>
                <a:ea typeface="Mada"/>
                <a:cs typeface="Mada"/>
                <a:sym typeface="Mada"/>
              </a:rPr>
              <a:t>B- Inferior</a:t>
            </a:r>
            <a:endParaRPr sz="8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latin typeface="Mada"/>
                <a:ea typeface="Mada"/>
                <a:cs typeface="Mada"/>
                <a:sym typeface="Mada"/>
              </a:rPr>
              <a:t>C- Posterior</a:t>
            </a:r>
            <a:endParaRPr sz="8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latin typeface="Mada"/>
                <a:ea typeface="Mada"/>
                <a:cs typeface="Mada"/>
                <a:sym typeface="Mada"/>
              </a:rPr>
              <a:t>D- Lateral</a:t>
            </a:r>
            <a:endParaRPr sz="8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solidFill>
                <a:srgbClr val="986782"/>
              </a:solidFill>
              <a:latin typeface="Mada"/>
              <a:ea typeface="Mada"/>
              <a:cs typeface="Mada"/>
              <a:sym typeface="Mada"/>
            </a:endParaRPr>
          </a:p>
          <a:p>
            <a:pPr indent="0" lvl="0" marL="0" rtl="0" algn="just">
              <a:spcBef>
                <a:spcPts val="0"/>
              </a:spcBef>
              <a:spcAft>
                <a:spcPts val="0"/>
              </a:spcAft>
              <a:buClr>
                <a:srgbClr val="000000"/>
              </a:buClr>
              <a:buSzPts val="1100"/>
              <a:buFont typeface="Arial"/>
              <a:buNone/>
            </a:pPr>
            <a:r>
              <a:rPr b="1" lang="en-GB" sz="1000">
                <a:solidFill>
                  <a:srgbClr val="990000"/>
                </a:solidFill>
                <a:latin typeface="Mada"/>
                <a:ea typeface="Mada"/>
                <a:cs typeface="Mada"/>
                <a:sym typeface="Mada"/>
              </a:rPr>
              <a:t>Q4: </a:t>
            </a:r>
            <a:r>
              <a:rPr b="1" lang="en-GB" sz="1000">
                <a:solidFill>
                  <a:srgbClr val="990000"/>
                </a:solidFill>
                <a:latin typeface="Mada"/>
                <a:ea typeface="Mada"/>
                <a:cs typeface="Mada"/>
                <a:sym typeface="Mada"/>
              </a:rPr>
              <a:t>A 65-year-old man presents with central crushing chest pain for the first time. He is transferred immediately to the closest cardiac unit to undergo a primary percutaneous coronary intervention. There is thrombosis of the left circumflex artery only. Angioplasty is carried out and a drug-eluding stent is inserted. What are the most likely changes to have occurred on ECG during admission</a:t>
            </a:r>
            <a:r>
              <a:rPr b="1" lang="en-GB" sz="1000">
                <a:solidFill>
                  <a:srgbClr val="990000"/>
                </a:solidFill>
                <a:latin typeface="Mada"/>
                <a:ea typeface="Mada"/>
                <a:cs typeface="Mada"/>
                <a:sym typeface="Mada"/>
              </a:rPr>
              <a:t>?</a:t>
            </a:r>
            <a:endParaRPr b="1" sz="1000">
              <a:solidFill>
                <a:srgbClr val="99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solidFill>
                  <a:schemeClr val="dk1"/>
                </a:solidFill>
                <a:latin typeface="Mada"/>
                <a:ea typeface="Mada"/>
                <a:cs typeface="Mada"/>
                <a:sym typeface="Mada"/>
              </a:rPr>
              <a:t>A- ST elevation in leads V1–6</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solidFill>
                  <a:schemeClr val="dk1"/>
                </a:solidFill>
                <a:latin typeface="Mada"/>
                <a:ea typeface="Mada"/>
                <a:cs typeface="Mada"/>
                <a:sym typeface="Mada"/>
              </a:rPr>
              <a:t>B- ST elevation in leads V5–6</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solidFill>
                  <a:schemeClr val="dk1"/>
                </a:solidFill>
                <a:latin typeface="Mada"/>
                <a:ea typeface="Mada"/>
                <a:cs typeface="Mada"/>
                <a:sym typeface="Mada"/>
              </a:rPr>
              <a:t>C- ST elevation in leads II, III and AVF</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solidFill>
                  <a:schemeClr val="dk1"/>
                </a:solidFill>
                <a:latin typeface="Mada"/>
                <a:ea typeface="Mada"/>
                <a:cs typeface="Mada"/>
                <a:sym typeface="Mada"/>
              </a:rPr>
              <a:t>D- ST depression in leads V1–4</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Mada"/>
              <a:ea typeface="Mada"/>
              <a:cs typeface="Mada"/>
              <a:sym typeface="Mada"/>
            </a:endParaRPr>
          </a:p>
          <a:p>
            <a:pPr indent="0" lvl="0" marL="0" rtl="0" algn="just">
              <a:spcBef>
                <a:spcPts val="0"/>
              </a:spcBef>
              <a:spcAft>
                <a:spcPts val="0"/>
              </a:spcAft>
              <a:buClr>
                <a:srgbClr val="000000"/>
              </a:buClr>
              <a:buSzPts val="1100"/>
              <a:buFont typeface="Arial"/>
              <a:buNone/>
            </a:pPr>
            <a:r>
              <a:rPr b="1" lang="en-GB" sz="1000">
                <a:solidFill>
                  <a:srgbClr val="990000"/>
                </a:solidFill>
                <a:latin typeface="Mada"/>
                <a:ea typeface="Mada"/>
                <a:cs typeface="Mada"/>
                <a:sym typeface="Mada"/>
              </a:rPr>
              <a:t>Q5: </a:t>
            </a:r>
            <a:r>
              <a:rPr b="1" lang="en-GB" sz="1000">
                <a:solidFill>
                  <a:srgbClr val="990000"/>
                </a:solidFill>
                <a:latin typeface="Mada"/>
                <a:ea typeface="Mada"/>
                <a:cs typeface="Mada"/>
                <a:sym typeface="Mada"/>
              </a:rPr>
              <a:t>A 60-year-old man presents to accident and emergency with a 3-day history of increasingly severe chest pain. The patient describes the pain as a sharp, tearing pain starting in the centre of his chest and radiating straight through to his back between his shoulder blades. The patient looks in pain but there is no pallor, heart rate is 95, respiratory rate is 20, temperature 37°C and blood pressure is 155/95mmHg. The most likely diagnosis is:</a:t>
            </a:r>
            <a:r>
              <a:rPr b="1" lang="en-GB" sz="1000">
                <a:solidFill>
                  <a:srgbClr val="990000"/>
                </a:solidFill>
                <a:latin typeface="Mada"/>
                <a:ea typeface="Mada"/>
                <a:cs typeface="Mada"/>
                <a:sym typeface="Mada"/>
              </a:rPr>
              <a:t>?</a:t>
            </a:r>
            <a:endParaRPr b="1" sz="1000">
              <a:solidFill>
                <a:srgbClr val="99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latin typeface="Mada"/>
                <a:ea typeface="Mada"/>
                <a:cs typeface="Mada"/>
                <a:sym typeface="Mada"/>
              </a:rPr>
              <a:t>A- STEMI </a:t>
            </a:r>
            <a:endParaRPr sz="8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latin typeface="Mada"/>
                <a:ea typeface="Mada"/>
                <a:cs typeface="Mada"/>
                <a:sym typeface="Mada"/>
              </a:rPr>
              <a:t>B- NSTEMI</a:t>
            </a:r>
            <a:endParaRPr sz="8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latin typeface="Mada"/>
                <a:ea typeface="Mada"/>
                <a:cs typeface="Mada"/>
                <a:sym typeface="Mada"/>
              </a:rPr>
              <a:t>C- Aortic dissection</a:t>
            </a:r>
            <a:endParaRPr sz="8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800">
                <a:latin typeface="Mada"/>
                <a:ea typeface="Mada"/>
                <a:cs typeface="Mada"/>
                <a:sym typeface="Mada"/>
              </a:rPr>
              <a:t>D- Pulmonary embolism</a:t>
            </a:r>
            <a:endParaRPr sz="8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990000"/>
                </a:solidFill>
                <a:latin typeface="Mada"/>
                <a:ea typeface="Mada"/>
                <a:cs typeface="Mada"/>
                <a:sym typeface="Mada"/>
              </a:rPr>
              <a:t>Q6: A 61-year-old man presents with a 2-hour history of moderately severe retrosternal chest pain, which does not radiate and is not affected by respiration or posture. He complains of general malaise and nausea, but has not vomited. His ECG shows ST segment depression and T wave inversion in the inferior leads. Troponin levels are not elevated. He has already been given oxygen, aspirin and intravenous GTN; he is an occasional user of sublingual GTN and takes regular bisoprolol for stable angina. What would be the most appropriate next step in his management? </a:t>
            </a:r>
            <a:endParaRPr b="1" sz="1000">
              <a:solidFill>
                <a:srgbClr val="99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chemeClr val="dk1"/>
                </a:solidFill>
                <a:latin typeface="Mada"/>
                <a:ea typeface="Mada"/>
                <a:cs typeface="Mada"/>
                <a:sym typeface="Mada"/>
              </a:rPr>
              <a:t>A- IV LMWH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chemeClr val="dk1"/>
                </a:solidFill>
                <a:latin typeface="Mada"/>
                <a:ea typeface="Mada"/>
                <a:cs typeface="Mada"/>
                <a:sym typeface="Mada"/>
              </a:rPr>
              <a:t>B- Thrombolysis with alteplase</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chemeClr val="dk1"/>
                </a:solidFill>
                <a:latin typeface="Mada"/>
                <a:ea typeface="Mada"/>
                <a:cs typeface="Mada"/>
                <a:sym typeface="Mada"/>
              </a:rPr>
              <a:t>C- Angiography with stenting</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chemeClr val="dk1"/>
                </a:solidFill>
                <a:latin typeface="Mada"/>
                <a:ea typeface="Mada"/>
                <a:cs typeface="Mada"/>
                <a:sym typeface="Mada"/>
              </a:rPr>
              <a:t>D- Oral clopidogrel</a:t>
            </a:r>
            <a:endParaRPr>
              <a:latin typeface="Mada"/>
              <a:ea typeface="Mada"/>
              <a:cs typeface="Mada"/>
              <a:sym typeface="Mada"/>
            </a:endParaRPr>
          </a:p>
        </p:txBody>
      </p:sp>
      <p:sp>
        <p:nvSpPr>
          <p:cNvPr id="408" name="Google Shape;408;p27">
            <a:hlinkClick r:id="rId3"/>
          </p:cNvPr>
          <p:cNvSpPr/>
          <p:nvPr/>
        </p:nvSpPr>
        <p:spPr>
          <a:xfrm>
            <a:off x="5686775" y="10392850"/>
            <a:ext cx="1411200" cy="209400"/>
          </a:xfrm>
          <a:prstGeom prst="roundRect">
            <a:avLst>
              <a:gd fmla="val 16667" name="adj"/>
            </a:avLst>
          </a:prstGeom>
          <a:solidFill>
            <a:srgbClr val="9C254D"/>
          </a:solid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700">
                <a:solidFill>
                  <a:srgbClr val="FFFFFF"/>
                </a:solidFill>
                <a:latin typeface="Mada"/>
                <a:ea typeface="Mada"/>
                <a:cs typeface="Mada"/>
                <a:sym typeface="Mada"/>
              </a:rPr>
              <a:t>     Answers Explanation File! </a:t>
            </a:r>
            <a:endParaRPr b="1" sz="700" u="sng">
              <a:solidFill>
                <a:srgbClr val="FFFFFF"/>
              </a:solidFill>
              <a:latin typeface="Mada"/>
              <a:ea typeface="Mada"/>
              <a:cs typeface="Mada"/>
              <a:sym typeface="Mada"/>
            </a:endParaRPr>
          </a:p>
        </p:txBody>
      </p:sp>
      <p:sp>
        <p:nvSpPr>
          <p:cNvPr id="409" name="Google Shape;409;p27"/>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0" name="Google Shape;410;p27"/>
          <p:cNvPicPr preferRelativeResize="0"/>
          <p:nvPr/>
        </p:nvPicPr>
        <p:blipFill>
          <a:blip r:embed="rId4">
            <a:alphaModFix/>
          </a:blip>
          <a:stretch>
            <a:fillRect/>
          </a:stretch>
        </p:blipFill>
        <p:spPr>
          <a:xfrm>
            <a:off x="5755003" y="10430983"/>
            <a:ext cx="108516" cy="133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grpSp>
        <p:nvGrpSpPr>
          <p:cNvPr id="415" name="Google Shape;415;p28"/>
          <p:cNvGrpSpPr/>
          <p:nvPr/>
        </p:nvGrpSpPr>
        <p:grpSpPr>
          <a:xfrm>
            <a:off x="-1774523" y="-1292725"/>
            <a:ext cx="10683620" cy="8827587"/>
            <a:chOff x="-1774523" y="-1292725"/>
            <a:chExt cx="10683620" cy="8827587"/>
          </a:xfrm>
        </p:grpSpPr>
        <p:sp>
          <p:nvSpPr>
            <p:cNvPr id="416" name="Google Shape;416;p28"/>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417" name="Google Shape;417;p28"/>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8" name="Google Shape;418;p28"/>
            <p:cNvGrpSpPr/>
            <p:nvPr/>
          </p:nvGrpSpPr>
          <p:grpSpPr>
            <a:xfrm>
              <a:off x="6233909" y="4499366"/>
              <a:ext cx="294716" cy="273655"/>
              <a:chOff x="4786297" y="2980907"/>
              <a:chExt cx="189564" cy="189564"/>
            </a:xfrm>
          </p:grpSpPr>
          <p:sp>
            <p:nvSpPr>
              <p:cNvPr id="419" name="Google Shape;419;p28"/>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8"/>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8"/>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 name="Google Shape;422;p28"/>
            <p:cNvGrpSpPr/>
            <p:nvPr/>
          </p:nvGrpSpPr>
          <p:grpSpPr>
            <a:xfrm>
              <a:off x="6730897" y="2553643"/>
              <a:ext cx="323310" cy="273663"/>
              <a:chOff x="5099945" y="1562040"/>
              <a:chExt cx="215986" cy="196894"/>
            </a:xfrm>
          </p:grpSpPr>
          <p:sp>
            <p:nvSpPr>
              <p:cNvPr id="423" name="Google Shape;423;p28"/>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8"/>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8"/>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6" name="Google Shape;426;p28"/>
            <p:cNvGrpSpPr/>
            <p:nvPr/>
          </p:nvGrpSpPr>
          <p:grpSpPr>
            <a:xfrm>
              <a:off x="5510564" y="5207134"/>
              <a:ext cx="460558" cy="192901"/>
              <a:chOff x="5427392" y="3652956"/>
              <a:chExt cx="296236" cy="133625"/>
            </a:xfrm>
          </p:grpSpPr>
          <p:sp>
            <p:nvSpPr>
              <p:cNvPr id="427" name="Google Shape;427;p28"/>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8"/>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8"/>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0" name="Google Shape;430;p28"/>
            <p:cNvGrpSpPr/>
            <p:nvPr/>
          </p:nvGrpSpPr>
          <p:grpSpPr>
            <a:xfrm>
              <a:off x="7200498" y="2639841"/>
              <a:ext cx="271715" cy="241528"/>
              <a:chOff x="7456777" y="1936895"/>
              <a:chExt cx="174770" cy="167309"/>
            </a:xfrm>
          </p:grpSpPr>
          <p:sp>
            <p:nvSpPr>
              <p:cNvPr id="431" name="Google Shape;431;p28"/>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8"/>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8"/>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8"/>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 name="Google Shape;435;p28"/>
            <p:cNvGrpSpPr/>
            <p:nvPr/>
          </p:nvGrpSpPr>
          <p:grpSpPr>
            <a:xfrm>
              <a:off x="6187636" y="5036716"/>
              <a:ext cx="265989" cy="241390"/>
              <a:chOff x="3923092" y="3421606"/>
              <a:chExt cx="171087" cy="167214"/>
            </a:xfrm>
          </p:grpSpPr>
          <p:sp>
            <p:nvSpPr>
              <p:cNvPr id="436" name="Google Shape;436;p28"/>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8"/>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8"/>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8"/>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0" name="Google Shape;440;p28"/>
            <p:cNvGrpSpPr/>
            <p:nvPr/>
          </p:nvGrpSpPr>
          <p:grpSpPr>
            <a:xfrm>
              <a:off x="5801382" y="4601754"/>
              <a:ext cx="120088" cy="295337"/>
              <a:chOff x="6689991" y="3974566"/>
              <a:chExt cx="77242" cy="204583"/>
            </a:xfrm>
          </p:grpSpPr>
          <p:sp>
            <p:nvSpPr>
              <p:cNvPr id="441" name="Google Shape;441;p28"/>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8"/>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8"/>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8"/>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5" name="Google Shape;445;p28"/>
            <p:cNvGrpSpPr/>
            <p:nvPr/>
          </p:nvGrpSpPr>
          <p:grpSpPr>
            <a:xfrm>
              <a:off x="5193184" y="5104648"/>
              <a:ext cx="120038" cy="295379"/>
              <a:chOff x="4308549" y="4159596"/>
              <a:chExt cx="77210" cy="204613"/>
            </a:xfrm>
          </p:grpSpPr>
          <p:sp>
            <p:nvSpPr>
              <p:cNvPr id="446" name="Google Shape;446;p28"/>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8"/>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8"/>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8"/>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0" name="Google Shape;450;p28"/>
            <p:cNvGrpSpPr/>
            <p:nvPr/>
          </p:nvGrpSpPr>
          <p:grpSpPr>
            <a:xfrm>
              <a:off x="6630902" y="3487361"/>
              <a:ext cx="265720" cy="232428"/>
              <a:chOff x="4366946" y="1834186"/>
              <a:chExt cx="177537" cy="173778"/>
            </a:xfrm>
          </p:grpSpPr>
          <p:sp>
            <p:nvSpPr>
              <p:cNvPr id="451" name="Google Shape;451;p28"/>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8"/>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8"/>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8"/>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5" name="Google Shape;455;p28"/>
            <p:cNvGrpSpPr/>
            <p:nvPr/>
          </p:nvGrpSpPr>
          <p:grpSpPr>
            <a:xfrm>
              <a:off x="6693933" y="4917802"/>
              <a:ext cx="271715" cy="241530"/>
              <a:chOff x="7373945" y="2491538"/>
              <a:chExt cx="174770" cy="167311"/>
            </a:xfrm>
          </p:grpSpPr>
          <p:sp>
            <p:nvSpPr>
              <p:cNvPr id="456" name="Google Shape;456;p28"/>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8"/>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8"/>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8"/>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0" name="Google Shape;460;p28"/>
            <p:cNvGrpSpPr/>
            <p:nvPr/>
          </p:nvGrpSpPr>
          <p:grpSpPr>
            <a:xfrm>
              <a:off x="7109737" y="3130115"/>
              <a:ext cx="120088" cy="295337"/>
              <a:chOff x="7089311" y="1211098"/>
              <a:chExt cx="77242" cy="204583"/>
            </a:xfrm>
          </p:grpSpPr>
          <p:sp>
            <p:nvSpPr>
              <p:cNvPr id="461" name="Google Shape;461;p28"/>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8"/>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8"/>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8"/>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5" name="Google Shape;465;p28"/>
            <p:cNvGrpSpPr/>
            <p:nvPr/>
          </p:nvGrpSpPr>
          <p:grpSpPr>
            <a:xfrm>
              <a:off x="6390144" y="3813442"/>
              <a:ext cx="1082091" cy="1072938"/>
              <a:chOff x="4332233" y="3324392"/>
              <a:chExt cx="1191206" cy="1180090"/>
            </a:xfrm>
          </p:grpSpPr>
          <p:sp>
            <p:nvSpPr>
              <p:cNvPr id="466" name="Google Shape;466;p28"/>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8"/>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8"/>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8"/>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8"/>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8"/>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8"/>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8"/>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8"/>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8"/>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8"/>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8"/>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8"/>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8"/>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8"/>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8"/>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8"/>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8"/>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8"/>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8"/>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8"/>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8"/>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8"/>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8"/>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8"/>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8"/>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 name="Google Shape;492;p28"/>
            <p:cNvGrpSpPr/>
            <p:nvPr/>
          </p:nvGrpSpPr>
          <p:grpSpPr>
            <a:xfrm>
              <a:off x="7002589" y="3756903"/>
              <a:ext cx="460558" cy="192901"/>
              <a:chOff x="5427392" y="3652956"/>
              <a:chExt cx="296236" cy="133625"/>
            </a:xfrm>
          </p:grpSpPr>
          <p:sp>
            <p:nvSpPr>
              <p:cNvPr id="493" name="Google Shape;493;p28"/>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8"/>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8"/>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96" name="Google Shape;496;p28"/>
          <p:cNvSpPr txBox="1"/>
          <p:nvPr/>
        </p:nvSpPr>
        <p:spPr>
          <a:xfrm>
            <a:off x="1716667" y="1287254"/>
            <a:ext cx="4156200" cy="10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000">
                <a:solidFill>
                  <a:srgbClr val="741B47"/>
                </a:solidFill>
                <a:latin typeface="Mada"/>
                <a:ea typeface="Mada"/>
                <a:cs typeface="Mada"/>
                <a:sym typeface="Mada"/>
              </a:rPr>
              <a:t>THANKS!!</a:t>
            </a:r>
            <a:endParaRPr b="1" sz="6000">
              <a:solidFill>
                <a:srgbClr val="741B47"/>
              </a:solidFill>
              <a:latin typeface="Mada"/>
              <a:ea typeface="Mada"/>
              <a:cs typeface="Mada"/>
              <a:sym typeface="Mada"/>
            </a:endParaRPr>
          </a:p>
        </p:txBody>
      </p:sp>
      <p:grpSp>
        <p:nvGrpSpPr>
          <p:cNvPr id="497" name="Google Shape;497;p28"/>
          <p:cNvGrpSpPr/>
          <p:nvPr/>
        </p:nvGrpSpPr>
        <p:grpSpPr>
          <a:xfrm>
            <a:off x="-1685884" y="5753484"/>
            <a:ext cx="10384167" cy="4605366"/>
            <a:chOff x="-1557559" y="5606217"/>
            <a:chExt cx="10384167" cy="4605366"/>
          </a:xfrm>
        </p:grpSpPr>
        <p:sp>
          <p:nvSpPr>
            <p:cNvPr id="498" name="Google Shape;498;p28"/>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499" name="Google Shape;499;p28"/>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500" name="Google Shape;500;p28"/>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501" name="Google Shape;501;p28"/>
            <p:cNvSpPr txBox="1"/>
            <p:nvPr/>
          </p:nvSpPr>
          <p:spPr>
            <a:xfrm>
              <a:off x="136688" y="6779083"/>
              <a:ext cx="2783400" cy="12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en-GB"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en-GB" sz="2000">
                  <a:latin typeface="Mada"/>
                  <a:ea typeface="Mada"/>
                  <a:cs typeface="Mada"/>
                  <a:sym typeface="Mada"/>
                </a:rPr>
                <a:t>Amirah Aldakhilallah</a:t>
              </a:r>
              <a:endParaRPr sz="2000">
                <a:latin typeface="Mada"/>
                <a:ea typeface="Mada"/>
                <a:cs typeface="Mada"/>
                <a:sym typeface="Mada"/>
              </a:endParaRPr>
            </a:p>
          </p:txBody>
        </p:sp>
        <p:sp>
          <p:nvSpPr>
            <p:cNvPr id="502" name="Google Shape;502;p28"/>
            <p:cNvSpPr txBox="1"/>
            <p:nvPr/>
          </p:nvSpPr>
          <p:spPr>
            <a:xfrm>
              <a:off x="4663425" y="6779086"/>
              <a:ext cx="2783400" cy="16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en-GB"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en-GB" sz="2000">
                  <a:latin typeface="Mada"/>
                  <a:ea typeface="Mada"/>
                  <a:cs typeface="Mada"/>
                  <a:sym typeface="Mada"/>
                </a:rPr>
                <a:t>Ibrahim AlAsous</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503" name="Google Shape;503;p28"/>
            <p:cNvGrpSpPr/>
            <p:nvPr/>
          </p:nvGrpSpPr>
          <p:grpSpPr>
            <a:xfrm>
              <a:off x="1656025" y="8761125"/>
              <a:ext cx="4020900" cy="998700"/>
              <a:chOff x="1656025" y="8761125"/>
              <a:chExt cx="4020900" cy="998700"/>
            </a:xfrm>
          </p:grpSpPr>
          <p:sp>
            <p:nvSpPr>
              <p:cNvPr id="504" name="Google Shape;504;p28"/>
              <p:cNvSpPr txBox="1"/>
              <p:nvPr/>
            </p:nvSpPr>
            <p:spPr>
              <a:xfrm>
                <a:off x="1656025" y="8761125"/>
                <a:ext cx="4020900" cy="99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en-GB"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505" name="Google Shape;505;p28">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506" name="Google Shape;506;p28"/>
          <p:cNvGrpSpPr/>
          <p:nvPr/>
        </p:nvGrpSpPr>
        <p:grpSpPr>
          <a:xfrm>
            <a:off x="258081" y="3971276"/>
            <a:ext cx="1131856" cy="1357967"/>
            <a:chOff x="876055" y="2338940"/>
            <a:chExt cx="862498" cy="998652"/>
          </a:xfrm>
        </p:grpSpPr>
        <p:grpSp>
          <p:nvGrpSpPr>
            <p:cNvPr id="507" name="Google Shape;507;p28"/>
            <p:cNvGrpSpPr/>
            <p:nvPr/>
          </p:nvGrpSpPr>
          <p:grpSpPr>
            <a:xfrm>
              <a:off x="876055" y="2338940"/>
              <a:ext cx="431131" cy="998652"/>
              <a:chOff x="6094678" y="3600952"/>
              <a:chExt cx="431131" cy="998652"/>
            </a:xfrm>
          </p:grpSpPr>
          <p:sp>
            <p:nvSpPr>
              <p:cNvPr id="508" name="Google Shape;508;p28"/>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8"/>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8"/>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8"/>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8"/>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8"/>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8"/>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8"/>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8"/>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8"/>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8"/>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8"/>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8"/>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8"/>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8"/>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8"/>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8"/>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5" name="Google Shape;525;p28"/>
            <p:cNvGrpSpPr/>
            <p:nvPr/>
          </p:nvGrpSpPr>
          <p:grpSpPr>
            <a:xfrm>
              <a:off x="1396606" y="2521080"/>
              <a:ext cx="341947" cy="634395"/>
              <a:chOff x="5257252" y="2296731"/>
              <a:chExt cx="543549" cy="1048934"/>
            </a:xfrm>
          </p:grpSpPr>
          <p:sp>
            <p:nvSpPr>
              <p:cNvPr id="526" name="Google Shape;526;p28"/>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8"/>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8"/>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8"/>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8"/>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8"/>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8"/>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8"/>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8"/>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8"/>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8"/>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8"/>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8"/>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8"/>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8"/>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8"/>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8"/>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8"/>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8"/>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8"/>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8"/>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8"/>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8"/>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8"/>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8"/>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8"/>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8"/>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8"/>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8"/>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8"/>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8"/>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8"/>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8"/>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8"/>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8"/>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8"/>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8"/>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8"/>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8"/>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8"/>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8"/>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8"/>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8"/>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8"/>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8"/>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8"/>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8"/>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8"/>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8"/>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8"/>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8"/>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8"/>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8"/>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8"/>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8"/>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8"/>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8"/>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8"/>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8"/>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8"/>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8"/>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8"/>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8"/>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8"/>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8"/>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8"/>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92" name="Google Shape;592;p28"/>
          <p:cNvGrpSpPr/>
          <p:nvPr/>
        </p:nvGrpSpPr>
        <p:grpSpPr>
          <a:xfrm>
            <a:off x="523865" y="2645667"/>
            <a:ext cx="6541800" cy="1714691"/>
            <a:chOff x="799050" y="1237638"/>
            <a:chExt cx="6541800" cy="1714691"/>
          </a:xfrm>
        </p:grpSpPr>
        <p:sp>
          <p:nvSpPr>
            <p:cNvPr id="593" name="Google Shape;593;p28"/>
            <p:cNvSpPr txBox="1"/>
            <p:nvPr/>
          </p:nvSpPr>
          <p:spPr>
            <a:xfrm>
              <a:off x="799050" y="1237638"/>
              <a:ext cx="6541800" cy="10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594" name="Google Shape;594;p28"/>
            <p:cNvSpPr txBox="1"/>
            <p:nvPr/>
          </p:nvSpPr>
          <p:spPr>
            <a:xfrm>
              <a:off x="2343150" y="2041228"/>
              <a:ext cx="3026100" cy="9111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2200">
                  <a:latin typeface="Mada"/>
                  <a:ea typeface="Mada"/>
                  <a:cs typeface="Mada"/>
                  <a:sym typeface="Mada"/>
                </a:rPr>
                <a:t>Mashal AbaAlkhail</a:t>
              </a:r>
              <a:endParaRPr b="1" sz="2200">
                <a:latin typeface="Mada"/>
                <a:ea typeface="Mada"/>
                <a:cs typeface="Mada"/>
                <a:sym typeface="Mada"/>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Introduction</a:t>
            </a:r>
            <a:endParaRPr sz="2600">
              <a:latin typeface="Mada Black"/>
              <a:ea typeface="Mada Black"/>
              <a:cs typeface="Mada Black"/>
              <a:sym typeface="Mada Black"/>
            </a:endParaRPr>
          </a:p>
        </p:txBody>
      </p:sp>
      <p:cxnSp>
        <p:nvCxnSpPr>
          <p:cNvPr id="75" name="Google Shape;75;p15"/>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76" name="Google Shape;76;p15"/>
          <p:cNvSpPr/>
          <p:nvPr/>
        </p:nvSpPr>
        <p:spPr>
          <a:xfrm>
            <a:off x="4100" y="9916575"/>
            <a:ext cx="7589400" cy="78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Mada"/>
                <a:ea typeface="Mada"/>
                <a:cs typeface="Mada"/>
                <a:sym typeface="Mada"/>
              </a:rPr>
              <a:t>1- The atherosclerosis process starts from birth, when we start eating and drinking and as we evolve and start eating lipid containing diet; the process of deposits of cholesterol in the walls of the vessels happens, Multiple factors (e.g. being a male, eating unhealthy diet, smoking, inflammatory diseases like rheumatoid arthritis </a:t>
            </a:r>
            <a:r>
              <a:rPr lang="en-GB" sz="800">
                <a:solidFill>
                  <a:srgbClr val="999999"/>
                </a:solidFill>
                <a:latin typeface="Mada"/>
                <a:ea typeface="Mada"/>
                <a:cs typeface="Mada"/>
                <a:sym typeface="Mada"/>
              </a:rPr>
              <a:t>and others mentioned in next page</a:t>
            </a:r>
            <a:r>
              <a:rPr lang="en-GB" sz="800">
                <a:solidFill>
                  <a:srgbClr val="6AA84F"/>
                </a:solidFill>
                <a:latin typeface="Mada"/>
                <a:ea typeface="Mada"/>
                <a:cs typeface="Mada"/>
                <a:sym typeface="Mada"/>
              </a:rPr>
              <a:t>) determine the rapidity of forming atheroma that eventually lead to the occlusion of the coronaries. It’s inevitable that humans will have atherosclerosis it’s only the rate of progression that differs. And as you can see in KSA the population of MI are younger because atherosclerosis risk factors are prevalent (¼ of the population are diabetics). </a:t>
            </a:r>
            <a:r>
              <a:rPr lang="en-GB" sz="800">
                <a:solidFill>
                  <a:srgbClr val="999999"/>
                </a:solidFill>
                <a:latin typeface="Mada"/>
                <a:ea typeface="Mada"/>
                <a:cs typeface="Mada"/>
                <a:sym typeface="Mada"/>
              </a:rPr>
              <a:t>The pathophysiology of ACS will be discussed in the next page. </a:t>
            </a:r>
            <a:endParaRPr sz="800">
              <a:solidFill>
                <a:srgbClr val="6AA84F"/>
              </a:solidFill>
              <a:latin typeface="Mada"/>
              <a:ea typeface="Mada"/>
              <a:cs typeface="Mada"/>
              <a:sym typeface="Mada"/>
            </a:endParaRPr>
          </a:p>
        </p:txBody>
      </p:sp>
      <p:pic>
        <p:nvPicPr>
          <p:cNvPr id="77" name="Google Shape;77;p15"/>
          <p:cNvPicPr preferRelativeResize="0"/>
          <p:nvPr/>
        </p:nvPicPr>
        <p:blipFill>
          <a:blip r:embed="rId3">
            <a:alphaModFix/>
          </a:blip>
          <a:stretch>
            <a:fillRect/>
          </a:stretch>
        </p:blipFill>
        <p:spPr>
          <a:xfrm>
            <a:off x="4738125" y="871700"/>
            <a:ext cx="2741948" cy="1084051"/>
          </a:xfrm>
          <a:prstGeom prst="rect">
            <a:avLst/>
          </a:prstGeom>
          <a:noFill/>
          <a:ln>
            <a:noFill/>
          </a:ln>
        </p:spPr>
      </p:pic>
      <p:sp>
        <p:nvSpPr>
          <p:cNvPr id="78" name="Google Shape;78;p15"/>
          <p:cNvSpPr txBox="1"/>
          <p:nvPr/>
        </p:nvSpPr>
        <p:spPr>
          <a:xfrm>
            <a:off x="247500" y="852700"/>
            <a:ext cx="32256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Anatomy</a:t>
            </a:r>
            <a:endParaRPr sz="2100">
              <a:highlight>
                <a:srgbClr val="F5E9ED"/>
              </a:highlight>
              <a:latin typeface="Mada Black"/>
              <a:ea typeface="Mada Black"/>
              <a:cs typeface="Mada Black"/>
              <a:sym typeface="Mada Black"/>
            </a:endParaRPr>
          </a:p>
        </p:txBody>
      </p:sp>
      <p:sp>
        <p:nvSpPr>
          <p:cNvPr id="79" name="Google Shape;79;p15"/>
          <p:cNvSpPr txBox="1"/>
          <p:nvPr/>
        </p:nvSpPr>
        <p:spPr>
          <a:xfrm>
            <a:off x="283825" y="1303300"/>
            <a:ext cx="7160100" cy="2448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The left main and right coronary arteries arise from the left</a:t>
            </a:r>
            <a:endParaRPr sz="1200">
              <a:latin typeface="Mada"/>
              <a:ea typeface="Mada"/>
              <a:cs typeface="Mada"/>
              <a:sym typeface="Mada"/>
            </a:endParaRPr>
          </a:p>
          <a:p>
            <a:pPr indent="0" lvl="0" marL="457200" rtl="0" algn="l">
              <a:lnSpc>
                <a:spcPct val="115000"/>
              </a:lnSpc>
              <a:spcBef>
                <a:spcPts val="0"/>
              </a:spcBef>
              <a:spcAft>
                <a:spcPts val="0"/>
              </a:spcAft>
              <a:buNone/>
            </a:pPr>
            <a:r>
              <a:rPr lang="en-GB" sz="1200">
                <a:latin typeface="Mada"/>
                <a:ea typeface="Mada"/>
                <a:cs typeface="Mada"/>
                <a:sym typeface="Mada"/>
              </a:rPr>
              <a:t> and right sinuses of the aortic root, distal to the aortic valve:</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b="1" lang="en-GB" sz="1200">
                <a:latin typeface="Mada"/>
                <a:ea typeface="Mada"/>
                <a:cs typeface="Mada"/>
                <a:sym typeface="Mada"/>
              </a:rPr>
              <a:t>Left main coronary artery:</a:t>
            </a:r>
            <a:r>
              <a:rPr b="1" baseline="30000" lang="en-GB" sz="1200">
                <a:latin typeface="Mada"/>
                <a:ea typeface="Mada"/>
                <a:cs typeface="Mada"/>
                <a:sym typeface="Mada"/>
              </a:rPr>
              <a:t>1</a:t>
            </a:r>
            <a:endParaRPr b="1" baseline="30000" sz="1200">
              <a:latin typeface="Mada"/>
              <a:ea typeface="Mada"/>
              <a:cs typeface="Mada"/>
              <a:sym typeface="Mada"/>
            </a:endParaRPr>
          </a:p>
          <a:p>
            <a:pPr indent="-304800" lvl="2" marL="1371600" rtl="0" algn="l">
              <a:lnSpc>
                <a:spcPct val="115000"/>
              </a:lnSpc>
              <a:spcBef>
                <a:spcPts val="0"/>
              </a:spcBef>
              <a:spcAft>
                <a:spcPts val="0"/>
              </a:spcAft>
              <a:buSzPts val="1200"/>
              <a:buFont typeface="Mada"/>
              <a:buChar char="■"/>
            </a:pPr>
            <a:r>
              <a:rPr lang="en-GB" sz="1200">
                <a:latin typeface="Mada SemiBold"/>
                <a:ea typeface="Mada SemiBold"/>
                <a:cs typeface="Mada SemiBold"/>
                <a:sym typeface="Mada SemiBold"/>
              </a:rPr>
              <a:t>Left Anterior Descending (LAD): </a:t>
            </a:r>
            <a:r>
              <a:rPr lang="en-GB" sz="1200">
                <a:latin typeface="Mada"/>
                <a:ea typeface="Mada"/>
                <a:cs typeface="Mada"/>
                <a:sym typeface="Mada"/>
              </a:rPr>
              <a:t>Supply anterior 2/3 of  interventricular septum, anterolateral papillary muscle, and anterior surface of LV. </a:t>
            </a:r>
            <a:r>
              <a:rPr b="1" lang="en-GB" sz="1200">
                <a:solidFill>
                  <a:srgbClr val="CC0000"/>
                </a:solidFill>
                <a:latin typeface="Mada"/>
                <a:ea typeface="Mada"/>
                <a:cs typeface="Mada"/>
                <a:sym typeface="Mada"/>
              </a:rPr>
              <a:t>Most commonly occluded.</a:t>
            </a:r>
            <a:endParaRPr b="1" sz="1200">
              <a:solidFill>
                <a:srgbClr val="CC0000"/>
              </a:solidFill>
              <a:latin typeface="Mada"/>
              <a:ea typeface="Mada"/>
              <a:cs typeface="Mada"/>
              <a:sym typeface="Mada"/>
            </a:endParaRPr>
          </a:p>
          <a:p>
            <a:pPr indent="-304800" lvl="2" marL="1371600" rtl="0" algn="l">
              <a:lnSpc>
                <a:spcPct val="115000"/>
              </a:lnSpc>
              <a:spcBef>
                <a:spcPts val="0"/>
              </a:spcBef>
              <a:spcAft>
                <a:spcPts val="0"/>
              </a:spcAft>
              <a:buSzPts val="1200"/>
              <a:buFont typeface="Mada"/>
              <a:buChar char="■"/>
            </a:pPr>
            <a:r>
              <a:rPr lang="en-GB" sz="1200">
                <a:latin typeface="Mada SemiBold"/>
                <a:ea typeface="Mada SemiBold"/>
                <a:cs typeface="Mada SemiBold"/>
                <a:sym typeface="Mada SemiBold"/>
              </a:rPr>
              <a:t>Left Circumflex (LCX):</a:t>
            </a:r>
            <a:r>
              <a:rPr lang="en-GB" sz="1200">
                <a:latin typeface="Mada"/>
                <a:ea typeface="Mada"/>
                <a:cs typeface="Mada"/>
                <a:sym typeface="Mada"/>
              </a:rPr>
              <a:t> Supply the lateral, posterior and inferior segments of the LV.</a:t>
            </a:r>
            <a:endParaRPr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b="1" lang="en-GB" sz="1200">
                <a:latin typeface="Mada"/>
                <a:ea typeface="Mada"/>
                <a:cs typeface="Mada"/>
                <a:sym typeface="Mada"/>
              </a:rPr>
              <a:t>Right main coronary artery:</a:t>
            </a:r>
            <a:r>
              <a:rPr b="1" baseline="30000" lang="en-GB" sz="1200">
                <a:latin typeface="Mada"/>
                <a:ea typeface="Mada"/>
                <a:cs typeface="Mada"/>
                <a:sym typeface="Mada"/>
              </a:rPr>
              <a:t>2</a:t>
            </a:r>
            <a:r>
              <a:rPr b="1" lang="en-GB" sz="1200">
                <a:latin typeface="Mada"/>
                <a:ea typeface="Mada"/>
                <a:cs typeface="Mada"/>
                <a:sym typeface="Mada"/>
              </a:rPr>
              <a:t> </a:t>
            </a:r>
            <a:r>
              <a:rPr lang="en-GB" sz="1200">
                <a:latin typeface="Mada"/>
                <a:ea typeface="Mada"/>
                <a:cs typeface="Mada"/>
                <a:sym typeface="Mada"/>
              </a:rPr>
              <a:t>supplies SA node</a:t>
            </a:r>
            <a:r>
              <a:rPr baseline="30000" lang="en-GB" sz="1200">
                <a:latin typeface="Mada"/>
                <a:ea typeface="Mada"/>
                <a:cs typeface="Mada"/>
                <a:sym typeface="Mada"/>
              </a:rPr>
              <a:t>3</a:t>
            </a:r>
            <a:endParaRPr baseline="30000" sz="1200">
              <a:latin typeface="Mada"/>
              <a:ea typeface="Mada"/>
              <a:cs typeface="Mada"/>
              <a:sym typeface="Mada"/>
            </a:endParaRPr>
          </a:p>
          <a:p>
            <a:pPr indent="-304800" lvl="2" marL="1371600" rtl="0" algn="l">
              <a:lnSpc>
                <a:spcPct val="115000"/>
              </a:lnSpc>
              <a:spcBef>
                <a:spcPts val="0"/>
              </a:spcBef>
              <a:spcAft>
                <a:spcPts val="0"/>
              </a:spcAft>
              <a:buSzPts val="1200"/>
              <a:buFont typeface="Mada"/>
              <a:buChar char="■"/>
            </a:pPr>
            <a:r>
              <a:rPr lang="en-GB" sz="1200">
                <a:latin typeface="Mada SemiBold"/>
                <a:ea typeface="Mada SemiBold"/>
                <a:cs typeface="Mada SemiBold"/>
                <a:sym typeface="Mada SemiBold"/>
              </a:rPr>
              <a:t>Posterior Descending Artery (PDA):</a:t>
            </a:r>
            <a:r>
              <a:rPr lang="en-GB" sz="1200">
                <a:latin typeface="Mada"/>
                <a:ea typeface="Mada"/>
                <a:cs typeface="Mada"/>
                <a:sym typeface="Mada"/>
              </a:rPr>
              <a:t> Supplies AV node (dependent on dominance), posterior 1/3 of interventricular septum, posterior 2/3 walls of ventricles, and posteromedial papillary muscle.</a:t>
            </a:r>
            <a:endParaRPr sz="1200">
              <a:latin typeface="Mada"/>
              <a:ea typeface="Mada"/>
              <a:cs typeface="Mada"/>
              <a:sym typeface="Mada"/>
            </a:endParaRPr>
          </a:p>
          <a:p>
            <a:pPr indent="-304800" lvl="2" marL="1371600" rtl="0" algn="l">
              <a:lnSpc>
                <a:spcPct val="115000"/>
              </a:lnSpc>
              <a:spcBef>
                <a:spcPts val="0"/>
              </a:spcBef>
              <a:spcAft>
                <a:spcPts val="0"/>
              </a:spcAft>
              <a:buSzPts val="1200"/>
              <a:buFont typeface="Mada"/>
              <a:buChar char="■"/>
            </a:pPr>
            <a:r>
              <a:rPr lang="en-GB" sz="1200">
                <a:latin typeface="Mada SemiBold"/>
                <a:ea typeface="Mada SemiBold"/>
                <a:cs typeface="Mada SemiBold"/>
                <a:sym typeface="Mada SemiBold"/>
              </a:rPr>
              <a:t>Acute Marginal Artery (AMA): </a:t>
            </a:r>
            <a:r>
              <a:rPr lang="en-GB" sz="1200">
                <a:latin typeface="Mada"/>
                <a:ea typeface="Mada"/>
                <a:cs typeface="Mada"/>
                <a:sym typeface="Mada"/>
              </a:rPr>
              <a:t>Supplies RV.</a:t>
            </a:r>
            <a:endParaRPr sz="1200">
              <a:latin typeface="Mada"/>
              <a:ea typeface="Mada"/>
              <a:cs typeface="Mada"/>
              <a:sym typeface="Mada"/>
            </a:endParaRPr>
          </a:p>
        </p:txBody>
      </p:sp>
      <p:sp>
        <p:nvSpPr>
          <p:cNvPr id="80" name="Google Shape;80;p15"/>
          <p:cNvSpPr txBox="1"/>
          <p:nvPr/>
        </p:nvSpPr>
        <p:spPr>
          <a:xfrm>
            <a:off x="283825" y="3798175"/>
            <a:ext cx="34239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Introduction to ACS</a:t>
            </a:r>
            <a:endParaRPr sz="2100">
              <a:highlight>
                <a:srgbClr val="F5E9ED"/>
              </a:highlight>
              <a:latin typeface="Mada Black"/>
              <a:ea typeface="Mada Black"/>
              <a:cs typeface="Mada Black"/>
              <a:sym typeface="Mada Black"/>
            </a:endParaRPr>
          </a:p>
        </p:txBody>
      </p:sp>
      <p:sp>
        <p:nvSpPr>
          <p:cNvPr id="81" name="Google Shape;81;p15"/>
          <p:cNvSpPr txBox="1"/>
          <p:nvPr/>
        </p:nvSpPr>
        <p:spPr>
          <a:xfrm>
            <a:off x="335725" y="4218025"/>
            <a:ext cx="3859200" cy="6468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Char char="●"/>
            </a:pPr>
            <a:r>
              <a:rPr lang="en-GB" sz="1300">
                <a:latin typeface="Mada"/>
                <a:ea typeface="Mada"/>
                <a:cs typeface="Mada"/>
                <a:sym typeface="Mada"/>
              </a:rPr>
              <a:t>Acute coronary syndrome is a term that </a:t>
            </a:r>
            <a:r>
              <a:rPr b="1" lang="en-GB" sz="1300">
                <a:latin typeface="Mada"/>
                <a:ea typeface="Mada"/>
                <a:cs typeface="Mada"/>
                <a:sym typeface="Mada"/>
              </a:rPr>
              <a:t>encompasses both unstable angina</a:t>
            </a:r>
            <a:r>
              <a:rPr b="1" baseline="30000" lang="en-GB" sz="1300">
                <a:latin typeface="Mada"/>
                <a:ea typeface="Mada"/>
                <a:cs typeface="Mada"/>
                <a:sym typeface="Mada"/>
              </a:rPr>
              <a:t> </a:t>
            </a:r>
            <a:r>
              <a:rPr b="1" lang="en-GB" sz="1300">
                <a:latin typeface="Mada"/>
                <a:ea typeface="Mada"/>
                <a:cs typeface="Mada"/>
                <a:sym typeface="Mada"/>
              </a:rPr>
              <a:t>and myocardial infarction (NSTEMI &amp; STEMI)</a:t>
            </a:r>
            <a:r>
              <a:rPr lang="en-GB" sz="1300">
                <a:latin typeface="Mada"/>
                <a:ea typeface="Mada"/>
                <a:cs typeface="Mada"/>
                <a:sym typeface="Mada"/>
              </a:rPr>
              <a:t>. </a:t>
            </a:r>
            <a:endParaRPr sz="1300">
              <a:latin typeface="Mada"/>
              <a:ea typeface="Mada"/>
              <a:cs typeface="Mada"/>
              <a:sym typeface="Mada"/>
            </a:endParaRPr>
          </a:p>
          <a:p>
            <a:pPr indent="-311150" lvl="0" marL="457200" rtl="0" algn="l">
              <a:spcBef>
                <a:spcPts val="0"/>
              </a:spcBef>
              <a:spcAft>
                <a:spcPts val="0"/>
              </a:spcAft>
              <a:buSzPts val="1300"/>
              <a:buFont typeface="Mada"/>
              <a:buChar char="●"/>
            </a:pPr>
            <a:r>
              <a:rPr lang="en-GB" sz="1300">
                <a:latin typeface="Mada"/>
                <a:ea typeface="Mada"/>
                <a:cs typeface="Mada"/>
                <a:sym typeface="Mada"/>
              </a:rPr>
              <a:t>Acute coronary syndrome almost always occurs in patients who have </a:t>
            </a:r>
            <a:r>
              <a:rPr b="1" lang="en-GB" sz="1300">
                <a:solidFill>
                  <a:srgbClr val="CC0000"/>
                </a:solidFill>
                <a:latin typeface="Mada"/>
                <a:ea typeface="Mada"/>
                <a:cs typeface="Mada"/>
                <a:sym typeface="Mada"/>
              </a:rPr>
              <a:t>atherosclerosis</a:t>
            </a:r>
            <a:r>
              <a:rPr b="1" baseline="30000" lang="en-GB" sz="1300">
                <a:solidFill>
                  <a:srgbClr val="CC0000"/>
                </a:solidFill>
                <a:latin typeface="Mada"/>
                <a:ea typeface="Mada"/>
                <a:cs typeface="Mada"/>
                <a:sym typeface="Mada"/>
              </a:rPr>
              <a:t>1</a:t>
            </a:r>
            <a:r>
              <a:rPr lang="en-GB" sz="1300">
                <a:latin typeface="Mada"/>
                <a:ea typeface="Mada"/>
                <a:cs typeface="Mada"/>
                <a:sym typeface="Mada"/>
              </a:rPr>
              <a:t>.</a:t>
            </a:r>
            <a:endParaRPr sz="1300">
              <a:latin typeface="Mada"/>
              <a:ea typeface="Mada"/>
              <a:cs typeface="Mada"/>
              <a:sym typeface="Mada"/>
            </a:endParaRPr>
          </a:p>
        </p:txBody>
      </p:sp>
      <p:sp>
        <p:nvSpPr>
          <p:cNvPr id="82" name="Google Shape;82;p15"/>
          <p:cNvSpPr/>
          <p:nvPr/>
        </p:nvSpPr>
        <p:spPr>
          <a:xfrm>
            <a:off x="5349475" y="3798175"/>
            <a:ext cx="1608900" cy="272100"/>
          </a:xfrm>
          <a:prstGeom prst="roundRect">
            <a:avLst>
              <a:gd fmla="val 16667" name="adj"/>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100">
                <a:solidFill>
                  <a:srgbClr val="FFFFFF"/>
                </a:solidFill>
                <a:latin typeface="Mada"/>
                <a:ea typeface="Mada"/>
                <a:cs typeface="Mada"/>
                <a:sym typeface="Mada"/>
              </a:rPr>
              <a:t>ACS</a:t>
            </a:r>
            <a:endParaRPr b="1" sz="2100">
              <a:solidFill>
                <a:srgbClr val="FFFFFF"/>
              </a:solidFill>
              <a:latin typeface="Mada"/>
              <a:ea typeface="Mada"/>
              <a:cs typeface="Mada"/>
              <a:sym typeface="Mada"/>
            </a:endParaRPr>
          </a:p>
        </p:txBody>
      </p:sp>
      <p:sp>
        <p:nvSpPr>
          <p:cNvPr id="83" name="Google Shape;83;p15"/>
          <p:cNvSpPr/>
          <p:nvPr/>
        </p:nvSpPr>
        <p:spPr>
          <a:xfrm>
            <a:off x="4693450" y="4252650"/>
            <a:ext cx="1031700" cy="2721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latin typeface="Mada"/>
                <a:ea typeface="Mada"/>
                <a:cs typeface="Mada"/>
                <a:sym typeface="Mada"/>
              </a:rPr>
              <a:t>NSTE-ACS</a:t>
            </a:r>
            <a:endParaRPr>
              <a:latin typeface="Mada"/>
              <a:ea typeface="Mada"/>
              <a:cs typeface="Mada"/>
              <a:sym typeface="Mada"/>
            </a:endParaRPr>
          </a:p>
        </p:txBody>
      </p:sp>
      <p:sp>
        <p:nvSpPr>
          <p:cNvPr id="84" name="Google Shape;84;p15"/>
          <p:cNvSpPr/>
          <p:nvPr/>
        </p:nvSpPr>
        <p:spPr>
          <a:xfrm>
            <a:off x="6465000" y="4264475"/>
            <a:ext cx="1031700" cy="2721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Mada"/>
                <a:ea typeface="Mada"/>
                <a:cs typeface="Mada"/>
                <a:sym typeface="Mada"/>
              </a:rPr>
              <a:t>STE-ACS</a:t>
            </a:r>
            <a:endParaRPr>
              <a:latin typeface="Mada"/>
              <a:ea typeface="Mada"/>
              <a:cs typeface="Mada"/>
              <a:sym typeface="Mada"/>
            </a:endParaRPr>
          </a:p>
        </p:txBody>
      </p:sp>
      <p:sp>
        <p:nvSpPr>
          <p:cNvPr id="85" name="Google Shape;85;p15"/>
          <p:cNvSpPr/>
          <p:nvPr/>
        </p:nvSpPr>
        <p:spPr>
          <a:xfrm>
            <a:off x="4398675" y="4707100"/>
            <a:ext cx="722100" cy="2721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Mada"/>
                <a:ea typeface="Mada"/>
                <a:cs typeface="Mada"/>
                <a:sym typeface="Mada"/>
              </a:rPr>
              <a:t>UA</a:t>
            </a:r>
            <a:endParaRPr>
              <a:latin typeface="Mada"/>
              <a:ea typeface="Mada"/>
              <a:cs typeface="Mada"/>
              <a:sym typeface="Mada"/>
            </a:endParaRPr>
          </a:p>
        </p:txBody>
      </p:sp>
      <p:sp>
        <p:nvSpPr>
          <p:cNvPr id="86" name="Google Shape;86;p15"/>
          <p:cNvSpPr/>
          <p:nvPr/>
        </p:nvSpPr>
        <p:spPr>
          <a:xfrm>
            <a:off x="5460200" y="4707125"/>
            <a:ext cx="722100" cy="2721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NSTEMI</a:t>
            </a:r>
            <a:endParaRPr sz="1200">
              <a:latin typeface="Mada"/>
              <a:ea typeface="Mada"/>
              <a:cs typeface="Mada"/>
              <a:sym typeface="Mada"/>
            </a:endParaRPr>
          </a:p>
        </p:txBody>
      </p:sp>
      <p:sp>
        <p:nvSpPr>
          <p:cNvPr id="87" name="Google Shape;87;p15"/>
          <p:cNvSpPr/>
          <p:nvPr/>
        </p:nvSpPr>
        <p:spPr>
          <a:xfrm>
            <a:off x="6619800" y="4707100"/>
            <a:ext cx="722100" cy="2721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300">
                <a:latin typeface="Mada"/>
                <a:ea typeface="Mada"/>
                <a:cs typeface="Mada"/>
                <a:sym typeface="Mada"/>
              </a:rPr>
              <a:t>STEMI</a:t>
            </a:r>
            <a:endParaRPr sz="1300">
              <a:latin typeface="Mada"/>
              <a:ea typeface="Mada"/>
              <a:cs typeface="Mada"/>
              <a:sym typeface="Mada"/>
            </a:endParaRPr>
          </a:p>
        </p:txBody>
      </p:sp>
      <p:cxnSp>
        <p:nvCxnSpPr>
          <p:cNvPr id="88" name="Google Shape;88;p15"/>
          <p:cNvCxnSpPr>
            <a:stCxn id="82" idx="2"/>
            <a:endCxn id="83" idx="0"/>
          </p:cNvCxnSpPr>
          <p:nvPr/>
        </p:nvCxnSpPr>
        <p:spPr>
          <a:xfrm rot="5400000">
            <a:off x="5590375" y="3689125"/>
            <a:ext cx="182400" cy="944700"/>
          </a:xfrm>
          <a:prstGeom prst="bentConnector3">
            <a:avLst>
              <a:gd fmla="val 49993" name="adj1"/>
            </a:avLst>
          </a:prstGeom>
          <a:noFill/>
          <a:ln cap="flat" cmpd="sng" w="9525">
            <a:solidFill>
              <a:schemeClr val="dk2"/>
            </a:solidFill>
            <a:prstDash val="solid"/>
            <a:round/>
            <a:headEnd len="med" w="med" type="none"/>
            <a:tailEnd len="med" w="med" type="none"/>
          </a:ln>
        </p:spPr>
      </p:cxnSp>
      <p:cxnSp>
        <p:nvCxnSpPr>
          <p:cNvPr id="89" name="Google Shape;89;p15"/>
          <p:cNvCxnSpPr>
            <a:stCxn id="82" idx="2"/>
            <a:endCxn id="84" idx="0"/>
          </p:cNvCxnSpPr>
          <p:nvPr/>
        </p:nvCxnSpPr>
        <p:spPr>
          <a:xfrm flipH="1" rot="-5400000">
            <a:off x="6470275" y="3753925"/>
            <a:ext cx="194100" cy="826800"/>
          </a:xfrm>
          <a:prstGeom prst="bentConnector3">
            <a:avLst>
              <a:gd fmla="val 50026" name="adj1"/>
            </a:avLst>
          </a:prstGeom>
          <a:noFill/>
          <a:ln cap="flat" cmpd="sng" w="9525">
            <a:solidFill>
              <a:schemeClr val="dk2"/>
            </a:solidFill>
            <a:prstDash val="solid"/>
            <a:round/>
            <a:headEnd len="med" w="med" type="none"/>
            <a:tailEnd len="med" w="med" type="none"/>
          </a:ln>
        </p:spPr>
      </p:cxnSp>
      <p:cxnSp>
        <p:nvCxnSpPr>
          <p:cNvPr id="90" name="Google Shape;90;p15"/>
          <p:cNvCxnSpPr>
            <a:stCxn id="83" idx="2"/>
            <a:endCxn id="85" idx="0"/>
          </p:cNvCxnSpPr>
          <p:nvPr/>
        </p:nvCxnSpPr>
        <p:spPr>
          <a:xfrm flipH="1">
            <a:off x="4759600" y="4524750"/>
            <a:ext cx="449700" cy="182400"/>
          </a:xfrm>
          <a:prstGeom prst="straightConnector1">
            <a:avLst/>
          </a:prstGeom>
          <a:noFill/>
          <a:ln cap="flat" cmpd="sng" w="9525">
            <a:solidFill>
              <a:schemeClr val="dk2"/>
            </a:solidFill>
            <a:prstDash val="solid"/>
            <a:round/>
            <a:headEnd len="med" w="med" type="none"/>
            <a:tailEnd len="med" w="med" type="none"/>
          </a:ln>
        </p:spPr>
      </p:cxnSp>
      <p:cxnSp>
        <p:nvCxnSpPr>
          <p:cNvPr id="91" name="Google Shape;91;p15"/>
          <p:cNvCxnSpPr>
            <a:stCxn id="83" idx="2"/>
            <a:endCxn id="86" idx="0"/>
          </p:cNvCxnSpPr>
          <p:nvPr/>
        </p:nvCxnSpPr>
        <p:spPr>
          <a:xfrm>
            <a:off x="5209300" y="4524750"/>
            <a:ext cx="612000" cy="182400"/>
          </a:xfrm>
          <a:prstGeom prst="straightConnector1">
            <a:avLst/>
          </a:prstGeom>
          <a:noFill/>
          <a:ln cap="flat" cmpd="sng" w="9525">
            <a:solidFill>
              <a:schemeClr val="dk2"/>
            </a:solidFill>
            <a:prstDash val="solid"/>
            <a:round/>
            <a:headEnd len="med" w="med" type="none"/>
            <a:tailEnd len="med" w="med" type="none"/>
          </a:ln>
        </p:spPr>
      </p:cxnSp>
      <p:cxnSp>
        <p:nvCxnSpPr>
          <p:cNvPr id="92" name="Google Shape;92;p15"/>
          <p:cNvCxnSpPr>
            <a:stCxn id="84" idx="2"/>
            <a:endCxn id="87" idx="0"/>
          </p:cNvCxnSpPr>
          <p:nvPr/>
        </p:nvCxnSpPr>
        <p:spPr>
          <a:xfrm>
            <a:off x="6980850" y="4536575"/>
            <a:ext cx="0" cy="170400"/>
          </a:xfrm>
          <a:prstGeom prst="straightConnector1">
            <a:avLst/>
          </a:prstGeom>
          <a:noFill/>
          <a:ln cap="flat" cmpd="sng" w="9525">
            <a:solidFill>
              <a:schemeClr val="dk2"/>
            </a:solidFill>
            <a:prstDash val="solid"/>
            <a:round/>
            <a:headEnd len="med" w="med" type="none"/>
            <a:tailEnd len="med" w="med" type="none"/>
          </a:ln>
        </p:spPr>
      </p:cxnSp>
      <p:graphicFrame>
        <p:nvGraphicFramePr>
          <p:cNvPr id="93" name="Google Shape;93;p15"/>
          <p:cNvGraphicFramePr/>
          <p:nvPr/>
        </p:nvGraphicFramePr>
        <p:xfrm>
          <a:off x="144338" y="5783250"/>
          <a:ext cx="3000000" cy="3000000"/>
        </p:xfrm>
        <a:graphic>
          <a:graphicData uri="http://schemas.openxmlformats.org/drawingml/2006/table">
            <a:tbl>
              <a:tblPr>
                <a:noFill/>
                <a:tableStyleId>{88F919AB-8A41-4AF8-9CCB-F210585D8BB1}</a:tableStyleId>
              </a:tblPr>
              <a:tblGrid>
                <a:gridCol w="2353775"/>
                <a:gridCol w="2276350"/>
                <a:gridCol w="2670725"/>
              </a:tblGrid>
              <a:tr h="229300">
                <a:tc>
                  <a:txBody>
                    <a:bodyPr/>
                    <a:lstStyle/>
                    <a:p>
                      <a:pPr indent="0" lvl="0" marL="0" rtl="0" algn="ctr">
                        <a:spcBef>
                          <a:spcPts val="0"/>
                        </a:spcBef>
                        <a:spcAft>
                          <a:spcPts val="0"/>
                        </a:spcAft>
                        <a:buNone/>
                      </a:pPr>
                      <a:r>
                        <a:rPr b="1" lang="en-GB" sz="1700">
                          <a:solidFill>
                            <a:srgbClr val="FFFFFF"/>
                          </a:solidFill>
                          <a:latin typeface="Mada"/>
                          <a:ea typeface="Mada"/>
                          <a:cs typeface="Mada"/>
                          <a:sym typeface="Mada"/>
                        </a:rPr>
                        <a:t>Unstable angina</a:t>
                      </a:r>
                      <a:endParaRPr b="1" sz="1700">
                        <a:solidFill>
                          <a:srgbClr val="FFFFFF"/>
                        </a:solidFill>
                        <a:latin typeface="Mada"/>
                        <a:ea typeface="Mada"/>
                        <a:cs typeface="Mada"/>
                        <a:sym typeface="Mada"/>
                      </a:endParaRPr>
                    </a:p>
                  </a:txBody>
                  <a:tcPr marT="0" marB="0" marR="0" marL="0"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9C254D"/>
                    </a:solidFill>
                  </a:tcPr>
                </a:tc>
                <a:tc>
                  <a:txBody>
                    <a:bodyPr/>
                    <a:lstStyle/>
                    <a:p>
                      <a:pPr indent="0" lvl="0" marL="0" rtl="0" algn="ctr">
                        <a:spcBef>
                          <a:spcPts val="0"/>
                        </a:spcBef>
                        <a:spcAft>
                          <a:spcPts val="0"/>
                        </a:spcAft>
                        <a:buNone/>
                      </a:pPr>
                      <a:r>
                        <a:rPr b="1" lang="en-GB" sz="1700">
                          <a:solidFill>
                            <a:srgbClr val="FFFFFF"/>
                          </a:solidFill>
                          <a:latin typeface="Mada"/>
                          <a:ea typeface="Mada"/>
                          <a:cs typeface="Mada"/>
                          <a:sym typeface="Mada"/>
                        </a:rPr>
                        <a:t>NSTEMI</a:t>
                      </a:r>
                      <a:endParaRPr b="1" sz="1700">
                        <a:solidFill>
                          <a:srgbClr val="FFFFFF"/>
                        </a:solidFill>
                        <a:latin typeface="Mada"/>
                        <a:ea typeface="Mada"/>
                        <a:cs typeface="Mada"/>
                        <a:sym typeface="Mada"/>
                      </a:endParaRPr>
                    </a:p>
                  </a:txBody>
                  <a:tcPr marT="0" marB="0" marR="0" marL="0"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9C254D"/>
                    </a:solidFill>
                  </a:tcPr>
                </a:tc>
                <a:tc>
                  <a:txBody>
                    <a:bodyPr/>
                    <a:lstStyle/>
                    <a:p>
                      <a:pPr indent="0" lvl="0" marL="0" rtl="0" algn="ctr">
                        <a:spcBef>
                          <a:spcPts val="0"/>
                        </a:spcBef>
                        <a:spcAft>
                          <a:spcPts val="0"/>
                        </a:spcAft>
                        <a:buNone/>
                      </a:pPr>
                      <a:r>
                        <a:rPr b="1" lang="en-GB" sz="1700">
                          <a:solidFill>
                            <a:srgbClr val="FFFFFF"/>
                          </a:solidFill>
                          <a:latin typeface="Mada"/>
                          <a:ea typeface="Mada"/>
                          <a:cs typeface="Mada"/>
                          <a:sym typeface="Mada"/>
                        </a:rPr>
                        <a:t>STEMI</a:t>
                      </a:r>
                      <a:endParaRPr b="1" sz="1700">
                        <a:solidFill>
                          <a:srgbClr val="FFFFFF"/>
                        </a:solidFill>
                        <a:latin typeface="Mada"/>
                        <a:ea typeface="Mada"/>
                        <a:cs typeface="Mada"/>
                        <a:sym typeface="Mada"/>
                      </a:endParaRPr>
                    </a:p>
                  </a:txBody>
                  <a:tcPr marT="0" marB="0" marR="0" marL="0"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9C254D"/>
                    </a:solidFill>
                  </a:tcPr>
                </a:tc>
              </a:tr>
              <a:tr h="336175">
                <a:tc>
                  <a:txBody>
                    <a:bodyPr/>
                    <a:lstStyle/>
                    <a:p>
                      <a:pPr indent="0" lvl="0" marL="0" rtl="0" algn="ctr">
                        <a:lnSpc>
                          <a:spcPct val="100000"/>
                        </a:lnSpc>
                        <a:spcBef>
                          <a:spcPts val="0"/>
                        </a:spcBef>
                        <a:spcAft>
                          <a:spcPts val="0"/>
                        </a:spcAft>
                        <a:buNone/>
                      </a:pPr>
                      <a:r>
                        <a:rPr b="1" lang="en-GB" sz="1200">
                          <a:solidFill>
                            <a:srgbClr val="9C254D"/>
                          </a:solidFill>
                          <a:latin typeface="Mada"/>
                          <a:ea typeface="Mada"/>
                          <a:cs typeface="Mada"/>
                          <a:sym typeface="Mada"/>
                        </a:rPr>
                        <a:t>No myocardial necrosis</a:t>
                      </a:r>
                      <a:endParaRPr b="1" sz="1700">
                        <a:solidFill>
                          <a:srgbClr val="9C254D"/>
                        </a:solidFill>
                        <a:latin typeface="Mada"/>
                        <a:ea typeface="Mada"/>
                        <a:cs typeface="Mada"/>
                        <a:sym typeface="Mada"/>
                      </a:endParaRPr>
                    </a:p>
                  </a:txBody>
                  <a:tcPr marT="0" marB="0" marR="0" marL="0"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5E9ED"/>
                    </a:solidFill>
                  </a:tcPr>
                </a:tc>
                <a:tc>
                  <a:txBody>
                    <a:bodyPr/>
                    <a:lstStyle/>
                    <a:p>
                      <a:pPr indent="0" lvl="0" marL="0" rtl="0" algn="ctr">
                        <a:lnSpc>
                          <a:spcPct val="100000"/>
                        </a:lnSpc>
                        <a:spcBef>
                          <a:spcPts val="0"/>
                        </a:spcBef>
                        <a:spcAft>
                          <a:spcPts val="0"/>
                        </a:spcAft>
                        <a:buNone/>
                      </a:pPr>
                      <a:r>
                        <a:rPr b="1" lang="en-GB" sz="1200">
                          <a:solidFill>
                            <a:srgbClr val="9C254D"/>
                          </a:solidFill>
                          <a:latin typeface="Mada"/>
                          <a:ea typeface="Mada"/>
                          <a:cs typeface="Mada"/>
                          <a:sym typeface="Mada"/>
                        </a:rPr>
                        <a:t>Subendocardial infarcts</a:t>
                      </a:r>
                      <a:endParaRPr b="1" sz="1700">
                        <a:solidFill>
                          <a:srgbClr val="9C254D"/>
                        </a:solidFill>
                        <a:latin typeface="Mada"/>
                        <a:ea typeface="Mada"/>
                        <a:cs typeface="Mada"/>
                        <a:sym typeface="Mada"/>
                      </a:endParaRPr>
                    </a:p>
                  </a:txBody>
                  <a:tcPr marT="0" marB="0" marR="0" marL="0"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5E9ED"/>
                    </a:solidFill>
                  </a:tcPr>
                </a:tc>
                <a:tc>
                  <a:txBody>
                    <a:bodyPr/>
                    <a:lstStyle/>
                    <a:p>
                      <a:pPr indent="0" lvl="0" marL="0" rtl="0" algn="ctr">
                        <a:lnSpc>
                          <a:spcPct val="100000"/>
                        </a:lnSpc>
                        <a:spcBef>
                          <a:spcPts val="0"/>
                        </a:spcBef>
                        <a:spcAft>
                          <a:spcPts val="0"/>
                        </a:spcAft>
                        <a:buNone/>
                      </a:pPr>
                      <a:r>
                        <a:rPr b="1" lang="en-GB" sz="1200">
                          <a:solidFill>
                            <a:srgbClr val="9C254D"/>
                          </a:solidFill>
                          <a:latin typeface="Mada"/>
                          <a:ea typeface="Mada"/>
                          <a:cs typeface="Mada"/>
                          <a:sym typeface="Mada"/>
                        </a:rPr>
                        <a:t>Transmural infarcts</a:t>
                      </a:r>
                      <a:endParaRPr b="1" sz="1700">
                        <a:solidFill>
                          <a:srgbClr val="9C254D"/>
                        </a:solidFill>
                        <a:latin typeface="Mada"/>
                        <a:ea typeface="Mada"/>
                        <a:cs typeface="Mada"/>
                        <a:sym typeface="Mada"/>
                      </a:endParaRPr>
                    </a:p>
                  </a:txBody>
                  <a:tcPr marT="0" marB="0" marR="0" marL="0"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5E9ED"/>
                    </a:solidFill>
                  </a:tcPr>
                </a:tc>
              </a:tr>
              <a:tr h="2327025">
                <a:tc>
                  <a:txBody>
                    <a:bodyPr/>
                    <a:lstStyle/>
                    <a:p>
                      <a:pPr indent="-198600" lvl="0" marL="316800" rtl="0" algn="l">
                        <a:lnSpc>
                          <a:spcPct val="115000"/>
                        </a:lnSpc>
                        <a:spcBef>
                          <a:spcPts val="1200"/>
                        </a:spcBef>
                        <a:spcAft>
                          <a:spcPts val="0"/>
                        </a:spcAft>
                        <a:buClr>
                          <a:schemeClr val="dk1"/>
                        </a:buClr>
                        <a:buSzPts val="1200"/>
                        <a:buFont typeface="Mada"/>
                        <a:buChar char="●"/>
                      </a:pPr>
                      <a:r>
                        <a:rPr lang="en-GB" sz="1200">
                          <a:solidFill>
                            <a:schemeClr val="dk1"/>
                          </a:solidFill>
                          <a:latin typeface="Mada"/>
                          <a:ea typeface="Mada"/>
                          <a:cs typeface="Mada"/>
                          <a:sym typeface="Mada"/>
                        </a:rPr>
                        <a:t>Thrombosis with incomplete coronary artery occlusion </a:t>
                      </a:r>
                      <a:endParaRPr b="1" sz="1200">
                        <a:solidFill>
                          <a:schemeClr val="dk1"/>
                        </a:solidFill>
                        <a:latin typeface="Mada"/>
                        <a:ea typeface="Mada"/>
                        <a:cs typeface="Mada"/>
                        <a:sym typeface="Mada"/>
                      </a:endParaRPr>
                    </a:p>
                    <a:p>
                      <a:pPr indent="-198600" lvl="0" marL="316800" rtl="0" algn="l">
                        <a:lnSpc>
                          <a:spcPct val="115000"/>
                        </a:lnSpc>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Normal or nonspecific (e.g. </a:t>
                      </a:r>
                      <a:r>
                        <a:rPr b="1" lang="en-GB" sz="1200">
                          <a:solidFill>
                            <a:srgbClr val="CC0000"/>
                          </a:solidFill>
                          <a:latin typeface="Mada"/>
                          <a:ea typeface="Mada"/>
                          <a:cs typeface="Mada"/>
                          <a:sym typeface="Mada"/>
                        </a:rPr>
                        <a:t>ST depression)</a:t>
                      </a:r>
                      <a:r>
                        <a:rPr lang="en-GB" sz="1200">
                          <a:solidFill>
                            <a:schemeClr val="dk1"/>
                          </a:solidFill>
                          <a:latin typeface="Mada"/>
                          <a:ea typeface="Mada"/>
                          <a:cs typeface="Mada"/>
                          <a:sym typeface="Mada"/>
                        </a:rPr>
                        <a:t> on ECG</a:t>
                      </a:r>
                      <a:r>
                        <a:rPr lang="en-GB" sz="1200">
                          <a:solidFill>
                            <a:schemeClr val="dk1"/>
                          </a:solidFill>
                          <a:latin typeface="Mada"/>
                          <a:ea typeface="Mada"/>
                          <a:cs typeface="Mada"/>
                          <a:sym typeface="Mada"/>
                        </a:rPr>
                        <a:t> but           </a:t>
                      </a:r>
                      <a:r>
                        <a:rPr b="1" lang="en-GB" sz="1200" u="sng">
                          <a:solidFill>
                            <a:srgbClr val="CC0000"/>
                          </a:solidFill>
                          <a:latin typeface="Mada"/>
                          <a:ea typeface="Mada"/>
                          <a:cs typeface="Mada"/>
                          <a:sym typeface="Mada"/>
                        </a:rPr>
                        <a:t>NO</a:t>
                      </a:r>
                      <a:r>
                        <a:rPr b="1" lang="en-GB" sz="1200">
                          <a:solidFill>
                            <a:srgbClr val="CC0000"/>
                          </a:solidFill>
                          <a:latin typeface="Mada"/>
                          <a:ea typeface="Mada"/>
                          <a:cs typeface="Mada"/>
                          <a:sym typeface="Mada"/>
                        </a:rPr>
                        <a:t> cardiac biomarker elevation</a:t>
                      </a:r>
                      <a:endParaRPr b="1" sz="1200">
                        <a:solidFill>
                          <a:srgbClr val="CC0000"/>
                        </a:solidFill>
                        <a:latin typeface="Mada"/>
                        <a:ea typeface="Mada"/>
                        <a:cs typeface="Mada"/>
                        <a:sym typeface="Mada"/>
                      </a:endParaRPr>
                    </a:p>
                    <a:p>
                      <a:pPr indent="-198600" lvl="0" marL="3168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Characterised by angina on minimal exertion or angina at rest in the absence of myocardial damage.</a:t>
                      </a:r>
                      <a:endParaRPr sz="1200">
                        <a:solidFill>
                          <a:schemeClr val="dk1"/>
                        </a:solidFill>
                        <a:latin typeface="Mada"/>
                        <a:ea typeface="Mada"/>
                        <a:cs typeface="Mada"/>
                        <a:sym typeface="Mada"/>
                      </a:endParaRPr>
                    </a:p>
                    <a:p>
                      <a:pPr indent="-198600" lvl="0" marL="316800" rtl="0" algn="l">
                        <a:lnSpc>
                          <a:spcPct val="115000"/>
                        </a:lnSpc>
                        <a:spcBef>
                          <a:spcPts val="0"/>
                        </a:spcBef>
                        <a:spcAft>
                          <a:spcPts val="0"/>
                        </a:spcAft>
                        <a:buSzPts val="1200"/>
                        <a:buFont typeface="Mada"/>
                        <a:buChar char="●"/>
                      </a:pPr>
                      <a:r>
                        <a:rPr lang="en-GB" sz="1200">
                          <a:latin typeface="Mada"/>
                          <a:ea typeface="Mada"/>
                          <a:cs typeface="Mada"/>
                          <a:sym typeface="Mada"/>
                        </a:rPr>
                        <a:t>Lasts less than 20 min.</a:t>
                      </a:r>
                      <a:endParaRPr sz="1200">
                        <a:latin typeface="Mada"/>
                        <a:ea typeface="Mada"/>
                        <a:cs typeface="Mada"/>
                        <a:sym typeface="Mada"/>
                      </a:endParaRPr>
                    </a:p>
                  </a:txBody>
                  <a:tcPr marT="0" marB="0" marR="0" marL="0">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198600" lvl="0" marL="316800" rtl="0" algn="l">
                        <a:lnSpc>
                          <a:spcPct val="115000"/>
                        </a:lnSpc>
                        <a:spcBef>
                          <a:spcPts val="1200"/>
                        </a:spcBef>
                        <a:spcAft>
                          <a:spcPts val="0"/>
                        </a:spcAft>
                        <a:buClr>
                          <a:schemeClr val="dk1"/>
                        </a:buClr>
                        <a:buSzPts val="1200"/>
                        <a:buFont typeface="Mada"/>
                        <a:buChar char="●"/>
                      </a:pPr>
                      <a:r>
                        <a:rPr lang="en-GB" sz="1200">
                          <a:solidFill>
                            <a:schemeClr val="dk1"/>
                          </a:solidFill>
                          <a:latin typeface="Mada"/>
                          <a:ea typeface="Mada"/>
                          <a:cs typeface="Mada"/>
                          <a:sym typeface="Mada"/>
                        </a:rPr>
                        <a:t>Subendocardium (inner 1/3) especially vulnerable to ischemia;  </a:t>
                      </a:r>
                      <a:r>
                        <a:rPr lang="en-GB" sz="1200">
                          <a:solidFill>
                            <a:srgbClr val="6AA84F"/>
                          </a:solidFill>
                          <a:latin typeface="Mada"/>
                          <a:ea typeface="Mada"/>
                          <a:cs typeface="Mada"/>
                          <a:sym typeface="Mada"/>
                        </a:rPr>
                        <a:t>if the blood doesn’t return it progresses to STEMI.</a:t>
                      </a:r>
                      <a:endParaRPr sz="1200">
                        <a:solidFill>
                          <a:srgbClr val="6AA84F"/>
                        </a:solidFill>
                        <a:latin typeface="Mada"/>
                        <a:ea typeface="Mada"/>
                        <a:cs typeface="Mada"/>
                        <a:sym typeface="Mada"/>
                      </a:endParaRPr>
                    </a:p>
                    <a:p>
                      <a:pPr indent="-198600" lvl="0" marL="316800" rtl="0" algn="l">
                        <a:lnSpc>
                          <a:spcPct val="115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Normal or nonspecific (e.g. </a:t>
                      </a:r>
                      <a:r>
                        <a:rPr b="1" lang="en-GB" sz="1200">
                          <a:solidFill>
                            <a:srgbClr val="CC0000"/>
                          </a:solidFill>
                          <a:latin typeface="Mada"/>
                          <a:ea typeface="Mada"/>
                          <a:cs typeface="Mada"/>
                          <a:sym typeface="Mada"/>
                        </a:rPr>
                        <a:t>ST depression) and cardiac biomarker elevation</a:t>
                      </a:r>
                      <a:r>
                        <a:rPr b="1" lang="en-GB" sz="1200">
                          <a:solidFill>
                            <a:srgbClr val="CC0000"/>
                          </a:solidFill>
                          <a:latin typeface="Mada"/>
                          <a:ea typeface="Mada"/>
                          <a:cs typeface="Mada"/>
                          <a:sym typeface="Mada"/>
                        </a:rPr>
                        <a:t>.</a:t>
                      </a:r>
                      <a:endParaRPr b="1" sz="1200">
                        <a:solidFill>
                          <a:srgbClr val="CC0000"/>
                        </a:solidFill>
                        <a:latin typeface="Mada"/>
                        <a:ea typeface="Mada"/>
                        <a:cs typeface="Mada"/>
                        <a:sym typeface="Mada"/>
                      </a:endParaRPr>
                    </a:p>
                  </a:txBody>
                  <a:tcPr marT="0" marB="0" marR="0" marL="0">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198600" lvl="0" marL="316800" rtl="0" algn="l">
                        <a:lnSpc>
                          <a:spcPct val="115000"/>
                        </a:lnSpc>
                        <a:spcBef>
                          <a:spcPts val="1200"/>
                        </a:spcBef>
                        <a:spcAft>
                          <a:spcPts val="0"/>
                        </a:spcAft>
                        <a:buClr>
                          <a:schemeClr val="dk1"/>
                        </a:buClr>
                        <a:buSzPts val="1200"/>
                        <a:buFont typeface="Mada"/>
                        <a:buChar char="●"/>
                      </a:pPr>
                      <a:r>
                        <a:rPr lang="en-GB" sz="1200">
                          <a:solidFill>
                            <a:schemeClr val="dk1"/>
                          </a:solidFill>
                          <a:latin typeface="Mada"/>
                          <a:ea typeface="Mada"/>
                          <a:cs typeface="Mada"/>
                          <a:sym typeface="Mada"/>
                        </a:rPr>
                        <a:t>Full thickness of myocardial wall involved.</a:t>
                      </a:r>
                      <a:endParaRPr sz="1200">
                        <a:solidFill>
                          <a:schemeClr val="dk1"/>
                        </a:solidFill>
                        <a:latin typeface="Mada"/>
                        <a:ea typeface="Mada"/>
                        <a:cs typeface="Mada"/>
                        <a:sym typeface="Mada"/>
                      </a:endParaRPr>
                    </a:p>
                    <a:p>
                      <a:pPr indent="-198600" lvl="0" marL="3168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Completer occlusion.</a:t>
                      </a:r>
                      <a:endParaRPr sz="1200">
                        <a:solidFill>
                          <a:schemeClr val="dk1"/>
                        </a:solidFill>
                        <a:latin typeface="Mada"/>
                        <a:ea typeface="Mada"/>
                        <a:cs typeface="Mada"/>
                        <a:sym typeface="Mada"/>
                      </a:endParaRPr>
                    </a:p>
                    <a:p>
                      <a:pPr indent="-198600" lvl="0" marL="316800" rtl="0" algn="l">
                        <a:lnSpc>
                          <a:spcPct val="115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ST elevation and cardiac biomarker elevation.</a:t>
                      </a:r>
                      <a:endParaRPr b="1" sz="1200">
                        <a:solidFill>
                          <a:srgbClr val="CC0000"/>
                        </a:solidFill>
                        <a:latin typeface="Mada"/>
                        <a:ea typeface="Mada"/>
                        <a:cs typeface="Mada"/>
                        <a:sym typeface="Mada"/>
                      </a:endParaRPr>
                    </a:p>
                    <a:p>
                      <a:pPr indent="-198600" lvl="0" marL="316800" rtl="0" algn="l">
                        <a:lnSpc>
                          <a:spcPct val="115000"/>
                        </a:lnSpc>
                        <a:spcBef>
                          <a:spcPts val="0"/>
                        </a:spcBef>
                        <a:spcAft>
                          <a:spcPts val="0"/>
                        </a:spcAft>
                        <a:buSzPts val="1200"/>
                        <a:buFont typeface="Mada"/>
                        <a:buChar char="●"/>
                      </a:pPr>
                      <a:r>
                        <a:rPr lang="en-GB" sz="1200">
                          <a:latin typeface="Mada"/>
                          <a:ea typeface="Mada"/>
                          <a:cs typeface="Mada"/>
                          <a:sym typeface="Mada"/>
                        </a:rPr>
                        <a:t>Lasts more than 20 min.</a:t>
                      </a:r>
                      <a:endParaRPr sz="1200">
                        <a:latin typeface="Mada"/>
                        <a:ea typeface="Mada"/>
                        <a:cs typeface="Mada"/>
                        <a:sym typeface="Mada"/>
                      </a:endParaRPr>
                    </a:p>
                    <a:p>
                      <a:pPr indent="-198600" lvl="0" marL="316800" rtl="0" algn="l">
                        <a:lnSpc>
                          <a:spcPct val="115000"/>
                        </a:lnSpc>
                        <a:spcBef>
                          <a:spcPts val="0"/>
                        </a:spcBef>
                        <a:spcAft>
                          <a:spcPts val="0"/>
                        </a:spcAft>
                        <a:buSzPts val="1200"/>
                        <a:buFont typeface="Mada"/>
                        <a:buChar char="●"/>
                      </a:pPr>
                      <a:r>
                        <a:rPr lang="en-GB" sz="1200">
                          <a:latin typeface="Mada"/>
                          <a:ea typeface="Mada"/>
                          <a:cs typeface="Mada"/>
                          <a:sym typeface="Mada"/>
                        </a:rPr>
                        <a:t>The pain does not usually respond to sublingual glyceryl trinitrate.</a:t>
                      </a:r>
                      <a:endParaRPr sz="1200">
                        <a:latin typeface="Mada"/>
                        <a:ea typeface="Mada"/>
                        <a:cs typeface="Mada"/>
                        <a:sym typeface="Mada"/>
                      </a:endParaRPr>
                    </a:p>
                  </a:txBody>
                  <a:tcPr marT="0" marB="0" marR="0" marL="0">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pic>
        <p:nvPicPr>
          <p:cNvPr id="94" name="Google Shape;94;p15"/>
          <p:cNvPicPr preferRelativeResize="0"/>
          <p:nvPr/>
        </p:nvPicPr>
        <p:blipFill rotWithShape="1">
          <a:blip r:embed="rId4">
            <a:alphaModFix/>
          </a:blip>
          <a:srcRect b="0" l="7097" r="0" t="6305"/>
          <a:stretch/>
        </p:blipFill>
        <p:spPr>
          <a:xfrm>
            <a:off x="4619600" y="3679251"/>
            <a:ext cx="417775" cy="428350"/>
          </a:xfrm>
          <a:prstGeom prst="rect">
            <a:avLst/>
          </a:prstGeom>
          <a:noFill/>
          <a:ln>
            <a:noFill/>
          </a:ln>
        </p:spPr>
      </p:pic>
      <p:pic>
        <p:nvPicPr>
          <p:cNvPr id="95" name="Google Shape;95;p15"/>
          <p:cNvPicPr preferRelativeResize="0"/>
          <p:nvPr/>
        </p:nvPicPr>
        <p:blipFill>
          <a:blip r:embed="rId5">
            <a:alphaModFix/>
          </a:blip>
          <a:stretch>
            <a:fillRect/>
          </a:stretch>
        </p:blipFill>
        <p:spPr>
          <a:xfrm>
            <a:off x="7030875" y="3708273"/>
            <a:ext cx="449700" cy="385677"/>
          </a:xfrm>
          <a:prstGeom prst="rect">
            <a:avLst/>
          </a:prstGeom>
          <a:noFill/>
          <a:ln>
            <a:noFill/>
          </a:ln>
        </p:spPr>
      </p:pic>
      <p:sp>
        <p:nvSpPr>
          <p:cNvPr id="96" name="Google Shape;96;p15"/>
          <p:cNvSpPr txBox="1"/>
          <p:nvPr/>
        </p:nvSpPr>
        <p:spPr>
          <a:xfrm>
            <a:off x="335725" y="8882200"/>
            <a:ext cx="6927600" cy="99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Q: Clinically, how would you differentiate between STEMI, NSTEMI &amp; UA?</a:t>
            </a:r>
            <a:endParaRPr b="1"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STEMI: </a:t>
            </a:r>
            <a:r>
              <a:rPr lang="en-GB" sz="1200">
                <a:highlight>
                  <a:srgbClr val="FFF2CC"/>
                </a:highlight>
                <a:latin typeface="Mada"/>
                <a:ea typeface="Mada"/>
                <a:cs typeface="Mada"/>
                <a:sym typeface="Mada"/>
              </a:rPr>
              <a:t>Symptoms</a:t>
            </a:r>
            <a:r>
              <a:rPr lang="en-GB" sz="1200">
                <a:latin typeface="Mada"/>
                <a:ea typeface="Mada"/>
                <a:cs typeface="Mada"/>
                <a:sym typeface="Mada"/>
              </a:rPr>
              <a:t> + </a:t>
            </a:r>
            <a:r>
              <a:rPr lang="en-GB" sz="1200">
                <a:highlight>
                  <a:srgbClr val="F4CCCC"/>
                </a:highlight>
                <a:latin typeface="Mada"/>
                <a:ea typeface="Mada"/>
                <a:cs typeface="Mada"/>
                <a:sym typeface="Mada"/>
              </a:rPr>
              <a:t>ST elevation</a:t>
            </a:r>
            <a:r>
              <a:rPr lang="en-GB" sz="1200">
                <a:latin typeface="Mada"/>
                <a:ea typeface="Mada"/>
                <a:cs typeface="Mada"/>
                <a:sym typeface="Mada"/>
              </a:rPr>
              <a:t> + </a:t>
            </a:r>
            <a:r>
              <a:rPr lang="en-GB" sz="1200">
                <a:highlight>
                  <a:srgbClr val="C9DAF8"/>
                </a:highlight>
                <a:latin typeface="Mada"/>
                <a:ea typeface="Mada"/>
                <a:cs typeface="Mada"/>
                <a:sym typeface="Mada"/>
              </a:rPr>
              <a:t>Elevated Cardiac biomarkers</a:t>
            </a:r>
            <a:r>
              <a:rPr lang="en-GB" sz="1200">
                <a:latin typeface="Mada"/>
                <a:ea typeface="Mada"/>
                <a:cs typeface="Mada"/>
                <a:sym typeface="Mada"/>
              </a:rPr>
              <a:t> (Troponin &amp; CK-MB)</a:t>
            </a:r>
            <a:endParaRPr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NSTEMI: </a:t>
            </a:r>
            <a:r>
              <a:rPr lang="en-GB" sz="1200">
                <a:highlight>
                  <a:srgbClr val="FFF2CC"/>
                </a:highlight>
                <a:latin typeface="Mada"/>
                <a:ea typeface="Mada"/>
                <a:cs typeface="Mada"/>
                <a:sym typeface="Mada"/>
              </a:rPr>
              <a:t>Symptoms</a:t>
            </a:r>
            <a:r>
              <a:rPr lang="en-GB" sz="1200">
                <a:latin typeface="Mada"/>
                <a:ea typeface="Mada"/>
                <a:cs typeface="Mada"/>
                <a:sym typeface="Mada"/>
              </a:rPr>
              <a:t> + </a:t>
            </a:r>
            <a:r>
              <a:rPr lang="en-GB" sz="1200">
                <a:solidFill>
                  <a:schemeClr val="dk1"/>
                </a:solidFill>
                <a:highlight>
                  <a:srgbClr val="D9EAD3"/>
                </a:highlight>
                <a:latin typeface="Mada"/>
                <a:ea typeface="Mada"/>
                <a:cs typeface="Mada"/>
                <a:sym typeface="Mada"/>
              </a:rPr>
              <a:t>(+/-) </a:t>
            </a:r>
            <a:r>
              <a:rPr lang="en-GB" sz="1200">
                <a:highlight>
                  <a:srgbClr val="D9EAD3"/>
                </a:highlight>
                <a:latin typeface="Mada"/>
                <a:ea typeface="Mada"/>
                <a:cs typeface="Mada"/>
                <a:sym typeface="Mada"/>
              </a:rPr>
              <a:t>ST depression</a:t>
            </a:r>
            <a:r>
              <a:rPr lang="en-GB" sz="1200">
                <a:latin typeface="Mada"/>
                <a:ea typeface="Mada"/>
                <a:cs typeface="Mada"/>
                <a:sym typeface="Mada"/>
              </a:rPr>
              <a:t> + </a:t>
            </a:r>
            <a:r>
              <a:rPr lang="en-GB" sz="1200">
                <a:highlight>
                  <a:srgbClr val="C9DAF8"/>
                </a:highlight>
                <a:latin typeface="Mada"/>
                <a:ea typeface="Mada"/>
                <a:cs typeface="Mada"/>
                <a:sym typeface="Mada"/>
              </a:rPr>
              <a:t>Elevated Cardiac biomarkers</a:t>
            </a:r>
            <a:r>
              <a:rPr lang="en-GB" sz="1200">
                <a:latin typeface="Mada"/>
                <a:ea typeface="Mada"/>
                <a:cs typeface="Mada"/>
                <a:sym typeface="Mada"/>
              </a:rPr>
              <a:t> (Troponin &amp; CK-MB)</a:t>
            </a:r>
            <a:endParaRPr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UA: </a:t>
            </a:r>
            <a:r>
              <a:rPr lang="en-GB" sz="1200">
                <a:highlight>
                  <a:srgbClr val="FFF2CC"/>
                </a:highlight>
                <a:latin typeface="Mada"/>
                <a:ea typeface="Mada"/>
                <a:cs typeface="Mada"/>
                <a:sym typeface="Mada"/>
              </a:rPr>
              <a:t>Symptoms</a:t>
            </a:r>
            <a:r>
              <a:rPr lang="en-GB" sz="1200">
                <a:latin typeface="Mada"/>
                <a:ea typeface="Mada"/>
                <a:cs typeface="Mada"/>
                <a:sym typeface="Mada"/>
              </a:rPr>
              <a:t> +</a:t>
            </a:r>
            <a:r>
              <a:rPr lang="en-GB" sz="1200">
                <a:highlight>
                  <a:srgbClr val="D9EAD3"/>
                </a:highlight>
                <a:latin typeface="Mada"/>
                <a:ea typeface="Mada"/>
                <a:cs typeface="Mada"/>
                <a:sym typeface="Mada"/>
              </a:rPr>
              <a:t> (+/-) ST depression</a:t>
            </a:r>
            <a:r>
              <a:rPr lang="en-GB" sz="1200">
                <a:latin typeface="Mada"/>
                <a:ea typeface="Mada"/>
                <a:cs typeface="Mada"/>
                <a:sym typeface="Mada"/>
              </a:rPr>
              <a:t> + </a:t>
            </a:r>
            <a:r>
              <a:rPr lang="en-GB" sz="1200">
                <a:highlight>
                  <a:srgbClr val="EAD1DC"/>
                </a:highlight>
                <a:latin typeface="Mada"/>
                <a:ea typeface="Mada"/>
                <a:cs typeface="Mada"/>
                <a:sym typeface="Mada"/>
              </a:rPr>
              <a:t>Normal Cardiac biomarkers</a:t>
            </a:r>
            <a:endParaRPr sz="1200">
              <a:highlight>
                <a:srgbClr val="EAD1DC"/>
              </a:highlight>
              <a:latin typeface="Mada"/>
              <a:ea typeface="Mada"/>
              <a:cs typeface="Mada"/>
              <a:sym typeface="Mada"/>
            </a:endParaRPr>
          </a:p>
        </p:txBody>
      </p:sp>
      <p:cxnSp>
        <p:nvCxnSpPr>
          <p:cNvPr id="97" name="Google Shape;97;p15"/>
          <p:cNvCxnSpPr/>
          <p:nvPr/>
        </p:nvCxnSpPr>
        <p:spPr>
          <a:xfrm rot="10800000">
            <a:off x="8900" y="9925850"/>
            <a:ext cx="7612800" cy="0"/>
          </a:xfrm>
          <a:prstGeom prst="straightConnector1">
            <a:avLst/>
          </a:prstGeom>
          <a:noFill/>
          <a:ln cap="flat" cmpd="sng" w="28575">
            <a:solidFill>
              <a:srgbClr val="9C254D"/>
            </a:solidFill>
            <a:prstDash val="dot"/>
            <a:round/>
            <a:headEnd len="med" w="med" type="none"/>
            <a:tailEnd len="med" w="med" type="none"/>
          </a:ln>
        </p:spPr>
      </p:cxnSp>
      <p:sp>
        <p:nvSpPr>
          <p:cNvPr id="98" name="Google Shape;98;p15"/>
          <p:cNvSpPr/>
          <p:nvPr/>
        </p:nvSpPr>
        <p:spPr>
          <a:xfrm>
            <a:off x="2044425" y="993400"/>
            <a:ext cx="944700" cy="272100"/>
          </a:xfrm>
          <a:prstGeom prst="roundRect">
            <a:avLst>
              <a:gd fmla="val 16667" name="adj"/>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500">
                <a:solidFill>
                  <a:srgbClr val="999999"/>
                </a:solidFill>
                <a:latin typeface="Mada"/>
                <a:ea typeface="Mada"/>
                <a:cs typeface="Mada"/>
                <a:sym typeface="Mada"/>
              </a:rPr>
              <a:t>EXTRA</a:t>
            </a:r>
            <a:endParaRPr>
              <a:solidFill>
                <a:srgbClr val="999999"/>
              </a:solidFill>
              <a:latin typeface="Mada"/>
              <a:ea typeface="Mada"/>
              <a:cs typeface="Mada"/>
              <a:sym typeface="Mada"/>
            </a:endParaRPr>
          </a:p>
        </p:txBody>
      </p:sp>
      <p:sp>
        <p:nvSpPr>
          <p:cNvPr id="99" name="Google Shape;99;p15"/>
          <p:cNvSpPr/>
          <p:nvPr/>
        </p:nvSpPr>
        <p:spPr>
          <a:xfrm>
            <a:off x="4109310" y="5054488"/>
            <a:ext cx="3423900" cy="5391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800">
                <a:solidFill>
                  <a:schemeClr val="dk1"/>
                </a:solidFill>
                <a:latin typeface="Mada"/>
                <a:ea typeface="Mada"/>
                <a:cs typeface="Mada"/>
                <a:sym typeface="Mada"/>
              </a:rPr>
              <a:t>ACS: Acute coronary syndromes	 	UA: Unstable angina</a:t>
            </a:r>
            <a:endParaRPr sz="800">
              <a:solidFill>
                <a:schemeClr val="dk1"/>
              </a:solidFill>
              <a:latin typeface="Mada"/>
              <a:ea typeface="Mada"/>
              <a:cs typeface="Mada"/>
              <a:sym typeface="Mada"/>
            </a:endParaRPr>
          </a:p>
          <a:p>
            <a:pPr indent="0" lvl="0" marL="0" rtl="0" algn="l">
              <a:spcBef>
                <a:spcPts val="0"/>
              </a:spcBef>
              <a:spcAft>
                <a:spcPts val="0"/>
              </a:spcAft>
              <a:buNone/>
            </a:pPr>
            <a:r>
              <a:rPr lang="en-GB" sz="800">
                <a:solidFill>
                  <a:schemeClr val="dk1"/>
                </a:solidFill>
                <a:latin typeface="Mada"/>
                <a:ea typeface="Mada"/>
                <a:cs typeface="Mada"/>
                <a:sym typeface="Mada"/>
              </a:rPr>
              <a:t>NSTE-ACS: Non-ST elevation ACS	NSTEMI: Non-ST elevation MI</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chemeClr val="dk1"/>
                </a:solidFill>
                <a:latin typeface="Mada"/>
                <a:ea typeface="Mada"/>
                <a:cs typeface="Mada"/>
                <a:sym typeface="Mada"/>
              </a:rPr>
              <a:t>STE-ACS: ST elevation ACS		STEMI: ST elevation MI</a:t>
            </a:r>
            <a:endParaRPr sz="800">
              <a:solidFill>
                <a:schemeClr val="dk1"/>
              </a:solidFill>
              <a:latin typeface="Mada"/>
              <a:ea typeface="Mada"/>
              <a:cs typeface="Mada"/>
              <a:sym typeface="Mad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Acute coronary syndrome cont.</a:t>
            </a:r>
            <a:endParaRPr sz="2600">
              <a:latin typeface="Mada Black"/>
              <a:ea typeface="Mada Black"/>
              <a:cs typeface="Mada Black"/>
              <a:sym typeface="Mada Black"/>
            </a:endParaRPr>
          </a:p>
        </p:txBody>
      </p:sp>
      <p:cxnSp>
        <p:nvCxnSpPr>
          <p:cNvPr id="105" name="Google Shape;105;p16"/>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106" name="Google Shape;106;p16"/>
          <p:cNvSpPr/>
          <p:nvPr/>
        </p:nvSpPr>
        <p:spPr>
          <a:xfrm>
            <a:off x="4100" y="9468650"/>
            <a:ext cx="7589400" cy="122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Mada"/>
                <a:ea typeface="Mada"/>
                <a:cs typeface="Mada"/>
                <a:sym typeface="Mada"/>
              </a:rPr>
              <a:t>1- In a fixed stenosis (NO rupture), a </a:t>
            </a:r>
            <a:r>
              <a:rPr lang="en-GB" sz="800">
                <a:solidFill>
                  <a:srgbClr val="6AA84F"/>
                </a:solidFill>
                <a:latin typeface="Mada"/>
                <a:ea typeface="Mada"/>
                <a:cs typeface="Mada"/>
                <a:sym typeface="Mada"/>
              </a:rPr>
              <a:t>75% stenosis of the epicardial arteries is required to eliminate the flow in the coronaries by 90% which will eventually lead to stable angina with exertional symptoms (symptoms that come with activity or emotional stress)</a:t>
            </a:r>
            <a:r>
              <a:rPr lang="en-GB" sz="800">
                <a:solidFill>
                  <a:srgbClr val="6AA84F"/>
                </a:solidFill>
                <a:latin typeface="Mada"/>
                <a:ea typeface="Mada"/>
                <a:cs typeface="Mada"/>
                <a:sym typeface="Mada"/>
              </a:rPr>
              <a:t>. In contrast, plaques that only occlude 20% may be more aggressive if rupture occurs, once it ruptures a clot will be formed and it will lead to ACS. </a:t>
            </a:r>
            <a:r>
              <a:rPr lang="en-GB" sz="800">
                <a:solidFill>
                  <a:srgbClr val="1C4588"/>
                </a:solidFill>
                <a:latin typeface="Mada"/>
                <a:ea typeface="Mada"/>
                <a:cs typeface="Mada"/>
                <a:sym typeface="Mada"/>
              </a:rPr>
              <a:t>The presence of a </a:t>
            </a:r>
            <a:r>
              <a:rPr b="1" lang="en-GB" sz="800">
                <a:solidFill>
                  <a:srgbClr val="1C4588"/>
                </a:solidFill>
                <a:latin typeface="Mada"/>
                <a:ea typeface="Mada"/>
                <a:cs typeface="Mada"/>
                <a:sym typeface="Mada"/>
              </a:rPr>
              <a:t>rich lipid pool</a:t>
            </a:r>
            <a:r>
              <a:rPr lang="en-GB" sz="800">
                <a:solidFill>
                  <a:srgbClr val="1C4588"/>
                </a:solidFill>
                <a:latin typeface="Mada"/>
                <a:ea typeface="Mada"/>
                <a:cs typeface="Mada"/>
                <a:sym typeface="Mada"/>
              </a:rPr>
              <a:t> within the plaque and a </a:t>
            </a:r>
            <a:r>
              <a:rPr b="1" lang="en-GB" sz="800">
                <a:solidFill>
                  <a:srgbClr val="1C4588"/>
                </a:solidFill>
                <a:latin typeface="Mada"/>
                <a:ea typeface="Mada"/>
                <a:cs typeface="Mada"/>
                <a:sym typeface="Mada"/>
              </a:rPr>
              <a:t>thin fibrous cap</a:t>
            </a:r>
            <a:r>
              <a:rPr lang="en-GB" sz="800">
                <a:solidFill>
                  <a:srgbClr val="1C4588"/>
                </a:solidFill>
                <a:latin typeface="Mada"/>
                <a:ea typeface="Mada"/>
                <a:cs typeface="Mada"/>
                <a:sym typeface="Mada"/>
              </a:rPr>
              <a:t> are </a:t>
            </a:r>
            <a:r>
              <a:rPr b="1" lang="en-GB" sz="800">
                <a:solidFill>
                  <a:srgbClr val="1C4588"/>
                </a:solidFill>
                <a:latin typeface="Mada"/>
                <a:ea typeface="Mada"/>
                <a:cs typeface="Mada"/>
                <a:sym typeface="Mada"/>
              </a:rPr>
              <a:t>associated with an increased risk of rupture</a:t>
            </a:r>
            <a:r>
              <a:rPr lang="en-GB" sz="800">
                <a:solidFill>
                  <a:srgbClr val="1C4588"/>
                </a:solidFill>
                <a:latin typeface="Mada"/>
                <a:ea typeface="Mada"/>
                <a:cs typeface="Mada"/>
                <a:sym typeface="Mada"/>
              </a:rPr>
              <a:t>.</a:t>
            </a:r>
            <a:r>
              <a:rPr lang="en-GB" sz="800">
                <a:solidFill>
                  <a:srgbClr val="6AA84F"/>
                </a:solidFill>
                <a:latin typeface="Mada"/>
                <a:ea typeface="Mada"/>
                <a:cs typeface="Mada"/>
                <a:sym typeface="Mada"/>
              </a:rPr>
              <a:t> </a:t>
            </a:r>
            <a:r>
              <a:rPr lang="en-GB" sz="800">
                <a:solidFill>
                  <a:srgbClr val="999999"/>
                </a:solidFill>
                <a:latin typeface="Mada"/>
                <a:ea typeface="Mada"/>
                <a:cs typeface="Mada"/>
                <a:sym typeface="Mada"/>
              </a:rPr>
              <a:t>Bottom line: Ischemia due to fixed stenosis (no rupture) → Stable angina, Plaque rupture with superimposed thrombus → ACS</a:t>
            </a:r>
            <a:endParaRPr sz="800">
              <a:solidFill>
                <a:srgbClr val="999999"/>
              </a:solidFill>
              <a:latin typeface="Mada"/>
              <a:ea typeface="Mada"/>
              <a:cs typeface="Mada"/>
              <a:sym typeface="Mada"/>
            </a:endParaRPr>
          </a:p>
          <a:p>
            <a:pPr indent="0" lvl="0" marL="0" rtl="0" algn="l">
              <a:spcBef>
                <a:spcPts val="0"/>
              </a:spcBef>
              <a:spcAft>
                <a:spcPts val="0"/>
              </a:spcAft>
              <a:buNone/>
            </a:pPr>
            <a:r>
              <a:rPr lang="en-GB" sz="800">
                <a:solidFill>
                  <a:srgbClr val="6AA84F"/>
                </a:solidFill>
                <a:latin typeface="Mada"/>
                <a:ea typeface="Mada"/>
                <a:cs typeface="Mada"/>
                <a:sym typeface="Mada"/>
              </a:rPr>
              <a:t>2- If the cause of atherosclerosis is genetics (Non-modifiable) then you can’t control it, you can only slow the progression with medications and treating the other reversible factors, whereas for the modifiable factors we can control them by counseling patients, advocating the community to reduce unhealthy diet, smoking and exert exercise.</a:t>
            </a:r>
            <a:endParaRPr sz="800">
              <a:solidFill>
                <a:srgbClr val="2F497E"/>
              </a:solidFill>
              <a:latin typeface="Mada"/>
              <a:ea typeface="Mada"/>
              <a:cs typeface="Mada"/>
              <a:sym typeface="Mada"/>
            </a:endParaRPr>
          </a:p>
          <a:p>
            <a:pPr indent="0" lvl="0" marL="0" rtl="0" algn="l">
              <a:spcBef>
                <a:spcPts val="0"/>
              </a:spcBef>
              <a:spcAft>
                <a:spcPts val="0"/>
              </a:spcAft>
              <a:buNone/>
            </a:pPr>
            <a:r>
              <a:rPr lang="en-GB" sz="800">
                <a:solidFill>
                  <a:srgbClr val="1C4588"/>
                </a:solidFill>
                <a:latin typeface="Mada"/>
                <a:ea typeface="Mada"/>
                <a:cs typeface="Mada"/>
                <a:sym typeface="Mada"/>
              </a:rPr>
              <a:t>3- Pre-menopausal women have lower rates of disease than men, although the gender difference disappears after the menopause.</a:t>
            </a:r>
            <a:endParaRPr sz="800">
              <a:solidFill>
                <a:srgbClr val="1C4588"/>
              </a:solidFill>
              <a:latin typeface="Mada"/>
              <a:ea typeface="Mada"/>
              <a:cs typeface="Mada"/>
              <a:sym typeface="Mada"/>
            </a:endParaRPr>
          </a:p>
          <a:p>
            <a:pPr indent="0" lvl="0" marL="0" rtl="0" algn="l">
              <a:spcBef>
                <a:spcPts val="0"/>
              </a:spcBef>
              <a:spcAft>
                <a:spcPts val="0"/>
              </a:spcAft>
              <a:buNone/>
            </a:pPr>
            <a:r>
              <a:rPr lang="en-GB" sz="800">
                <a:solidFill>
                  <a:srgbClr val="1C4588"/>
                </a:solidFill>
                <a:latin typeface="Mada"/>
                <a:ea typeface="Mada"/>
                <a:cs typeface="Mada"/>
                <a:sym typeface="Mada"/>
              </a:rPr>
              <a:t>4- </a:t>
            </a:r>
            <a:r>
              <a:rPr b="1" lang="en-GB" sz="800">
                <a:solidFill>
                  <a:srgbClr val="1C4588"/>
                </a:solidFill>
                <a:latin typeface="Mada"/>
                <a:ea typeface="Mada"/>
                <a:cs typeface="Mada"/>
                <a:sym typeface="Mada"/>
              </a:rPr>
              <a:t>Premature: </a:t>
            </a:r>
            <a:r>
              <a:rPr lang="en-GB" sz="800">
                <a:solidFill>
                  <a:srgbClr val="1C4588"/>
                </a:solidFill>
                <a:latin typeface="Mada"/>
                <a:ea typeface="Mada"/>
                <a:cs typeface="Mada"/>
                <a:sym typeface="Mada"/>
              </a:rPr>
              <a:t>Age&lt;50 in men and &lt;55 in women; family history doesn’t convey a risk for the patient if the heart disease developed in elderly relatives!</a:t>
            </a:r>
            <a:endParaRPr sz="8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800">
                <a:solidFill>
                  <a:srgbClr val="1C4588"/>
                </a:solidFill>
                <a:latin typeface="Mada"/>
                <a:ea typeface="Mada"/>
                <a:cs typeface="Mada"/>
                <a:sym typeface="Mada"/>
              </a:rPr>
              <a:t>5- </a:t>
            </a:r>
            <a:r>
              <a:rPr b="1" lang="en-GB" sz="800">
                <a:solidFill>
                  <a:srgbClr val="1C4588"/>
                </a:solidFill>
                <a:latin typeface="Mada"/>
                <a:ea typeface="Mada"/>
                <a:cs typeface="Mada"/>
                <a:sym typeface="Mada"/>
              </a:rPr>
              <a:t>First degree relatives</a:t>
            </a:r>
            <a:r>
              <a:rPr lang="en-GB" sz="800">
                <a:solidFill>
                  <a:srgbClr val="1C4588"/>
                </a:solidFill>
                <a:latin typeface="Mada"/>
                <a:ea typeface="Mada"/>
                <a:cs typeface="Mada"/>
                <a:sym typeface="Mada"/>
              </a:rPr>
              <a:t>: Siblings and parents</a:t>
            </a:r>
            <a:endParaRPr sz="800">
              <a:solidFill>
                <a:srgbClr val="1C4588"/>
              </a:solidFill>
              <a:latin typeface="Mada"/>
              <a:ea typeface="Mada"/>
              <a:cs typeface="Mada"/>
              <a:sym typeface="Mada"/>
            </a:endParaRPr>
          </a:p>
        </p:txBody>
      </p:sp>
      <p:sp>
        <p:nvSpPr>
          <p:cNvPr id="107" name="Google Shape;107;p16"/>
          <p:cNvSpPr txBox="1"/>
          <p:nvPr/>
        </p:nvSpPr>
        <p:spPr>
          <a:xfrm>
            <a:off x="214400" y="659625"/>
            <a:ext cx="32256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Pathogenesis of ACS</a:t>
            </a:r>
            <a:endParaRPr sz="2100">
              <a:highlight>
                <a:srgbClr val="F5E9ED"/>
              </a:highlight>
              <a:latin typeface="Mada Black"/>
              <a:ea typeface="Mada Black"/>
              <a:cs typeface="Mada Black"/>
              <a:sym typeface="Mada Black"/>
            </a:endParaRPr>
          </a:p>
        </p:txBody>
      </p:sp>
      <p:sp>
        <p:nvSpPr>
          <p:cNvPr id="108" name="Google Shape;108;p16"/>
          <p:cNvSpPr txBox="1"/>
          <p:nvPr/>
        </p:nvSpPr>
        <p:spPr>
          <a:xfrm>
            <a:off x="340750" y="922800"/>
            <a:ext cx="4657500" cy="21093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1200"/>
              </a:spcBef>
              <a:spcAft>
                <a:spcPts val="0"/>
              </a:spcAft>
              <a:buSzPts val="1600"/>
              <a:buFont typeface="Mada"/>
              <a:buChar char="◆"/>
            </a:pPr>
            <a:r>
              <a:rPr b="1" lang="en-GB">
                <a:latin typeface="Mada"/>
                <a:ea typeface="Mada"/>
                <a:cs typeface="Mada"/>
                <a:sym typeface="Mada"/>
              </a:rPr>
              <a:t>The common mechanism to all ACS is:</a:t>
            </a:r>
            <a:endParaRPr b="1" baseline="30000">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rabicPeriod"/>
            </a:pPr>
            <a:r>
              <a:rPr b="1" lang="en-GB" sz="1000">
                <a:solidFill>
                  <a:srgbClr val="CC0000"/>
                </a:solidFill>
                <a:latin typeface="Mada"/>
                <a:ea typeface="Mada"/>
                <a:cs typeface="Mada"/>
                <a:sym typeface="Mada"/>
              </a:rPr>
              <a:t>Rupture</a:t>
            </a:r>
            <a:r>
              <a:rPr b="1" baseline="30000" lang="en-GB" sz="1000">
                <a:solidFill>
                  <a:srgbClr val="6AA84F"/>
                </a:solidFill>
                <a:latin typeface="Mada"/>
                <a:ea typeface="Mada"/>
                <a:cs typeface="Mada"/>
                <a:sym typeface="Mada"/>
              </a:rPr>
              <a:t>1</a:t>
            </a:r>
            <a:r>
              <a:rPr lang="en-GB" sz="1000">
                <a:latin typeface="Mada"/>
                <a:ea typeface="Mada"/>
                <a:cs typeface="Mada"/>
                <a:sym typeface="Mada"/>
              </a:rPr>
              <a:t> </a:t>
            </a:r>
            <a:r>
              <a:rPr lang="en-GB" sz="1000">
                <a:solidFill>
                  <a:srgbClr val="6AA84F"/>
                </a:solidFill>
                <a:latin typeface="Mada"/>
                <a:ea typeface="Mada"/>
                <a:cs typeface="Mada"/>
                <a:sym typeface="Mada"/>
              </a:rPr>
              <a:t>or erosion of the fibrous cap of an atherosclerotic plaque</a:t>
            </a:r>
            <a:r>
              <a:rPr b="1"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expose collagen and vWF</a:t>
            </a:r>
            <a:endParaRPr b="1" sz="1000">
              <a:solidFill>
                <a:srgbClr val="6AA84F"/>
              </a:solidFill>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rabicPeriod"/>
            </a:pPr>
            <a:r>
              <a:rPr b="1" lang="en-GB" sz="1000">
                <a:solidFill>
                  <a:srgbClr val="CC0000"/>
                </a:solidFill>
                <a:latin typeface="Mada"/>
                <a:ea typeface="Mada"/>
                <a:cs typeface="Mada"/>
                <a:sym typeface="Mada"/>
              </a:rPr>
              <a:t>Platelet aggregation</a:t>
            </a:r>
            <a:r>
              <a:rPr lang="en-GB" sz="1000">
                <a:latin typeface="Mada"/>
                <a:ea typeface="Mada"/>
                <a:cs typeface="Mada"/>
                <a:sym typeface="Mada"/>
              </a:rPr>
              <a:t> </a:t>
            </a:r>
            <a:r>
              <a:rPr lang="en-GB" sz="1000">
                <a:solidFill>
                  <a:srgbClr val="6AA84F"/>
                </a:solidFill>
                <a:latin typeface="Mada"/>
                <a:ea typeface="Mada"/>
                <a:cs typeface="Mada"/>
                <a:sym typeface="Mada"/>
              </a:rPr>
              <a:t>and adhesion</a:t>
            </a:r>
            <a:r>
              <a:rPr lang="en-GB" sz="1000">
                <a:latin typeface="Mada"/>
                <a:ea typeface="Mada"/>
                <a:cs typeface="Mada"/>
                <a:sym typeface="Mada"/>
              </a:rPr>
              <a:t>, </a:t>
            </a:r>
            <a:r>
              <a:rPr lang="en-GB" sz="1000">
                <a:solidFill>
                  <a:srgbClr val="999999"/>
                </a:solidFill>
                <a:latin typeface="Mada"/>
                <a:ea typeface="Mada"/>
                <a:cs typeface="Mada"/>
                <a:sym typeface="Mada"/>
              </a:rPr>
              <a:t>Platelets will release:</a:t>
            </a:r>
            <a:endParaRPr sz="1000">
              <a:solidFill>
                <a:srgbClr val="999999"/>
              </a:solidFill>
              <a:latin typeface="Mada"/>
              <a:ea typeface="Mada"/>
              <a:cs typeface="Mada"/>
              <a:sym typeface="Mada"/>
            </a:endParaRPr>
          </a:p>
          <a:p>
            <a:pPr indent="-293899" lvl="1" marL="1083599" rtl="0" algn="l">
              <a:lnSpc>
                <a:spcPct val="115000"/>
              </a:lnSpc>
              <a:spcBef>
                <a:spcPts val="0"/>
              </a:spcBef>
              <a:spcAft>
                <a:spcPts val="0"/>
              </a:spcAft>
              <a:buClr>
                <a:srgbClr val="B7B7B7"/>
              </a:buClr>
              <a:buSzPts val="1000"/>
              <a:buFont typeface="Mada"/>
              <a:buAutoNum type="alphaLcPeriod"/>
            </a:pPr>
            <a:r>
              <a:rPr b="1" lang="en-GB" sz="1000">
                <a:solidFill>
                  <a:srgbClr val="B7B7B7"/>
                </a:solidFill>
                <a:latin typeface="Mada"/>
                <a:ea typeface="Mada"/>
                <a:cs typeface="Mada"/>
                <a:sym typeface="Mada"/>
              </a:rPr>
              <a:t>Thromboxane A2 (aspirin works here):</a:t>
            </a:r>
            <a:r>
              <a:rPr lang="en-GB" sz="1000">
                <a:solidFill>
                  <a:srgbClr val="B7B7B7"/>
                </a:solidFill>
                <a:latin typeface="Mada"/>
                <a:ea typeface="Mada"/>
                <a:cs typeface="Mada"/>
                <a:sym typeface="Mada"/>
              </a:rPr>
              <a:t> Vasoconstriction &amp; Activate nearby platelets </a:t>
            </a:r>
            <a:endParaRPr sz="1000">
              <a:solidFill>
                <a:srgbClr val="B7B7B7"/>
              </a:solidFill>
              <a:latin typeface="Mada"/>
              <a:ea typeface="Mada"/>
              <a:cs typeface="Mada"/>
              <a:sym typeface="Mada"/>
            </a:endParaRPr>
          </a:p>
          <a:p>
            <a:pPr indent="-293899" lvl="1" marL="1083599" rtl="0" algn="l">
              <a:lnSpc>
                <a:spcPct val="115000"/>
              </a:lnSpc>
              <a:spcBef>
                <a:spcPts val="0"/>
              </a:spcBef>
              <a:spcAft>
                <a:spcPts val="0"/>
              </a:spcAft>
              <a:buClr>
                <a:srgbClr val="B7B7B7"/>
              </a:buClr>
              <a:buSzPts val="1000"/>
              <a:buFont typeface="Mada"/>
              <a:buAutoNum type="alphaLcPeriod"/>
            </a:pPr>
            <a:r>
              <a:rPr b="1" lang="en-GB" sz="1000">
                <a:solidFill>
                  <a:srgbClr val="B7B7B7"/>
                </a:solidFill>
                <a:latin typeface="Mada"/>
                <a:ea typeface="Mada"/>
                <a:cs typeface="Mada"/>
                <a:sym typeface="Mada"/>
              </a:rPr>
              <a:t>ADP ( clopidogrel and Ticagrelor work here):</a:t>
            </a:r>
            <a:r>
              <a:rPr lang="en-GB" sz="1000">
                <a:solidFill>
                  <a:srgbClr val="B7B7B7"/>
                </a:solidFill>
                <a:latin typeface="Mada"/>
                <a:ea typeface="Mada"/>
                <a:cs typeface="Mada"/>
                <a:sym typeface="Mada"/>
              </a:rPr>
              <a:t> Activate nearby platelets </a:t>
            </a:r>
            <a:endParaRPr sz="1000">
              <a:solidFill>
                <a:srgbClr val="B7B7B7"/>
              </a:solidFill>
              <a:latin typeface="Mada"/>
              <a:ea typeface="Mada"/>
              <a:cs typeface="Mada"/>
              <a:sym typeface="Mada"/>
            </a:endParaRPr>
          </a:p>
          <a:p>
            <a:pPr indent="-293899" lvl="1" marL="1083599" rtl="0" algn="l">
              <a:lnSpc>
                <a:spcPct val="115000"/>
              </a:lnSpc>
              <a:spcBef>
                <a:spcPts val="0"/>
              </a:spcBef>
              <a:spcAft>
                <a:spcPts val="0"/>
              </a:spcAft>
              <a:buClr>
                <a:srgbClr val="B7B7B7"/>
              </a:buClr>
              <a:buSzPts val="1000"/>
              <a:buFont typeface="Mada"/>
              <a:buAutoNum type="alphaLcPeriod"/>
            </a:pPr>
            <a:r>
              <a:rPr b="1" lang="en-GB" sz="1000">
                <a:solidFill>
                  <a:srgbClr val="B7B7B7"/>
                </a:solidFill>
                <a:latin typeface="Mada"/>
                <a:ea typeface="Mada"/>
                <a:cs typeface="Mada"/>
                <a:sym typeface="Mada"/>
              </a:rPr>
              <a:t>Serotonin: </a:t>
            </a:r>
            <a:r>
              <a:rPr lang="en-GB" sz="1000">
                <a:solidFill>
                  <a:srgbClr val="B7B7B7"/>
                </a:solidFill>
                <a:latin typeface="Mada"/>
                <a:ea typeface="Mada"/>
                <a:cs typeface="Mada"/>
                <a:sym typeface="Mada"/>
              </a:rPr>
              <a:t>Vasoconstriction</a:t>
            </a:r>
            <a:endParaRPr sz="1000">
              <a:solidFill>
                <a:srgbClr val="B7B7B7"/>
              </a:solidFill>
              <a:latin typeface="Mada"/>
              <a:ea typeface="Mada"/>
              <a:cs typeface="Mada"/>
              <a:sym typeface="Mada"/>
            </a:endParaRPr>
          </a:p>
          <a:p>
            <a:pPr indent="-292100" lvl="0" marL="457200" rtl="0" algn="l">
              <a:lnSpc>
                <a:spcPct val="115000"/>
              </a:lnSpc>
              <a:spcBef>
                <a:spcPts val="0"/>
              </a:spcBef>
              <a:spcAft>
                <a:spcPts val="0"/>
              </a:spcAft>
              <a:buSzPts val="1000"/>
              <a:buFont typeface="Mada"/>
              <a:buAutoNum type="arabicPeriod"/>
            </a:pPr>
            <a:r>
              <a:rPr lang="en-GB" sz="1000">
                <a:solidFill>
                  <a:srgbClr val="999999"/>
                </a:solidFill>
                <a:latin typeface="Mada"/>
                <a:ea typeface="Mada"/>
                <a:cs typeface="Mada"/>
                <a:sym typeface="Mada"/>
              </a:rPr>
              <a:t>These signals will attract more platelets which will attach to each other by fibrinogen to</a:t>
            </a:r>
            <a:r>
              <a:rPr lang="en-GB" sz="1000">
                <a:latin typeface="Mada"/>
                <a:ea typeface="Mada"/>
                <a:cs typeface="Mada"/>
                <a:sym typeface="Mada"/>
              </a:rPr>
              <a:t> </a:t>
            </a:r>
            <a:r>
              <a:rPr b="1" lang="en-GB" sz="1000">
                <a:solidFill>
                  <a:srgbClr val="CC0000"/>
                </a:solidFill>
                <a:latin typeface="Mada"/>
                <a:ea typeface="Mada"/>
                <a:cs typeface="Mada"/>
                <a:sym typeface="Mada"/>
              </a:rPr>
              <a:t>form thrombus</a:t>
            </a:r>
            <a:r>
              <a:rPr lang="en-GB" sz="1000">
                <a:latin typeface="Mada"/>
                <a:ea typeface="Mada"/>
                <a:cs typeface="Mada"/>
                <a:sym typeface="Mada"/>
              </a:rPr>
              <a:t> </a:t>
            </a:r>
            <a:r>
              <a:rPr lang="en-GB" sz="1000">
                <a:solidFill>
                  <a:srgbClr val="B7B7B7"/>
                </a:solidFill>
                <a:latin typeface="Mada"/>
                <a:ea typeface="Mada"/>
                <a:cs typeface="Mada"/>
                <a:sym typeface="Mada"/>
              </a:rPr>
              <a:t>which will close the vessel; distal thrombus embolization is possible</a:t>
            </a:r>
            <a:r>
              <a:rPr lang="en-GB" sz="1000">
                <a:latin typeface="Mada"/>
                <a:ea typeface="Mada"/>
                <a:cs typeface="Mada"/>
                <a:sym typeface="Mada"/>
              </a:rPr>
              <a:t>.</a:t>
            </a:r>
            <a:endParaRPr sz="1000">
              <a:latin typeface="Mada"/>
              <a:ea typeface="Mada"/>
              <a:cs typeface="Mada"/>
              <a:sym typeface="Mada"/>
            </a:endParaRPr>
          </a:p>
          <a:p>
            <a:pPr indent="-285750" lvl="0" marL="457200" rtl="0" algn="l">
              <a:lnSpc>
                <a:spcPct val="115000"/>
              </a:lnSpc>
              <a:spcBef>
                <a:spcPts val="0"/>
              </a:spcBef>
              <a:spcAft>
                <a:spcPts val="0"/>
              </a:spcAft>
              <a:buClr>
                <a:srgbClr val="1C4588"/>
              </a:buClr>
              <a:buSzPts val="900"/>
              <a:buFont typeface="Mada"/>
              <a:buAutoNum type="arabicPeriod"/>
            </a:pPr>
            <a:r>
              <a:rPr lang="en-GB" sz="900">
                <a:solidFill>
                  <a:srgbClr val="1C4588"/>
                </a:solidFill>
                <a:latin typeface="Mada"/>
                <a:ea typeface="Mada"/>
                <a:cs typeface="Mada"/>
                <a:sym typeface="Mada"/>
              </a:rPr>
              <a:t>During evolution of an atherosclerotic plaque, monocytes and other inflammatory cells bind to receptors expressed by endothelial cells. Subsequently, they migrate into the intima, and take up oxidised low-density lipoprotein (LDL) particles by phagocytosis to become lipid-laden macrophages or foam cells. </a:t>
            </a:r>
            <a:endParaRPr sz="900">
              <a:solidFill>
                <a:srgbClr val="1C4588"/>
              </a:solidFill>
              <a:latin typeface="Mada"/>
              <a:ea typeface="Mada"/>
              <a:cs typeface="Mada"/>
              <a:sym typeface="Mada"/>
            </a:endParaRPr>
          </a:p>
        </p:txBody>
      </p:sp>
      <p:pic>
        <p:nvPicPr>
          <p:cNvPr id="109" name="Google Shape;109;p16"/>
          <p:cNvPicPr preferRelativeResize="0"/>
          <p:nvPr/>
        </p:nvPicPr>
        <p:blipFill>
          <a:blip r:embed="rId3">
            <a:alphaModFix/>
          </a:blip>
          <a:stretch>
            <a:fillRect/>
          </a:stretch>
        </p:blipFill>
        <p:spPr>
          <a:xfrm>
            <a:off x="4934774" y="711200"/>
            <a:ext cx="1356401" cy="2770152"/>
          </a:xfrm>
          <a:prstGeom prst="rect">
            <a:avLst/>
          </a:prstGeom>
          <a:noFill/>
          <a:ln cap="flat" cmpd="sng" w="9525">
            <a:solidFill>
              <a:srgbClr val="000000"/>
            </a:solidFill>
            <a:prstDash val="solid"/>
            <a:round/>
            <a:headEnd len="sm" w="sm" type="none"/>
            <a:tailEnd len="sm" w="sm" type="none"/>
          </a:ln>
        </p:spPr>
      </p:pic>
      <p:sp>
        <p:nvSpPr>
          <p:cNvPr id="110" name="Google Shape;110;p16"/>
          <p:cNvSpPr txBox="1"/>
          <p:nvPr/>
        </p:nvSpPr>
        <p:spPr>
          <a:xfrm>
            <a:off x="4934775" y="3481350"/>
            <a:ext cx="2544900" cy="450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900">
                <a:solidFill>
                  <a:srgbClr val="6AA84F"/>
                </a:solidFill>
                <a:latin typeface="Mada"/>
                <a:ea typeface="Mada"/>
                <a:cs typeface="Mada"/>
                <a:sym typeface="Mada"/>
              </a:rPr>
              <a:t>Complete occlusion:</a:t>
            </a:r>
            <a:r>
              <a:rPr lang="en-GB" sz="900">
                <a:solidFill>
                  <a:srgbClr val="6AA84F"/>
                </a:solidFill>
                <a:latin typeface="Mada"/>
                <a:ea typeface="Mada"/>
                <a:cs typeface="Mada"/>
                <a:sym typeface="Mada"/>
              </a:rPr>
              <a:t> STEMI</a:t>
            </a:r>
            <a:endParaRPr sz="900">
              <a:solidFill>
                <a:srgbClr val="6AA84F"/>
              </a:solidFill>
              <a:latin typeface="Mada"/>
              <a:ea typeface="Mada"/>
              <a:cs typeface="Mada"/>
              <a:sym typeface="Mada"/>
            </a:endParaRPr>
          </a:p>
          <a:p>
            <a:pPr indent="0" lvl="0" marL="0" rtl="0" algn="l">
              <a:spcBef>
                <a:spcPts val="0"/>
              </a:spcBef>
              <a:spcAft>
                <a:spcPts val="0"/>
              </a:spcAft>
              <a:buNone/>
            </a:pPr>
            <a:r>
              <a:rPr b="1" lang="en-GB" sz="900">
                <a:solidFill>
                  <a:srgbClr val="6AA84F"/>
                </a:solidFill>
                <a:latin typeface="Mada"/>
                <a:ea typeface="Mada"/>
                <a:cs typeface="Mada"/>
                <a:sym typeface="Mada"/>
              </a:rPr>
              <a:t>Incomplete occlusion:</a:t>
            </a:r>
            <a:r>
              <a:rPr lang="en-GB" sz="900">
                <a:solidFill>
                  <a:srgbClr val="6AA84F"/>
                </a:solidFill>
                <a:latin typeface="Mada"/>
                <a:ea typeface="Mada"/>
                <a:cs typeface="Mada"/>
                <a:sym typeface="Mada"/>
              </a:rPr>
              <a:t> UA &amp; NSTEMI </a:t>
            </a:r>
            <a:endParaRPr sz="900">
              <a:solidFill>
                <a:srgbClr val="6AA84F"/>
              </a:solidFill>
              <a:latin typeface="Mada"/>
              <a:ea typeface="Mada"/>
              <a:cs typeface="Mada"/>
              <a:sym typeface="Mada"/>
            </a:endParaRPr>
          </a:p>
        </p:txBody>
      </p:sp>
      <p:sp>
        <p:nvSpPr>
          <p:cNvPr id="111" name="Google Shape;111;p16"/>
          <p:cNvSpPr txBox="1"/>
          <p:nvPr/>
        </p:nvSpPr>
        <p:spPr>
          <a:xfrm>
            <a:off x="150925" y="3936625"/>
            <a:ext cx="32256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1C4588"/>
              </a:buClr>
              <a:buSzPts val="2100"/>
              <a:buFont typeface="Mada Black"/>
              <a:buChar char="◄"/>
            </a:pPr>
            <a:r>
              <a:rPr lang="en-GB" sz="2100">
                <a:solidFill>
                  <a:srgbClr val="1C4588"/>
                </a:solidFill>
                <a:highlight>
                  <a:srgbClr val="F5E9ED"/>
                </a:highlight>
                <a:latin typeface="Mada Black"/>
                <a:ea typeface="Mada Black"/>
                <a:cs typeface="Mada Black"/>
                <a:sym typeface="Mada Black"/>
              </a:rPr>
              <a:t>Risk factors</a:t>
            </a:r>
            <a:r>
              <a:rPr lang="en-GB" sz="2100">
                <a:solidFill>
                  <a:srgbClr val="1C4588"/>
                </a:solidFill>
                <a:highlight>
                  <a:srgbClr val="F5E9ED"/>
                </a:highlight>
                <a:latin typeface="Mada Black"/>
                <a:ea typeface="Mada Black"/>
                <a:cs typeface="Mada Black"/>
                <a:sym typeface="Mada Black"/>
              </a:rPr>
              <a:t> for ACS</a:t>
            </a:r>
            <a:r>
              <a:rPr baseline="30000" lang="en-GB" sz="2100">
                <a:solidFill>
                  <a:srgbClr val="6AA84F"/>
                </a:solidFill>
                <a:highlight>
                  <a:srgbClr val="F5E9ED"/>
                </a:highlight>
                <a:latin typeface="Mada Black"/>
                <a:ea typeface="Mada Black"/>
                <a:cs typeface="Mada Black"/>
                <a:sym typeface="Mada Black"/>
              </a:rPr>
              <a:t>2</a:t>
            </a:r>
            <a:endParaRPr baseline="30000" sz="2100">
              <a:solidFill>
                <a:srgbClr val="6AA84F"/>
              </a:solidFill>
              <a:highlight>
                <a:srgbClr val="F5E9ED"/>
              </a:highlight>
              <a:latin typeface="Mada Black"/>
              <a:ea typeface="Mada Black"/>
              <a:cs typeface="Mada Black"/>
              <a:sym typeface="Mada Black"/>
            </a:endParaRPr>
          </a:p>
        </p:txBody>
      </p:sp>
      <p:graphicFrame>
        <p:nvGraphicFramePr>
          <p:cNvPr id="112" name="Google Shape;112;p16"/>
          <p:cNvGraphicFramePr/>
          <p:nvPr/>
        </p:nvGraphicFramePr>
        <p:xfrm>
          <a:off x="315150" y="4433988"/>
          <a:ext cx="3000000" cy="3000000"/>
        </p:xfrm>
        <a:graphic>
          <a:graphicData uri="http://schemas.openxmlformats.org/drawingml/2006/table">
            <a:tbl>
              <a:tblPr>
                <a:noFill/>
                <a:tableStyleId>{88F919AB-8A41-4AF8-9CCB-F210585D8BB1}</a:tableStyleId>
              </a:tblPr>
              <a:tblGrid>
                <a:gridCol w="2854475"/>
                <a:gridCol w="2345725"/>
                <a:gridCol w="1632075"/>
              </a:tblGrid>
              <a:tr h="366775">
                <a:tc gridSpan="2">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Major risk factors</a:t>
                      </a:r>
                      <a:endParaRPr b="1" sz="1300">
                        <a:solidFill>
                          <a:srgbClr val="FFFFFF"/>
                        </a:solidFill>
                        <a:latin typeface="Mada"/>
                        <a:ea typeface="Mada"/>
                        <a:cs typeface="Mada"/>
                        <a:sym typeface="Mada"/>
                      </a:endParaRPr>
                    </a:p>
                  </a:txBody>
                  <a:tcPr marT="91425" marB="91425" marR="91425" marL="91425">
                    <a:solidFill>
                      <a:srgbClr val="9C254D"/>
                    </a:solidFill>
                  </a:tcPr>
                </a:tc>
                <a:tc hMerge="1"/>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Minor risk factors</a:t>
                      </a:r>
                      <a:endParaRPr b="1" sz="1300">
                        <a:solidFill>
                          <a:srgbClr val="FFFFFF"/>
                        </a:solidFill>
                        <a:latin typeface="Mada"/>
                        <a:ea typeface="Mada"/>
                        <a:cs typeface="Mada"/>
                        <a:sym typeface="Mada"/>
                      </a:endParaRPr>
                    </a:p>
                  </a:txBody>
                  <a:tcPr marT="91425" marB="91425" marR="91425" marL="91425">
                    <a:solidFill>
                      <a:srgbClr val="9C254D"/>
                    </a:solidFill>
                  </a:tcPr>
                </a:tc>
              </a:tr>
              <a:tr h="338600">
                <a:tc>
                  <a:txBody>
                    <a:bodyPr/>
                    <a:lstStyle/>
                    <a:p>
                      <a:pPr indent="0" lvl="0" marL="0" rtl="0" algn="ctr">
                        <a:spcBef>
                          <a:spcPts val="0"/>
                        </a:spcBef>
                        <a:spcAft>
                          <a:spcPts val="0"/>
                        </a:spcAft>
                        <a:buNone/>
                      </a:pPr>
                      <a:r>
                        <a:rPr b="1" lang="en-GB" sz="1300">
                          <a:latin typeface="Mada"/>
                          <a:ea typeface="Mada"/>
                          <a:cs typeface="Mada"/>
                          <a:sym typeface="Mada"/>
                        </a:rPr>
                        <a:t>Modifiable </a:t>
                      </a:r>
                      <a:endParaRPr b="1" sz="1300">
                        <a:latin typeface="Mada"/>
                        <a:ea typeface="Mada"/>
                        <a:cs typeface="Mada"/>
                        <a:sym typeface="Mada"/>
                      </a:endParaRPr>
                    </a:p>
                  </a:txBody>
                  <a:tcPr marT="91425" marB="91425" marR="91425" marL="91425">
                    <a:solidFill>
                      <a:srgbClr val="EFEFEF"/>
                    </a:solidFill>
                  </a:tcPr>
                </a:tc>
                <a:tc>
                  <a:txBody>
                    <a:bodyPr/>
                    <a:lstStyle/>
                    <a:p>
                      <a:pPr indent="0" lvl="0" marL="0" rtl="0" algn="ctr">
                        <a:spcBef>
                          <a:spcPts val="0"/>
                        </a:spcBef>
                        <a:spcAft>
                          <a:spcPts val="0"/>
                        </a:spcAft>
                        <a:buNone/>
                      </a:pPr>
                      <a:r>
                        <a:rPr b="1" lang="en-GB" sz="1300">
                          <a:latin typeface="Mada"/>
                          <a:ea typeface="Mada"/>
                          <a:cs typeface="Mada"/>
                          <a:sym typeface="Mada"/>
                        </a:rPr>
                        <a:t>Non-Modifiable</a:t>
                      </a:r>
                      <a:endParaRPr b="1" sz="1300">
                        <a:latin typeface="Mada"/>
                        <a:ea typeface="Mada"/>
                        <a:cs typeface="Mada"/>
                        <a:sym typeface="Mada"/>
                      </a:endParaRPr>
                    </a:p>
                  </a:txBody>
                  <a:tcPr marT="91425" marB="91425" marR="91425" marL="91425">
                    <a:solidFill>
                      <a:srgbClr val="EFEFEF"/>
                    </a:solidFill>
                  </a:tcPr>
                </a:tc>
                <a:tc rowSpan="2">
                  <a:txBody>
                    <a:bodyPr/>
                    <a:lstStyle/>
                    <a:p>
                      <a:pPr indent="-298450" lvl="0" marL="457200" rtl="0" algn="l">
                        <a:spcBef>
                          <a:spcPts val="0"/>
                        </a:spcBef>
                        <a:spcAft>
                          <a:spcPts val="0"/>
                        </a:spcAft>
                        <a:buSzPts val="1100"/>
                        <a:buFont typeface="Mada"/>
                        <a:buAutoNum type="arabicParenR"/>
                      </a:pPr>
                      <a:r>
                        <a:rPr lang="en-GB" sz="1100">
                          <a:latin typeface="Mada"/>
                          <a:ea typeface="Mada"/>
                          <a:cs typeface="Mada"/>
                          <a:sym typeface="Mada"/>
                        </a:rPr>
                        <a:t>Physical inactivity (</a:t>
                      </a:r>
                      <a:r>
                        <a:rPr b="1" lang="en-GB" sz="1100">
                          <a:solidFill>
                            <a:srgbClr val="3CC999"/>
                          </a:solidFill>
                          <a:latin typeface="Mada"/>
                          <a:ea typeface="Mada"/>
                          <a:cs typeface="Mada"/>
                          <a:sym typeface="Mada"/>
                        </a:rPr>
                        <a:t>E</a:t>
                      </a:r>
                      <a:r>
                        <a:rPr lang="en-GB" sz="1100">
                          <a:latin typeface="Mada"/>
                          <a:ea typeface="Mada"/>
                          <a:cs typeface="Mada"/>
                          <a:sym typeface="Mada"/>
                        </a:rPr>
                        <a:t>xercise)</a:t>
                      </a:r>
                      <a:endParaRPr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lang="en-GB" sz="1100">
                          <a:latin typeface="Mada"/>
                          <a:ea typeface="Mada"/>
                          <a:cs typeface="Mada"/>
                          <a:sym typeface="Mada"/>
                        </a:rPr>
                        <a:t>Poor diet</a:t>
                      </a:r>
                      <a:endParaRPr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lang="en-GB" sz="1100">
                          <a:latin typeface="Mada"/>
                          <a:ea typeface="Mada"/>
                          <a:cs typeface="Mada"/>
                          <a:sym typeface="Mada"/>
                        </a:rPr>
                        <a:t>Emotional stress</a:t>
                      </a:r>
                      <a:endParaRPr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lang="en-GB" sz="1100">
                          <a:latin typeface="Mada"/>
                          <a:ea typeface="Mada"/>
                          <a:cs typeface="Mada"/>
                          <a:sym typeface="Mada"/>
                        </a:rPr>
                        <a:t>Excess alcohol ingestion.</a:t>
                      </a:r>
                      <a:r>
                        <a:rPr lang="en-GB" sz="1100">
                          <a:latin typeface="Mada"/>
                          <a:ea typeface="Mada"/>
                          <a:cs typeface="Mada"/>
                          <a:sym typeface="Mada"/>
                        </a:rPr>
                        <a:t> </a:t>
                      </a:r>
                      <a:endParaRPr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solidFill>
                            <a:srgbClr val="FF9900"/>
                          </a:solidFill>
                          <a:latin typeface="Mada"/>
                          <a:ea typeface="Mada"/>
                          <a:cs typeface="Mada"/>
                          <a:sym typeface="Mada"/>
                        </a:rPr>
                        <a:t>O</a:t>
                      </a:r>
                      <a:r>
                        <a:rPr lang="en-GB" sz="1100">
                          <a:latin typeface="Mada"/>
                          <a:ea typeface="Mada"/>
                          <a:cs typeface="Mada"/>
                          <a:sym typeface="Mada"/>
                        </a:rPr>
                        <a:t>besity</a:t>
                      </a:r>
                      <a:endParaRPr sz="1100">
                        <a:latin typeface="Mada"/>
                        <a:ea typeface="Mada"/>
                        <a:cs typeface="Mada"/>
                        <a:sym typeface="Mada"/>
                      </a:endParaRPr>
                    </a:p>
                  </a:txBody>
                  <a:tcPr marT="91425" marB="91425" marR="91425" marL="91425"/>
                </a:tc>
              </a:tr>
              <a:tr h="703100">
                <a:tc>
                  <a:txBody>
                    <a:bodyPr/>
                    <a:lstStyle/>
                    <a:p>
                      <a:pPr indent="-298450" lvl="0" marL="457200" rtl="0" algn="l">
                        <a:spcBef>
                          <a:spcPts val="0"/>
                        </a:spcBef>
                        <a:spcAft>
                          <a:spcPts val="0"/>
                        </a:spcAft>
                        <a:buSzPts val="1100"/>
                        <a:buFont typeface="Mada"/>
                        <a:buAutoNum type="arabicParenR"/>
                      </a:pPr>
                      <a:r>
                        <a:rPr b="1" lang="en-GB" sz="1100">
                          <a:solidFill>
                            <a:srgbClr val="4A86E8"/>
                          </a:solidFill>
                          <a:latin typeface="Mada"/>
                          <a:ea typeface="Mada"/>
                          <a:cs typeface="Mada"/>
                          <a:sym typeface="Mada"/>
                        </a:rPr>
                        <a:t>D</a:t>
                      </a:r>
                      <a:r>
                        <a:rPr b="1" lang="en-GB" sz="1100">
                          <a:solidFill>
                            <a:srgbClr val="CC0000"/>
                          </a:solidFill>
                          <a:latin typeface="Mada"/>
                          <a:ea typeface="Mada"/>
                          <a:cs typeface="Mada"/>
                          <a:sym typeface="Mada"/>
                        </a:rPr>
                        <a:t>iabete mellitus:</a:t>
                      </a:r>
                      <a:r>
                        <a:rPr b="1" lang="en-GB" sz="1100">
                          <a:latin typeface="Mada"/>
                          <a:ea typeface="Mada"/>
                          <a:cs typeface="Mada"/>
                          <a:sym typeface="Mada"/>
                        </a:rPr>
                        <a:t> </a:t>
                      </a:r>
                      <a:r>
                        <a:rPr lang="en-GB" sz="1100">
                          <a:latin typeface="Mada"/>
                          <a:ea typeface="Mada"/>
                          <a:cs typeface="Mada"/>
                          <a:sym typeface="Mada"/>
                        </a:rPr>
                        <a:t>The worst</a:t>
                      </a:r>
                      <a:endParaRPr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solidFill>
                            <a:srgbClr val="9900FF"/>
                          </a:solidFill>
                          <a:latin typeface="Mada"/>
                          <a:ea typeface="Mada"/>
                          <a:cs typeface="Mada"/>
                          <a:sym typeface="Mada"/>
                        </a:rPr>
                        <a:t>S</a:t>
                      </a:r>
                      <a:r>
                        <a:rPr b="1" lang="en-GB" sz="1100">
                          <a:latin typeface="Mada"/>
                          <a:ea typeface="Mada"/>
                          <a:cs typeface="Mada"/>
                          <a:sym typeface="Mada"/>
                        </a:rPr>
                        <a:t>moking</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solidFill>
                            <a:srgbClr val="0000FF"/>
                          </a:solidFill>
                          <a:latin typeface="Mada"/>
                          <a:ea typeface="Mada"/>
                          <a:cs typeface="Mada"/>
                          <a:sym typeface="Mada"/>
                        </a:rPr>
                        <a:t>H</a:t>
                      </a:r>
                      <a:r>
                        <a:rPr b="1" lang="en-GB" sz="1100">
                          <a:latin typeface="Mada"/>
                          <a:ea typeface="Mada"/>
                          <a:cs typeface="Mada"/>
                          <a:sym typeface="Mada"/>
                        </a:rPr>
                        <a:t>ypertension: </a:t>
                      </a:r>
                      <a:r>
                        <a:rPr lang="en-GB" sz="1100">
                          <a:latin typeface="Mada"/>
                          <a:ea typeface="Mada"/>
                          <a:cs typeface="Mada"/>
                          <a:sym typeface="Mada"/>
                        </a:rPr>
                        <a:t>Most common</a:t>
                      </a:r>
                      <a:endParaRPr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Hyperlipidemia (</a:t>
                      </a:r>
                      <a:r>
                        <a:rPr b="1" lang="en-GB" sz="1100">
                          <a:solidFill>
                            <a:srgbClr val="FF0000"/>
                          </a:solidFill>
                          <a:latin typeface="Mada"/>
                          <a:ea typeface="Mada"/>
                          <a:cs typeface="Mada"/>
                          <a:sym typeface="Mada"/>
                        </a:rPr>
                        <a:t>C</a:t>
                      </a:r>
                      <a:r>
                        <a:rPr b="1" lang="en-GB" sz="1100">
                          <a:latin typeface="Mada"/>
                          <a:ea typeface="Mada"/>
                          <a:cs typeface="Mada"/>
                          <a:sym typeface="Mada"/>
                        </a:rPr>
                        <a:t>holesterol): </a:t>
                      </a:r>
                      <a:r>
                        <a:rPr lang="en-GB" sz="1100">
                          <a:latin typeface="Mada"/>
                          <a:ea typeface="Mada"/>
                          <a:cs typeface="Mada"/>
                          <a:sym typeface="Mada"/>
                        </a:rPr>
                        <a:t>↑ LDL &amp; ↓ HDL </a:t>
                      </a:r>
                      <a:r>
                        <a:rPr lang="en-GB" sz="1100">
                          <a:solidFill>
                            <a:srgbClr val="CEA320"/>
                          </a:solidFill>
                          <a:latin typeface="Mada"/>
                          <a:ea typeface="Mada"/>
                          <a:cs typeface="Mada"/>
                          <a:sym typeface="Mada"/>
                        </a:rPr>
                        <a:t>(High HDL is protective)</a:t>
                      </a:r>
                      <a:endParaRPr b="1" sz="1100">
                        <a:solidFill>
                          <a:srgbClr val="CEA320"/>
                        </a:solidFill>
                        <a:highlight>
                          <a:srgbClr val="FFFF00"/>
                        </a:highlight>
                        <a:latin typeface="Mada"/>
                        <a:ea typeface="Mada"/>
                        <a:cs typeface="Mada"/>
                        <a:sym typeface="Mada"/>
                      </a:endParaRPr>
                    </a:p>
                  </a:txBody>
                  <a:tcPr marT="91425" marB="91425" marR="91425" marL="91425"/>
                </a:tc>
                <a:tc>
                  <a:txBody>
                    <a:bodyPr/>
                    <a:lstStyle/>
                    <a:p>
                      <a:pPr indent="-298450" lvl="0" marL="457200" rtl="0" algn="l">
                        <a:spcBef>
                          <a:spcPts val="0"/>
                        </a:spcBef>
                        <a:spcAft>
                          <a:spcPts val="0"/>
                        </a:spcAft>
                        <a:buSzPts val="1100"/>
                        <a:buFont typeface="Mada"/>
                        <a:buAutoNum type="arabicParenR"/>
                      </a:pPr>
                      <a:r>
                        <a:rPr b="1" lang="en-GB" sz="1100">
                          <a:solidFill>
                            <a:srgbClr val="FFD966"/>
                          </a:solidFill>
                          <a:latin typeface="Mada"/>
                          <a:ea typeface="Mada"/>
                          <a:cs typeface="Mada"/>
                          <a:sym typeface="Mada"/>
                        </a:rPr>
                        <a:t>A</a:t>
                      </a:r>
                      <a:r>
                        <a:rPr b="1" lang="en-GB" sz="1100">
                          <a:latin typeface="Mada"/>
                          <a:ea typeface="Mada"/>
                          <a:cs typeface="Mada"/>
                          <a:sym typeface="Mada"/>
                        </a:rPr>
                        <a:t>ge &amp; </a:t>
                      </a:r>
                      <a:r>
                        <a:rPr b="1" lang="en-GB" sz="1100">
                          <a:solidFill>
                            <a:schemeClr val="accent5"/>
                          </a:solidFill>
                          <a:latin typeface="Mada"/>
                          <a:ea typeface="Mada"/>
                          <a:cs typeface="Mada"/>
                          <a:sym typeface="Mada"/>
                        </a:rPr>
                        <a:t>G</a:t>
                      </a:r>
                      <a:r>
                        <a:rPr b="1" lang="en-GB" sz="1100">
                          <a:latin typeface="Mada"/>
                          <a:ea typeface="Mada"/>
                          <a:cs typeface="Mada"/>
                          <a:sym typeface="Mada"/>
                        </a:rPr>
                        <a:t>ender</a:t>
                      </a:r>
                      <a:r>
                        <a:rPr b="1" baseline="30000" lang="en-GB" sz="1100">
                          <a:solidFill>
                            <a:srgbClr val="1C4588"/>
                          </a:solidFill>
                          <a:latin typeface="Mada"/>
                          <a:ea typeface="Mada"/>
                          <a:cs typeface="Mada"/>
                          <a:sym typeface="Mada"/>
                        </a:rPr>
                        <a:t>3</a:t>
                      </a:r>
                      <a:endParaRPr b="1" baseline="30000"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solidFill>
                            <a:srgbClr val="980000"/>
                          </a:solidFill>
                          <a:latin typeface="Mada"/>
                          <a:ea typeface="Mada"/>
                          <a:cs typeface="Mada"/>
                          <a:sym typeface="Mada"/>
                        </a:rPr>
                        <a:t>F</a:t>
                      </a:r>
                      <a:r>
                        <a:rPr b="1" lang="en-GB" sz="1100">
                          <a:latin typeface="Mada"/>
                          <a:ea typeface="Mada"/>
                          <a:cs typeface="Mada"/>
                          <a:sym typeface="Mada"/>
                        </a:rPr>
                        <a:t>amily history &amp; genetics: </a:t>
                      </a:r>
                      <a:r>
                        <a:rPr lang="en-GB" sz="1100">
                          <a:solidFill>
                            <a:schemeClr val="dk1"/>
                          </a:solidFill>
                          <a:latin typeface="Mada"/>
                          <a:ea typeface="Mada"/>
                          <a:cs typeface="Mada"/>
                          <a:sym typeface="Mada"/>
                        </a:rPr>
                        <a:t>considered a risk factor if ACS happened in </a:t>
                      </a:r>
                      <a:r>
                        <a:rPr b="1" lang="en-GB" sz="1100">
                          <a:solidFill>
                            <a:srgbClr val="CC0000"/>
                          </a:solidFill>
                          <a:latin typeface="Mada"/>
                          <a:ea typeface="Mada"/>
                          <a:cs typeface="Mada"/>
                          <a:sym typeface="Mada"/>
                        </a:rPr>
                        <a:t>premature</a:t>
                      </a:r>
                      <a:r>
                        <a:rPr baseline="30000" lang="en-GB" sz="1100">
                          <a:solidFill>
                            <a:srgbClr val="1C4588"/>
                          </a:solidFill>
                          <a:latin typeface="Mada"/>
                          <a:ea typeface="Mada"/>
                          <a:cs typeface="Mada"/>
                          <a:sym typeface="Mada"/>
                        </a:rPr>
                        <a:t>4</a:t>
                      </a:r>
                      <a:r>
                        <a:rPr lang="en-GB" sz="1100">
                          <a:solidFill>
                            <a:schemeClr val="dk1"/>
                          </a:solidFill>
                          <a:latin typeface="Mada"/>
                          <a:ea typeface="Mada"/>
                          <a:cs typeface="Mada"/>
                          <a:sym typeface="Mada"/>
                        </a:rPr>
                        <a:t> </a:t>
                      </a:r>
                      <a:r>
                        <a:rPr b="1" lang="en-GB" sz="1100">
                          <a:solidFill>
                            <a:srgbClr val="CC0000"/>
                          </a:solidFill>
                          <a:latin typeface="Mada"/>
                          <a:ea typeface="Mada"/>
                          <a:cs typeface="Mada"/>
                          <a:sym typeface="Mada"/>
                        </a:rPr>
                        <a:t>first degree relatives</a:t>
                      </a:r>
                      <a:r>
                        <a:rPr baseline="30000" lang="en-GB" sz="1100">
                          <a:solidFill>
                            <a:srgbClr val="1C4588"/>
                          </a:solidFill>
                          <a:latin typeface="Mada"/>
                          <a:ea typeface="Mada"/>
                          <a:cs typeface="Mada"/>
                          <a:sym typeface="Mada"/>
                        </a:rPr>
                        <a:t>5</a:t>
                      </a:r>
                      <a:endParaRPr sz="1300">
                        <a:solidFill>
                          <a:srgbClr val="1C4588"/>
                        </a:solidFill>
                      </a:endParaRPr>
                    </a:p>
                  </a:txBody>
                  <a:tcPr marT="91425" marB="91425" marR="91425" marL="91425"/>
                </a:tc>
                <a:tc vMerge="1"/>
              </a:tr>
            </a:tbl>
          </a:graphicData>
        </a:graphic>
      </p:graphicFrame>
      <p:sp>
        <p:nvSpPr>
          <p:cNvPr id="113" name="Google Shape;113;p16"/>
          <p:cNvSpPr txBox="1"/>
          <p:nvPr/>
        </p:nvSpPr>
        <p:spPr>
          <a:xfrm>
            <a:off x="214400" y="7149200"/>
            <a:ext cx="66963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Overview on the </a:t>
            </a:r>
            <a:r>
              <a:rPr lang="en-GB" sz="2100">
                <a:highlight>
                  <a:srgbClr val="F5E9ED"/>
                </a:highlight>
                <a:latin typeface="Mada Black"/>
                <a:ea typeface="Mada Black"/>
                <a:cs typeface="Mada Black"/>
                <a:sym typeface="Mada Black"/>
              </a:rPr>
              <a:t>approach</a:t>
            </a:r>
            <a:r>
              <a:rPr lang="en-GB" sz="2100">
                <a:highlight>
                  <a:srgbClr val="F5E9ED"/>
                </a:highlight>
                <a:latin typeface="Mada Black"/>
                <a:ea typeface="Mada Black"/>
                <a:cs typeface="Mada Black"/>
                <a:sym typeface="Mada Black"/>
              </a:rPr>
              <a:t> to ACS</a:t>
            </a:r>
            <a:endParaRPr sz="2100">
              <a:highlight>
                <a:srgbClr val="F5E9ED"/>
              </a:highlight>
              <a:latin typeface="Mada Black"/>
              <a:ea typeface="Mada Black"/>
              <a:cs typeface="Mada Black"/>
              <a:sym typeface="Mada Black"/>
            </a:endParaRPr>
          </a:p>
        </p:txBody>
      </p:sp>
      <p:sp>
        <p:nvSpPr>
          <p:cNvPr id="114" name="Google Shape;114;p16"/>
          <p:cNvSpPr/>
          <p:nvPr/>
        </p:nvSpPr>
        <p:spPr>
          <a:xfrm>
            <a:off x="113125" y="7677775"/>
            <a:ext cx="929697" cy="430381"/>
          </a:xfrm>
          <a:prstGeom prst="flowChartDisplay">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Mada Black"/>
                <a:ea typeface="Mada Black"/>
                <a:cs typeface="Mada Black"/>
                <a:sym typeface="Mada Black"/>
              </a:rPr>
              <a:t>1</a:t>
            </a:r>
            <a:endParaRPr sz="2500">
              <a:solidFill>
                <a:srgbClr val="FFFFFF"/>
              </a:solidFill>
              <a:latin typeface="Mada Black"/>
              <a:ea typeface="Mada Black"/>
              <a:cs typeface="Mada Black"/>
              <a:sym typeface="Mada Black"/>
            </a:endParaRPr>
          </a:p>
        </p:txBody>
      </p:sp>
      <p:sp>
        <p:nvSpPr>
          <p:cNvPr id="115" name="Google Shape;115;p16"/>
          <p:cNvSpPr/>
          <p:nvPr/>
        </p:nvSpPr>
        <p:spPr>
          <a:xfrm>
            <a:off x="113125" y="8298563"/>
            <a:ext cx="929697" cy="430381"/>
          </a:xfrm>
          <a:prstGeom prst="flowChartDisplay">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Mada Black"/>
                <a:ea typeface="Mada Black"/>
                <a:cs typeface="Mada Black"/>
                <a:sym typeface="Mada Black"/>
              </a:rPr>
              <a:t>2</a:t>
            </a:r>
            <a:endParaRPr sz="2500">
              <a:solidFill>
                <a:srgbClr val="FFFFFF"/>
              </a:solidFill>
              <a:latin typeface="Mada Black"/>
              <a:ea typeface="Mada Black"/>
              <a:cs typeface="Mada Black"/>
              <a:sym typeface="Mada Black"/>
            </a:endParaRPr>
          </a:p>
        </p:txBody>
      </p:sp>
      <p:sp>
        <p:nvSpPr>
          <p:cNvPr id="116" name="Google Shape;116;p16"/>
          <p:cNvSpPr/>
          <p:nvPr/>
        </p:nvSpPr>
        <p:spPr>
          <a:xfrm>
            <a:off x="113125" y="8903427"/>
            <a:ext cx="929697" cy="430381"/>
          </a:xfrm>
          <a:prstGeom prst="flowChartDisplay">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500">
                <a:solidFill>
                  <a:srgbClr val="FFFFFF"/>
                </a:solidFill>
                <a:latin typeface="Mada Black"/>
                <a:ea typeface="Mada Black"/>
                <a:cs typeface="Mada Black"/>
                <a:sym typeface="Mada Black"/>
              </a:rPr>
              <a:t>3</a:t>
            </a:r>
            <a:endParaRPr sz="2500">
              <a:solidFill>
                <a:srgbClr val="FFFFFF"/>
              </a:solidFill>
              <a:latin typeface="Mada Black"/>
              <a:ea typeface="Mada Black"/>
              <a:cs typeface="Mada Black"/>
              <a:sym typeface="Mada Black"/>
            </a:endParaRPr>
          </a:p>
        </p:txBody>
      </p:sp>
      <p:sp>
        <p:nvSpPr>
          <p:cNvPr id="117" name="Google Shape;117;p16"/>
          <p:cNvSpPr txBox="1"/>
          <p:nvPr/>
        </p:nvSpPr>
        <p:spPr>
          <a:xfrm>
            <a:off x="1162055" y="7716272"/>
            <a:ext cx="1971600" cy="4080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latin typeface="Mada"/>
                <a:ea typeface="Mada"/>
                <a:cs typeface="Mada"/>
                <a:sym typeface="Mada"/>
              </a:rPr>
              <a:t>Clinical presentation</a:t>
            </a:r>
            <a:endParaRPr b="1" sz="1500">
              <a:latin typeface="Mada"/>
              <a:ea typeface="Mada"/>
              <a:cs typeface="Mada"/>
              <a:sym typeface="Mada"/>
            </a:endParaRPr>
          </a:p>
        </p:txBody>
      </p:sp>
      <p:sp>
        <p:nvSpPr>
          <p:cNvPr id="118" name="Google Shape;118;p16"/>
          <p:cNvSpPr txBox="1"/>
          <p:nvPr/>
        </p:nvSpPr>
        <p:spPr>
          <a:xfrm>
            <a:off x="1162035" y="8337706"/>
            <a:ext cx="1971600" cy="4080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latin typeface="Mada"/>
                <a:ea typeface="Mada"/>
                <a:cs typeface="Mada"/>
                <a:sym typeface="Mada"/>
              </a:rPr>
              <a:t>ECG</a:t>
            </a:r>
            <a:endParaRPr b="1" sz="1500">
              <a:latin typeface="Mada"/>
              <a:ea typeface="Mada"/>
              <a:cs typeface="Mada"/>
              <a:sym typeface="Mada"/>
            </a:endParaRPr>
          </a:p>
        </p:txBody>
      </p:sp>
      <p:sp>
        <p:nvSpPr>
          <p:cNvPr id="119" name="Google Shape;119;p16"/>
          <p:cNvSpPr txBox="1"/>
          <p:nvPr/>
        </p:nvSpPr>
        <p:spPr>
          <a:xfrm>
            <a:off x="1162035" y="8926777"/>
            <a:ext cx="1971600" cy="4080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latin typeface="Mada"/>
                <a:ea typeface="Mada"/>
                <a:cs typeface="Mada"/>
                <a:sym typeface="Mada"/>
              </a:rPr>
              <a:t>Cardiac Biomarkers</a:t>
            </a:r>
            <a:endParaRPr b="1" sz="1500">
              <a:latin typeface="Mada"/>
              <a:ea typeface="Mada"/>
              <a:cs typeface="Mada"/>
              <a:sym typeface="Mada"/>
            </a:endParaRPr>
          </a:p>
        </p:txBody>
      </p:sp>
      <p:sp>
        <p:nvSpPr>
          <p:cNvPr id="120" name="Google Shape;120;p16"/>
          <p:cNvSpPr/>
          <p:nvPr/>
        </p:nvSpPr>
        <p:spPr>
          <a:xfrm>
            <a:off x="3252879" y="7682664"/>
            <a:ext cx="3918900" cy="4641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000">
                <a:latin typeface="Mada"/>
                <a:ea typeface="Mada"/>
                <a:cs typeface="Mada"/>
                <a:sym typeface="Mada"/>
              </a:rPr>
              <a:t>Chest pain: </a:t>
            </a:r>
            <a:r>
              <a:rPr lang="en-GB" sz="1000">
                <a:latin typeface="Mada"/>
                <a:ea typeface="Mada"/>
                <a:cs typeface="Mada"/>
                <a:sym typeface="Mada"/>
              </a:rPr>
              <a:t>Ischemic pain is described as dull or sore: </a:t>
            </a:r>
            <a:r>
              <a:rPr lang="en-GB" sz="1000">
                <a:latin typeface="Mada"/>
                <a:ea typeface="Mada"/>
                <a:cs typeface="Mada"/>
                <a:sym typeface="Mada"/>
              </a:rPr>
              <a:t>Squeezing</a:t>
            </a:r>
            <a:r>
              <a:rPr lang="en-GB" sz="1000">
                <a:latin typeface="Mada"/>
                <a:ea typeface="Mada"/>
                <a:cs typeface="Mada"/>
                <a:sym typeface="Mada"/>
              </a:rPr>
              <a:t>/ pressure like </a:t>
            </a:r>
            <a:r>
              <a:rPr b="1" lang="en-GB" sz="1000" u="sng">
                <a:latin typeface="Mada"/>
                <a:ea typeface="Mada"/>
                <a:cs typeface="Mada"/>
                <a:sym typeface="Mada"/>
              </a:rPr>
              <a:t>NOT</a:t>
            </a:r>
            <a:r>
              <a:rPr lang="en-GB" sz="1000">
                <a:latin typeface="Mada"/>
                <a:ea typeface="Mada"/>
                <a:cs typeface="Mada"/>
                <a:sym typeface="Mada"/>
              </a:rPr>
              <a:t> sharp(knifelike) or pointlike. It’s also </a:t>
            </a:r>
            <a:r>
              <a:rPr b="1" lang="en-GB" sz="1000" u="sng">
                <a:latin typeface="Mada"/>
                <a:ea typeface="Mada"/>
                <a:cs typeface="Mada"/>
                <a:sym typeface="Mada"/>
              </a:rPr>
              <a:t>NOT</a:t>
            </a:r>
            <a:r>
              <a:rPr lang="en-GB" sz="1000">
                <a:latin typeface="Mada"/>
                <a:ea typeface="Mada"/>
                <a:cs typeface="Mada"/>
                <a:sym typeface="Mada"/>
              </a:rPr>
              <a:t> tender, positional or pleuritic.</a:t>
            </a:r>
            <a:endParaRPr sz="1000">
              <a:latin typeface="Mada"/>
              <a:ea typeface="Mada"/>
              <a:cs typeface="Mada"/>
              <a:sym typeface="Mada"/>
            </a:endParaRPr>
          </a:p>
        </p:txBody>
      </p:sp>
      <p:sp>
        <p:nvSpPr>
          <p:cNvPr id="121" name="Google Shape;121;p16"/>
          <p:cNvSpPr/>
          <p:nvPr/>
        </p:nvSpPr>
        <p:spPr>
          <a:xfrm>
            <a:off x="3252879" y="8254222"/>
            <a:ext cx="3918900" cy="5556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If the patient presents with chest pain </a:t>
            </a:r>
            <a:r>
              <a:rPr b="1" lang="en-GB" sz="1000">
                <a:solidFill>
                  <a:srgbClr val="CC0000"/>
                </a:solidFill>
                <a:latin typeface="Mada"/>
                <a:ea typeface="Mada"/>
                <a:cs typeface="Mada"/>
                <a:sym typeface="Mada"/>
              </a:rPr>
              <a:t>ALWAYS begin with ECG</a:t>
            </a:r>
            <a:r>
              <a:rPr lang="en-GB" sz="1000">
                <a:latin typeface="Mada"/>
                <a:ea typeface="Mada"/>
                <a:cs typeface="Mada"/>
                <a:sym typeface="Mada"/>
              </a:rPr>
              <a:t> to determine whether it’s STE-ACS or NSTE-ACS, if the ECG showed NSTE then do cardiac enzymes to determine whether it’s NSTEMI or UA.</a:t>
            </a:r>
            <a:endParaRPr/>
          </a:p>
        </p:txBody>
      </p:sp>
      <p:sp>
        <p:nvSpPr>
          <p:cNvPr id="122" name="Google Shape;122;p16"/>
          <p:cNvSpPr/>
          <p:nvPr/>
        </p:nvSpPr>
        <p:spPr>
          <a:xfrm>
            <a:off x="3252879" y="8894512"/>
            <a:ext cx="3918900" cy="4641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en-GB" sz="1000">
                <a:latin typeface="Mada"/>
                <a:ea typeface="Mada"/>
                <a:cs typeface="Mada"/>
                <a:sym typeface="Mada"/>
              </a:rPr>
              <a:t>Elevated CK-MB and troponin-I indicate STEMI or NSTEMI, while Normal CK-MB and troponin-I indicate unstable angina</a:t>
            </a:r>
            <a:endParaRPr sz="1000">
              <a:solidFill>
                <a:srgbClr val="A64D79"/>
              </a:solidFill>
            </a:endParaRPr>
          </a:p>
        </p:txBody>
      </p:sp>
      <p:sp>
        <p:nvSpPr>
          <p:cNvPr id="123" name="Google Shape;123;p16"/>
          <p:cNvSpPr txBox="1"/>
          <p:nvPr/>
        </p:nvSpPr>
        <p:spPr>
          <a:xfrm>
            <a:off x="150935" y="6194850"/>
            <a:ext cx="6922500" cy="9243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SzPts val="1100"/>
              <a:buFont typeface="Mada"/>
              <a:buChar char="●"/>
            </a:pPr>
            <a:r>
              <a:rPr b="1" lang="en-GB" sz="1100">
                <a:solidFill>
                  <a:schemeClr val="dk1"/>
                </a:solidFill>
                <a:latin typeface="Mada"/>
                <a:ea typeface="Mada"/>
                <a:cs typeface="Mada"/>
                <a:sym typeface="Mada"/>
              </a:rPr>
              <a:t>Smoking cessation</a:t>
            </a:r>
            <a:r>
              <a:rPr lang="en-GB" sz="1100">
                <a:solidFill>
                  <a:schemeClr val="dk1"/>
                </a:solidFill>
                <a:latin typeface="Mada"/>
                <a:ea typeface="Mada"/>
                <a:cs typeface="Mada"/>
                <a:sym typeface="Mada"/>
              </a:rPr>
              <a:t> among other risk factors modification shows the </a:t>
            </a:r>
            <a:r>
              <a:rPr b="1" lang="en-GB" sz="1100">
                <a:solidFill>
                  <a:srgbClr val="CC0000"/>
                </a:solidFill>
                <a:latin typeface="Mada"/>
                <a:ea typeface="Mada"/>
                <a:cs typeface="Mada"/>
                <a:sym typeface="Mada"/>
              </a:rPr>
              <a:t>most immediate effect. </a:t>
            </a:r>
            <a:r>
              <a:rPr lang="en-GB" sz="1100">
                <a:solidFill>
                  <a:schemeClr val="dk1"/>
                </a:solidFill>
                <a:latin typeface="Mada"/>
                <a:ea typeface="Mada"/>
                <a:cs typeface="Mada"/>
                <a:sym typeface="Mada"/>
              </a:rPr>
              <a:t>Giving up smoking is the single most effective contribution a patient can make to his or her future.</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b="1" lang="en-GB" sz="1100">
                <a:solidFill>
                  <a:srgbClr val="CC0000"/>
                </a:solidFill>
                <a:latin typeface="Mada"/>
                <a:ea typeface="Mada"/>
                <a:cs typeface="Mada"/>
                <a:sym typeface="Mada"/>
              </a:rPr>
              <a:t>The goal of LDL level is below 100 mg/dL</a:t>
            </a:r>
            <a:r>
              <a:rPr lang="en-GB" sz="1100">
                <a:solidFill>
                  <a:schemeClr val="dk1"/>
                </a:solidFill>
                <a:latin typeface="Mada"/>
                <a:ea typeface="Mada"/>
                <a:cs typeface="Mada"/>
                <a:sym typeface="Mada"/>
              </a:rPr>
              <a:t>. Statins ,among other lipid lowering agents, is the only one that reduces mortality rate.</a:t>
            </a:r>
            <a:endParaRPr sz="1100">
              <a:solidFill>
                <a:schemeClr val="dk1"/>
              </a:solidFill>
              <a:latin typeface="Mada"/>
              <a:ea typeface="Mada"/>
              <a:cs typeface="Mada"/>
              <a:sym typeface="Mada"/>
            </a:endParaRPr>
          </a:p>
          <a:p>
            <a:pPr indent="0" lvl="0" marL="0" rtl="0" algn="l">
              <a:spcBef>
                <a:spcPts val="1200"/>
              </a:spcBef>
              <a:spcAft>
                <a:spcPts val="0"/>
              </a:spcAft>
              <a:buNone/>
            </a:pPr>
            <a:r>
              <a:t/>
            </a:r>
            <a:endParaRPr sz="1100">
              <a:latin typeface="Mada"/>
              <a:ea typeface="Mada"/>
              <a:cs typeface="Mada"/>
              <a:sym typeface="Mada"/>
            </a:endParaRPr>
          </a:p>
        </p:txBody>
      </p:sp>
      <p:cxnSp>
        <p:nvCxnSpPr>
          <p:cNvPr id="124" name="Google Shape;124;p16"/>
          <p:cNvCxnSpPr/>
          <p:nvPr/>
        </p:nvCxnSpPr>
        <p:spPr>
          <a:xfrm rot="10800000">
            <a:off x="8900" y="9468650"/>
            <a:ext cx="7612800" cy="0"/>
          </a:xfrm>
          <a:prstGeom prst="straightConnector1">
            <a:avLst/>
          </a:prstGeom>
          <a:noFill/>
          <a:ln cap="flat" cmpd="sng" w="28575">
            <a:solidFill>
              <a:srgbClr val="9C254D"/>
            </a:solidFill>
            <a:prstDash val="dot"/>
            <a:round/>
            <a:headEnd len="med" w="med" type="none"/>
            <a:tailEnd len="med" w="med" type="none"/>
          </a:ln>
        </p:spPr>
      </p:cxnSp>
      <p:pic>
        <p:nvPicPr>
          <p:cNvPr id="125" name="Google Shape;125;p16"/>
          <p:cNvPicPr preferRelativeResize="0"/>
          <p:nvPr/>
        </p:nvPicPr>
        <p:blipFill rotWithShape="1">
          <a:blip r:embed="rId4">
            <a:alphaModFix/>
          </a:blip>
          <a:srcRect b="1315" l="0" r="2505" t="1208"/>
          <a:stretch/>
        </p:blipFill>
        <p:spPr>
          <a:xfrm>
            <a:off x="6291175" y="711200"/>
            <a:ext cx="1188400" cy="2770150"/>
          </a:xfrm>
          <a:prstGeom prst="rect">
            <a:avLst/>
          </a:prstGeom>
          <a:noFill/>
          <a:ln cap="flat" cmpd="sng" w="9525">
            <a:solidFill>
              <a:schemeClr val="dk2"/>
            </a:solidFill>
            <a:prstDash val="solid"/>
            <a:round/>
            <a:headEnd len="sm" w="sm" type="none"/>
            <a:tailEnd len="sm" w="sm" type="none"/>
          </a:ln>
        </p:spPr>
      </p:pic>
      <p:sp>
        <p:nvSpPr>
          <p:cNvPr id="126" name="Google Shape;126;p16"/>
          <p:cNvSpPr/>
          <p:nvPr/>
        </p:nvSpPr>
        <p:spPr>
          <a:xfrm>
            <a:off x="3179775" y="3996363"/>
            <a:ext cx="1117500" cy="316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100">
                <a:solidFill>
                  <a:srgbClr val="B7B7B7"/>
                </a:solidFill>
                <a:latin typeface="Mada"/>
                <a:ea typeface="Mada"/>
                <a:cs typeface="Mada"/>
                <a:sym typeface="Mada"/>
              </a:rPr>
              <a:t>EXTRA </a:t>
            </a:r>
            <a:r>
              <a:rPr b="1" lang="en-GB" sz="600">
                <a:solidFill>
                  <a:srgbClr val="B7B7B7"/>
                </a:solidFill>
                <a:latin typeface="Mada"/>
                <a:ea typeface="Mada"/>
                <a:cs typeface="Mada"/>
                <a:sym typeface="Mada"/>
              </a:rPr>
              <a:t>but important</a:t>
            </a:r>
            <a:endParaRPr/>
          </a:p>
        </p:txBody>
      </p:sp>
      <p:sp>
        <p:nvSpPr>
          <p:cNvPr id="127" name="Google Shape;127;p16"/>
          <p:cNvSpPr/>
          <p:nvPr/>
        </p:nvSpPr>
        <p:spPr>
          <a:xfrm>
            <a:off x="4450275" y="4024725"/>
            <a:ext cx="1629900" cy="316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100">
                <a:solidFill>
                  <a:srgbClr val="FF0000"/>
                </a:solidFill>
                <a:latin typeface="Mada"/>
                <a:ea typeface="Mada"/>
                <a:cs typeface="Mada"/>
                <a:sym typeface="Mada"/>
              </a:rPr>
              <a:t>C</a:t>
            </a:r>
            <a:r>
              <a:rPr b="1" lang="en-GB" sz="1100">
                <a:solidFill>
                  <a:srgbClr val="0000FF"/>
                </a:solidFill>
                <a:latin typeface="Mada"/>
                <a:ea typeface="Mada"/>
                <a:cs typeface="Mada"/>
                <a:sym typeface="Mada"/>
              </a:rPr>
              <a:t>H</a:t>
            </a:r>
            <a:r>
              <a:rPr b="1" lang="en-GB" sz="1100">
                <a:solidFill>
                  <a:srgbClr val="FF9900"/>
                </a:solidFill>
                <a:latin typeface="Mada"/>
                <a:ea typeface="Mada"/>
                <a:cs typeface="Mada"/>
                <a:sym typeface="Mada"/>
              </a:rPr>
              <a:t>O</a:t>
            </a:r>
            <a:r>
              <a:rPr b="1" lang="en-GB" sz="1100">
                <a:solidFill>
                  <a:srgbClr val="9900FF"/>
                </a:solidFill>
                <a:latin typeface="Mada"/>
                <a:ea typeface="Mada"/>
                <a:cs typeface="Mada"/>
                <a:sym typeface="Mada"/>
              </a:rPr>
              <a:t>S</a:t>
            </a:r>
            <a:r>
              <a:rPr b="1" lang="en-GB" sz="1100">
                <a:solidFill>
                  <a:srgbClr val="2DB789"/>
                </a:solidFill>
                <a:latin typeface="Mada"/>
                <a:ea typeface="Mada"/>
                <a:cs typeface="Mada"/>
                <a:sym typeface="Mada"/>
              </a:rPr>
              <a:t>E</a:t>
            </a:r>
            <a:r>
              <a:rPr b="1" lang="en-GB" sz="1100">
                <a:solidFill>
                  <a:srgbClr val="4A86E8"/>
                </a:solidFill>
                <a:latin typeface="Mada"/>
                <a:ea typeface="Mada"/>
                <a:cs typeface="Mada"/>
                <a:sym typeface="Mada"/>
              </a:rPr>
              <a:t>D </a:t>
            </a:r>
            <a:r>
              <a:rPr b="1" lang="en-GB" sz="1100">
                <a:solidFill>
                  <a:srgbClr val="FFD966"/>
                </a:solidFill>
                <a:latin typeface="Mada"/>
                <a:ea typeface="Mada"/>
                <a:cs typeface="Mada"/>
                <a:sym typeface="Mada"/>
              </a:rPr>
              <a:t>A</a:t>
            </a:r>
            <a:r>
              <a:rPr b="1" lang="en-GB" sz="1100">
                <a:solidFill>
                  <a:srgbClr val="4A86E8"/>
                </a:solidFill>
                <a:latin typeface="Mada"/>
                <a:ea typeface="Mada"/>
                <a:cs typeface="Mada"/>
                <a:sym typeface="Mada"/>
              </a:rPr>
              <a:t> </a:t>
            </a:r>
            <a:r>
              <a:rPr b="1" lang="en-GB" sz="1100">
                <a:solidFill>
                  <a:schemeClr val="accent5"/>
                </a:solidFill>
                <a:latin typeface="Mada"/>
                <a:ea typeface="Mada"/>
                <a:cs typeface="Mada"/>
                <a:sym typeface="Mada"/>
              </a:rPr>
              <a:t>G</a:t>
            </a:r>
            <a:r>
              <a:rPr b="1" lang="en-GB" sz="1100">
                <a:solidFill>
                  <a:srgbClr val="999999"/>
                </a:solidFill>
                <a:latin typeface="Mada"/>
                <a:ea typeface="Mada"/>
                <a:cs typeface="Mada"/>
                <a:sym typeface="Mada"/>
              </a:rPr>
              <a:t>ood </a:t>
            </a:r>
            <a:r>
              <a:rPr b="1" lang="en-GB" sz="1100">
                <a:solidFill>
                  <a:srgbClr val="980000"/>
                </a:solidFill>
                <a:latin typeface="Mada"/>
                <a:ea typeface="Mada"/>
                <a:cs typeface="Mada"/>
                <a:sym typeface="Mada"/>
              </a:rPr>
              <a:t>F</a:t>
            </a:r>
            <a:r>
              <a:rPr b="1" lang="en-GB" sz="1100">
                <a:solidFill>
                  <a:srgbClr val="999999"/>
                </a:solidFill>
                <a:latin typeface="Mada"/>
                <a:ea typeface="Mada"/>
                <a:cs typeface="Mada"/>
                <a:sym typeface="Mada"/>
              </a:rPr>
              <a:t>ood</a:t>
            </a:r>
            <a:endParaRPr>
              <a:solidFill>
                <a:srgbClr val="999999"/>
              </a:solidFill>
            </a:endParaRPr>
          </a:p>
        </p:txBody>
      </p:sp>
      <p:sp>
        <p:nvSpPr>
          <p:cNvPr id="128" name="Google Shape;128;p16"/>
          <p:cNvSpPr/>
          <p:nvPr/>
        </p:nvSpPr>
        <p:spPr>
          <a:xfrm>
            <a:off x="511925" y="3307775"/>
            <a:ext cx="209400" cy="1905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6"/>
          <p:cNvSpPr/>
          <p:nvPr/>
        </p:nvSpPr>
        <p:spPr>
          <a:xfrm>
            <a:off x="8900" y="9546650"/>
            <a:ext cx="84000" cy="810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7"/>
          <p:cNvSpPr txBox="1"/>
          <p:nvPr/>
        </p:nvSpPr>
        <p:spPr>
          <a:xfrm>
            <a:off x="18959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1- ACS Clinical presentation</a:t>
            </a:r>
            <a:endParaRPr sz="2600">
              <a:latin typeface="Mada Black"/>
              <a:ea typeface="Mada Black"/>
              <a:cs typeface="Mada Black"/>
              <a:sym typeface="Mada Black"/>
            </a:endParaRPr>
          </a:p>
        </p:txBody>
      </p:sp>
      <p:cxnSp>
        <p:nvCxnSpPr>
          <p:cNvPr id="135" name="Google Shape;135;p17"/>
          <p:cNvCxnSpPr/>
          <p:nvPr/>
        </p:nvCxnSpPr>
        <p:spPr>
          <a:xfrm flipH="1" rot="10800000">
            <a:off x="18887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136" name="Google Shape;136;p17"/>
          <p:cNvSpPr/>
          <p:nvPr/>
        </p:nvSpPr>
        <p:spPr>
          <a:xfrm>
            <a:off x="1238621" y="76205"/>
            <a:ext cx="758700" cy="102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700">
                <a:latin typeface="Mada"/>
                <a:ea typeface="Mada"/>
                <a:cs typeface="Mada"/>
                <a:sym typeface="Mada"/>
              </a:rPr>
              <a:t>Clinical presentation </a:t>
            </a:r>
            <a:endParaRPr b="1" sz="700">
              <a:latin typeface="Mada"/>
              <a:ea typeface="Mada"/>
              <a:cs typeface="Mada"/>
              <a:sym typeface="Mada"/>
            </a:endParaRPr>
          </a:p>
        </p:txBody>
      </p:sp>
      <p:sp>
        <p:nvSpPr>
          <p:cNvPr id="137" name="Google Shape;137;p17"/>
          <p:cNvSpPr/>
          <p:nvPr/>
        </p:nvSpPr>
        <p:spPr>
          <a:xfrm>
            <a:off x="1238625" y="278587"/>
            <a:ext cx="758700" cy="102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ECG</a:t>
            </a:r>
            <a:endParaRPr b="1">
              <a:latin typeface="Mada"/>
              <a:ea typeface="Mada"/>
              <a:cs typeface="Mada"/>
              <a:sym typeface="Mada"/>
            </a:endParaRPr>
          </a:p>
        </p:txBody>
      </p:sp>
      <p:sp>
        <p:nvSpPr>
          <p:cNvPr id="138" name="Google Shape;138;p17"/>
          <p:cNvSpPr/>
          <p:nvPr/>
        </p:nvSpPr>
        <p:spPr>
          <a:xfrm>
            <a:off x="1238621" y="497418"/>
            <a:ext cx="758700" cy="1029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sz="700">
                <a:latin typeface="Mada"/>
                <a:ea typeface="Mada"/>
                <a:cs typeface="Mada"/>
                <a:sym typeface="Mada"/>
              </a:rPr>
              <a:t>Cardiac biomarkers</a:t>
            </a:r>
            <a:endParaRPr b="1" sz="700">
              <a:latin typeface="Mada"/>
              <a:ea typeface="Mada"/>
              <a:cs typeface="Mada"/>
              <a:sym typeface="Mada"/>
            </a:endParaRPr>
          </a:p>
        </p:txBody>
      </p:sp>
      <p:sp>
        <p:nvSpPr>
          <p:cNvPr id="139" name="Google Shape;139;p17"/>
          <p:cNvSpPr/>
          <p:nvPr/>
        </p:nvSpPr>
        <p:spPr>
          <a:xfrm>
            <a:off x="0" y="237681"/>
            <a:ext cx="705600" cy="1596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rgbClr val="FFFFFF"/>
                </a:solidFill>
                <a:latin typeface="Mada Black"/>
                <a:ea typeface="Mada Black"/>
                <a:cs typeface="Mada Black"/>
                <a:sym typeface="Mada Black"/>
              </a:rPr>
              <a:t>Approach</a:t>
            </a:r>
            <a:endParaRPr sz="900">
              <a:solidFill>
                <a:srgbClr val="FFFFFF"/>
              </a:solidFill>
              <a:latin typeface="Mada Black"/>
              <a:ea typeface="Mada Black"/>
              <a:cs typeface="Mada Black"/>
              <a:sym typeface="Mada Black"/>
            </a:endParaRPr>
          </a:p>
        </p:txBody>
      </p:sp>
      <p:sp>
        <p:nvSpPr>
          <p:cNvPr id="140" name="Google Shape;140;p17"/>
          <p:cNvSpPr/>
          <p:nvPr/>
        </p:nvSpPr>
        <p:spPr>
          <a:xfrm>
            <a:off x="894525" y="497415"/>
            <a:ext cx="344100" cy="1029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Mada Black"/>
                <a:ea typeface="Mada Black"/>
                <a:cs typeface="Mada Black"/>
                <a:sym typeface="Mada Black"/>
              </a:rPr>
              <a:t>3</a:t>
            </a:r>
            <a:endParaRPr sz="1100">
              <a:latin typeface="Mada Black"/>
              <a:ea typeface="Mada Black"/>
              <a:cs typeface="Mada Black"/>
              <a:sym typeface="Mada Black"/>
            </a:endParaRPr>
          </a:p>
        </p:txBody>
      </p:sp>
      <p:sp>
        <p:nvSpPr>
          <p:cNvPr id="141" name="Google Shape;141;p17"/>
          <p:cNvSpPr/>
          <p:nvPr/>
        </p:nvSpPr>
        <p:spPr>
          <a:xfrm>
            <a:off x="894525" y="278586"/>
            <a:ext cx="344100" cy="1029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Mada Black"/>
                <a:ea typeface="Mada Black"/>
                <a:cs typeface="Mada Black"/>
                <a:sym typeface="Mada Black"/>
              </a:rPr>
              <a:t>2</a:t>
            </a:r>
            <a:endParaRPr sz="1100">
              <a:latin typeface="Mada Black"/>
              <a:ea typeface="Mada Black"/>
              <a:cs typeface="Mada Black"/>
              <a:sym typeface="Mada Black"/>
            </a:endParaRPr>
          </a:p>
        </p:txBody>
      </p:sp>
      <p:sp>
        <p:nvSpPr>
          <p:cNvPr id="142" name="Google Shape;142;p17"/>
          <p:cNvSpPr/>
          <p:nvPr/>
        </p:nvSpPr>
        <p:spPr>
          <a:xfrm>
            <a:off x="894525" y="76200"/>
            <a:ext cx="344100" cy="102900"/>
          </a:xfrm>
          <a:prstGeom prst="ellipse">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Mada Black"/>
                <a:ea typeface="Mada Black"/>
                <a:cs typeface="Mada Black"/>
                <a:sym typeface="Mada Black"/>
              </a:rPr>
              <a:t>1</a:t>
            </a:r>
            <a:endParaRPr sz="1100">
              <a:solidFill>
                <a:srgbClr val="FFFFFF"/>
              </a:solidFill>
              <a:latin typeface="Mada Black"/>
              <a:ea typeface="Mada Black"/>
              <a:cs typeface="Mada Black"/>
              <a:sym typeface="Mada Black"/>
            </a:endParaRPr>
          </a:p>
        </p:txBody>
      </p:sp>
      <p:cxnSp>
        <p:nvCxnSpPr>
          <p:cNvPr id="143" name="Google Shape;143;p17"/>
          <p:cNvCxnSpPr>
            <a:stCxn id="139" idx="3"/>
            <a:endCxn id="142" idx="2"/>
          </p:cNvCxnSpPr>
          <p:nvPr/>
        </p:nvCxnSpPr>
        <p:spPr>
          <a:xfrm flipH="1" rot="10800000">
            <a:off x="705600" y="127581"/>
            <a:ext cx="189000" cy="189900"/>
          </a:xfrm>
          <a:prstGeom prst="bentConnector3">
            <a:avLst>
              <a:gd fmla="val 49980" name="adj1"/>
            </a:avLst>
          </a:prstGeom>
          <a:noFill/>
          <a:ln cap="flat" cmpd="sng" w="9525">
            <a:solidFill>
              <a:schemeClr val="dk2"/>
            </a:solidFill>
            <a:prstDash val="solid"/>
            <a:round/>
            <a:headEnd len="med" w="med" type="none"/>
            <a:tailEnd len="med" w="med" type="none"/>
          </a:ln>
        </p:spPr>
      </p:cxnSp>
      <p:cxnSp>
        <p:nvCxnSpPr>
          <p:cNvPr id="144" name="Google Shape;144;p17"/>
          <p:cNvCxnSpPr>
            <a:stCxn id="139" idx="3"/>
            <a:endCxn id="141" idx="2"/>
          </p:cNvCxnSpPr>
          <p:nvPr/>
        </p:nvCxnSpPr>
        <p:spPr>
          <a:xfrm>
            <a:off x="705600" y="317481"/>
            <a:ext cx="189000" cy="12600"/>
          </a:xfrm>
          <a:prstGeom prst="bentConnector3">
            <a:avLst>
              <a:gd fmla="val 49980" name="adj1"/>
            </a:avLst>
          </a:prstGeom>
          <a:noFill/>
          <a:ln cap="flat" cmpd="sng" w="9525">
            <a:solidFill>
              <a:schemeClr val="dk2"/>
            </a:solidFill>
            <a:prstDash val="solid"/>
            <a:round/>
            <a:headEnd len="med" w="med" type="none"/>
            <a:tailEnd len="med" w="med" type="none"/>
          </a:ln>
        </p:spPr>
      </p:cxnSp>
      <p:cxnSp>
        <p:nvCxnSpPr>
          <p:cNvPr id="145" name="Google Shape;145;p17"/>
          <p:cNvCxnSpPr>
            <a:stCxn id="139" idx="3"/>
            <a:endCxn id="140" idx="2"/>
          </p:cNvCxnSpPr>
          <p:nvPr/>
        </p:nvCxnSpPr>
        <p:spPr>
          <a:xfrm>
            <a:off x="705600" y="317481"/>
            <a:ext cx="189000" cy="231300"/>
          </a:xfrm>
          <a:prstGeom prst="bentConnector3">
            <a:avLst>
              <a:gd fmla="val 49980" name="adj1"/>
            </a:avLst>
          </a:prstGeom>
          <a:noFill/>
          <a:ln cap="flat" cmpd="sng" w="9525">
            <a:solidFill>
              <a:schemeClr val="dk2"/>
            </a:solidFill>
            <a:prstDash val="solid"/>
            <a:round/>
            <a:headEnd len="med" w="med" type="none"/>
            <a:tailEnd len="med" w="med" type="none"/>
          </a:ln>
        </p:spPr>
      </p:cxnSp>
      <p:graphicFrame>
        <p:nvGraphicFramePr>
          <p:cNvPr id="146" name="Google Shape;146;p17"/>
          <p:cNvGraphicFramePr/>
          <p:nvPr/>
        </p:nvGraphicFramePr>
        <p:xfrm>
          <a:off x="186575" y="1184388"/>
          <a:ext cx="3000000" cy="3000000"/>
        </p:xfrm>
        <a:graphic>
          <a:graphicData uri="http://schemas.openxmlformats.org/drawingml/2006/table">
            <a:tbl>
              <a:tblPr>
                <a:noFill/>
                <a:tableStyleId>{88F919AB-8A41-4AF8-9CCB-F210585D8BB1}</a:tableStyleId>
              </a:tblPr>
              <a:tblGrid>
                <a:gridCol w="2143400"/>
                <a:gridCol w="2156850"/>
                <a:gridCol w="2940100"/>
              </a:tblGrid>
              <a:tr h="339400">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Characteristic pain</a:t>
                      </a:r>
                      <a:r>
                        <a:rPr b="1" lang="en-GB">
                          <a:solidFill>
                            <a:srgbClr val="FFFFFF"/>
                          </a:solidFill>
                          <a:latin typeface="Mada"/>
                          <a:ea typeface="Mada"/>
                          <a:cs typeface="Mada"/>
                          <a:sym typeface="Mada"/>
                        </a:rPr>
                        <a:t> </a:t>
                      </a:r>
                      <a:endParaRPr b="1">
                        <a:solidFill>
                          <a:srgbClr val="FFFFFF"/>
                        </a:solidFill>
                        <a:latin typeface="Mada"/>
                        <a:ea typeface="Mada"/>
                        <a:cs typeface="Mada"/>
                        <a:sym typeface="Mada"/>
                      </a:endParaRPr>
                    </a:p>
                  </a:txBody>
                  <a:tcPr marT="91425" marB="91425" marR="91425" marL="91425" anchor="ctr">
                    <a:solidFill>
                      <a:srgbClr val="9C254D"/>
                    </a:solidFill>
                  </a:tcPr>
                </a:tc>
                <a:tc gridSpan="2">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Severe,  </a:t>
                      </a:r>
                      <a:r>
                        <a:rPr lang="en-GB" sz="1200">
                          <a:latin typeface="Mada"/>
                          <a:ea typeface="Mada"/>
                          <a:cs typeface="Mada"/>
                          <a:sym typeface="Mada"/>
                        </a:rPr>
                        <a:t>persistent, typically </a:t>
                      </a:r>
                      <a:r>
                        <a:rPr b="1" lang="en-GB" sz="1200">
                          <a:solidFill>
                            <a:srgbClr val="CC0000"/>
                          </a:solidFill>
                          <a:latin typeface="Mada"/>
                          <a:ea typeface="Mada"/>
                          <a:cs typeface="Mada"/>
                          <a:sym typeface="Mada"/>
                        </a:rPr>
                        <a:t>Substernal</a:t>
                      </a:r>
                      <a:r>
                        <a:rPr b="1" baseline="30000" lang="en-GB" sz="1200">
                          <a:solidFill>
                            <a:srgbClr val="6AA84F"/>
                          </a:solidFill>
                          <a:latin typeface="Mada"/>
                          <a:ea typeface="Mada"/>
                          <a:cs typeface="Mada"/>
                          <a:sym typeface="Mada"/>
                        </a:rPr>
                        <a:t>1</a:t>
                      </a:r>
                      <a:endParaRPr b="1" baseline="30000" sz="1200">
                        <a:solidFill>
                          <a:srgbClr val="6AA84F"/>
                        </a:solidFill>
                        <a:latin typeface="Mada"/>
                        <a:ea typeface="Mada"/>
                        <a:cs typeface="Mada"/>
                        <a:sym typeface="Mada"/>
                      </a:endParaRPr>
                    </a:p>
                  </a:txBody>
                  <a:tcPr marT="91425" marB="91425" marR="91425" marL="91425"/>
                </a:tc>
                <a:tc hMerge="1"/>
              </a:tr>
              <a:tr h="471225">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Quality </a:t>
                      </a:r>
                      <a:endParaRPr b="1">
                        <a:solidFill>
                          <a:srgbClr val="FFFFFF"/>
                        </a:solidFill>
                        <a:latin typeface="Mada"/>
                        <a:ea typeface="Mada"/>
                        <a:cs typeface="Mada"/>
                        <a:sym typeface="Mada"/>
                      </a:endParaRPr>
                    </a:p>
                  </a:txBody>
                  <a:tcPr marT="91425" marB="91425" marR="91425" marL="91425" anchor="ctr">
                    <a:solidFill>
                      <a:srgbClr val="9C254D"/>
                    </a:solidFill>
                  </a:tcPr>
                </a:tc>
                <a:tc gridSpan="2">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Dull, </a:t>
                      </a:r>
                      <a:r>
                        <a:rPr b="1" lang="en-GB" sz="1200">
                          <a:solidFill>
                            <a:srgbClr val="CC0000"/>
                          </a:solidFill>
                          <a:latin typeface="Mada"/>
                          <a:ea typeface="Mada"/>
                          <a:cs typeface="Mada"/>
                          <a:sym typeface="Mada"/>
                        </a:rPr>
                        <a:t>Squeezing</a:t>
                      </a:r>
                      <a:r>
                        <a:rPr lang="en-GB" sz="1200">
                          <a:latin typeface="Mada"/>
                          <a:ea typeface="Mada"/>
                          <a:cs typeface="Mada"/>
                          <a:sym typeface="Mada"/>
                        </a:rPr>
                        <a:t>, </a:t>
                      </a:r>
                      <a:r>
                        <a:rPr b="1" lang="en-GB" sz="1200">
                          <a:solidFill>
                            <a:srgbClr val="CC0000"/>
                          </a:solidFill>
                          <a:latin typeface="Mada"/>
                          <a:ea typeface="Mada"/>
                          <a:cs typeface="Mada"/>
                          <a:sym typeface="Mada"/>
                        </a:rPr>
                        <a:t>tightness</a:t>
                      </a:r>
                      <a:r>
                        <a:rPr lang="en-GB" sz="1200">
                          <a:latin typeface="Mada"/>
                          <a:ea typeface="Mada"/>
                          <a:cs typeface="Mada"/>
                          <a:sym typeface="Mada"/>
                        </a:rPr>
                        <a:t>, </a:t>
                      </a:r>
                      <a:r>
                        <a:rPr b="1" lang="en-GB" sz="1200">
                          <a:solidFill>
                            <a:srgbClr val="CC0000"/>
                          </a:solidFill>
                          <a:latin typeface="Mada"/>
                          <a:ea typeface="Mada"/>
                          <a:cs typeface="Mada"/>
                          <a:sym typeface="Mada"/>
                        </a:rPr>
                        <a:t>heaviness</a:t>
                      </a:r>
                      <a:r>
                        <a:rPr lang="en-GB" sz="1200">
                          <a:latin typeface="Mada"/>
                          <a:ea typeface="Mada"/>
                          <a:cs typeface="Mada"/>
                          <a:sym typeface="Mada"/>
                        </a:rPr>
                        <a:t>, </a:t>
                      </a:r>
                      <a:r>
                        <a:rPr b="1" lang="en-GB" sz="1200">
                          <a:solidFill>
                            <a:srgbClr val="CC0000"/>
                          </a:solidFill>
                          <a:latin typeface="Mada"/>
                          <a:ea typeface="Mada"/>
                          <a:cs typeface="Mada"/>
                          <a:sym typeface="Mada"/>
                        </a:rPr>
                        <a:t>pressure</a:t>
                      </a:r>
                      <a:r>
                        <a:rPr lang="en-GB" sz="1200">
                          <a:latin typeface="Mada"/>
                          <a:ea typeface="Mada"/>
                          <a:cs typeface="Mada"/>
                          <a:sym typeface="Mada"/>
                        </a:rPr>
                        <a:t>, aching. </a:t>
                      </a:r>
                      <a:r>
                        <a:rPr b="1" lang="en-GB" sz="1200" u="sng">
                          <a:latin typeface="Mada"/>
                          <a:ea typeface="Mada"/>
                          <a:cs typeface="Mada"/>
                          <a:sym typeface="Mada"/>
                        </a:rPr>
                        <a:t>NOT</a:t>
                      </a:r>
                      <a:r>
                        <a:rPr lang="en-GB" sz="1200">
                          <a:latin typeface="Mada"/>
                          <a:ea typeface="Mada"/>
                          <a:cs typeface="Mada"/>
                          <a:sym typeface="Mada"/>
                        </a:rPr>
                        <a:t> sharp, knifelike, pins, stabbing.</a:t>
                      </a:r>
                      <a:endParaRPr sz="1200">
                        <a:latin typeface="Mada"/>
                        <a:ea typeface="Mada"/>
                        <a:cs typeface="Mada"/>
                        <a:sym typeface="Mada"/>
                      </a:endParaRPr>
                    </a:p>
                  </a:txBody>
                  <a:tcPr marT="91425" marB="91425" marR="91425" marL="91425"/>
                </a:tc>
                <a:tc hMerge="1"/>
              </a:tr>
              <a:tr h="339400">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Radiation</a:t>
                      </a:r>
                      <a:endParaRPr b="1">
                        <a:solidFill>
                          <a:srgbClr val="FFFFFF"/>
                        </a:solidFill>
                        <a:latin typeface="Mada"/>
                        <a:ea typeface="Mada"/>
                        <a:cs typeface="Mada"/>
                        <a:sym typeface="Mada"/>
                      </a:endParaRPr>
                    </a:p>
                  </a:txBody>
                  <a:tcPr marT="91425" marB="91425" marR="91425" marL="91425" anchor="ctr">
                    <a:solidFill>
                      <a:srgbClr val="9C254D"/>
                    </a:solidFill>
                  </a:tcPr>
                </a:tc>
                <a:tc gridSpan="2">
                  <a:txBody>
                    <a:bodyPr/>
                    <a:lstStyle/>
                    <a:p>
                      <a:pPr indent="0" lvl="0" marL="0" rtl="0" algn="l">
                        <a:spcBef>
                          <a:spcPts val="0"/>
                        </a:spcBef>
                        <a:spcAft>
                          <a:spcPts val="0"/>
                        </a:spcAft>
                        <a:buNone/>
                      </a:pPr>
                      <a:r>
                        <a:rPr b="1" lang="en-GB" sz="1200">
                          <a:solidFill>
                            <a:srgbClr val="CC0000"/>
                          </a:solidFill>
                          <a:latin typeface="Mada"/>
                          <a:ea typeface="Mada"/>
                          <a:cs typeface="Mada"/>
                          <a:sym typeface="Mada"/>
                        </a:rPr>
                        <a:t>Shoulders</a:t>
                      </a:r>
                      <a:r>
                        <a:rPr lang="en-GB" sz="1200">
                          <a:latin typeface="Mada"/>
                          <a:ea typeface="Mada"/>
                          <a:cs typeface="Mada"/>
                          <a:sym typeface="Mada"/>
                        </a:rPr>
                        <a:t>, </a:t>
                      </a:r>
                      <a:r>
                        <a:rPr b="1" lang="en-GB" sz="1200">
                          <a:solidFill>
                            <a:srgbClr val="CC0000"/>
                          </a:solidFill>
                          <a:latin typeface="Mada"/>
                          <a:ea typeface="Mada"/>
                          <a:cs typeface="Mada"/>
                          <a:sym typeface="Mada"/>
                        </a:rPr>
                        <a:t>arms</a:t>
                      </a:r>
                      <a:r>
                        <a:rPr lang="en-GB" sz="1200">
                          <a:latin typeface="Mada"/>
                          <a:ea typeface="Mada"/>
                          <a:cs typeface="Mada"/>
                          <a:sym typeface="Mada"/>
                        </a:rPr>
                        <a:t>, neck, lower jaw, teeth, epigastrium </a:t>
                      </a:r>
                      <a:endParaRPr sz="1200">
                        <a:latin typeface="Mada"/>
                        <a:ea typeface="Mada"/>
                        <a:cs typeface="Mada"/>
                        <a:sym typeface="Mada"/>
                      </a:endParaRPr>
                    </a:p>
                  </a:txBody>
                  <a:tcPr marT="91425" marB="91425" marR="91425" marL="91425"/>
                </a:tc>
                <a:tc hMerge="1"/>
              </a:tr>
              <a:tr h="314675">
                <a:tc rowSpan="3">
                  <a:txBody>
                    <a:bodyPr/>
                    <a:lstStyle/>
                    <a:p>
                      <a:pPr indent="0" lvl="0" marL="0" rtl="0" algn="ctr">
                        <a:spcBef>
                          <a:spcPts val="0"/>
                        </a:spcBef>
                        <a:spcAft>
                          <a:spcPts val="0"/>
                        </a:spcAft>
                        <a:buNone/>
                      </a:pPr>
                      <a:r>
                        <a:rPr b="1" lang="en-GB">
                          <a:solidFill>
                            <a:srgbClr val="FFFFFF"/>
                          </a:solidFill>
                          <a:latin typeface="Mada"/>
                          <a:ea typeface="Mada"/>
                          <a:cs typeface="Mada"/>
                          <a:sym typeface="Mada"/>
                        </a:rPr>
                        <a:t>Associated symptoms</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200">
                          <a:latin typeface="Mada"/>
                          <a:ea typeface="Mada"/>
                          <a:cs typeface="Mada"/>
                          <a:sym typeface="Mada"/>
                        </a:rPr>
                        <a:t>Sympathetic</a:t>
                      </a:r>
                      <a:r>
                        <a:rPr b="1" lang="en-GB" sz="1200">
                          <a:latin typeface="Mada"/>
                          <a:ea typeface="Mada"/>
                          <a:cs typeface="Mada"/>
                          <a:sym typeface="Mada"/>
                        </a:rPr>
                        <a:t> </a:t>
                      </a:r>
                      <a:endParaRPr b="1" sz="1200">
                        <a:latin typeface="Mada"/>
                        <a:ea typeface="Mada"/>
                        <a:cs typeface="Mada"/>
                        <a:sym typeface="Mada"/>
                      </a:endParaRPr>
                    </a:p>
                  </a:txBody>
                  <a:tcPr marT="91425" marB="91425" marR="91425" marL="91425" anchor="ctr">
                    <a:solidFill>
                      <a:srgbClr val="EFEFEF"/>
                    </a:solidFill>
                  </a:tcPr>
                </a:tc>
                <a:tc>
                  <a:txBody>
                    <a:bodyPr/>
                    <a:lstStyle/>
                    <a:p>
                      <a:pPr indent="-198600" lvl="0" marL="244800" rtl="0" algn="l">
                        <a:spcBef>
                          <a:spcPts val="0"/>
                        </a:spcBef>
                        <a:spcAft>
                          <a:spcPts val="0"/>
                        </a:spcAft>
                        <a:buSzPts val="1200"/>
                        <a:buFont typeface="Mada"/>
                        <a:buChar char="●"/>
                      </a:pPr>
                      <a:r>
                        <a:rPr lang="en-GB" sz="1200">
                          <a:latin typeface="Mada"/>
                          <a:ea typeface="Mada"/>
                          <a:cs typeface="Mada"/>
                          <a:sym typeface="Mada"/>
                        </a:rPr>
                        <a:t>Diaphoresis, </a:t>
                      </a:r>
                      <a:r>
                        <a:rPr lang="en-GB" sz="1200">
                          <a:latin typeface="Mada"/>
                          <a:ea typeface="Mada"/>
                          <a:cs typeface="Mada"/>
                          <a:sym typeface="Mada"/>
                        </a:rPr>
                        <a:t>Cool and clammy skin</a:t>
                      </a:r>
                      <a:endParaRPr sz="1200">
                        <a:latin typeface="Mada"/>
                        <a:ea typeface="Mada"/>
                        <a:cs typeface="Mada"/>
                        <a:sym typeface="Mada"/>
                      </a:endParaRPr>
                    </a:p>
                  </a:txBody>
                  <a:tcPr marT="91425" marB="91425" marR="91425" marL="91425"/>
                </a:tc>
              </a:tr>
              <a:tr h="471225">
                <a:tc vMerge="1"/>
                <a:tc>
                  <a:txBody>
                    <a:bodyPr/>
                    <a:lstStyle/>
                    <a:p>
                      <a:pPr indent="0" lvl="0" marL="0" rtl="0" algn="ctr">
                        <a:spcBef>
                          <a:spcPts val="0"/>
                        </a:spcBef>
                        <a:spcAft>
                          <a:spcPts val="0"/>
                        </a:spcAft>
                        <a:buNone/>
                      </a:pPr>
                      <a:r>
                        <a:rPr b="1" lang="en-GB" sz="1200">
                          <a:latin typeface="Mada"/>
                          <a:ea typeface="Mada"/>
                          <a:cs typeface="Mada"/>
                          <a:sym typeface="Mada"/>
                        </a:rPr>
                        <a:t>Parasympathetic</a:t>
                      </a:r>
                      <a:r>
                        <a:rPr b="1" lang="en-GB" sz="1200">
                          <a:latin typeface="Mada"/>
                          <a:ea typeface="Mada"/>
                          <a:cs typeface="Mada"/>
                          <a:sym typeface="Mada"/>
                        </a:rPr>
                        <a:t> </a:t>
                      </a:r>
                      <a:endParaRPr b="1" sz="1200">
                        <a:latin typeface="Mada"/>
                        <a:ea typeface="Mada"/>
                        <a:cs typeface="Mada"/>
                        <a:sym typeface="Mada"/>
                      </a:endParaRPr>
                    </a:p>
                    <a:p>
                      <a:pPr indent="0" lvl="0" marL="0" rtl="0" algn="ctr">
                        <a:spcBef>
                          <a:spcPts val="0"/>
                        </a:spcBef>
                        <a:spcAft>
                          <a:spcPts val="0"/>
                        </a:spcAft>
                        <a:buNone/>
                      </a:pPr>
                      <a:r>
                        <a:rPr b="1" lang="en-GB" sz="1200">
                          <a:latin typeface="Mada"/>
                          <a:ea typeface="Mada"/>
                          <a:cs typeface="Mada"/>
                          <a:sym typeface="Mada"/>
                        </a:rPr>
                        <a:t>(Vagal effect)</a:t>
                      </a:r>
                      <a:r>
                        <a:rPr b="1" baseline="30000" lang="en-GB" sz="1200">
                          <a:solidFill>
                            <a:srgbClr val="6AA84F"/>
                          </a:solidFill>
                          <a:latin typeface="Mada"/>
                          <a:ea typeface="Mada"/>
                          <a:cs typeface="Mada"/>
                          <a:sym typeface="Mada"/>
                        </a:rPr>
                        <a:t>2</a:t>
                      </a:r>
                      <a:endParaRPr b="1" baseline="30000" sz="1200">
                        <a:solidFill>
                          <a:srgbClr val="6AA84F"/>
                        </a:solidFill>
                        <a:latin typeface="Mada"/>
                        <a:ea typeface="Mada"/>
                        <a:cs typeface="Mada"/>
                        <a:sym typeface="Mada"/>
                      </a:endParaRPr>
                    </a:p>
                  </a:txBody>
                  <a:tcPr marT="91425" marB="91425" marR="91425" marL="91425" anchor="ctr">
                    <a:solidFill>
                      <a:srgbClr val="EFEFEF"/>
                    </a:solidFill>
                  </a:tcPr>
                </a:tc>
                <a:tc>
                  <a:txBody>
                    <a:bodyPr/>
                    <a:lstStyle/>
                    <a:p>
                      <a:pPr indent="-198600" lvl="0" marL="244800" rtl="0" algn="l">
                        <a:spcBef>
                          <a:spcPts val="0"/>
                        </a:spcBef>
                        <a:spcAft>
                          <a:spcPts val="0"/>
                        </a:spcAft>
                        <a:buSzPts val="1200"/>
                        <a:buFont typeface="Mada"/>
                        <a:buChar char="●"/>
                      </a:pPr>
                      <a:r>
                        <a:rPr lang="en-GB" sz="1200">
                          <a:solidFill>
                            <a:schemeClr val="dk1"/>
                          </a:solidFill>
                          <a:latin typeface="Mada"/>
                          <a:ea typeface="Mada"/>
                          <a:cs typeface="Mada"/>
                          <a:sym typeface="Mada"/>
                        </a:rPr>
                        <a:t>Weakness, </a:t>
                      </a:r>
                      <a:r>
                        <a:rPr lang="en-GB" sz="1200">
                          <a:latin typeface="Mada"/>
                          <a:ea typeface="Mada"/>
                          <a:cs typeface="Mada"/>
                          <a:sym typeface="Mada"/>
                        </a:rPr>
                        <a:t>Nausea &amp; vomiting </a:t>
                      </a:r>
                      <a:endParaRPr sz="1200">
                        <a:latin typeface="Mada"/>
                        <a:ea typeface="Mada"/>
                        <a:cs typeface="Mada"/>
                        <a:sym typeface="Mada"/>
                      </a:endParaRPr>
                    </a:p>
                  </a:txBody>
                  <a:tcPr marT="91425" marB="91425" marR="91425" marL="91425"/>
                </a:tc>
              </a:tr>
              <a:tr h="314675">
                <a:tc vMerge="1"/>
                <a:tc>
                  <a:txBody>
                    <a:bodyPr/>
                    <a:lstStyle/>
                    <a:p>
                      <a:pPr indent="0" lvl="0" marL="0" rtl="0" algn="ctr">
                        <a:spcBef>
                          <a:spcPts val="0"/>
                        </a:spcBef>
                        <a:spcAft>
                          <a:spcPts val="0"/>
                        </a:spcAft>
                        <a:buNone/>
                      </a:pPr>
                      <a:r>
                        <a:rPr b="1" lang="en-GB" sz="1200">
                          <a:latin typeface="Mada"/>
                          <a:ea typeface="Mada"/>
                          <a:cs typeface="Mada"/>
                          <a:sym typeface="Mada"/>
                        </a:rPr>
                        <a:t>Inflammatory </a:t>
                      </a:r>
                      <a:endParaRPr b="1" sz="1200">
                        <a:latin typeface="Mada"/>
                        <a:ea typeface="Mada"/>
                        <a:cs typeface="Mada"/>
                        <a:sym typeface="Mada"/>
                      </a:endParaRPr>
                    </a:p>
                  </a:txBody>
                  <a:tcPr marT="91425" marB="91425" marR="91425" marL="91425" anchor="ctr">
                    <a:solidFill>
                      <a:srgbClr val="EFEFEF"/>
                    </a:solidFill>
                  </a:tcPr>
                </a:tc>
                <a:tc>
                  <a:txBody>
                    <a:bodyPr/>
                    <a:lstStyle/>
                    <a:p>
                      <a:pPr indent="-198600" lvl="0" marL="244800" rtl="0" algn="l">
                        <a:spcBef>
                          <a:spcPts val="0"/>
                        </a:spcBef>
                        <a:spcAft>
                          <a:spcPts val="0"/>
                        </a:spcAft>
                        <a:buSzPts val="1200"/>
                        <a:buFont typeface="Mada"/>
                        <a:buChar char="●"/>
                      </a:pPr>
                      <a:r>
                        <a:rPr lang="en-GB" sz="1200">
                          <a:latin typeface="Mada"/>
                          <a:ea typeface="Mada"/>
                          <a:cs typeface="Mada"/>
                          <a:sym typeface="Mada"/>
                        </a:rPr>
                        <a:t>Mild fever</a:t>
                      </a:r>
                      <a:endParaRPr sz="1200">
                        <a:latin typeface="Mada"/>
                        <a:ea typeface="Mada"/>
                        <a:cs typeface="Mada"/>
                        <a:sym typeface="Mada"/>
                      </a:endParaRPr>
                    </a:p>
                  </a:txBody>
                  <a:tcPr marT="91425" marB="91425" marR="91425" marL="91425"/>
                </a:tc>
              </a:tr>
              <a:tr h="627750">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Cardiac findings</a:t>
                      </a:r>
                      <a:endParaRPr b="1">
                        <a:solidFill>
                          <a:srgbClr val="FFFFFF"/>
                        </a:solidFill>
                        <a:latin typeface="Mada"/>
                        <a:ea typeface="Mada"/>
                        <a:cs typeface="Mada"/>
                        <a:sym typeface="Mada"/>
                      </a:endParaRPr>
                    </a:p>
                  </a:txBody>
                  <a:tcPr marT="91425" marB="91425" marR="91425" marL="91425" anchor="ctr">
                    <a:solidFill>
                      <a:srgbClr val="9C254D"/>
                    </a:solidFill>
                  </a:tcPr>
                </a:tc>
                <a:tc gridSpan="2">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S4 (and S3 if systolic dysfunction present) gallop.</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Dyskinetic bulge (in anterior wall MI)</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Systolic murmur (if mitral regurgitation or VSD)</a:t>
                      </a:r>
                      <a:endParaRPr sz="1200">
                        <a:latin typeface="Mada"/>
                        <a:ea typeface="Mada"/>
                        <a:cs typeface="Mada"/>
                        <a:sym typeface="Mada"/>
                      </a:endParaRPr>
                    </a:p>
                  </a:txBody>
                  <a:tcPr marT="91425" marB="91425" marR="91425" marL="91425"/>
                </a:tc>
                <a:tc hMerge="1"/>
              </a:tr>
              <a:tr h="471225">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Other</a:t>
                      </a:r>
                      <a:endParaRPr b="1">
                        <a:solidFill>
                          <a:srgbClr val="FFFFFF"/>
                        </a:solidFill>
                        <a:latin typeface="Mada"/>
                        <a:ea typeface="Mada"/>
                        <a:cs typeface="Mada"/>
                        <a:sym typeface="Mada"/>
                      </a:endParaRPr>
                    </a:p>
                  </a:txBody>
                  <a:tcPr marT="91425" marB="91425" marR="91425" marL="91425" anchor="ctr">
                    <a:solidFill>
                      <a:srgbClr val="9C254D"/>
                    </a:solidFill>
                  </a:tcPr>
                </a:tc>
                <a:tc gridSpan="2">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Pulmonary rales/</a:t>
                      </a:r>
                      <a:r>
                        <a:rPr lang="en-GB" sz="1200">
                          <a:solidFill>
                            <a:srgbClr val="6AA84F"/>
                          </a:solidFill>
                          <a:latin typeface="Mada"/>
                          <a:ea typeface="Mada"/>
                          <a:cs typeface="Mada"/>
                          <a:sym typeface="Mada"/>
                        </a:rPr>
                        <a:t>crackles</a:t>
                      </a:r>
                      <a:r>
                        <a:rPr lang="en-GB" sz="1200">
                          <a:latin typeface="Mada"/>
                          <a:ea typeface="Mada"/>
                          <a:cs typeface="Mada"/>
                          <a:sym typeface="Mada"/>
                        </a:rPr>
                        <a:t> (If heart failure present)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Jugular venous distention (IF HF or right ventricular MI)</a:t>
                      </a:r>
                      <a:endParaRPr sz="1200">
                        <a:latin typeface="Mada"/>
                        <a:ea typeface="Mada"/>
                        <a:cs typeface="Mada"/>
                        <a:sym typeface="Mada"/>
                      </a:endParaRPr>
                    </a:p>
                  </a:txBody>
                  <a:tcPr marT="91425" marB="91425" marR="91425" marL="91425"/>
                </a:tc>
                <a:tc hMerge="1"/>
              </a:tr>
            </a:tbl>
          </a:graphicData>
        </a:graphic>
      </p:graphicFrame>
      <p:sp>
        <p:nvSpPr>
          <p:cNvPr id="147" name="Google Shape;147;p17"/>
          <p:cNvSpPr txBox="1"/>
          <p:nvPr/>
        </p:nvSpPr>
        <p:spPr>
          <a:xfrm>
            <a:off x="266100" y="728400"/>
            <a:ext cx="43905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Signs &amp; Symptoms of ACS</a:t>
            </a:r>
            <a:endParaRPr sz="2100">
              <a:highlight>
                <a:srgbClr val="F5E9ED"/>
              </a:highlight>
              <a:latin typeface="Mada Black"/>
              <a:ea typeface="Mada Black"/>
              <a:cs typeface="Mada Black"/>
              <a:sym typeface="Mada Black"/>
            </a:endParaRPr>
          </a:p>
        </p:txBody>
      </p:sp>
      <p:sp>
        <p:nvSpPr>
          <p:cNvPr id="148" name="Google Shape;148;p17"/>
          <p:cNvSpPr txBox="1"/>
          <p:nvPr/>
        </p:nvSpPr>
        <p:spPr>
          <a:xfrm>
            <a:off x="187275" y="5110050"/>
            <a:ext cx="68706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S&amp;S</a:t>
            </a:r>
            <a:r>
              <a:rPr lang="en-GB" sz="2100">
                <a:highlight>
                  <a:srgbClr val="F5E9ED"/>
                </a:highlight>
                <a:latin typeface="Mada Black"/>
                <a:ea typeface="Mada Black"/>
                <a:cs typeface="Mada Black"/>
                <a:sym typeface="Mada Black"/>
              </a:rPr>
              <a:t> that increase/ decrease the likelihood of ACS</a:t>
            </a:r>
            <a:r>
              <a:rPr baseline="30000" lang="en-GB" sz="2100">
                <a:solidFill>
                  <a:srgbClr val="6AA84F"/>
                </a:solidFill>
                <a:highlight>
                  <a:srgbClr val="F5E9ED"/>
                </a:highlight>
                <a:latin typeface="Mada Black"/>
                <a:ea typeface="Mada Black"/>
                <a:cs typeface="Mada Black"/>
                <a:sym typeface="Mada Black"/>
              </a:rPr>
              <a:t>3</a:t>
            </a:r>
            <a:endParaRPr baseline="30000" sz="2100">
              <a:solidFill>
                <a:srgbClr val="6AA84F"/>
              </a:solidFill>
              <a:highlight>
                <a:srgbClr val="F5E9ED"/>
              </a:highlight>
              <a:latin typeface="Mada Black"/>
              <a:ea typeface="Mada Black"/>
              <a:cs typeface="Mada Black"/>
              <a:sym typeface="Mada Black"/>
            </a:endParaRPr>
          </a:p>
        </p:txBody>
      </p:sp>
      <p:pic>
        <p:nvPicPr>
          <p:cNvPr id="149" name="Google Shape;149;p17"/>
          <p:cNvPicPr preferRelativeResize="0"/>
          <p:nvPr/>
        </p:nvPicPr>
        <p:blipFill>
          <a:blip r:embed="rId3">
            <a:alphaModFix/>
          </a:blip>
          <a:stretch>
            <a:fillRect/>
          </a:stretch>
        </p:blipFill>
        <p:spPr>
          <a:xfrm>
            <a:off x="690525" y="5955600"/>
            <a:ext cx="4152201" cy="1692450"/>
          </a:xfrm>
          <a:prstGeom prst="rect">
            <a:avLst/>
          </a:prstGeom>
          <a:noFill/>
          <a:ln cap="flat" cmpd="sng" w="9525">
            <a:solidFill>
              <a:srgbClr val="9C254D"/>
            </a:solidFill>
            <a:prstDash val="solid"/>
            <a:round/>
            <a:headEnd len="sm" w="sm" type="none"/>
            <a:tailEnd len="sm" w="sm" type="none"/>
          </a:ln>
        </p:spPr>
      </p:pic>
      <p:pic>
        <p:nvPicPr>
          <p:cNvPr id="150" name="Google Shape;150;p17"/>
          <p:cNvPicPr preferRelativeResize="0"/>
          <p:nvPr/>
        </p:nvPicPr>
        <p:blipFill rotWithShape="1">
          <a:blip r:embed="rId4">
            <a:alphaModFix/>
          </a:blip>
          <a:srcRect b="2782" l="3621" r="5626" t="2241"/>
          <a:stretch/>
        </p:blipFill>
        <p:spPr>
          <a:xfrm>
            <a:off x="5563364" y="5642250"/>
            <a:ext cx="1641062" cy="2116326"/>
          </a:xfrm>
          <a:prstGeom prst="rect">
            <a:avLst/>
          </a:prstGeom>
          <a:noFill/>
          <a:ln cap="flat" cmpd="sng" w="9525">
            <a:solidFill>
              <a:srgbClr val="9C254D"/>
            </a:solidFill>
            <a:prstDash val="solid"/>
            <a:round/>
            <a:headEnd len="sm" w="sm" type="none"/>
            <a:tailEnd len="sm" w="sm" type="none"/>
          </a:ln>
        </p:spPr>
      </p:pic>
      <p:pic>
        <p:nvPicPr>
          <p:cNvPr id="151" name="Google Shape;151;p17"/>
          <p:cNvPicPr preferRelativeResize="0"/>
          <p:nvPr/>
        </p:nvPicPr>
        <p:blipFill>
          <a:blip r:embed="rId5">
            <a:alphaModFix/>
          </a:blip>
          <a:stretch>
            <a:fillRect/>
          </a:stretch>
        </p:blipFill>
        <p:spPr>
          <a:xfrm>
            <a:off x="5154975" y="7848482"/>
            <a:ext cx="992118" cy="768329"/>
          </a:xfrm>
          <a:prstGeom prst="rect">
            <a:avLst/>
          </a:prstGeom>
          <a:noFill/>
          <a:ln>
            <a:noFill/>
          </a:ln>
        </p:spPr>
      </p:pic>
      <p:pic>
        <p:nvPicPr>
          <p:cNvPr id="152" name="Google Shape;152;p17"/>
          <p:cNvPicPr preferRelativeResize="0"/>
          <p:nvPr/>
        </p:nvPicPr>
        <p:blipFill>
          <a:blip r:embed="rId6">
            <a:alphaModFix/>
          </a:blip>
          <a:stretch>
            <a:fillRect/>
          </a:stretch>
        </p:blipFill>
        <p:spPr>
          <a:xfrm>
            <a:off x="6212298" y="7846750"/>
            <a:ext cx="992127" cy="771784"/>
          </a:xfrm>
          <a:prstGeom prst="rect">
            <a:avLst/>
          </a:prstGeom>
          <a:noFill/>
          <a:ln>
            <a:noFill/>
          </a:ln>
        </p:spPr>
      </p:pic>
      <p:pic>
        <p:nvPicPr>
          <p:cNvPr id="153" name="Google Shape;153;p17"/>
          <p:cNvPicPr preferRelativeResize="0"/>
          <p:nvPr/>
        </p:nvPicPr>
        <p:blipFill>
          <a:blip r:embed="rId7">
            <a:alphaModFix/>
          </a:blip>
          <a:stretch>
            <a:fillRect/>
          </a:stretch>
        </p:blipFill>
        <p:spPr>
          <a:xfrm>
            <a:off x="5154975" y="9045150"/>
            <a:ext cx="922800" cy="714615"/>
          </a:xfrm>
          <a:prstGeom prst="rect">
            <a:avLst/>
          </a:prstGeom>
          <a:noFill/>
          <a:ln>
            <a:noFill/>
          </a:ln>
        </p:spPr>
      </p:pic>
      <p:sp>
        <p:nvSpPr>
          <p:cNvPr id="154" name="Google Shape;154;p17"/>
          <p:cNvSpPr/>
          <p:nvPr/>
        </p:nvSpPr>
        <p:spPr>
          <a:xfrm>
            <a:off x="186575" y="7846750"/>
            <a:ext cx="4827000" cy="1857000"/>
          </a:xfrm>
          <a:prstGeom prst="roundRect">
            <a:avLst>
              <a:gd fmla="val 16667"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7"/>
          <p:cNvSpPr txBox="1"/>
          <p:nvPr/>
        </p:nvSpPr>
        <p:spPr>
          <a:xfrm>
            <a:off x="5154975" y="8616798"/>
            <a:ext cx="980100" cy="342600"/>
          </a:xfrm>
          <a:prstGeom prst="rect">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latin typeface="Mada"/>
                <a:ea typeface="Mada"/>
                <a:cs typeface="Mada"/>
                <a:sym typeface="Mada"/>
              </a:rPr>
              <a:t>High </a:t>
            </a:r>
            <a:r>
              <a:rPr b="1" lang="en-GB" sz="800">
                <a:latin typeface="Mada"/>
                <a:ea typeface="Mada"/>
                <a:cs typeface="Mada"/>
                <a:sym typeface="Mada"/>
              </a:rPr>
              <a:t>likelihood</a:t>
            </a:r>
            <a:r>
              <a:rPr b="1" lang="en-GB" sz="800">
                <a:latin typeface="Mada"/>
                <a:ea typeface="Mada"/>
                <a:cs typeface="Mada"/>
                <a:sym typeface="Mada"/>
              </a:rPr>
              <a:t> of ACS</a:t>
            </a:r>
            <a:endParaRPr b="1" sz="800">
              <a:latin typeface="Mada"/>
              <a:ea typeface="Mada"/>
              <a:cs typeface="Mada"/>
              <a:sym typeface="Mada"/>
            </a:endParaRPr>
          </a:p>
        </p:txBody>
      </p:sp>
      <p:sp>
        <p:nvSpPr>
          <p:cNvPr id="156" name="Google Shape;156;p17"/>
          <p:cNvSpPr txBox="1"/>
          <p:nvPr/>
        </p:nvSpPr>
        <p:spPr>
          <a:xfrm>
            <a:off x="6218425" y="8616798"/>
            <a:ext cx="980100" cy="342600"/>
          </a:xfrm>
          <a:prstGeom prst="rect">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latin typeface="Mada"/>
                <a:ea typeface="Mada"/>
                <a:cs typeface="Mada"/>
                <a:sym typeface="Mada"/>
              </a:rPr>
              <a:t>High likelihood of ACS</a:t>
            </a:r>
            <a:endParaRPr b="1" sz="800">
              <a:latin typeface="Mada"/>
              <a:ea typeface="Mada"/>
              <a:cs typeface="Mada"/>
              <a:sym typeface="Mada"/>
            </a:endParaRPr>
          </a:p>
        </p:txBody>
      </p:sp>
      <p:sp>
        <p:nvSpPr>
          <p:cNvPr id="157" name="Google Shape;157;p17"/>
          <p:cNvSpPr txBox="1"/>
          <p:nvPr/>
        </p:nvSpPr>
        <p:spPr>
          <a:xfrm>
            <a:off x="6077775" y="9045152"/>
            <a:ext cx="980100" cy="714600"/>
          </a:xfrm>
          <a:prstGeom prst="rect">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latin typeface="Mada"/>
                <a:ea typeface="Mada"/>
                <a:cs typeface="Mada"/>
                <a:sym typeface="Mada"/>
              </a:rPr>
              <a:t>Low</a:t>
            </a:r>
            <a:r>
              <a:rPr b="1" lang="en-GB" sz="800">
                <a:latin typeface="Mada"/>
                <a:ea typeface="Mada"/>
                <a:cs typeface="Mada"/>
                <a:sym typeface="Mada"/>
              </a:rPr>
              <a:t> likelihood of ACS</a:t>
            </a:r>
            <a:endParaRPr b="1" sz="800">
              <a:latin typeface="Mada"/>
              <a:ea typeface="Mada"/>
              <a:cs typeface="Mada"/>
              <a:sym typeface="Mada"/>
            </a:endParaRPr>
          </a:p>
        </p:txBody>
      </p:sp>
      <p:pic>
        <p:nvPicPr>
          <p:cNvPr id="158" name="Google Shape;158;p17"/>
          <p:cNvPicPr preferRelativeResize="0"/>
          <p:nvPr/>
        </p:nvPicPr>
        <p:blipFill>
          <a:blip r:embed="rId8">
            <a:alphaModFix/>
          </a:blip>
          <a:stretch>
            <a:fillRect/>
          </a:stretch>
        </p:blipFill>
        <p:spPr>
          <a:xfrm>
            <a:off x="266100" y="8037387"/>
            <a:ext cx="1002001" cy="1240575"/>
          </a:xfrm>
          <a:prstGeom prst="rect">
            <a:avLst/>
          </a:prstGeom>
          <a:noFill/>
          <a:ln>
            <a:noFill/>
          </a:ln>
        </p:spPr>
      </p:pic>
      <p:sp>
        <p:nvSpPr>
          <p:cNvPr id="159" name="Google Shape;159;p17"/>
          <p:cNvSpPr txBox="1"/>
          <p:nvPr/>
        </p:nvSpPr>
        <p:spPr>
          <a:xfrm>
            <a:off x="1120750" y="7884950"/>
            <a:ext cx="3892800" cy="12405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Levine's sign is a clenched fist held over the chest to describe ischemic chest pain.</a:t>
            </a:r>
            <a:endParaRPr sz="1100">
              <a:solidFill>
                <a:srgbClr val="6AA84F"/>
              </a:solidFill>
              <a:latin typeface="Mada"/>
              <a:ea typeface="Mada"/>
              <a:cs typeface="Mada"/>
              <a:sym typeface="Mada"/>
            </a:endParaRPr>
          </a:p>
          <a:p>
            <a:pPr indent="-298450" lvl="0" marL="457200" rtl="0" algn="l">
              <a:spcBef>
                <a:spcPts val="0"/>
              </a:spcBef>
              <a:spcAft>
                <a:spcPts val="0"/>
              </a:spcAft>
              <a:buClr>
                <a:srgbClr val="222222"/>
              </a:buClr>
              <a:buSzPts val="1100"/>
              <a:buFont typeface="Mada"/>
              <a:buChar char="●"/>
            </a:pPr>
            <a:r>
              <a:rPr lang="en-GB" sz="1100">
                <a:solidFill>
                  <a:srgbClr val="222222"/>
                </a:solidFill>
                <a:latin typeface="Mada"/>
                <a:ea typeface="Mada"/>
                <a:cs typeface="Mada"/>
                <a:sym typeface="Mada"/>
              </a:rPr>
              <a:t>The Levine Sign has a </a:t>
            </a:r>
            <a:r>
              <a:rPr b="1" lang="en-GB" sz="1100">
                <a:solidFill>
                  <a:srgbClr val="CC0000"/>
                </a:solidFill>
                <a:latin typeface="Mada"/>
                <a:ea typeface="Mada"/>
                <a:cs typeface="Mada"/>
                <a:sym typeface="Mada"/>
              </a:rPr>
              <a:t>poor sensitivity</a:t>
            </a:r>
            <a:r>
              <a:rPr lang="en-GB" sz="1100">
                <a:solidFill>
                  <a:srgbClr val="222222"/>
                </a:solidFill>
                <a:latin typeface="Mada"/>
                <a:ea typeface="Mada"/>
                <a:cs typeface="Mada"/>
                <a:sym typeface="Mada"/>
              </a:rPr>
              <a:t> for chest pain related to myocardial ischemia or infarction.</a:t>
            </a:r>
            <a:endParaRPr sz="1100">
              <a:solidFill>
                <a:srgbClr val="222222"/>
              </a:solidFill>
              <a:latin typeface="Mada"/>
              <a:ea typeface="Mada"/>
              <a:cs typeface="Mada"/>
              <a:sym typeface="Mada"/>
            </a:endParaRPr>
          </a:p>
          <a:p>
            <a:pPr indent="-298450" lvl="0" marL="457200" rtl="0" algn="l">
              <a:spcBef>
                <a:spcPts val="0"/>
              </a:spcBef>
              <a:spcAft>
                <a:spcPts val="0"/>
              </a:spcAft>
              <a:buClr>
                <a:srgbClr val="222222"/>
              </a:buClr>
              <a:buSzPts val="1100"/>
              <a:buFont typeface="Mada"/>
              <a:buChar char="●"/>
            </a:pPr>
            <a:r>
              <a:rPr lang="en-GB" sz="1100">
                <a:solidFill>
                  <a:srgbClr val="222222"/>
                </a:solidFill>
                <a:latin typeface="Mada"/>
                <a:ea typeface="Mada"/>
                <a:cs typeface="Mada"/>
                <a:sym typeface="Mada"/>
              </a:rPr>
              <a:t>A patient pointing to a specific point on the chest likely does not have discomfort due to cardiac ischemia or myocardial infarction.</a:t>
            </a:r>
            <a:endParaRPr sz="1100">
              <a:solidFill>
                <a:srgbClr val="222222"/>
              </a:solidFill>
              <a:latin typeface="Mada"/>
              <a:ea typeface="Mada"/>
              <a:cs typeface="Mada"/>
              <a:sym typeface="Mada"/>
            </a:endParaRPr>
          </a:p>
          <a:p>
            <a:pPr indent="-298450" lvl="0" marL="457200" rtl="0" algn="l">
              <a:spcBef>
                <a:spcPts val="0"/>
              </a:spcBef>
              <a:spcAft>
                <a:spcPts val="0"/>
              </a:spcAft>
              <a:buClr>
                <a:srgbClr val="222222"/>
              </a:buClr>
              <a:buSzPts val="1100"/>
              <a:buFont typeface="Mada"/>
              <a:buChar char="●"/>
            </a:pPr>
            <a:r>
              <a:rPr b="1" lang="en-GB" sz="1100">
                <a:solidFill>
                  <a:srgbClr val="222222"/>
                </a:solidFill>
                <a:latin typeface="Mada"/>
                <a:ea typeface="Mada"/>
                <a:cs typeface="Mada"/>
                <a:sym typeface="Mada"/>
              </a:rPr>
              <a:t>Larger areas of chest discomfort correlate with a greater likelihood of cardiac ischemia or myocardial infarction.</a:t>
            </a:r>
            <a:endParaRPr b="1" sz="1100">
              <a:solidFill>
                <a:srgbClr val="222222"/>
              </a:solidFill>
              <a:latin typeface="Mada"/>
              <a:ea typeface="Mada"/>
              <a:cs typeface="Mada"/>
              <a:sym typeface="Mada"/>
            </a:endParaRPr>
          </a:p>
          <a:p>
            <a:pPr indent="0" lvl="0" marL="0" rtl="0" algn="l">
              <a:spcBef>
                <a:spcPts val="0"/>
              </a:spcBef>
              <a:spcAft>
                <a:spcPts val="0"/>
              </a:spcAft>
              <a:buNone/>
            </a:pPr>
            <a:r>
              <a:t/>
            </a:r>
            <a:endParaRPr sz="1100">
              <a:solidFill>
                <a:srgbClr val="222222"/>
              </a:solidFill>
              <a:latin typeface="Mada"/>
              <a:ea typeface="Mada"/>
              <a:cs typeface="Mada"/>
              <a:sym typeface="Mada"/>
            </a:endParaRPr>
          </a:p>
        </p:txBody>
      </p:sp>
      <p:sp>
        <p:nvSpPr>
          <p:cNvPr id="160" name="Google Shape;160;p17"/>
          <p:cNvSpPr txBox="1"/>
          <p:nvPr/>
        </p:nvSpPr>
        <p:spPr>
          <a:xfrm>
            <a:off x="187275" y="9265675"/>
            <a:ext cx="1155600" cy="34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CC0000"/>
                </a:solidFill>
                <a:latin typeface="Mada"/>
                <a:ea typeface="Mada"/>
                <a:cs typeface="Mada"/>
                <a:sym typeface="Mada"/>
              </a:rPr>
              <a:t>Levine sign</a:t>
            </a:r>
            <a:endParaRPr sz="1700">
              <a:solidFill>
                <a:srgbClr val="CC0000"/>
              </a:solidFill>
            </a:endParaRPr>
          </a:p>
        </p:txBody>
      </p:sp>
      <p:sp>
        <p:nvSpPr>
          <p:cNvPr id="161" name="Google Shape;161;p17"/>
          <p:cNvSpPr txBox="1"/>
          <p:nvPr/>
        </p:nvSpPr>
        <p:spPr>
          <a:xfrm>
            <a:off x="-19125" y="9849650"/>
            <a:ext cx="7589400" cy="80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If it’s not substernal that doesn’t mean it’s not ACS, but it will decrease the likelihood of ACS.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highlight>
                  <a:srgbClr val="FFFFFF"/>
                </a:highlight>
                <a:latin typeface="Mada"/>
                <a:ea typeface="Mada"/>
                <a:cs typeface="Mada"/>
                <a:sym typeface="Mada"/>
              </a:rPr>
              <a:t>2- </a:t>
            </a:r>
            <a:r>
              <a:rPr lang="en-GB" sz="900">
                <a:solidFill>
                  <a:srgbClr val="6AA84F"/>
                </a:solidFill>
                <a:highlight>
                  <a:srgbClr val="FFFFFF"/>
                </a:highlight>
                <a:latin typeface="Mada"/>
                <a:ea typeface="Mada"/>
                <a:cs typeface="Mada"/>
                <a:sym typeface="Mada"/>
              </a:rPr>
              <a:t>Especially</a:t>
            </a:r>
            <a:r>
              <a:rPr lang="en-GB" sz="900">
                <a:solidFill>
                  <a:srgbClr val="6AA84F"/>
                </a:solidFill>
                <a:highlight>
                  <a:srgbClr val="FFFFFF"/>
                </a:highlight>
                <a:latin typeface="Mada"/>
                <a:ea typeface="Mada"/>
                <a:cs typeface="Mada"/>
                <a:sym typeface="Mada"/>
              </a:rPr>
              <a:t> if it was related to the Right coronary artery (RCA)</a:t>
            </a:r>
            <a:endParaRPr sz="900">
              <a:solidFill>
                <a:srgbClr val="6AA84F"/>
              </a:solidFill>
              <a:highlight>
                <a:srgbClr val="FFFFFF"/>
              </a:highlight>
              <a:latin typeface="Mada"/>
              <a:ea typeface="Mada"/>
              <a:cs typeface="Mada"/>
              <a:sym typeface="Mada"/>
            </a:endParaRPr>
          </a:p>
          <a:p>
            <a:pPr indent="0" lvl="0" marL="0" rtl="0" algn="l">
              <a:spcBef>
                <a:spcPts val="0"/>
              </a:spcBef>
              <a:spcAft>
                <a:spcPts val="0"/>
              </a:spcAft>
              <a:buNone/>
            </a:pPr>
            <a:r>
              <a:rPr lang="en-GB" sz="900">
                <a:solidFill>
                  <a:srgbClr val="6AA84F"/>
                </a:solidFill>
                <a:highlight>
                  <a:srgbClr val="FFFFFF"/>
                </a:highlight>
                <a:latin typeface="Mada"/>
                <a:ea typeface="Mada"/>
                <a:cs typeface="Mada"/>
                <a:sym typeface="Mada"/>
              </a:rPr>
              <a:t>3- </a:t>
            </a:r>
            <a:r>
              <a:rPr lang="en-GB" sz="900">
                <a:solidFill>
                  <a:srgbClr val="6AA84F"/>
                </a:solidFill>
                <a:latin typeface="Mada"/>
                <a:ea typeface="Mada"/>
                <a:cs typeface="Mada"/>
                <a:sym typeface="Mada"/>
              </a:rPr>
              <a:t>It’s important to know what symptoms increase/decrease the likelihood of ACS the most. The Q in the exam may list the symptoms for you and ask what symptom has the highest/lowest likelihood of ACS (Check the table and LR rate). </a:t>
            </a:r>
            <a:r>
              <a:rPr lang="en-GB" sz="900">
                <a:solidFill>
                  <a:srgbClr val="6AA84F"/>
                </a:solidFill>
                <a:highlight>
                  <a:srgbClr val="FFFFFF"/>
                </a:highlight>
                <a:latin typeface="Mada"/>
                <a:ea typeface="Mada"/>
                <a:cs typeface="Mada"/>
                <a:sym typeface="Mada"/>
              </a:rPr>
              <a:t>If the pain changes with respiration (pleuritic), changes with body position or if there is tenderness </a:t>
            </a:r>
            <a:r>
              <a:rPr lang="en-GB" sz="900">
                <a:solidFill>
                  <a:srgbClr val="6AA84F"/>
                </a:solidFill>
                <a:highlight>
                  <a:schemeClr val="lt1"/>
                </a:highlight>
                <a:latin typeface="Mada"/>
                <a:ea typeface="Mada"/>
                <a:cs typeface="Mada"/>
                <a:sym typeface="Mada"/>
              </a:rPr>
              <a:t>of chest wall </a:t>
            </a:r>
            <a:r>
              <a:rPr lang="en-GB" sz="900">
                <a:solidFill>
                  <a:srgbClr val="6AA84F"/>
                </a:solidFill>
                <a:highlight>
                  <a:srgbClr val="FFFFFF"/>
                </a:highlight>
                <a:latin typeface="Mada"/>
                <a:ea typeface="Mada"/>
                <a:cs typeface="Mada"/>
                <a:sym typeface="Mada"/>
              </a:rPr>
              <a:t>(indicates a </a:t>
            </a:r>
            <a:r>
              <a:rPr lang="en-GB" sz="900">
                <a:solidFill>
                  <a:srgbClr val="6AA84F"/>
                </a:solidFill>
                <a:highlight>
                  <a:schemeClr val="lt1"/>
                </a:highlight>
                <a:latin typeface="Mada"/>
                <a:ea typeface="Mada"/>
                <a:cs typeface="Mada"/>
                <a:sym typeface="Mada"/>
              </a:rPr>
              <a:t>nonurgent </a:t>
            </a:r>
            <a:r>
              <a:rPr lang="en-GB" sz="900">
                <a:solidFill>
                  <a:srgbClr val="6AA84F"/>
                </a:solidFill>
                <a:highlight>
                  <a:srgbClr val="FFFFFF"/>
                </a:highlight>
                <a:latin typeface="Mada"/>
                <a:ea typeface="Mada"/>
                <a:cs typeface="Mada"/>
                <a:sym typeface="Mada"/>
              </a:rPr>
              <a:t>musculoskeletal</a:t>
            </a:r>
            <a:r>
              <a:rPr lang="en-GB" sz="900">
                <a:solidFill>
                  <a:srgbClr val="6AA84F"/>
                </a:solidFill>
                <a:highlight>
                  <a:srgbClr val="FFFFFF"/>
                </a:highlight>
                <a:latin typeface="Mada"/>
                <a:ea typeface="Mada"/>
                <a:cs typeface="Mada"/>
                <a:sym typeface="Mada"/>
              </a:rPr>
              <a:t> type of pain), cardiac cause of pain is highly unlikely.</a:t>
            </a:r>
            <a:endParaRPr sz="900">
              <a:solidFill>
                <a:srgbClr val="6AA84F"/>
              </a:solidFill>
              <a:latin typeface="Mada"/>
              <a:ea typeface="Mada"/>
              <a:cs typeface="Mada"/>
              <a:sym typeface="Mada"/>
            </a:endParaRPr>
          </a:p>
        </p:txBody>
      </p:sp>
      <p:sp>
        <p:nvSpPr>
          <p:cNvPr id="162" name="Google Shape;162;p17"/>
          <p:cNvSpPr/>
          <p:nvPr/>
        </p:nvSpPr>
        <p:spPr>
          <a:xfrm>
            <a:off x="828775" y="5613675"/>
            <a:ext cx="1002000" cy="2142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500">
                <a:solidFill>
                  <a:srgbClr val="6AA84F"/>
                </a:solidFill>
                <a:latin typeface="Mada"/>
                <a:ea typeface="Mada"/>
                <a:cs typeface="Mada"/>
                <a:sym typeface="Mada"/>
              </a:rPr>
              <a:t>The higher the number, the higher the likelihood of ACS.</a:t>
            </a:r>
            <a:endParaRPr sz="500">
              <a:solidFill>
                <a:srgbClr val="6AA84F"/>
              </a:solidFill>
              <a:latin typeface="Mada"/>
              <a:ea typeface="Mada"/>
              <a:cs typeface="Mada"/>
              <a:sym typeface="Mada"/>
            </a:endParaRPr>
          </a:p>
        </p:txBody>
      </p:sp>
      <p:sp>
        <p:nvSpPr>
          <p:cNvPr id="163" name="Google Shape;163;p17"/>
          <p:cNvSpPr/>
          <p:nvPr/>
        </p:nvSpPr>
        <p:spPr>
          <a:xfrm>
            <a:off x="2004975" y="5946200"/>
            <a:ext cx="785700" cy="342600"/>
          </a:xfrm>
          <a:prstGeom prst="rect">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 name="Google Shape;164;p17"/>
          <p:cNvCxnSpPr>
            <a:stCxn id="162" idx="3"/>
            <a:endCxn id="163" idx="0"/>
          </p:cNvCxnSpPr>
          <p:nvPr/>
        </p:nvCxnSpPr>
        <p:spPr>
          <a:xfrm>
            <a:off x="1830775" y="5720775"/>
            <a:ext cx="567000" cy="225300"/>
          </a:xfrm>
          <a:prstGeom prst="curvedConnector2">
            <a:avLst/>
          </a:prstGeom>
          <a:noFill/>
          <a:ln cap="flat" cmpd="sng" w="9525">
            <a:solidFill>
              <a:srgbClr val="6AA84F"/>
            </a:solidFill>
            <a:prstDash val="dash"/>
            <a:round/>
            <a:headEnd len="med" w="med" type="none"/>
            <a:tailEnd len="med" w="med" type="none"/>
          </a:ln>
        </p:spPr>
      </p:cxnSp>
      <p:cxnSp>
        <p:nvCxnSpPr>
          <p:cNvPr id="165" name="Google Shape;165;p17"/>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sp>
        <p:nvSpPr>
          <p:cNvPr id="166" name="Google Shape;166;p17"/>
          <p:cNvSpPr/>
          <p:nvPr/>
        </p:nvSpPr>
        <p:spPr>
          <a:xfrm>
            <a:off x="2889193" y="5613675"/>
            <a:ext cx="1002000" cy="2142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600">
                <a:solidFill>
                  <a:schemeClr val="dk1"/>
                </a:solidFill>
                <a:latin typeface="Mada"/>
                <a:ea typeface="Mada"/>
                <a:cs typeface="Mada"/>
                <a:sym typeface="Mada"/>
              </a:rPr>
              <a:t>LR: Likelihood rate  </a:t>
            </a:r>
            <a:endParaRPr sz="600">
              <a:solidFill>
                <a:schemeClr val="dk1"/>
              </a:solidFill>
              <a:latin typeface="Mada"/>
              <a:ea typeface="Mada"/>
              <a:cs typeface="Mada"/>
              <a:sym typeface="Mada"/>
            </a:endParaRPr>
          </a:p>
          <a:p>
            <a:pPr indent="0" lvl="0" marL="0" rtl="0" algn="l">
              <a:spcBef>
                <a:spcPts val="0"/>
              </a:spcBef>
              <a:spcAft>
                <a:spcPts val="0"/>
              </a:spcAft>
              <a:buNone/>
            </a:pPr>
            <a:r>
              <a:rPr lang="en-GB" sz="600">
                <a:solidFill>
                  <a:schemeClr val="dk1"/>
                </a:solidFill>
                <a:latin typeface="Mada"/>
                <a:ea typeface="Mada"/>
                <a:cs typeface="Mada"/>
                <a:sym typeface="Mada"/>
              </a:rPr>
              <a:t>CI: Confidence interval</a:t>
            </a:r>
            <a:endParaRPr sz="500">
              <a:solidFill>
                <a:srgbClr val="6AA84F"/>
              </a:solidFill>
              <a:latin typeface="Mada"/>
              <a:ea typeface="Mada"/>
              <a:cs typeface="Mada"/>
              <a:sym typeface="Mada"/>
            </a:endParaRPr>
          </a:p>
        </p:txBody>
      </p:sp>
      <p:cxnSp>
        <p:nvCxnSpPr>
          <p:cNvPr id="167" name="Google Shape;167;p17"/>
          <p:cNvCxnSpPr>
            <a:stCxn id="166" idx="1"/>
            <a:endCxn id="163" idx="0"/>
          </p:cNvCxnSpPr>
          <p:nvPr/>
        </p:nvCxnSpPr>
        <p:spPr>
          <a:xfrm flipH="1">
            <a:off x="2397793" y="5720775"/>
            <a:ext cx="491400" cy="225300"/>
          </a:xfrm>
          <a:prstGeom prst="curvedConnector2">
            <a:avLst/>
          </a:prstGeom>
          <a:noFill/>
          <a:ln cap="flat" cmpd="sng" w="9525">
            <a:solidFill>
              <a:srgbClr val="000000"/>
            </a:solidFill>
            <a:prstDash val="dash"/>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8"/>
          <p:cNvSpPr txBox="1"/>
          <p:nvPr/>
        </p:nvSpPr>
        <p:spPr>
          <a:xfrm>
            <a:off x="1777500" y="0"/>
            <a:ext cx="5322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500">
                <a:latin typeface="Mada Black"/>
                <a:ea typeface="Mada Black"/>
                <a:cs typeface="Mada Black"/>
                <a:sym typeface="Mada Black"/>
              </a:rPr>
              <a:t>1- </a:t>
            </a:r>
            <a:r>
              <a:rPr lang="en-GB" sz="2500">
                <a:latin typeface="Mada Black"/>
                <a:ea typeface="Mada Black"/>
                <a:cs typeface="Mada Black"/>
                <a:sym typeface="Mada Black"/>
              </a:rPr>
              <a:t>ACS Clinical presentation </a:t>
            </a:r>
            <a:r>
              <a:rPr lang="en-GB" sz="2500">
                <a:solidFill>
                  <a:schemeClr val="dk1"/>
                </a:solidFill>
                <a:latin typeface="Mada Black"/>
                <a:ea typeface="Mada Black"/>
                <a:cs typeface="Mada Black"/>
                <a:sym typeface="Mada Black"/>
              </a:rPr>
              <a:t>(</a:t>
            </a:r>
            <a:r>
              <a:rPr i="1" lang="en-GB" sz="2500">
                <a:solidFill>
                  <a:schemeClr val="dk1"/>
                </a:solidFill>
                <a:latin typeface="Mada Black"/>
                <a:ea typeface="Mada Black"/>
                <a:cs typeface="Mada Black"/>
                <a:sym typeface="Mada Black"/>
              </a:rPr>
              <a:t>cont.</a:t>
            </a:r>
            <a:r>
              <a:rPr lang="en-GB" sz="2500">
                <a:solidFill>
                  <a:schemeClr val="dk1"/>
                </a:solidFill>
                <a:latin typeface="Mada Black"/>
                <a:ea typeface="Mada Black"/>
                <a:cs typeface="Mada Black"/>
                <a:sym typeface="Mada Black"/>
              </a:rPr>
              <a:t>)</a:t>
            </a:r>
            <a:endParaRPr sz="2500">
              <a:latin typeface="Mada Black"/>
              <a:ea typeface="Mada Black"/>
              <a:cs typeface="Mada Black"/>
              <a:sym typeface="Mada Black"/>
            </a:endParaRPr>
          </a:p>
        </p:txBody>
      </p:sp>
      <p:cxnSp>
        <p:nvCxnSpPr>
          <p:cNvPr id="173" name="Google Shape;173;p18"/>
          <p:cNvCxnSpPr/>
          <p:nvPr/>
        </p:nvCxnSpPr>
        <p:spPr>
          <a:xfrm flipH="1" rot="10800000">
            <a:off x="18887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174" name="Google Shape;174;p18"/>
          <p:cNvSpPr/>
          <p:nvPr/>
        </p:nvSpPr>
        <p:spPr>
          <a:xfrm>
            <a:off x="1238621" y="76205"/>
            <a:ext cx="758700" cy="102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700">
                <a:latin typeface="Mada"/>
                <a:ea typeface="Mada"/>
                <a:cs typeface="Mada"/>
                <a:sym typeface="Mada"/>
              </a:rPr>
              <a:t>Clinical presentation </a:t>
            </a:r>
            <a:endParaRPr b="1" sz="700">
              <a:latin typeface="Mada"/>
              <a:ea typeface="Mada"/>
              <a:cs typeface="Mada"/>
              <a:sym typeface="Mada"/>
            </a:endParaRPr>
          </a:p>
        </p:txBody>
      </p:sp>
      <p:sp>
        <p:nvSpPr>
          <p:cNvPr id="175" name="Google Shape;175;p18"/>
          <p:cNvSpPr/>
          <p:nvPr/>
        </p:nvSpPr>
        <p:spPr>
          <a:xfrm>
            <a:off x="1238625" y="278587"/>
            <a:ext cx="758700" cy="102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ECG</a:t>
            </a:r>
            <a:endParaRPr b="1">
              <a:latin typeface="Mada"/>
              <a:ea typeface="Mada"/>
              <a:cs typeface="Mada"/>
              <a:sym typeface="Mada"/>
            </a:endParaRPr>
          </a:p>
        </p:txBody>
      </p:sp>
      <p:sp>
        <p:nvSpPr>
          <p:cNvPr id="176" name="Google Shape;176;p18"/>
          <p:cNvSpPr/>
          <p:nvPr/>
        </p:nvSpPr>
        <p:spPr>
          <a:xfrm>
            <a:off x="1238621" y="497418"/>
            <a:ext cx="758700" cy="1029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sz="700">
                <a:latin typeface="Mada"/>
                <a:ea typeface="Mada"/>
                <a:cs typeface="Mada"/>
                <a:sym typeface="Mada"/>
              </a:rPr>
              <a:t>Cardiac biomarkers</a:t>
            </a:r>
            <a:endParaRPr b="1" sz="700">
              <a:latin typeface="Mada"/>
              <a:ea typeface="Mada"/>
              <a:cs typeface="Mada"/>
              <a:sym typeface="Mada"/>
            </a:endParaRPr>
          </a:p>
        </p:txBody>
      </p:sp>
      <p:sp>
        <p:nvSpPr>
          <p:cNvPr id="177" name="Google Shape;177;p18"/>
          <p:cNvSpPr/>
          <p:nvPr/>
        </p:nvSpPr>
        <p:spPr>
          <a:xfrm>
            <a:off x="0" y="237681"/>
            <a:ext cx="705600" cy="1596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rgbClr val="FFFFFF"/>
                </a:solidFill>
                <a:latin typeface="Mada Black"/>
                <a:ea typeface="Mada Black"/>
                <a:cs typeface="Mada Black"/>
                <a:sym typeface="Mada Black"/>
              </a:rPr>
              <a:t>Approach</a:t>
            </a:r>
            <a:endParaRPr sz="900">
              <a:solidFill>
                <a:srgbClr val="FFFFFF"/>
              </a:solidFill>
              <a:latin typeface="Mada Black"/>
              <a:ea typeface="Mada Black"/>
              <a:cs typeface="Mada Black"/>
              <a:sym typeface="Mada Black"/>
            </a:endParaRPr>
          </a:p>
        </p:txBody>
      </p:sp>
      <p:sp>
        <p:nvSpPr>
          <p:cNvPr id="178" name="Google Shape;178;p18"/>
          <p:cNvSpPr/>
          <p:nvPr/>
        </p:nvSpPr>
        <p:spPr>
          <a:xfrm>
            <a:off x="894525" y="497415"/>
            <a:ext cx="344100" cy="1029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Mada Black"/>
                <a:ea typeface="Mada Black"/>
                <a:cs typeface="Mada Black"/>
                <a:sym typeface="Mada Black"/>
              </a:rPr>
              <a:t>3</a:t>
            </a:r>
            <a:endParaRPr sz="1100">
              <a:latin typeface="Mada Black"/>
              <a:ea typeface="Mada Black"/>
              <a:cs typeface="Mada Black"/>
              <a:sym typeface="Mada Black"/>
            </a:endParaRPr>
          </a:p>
        </p:txBody>
      </p:sp>
      <p:sp>
        <p:nvSpPr>
          <p:cNvPr id="179" name="Google Shape;179;p18"/>
          <p:cNvSpPr/>
          <p:nvPr/>
        </p:nvSpPr>
        <p:spPr>
          <a:xfrm>
            <a:off x="894525" y="278586"/>
            <a:ext cx="344100" cy="1029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Mada Black"/>
                <a:ea typeface="Mada Black"/>
                <a:cs typeface="Mada Black"/>
                <a:sym typeface="Mada Black"/>
              </a:rPr>
              <a:t>2</a:t>
            </a:r>
            <a:endParaRPr sz="1100">
              <a:latin typeface="Mada Black"/>
              <a:ea typeface="Mada Black"/>
              <a:cs typeface="Mada Black"/>
              <a:sym typeface="Mada Black"/>
            </a:endParaRPr>
          </a:p>
        </p:txBody>
      </p:sp>
      <p:sp>
        <p:nvSpPr>
          <p:cNvPr id="180" name="Google Shape;180;p18"/>
          <p:cNvSpPr/>
          <p:nvPr/>
        </p:nvSpPr>
        <p:spPr>
          <a:xfrm>
            <a:off x="894525" y="76200"/>
            <a:ext cx="344100" cy="102900"/>
          </a:xfrm>
          <a:prstGeom prst="ellipse">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Mada Black"/>
                <a:ea typeface="Mada Black"/>
                <a:cs typeface="Mada Black"/>
                <a:sym typeface="Mada Black"/>
              </a:rPr>
              <a:t>1</a:t>
            </a:r>
            <a:endParaRPr sz="1100">
              <a:solidFill>
                <a:srgbClr val="FFFFFF"/>
              </a:solidFill>
              <a:latin typeface="Mada Black"/>
              <a:ea typeface="Mada Black"/>
              <a:cs typeface="Mada Black"/>
              <a:sym typeface="Mada Black"/>
            </a:endParaRPr>
          </a:p>
        </p:txBody>
      </p:sp>
      <p:cxnSp>
        <p:nvCxnSpPr>
          <p:cNvPr id="181" name="Google Shape;181;p18"/>
          <p:cNvCxnSpPr>
            <a:stCxn id="177" idx="3"/>
            <a:endCxn id="180" idx="2"/>
          </p:cNvCxnSpPr>
          <p:nvPr/>
        </p:nvCxnSpPr>
        <p:spPr>
          <a:xfrm flipH="1" rot="10800000">
            <a:off x="705600" y="127581"/>
            <a:ext cx="189000" cy="189900"/>
          </a:xfrm>
          <a:prstGeom prst="bentConnector3">
            <a:avLst>
              <a:gd fmla="val 49980" name="adj1"/>
            </a:avLst>
          </a:prstGeom>
          <a:noFill/>
          <a:ln cap="flat" cmpd="sng" w="9525">
            <a:solidFill>
              <a:schemeClr val="dk2"/>
            </a:solidFill>
            <a:prstDash val="solid"/>
            <a:round/>
            <a:headEnd len="med" w="med" type="none"/>
            <a:tailEnd len="med" w="med" type="none"/>
          </a:ln>
        </p:spPr>
      </p:cxnSp>
      <p:cxnSp>
        <p:nvCxnSpPr>
          <p:cNvPr id="182" name="Google Shape;182;p18"/>
          <p:cNvCxnSpPr>
            <a:stCxn id="177" idx="3"/>
            <a:endCxn id="179" idx="2"/>
          </p:cNvCxnSpPr>
          <p:nvPr/>
        </p:nvCxnSpPr>
        <p:spPr>
          <a:xfrm>
            <a:off x="705600" y="317481"/>
            <a:ext cx="189000" cy="12600"/>
          </a:xfrm>
          <a:prstGeom prst="bentConnector3">
            <a:avLst>
              <a:gd fmla="val 49980" name="adj1"/>
            </a:avLst>
          </a:prstGeom>
          <a:noFill/>
          <a:ln cap="flat" cmpd="sng" w="9525">
            <a:solidFill>
              <a:schemeClr val="dk2"/>
            </a:solidFill>
            <a:prstDash val="solid"/>
            <a:round/>
            <a:headEnd len="med" w="med" type="none"/>
            <a:tailEnd len="med" w="med" type="none"/>
          </a:ln>
        </p:spPr>
      </p:cxnSp>
      <p:cxnSp>
        <p:nvCxnSpPr>
          <p:cNvPr id="183" name="Google Shape;183;p18"/>
          <p:cNvCxnSpPr>
            <a:stCxn id="177" idx="3"/>
            <a:endCxn id="178" idx="2"/>
          </p:cNvCxnSpPr>
          <p:nvPr/>
        </p:nvCxnSpPr>
        <p:spPr>
          <a:xfrm>
            <a:off x="705600" y="317481"/>
            <a:ext cx="189000" cy="231300"/>
          </a:xfrm>
          <a:prstGeom prst="bentConnector3">
            <a:avLst>
              <a:gd fmla="val 49980" name="adj1"/>
            </a:avLst>
          </a:prstGeom>
          <a:noFill/>
          <a:ln cap="flat" cmpd="sng" w="9525">
            <a:solidFill>
              <a:schemeClr val="dk2"/>
            </a:solidFill>
            <a:prstDash val="solid"/>
            <a:round/>
            <a:headEnd len="med" w="med" type="none"/>
            <a:tailEnd len="med" w="med" type="none"/>
          </a:ln>
        </p:spPr>
      </p:cxnSp>
      <p:sp>
        <p:nvSpPr>
          <p:cNvPr id="184" name="Google Shape;184;p18"/>
          <p:cNvSpPr txBox="1"/>
          <p:nvPr/>
        </p:nvSpPr>
        <p:spPr>
          <a:xfrm>
            <a:off x="225000" y="5734625"/>
            <a:ext cx="50046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Stable angina VS Unstable angina</a:t>
            </a:r>
            <a:endParaRPr sz="2100">
              <a:highlight>
                <a:srgbClr val="F5E9ED"/>
              </a:highlight>
              <a:latin typeface="Mada Black"/>
              <a:ea typeface="Mada Black"/>
              <a:cs typeface="Mada Black"/>
              <a:sym typeface="Mada Black"/>
            </a:endParaRPr>
          </a:p>
        </p:txBody>
      </p:sp>
      <p:graphicFrame>
        <p:nvGraphicFramePr>
          <p:cNvPr id="185" name="Google Shape;185;p18"/>
          <p:cNvGraphicFramePr/>
          <p:nvPr/>
        </p:nvGraphicFramePr>
        <p:xfrm>
          <a:off x="312463" y="6309638"/>
          <a:ext cx="3000000" cy="3000000"/>
        </p:xfrm>
        <a:graphic>
          <a:graphicData uri="http://schemas.openxmlformats.org/drawingml/2006/table">
            <a:tbl>
              <a:tblPr>
                <a:noFill/>
                <a:tableStyleId>{88F919AB-8A41-4AF8-9CCB-F210585D8BB1}</a:tableStyleId>
              </a:tblPr>
              <a:tblGrid>
                <a:gridCol w="2501275"/>
                <a:gridCol w="2752000"/>
                <a:gridCol w="1697575"/>
              </a:tblGrid>
              <a:tr h="264850">
                <a:tc>
                  <a:txBody>
                    <a:bodyPr/>
                    <a:lstStyle/>
                    <a:p>
                      <a:pPr indent="0" lvl="0" marL="0" rtl="0" algn="ctr">
                        <a:spcBef>
                          <a:spcPts val="0"/>
                        </a:spcBef>
                        <a:spcAft>
                          <a:spcPts val="0"/>
                        </a:spcAft>
                        <a:buNone/>
                      </a:pPr>
                      <a:r>
                        <a:rPr b="1" lang="en-GB" sz="1600" u="sng">
                          <a:solidFill>
                            <a:srgbClr val="FFFFFF"/>
                          </a:solidFill>
                          <a:latin typeface="Mada"/>
                          <a:ea typeface="Mada"/>
                          <a:cs typeface="Mada"/>
                          <a:sym typeface="Mada"/>
                        </a:rPr>
                        <a:t>Un</a:t>
                      </a:r>
                      <a:r>
                        <a:rPr b="1" lang="en-GB" sz="1600">
                          <a:solidFill>
                            <a:srgbClr val="FFFFFF"/>
                          </a:solidFill>
                          <a:latin typeface="Mada"/>
                          <a:ea typeface="Mada"/>
                          <a:cs typeface="Mada"/>
                          <a:sym typeface="Mada"/>
                        </a:rPr>
                        <a:t>s</a:t>
                      </a:r>
                      <a:r>
                        <a:rPr b="1" lang="en-GB" sz="1600">
                          <a:solidFill>
                            <a:srgbClr val="FFFFFF"/>
                          </a:solidFill>
                          <a:latin typeface="Mada"/>
                          <a:ea typeface="Mada"/>
                          <a:cs typeface="Mada"/>
                          <a:sym typeface="Mada"/>
                        </a:rPr>
                        <a:t>table angina</a:t>
                      </a:r>
                      <a:endParaRPr b="1" sz="1600">
                        <a:solidFill>
                          <a:srgbClr val="FFFFFF"/>
                        </a:solidFill>
                        <a:latin typeface="Mada"/>
                        <a:ea typeface="Mada"/>
                        <a:cs typeface="Mada"/>
                        <a:sym typeface="Mada"/>
                      </a:endParaRPr>
                    </a:p>
                  </a:txBody>
                  <a:tcPr marT="91425" marB="91425" marR="91425" marL="91425" anchor="ctr">
                    <a:solidFill>
                      <a:srgbClr val="9C254D"/>
                    </a:solidFill>
                  </a:tcPr>
                </a:tc>
                <a:tc gridSpan="2">
                  <a:txBody>
                    <a:bodyPr/>
                    <a:lstStyle/>
                    <a:p>
                      <a:pPr indent="0" lvl="0" marL="0" rtl="0" algn="ctr">
                        <a:spcBef>
                          <a:spcPts val="0"/>
                        </a:spcBef>
                        <a:spcAft>
                          <a:spcPts val="0"/>
                        </a:spcAft>
                        <a:buNone/>
                      </a:pPr>
                      <a:r>
                        <a:rPr b="1" lang="en-GB" sz="1600">
                          <a:solidFill>
                            <a:srgbClr val="FFFFFF"/>
                          </a:solidFill>
                          <a:latin typeface="Mada"/>
                          <a:ea typeface="Mada"/>
                          <a:cs typeface="Mada"/>
                          <a:sym typeface="Mada"/>
                        </a:rPr>
                        <a:t>S</a:t>
                      </a:r>
                      <a:r>
                        <a:rPr b="1" lang="en-GB" sz="1600">
                          <a:solidFill>
                            <a:srgbClr val="FFFFFF"/>
                          </a:solidFill>
                          <a:latin typeface="Mada"/>
                          <a:ea typeface="Mada"/>
                          <a:cs typeface="Mada"/>
                          <a:sym typeface="Mada"/>
                        </a:rPr>
                        <a:t>table angina</a:t>
                      </a:r>
                      <a:endParaRPr b="1" sz="1600">
                        <a:solidFill>
                          <a:srgbClr val="FFFFFF"/>
                        </a:solidFill>
                        <a:latin typeface="Mada"/>
                        <a:ea typeface="Mada"/>
                        <a:cs typeface="Mada"/>
                        <a:sym typeface="Mada"/>
                      </a:endParaRPr>
                    </a:p>
                  </a:txBody>
                  <a:tcPr marT="91425" marB="91425" marR="91425" marL="91425" anchor="ctr">
                    <a:solidFill>
                      <a:srgbClr val="9C254D"/>
                    </a:solidFill>
                  </a:tcPr>
                </a:tc>
                <a:tc hMerge="1"/>
              </a:tr>
              <a:tr h="335175">
                <a:tc rowSpan="2">
                  <a:txBody>
                    <a:bodyPr/>
                    <a:lstStyle/>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New onset</a:t>
                      </a:r>
                      <a:r>
                        <a:rPr b="1" baseline="30000" lang="en-GB" sz="1200">
                          <a:solidFill>
                            <a:srgbClr val="6AA84F"/>
                          </a:solidFill>
                          <a:latin typeface="Mada"/>
                          <a:ea typeface="Mada"/>
                          <a:cs typeface="Mada"/>
                          <a:sym typeface="Mada"/>
                        </a:rPr>
                        <a:t>2</a:t>
                      </a:r>
                      <a:r>
                        <a:rPr lang="en-GB" sz="1200">
                          <a:latin typeface="Mada"/>
                          <a:ea typeface="Mada"/>
                          <a:cs typeface="Mada"/>
                          <a:sym typeface="Mada"/>
                        </a:rPr>
                        <a:t> with normal </a:t>
                      </a:r>
                      <a:r>
                        <a:rPr lang="en-GB" sz="1200">
                          <a:latin typeface="Mada"/>
                          <a:ea typeface="Mada"/>
                          <a:cs typeface="Mada"/>
                          <a:sym typeface="Mada"/>
                        </a:rPr>
                        <a:t>activities.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Crescendo, increase in severity.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NOT</a:t>
                      </a:r>
                      <a:r>
                        <a:rPr lang="en-GB" sz="1200">
                          <a:latin typeface="Mada"/>
                          <a:ea typeface="Mada"/>
                          <a:cs typeface="Mada"/>
                          <a:sym typeface="Mada"/>
                        </a:rPr>
                        <a:t> relieved by rest or nitroglycerin.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Duration: </a:t>
                      </a:r>
                      <a:r>
                        <a:rPr lang="en-GB" sz="1200">
                          <a:latin typeface="Mada"/>
                          <a:ea typeface="Mada"/>
                          <a:cs typeface="Mada"/>
                          <a:sym typeface="Mada"/>
                        </a:rPr>
                        <a:t>Less than 20 min.</a:t>
                      </a:r>
                      <a:endParaRPr sz="12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b="1" lang="en-GB">
                          <a:latin typeface="Mada"/>
                          <a:ea typeface="Mada"/>
                          <a:cs typeface="Mada"/>
                          <a:sym typeface="Mada"/>
                        </a:rPr>
                        <a:t>Typical</a:t>
                      </a:r>
                      <a:r>
                        <a:rPr b="1" baseline="30000" lang="en-GB">
                          <a:solidFill>
                            <a:srgbClr val="6AA84F"/>
                          </a:solidFill>
                          <a:latin typeface="Mada"/>
                          <a:ea typeface="Mada"/>
                          <a:cs typeface="Mada"/>
                          <a:sym typeface="Mada"/>
                        </a:rPr>
                        <a:t>3</a:t>
                      </a:r>
                      <a:endParaRPr b="1" baseline="30000">
                        <a:solidFill>
                          <a:srgbClr val="6AA84F"/>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000">
                          <a:solidFill>
                            <a:schemeClr val="dk1"/>
                          </a:solidFill>
                          <a:latin typeface="Mada"/>
                          <a:ea typeface="Mada"/>
                          <a:cs typeface="Mada"/>
                          <a:sym typeface="Mada"/>
                        </a:rPr>
                        <a:t>(Definite)</a:t>
                      </a:r>
                      <a:endParaRPr b="1" sz="1000">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b="1" lang="en-GB" u="sng">
                          <a:solidFill>
                            <a:srgbClr val="6AA84F"/>
                          </a:solidFill>
                          <a:latin typeface="Mada"/>
                          <a:ea typeface="Mada"/>
                          <a:cs typeface="Mada"/>
                          <a:sym typeface="Mada"/>
                        </a:rPr>
                        <a:t>A</a:t>
                      </a:r>
                      <a:r>
                        <a:rPr b="1" lang="en-GB">
                          <a:solidFill>
                            <a:srgbClr val="6AA84F"/>
                          </a:solidFill>
                          <a:latin typeface="Mada"/>
                          <a:ea typeface="Mada"/>
                          <a:cs typeface="Mada"/>
                          <a:sym typeface="Mada"/>
                        </a:rPr>
                        <a:t>typical</a:t>
                      </a:r>
                      <a:endParaRPr b="1">
                        <a:solidFill>
                          <a:srgbClr val="6AA84F"/>
                        </a:solidFill>
                        <a:latin typeface="Mada"/>
                        <a:ea typeface="Mada"/>
                        <a:cs typeface="Mada"/>
                        <a:sym typeface="Mada"/>
                      </a:endParaRPr>
                    </a:p>
                    <a:p>
                      <a:pPr indent="0" lvl="0" marL="0" rtl="0" algn="ctr">
                        <a:spcBef>
                          <a:spcPts val="0"/>
                        </a:spcBef>
                        <a:spcAft>
                          <a:spcPts val="0"/>
                        </a:spcAft>
                        <a:buNone/>
                      </a:pPr>
                      <a:r>
                        <a:rPr b="1" lang="en-GB" sz="1000">
                          <a:solidFill>
                            <a:srgbClr val="6AA84F"/>
                          </a:solidFill>
                          <a:latin typeface="Mada"/>
                          <a:ea typeface="Mada"/>
                          <a:cs typeface="Mada"/>
                          <a:sym typeface="Mada"/>
                        </a:rPr>
                        <a:t>(Probable)</a:t>
                      </a:r>
                      <a:endParaRPr b="1">
                        <a:solidFill>
                          <a:srgbClr val="6AA84F"/>
                        </a:solidFill>
                        <a:latin typeface="Mada"/>
                        <a:ea typeface="Mada"/>
                        <a:cs typeface="Mada"/>
                        <a:sym typeface="Mada"/>
                      </a:endParaRPr>
                    </a:p>
                  </a:txBody>
                  <a:tcPr marT="91425" marB="91425" marR="91425" marL="91425" anchor="ctr">
                    <a:solidFill>
                      <a:srgbClr val="EFEFEF"/>
                    </a:solidFill>
                  </a:tcPr>
                </a:tc>
              </a:tr>
              <a:tr h="830325">
                <a:tc vMerge="1"/>
                <a:tc>
                  <a:txBody>
                    <a:bodyPr/>
                    <a:lstStyle/>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Substernal chest pain or discomfort.</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Provoked by exertion or emotional stress.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Relieved by rest or nitroglycerin</a:t>
                      </a:r>
                      <a:endParaRPr sz="1200">
                        <a:latin typeface="Mada"/>
                        <a:ea typeface="Mada"/>
                        <a:cs typeface="Mada"/>
                        <a:sym typeface="Mada"/>
                      </a:endParaRPr>
                    </a:p>
                  </a:txBody>
                  <a:tcPr marT="91425" marB="91425" marR="91425" marL="91425"/>
                </a:tc>
                <a:tc>
                  <a:txBody>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Meets </a:t>
                      </a:r>
                      <a:r>
                        <a:rPr b="1" lang="en-GB" sz="1200">
                          <a:solidFill>
                            <a:srgbClr val="6AA84F"/>
                          </a:solidFill>
                          <a:latin typeface="Mada"/>
                          <a:ea typeface="Mada"/>
                          <a:cs typeface="Mada"/>
                          <a:sym typeface="Mada"/>
                        </a:rPr>
                        <a:t>only  2</a:t>
                      </a:r>
                      <a:r>
                        <a:rPr lang="en-GB" sz="1200">
                          <a:solidFill>
                            <a:srgbClr val="6AA84F"/>
                          </a:solidFill>
                          <a:latin typeface="Mada"/>
                          <a:ea typeface="Mada"/>
                          <a:cs typeface="Mada"/>
                          <a:sym typeface="Mada"/>
                        </a:rPr>
                        <a:t> from the 3 typical anginal </a:t>
                      </a:r>
                      <a:r>
                        <a:rPr lang="en-GB" sz="1200">
                          <a:solidFill>
                            <a:srgbClr val="6AA84F"/>
                          </a:solidFill>
                          <a:latin typeface="Mada"/>
                          <a:ea typeface="Mada"/>
                          <a:cs typeface="Mada"/>
                          <a:sym typeface="Mada"/>
                        </a:rPr>
                        <a:t>characteristics.</a:t>
                      </a:r>
                      <a:endParaRPr sz="1200">
                        <a:solidFill>
                          <a:srgbClr val="6AA84F"/>
                        </a:solidFill>
                        <a:latin typeface="Mada"/>
                        <a:ea typeface="Mada"/>
                        <a:cs typeface="Mada"/>
                        <a:sym typeface="Mada"/>
                      </a:endParaRPr>
                    </a:p>
                  </a:txBody>
                  <a:tcPr marT="91425" marB="91425" marR="91425" marL="91425"/>
                </a:tc>
              </a:tr>
            </a:tbl>
          </a:graphicData>
        </a:graphic>
      </p:graphicFrame>
      <p:sp>
        <p:nvSpPr>
          <p:cNvPr id="186" name="Google Shape;186;p18"/>
          <p:cNvSpPr txBox="1"/>
          <p:nvPr/>
        </p:nvSpPr>
        <p:spPr>
          <a:xfrm>
            <a:off x="232650" y="968013"/>
            <a:ext cx="57102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Differential diagnosis of chest pain in ER</a:t>
            </a:r>
            <a:endParaRPr sz="2100">
              <a:highlight>
                <a:srgbClr val="F5E9ED"/>
              </a:highlight>
              <a:latin typeface="Mada Black"/>
              <a:ea typeface="Mada Black"/>
              <a:cs typeface="Mada Black"/>
              <a:sym typeface="Mada Black"/>
            </a:endParaRPr>
          </a:p>
        </p:txBody>
      </p:sp>
      <p:sp>
        <p:nvSpPr>
          <p:cNvPr id="187" name="Google Shape;187;p18"/>
          <p:cNvSpPr txBox="1"/>
          <p:nvPr/>
        </p:nvSpPr>
        <p:spPr>
          <a:xfrm>
            <a:off x="449850" y="1430350"/>
            <a:ext cx="4070700" cy="39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latin typeface="Mada"/>
                <a:ea typeface="Mada"/>
                <a:cs typeface="Mada"/>
                <a:sym typeface="Mada"/>
              </a:rPr>
              <a:t>Life threatening causes of CP:</a:t>
            </a:r>
            <a:endParaRPr b="1" sz="1800">
              <a:latin typeface="Mada"/>
              <a:ea typeface="Mada"/>
              <a:cs typeface="Mada"/>
              <a:sym typeface="Mada"/>
            </a:endParaRPr>
          </a:p>
        </p:txBody>
      </p:sp>
      <p:sp>
        <p:nvSpPr>
          <p:cNvPr id="188" name="Google Shape;188;p18"/>
          <p:cNvSpPr txBox="1"/>
          <p:nvPr/>
        </p:nvSpPr>
        <p:spPr>
          <a:xfrm>
            <a:off x="225000" y="8447675"/>
            <a:ext cx="56154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Can ACS present without chest pain?</a:t>
            </a:r>
            <a:endParaRPr sz="2100">
              <a:highlight>
                <a:srgbClr val="F5E9ED"/>
              </a:highlight>
              <a:latin typeface="Mada Black"/>
              <a:ea typeface="Mada Black"/>
              <a:cs typeface="Mada Black"/>
              <a:sym typeface="Mada Black"/>
            </a:endParaRPr>
          </a:p>
        </p:txBody>
      </p:sp>
      <p:sp>
        <p:nvSpPr>
          <p:cNvPr id="189" name="Google Shape;189;p18"/>
          <p:cNvSpPr txBox="1"/>
          <p:nvPr/>
        </p:nvSpPr>
        <p:spPr>
          <a:xfrm>
            <a:off x="327325" y="8844175"/>
            <a:ext cx="7202100" cy="1059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Yes,  33% of all ACS cases. They have worse prognosis,</a:t>
            </a:r>
            <a:r>
              <a:rPr lang="en-GB" sz="1200">
                <a:solidFill>
                  <a:srgbClr val="6AA84F"/>
                </a:solidFill>
                <a:latin typeface="Mada"/>
                <a:ea typeface="Mada"/>
                <a:cs typeface="Mada"/>
                <a:sym typeface="Mada"/>
              </a:rPr>
              <a:t> bc they don’t seek medical care early.</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More likely in elderly (&gt;70y/o), diabetic individuals, women, or </a:t>
            </a:r>
            <a:r>
              <a:rPr lang="en-GB" sz="1200">
                <a:latin typeface="Mada"/>
                <a:ea typeface="Mada"/>
                <a:cs typeface="Mada"/>
                <a:sym typeface="Mada"/>
              </a:rPr>
              <a:t>patients</a:t>
            </a:r>
            <a:r>
              <a:rPr lang="en-GB" sz="1200">
                <a:latin typeface="Mada"/>
                <a:ea typeface="Mada"/>
                <a:cs typeface="Mada"/>
                <a:sym typeface="Mada"/>
              </a:rPr>
              <a:t> with prior HF, </a:t>
            </a:r>
            <a:r>
              <a:rPr lang="en-GB" sz="1200">
                <a:solidFill>
                  <a:srgbClr val="6AA84F"/>
                </a:solidFill>
                <a:latin typeface="Mada"/>
                <a:ea typeface="Mada"/>
                <a:cs typeface="Mada"/>
                <a:sym typeface="Mada"/>
              </a:rPr>
              <a:t>Cardiac transplant</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rgbClr val="6AA84F"/>
                </a:solidFill>
                <a:latin typeface="Mada"/>
                <a:ea typeface="Mada"/>
                <a:cs typeface="Mada"/>
                <a:sym typeface="Mada"/>
              </a:rPr>
              <a:t>In patients with severe diabetes, chest pain may be</a:t>
            </a:r>
            <a:r>
              <a:rPr lang="en-GB" sz="1200">
                <a:solidFill>
                  <a:srgbClr val="6AA84F"/>
                </a:solidFill>
                <a:latin typeface="Mada"/>
                <a:ea typeface="Mada"/>
                <a:cs typeface="Mada"/>
                <a:sym typeface="Mada"/>
              </a:rPr>
              <a:t> </a:t>
            </a:r>
            <a:r>
              <a:rPr lang="en-GB" sz="1200">
                <a:solidFill>
                  <a:srgbClr val="6AA84F"/>
                </a:solidFill>
                <a:latin typeface="Mada"/>
                <a:ea typeface="Mada"/>
                <a:cs typeface="Mada"/>
                <a:sym typeface="Mada"/>
              </a:rPr>
              <a:t>completely</a:t>
            </a:r>
            <a:r>
              <a:rPr lang="en-GB" sz="1200">
                <a:solidFill>
                  <a:srgbClr val="6AA84F"/>
                </a:solidFill>
                <a:latin typeface="Mada"/>
                <a:ea typeface="Mada"/>
                <a:cs typeface="Mada"/>
                <a:sym typeface="Mada"/>
              </a:rPr>
              <a:t> absent (silent MI) due to polyneuropathy</a:t>
            </a:r>
            <a:endParaRPr sz="1200">
              <a:solidFill>
                <a:srgbClr val="6AA84F"/>
              </a:solidFill>
              <a:latin typeface="Mada"/>
              <a:ea typeface="Mada"/>
              <a:cs typeface="Mada"/>
              <a:sym typeface="Mada"/>
            </a:endParaRPr>
          </a:p>
          <a:p>
            <a:pPr indent="-304800" lvl="0" marL="457200" rtl="0" algn="l">
              <a:spcBef>
                <a:spcPts val="0"/>
              </a:spcBef>
              <a:spcAft>
                <a:spcPts val="0"/>
              </a:spcAft>
              <a:buClr>
                <a:srgbClr val="2F497E"/>
              </a:buClr>
              <a:buSzPts val="1200"/>
              <a:buFont typeface="Mada"/>
              <a:buChar char="●"/>
            </a:pPr>
            <a:r>
              <a:rPr lang="en-GB" sz="1200">
                <a:solidFill>
                  <a:srgbClr val="2F497E"/>
                </a:solidFill>
                <a:latin typeface="Mada"/>
                <a:ea typeface="Mada"/>
                <a:cs typeface="Mada"/>
                <a:sym typeface="Mada"/>
              </a:rPr>
              <a:t>Autonomic symptoms (e.g. nausea, diaphoresis) are often the </a:t>
            </a:r>
            <a:r>
              <a:rPr lang="en-GB" sz="1200">
                <a:solidFill>
                  <a:srgbClr val="2F497E"/>
                </a:solidFill>
                <a:latin typeface="Mada"/>
                <a:ea typeface="Mada"/>
                <a:cs typeface="Mada"/>
                <a:sym typeface="Mada"/>
              </a:rPr>
              <a:t>chief</a:t>
            </a:r>
            <a:r>
              <a:rPr lang="en-GB" sz="1200">
                <a:solidFill>
                  <a:srgbClr val="2F497E"/>
                </a:solidFill>
                <a:latin typeface="Mada"/>
                <a:ea typeface="Mada"/>
                <a:cs typeface="Mada"/>
                <a:sym typeface="Mada"/>
              </a:rPr>
              <a:t> complaint</a:t>
            </a:r>
            <a:endParaRPr sz="1200">
              <a:solidFill>
                <a:srgbClr val="2F497E"/>
              </a:solidFill>
              <a:latin typeface="Mada"/>
              <a:ea typeface="Mada"/>
              <a:cs typeface="Mada"/>
              <a:sym typeface="Mada"/>
            </a:endParaRPr>
          </a:p>
        </p:txBody>
      </p:sp>
      <p:graphicFrame>
        <p:nvGraphicFramePr>
          <p:cNvPr id="190" name="Google Shape;190;p18"/>
          <p:cNvGraphicFramePr/>
          <p:nvPr/>
        </p:nvGraphicFramePr>
        <p:xfrm>
          <a:off x="232638" y="1867100"/>
          <a:ext cx="3000000" cy="3000000"/>
        </p:xfrm>
        <a:graphic>
          <a:graphicData uri="http://schemas.openxmlformats.org/drawingml/2006/table">
            <a:tbl>
              <a:tblPr>
                <a:noFill/>
                <a:tableStyleId>{88F919AB-8A41-4AF8-9CCB-F210585D8BB1}</a:tableStyleId>
              </a:tblPr>
              <a:tblGrid>
                <a:gridCol w="3601000"/>
                <a:gridCol w="3601000"/>
              </a:tblGrid>
              <a:tr h="293300">
                <a:tc>
                  <a:txBody>
                    <a:bodyPr/>
                    <a:lstStyle/>
                    <a:p>
                      <a:pPr indent="0" lvl="0" marL="0" rtl="0" algn="ctr">
                        <a:spcBef>
                          <a:spcPts val="0"/>
                        </a:spcBef>
                        <a:spcAft>
                          <a:spcPts val="0"/>
                        </a:spcAft>
                        <a:buNone/>
                      </a:pPr>
                      <a:r>
                        <a:rPr b="1" lang="en-GB" sz="1600">
                          <a:solidFill>
                            <a:srgbClr val="FFFFFF"/>
                          </a:solidFill>
                          <a:latin typeface="Mada"/>
                          <a:ea typeface="Mada"/>
                          <a:cs typeface="Mada"/>
                          <a:sym typeface="Mada"/>
                        </a:rPr>
                        <a:t>Cardiac</a:t>
                      </a:r>
                      <a:endParaRPr b="1" sz="16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600">
                          <a:solidFill>
                            <a:srgbClr val="FFFFFF"/>
                          </a:solidFill>
                          <a:latin typeface="Mada"/>
                          <a:ea typeface="Mada"/>
                          <a:cs typeface="Mada"/>
                          <a:sym typeface="Mada"/>
                        </a:rPr>
                        <a:t>Non-Cardiac</a:t>
                      </a:r>
                      <a:endParaRPr b="1" sz="1600">
                        <a:solidFill>
                          <a:srgbClr val="FFFFFF"/>
                        </a:solidFill>
                        <a:latin typeface="Mada"/>
                        <a:ea typeface="Mada"/>
                        <a:cs typeface="Mada"/>
                        <a:sym typeface="Mada"/>
                      </a:endParaRPr>
                    </a:p>
                  </a:txBody>
                  <a:tcPr marT="91425" marB="91425" marR="91425" marL="91425" anchor="ctr">
                    <a:solidFill>
                      <a:srgbClr val="9C254D"/>
                    </a:solidFill>
                  </a:tcPr>
                </a:tc>
              </a:tr>
              <a:tr h="26735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1- </a:t>
                      </a:r>
                      <a:r>
                        <a:rPr b="1" lang="en-GB">
                          <a:solidFill>
                            <a:srgbClr val="FF0000"/>
                          </a:solidFill>
                          <a:latin typeface="Mada"/>
                          <a:ea typeface="Mada"/>
                          <a:cs typeface="Mada"/>
                          <a:sym typeface="Mada"/>
                        </a:rPr>
                        <a:t>A</a:t>
                      </a:r>
                      <a:r>
                        <a:rPr b="1" lang="en-GB">
                          <a:solidFill>
                            <a:srgbClr val="9C254D"/>
                          </a:solidFill>
                          <a:latin typeface="Mada"/>
                          <a:ea typeface="Mada"/>
                          <a:cs typeface="Mada"/>
                          <a:sym typeface="Mada"/>
                        </a:rPr>
                        <a:t>cute coronary syndrome</a:t>
                      </a:r>
                      <a:endParaRPr b="1">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4- Acute </a:t>
                      </a:r>
                      <a:r>
                        <a:rPr b="1" lang="en-GB">
                          <a:solidFill>
                            <a:srgbClr val="0000FF"/>
                          </a:solidFill>
                          <a:latin typeface="Mada"/>
                          <a:ea typeface="Mada"/>
                          <a:cs typeface="Mada"/>
                          <a:sym typeface="Mada"/>
                        </a:rPr>
                        <a:t>p</a:t>
                      </a:r>
                      <a:r>
                        <a:rPr b="1" lang="en-GB">
                          <a:solidFill>
                            <a:srgbClr val="9C254D"/>
                          </a:solidFill>
                          <a:latin typeface="Mada"/>
                          <a:ea typeface="Mada"/>
                          <a:cs typeface="Mada"/>
                          <a:sym typeface="Mada"/>
                        </a:rPr>
                        <a:t>ulmonary embolism</a:t>
                      </a:r>
                      <a:endParaRPr b="1">
                        <a:solidFill>
                          <a:srgbClr val="9C254D"/>
                        </a:solidFill>
                        <a:latin typeface="Mada"/>
                        <a:ea typeface="Mada"/>
                        <a:cs typeface="Mada"/>
                        <a:sym typeface="Mada"/>
                      </a:endParaRPr>
                    </a:p>
                  </a:txBody>
                  <a:tcPr marT="91425" marB="91425" marR="91425" marL="91425" anchor="ctr">
                    <a:solidFill>
                      <a:srgbClr val="F5E9ED"/>
                    </a:solidFill>
                  </a:tcPr>
                </a:tc>
              </a:tr>
              <a:tr h="494475">
                <a:tc>
                  <a:txBody>
                    <a:bodyPr/>
                    <a:lstStyle/>
                    <a:p>
                      <a:pPr indent="0" lvl="0" marL="0" rtl="0" algn="ctr">
                        <a:spcBef>
                          <a:spcPts val="0"/>
                        </a:spcBef>
                        <a:spcAft>
                          <a:spcPts val="0"/>
                        </a:spcAft>
                        <a:buNone/>
                      </a:pPr>
                      <a:r>
                        <a:rPr lang="en-GB" sz="1200">
                          <a:latin typeface="Mada"/>
                          <a:ea typeface="Mada"/>
                          <a:cs typeface="Mada"/>
                          <a:sym typeface="Mada"/>
                        </a:rPr>
                        <a:t>Substernal, radiating to arm, dyspnea on exertion, diaphoresis, worse with exertion.</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Sudden onset, pleuritic, dyspnea, tachycardia, tachypnea, hypoxia, evidence of lower </a:t>
                      </a:r>
                      <a:r>
                        <a:rPr lang="en-GB" sz="1200">
                          <a:latin typeface="Mada"/>
                          <a:ea typeface="Mada"/>
                          <a:cs typeface="Mada"/>
                          <a:sym typeface="Mada"/>
                        </a:rPr>
                        <a:t>extremity</a:t>
                      </a:r>
                      <a:r>
                        <a:rPr lang="en-GB" sz="1200">
                          <a:latin typeface="Mada"/>
                          <a:ea typeface="Mada"/>
                          <a:cs typeface="Mada"/>
                          <a:sym typeface="Mada"/>
                        </a:rPr>
                        <a:t> deep venous thrombosis</a:t>
                      </a:r>
                      <a:endParaRPr sz="1200">
                        <a:latin typeface="Mada"/>
                        <a:ea typeface="Mada"/>
                        <a:cs typeface="Mada"/>
                        <a:sym typeface="Mada"/>
                      </a:endParaRPr>
                    </a:p>
                  </a:txBody>
                  <a:tcPr marT="91425" marB="91425" marR="91425" marL="91425" anchor="ctr"/>
                </a:tc>
              </a:tr>
              <a:tr h="26735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2- </a:t>
                      </a:r>
                      <a:r>
                        <a:rPr b="1" lang="en-GB">
                          <a:solidFill>
                            <a:srgbClr val="FF9900"/>
                          </a:solidFill>
                          <a:latin typeface="Mada"/>
                          <a:ea typeface="Mada"/>
                          <a:cs typeface="Mada"/>
                          <a:sym typeface="Mada"/>
                        </a:rPr>
                        <a:t>A</a:t>
                      </a:r>
                      <a:r>
                        <a:rPr b="1" lang="en-GB">
                          <a:solidFill>
                            <a:srgbClr val="9C254D"/>
                          </a:solidFill>
                          <a:latin typeface="Mada"/>
                          <a:ea typeface="Mada"/>
                          <a:cs typeface="Mada"/>
                          <a:sym typeface="Mada"/>
                        </a:rPr>
                        <a:t>ortic dissection</a:t>
                      </a:r>
                      <a:r>
                        <a:rPr b="1" baseline="30000" lang="en-GB">
                          <a:solidFill>
                            <a:srgbClr val="6AA84F"/>
                          </a:solidFill>
                          <a:latin typeface="Mada"/>
                          <a:ea typeface="Mada"/>
                          <a:cs typeface="Mada"/>
                          <a:sym typeface="Mada"/>
                        </a:rPr>
                        <a:t>1</a:t>
                      </a:r>
                      <a:endParaRPr b="1" baseline="30000">
                        <a:solidFill>
                          <a:srgbClr val="6AA84F"/>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5- Tension </a:t>
                      </a:r>
                      <a:r>
                        <a:rPr b="1" lang="en-GB">
                          <a:solidFill>
                            <a:srgbClr val="9900FF"/>
                          </a:solidFill>
                          <a:latin typeface="Mada"/>
                          <a:ea typeface="Mada"/>
                          <a:cs typeface="Mada"/>
                          <a:sym typeface="Mada"/>
                        </a:rPr>
                        <a:t>p</a:t>
                      </a:r>
                      <a:r>
                        <a:rPr b="1" lang="en-GB">
                          <a:solidFill>
                            <a:srgbClr val="9C254D"/>
                          </a:solidFill>
                          <a:latin typeface="Mada"/>
                          <a:ea typeface="Mada"/>
                          <a:cs typeface="Mada"/>
                          <a:sym typeface="Mada"/>
                        </a:rPr>
                        <a:t>neumothorax</a:t>
                      </a:r>
                      <a:endParaRPr b="1">
                        <a:solidFill>
                          <a:srgbClr val="9C254D"/>
                        </a:solidFill>
                        <a:latin typeface="Mada"/>
                        <a:ea typeface="Mada"/>
                        <a:cs typeface="Mada"/>
                        <a:sym typeface="Mada"/>
                      </a:endParaRPr>
                    </a:p>
                  </a:txBody>
                  <a:tcPr marT="91425" marB="91425" marR="91425" marL="91425" anchor="ctr">
                    <a:solidFill>
                      <a:srgbClr val="F5E9ED"/>
                    </a:solidFill>
                  </a:tcPr>
                </a:tc>
              </a:tr>
              <a:tr h="494475">
                <a:tc>
                  <a:txBody>
                    <a:bodyPr/>
                    <a:lstStyle/>
                    <a:p>
                      <a:pPr indent="0" lvl="0" marL="0" rtl="0" algn="ctr">
                        <a:spcBef>
                          <a:spcPts val="0"/>
                        </a:spcBef>
                        <a:spcAft>
                          <a:spcPts val="0"/>
                        </a:spcAft>
                        <a:buNone/>
                      </a:pPr>
                      <a:r>
                        <a:rPr lang="en-GB" sz="1200">
                          <a:latin typeface="Mada"/>
                          <a:ea typeface="Mada"/>
                          <a:cs typeface="Mada"/>
                          <a:sym typeface="Mada"/>
                        </a:rPr>
                        <a:t>Sudden onset, severe, tearing, radiating to the back (associated with neurologic deficits, AR), unequal arm BP &gt;</a:t>
                      </a:r>
                      <a:r>
                        <a:rPr lang="en-GB" sz="1200">
                          <a:latin typeface="Mada"/>
                          <a:ea typeface="Mada"/>
                          <a:cs typeface="Mada"/>
                          <a:sym typeface="Mada"/>
                        </a:rPr>
                        <a:t>20 mmHg</a:t>
                      </a:r>
                      <a:r>
                        <a:rPr lang="en-GB" sz="1200">
                          <a:latin typeface="Mada"/>
                          <a:ea typeface="Mada"/>
                          <a:cs typeface="Mada"/>
                          <a:sym typeface="Mada"/>
                        </a:rPr>
                        <a:t>, wide mediastinum</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Sudden onset, sharp, pleuritic, decreased breath sounds and chest excursion, hyperresonant percussion, hypoxia</a:t>
                      </a:r>
                      <a:endParaRPr sz="1200">
                        <a:latin typeface="Mada"/>
                        <a:ea typeface="Mada"/>
                        <a:cs typeface="Mada"/>
                        <a:sym typeface="Mada"/>
                      </a:endParaRPr>
                    </a:p>
                  </a:txBody>
                  <a:tcPr marT="91425" marB="91425" marR="91425" marL="91425" anchor="ctr"/>
                </a:tc>
              </a:tr>
              <a:tr h="26735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3- Acute </a:t>
                      </a:r>
                      <a:r>
                        <a:rPr b="1" lang="en-GB">
                          <a:solidFill>
                            <a:srgbClr val="FF00FF"/>
                          </a:solidFill>
                          <a:latin typeface="Mada"/>
                          <a:ea typeface="Mada"/>
                          <a:cs typeface="Mada"/>
                          <a:sym typeface="Mada"/>
                        </a:rPr>
                        <a:t>p</a:t>
                      </a:r>
                      <a:r>
                        <a:rPr b="1" lang="en-GB">
                          <a:solidFill>
                            <a:srgbClr val="9C254D"/>
                          </a:solidFill>
                          <a:latin typeface="Mada"/>
                          <a:ea typeface="Mada"/>
                          <a:cs typeface="Mada"/>
                          <a:sym typeface="Mada"/>
                        </a:rPr>
                        <a:t>ericarditis &amp; tamponade</a:t>
                      </a:r>
                      <a:endParaRPr b="1">
                        <a:solidFill>
                          <a:srgbClr val="9C254D"/>
                        </a:solidFill>
                        <a:latin typeface="Mada"/>
                        <a:ea typeface="Mada"/>
                        <a:cs typeface="Mada"/>
                        <a:sym typeface="Mada"/>
                      </a:endParaRPr>
                    </a:p>
                  </a:txBody>
                  <a:tcPr marT="91425" marB="91425" marR="91425" marL="91425">
                    <a:solidFill>
                      <a:srgbClr val="F5E9ED"/>
                    </a:solidFill>
                  </a:tcPr>
                </a:tc>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6- Esophageal rupture/</a:t>
                      </a:r>
                      <a:r>
                        <a:rPr b="1" lang="en-GB">
                          <a:solidFill>
                            <a:srgbClr val="274E13"/>
                          </a:solidFill>
                          <a:latin typeface="Mada"/>
                          <a:ea typeface="Mada"/>
                          <a:cs typeface="Mada"/>
                          <a:sym typeface="Mada"/>
                        </a:rPr>
                        <a:t>p</a:t>
                      </a:r>
                      <a:r>
                        <a:rPr b="1" lang="en-GB">
                          <a:solidFill>
                            <a:srgbClr val="9C254D"/>
                          </a:solidFill>
                          <a:latin typeface="Mada"/>
                          <a:ea typeface="Mada"/>
                          <a:cs typeface="Mada"/>
                          <a:sym typeface="Mada"/>
                        </a:rPr>
                        <a:t>erforation</a:t>
                      </a:r>
                      <a:endParaRPr b="1">
                        <a:solidFill>
                          <a:srgbClr val="9C254D"/>
                        </a:solidFill>
                        <a:latin typeface="Mada"/>
                        <a:ea typeface="Mada"/>
                        <a:cs typeface="Mada"/>
                        <a:sym typeface="Mada"/>
                      </a:endParaRPr>
                    </a:p>
                  </a:txBody>
                  <a:tcPr marT="91425" marB="91425" marR="91425" marL="91425">
                    <a:solidFill>
                      <a:srgbClr val="F5E9ED"/>
                    </a:solidFill>
                  </a:tcPr>
                </a:tc>
              </a:tr>
              <a:tr h="494475">
                <a:tc>
                  <a:txBody>
                    <a:bodyPr/>
                    <a:lstStyle/>
                    <a:p>
                      <a:pPr indent="0" lvl="0" marL="0" rtl="0" algn="ctr">
                        <a:spcBef>
                          <a:spcPts val="0"/>
                        </a:spcBef>
                        <a:spcAft>
                          <a:spcPts val="0"/>
                        </a:spcAft>
                        <a:buNone/>
                      </a:pPr>
                      <a:r>
                        <a:rPr lang="en-GB" sz="1200">
                          <a:latin typeface="Mada"/>
                          <a:ea typeface="Mada"/>
                          <a:cs typeface="Mada"/>
                          <a:sym typeface="Mada"/>
                        </a:rPr>
                        <a:t>Sudden onset, pleuritic, better with sitting forward, radiating to the back, pericardial rub, ± tamponade (distant heart sounds, hypotension, JVD)</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Severe, increase with swallowing, fever, abdominal pain, </a:t>
                      </a:r>
                      <a:r>
                        <a:rPr lang="en-GB" sz="1200">
                          <a:latin typeface="Mada"/>
                          <a:ea typeface="Mada"/>
                          <a:cs typeface="Mada"/>
                          <a:sym typeface="Mada"/>
                        </a:rPr>
                        <a:t>history</a:t>
                      </a:r>
                      <a:r>
                        <a:rPr lang="en-GB" sz="1200">
                          <a:latin typeface="Mada"/>
                          <a:ea typeface="Mada"/>
                          <a:cs typeface="Mada"/>
                          <a:sym typeface="Mada"/>
                        </a:rPr>
                        <a:t> of endoscopy, foreigns body ingestion, trauma, vomiting</a:t>
                      </a:r>
                      <a:endParaRPr sz="1200">
                        <a:latin typeface="Mada"/>
                        <a:ea typeface="Mada"/>
                        <a:cs typeface="Mada"/>
                        <a:sym typeface="Mada"/>
                      </a:endParaRPr>
                    </a:p>
                  </a:txBody>
                  <a:tcPr marT="91425" marB="91425" marR="91425" marL="91425" anchor="ctr"/>
                </a:tc>
              </a:tr>
            </a:tbl>
          </a:graphicData>
        </a:graphic>
      </p:graphicFrame>
      <p:sp>
        <p:nvSpPr>
          <p:cNvPr id="191" name="Google Shape;191;p18"/>
          <p:cNvSpPr/>
          <p:nvPr/>
        </p:nvSpPr>
        <p:spPr>
          <a:xfrm>
            <a:off x="180750" y="1487913"/>
            <a:ext cx="344100" cy="3099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8"/>
          <p:cNvSpPr txBox="1"/>
          <p:nvPr/>
        </p:nvSpPr>
        <p:spPr>
          <a:xfrm>
            <a:off x="9500" y="9903575"/>
            <a:ext cx="7580100" cy="76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If the patient has aortic dissection every 1hr delay will increase the mortality by 3-5%, so by 10 hrs it will be ~50% (very high).</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2- New onset means angina of less than 3 months duration. In general all angina will start as unstable then either progress to NSTEMI or stabilize and become stable angina.</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900">
                <a:solidFill>
                  <a:srgbClr val="6AA84F"/>
                </a:solidFill>
                <a:latin typeface="Mada"/>
                <a:ea typeface="Mada"/>
                <a:cs typeface="Mada"/>
                <a:sym typeface="Mada"/>
              </a:rPr>
              <a:t>3-</a:t>
            </a:r>
            <a:r>
              <a:rPr b="1" lang="en-GB" sz="900">
                <a:solidFill>
                  <a:srgbClr val="6AA84F"/>
                </a:solidFill>
                <a:latin typeface="Mada"/>
                <a:ea typeface="Mada"/>
                <a:cs typeface="Mada"/>
                <a:sym typeface="Mada"/>
              </a:rPr>
              <a:t> </a:t>
            </a:r>
            <a:r>
              <a:rPr lang="en-GB" sz="900">
                <a:solidFill>
                  <a:srgbClr val="6AA84F"/>
                </a:solidFill>
                <a:latin typeface="Mada"/>
                <a:ea typeface="Mada"/>
                <a:cs typeface="Mada"/>
                <a:sym typeface="Mada"/>
              </a:rPr>
              <a:t>Be Careful</a:t>
            </a:r>
            <a:r>
              <a:rPr lang="en-GB" sz="900">
                <a:solidFill>
                  <a:srgbClr val="6AA84F"/>
                </a:solidFill>
                <a:latin typeface="Mada"/>
                <a:ea typeface="Mada"/>
                <a:cs typeface="Mada"/>
                <a:sym typeface="Mada"/>
              </a:rPr>
              <a:t> there’s another type of CP which is </a:t>
            </a:r>
            <a:r>
              <a:rPr b="1" lang="en-GB" sz="900">
                <a:solidFill>
                  <a:srgbClr val="6AA84F"/>
                </a:solidFill>
                <a:latin typeface="Mada"/>
                <a:ea typeface="Mada"/>
                <a:cs typeface="Mada"/>
                <a:sym typeface="Mada"/>
              </a:rPr>
              <a:t>Non-cardiac chest pain: in which it </a:t>
            </a:r>
            <a:r>
              <a:rPr lang="en-GB" sz="900">
                <a:solidFill>
                  <a:srgbClr val="6AA84F"/>
                </a:solidFill>
                <a:latin typeface="Mada"/>
                <a:ea typeface="Mada"/>
                <a:cs typeface="Mada"/>
                <a:sym typeface="Mada"/>
              </a:rPr>
              <a:t>meets only 1 or none of the typical anginal characteristics</a:t>
            </a:r>
            <a:endParaRPr sz="900">
              <a:solidFill>
                <a:srgbClr val="6AA84F"/>
              </a:solidFill>
              <a:latin typeface="Mada"/>
              <a:ea typeface="Mada"/>
              <a:cs typeface="Mada"/>
              <a:sym typeface="Mada"/>
            </a:endParaRPr>
          </a:p>
        </p:txBody>
      </p:sp>
      <p:sp>
        <p:nvSpPr>
          <p:cNvPr id="193" name="Google Shape;193;p18"/>
          <p:cNvSpPr txBox="1"/>
          <p:nvPr/>
        </p:nvSpPr>
        <p:spPr>
          <a:xfrm>
            <a:off x="4834300" y="5825938"/>
            <a:ext cx="2457600" cy="3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cxnSp>
        <p:nvCxnSpPr>
          <p:cNvPr id="194" name="Google Shape;194;p18"/>
          <p:cNvCxnSpPr/>
          <p:nvPr/>
        </p:nvCxnSpPr>
        <p:spPr>
          <a:xfrm rot="10800000">
            <a:off x="8900" y="9925850"/>
            <a:ext cx="7612800" cy="0"/>
          </a:xfrm>
          <a:prstGeom prst="straightConnector1">
            <a:avLst/>
          </a:prstGeom>
          <a:noFill/>
          <a:ln cap="flat" cmpd="sng" w="28575">
            <a:solidFill>
              <a:srgbClr val="9C254D"/>
            </a:solidFill>
            <a:prstDash val="dot"/>
            <a:round/>
            <a:headEnd len="med" w="med" type="none"/>
            <a:tailEnd len="med" w="med" type="none"/>
          </a:ln>
        </p:spPr>
      </p:cxnSp>
      <p:sp>
        <p:nvSpPr>
          <p:cNvPr id="195" name="Google Shape;195;p18"/>
          <p:cNvSpPr/>
          <p:nvPr/>
        </p:nvSpPr>
        <p:spPr>
          <a:xfrm>
            <a:off x="3559925" y="1443200"/>
            <a:ext cx="2457600" cy="3546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800">
                <a:solidFill>
                  <a:srgbClr val="6AA84F"/>
                </a:solidFill>
                <a:latin typeface="Mada"/>
                <a:ea typeface="Mada"/>
                <a:cs typeface="Mada"/>
                <a:sym typeface="Mada"/>
              </a:rPr>
              <a:t>You have to know how to differentiate between them </a:t>
            </a:r>
            <a:r>
              <a:rPr lang="en-GB" sz="800" u="sng">
                <a:solidFill>
                  <a:schemeClr val="hlink"/>
                </a:solidFill>
                <a:latin typeface="Mada"/>
                <a:ea typeface="Mada"/>
                <a:cs typeface="Mada"/>
                <a:sym typeface="Mada"/>
                <a:hlinkClick r:id="rId3"/>
              </a:rPr>
              <a:t>Click here for a quick summary of these </a:t>
            </a:r>
            <a:r>
              <a:rPr lang="en-GB" sz="800" u="sng">
                <a:solidFill>
                  <a:schemeClr val="hlink"/>
                </a:solidFill>
                <a:latin typeface="Mada"/>
                <a:ea typeface="Mada"/>
                <a:cs typeface="Mada"/>
                <a:sym typeface="Mada"/>
              </a:rPr>
              <a:t>conditions</a:t>
            </a:r>
            <a:endParaRPr sz="1300">
              <a:solidFill>
                <a:srgbClr val="999999"/>
              </a:solidFill>
            </a:endParaRPr>
          </a:p>
        </p:txBody>
      </p:sp>
      <p:sp>
        <p:nvSpPr>
          <p:cNvPr id="196" name="Google Shape;196;p18"/>
          <p:cNvSpPr/>
          <p:nvPr/>
        </p:nvSpPr>
        <p:spPr>
          <a:xfrm>
            <a:off x="6144100" y="1487913"/>
            <a:ext cx="1147800" cy="309900"/>
          </a:xfrm>
          <a:prstGeom prst="roundRect">
            <a:avLst>
              <a:gd fmla="val 16667" name="adj"/>
            </a:avLst>
          </a:prstGeom>
          <a:noFill/>
          <a:ln cap="flat" cmpd="sng" w="9525">
            <a:solidFill>
              <a:srgbClr val="B7B7B7"/>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100">
                <a:solidFill>
                  <a:srgbClr val="0000FF"/>
                </a:solidFill>
                <a:latin typeface="Mada"/>
                <a:ea typeface="Mada"/>
                <a:cs typeface="Mada"/>
                <a:sym typeface="Mada"/>
              </a:rPr>
              <a:t>P</a:t>
            </a:r>
            <a:r>
              <a:rPr b="1" lang="en-GB" sz="1100">
                <a:solidFill>
                  <a:srgbClr val="9900FF"/>
                </a:solidFill>
                <a:latin typeface="Mada"/>
                <a:ea typeface="Mada"/>
                <a:cs typeface="Mada"/>
                <a:sym typeface="Mada"/>
              </a:rPr>
              <a:t>P</a:t>
            </a:r>
            <a:r>
              <a:rPr b="1" lang="en-GB" sz="1100">
                <a:solidFill>
                  <a:srgbClr val="FF00FF"/>
                </a:solidFill>
                <a:latin typeface="Mada"/>
                <a:ea typeface="Mada"/>
                <a:cs typeface="Mada"/>
                <a:sym typeface="Mada"/>
              </a:rPr>
              <a:t>P</a:t>
            </a:r>
            <a:r>
              <a:rPr b="1" lang="en-GB" sz="1100">
                <a:solidFill>
                  <a:srgbClr val="274E13"/>
                </a:solidFill>
                <a:latin typeface="Mada"/>
                <a:ea typeface="Mada"/>
                <a:cs typeface="Mada"/>
                <a:sym typeface="Mada"/>
              </a:rPr>
              <a:t>P</a:t>
            </a:r>
            <a:r>
              <a:rPr b="1" lang="en-GB" sz="1100">
                <a:solidFill>
                  <a:srgbClr val="FF9900"/>
                </a:solidFill>
                <a:latin typeface="Mada"/>
                <a:ea typeface="Mada"/>
                <a:cs typeface="Mada"/>
                <a:sym typeface="Mada"/>
              </a:rPr>
              <a:t>A</a:t>
            </a:r>
            <a:r>
              <a:rPr b="1" lang="en-GB" sz="1100">
                <a:solidFill>
                  <a:srgbClr val="FF0000"/>
                </a:solidFill>
                <a:latin typeface="Mada"/>
                <a:ea typeface="Mada"/>
                <a:cs typeface="Mada"/>
                <a:sym typeface="Mada"/>
              </a:rPr>
              <a:t>A</a:t>
            </a:r>
            <a:endParaRPr b="1" sz="1600"/>
          </a:p>
        </p:txBody>
      </p:sp>
      <p:sp>
        <p:nvSpPr>
          <p:cNvPr id="197" name="Google Shape;197;p18"/>
          <p:cNvSpPr/>
          <p:nvPr/>
        </p:nvSpPr>
        <p:spPr>
          <a:xfrm>
            <a:off x="1029225" y="3519475"/>
            <a:ext cx="209400" cy="1905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8"/>
          <p:cNvSpPr/>
          <p:nvPr/>
        </p:nvSpPr>
        <p:spPr>
          <a:xfrm>
            <a:off x="449850" y="4615025"/>
            <a:ext cx="209400" cy="1905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9"/>
          <p:cNvSpPr txBox="1"/>
          <p:nvPr/>
        </p:nvSpPr>
        <p:spPr>
          <a:xfrm>
            <a:off x="18959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2- ACS: ECG</a:t>
            </a:r>
            <a:endParaRPr sz="2600">
              <a:latin typeface="Mada Black"/>
              <a:ea typeface="Mada Black"/>
              <a:cs typeface="Mada Black"/>
              <a:sym typeface="Mada Black"/>
            </a:endParaRPr>
          </a:p>
        </p:txBody>
      </p:sp>
      <p:cxnSp>
        <p:nvCxnSpPr>
          <p:cNvPr id="204" name="Google Shape;204;p19"/>
          <p:cNvCxnSpPr/>
          <p:nvPr/>
        </p:nvCxnSpPr>
        <p:spPr>
          <a:xfrm flipH="1" rot="10800000">
            <a:off x="18887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205" name="Google Shape;205;p19"/>
          <p:cNvSpPr/>
          <p:nvPr/>
        </p:nvSpPr>
        <p:spPr>
          <a:xfrm>
            <a:off x="1238621" y="76205"/>
            <a:ext cx="758700" cy="102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700">
                <a:latin typeface="Mada"/>
                <a:ea typeface="Mada"/>
                <a:cs typeface="Mada"/>
                <a:sym typeface="Mada"/>
              </a:rPr>
              <a:t>Clinical presentation </a:t>
            </a:r>
            <a:endParaRPr b="1" sz="700">
              <a:latin typeface="Mada"/>
              <a:ea typeface="Mada"/>
              <a:cs typeface="Mada"/>
              <a:sym typeface="Mada"/>
            </a:endParaRPr>
          </a:p>
        </p:txBody>
      </p:sp>
      <p:sp>
        <p:nvSpPr>
          <p:cNvPr id="206" name="Google Shape;206;p19"/>
          <p:cNvSpPr/>
          <p:nvPr/>
        </p:nvSpPr>
        <p:spPr>
          <a:xfrm>
            <a:off x="1238625" y="278587"/>
            <a:ext cx="758700" cy="102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ECG</a:t>
            </a:r>
            <a:endParaRPr b="1">
              <a:latin typeface="Mada"/>
              <a:ea typeface="Mada"/>
              <a:cs typeface="Mada"/>
              <a:sym typeface="Mada"/>
            </a:endParaRPr>
          </a:p>
        </p:txBody>
      </p:sp>
      <p:sp>
        <p:nvSpPr>
          <p:cNvPr id="207" name="Google Shape;207;p19"/>
          <p:cNvSpPr/>
          <p:nvPr/>
        </p:nvSpPr>
        <p:spPr>
          <a:xfrm>
            <a:off x="1238621" y="497418"/>
            <a:ext cx="758700" cy="1029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sz="700">
                <a:latin typeface="Mada"/>
                <a:ea typeface="Mada"/>
                <a:cs typeface="Mada"/>
                <a:sym typeface="Mada"/>
              </a:rPr>
              <a:t>Cardiac biomarkers</a:t>
            </a:r>
            <a:endParaRPr b="1" sz="700">
              <a:latin typeface="Mada"/>
              <a:ea typeface="Mada"/>
              <a:cs typeface="Mada"/>
              <a:sym typeface="Mada"/>
            </a:endParaRPr>
          </a:p>
        </p:txBody>
      </p:sp>
      <p:sp>
        <p:nvSpPr>
          <p:cNvPr id="208" name="Google Shape;208;p19"/>
          <p:cNvSpPr/>
          <p:nvPr/>
        </p:nvSpPr>
        <p:spPr>
          <a:xfrm>
            <a:off x="0" y="237681"/>
            <a:ext cx="705600" cy="1596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rgbClr val="FFFFFF"/>
                </a:solidFill>
                <a:latin typeface="Mada Black"/>
                <a:ea typeface="Mada Black"/>
                <a:cs typeface="Mada Black"/>
                <a:sym typeface="Mada Black"/>
              </a:rPr>
              <a:t>Approach</a:t>
            </a:r>
            <a:endParaRPr sz="900">
              <a:solidFill>
                <a:srgbClr val="FFFFFF"/>
              </a:solidFill>
              <a:latin typeface="Mada Black"/>
              <a:ea typeface="Mada Black"/>
              <a:cs typeface="Mada Black"/>
              <a:sym typeface="Mada Black"/>
            </a:endParaRPr>
          </a:p>
        </p:txBody>
      </p:sp>
      <p:sp>
        <p:nvSpPr>
          <p:cNvPr id="209" name="Google Shape;209;p19"/>
          <p:cNvSpPr/>
          <p:nvPr/>
        </p:nvSpPr>
        <p:spPr>
          <a:xfrm>
            <a:off x="894525" y="497415"/>
            <a:ext cx="344100" cy="1029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Mada Black"/>
                <a:ea typeface="Mada Black"/>
                <a:cs typeface="Mada Black"/>
                <a:sym typeface="Mada Black"/>
              </a:rPr>
              <a:t>3</a:t>
            </a:r>
            <a:endParaRPr sz="1100">
              <a:latin typeface="Mada Black"/>
              <a:ea typeface="Mada Black"/>
              <a:cs typeface="Mada Black"/>
              <a:sym typeface="Mada Black"/>
            </a:endParaRPr>
          </a:p>
        </p:txBody>
      </p:sp>
      <p:sp>
        <p:nvSpPr>
          <p:cNvPr id="210" name="Google Shape;210;p19"/>
          <p:cNvSpPr/>
          <p:nvPr/>
        </p:nvSpPr>
        <p:spPr>
          <a:xfrm>
            <a:off x="894525" y="278586"/>
            <a:ext cx="344100" cy="102900"/>
          </a:xfrm>
          <a:prstGeom prst="ellipse">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Mada Black"/>
                <a:ea typeface="Mada Black"/>
                <a:cs typeface="Mada Black"/>
                <a:sym typeface="Mada Black"/>
              </a:rPr>
              <a:t>2</a:t>
            </a:r>
            <a:endParaRPr sz="1100">
              <a:solidFill>
                <a:srgbClr val="FFFFFF"/>
              </a:solidFill>
              <a:latin typeface="Mada Black"/>
              <a:ea typeface="Mada Black"/>
              <a:cs typeface="Mada Black"/>
              <a:sym typeface="Mada Black"/>
            </a:endParaRPr>
          </a:p>
        </p:txBody>
      </p:sp>
      <p:sp>
        <p:nvSpPr>
          <p:cNvPr id="211" name="Google Shape;211;p19"/>
          <p:cNvSpPr/>
          <p:nvPr/>
        </p:nvSpPr>
        <p:spPr>
          <a:xfrm>
            <a:off x="894525" y="76200"/>
            <a:ext cx="344100" cy="1029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Mada Black"/>
                <a:ea typeface="Mada Black"/>
                <a:cs typeface="Mada Black"/>
                <a:sym typeface="Mada Black"/>
              </a:rPr>
              <a:t>1</a:t>
            </a:r>
            <a:endParaRPr sz="1100">
              <a:latin typeface="Mada Black"/>
              <a:ea typeface="Mada Black"/>
              <a:cs typeface="Mada Black"/>
              <a:sym typeface="Mada Black"/>
            </a:endParaRPr>
          </a:p>
        </p:txBody>
      </p:sp>
      <p:cxnSp>
        <p:nvCxnSpPr>
          <p:cNvPr id="212" name="Google Shape;212;p19"/>
          <p:cNvCxnSpPr>
            <a:stCxn id="208" idx="3"/>
            <a:endCxn id="211" idx="2"/>
          </p:cNvCxnSpPr>
          <p:nvPr/>
        </p:nvCxnSpPr>
        <p:spPr>
          <a:xfrm flipH="1" rot="10800000">
            <a:off x="705600" y="127581"/>
            <a:ext cx="189000" cy="189900"/>
          </a:xfrm>
          <a:prstGeom prst="bentConnector3">
            <a:avLst>
              <a:gd fmla="val 49980" name="adj1"/>
            </a:avLst>
          </a:prstGeom>
          <a:noFill/>
          <a:ln cap="flat" cmpd="sng" w="9525">
            <a:solidFill>
              <a:schemeClr val="dk2"/>
            </a:solidFill>
            <a:prstDash val="solid"/>
            <a:round/>
            <a:headEnd len="med" w="med" type="none"/>
            <a:tailEnd len="med" w="med" type="none"/>
          </a:ln>
        </p:spPr>
      </p:cxnSp>
      <p:cxnSp>
        <p:nvCxnSpPr>
          <p:cNvPr id="213" name="Google Shape;213;p19"/>
          <p:cNvCxnSpPr>
            <a:stCxn id="208" idx="3"/>
            <a:endCxn id="210" idx="2"/>
          </p:cNvCxnSpPr>
          <p:nvPr/>
        </p:nvCxnSpPr>
        <p:spPr>
          <a:xfrm>
            <a:off x="705600" y="317481"/>
            <a:ext cx="189000" cy="12600"/>
          </a:xfrm>
          <a:prstGeom prst="bentConnector3">
            <a:avLst>
              <a:gd fmla="val 49980" name="adj1"/>
            </a:avLst>
          </a:prstGeom>
          <a:noFill/>
          <a:ln cap="flat" cmpd="sng" w="9525">
            <a:solidFill>
              <a:schemeClr val="dk2"/>
            </a:solidFill>
            <a:prstDash val="solid"/>
            <a:round/>
            <a:headEnd len="med" w="med" type="none"/>
            <a:tailEnd len="med" w="med" type="none"/>
          </a:ln>
        </p:spPr>
      </p:cxnSp>
      <p:cxnSp>
        <p:nvCxnSpPr>
          <p:cNvPr id="214" name="Google Shape;214;p19"/>
          <p:cNvCxnSpPr>
            <a:stCxn id="208" idx="3"/>
            <a:endCxn id="209" idx="2"/>
          </p:cNvCxnSpPr>
          <p:nvPr/>
        </p:nvCxnSpPr>
        <p:spPr>
          <a:xfrm>
            <a:off x="705600" y="317481"/>
            <a:ext cx="189000" cy="231300"/>
          </a:xfrm>
          <a:prstGeom prst="bentConnector3">
            <a:avLst>
              <a:gd fmla="val 49980" name="adj1"/>
            </a:avLst>
          </a:prstGeom>
          <a:noFill/>
          <a:ln cap="flat" cmpd="sng" w="9525">
            <a:solidFill>
              <a:schemeClr val="dk2"/>
            </a:solidFill>
            <a:prstDash val="solid"/>
            <a:round/>
            <a:headEnd len="med" w="med" type="none"/>
            <a:tailEnd len="med" w="med" type="none"/>
          </a:ln>
        </p:spPr>
      </p:cxnSp>
      <p:sp>
        <p:nvSpPr>
          <p:cNvPr id="215" name="Google Shape;215;p19"/>
          <p:cNvSpPr txBox="1"/>
          <p:nvPr/>
        </p:nvSpPr>
        <p:spPr>
          <a:xfrm>
            <a:off x="278450" y="884575"/>
            <a:ext cx="6278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ECG Changes</a:t>
            </a:r>
            <a:endParaRPr sz="2200">
              <a:latin typeface="Mada Black"/>
              <a:ea typeface="Mada Black"/>
              <a:cs typeface="Mada Black"/>
              <a:sym typeface="Mada Black"/>
            </a:endParaRPr>
          </a:p>
        </p:txBody>
      </p:sp>
      <p:graphicFrame>
        <p:nvGraphicFramePr>
          <p:cNvPr id="216" name="Google Shape;216;p19"/>
          <p:cNvGraphicFramePr/>
          <p:nvPr/>
        </p:nvGraphicFramePr>
        <p:xfrm>
          <a:off x="326225" y="2244088"/>
          <a:ext cx="3000000" cy="3000000"/>
        </p:xfrm>
        <a:graphic>
          <a:graphicData uri="http://schemas.openxmlformats.org/drawingml/2006/table">
            <a:tbl>
              <a:tblPr>
                <a:noFill/>
                <a:tableStyleId>{88F919AB-8A41-4AF8-9CCB-F210585D8BB1}</a:tableStyleId>
              </a:tblPr>
              <a:tblGrid>
                <a:gridCol w="6937075"/>
              </a:tblGrid>
              <a:tr h="335750">
                <a:tc>
                  <a:txBody>
                    <a:bodyPr/>
                    <a:lstStyle/>
                    <a:p>
                      <a:pPr indent="0" lvl="0" marL="0" rtl="0" algn="ctr">
                        <a:spcBef>
                          <a:spcPts val="0"/>
                        </a:spcBef>
                        <a:spcAft>
                          <a:spcPts val="0"/>
                        </a:spcAft>
                        <a:buNone/>
                      </a:pPr>
                      <a:r>
                        <a:rPr b="1" lang="en-GB" sz="1600">
                          <a:solidFill>
                            <a:srgbClr val="FFFFFF"/>
                          </a:solidFill>
                          <a:latin typeface="Mada"/>
                          <a:ea typeface="Mada"/>
                          <a:cs typeface="Mada"/>
                          <a:sym typeface="Mada"/>
                        </a:rPr>
                        <a:t>STEMI</a:t>
                      </a:r>
                      <a:endParaRPr b="1" sz="1600">
                        <a:solidFill>
                          <a:srgbClr val="FFFFFF"/>
                        </a:solidFill>
                        <a:latin typeface="Mada"/>
                        <a:ea typeface="Mada"/>
                        <a:cs typeface="Mada"/>
                        <a:sym typeface="Mada"/>
                      </a:endParaRPr>
                    </a:p>
                  </a:txBody>
                  <a:tcPr marT="91425" marB="91425" marR="91425" marL="91425" anchor="ctr">
                    <a:solidFill>
                      <a:srgbClr val="9C254D"/>
                    </a:solidFill>
                  </a:tcPr>
                </a:tc>
              </a:tr>
              <a:tr h="3468975">
                <a:tc>
                  <a:txBody>
                    <a:bodyPr/>
                    <a:lstStyle/>
                    <a:p>
                      <a:pPr indent="-204950" lvl="0" marL="2448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Within hours there is </a:t>
                      </a:r>
                      <a:r>
                        <a:rPr b="1" lang="en-GB" sz="1300">
                          <a:solidFill>
                            <a:srgbClr val="CC0000"/>
                          </a:solidFill>
                          <a:latin typeface="Mada"/>
                          <a:ea typeface="Mada"/>
                          <a:cs typeface="Mada"/>
                          <a:sym typeface="Mada"/>
                        </a:rPr>
                        <a:t>ST segment elevation</a:t>
                      </a:r>
                      <a:r>
                        <a:rPr lang="en-GB" sz="1300">
                          <a:solidFill>
                            <a:schemeClr val="dk1"/>
                          </a:solidFill>
                          <a:latin typeface="Mada"/>
                          <a:ea typeface="Mada"/>
                          <a:cs typeface="Mada"/>
                          <a:sym typeface="Mada"/>
                        </a:rPr>
                        <a:t> at the J-point with the cut point: </a:t>
                      </a:r>
                      <a:r>
                        <a:rPr b="1" lang="en-GB" sz="1300">
                          <a:solidFill>
                            <a:srgbClr val="CC0000"/>
                          </a:solidFill>
                          <a:latin typeface="Mada"/>
                          <a:ea typeface="Mada"/>
                          <a:cs typeface="Mada"/>
                          <a:sym typeface="Mada"/>
                        </a:rPr>
                        <a:t>≥ 1 mm in two or more contiguous leads</a:t>
                      </a:r>
                      <a:r>
                        <a:rPr lang="en-GB" sz="1300">
                          <a:solidFill>
                            <a:schemeClr val="dk1"/>
                          </a:solidFill>
                          <a:latin typeface="Mada"/>
                          <a:ea typeface="Mada"/>
                          <a:cs typeface="Mada"/>
                          <a:sym typeface="Mada"/>
                        </a:rPr>
                        <a:t> (This cut point applies to all leads except V2-V3)</a:t>
                      </a:r>
                      <a:endParaRPr sz="1300">
                        <a:solidFill>
                          <a:schemeClr val="dk1"/>
                        </a:solidFill>
                        <a:latin typeface="Mada"/>
                        <a:ea typeface="Mada"/>
                        <a:cs typeface="Mada"/>
                        <a:sym typeface="Mada"/>
                      </a:endParaRPr>
                    </a:p>
                    <a:p>
                      <a:pPr indent="-204950" lvl="0" marL="244800" rtl="0" algn="l">
                        <a:lnSpc>
                          <a:spcPct val="115000"/>
                        </a:lnSpc>
                        <a:spcBef>
                          <a:spcPts val="0"/>
                        </a:spcBef>
                        <a:spcAft>
                          <a:spcPts val="0"/>
                        </a:spcAft>
                        <a:buClr>
                          <a:schemeClr val="dk1"/>
                        </a:buClr>
                        <a:buSzPts val="1300"/>
                        <a:buFont typeface="Mada"/>
                        <a:buChar char="●"/>
                      </a:pPr>
                      <a:r>
                        <a:rPr b="1" lang="en-GB" sz="1300">
                          <a:solidFill>
                            <a:schemeClr val="dk1"/>
                          </a:solidFill>
                          <a:latin typeface="Mada"/>
                          <a:ea typeface="Mada"/>
                          <a:cs typeface="Mada"/>
                          <a:sym typeface="Mada"/>
                        </a:rPr>
                        <a:t>The cut point for V2-V3:</a:t>
                      </a:r>
                      <a:endParaRPr b="1" sz="1300">
                        <a:solidFill>
                          <a:schemeClr val="dk1"/>
                        </a:solidFill>
                        <a:latin typeface="Mada"/>
                        <a:ea typeface="Mada"/>
                        <a:cs typeface="Mada"/>
                        <a:sym typeface="Mada"/>
                      </a:endParaRPr>
                    </a:p>
                    <a:p>
                      <a:pPr indent="-204950" lvl="1" marL="702000" rtl="0" algn="l">
                        <a:lnSpc>
                          <a:spcPct val="115000"/>
                        </a:lnSpc>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Men &gt;40 years: ≥2mm </a:t>
                      </a:r>
                      <a:endParaRPr sz="1300">
                        <a:solidFill>
                          <a:schemeClr val="dk1"/>
                        </a:solidFill>
                        <a:latin typeface="Mada"/>
                        <a:ea typeface="Mada"/>
                        <a:cs typeface="Mada"/>
                        <a:sym typeface="Mada"/>
                      </a:endParaRPr>
                    </a:p>
                    <a:p>
                      <a:pPr indent="-204950" lvl="1" marL="702000" rtl="0" algn="l">
                        <a:lnSpc>
                          <a:spcPct val="115000"/>
                        </a:lnSpc>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Men &lt;40 years: ≥2.5 mm</a:t>
                      </a:r>
                      <a:endParaRPr sz="1300">
                        <a:solidFill>
                          <a:schemeClr val="dk1"/>
                        </a:solidFill>
                        <a:latin typeface="Mada"/>
                        <a:ea typeface="Mada"/>
                        <a:cs typeface="Mada"/>
                        <a:sym typeface="Mada"/>
                      </a:endParaRPr>
                    </a:p>
                    <a:p>
                      <a:pPr indent="-204950" lvl="1" marL="702000" rtl="0" algn="l">
                        <a:lnSpc>
                          <a:spcPct val="115000"/>
                        </a:lnSpc>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Women regardless of age: ≥1.5mm</a:t>
                      </a:r>
                      <a:endParaRPr sz="1300">
                        <a:solidFill>
                          <a:schemeClr val="dk1"/>
                        </a:solidFill>
                        <a:latin typeface="Mada"/>
                        <a:ea typeface="Mada"/>
                        <a:cs typeface="Mada"/>
                        <a:sym typeface="Mada"/>
                      </a:endParaRPr>
                    </a:p>
                    <a:p>
                      <a:pPr indent="-204950" lvl="0" marL="244800" rtl="0" algn="l">
                        <a:lnSpc>
                          <a:spcPct val="115000"/>
                        </a:lnSpc>
                        <a:spcBef>
                          <a:spcPts val="0"/>
                        </a:spcBef>
                        <a:spcAft>
                          <a:spcPts val="0"/>
                        </a:spcAft>
                        <a:buClr>
                          <a:schemeClr val="dk1"/>
                        </a:buClr>
                        <a:buSzPts val="1300"/>
                        <a:buFont typeface="Mada"/>
                        <a:buChar char="●"/>
                      </a:pPr>
                      <a:r>
                        <a:rPr b="1" lang="en-GB" sz="1300">
                          <a:solidFill>
                            <a:schemeClr val="dk1"/>
                          </a:solidFill>
                          <a:latin typeface="Mada"/>
                          <a:ea typeface="Mada"/>
                          <a:cs typeface="Mada"/>
                          <a:sym typeface="Mada"/>
                        </a:rPr>
                        <a:t>What ECG changes are indicative of a prior Myocardial infarction?</a:t>
                      </a:r>
                      <a:endParaRPr b="1" sz="1200">
                        <a:solidFill>
                          <a:schemeClr val="dk1"/>
                        </a:solidFill>
                        <a:latin typeface="Mada"/>
                        <a:ea typeface="Mada"/>
                        <a:cs typeface="Mada"/>
                        <a:sym typeface="Mada"/>
                      </a:endParaRPr>
                    </a:p>
                    <a:p>
                      <a:pPr indent="-198600" lvl="1" marL="702000" rtl="0" algn="l">
                        <a:spcBef>
                          <a:spcPts val="0"/>
                        </a:spcBef>
                        <a:spcAft>
                          <a:spcPts val="0"/>
                        </a:spcAft>
                        <a:buClr>
                          <a:schemeClr val="dk1"/>
                        </a:buClr>
                        <a:buSzPts val="1200"/>
                        <a:buChar char="○"/>
                      </a:pPr>
                      <a:r>
                        <a:rPr lang="en-GB" sz="1200">
                          <a:solidFill>
                            <a:schemeClr val="dk1"/>
                          </a:solidFill>
                          <a:latin typeface="Mada"/>
                          <a:ea typeface="Mada"/>
                          <a:cs typeface="Mada"/>
                          <a:sym typeface="Mada"/>
                        </a:rPr>
                        <a:t>Any </a:t>
                      </a:r>
                      <a:r>
                        <a:rPr b="1" lang="en-GB" sz="1200">
                          <a:solidFill>
                            <a:srgbClr val="CC0000"/>
                          </a:solidFill>
                          <a:latin typeface="Mada"/>
                          <a:ea typeface="Mada"/>
                          <a:cs typeface="Mada"/>
                          <a:sym typeface="Mada"/>
                        </a:rPr>
                        <a:t>Q waves</a:t>
                      </a:r>
                      <a:r>
                        <a:rPr lang="en-GB" sz="1200">
                          <a:solidFill>
                            <a:schemeClr val="dk1"/>
                          </a:solidFill>
                          <a:latin typeface="Mada"/>
                          <a:ea typeface="Mada"/>
                          <a:cs typeface="Mada"/>
                          <a:sym typeface="Mada"/>
                        </a:rPr>
                        <a:t> in leads V2-V3 &gt;0,02s or QS complex in leads V2-V3.</a:t>
                      </a:r>
                      <a:endParaRPr sz="1200">
                        <a:solidFill>
                          <a:schemeClr val="dk1"/>
                        </a:solidFill>
                        <a:latin typeface="Mada"/>
                        <a:ea typeface="Mada"/>
                        <a:cs typeface="Mada"/>
                        <a:sym typeface="Mada"/>
                      </a:endParaRPr>
                    </a:p>
                    <a:p>
                      <a:pPr indent="-198600" lvl="1" marL="702000" rtl="0" algn="l">
                        <a:spcBef>
                          <a:spcPts val="0"/>
                        </a:spcBef>
                        <a:spcAft>
                          <a:spcPts val="0"/>
                        </a:spcAft>
                        <a:buClr>
                          <a:schemeClr val="dk1"/>
                        </a:buClr>
                        <a:buSzPts val="1200"/>
                        <a:buChar char="○"/>
                      </a:pPr>
                      <a:r>
                        <a:rPr lang="en-GB" sz="1200">
                          <a:solidFill>
                            <a:schemeClr val="dk1"/>
                          </a:solidFill>
                          <a:latin typeface="Mada"/>
                          <a:ea typeface="Mada"/>
                          <a:cs typeface="Mada"/>
                          <a:sym typeface="Mada"/>
                        </a:rPr>
                        <a:t>Q wave </a:t>
                      </a:r>
                      <a:r>
                        <a:rPr lang="en-GB" sz="1200">
                          <a:solidFill>
                            <a:schemeClr val="dk1"/>
                          </a:solidFill>
                          <a:latin typeface="Mada"/>
                          <a:ea typeface="Mada"/>
                          <a:cs typeface="Mada"/>
                          <a:sym typeface="Mada"/>
                        </a:rPr>
                        <a:t>≥</a:t>
                      </a:r>
                      <a:r>
                        <a:rPr lang="en-GB" sz="1200">
                          <a:solidFill>
                            <a:schemeClr val="dk1"/>
                          </a:solidFill>
                          <a:latin typeface="Mada"/>
                          <a:ea typeface="Mada"/>
                          <a:cs typeface="Mada"/>
                          <a:sym typeface="Mada"/>
                        </a:rPr>
                        <a:t> 0.03s and ≥1mm deep or QS complex in leads l, ll, aVL, aVF or V4-V6 in any 2 leads of a contiguous lead grouping (l, aVL; V1-V6; ll, lll, aVF).</a:t>
                      </a:r>
                      <a:endParaRPr sz="1200">
                        <a:solidFill>
                          <a:schemeClr val="dk1"/>
                        </a:solidFill>
                        <a:latin typeface="Mada"/>
                        <a:ea typeface="Mada"/>
                        <a:cs typeface="Mada"/>
                        <a:sym typeface="Mada"/>
                      </a:endParaRPr>
                    </a:p>
                    <a:p>
                      <a:pPr indent="-198600" lvl="1" marL="702000" rtl="0" algn="l">
                        <a:spcBef>
                          <a:spcPts val="0"/>
                        </a:spcBef>
                        <a:spcAft>
                          <a:spcPts val="0"/>
                        </a:spcAft>
                        <a:buClr>
                          <a:schemeClr val="dk1"/>
                        </a:buClr>
                        <a:buSzPts val="1200"/>
                        <a:buChar char="○"/>
                      </a:pPr>
                      <a:r>
                        <a:rPr lang="en-GB" sz="1200">
                          <a:solidFill>
                            <a:schemeClr val="dk1"/>
                          </a:solidFill>
                          <a:latin typeface="Mada"/>
                          <a:ea typeface="Mada"/>
                          <a:cs typeface="Mada"/>
                          <a:sym typeface="Mada"/>
                        </a:rPr>
                        <a:t>R wave &gt;0.04s in V1-V2 and R/S &gt;1 with a concordant positive T wave in absence of conduction defect.</a:t>
                      </a:r>
                      <a:endParaRPr sz="1300">
                        <a:solidFill>
                          <a:schemeClr val="dk1"/>
                        </a:solidFill>
                        <a:latin typeface="Mada"/>
                        <a:ea typeface="Mada"/>
                        <a:cs typeface="Mada"/>
                        <a:sym typeface="Mada"/>
                      </a:endParaRPr>
                    </a:p>
                    <a:p>
                      <a:pPr indent="0" lvl="0" marL="0" rtl="0" algn="l">
                        <a:lnSpc>
                          <a:spcPct val="115000"/>
                        </a:lnSpc>
                        <a:spcBef>
                          <a:spcPts val="1200"/>
                        </a:spcBef>
                        <a:spcAft>
                          <a:spcPts val="1200"/>
                        </a:spcAft>
                        <a:buNone/>
                      </a:pPr>
                      <a:r>
                        <a:t/>
                      </a:r>
                      <a:endParaRPr sz="1300">
                        <a:solidFill>
                          <a:schemeClr val="dk1"/>
                        </a:solidFill>
                        <a:latin typeface="Mada"/>
                        <a:ea typeface="Mada"/>
                        <a:cs typeface="Mada"/>
                        <a:sym typeface="Mada"/>
                      </a:endParaRPr>
                    </a:p>
                  </a:txBody>
                  <a:tcPr marT="91425" marB="91425" marR="91425" marL="91425"/>
                </a:tc>
              </a:tr>
              <a:tr h="335750">
                <a:tc>
                  <a:txBody>
                    <a:bodyPr/>
                    <a:lstStyle/>
                    <a:p>
                      <a:pPr indent="-122400" lvl="0" marL="244800" rtl="0" algn="ctr">
                        <a:spcBef>
                          <a:spcPts val="0"/>
                        </a:spcBef>
                        <a:spcAft>
                          <a:spcPts val="0"/>
                        </a:spcAft>
                        <a:buNone/>
                      </a:pPr>
                      <a:r>
                        <a:rPr b="1" lang="en-GB" sz="1600">
                          <a:solidFill>
                            <a:srgbClr val="FFFFFF"/>
                          </a:solidFill>
                          <a:latin typeface="Mada"/>
                          <a:ea typeface="Mada"/>
                          <a:cs typeface="Mada"/>
                          <a:sym typeface="Mada"/>
                        </a:rPr>
                        <a:t>NSTEMI &amp; </a:t>
                      </a:r>
                      <a:r>
                        <a:rPr b="1" lang="en-GB" sz="1600">
                          <a:solidFill>
                            <a:srgbClr val="FFFFFF"/>
                          </a:solidFill>
                          <a:latin typeface="Mada"/>
                          <a:ea typeface="Mada"/>
                          <a:cs typeface="Mada"/>
                          <a:sym typeface="Mada"/>
                        </a:rPr>
                        <a:t>Unstable</a:t>
                      </a:r>
                      <a:r>
                        <a:rPr b="1" lang="en-GB" sz="1600">
                          <a:solidFill>
                            <a:srgbClr val="FFFFFF"/>
                          </a:solidFill>
                          <a:latin typeface="Mada"/>
                          <a:ea typeface="Mada"/>
                          <a:cs typeface="Mada"/>
                          <a:sym typeface="Mada"/>
                        </a:rPr>
                        <a:t> angina</a:t>
                      </a:r>
                      <a:endParaRPr b="1" sz="1600">
                        <a:solidFill>
                          <a:srgbClr val="FFFFFF"/>
                        </a:solidFill>
                        <a:latin typeface="Mada"/>
                        <a:ea typeface="Mada"/>
                        <a:cs typeface="Mada"/>
                        <a:sym typeface="Mada"/>
                      </a:endParaRPr>
                    </a:p>
                  </a:txBody>
                  <a:tcPr marT="91425" marB="91425" marR="91425" marL="91425" anchor="ctr">
                    <a:solidFill>
                      <a:srgbClr val="9C254D"/>
                    </a:solidFill>
                  </a:tcPr>
                </a:tc>
              </a:tr>
              <a:tr h="1593525">
                <a:tc>
                  <a:txBody>
                    <a:bodyPr/>
                    <a:lstStyle/>
                    <a:p>
                      <a:pPr indent="0" lvl="0" marL="0" rtl="0" algn="l">
                        <a:spcBef>
                          <a:spcPts val="0"/>
                        </a:spcBef>
                        <a:spcAft>
                          <a:spcPts val="0"/>
                        </a:spcAft>
                        <a:buNone/>
                      </a:pPr>
                      <a:r>
                        <a:t/>
                      </a:r>
                      <a:endParaRPr sz="1300">
                        <a:solidFill>
                          <a:schemeClr val="dk1"/>
                        </a:solidFill>
                        <a:latin typeface="Mada"/>
                        <a:ea typeface="Mada"/>
                        <a:cs typeface="Mada"/>
                        <a:sym typeface="Mada"/>
                      </a:endParaRPr>
                    </a:p>
                  </a:txBody>
                  <a:tcPr marT="91425" marB="91425" marR="91425" marL="91425"/>
                </a:tc>
              </a:tr>
            </a:tbl>
          </a:graphicData>
        </a:graphic>
      </p:graphicFrame>
      <p:sp>
        <p:nvSpPr>
          <p:cNvPr id="217" name="Google Shape;217;p19"/>
          <p:cNvSpPr txBox="1"/>
          <p:nvPr/>
        </p:nvSpPr>
        <p:spPr>
          <a:xfrm>
            <a:off x="438150" y="1300600"/>
            <a:ext cx="6573900" cy="714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These findings are seen </a:t>
            </a:r>
            <a:r>
              <a:rPr lang="en-GB" sz="1200">
                <a:solidFill>
                  <a:schemeClr val="dk1"/>
                </a:solidFill>
                <a:latin typeface="Mada"/>
                <a:ea typeface="Mada"/>
                <a:cs typeface="Mada"/>
                <a:sym typeface="Mada"/>
              </a:rPr>
              <a:t>in the absence of left ventricular hypertrophy and </a:t>
            </a:r>
            <a:r>
              <a:rPr lang="en-GB" sz="1200">
                <a:solidFill>
                  <a:schemeClr val="dk1"/>
                </a:solidFill>
                <a:latin typeface="Mada"/>
                <a:ea typeface="Mada"/>
                <a:cs typeface="Mada"/>
                <a:sym typeface="Mada"/>
              </a:rPr>
              <a:t>left bundle branch block</a:t>
            </a:r>
            <a:r>
              <a:rPr baseline="30000" lang="en-GB" sz="1200">
                <a:solidFill>
                  <a:srgbClr val="1C4588"/>
                </a:solidFill>
                <a:latin typeface="Mada"/>
                <a:ea typeface="Mada"/>
                <a:cs typeface="Mada"/>
                <a:sym typeface="Mada"/>
              </a:rPr>
              <a:t>1</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ECG should be performed immediately once </a:t>
            </a:r>
            <a:r>
              <a:rPr b="1" lang="en-GB" sz="1200">
                <a:solidFill>
                  <a:srgbClr val="CC0000"/>
                </a:solidFill>
                <a:uFill>
                  <a:noFill/>
                </a:uFill>
                <a:latin typeface="Mada"/>
                <a:ea typeface="Mada"/>
                <a:cs typeface="Mada"/>
                <a:sym typeface="Mada"/>
                <a:hlinkClick r:id="rId3">
                  <a:extLst>
                    <a:ext uri="{A12FA001-AC4F-418D-AE19-62706E023703}">
                      <ahyp:hlinkClr val="tx"/>
                    </a:ext>
                  </a:extLst>
                </a:hlinkClick>
              </a:rPr>
              <a:t>ACS</a:t>
            </a:r>
            <a:r>
              <a:rPr b="1" lang="en-GB" sz="1200">
                <a:solidFill>
                  <a:srgbClr val="CC0000"/>
                </a:solidFill>
                <a:latin typeface="Mada"/>
                <a:ea typeface="Mada"/>
                <a:cs typeface="Mada"/>
                <a:sym typeface="Mada"/>
              </a:rPr>
              <a:t> is suspected (Best initial)</a:t>
            </a:r>
            <a:r>
              <a:rPr b="1" baseline="30000" lang="en-GB" sz="1200">
                <a:solidFill>
                  <a:srgbClr val="1C4588"/>
                </a:solidFill>
                <a:latin typeface="Mada"/>
                <a:ea typeface="Mada"/>
                <a:cs typeface="Mada"/>
                <a:sym typeface="Mada"/>
              </a:rPr>
              <a:t>2</a:t>
            </a:r>
            <a:r>
              <a:rPr lang="en-GB" sz="1200">
                <a:solidFill>
                  <a:schemeClr val="dk1"/>
                </a:solidFill>
                <a:latin typeface="Mada"/>
                <a:ea typeface="Mada"/>
                <a:cs typeface="Mada"/>
                <a:sym typeface="Mada"/>
              </a:rPr>
              <a:t>, followed by measurement of cardiac biomarkers.</a:t>
            </a:r>
            <a:endParaRPr sz="1200">
              <a:latin typeface="Mada"/>
              <a:ea typeface="Mada"/>
              <a:cs typeface="Mada"/>
              <a:sym typeface="Mada"/>
            </a:endParaRPr>
          </a:p>
        </p:txBody>
      </p:sp>
      <p:pic>
        <p:nvPicPr>
          <p:cNvPr id="218" name="Google Shape;218;p19"/>
          <p:cNvPicPr preferRelativeResize="0"/>
          <p:nvPr/>
        </p:nvPicPr>
        <p:blipFill>
          <a:blip r:embed="rId4">
            <a:alphaModFix/>
          </a:blip>
          <a:stretch>
            <a:fillRect/>
          </a:stretch>
        </p:blipFill>
        <p:spPr>
          <a:xfrm>
            <a:off x="5753100" y="3103600"/>
            <a:ext cx="1414974" cy="1309175"/>
          </a:xfrm>
          <a:prstGeom prst="rect">
            <a:avLst/>
          </a:prstGeom>
          <a:noFill/>
          <a:ln>
            <a:noFill/>
          </a:ln>
        </p:spPr>
      </p:pic>
      <p:pic>
        <p:nvPicPr>
          <p:cNvPr id="219" name="Google Shape;219;p19"/>
          <p:cNvPicPr preferRelativeResize="0"/>
          <p:nvPr/>
        </p:nvPicPr>
        <p:blipFill>
          <a:blip r:embed="rId5">
            <a:alphaModFix/>
          </a:blip>
          <a:stretch>
            <a:fillRect/>
          </a:stretch>
        </p:blipFill>
        <p:spPr>
          <a:xfrm>
            <a:off x="2145875" y="5110600"/>
            <a:ext cx="4710933" cy="929313"/>
          </a:xfrm>
          <a:prstGeom prst="rect">
            <a:avLst/>
          </a:prstGeom>
          <a:noFill/>
          <a:ln cap="flat" cmpd="sng" w="9525">
            <a:solidFill>
              <a:srgbClr val="FF0000"/>
            </a:solidFill>
            <a:prstDash val="solid"/>
            <a:round/>
            <a:headEnd len="sm" w="sm" type="none"/>
            <a:tailEnd len="sm" w="sm" type="none"/>
          </a:ln>
        </p:spPr>
      </p:pic>
      <p:pic>
        <p:nvPicPr>
          <p:cNvPr id="220" name="Google Shape;220;p19"/>
          <p:cNvPicPr preferRelativeResize="0"/>
          <p:nvPr/>
        </p:nvPicPr>
        <p:blipFill>
          <a:blip r:embed="rId6">
            <a:alphaModFix/>
          </a:blip>
          <a:stretch>
            <a:fillRect/>
          </a:stretch>
        </p:blipFill>
        <p:spPr>
          <a:xfrm>
            <a:off x="5570357" y="6653775"/>
            <a:ext cx="1578669" cy="1353145"/>
          </a:xfrm>
          <a:prstGeom prst="rect">
            <a:avLst/>
          </a:prstGeom>
          <a:noFill/>
          <a:ln>
            <a:noFill/>
          </a:ln>
        </p:spPr>
      </p:pic>
      <p:sp>
        <p:nvSpPr>
          <p:cNvPr id="221" name="Google Shape;221;p19"/>
          <p:cNvSpPr txBox="1"/>
          <p:nvPr/>
        </p:nvSpPr>
        <p:spPr>
          <a:xfrm>
            <a:off x="9525" y="9764900"/>
            <a:ext cx="7589400" cy="8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2F497E"/>
                </a:solidFill>
                <a:highlight>
                  <a:srgbClr val="FFFFFF"/>
                </a:highlight>
                <a:latin typeface="Mada"/>
                <a:ea typeface="Mada"/>
                <a:cs typeface="Mada"/>
                <a:sym typeface="Mada"/>
              </a:rPr>
              <a:t>1- ST elevations can be masked by a LBBB. Therefore, a LBBB with typical MI symptoms is diagnosed as STEMI, and immediate reperfusion therapy with PCI is required.</a:t>
            </a:r>
            <a:endParaRPr sz="900">
              <a:solidFill>
                <a:srgbClr val="2F497E"/>
              </a:solidFill>
              <a:highlight>
                <a:srgbClr val="FFFFFF"/>
              </a:highlight>
              <a:latin typeface="Mada"/>
              <a:ea typeface="Mada"/>
              <a:cs typeface="Mada"/>
              <a:sym typeface="Mada"/>
            </a:endParaRPr>
          </a:p>
          <a:p>
            <a:pPr indent="0" lvl="0" marL="0" rtl="0" algn="l">
              <a:spcBef>
                <a:spcPts val="0"/>
              </a:spcBef>
              <a:spcAft>
                <a:spcPts val="0"/>
              </a:spcAft>
              <a:buNone/>
            </a:pPr>
            <a:r>
              <a:rPr lang="en-GB" sz="900">
                <a:solidFill>
                  <a:srgbClr val="2F497E"/>
                </a:solidFill>
                <a:highlight>
                  <a:srgbClr val="FFFFFF"/>
                </a:highlight>
                <a:latin typeface="Mada"/>
                <a:ea typeface="Mada"/>
                <a:cs typeface="Mada"/>
                <a:sym typeface="Mada"/>
              </a:rPr>
              <a:t>2- What’s the most accurate test for ACS? Coronary angiography, it should be considered with a view to revascularisation in all patients at moderate or high risk of a further events.</a:t>
            </a:r>
            <a:endParaRPr sz="900">
              <a:solidFill>
                <a:srgbClr val="2F497E"/>
              </a:solidFill>
              <a:highlight>
                <a:srgbClr val="FFFFFF"/>
              </a:highlight>
              <a:latin typeface="Mada"/>
              <a:ea typeface="Mada"/>
              <a:cs typeface="Mada"/>
              <a:sym typeface="Mada"/>
            </a:endParaRPr>
          </a:p>
          <a:p>
            <a:pPr indent="0" lvl="0" marL="0" rtl="0" algn="l">
              <a:spcBef>
                <a:spcPts val="0"/>
              </a:spcBef>
              <a:spcAft>
                <a:spcPts val="0"/>
              </a:spcAft>
              <a:buNone/>
            </a:pPr>
            <a:r>
              <a:rPr lang="en-GB" sz="900">
                <a:solidFill>
                  <a:srgbClr val="6AA84F"/>
                </a:solidFill>
                <a:highlight>
                  <a:srgbClr val="FFFFFF"/>
                </a:highlight>
                <a:latin typeface="Mada"/>
                <a:ea typeface="Mada"/>
                <a:cs typeface="Mada"/>
                <a:sym typeface="Mada"/>
              </a:rPr>
              <a:t>3- There are different types of ST-depression: 1- Down</a:t>
            </a:r>
            <a:r>
              <a:rPr lang="en-GB" sz="900">
                <a:solidFill>
                  <a:srgbClr val="6AA84F"/>
                </a:solidFill>
                <a:highlight>
                  <a:srgbClr val="FFFFFF"/>
                </a:highlight>
                <a:latin typeface="Mada"/>
                <a:ea typeface="Mada"/>
                <a:cs typeface="Mada"/>
                <a:sym typeface="Mada"/>
              </a:rPr>
              <a:t>sloping  2- Upsloping  3- Horizontal. Downsloping and horizontal types are the worst because they indicate ischemia, whereas upsloping is a normal variant that occurs with stress.</a:t>
            </a:r>
            <a:endParaRPr sz="900">
              <a:solidFill>
                <a:srgbClr val="6AA84F"/>
              </a:solidFill>
              <a:highlight>
                <a:srgbClr val="FFFFFF"/>
              </a:highlight>
              <a:latin typeface="Mada"/>
              <a:ea typeface="Mada"/>
              <a:cs typeface="Mada"/>
              <a:sym typeface="Mada"/>
            </a:endParaRPr>
          </a:p>
        </p:txBody>
      </p:sp>
      <p:sp>
        <p:nvSpPr>
          <p:cNvPr id="222" name="Google Shape;222;p19"/>
          <p:cNvSpPr txBox="1"/>
          <p:nvPr/>
        </p:nvSpPr>
        <p:spPr>
          <a:xfrm>
            <a:off x="326225" y="6574075"/>
            <a:ext cx="5162400" cy="1309200"/>
          </a:xfrm>
          <a:prstGeom prst="rect">
            <a:avLst/>
          </a:prstGeom>
          <a:noFill/>
          <a:ln>
            <a:noFill/>
          </a:ln>
        </p:spPr>
        <p:txBody>
          <a:bodyPr anchorCtr="0" anchor="t" bIns="91425" lIns="91425" spcFirstLastPara="1" rIns="91425" wrap="square" tIns="91425">
            <a:noAutofit/>
          </a:bodyPr>
          <a:lstStyle/>
          <a:p>
            <a:pPr indent="-198600" lvl="0" marL="244800" rtl="0" algn="l">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Could be anything but </a:t>
            </a:r>
            <a:r>
              <a:rPr b="1" lang="en-GB" sz="1200" u="sng">
                <a:solidFill>
                  <a:srgbClr val="6AA84F"/>
                </a:solidFill>
                <a:latin typeface="Mada"/>
                <a:ea typeface="Mada"/>
                <a:cs typeface="Mada"/>
                <a:sym typeface="Mada"/>
              </a:rPr>
              <a:t>NOT</a:t>
            </a:r>
            <a:r>
              <a:rPr lang="en-GB" sz="1200">
                <a:solidFill>
                  <a:srgbClr val="6AA84F"/>
                </a:solidFill>
                <a:latin typeface="Mada"/>
                <a:ea typeface="Mada"/>
                <a:cs typeface="Mada"/>
                <a:sym typeface="Mada"/>
              </a:rPr>
              <a:t> ST-elevation:</a:t>
            </a:r>
            <a:r>
              <a:rPr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New horizontal or downsloping </a:t>
            </a:r>
            <a:r>
              <a:rPr b="1" lang="en-GB" sz="1200">
                <a:solidFill>
                  <a:srgbClr val="CC0000"/>
                </a:solidFill>
                <a:latin typeface="Mada"/>
                <a:ea typeface="Mada"/>
                <a:cs typeface="Mada"/>
                <a:sym typeface="Mada"/>
              </a:rPr>
              <a:t>ST-depression</a:t>
            </a:r>
            <a:r>
              <a:rPr b="1" baseline="30000" lang="en-GB" sz="1200">
                <a:solidFill>
                  <a:srgbClr val="6AA84F"/>
                </a:solidFill>
                <a:latin typeface="Mada"/>
                <a:ea typeface="Mada"/>
                <a:cs typeface="Mada"/>
                <a:sym typeface="Mada"/>
              </a:rPr>
              <a:t>3</a:t>
            </a:r>
            <a:r>
              <a:rPr lang="en-GB" sz="1200">
                <a:solidFill>
                  <a:schemeClr val="dk1"/>
                </a:solidFill>
                <a:latin typeface="Mada"/>
                <a:ea typeface="Mada"/>
                <a:cs typeface="Mada"/>
                <a:sym typeface="Mada"/>
              </a:rPr>
              <a:t> ≥0.5mm </a:t>
            </a:r>
            <a:r>
              <a:rPr b="1" lang="en-GB" sz="1200">
                <a:solidFill>
                  <a:schemeClr val="dk1"/>
                </a:solidFill>
                <a:latin typeface="Mada"/>
                <a:ea typeface="Mada"/>
                <a:cs typeface="Mada"/>
                <a:sym typeface="Mada"/>
              </a:rPr>
              <a:t>in 2 contiguous leads</a:t>
            </a:r>
            <a:r>
              <a:rPr lang="en-GB" sz="1200">
                <a:solidFill>
                  <a:schemeClr val="dk1"/>
                </a:solidFill>
                <a:latin typeface="Mada"/>
                <a:ea typeface="Mada"/>
                <a:cs typeface="Mada"/>
                <a:sym typeface="Mada"/>
              </a:rPr>
              <a:t> and/or </a:t>
            </a:r>
            <a:r>
              <a:rPr b="1" lang="en-GB" sz="1200">
                <a:solidFill>
                  <a:srgbClr val="CC0000"/>
                </a:solidFill>
                <a:latin typeface="Mada"/>
                <a:ea typeface="Mada"/>
                <a:cs typeface="Mada"/>
                <a:sym typeface="Mada"/>
              </a:rPr>
              <a:t>T inversion</a:t>
            </a:r>
            <a:r>
              <a:rPr lang="en-GB" sz="1200">
                <a:solidFill>
                  <a:schemeClr val="dk1"/>
                </a:solidFill>
                <a:latin typeface="Mada"/>
                <a:ea typeface="Mada"/>
                <a:cs typeface="Mada"/>
                <a:sym typeface="Mada"/>
              </a:rPr>
              <a:t> &gt;1mm </a:t>
            </a:r>
            <a:r>
              <a:rPr b="1" lang="en-GB" sz="1200">
                <a:solidFill>
                  <a:schemeClr val="dk1"/>
                </a:solidFill>
                <a:latin typeface="Mada"/>
                <a:ea typeface="Mada"/>
                <a:cs typeface="Mada"/>
                <a:sym typeface="Mada"/>
              </a:rPr>
              <a:t>in two contiguous leads</a:t>
            </a:r>
            <a:r>
              <a:rPr lang="en-GB" sz="1200">
                <a:solidFill>
                  <a:schemeClr val="dk1"/>
                </a:solidFill>
                <a:latin typeface="Mada"/>
                <a:ea typeface="Mada"/>
                <a:cs typeface="Mada"/>
                <a:sym typeface="Mada"/>
              </a:rPr>
              <a:t> with prominent R wave or R/S ratio &gt;1</a:t>
            </a:r>
            <a:endParaRPr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Do all NSTE-ACS present with ST depression?</a:t>
            </a:r>
            <a:r>
              <a:rPr lang="en-GB" sz="1200">
                <a:solidFill>
                  <a:schemeClr val="dk1"/>
                </a:solidFill>
                <a:latin typeface="Mada"/>
                <a:ea typeface="Mada"/>
                <a:cs typeface="Mada"/>
                <a:sym typeface="Mada"/>
              </a:rPr>
              <a:t> </a:t>
            </a:r>
            <a:r>
              <a:rPr b="1" lang="en-GB" sz="1200" u="sng">
                <a:solidFill>
                  <a:schemeClr val="dk1"/>
                </a:solidFill>
                <a:latin typeface="Mada"/>
                <a:ea typeface="Mada"/>
                <a:cs typeface="Mada"/>
                <a:sym typeface="Mada"/>
              </a:rPr>
              <a:t>No</a:t>
            </a:r>
            <a:r>
              <a:rPr lang="en-GB" sz="1200">
                <a:solidFill>
                  <a:schemeClr val="dk1"/>
                </a:solidFill>
                <a:latin typeface="Mada"/>
                <a:ea typeface="Mada"/>
                <a:cs typeface="Mada"/>
                <a:sym typeface="Mada"/>
              </a:rPr>
              <a:t>, 50% of cases have normal ECG.</a:t>
            </a:r>
            <a:endParaRPr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You can’t differentiate between NSTEMI and UA with ECG only, you have to do Cardiac enzymes.</a:t>
            </a:r>
            <a:endParaRPr sz="1200"/>
          </a:p>
        </p:txBody>
      </p:sp>
      <p:graphicFrame>
        <p:nvGraphicFramePr>
          <p:cNvPr id="223" name="Google Shape;223;p19"/>
          <p:cNvGraphicFramePr/>
          <p:nvPr/>
        </p:nvGraphicFramePr>
        <p:xfrm>
          <a:off x="894513" y="8301988"/>
          <a:ext cx="3000000" cy="3000000"/>
        </p:xfrm>
        <a:graphic>
          <a:graphicData uri="http://schemas.openxmlformats.org/drawingml/2006/table">
            <a:tbl>
              <a:tblPr>
                <a:noFill/>
                <a:tableStyleId>{88F919AB-8A41-4AF8-9CCB-F210585D8BB1}</a:tableStyleId>
              </a:tblPr>
              <a:tblGrid>
                <a:gridCol w="810275"/>
                <a:gridCol w="1009450"/>
                <a:gridCol w="699950"/>
                <a:gridCol w="752375"/>
                <a:gridCol w="1403775"/>
                <a:gridCol w="903075"/>
                <a:gridCol w="789850"/>
              </a:tblGrid>
              <a:tr h="18987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ECG lead</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V2-V5</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V1-V3</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V3-V4</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V4-V6, aVL, l</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l</a:t>
                      </a:r>
                      <a:r>
                        <a:rPr b="1" lang="en-GB" sz="1200">
                          <a:solidFill>
                            <a:srgbClr val="FFFFFF"/>
                          </a:solidFill>
                          <a:latin typeface="Mada"/>
                          <a:ea typeface="Mada"/>
                          <a:cs typeface="Mada"/>
                          <a:sym typeface="Mada"/>
                        </a:rPr>
                        <a:t>,aVL</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l</a:t>
                      </a:r>
                      <a:r>
                        <a:rPr b="1" lang="en-GB" sz="1200">
                          <a:solidFill>
                            <a:srgbClr val="FFFFFF"/>
                          </a:solidFill>
                          <a:latin typeface="Mada"/>
                          <a:ea typeface="Mada"/>
                          <a:cs typeface="Mada"/>
                          <a:sym typeface="Mada"/>
                        </a:rPr>
                        <a:t>l,lll, aVF</a:t>
                      </a:r>
                      <a:endParaRPr b="1" sz="1200">
                        <a:solidFill>
                          <a:srgbClr val="FFFFFF"/>
                        </a:solidFill>
                        <a:latin typeface="Mada"/>
                        <a:ea typeface="Mada"/>
                        <a:cs typeface="Mada"/>
                        <a:sym typeface="Mada"/>
                      </a:endParaRPr>
                    </a:p>
                  </a:txBody>
                  <a:tcPr marT="91425" marB="91425" marR="91425" marL="91425" anchor="ctr">
                    <a:solidFill>
                      <a:srgbClr val="9C254D"/>
                    </a:solidFill>
                  </a:tcPr>
                </a:tc>
              </a:tr>
              <a:tr h="284325">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Infarct location</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lang="en-GB" sz="1100">
                          <a:latin typeface="Mada"/>
                          <a:ea typeface="Mada"/>
                          <a:cs typeface="Mada"/>
                          <a:sym typeface="Mada"/>
                        </a:rPr>
                        <a:t>Extensive anterior</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(Antero) septal</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(Antero) apical</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(Antero) lateral</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Lateral</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Inferior</a:t>
                      </a:r>
                      <a:endParaRPr sz="1100">
                        <a:latin typeface="Mada"/>
                        <a:ea typeface="Mada"/>
                        <a:cs typeface="Mada"/>
                        <a:sym typeface="Mada"/>
                      </a:endParaRPr>
                    </a:p>
                  </a:txBody>
                  <a:tcPr marT="91425" marB="91425" marR="91425" marL="91425" anchor="ctr"/>
                </a:tc>
              </a:tr>
              <a:tr h="284325">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Vessel involved</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lang="en-GB" sz="1100">
                          <a:latin typeface="Mada"/>
                          <a:ea typeface="Mada"/>
                          <a:cs typeface="Mada"/>
                          <a:sym typeface="Mada"/>
                        </a:rPr>
                        <a:t>Proximal LAD</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LAD</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Distal LAD</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Distal &amp; Diagonal branch of LAD or LCX</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Proximal LCX</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100">
                          <a:latin typeface="Mada"/>
                          <a:ea typeface="Mada"/>
                          <a:cs typeface="Mada"/>
                          <a:sym typeface="Mada"/>
                        </a:rPr>
                        <a:t>RCA (PDA)</a:t>
                      </a:r>
                      <a:endParaRPr sz="1100">
                        <a:latin typeface="Mada"/>
                        <a:ea typeface="Mada"/>
                        <a:cs typeface="Mada"/>
                        <a:sym typeface="Mada"/>
                      </a:endParaRPr>
                    </a:p>
                  </a:txBody>
                  <a:tcPr marT="91425" marB="91425" marR="91425" marL="91425" anchor="ctr"/>
                </a:tc>
              </a:tr>
            </a:tbl>
          </a:graphicData>
        </a:graphic>
      </p:graphicFrame>
      <p:sp>
        <p:nvSpPr>
          <p:cNvPr id="224" name="Google Shape;224;p19"/>
          <p:cNvSpPr/>
          <p:nvPr/>
        </p:nvSpPr>
        <p:spPr>
          <a:xfrm>
            <a:off x="2024025" y="5025400"/>
            <a:ext cx="247500" cy="1899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5" name="Google Shape;225;p19"/>
          <p:cNvCxnSpPr/>
          <p:nvPr/>
        </p:nvCxnSpPr>
        <p:spPr>
          <a:xfrm rot="10800000">
            <a:off x="-2175" y="9840125"/>
            <a:ext cx="7612800" cy="0"/>
          </a:xfrm>
          <a:prstGeom prst="straightConnector1">
            <a:avLst/>
          </a:prstGeom>
          <a:noFill/>
          <a:ln cap="flat" cmpd="sng" w="28575">
            <a:solidFill>
              <a:srgbClr val="9C254D"/>
            </a:solidFill>
            <a:prstDash val="dot"/>
            <a:round/>
            <a:headEnd len="med" w="med" type="none"/>
            <a:tailEnd len="med" w="med" type="none"/>
          </a:ln>
        </p:spPr>
      </p:cxnSp>
      <p:sp>
        <p:nvSpPr>
          <p:cNvPr id="226" name="Google Shape;226;p19"/>
          <p:cNvSpPr/>
          <p:nvPr/>
        </p:nvSpPr>
        <p:spPr>
          <a:xfrm>
            <a:off x="85575" y="8715825"/>
            <a:ext cx="705600" cy="4032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999999"/>
                </a:solidFill>
                <a:latin typeface="Mada"/>
                <a:ea typeface="Mada"/>
                <a:cs typeface="Mada"/>
                <a:sym typeface="Mada"/>
              </a:rPr>
              <a:t>EXTRA</a:t>
            </a:r>
            <a:endParaRPr>
              <a:solidFill>
                <a:srgbClr val="999999"/>
              </a:solidFill>
              <a:latin typeface="Mada"/>
              <a:ea typeface="Mada"/>
              <a:cs typeface="Mada"/>
              <a:sym typeface="Mada"/>
            </a:endParaRPr>
          </a:p>
        </p:txBody>
      </p:sp>
      <p:sp>
        <p:nvSpPr>
          <p:cNvPr id="227" name="Google Shape;227;p19"/>
          <p:cNvSpPr/>
          <p:nvPr/>
        </p:nvSpPr>
        <p:spPr>
          <a:xfrm>
            <a:off x="2528825" y="1055125"/>
            <a:ext cx="1609200" cy="1899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600" u="sng">
                <a:solidFill>
                  <a:schemeClr val="hlink"/>
                </a:solidFill>
                <a:latin typeface="Mada"/>
                <a:ea typeface="Mada"/>
                <a:cs typeface="Mada"/>
                <a:sym typeface="Mada"/>
                <a:hlinkClick r:id="rId7"/>
              </a:rPr>
              <a:t>Click here for a quick review of ECG basics</a:t>
            </a:r>
            <a:endParaRPr sz="600">
              <a:latin typeface="Mada"/>
              <a:ea typeface="Mada"/>
              <a:cs typeface="Mada"/>
              <a:sym typeface="Mada"/>
            </a:endParaRPr>
          </a:p>
        </p:txBody>
      </p:sp>
      <p:sp>
        <p:nvSpPr>
          <p:cNvPr id="228" name="Google Shape;228;p19"/>
          <p:cNvSpPr/>
          <p:nvPr/>
        </p:nvSpPr>
        <p:spPr>
          <a:xfrm>
            <a:off x="390550" y="2777500"/>
            <a:ext cx="214200" cy="1713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p:nvPr/>
        </p:nvSpPr>
        <p:spPr>
          <a:xfrm>
            <a:off x="392950" y="6653775"/>
            <a:ext cx="209400" cy="1905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0"/>
          <p:cNvSpPr txBox="1"/>
          <p:nvPr/>
        </p:nvSpPr>
        <p:spPr>
          <a:xfrm>
            <a:off x="18959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3</a:t>
            </a:r>
            <a:r>
              <a:rPr lang="en-GB" sz="2600">
                <a:latin typeface="Mada Black"/>
                <a:ea typeface="Mada Black"/>
                <a:cs typeface="Mada Black"/>
                <a:sym typeface="Mada Black"/>
              </a:rPr>
              <a:t>- ACS: Cardiac biomarkers</a:t>
            </a:r>
            <a:endParaRPr sz="2600">
              <a:latin typeface="Mada Black"/>
              <a:ea typeface="Mada Black"/>
              <a:cs typeface="Mada Black"/>
              <a:sym typeface="Mada Black"/>
            </a:endParaRPr>
          </a:p>
        </p:txBody>
      </p:sp>
      <p:cxnSp>
        <p:nvCxnSpPr>
          <p:cNvPr id="235" name="Google Shape;235;p20"/>
          <p:cNvCxnSpPr/>
          <p:nvPr/>
        </p:nvCxnSpPr>
        <p:spPr>
          <a:xfrm flipH="1" rot="10800000">
            <a:off x="18887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236" name="Google Shape;236;p20"/>
          <p:cNvSpPr/>
          <p:nvPr/>
        </p:nvSpPr>
        <p:spPr>
          <a:xfrm>
            <a:off x="1238621" y="76205"/>
            <a:ext cx="758700" cy="102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700">
                <a:latin typeface="Mada"/>
                <a:ea typeface="Mada"/>
                <a:cs typeface="Mada"/>
                <a:sym typeface="Mada"/>
              </a:rPr>
              <a:t>Clinical presentation </a:t>
            </a:r>
            <a:endParaRPr b="1" sz="700">
              <a:latin typeface="Mada"/>
              <a:ea typeface="Mada"/>
              <a:cs typeface="Mada"/>
              <a:sym typeface="Mada"/>
            </a:endParaRPr>
          </a:p>
        </p:txBody>
      </p:sp>
      <p:sp>
        <p:nvSpPr>
          <p:cNvPr id="237" name="Google Shape;237;p20"/>
          <p:cNvSpPr/>
          <p:nvPr/>
        </p:nvSpPr>
        <p:spPr>
          <a:xfrm>
            <a:off x="1238625" y="278587"/>
            <a:ext cx="758700" cy="102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ECG</a:t>
            </a:r>
            <a:endParaRPr b="1">
              <a:latin typeface="Mada"/>
              <a:ea typeface="Mada"/>
              <a:cs typeface="Mada"/>
              <a:sym typeface="Mada"/>
            </a:endParaRPr>
          </a:p>
        </p:txBody>
      </p:sp>
      <p:sp>
        <p:nvSpPr>
          <p:cNvPr id="238" name="Google Shape;238;p20"/>
          <p:cNvSpPr/>
          <p:nvPr/>
        </p:nvSpPr>
        <p:spPr>
          <a:xfrm>
            <a:off x="1238621" y="497418"/>
            <a:ext cx="758700" cy="1029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GB" sz="700">
                <a:latin typeface="Mada"/>
                <a:ea typeface="Mada"/>
                <a:cs typeface="Mada"/>
                <a:sym typeface="Mada"/>
              </a:rPr>
              <a:t>Cardiac biomarkers</a:t>
            </a:r>
            <a:endParaRPr b="1" sz="700">
              <a:latin typeface="Mada"/>
              <a:ea typeface="Mada"/>
              <a:cs typeface="Mada"/>
              <a:sym typeface="Mada"/>
            </a:endParaRPr>
          </a:p>
        </p:txBody>
      </p:sp>
      <p:sp>
        <p:nvSpPr>
          <p:cNvPr id="239" name="Google Shape;239;p20"/>
          <p:cNvSpPr/>
          <p:nvPr/>
        </p:nvSpPr>
        <p:spPr>
          <a:xfrm>
            <a:off x="0" y="237681"/>
            <a:ext cx="705600" cy="1596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rgbClr val="FFFFFF"/>
                </a:solidFill>
                <a:latin typeface="Mada Black"/>
                <a:ea typeface="Mada Black"/>
                <a:cs typeface="Mada Black"/>
                <a:sym typeface="Mada Black"/>
              </a:rPr>
              <a:t>Approach</a:t>
            </a:r>
            <a:endParaRPr sz="900">
              <a:solidFill>
                <a:srgbClr val="FFFFFF"/>
              </a:solidFill>
              <a:latin typeface="Mada Black"/>
              <a:ea typeface="Mada Black"/>
              <a:cs typeface="Mada Black"/>
              <a:sym typeface="Mada Black"/>
            </a:endParaRPr>
          </a:p>
        </p:txBody>
      </p:sp>
      <p:sp>
        <p:nvSpPr>
          <p:cNvPr id="240" name="Google Shape;240;p20"/>
          <p:cNvSpPr/>
          <p:nvPr/>
        </p:nvSpPr>
        <p:spPr>
          <a:xfrm>
            <a:off x="894525" y="497415"/>
            <a:ext cx="344100" cy="102900"/>
          </a:xfrm>
          <a:prstGeom prst="ellipse">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rgbClr val="FFFFFF"/>
                </a:solidFill>
                <a:latin typeface="Mada Black"/>
                <a:ea typeface="Mada Black"/>
                <a:cs typeface="Mada Black"/>
                <a:sym typeface="Mada Black"/>
              </a:rPr>
              <a:t>3</a:t>
            </a:r>
            <a:endParaRPr sz="1100">
              <a:solidFill>
                <a:srgbClr val="FFFFFF"/>
              </a:solidFill>
              <a:latin typeface="Mada Black"/>
              <a:ea typeface="Mada Black"/>
              <a:cs typeface="Mada Black"/>
              <a:sym typeface="Mada Black"/>
            </a:endParaRPr>
          </a:p>
        </p:txBody>
      </p:sp>
      <p:sp>
        <p:nvSpPr>
          <p:cNvPr id="241" name="Google Shape;241;p20"/>
          <p:cNvSpPr/>
          <p:nvPr/>
        </p:nvSpPr>
        <p:spPr>
          <a:xfrm>
            <a:off x="894525" y="278586"/>
            <a:ext cx="344100" cy="1029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Mada Black"/>
                <a:ea typeface="Mada Black"/>
                <a:cs typeface="Mada Black"/>
                <a:sym typeface="Mada Black"/>
              </a:rPr>
              <a:t>2</a:t>
            </a:r>
            <a:endParaRPr sz="1100">
              <a:latin typeface="Mada Black"/>
              <a:ea typeface="Mada Black"/>
              <a:cs typeface="Mada Black"/>
              <a:sym typeface="Mada Black"/>
            </a:endParaRPr>
          </a:p>
        </p:txBody>
      </p:sp>
      <p:sp>
        <p:nvSpPr>
          <p:cNvPr id="242" name="Google Shape;242;p20"/>
          <p:cNvSpPr/>
          <p:nvPr/>
        </p:nvSpPr>
        <p:spPr>
          <a:xfrm>
            <a:off x="894525" y="76200"/>
            <a:ext cx="344100" cy="1029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latin typeface="Mada Black"/>
                <a:ea typeface="Mada Black"/>
                <a:cs typeface="Mada Black"/>
                <a:sym typeface="Mada Black"/>
              </a:rPr>
              <a:t>1</a:t>
            </a:r>
            <a:endParaRPr sz="1100">
              <a:latin typeface="Mada Black"/>
              <a:ea typeface="Mada Black"/>
              <a:cs typeface="Mada Black"/>
              <a:sym typeface="Mada Black"/>
            </a:endParaRPr>
          </a:p>
        </p:txBody>
      </p:sp>
      <p:cxnSp>
        <p:nvCxnSpPr>
          <p:cNvPr id="243" name="Google Shape;243;p20"/>
          <p:cNvCxnSpPr>
            <a:stCxn id="239" idx="3"/>
            <a:endCxn id="242" idx="2"/>
          </p:cNvCxnSpPr>
          <p:nvPr/>
        </p:nvCxnSpPr>
        <p:spPr>
          <a:xfrm flipH="1" rot="10800000">
            <a:off x="705600" y="127581"/>
            <a:ext cx="189000" cy="189900"/>
          </a:xfrm>
          <a:prstGeom prst="bentConnector3">
            <a:avLst>
              <a:gd fmla="val 49980" name="adj1"/>
            </a:avLst>
          </a:prstGeom>
          <a:noFill/>
          <a:ln cap="flat" cmpd="sng" w="9525">
            <a:solidFill>
              <a:schemeClr val="dk2"/>
            </a:solidFill>
            <a:prstDash val="solid"/>
            <a:round/>
            <a:headEnd len="med" w="med" type="none"/>
            <a:tailEnd len="med" w="med" type="none"/>
          </a:ln>
        </p:spPr>
      </p:cxnSp>
      <p:cxnSp>
        <p:nvCxnSpPr>
          <p:cNvPr id="244" name="Google Shape;244;p20"/>
          <p:cNvCxnSpPr>
            <a:stCxn id="239" idx="3"/>
            <a:endCxn id="241" idx="2"/>
          </p:cNvCxnSpPr>
          <p:nvPr/>
        </p:nvCxnSpPr>
        <p:spPr>
          <a:xfrm>
            <a:off x="705600" y="317481"/>
            <a:ext cx="189000" cy="12600"/>
          </a:xfrm>
          <a:prstGeom prst="bentConnector3">
            <a:avLst>
              <a:gd fmla="val 49980" name="adj1"/>
            </a:avLst>
          </a:prstGeom>
          <a:noFill/>
          <a:ln cap="flat" cmpd="sng" w="9525">
            <a:solidFill>
              <a:schemeClr val="dk2"/>
            </a:solidFill>
            <a:prstDash val="solid"/>
            <a:round/>
            <a:headEnd len="med" w="med" type="none"/>
            <a:tailEnd len="med" w="med" type="none"/>
          </a:ln>
        </p:spPr>
      </p:cxnSp>
      <p:cxnSp>
        <p:nvCxnSpPr>
          <p:cNvPr id="245" name="Google Shape;245;p20"/>
          <p:cNvCxnSpPr>
            <a:stCxn id="239" idx="3"/>
            <a:endCxn id="240" idx="2"/>
          </p:cNvCxnSpPr>
          <p:nvPr/>
        </p:nvCxnSpPr>
        <p:spPr>
          <a:xfrm>
            <a:off x="705600" y="317481"/>
            <a:ext cx="189000" cy="231300"/>
          </a:xfrm>
          <a:prstGeom prst="bentConnector3">
            <a:avLst>
              <a:gd fmla="val 49980" name="adj1"/>
            </a:avLst>
          </a:prstGeom>
          <a:noFill/>
          <a:ln cap="flat" cmpd="sng" w="9525">
            <a:solidFill>
              <a:schemeClr val="dk2"/>
            </a:solidFill>
            <a:prstDash val="solid"/>
            <a:round/>
            <a:headEnd len="med" w="med" type="none"/>
            <a:tailEnd len="med" w="med" type="none"/>
          </a:ln>
        </p:spPr>
      </p:cxnSp>
      <p:sp>
        <p:nvSpPr>
          <p:cNvPr id="246" name="Google Shape;246;p20"/>
          <p:cNvSpPr txBox="1"/>
          <p:nvPr/>
        </p:nvSpPr>
        <p:spPr>
          <a:xfrm>
            <a:off x="255350" y="723738"/>
            <a:ext cx="62787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Cardiac biomarkers</a:t>
            </a:r>
            <a:endParaRPr sz="2100">
              <a:highlight>
                <a:srgbClr val="F5E9ED"/>
              </a:highlight>
              <a:latin typeface="Mada Black"/>
              <a:ea typeface="Mada Black"/>
              <a:cs typeface="Mada Black"/>
              <a:sym typeface="Mada Black"/>
            </a:endParaRPr>
          </a:p>
        </p:txBody>
      </p:sp>
      <p:graphicFrame>
        <p:nvGraphicFramePr>
          <p:cNvPr id="247" name="Google Shape;247;p20"/>
          <p:cNvGraphicFramePr/>
          <p:nvPr/>
        </p:nvGraphicFramePr>
        <p:xfrm>
          <a:off x="255338" y="1251263"/>
          <a:ext cx="3000000" cy="3000000"/>
        </p:xfrm>
        <a:graphic>
          <a:graphicData uri="http://schemas.openxmlformats.org/drawingml/2006/table">
            <a:tbl>
              <a:tblPr>
                <a:noFill/>
                <a:tableStyleId>{88F919AB-8A41-4AF8-9CCB-F210585D8BB1}</a:tableStyleId>
              </a:tblPr>
              <a:tblGrid>
                <a:gridCol w="1117850"/>
                <a:gridCol w="6118350"/>
              </a:tblGrid>
              <a:tr h="707925">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Troponin</a:t>
                      </a:r>
                      <a:r>
                        <a:rPr b="1" baseline="30000" lang="en-GB">
                          <a:solidFill>
                            <a:srgbClr val="6AA84F"/>
                          </a:solidFill>
                          <a:latin typeface="Mada"/>
                          <a:ea typeface="Mada"/>
                          <a:cs typeface="Mada"/>
                          <a:sym typeface="Mada"/>
                        </a:rPr>
                        <a:t>1</a:t>
                      </a:r>
                      <a:endParaRPr b="1" baseline="30000">
                        <a:solidFill>
                          <a:srgbClr val="6AA84F"/>
                        </a:solidFill>
                        <a:latin typeface="Mada"/>
                        <a:ea typeface="Mada"/>
                        <a:cs typeface="Mada"/>
                        <a:sym typeface="Mada"/>
                      </a:endParaRPr>
                    </a:p>
                    <a:p>
                      <a:pPr indent="0" lvl="0" marL="0" rtl="0" algn="ctr">
                        <a:spcBef>
                          <a:spcPts val="0"/>
                        </a:spcBef>
                        <a:spcAft>
                          <a:spcPts val="0"/>
                        </a:spcAft>
                        <a:buNone/>
                      </a:pPr>
                      <a:r>
                        <a:t/>
                      </a:r>
                      <a:endParaRPr b="1" sz="9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Greater sensitivity and specificity than CK-MB</a:t>
                      </a:r>
                      <a:r>
                        <a:rPr lang="en-GB" sz="1200">
                          <a:latin typeface="Mada"/>
                          <a:ea typeface="Mada"/>
                          <a:cs typeface="Mada"/>
                          <a:sym typeface="Mada"/>
                        </a:rPr>
                        <a:t> for </a:t>
                      </a:r>
                      <a:r>
                        <a:rPr lang="en-GB" sz="1200">
                          <a:latin typeface="Mada"/>
                          <a:ea typeface="Mada"/>
                          <a:cs typeface="Mada"/>
                          <a:sym typeface="Mada"/>
                        </a:rPr>
                        <a:t>myocardial</a:t>
                      </a:r>
                      <a:r>
                        <a:rPr lang="en-GB" sz="1200">
                          <a:latin typeface="Mada"/>
                          <a:ea typeface="Mada"/>
                          <a:cs typeface="Mada"/>
                          <a:sym typeface="Mada"/>
                        </a:rPr>
                        <a:t> injury.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Troponin I can be </a:t>
                      </a:r>
                      <a:r>
                        <a:rPr b="1" lang="en-GB" sz="1200">
                          <a:latin typeface="Mada"/>
                          <a:ea typeface="Mada"/>
                          <a:cs typeface="Mada"/>
                          <a:sym typeface="Mada"/>
                        </a:rPr>
                        <a:t>falsely elevated in patients with renal failure.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Levels of troponins T and I </a:t>
                      </a:r>
                      <a:r>
                        <a:rPr b="1" lang="en-GB" sz="1200">
                          <a:solidFill>
                            <a:schemeClr val="dk1"/>
                          </a:solidFill>
                          <a:latin typeface="Mada"/>
                          <a:ea typeface="Mada"/>
                          <a:cs typeface="Mada"/>
                          <a:sym typeface="Mada"/>
                        </a:rPr>
                        <a:t>increase within 3-6 hours</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peak at about 12-24 hours</a:t>
                      </a:r>
                      <a:r>
                        <a:rPr lang="en-GB" sz="1200">
                          <a:solidFill>
                            <a:schemeClr val="dk1"/>
                          </a:solidFill>
                          <a:latin typeface="Mada"/>
                          <a:ea typeface="Mada"/>
                          <a:cs typeface="Mada"/>
                          <a:sym typeface="Mada"/>
                        </a:rPr>
                        <a:t> and </a:t>
                      </a:r>
                      <a:r>
                        <a:rPr b="1" lang="en-GB" sz="1200">
                          <a:solidFill>
                            <a:schemeClr val="dk1"/>
                          </a:solidFill>
                          <a:latin typeface="Mada"/>
                          <a:ea typeface="Mada"/>
                          <a:cs typeface="Mada"/>
                          <a:sym typeface="Mada"/>
                        </a:rPr>
                        <a:t>remain elevated for up to 14 days.</a:t>
                      </a:r>
                      <a:endParaRPr b="1" sz="1200">
                        <a:latin typeface="Mada"/>
                        <a:ea typeface="Mada"/>
                        <a:cs typeface="Mada"/>
                        <a:sym typeface="Mada"/>
                      </a:endParaRPr>
                    </a:p>
                  </a:txBody>
                  <a:tcPr marT="91425" marB="91425" marR="91425" marL="91425" anchor="ctr"/>
                </a:tc>
              </a:tr>
              <a:tr h="990525">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Creatine kinase</a:t>
                      </a:r>
                      <a:r>
                        <a:rPr b="1" baseline="30000" lang="en-GB">
                          <a:solidFill>
                            <a:srgbClr val="6AA84F"/>
                          </a:solidFill>
                          <a:latin typeface="Mada"/>
                          <a:ea typeface="Mada"/>
                          <a:cs typeface="Mada"/>
                          <a:sym typeface="Mada"/>
                        </a:rPr>
                        <a:t>2</a:t>
                      </a:r>
                      <a:endParaRPr b="1" baseline="30000">
                        <a:solidFill>
                          <a:srgbClr val="6AA84F"/>
                        </a:solidFill>
                        <a:latin typeface="Mada"/>
                        <a:ea typeface="Mada"/>
                        <a:cs typeface="Mada"/>
                        <a:sym typeface="Mada"/>
                      </a:endParaRPr>
                    </a:p>
                  </a:txBody>
                  <a:tcPr marT="91425" marB="91425" marR="91425" marL="91425" anchor="ctr">
                    <a:solidFill>
                      <a:srgbClr val="9C254D"/>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Creatine kinase (CK), which is also produced by damaged skeletal muscle and brain, is </a:t>
                      </a:r>
                      <a:r>
                        <a:rPr b="1" lang="en-GB" sz="1200">
                          <a:latin typeface="Mada"/>
                          <a:ea typeface="Mada"/>
                          <a:cs typeface="Mada"/>
                          <a:sym typeface="Mada"/>
                        </a:rPr>
                        <a:t>less sensitive</a:t>
                      </a:r>
                      <a:r>
                        <a:rPr lang="en-GB" sz="1200">
                          <a:latin typeface="Mada"/>
                          <a:ea typeface="Mada"/>
                          <a:cs typeface="Mada"/>
                          <a:sym typeface="Mada"/>
                        </a:rPr>
                        <a:t> than troponin for myocardial damage.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myocardial-bound (MB) isoenzyme fraction of CK is cardio-specific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Levels of CK-MB </a:t>
                      </a:r>
                      <a:r>
                        <a:rPr b="1" lang="en-GB" sz="1200">
                          <a:latin typeface="Mada"/>
                          <a:ea typeface="Mada"/>
                          <a:cs typeface="Mada"/>
                          <a:sym typeface="Mada"/>
                        </a:rPr>
                        <a:t>Increase within 4 to 8 hours</a:t>
                      </a:r>
                      <a:r>
                        <a:rPr lang="en-GB" sz="1200">
                          <a:latin typeface="Mada"/>
                          <a:ea typeface="Mada"/>
                          <a:cs typeface="Mada"/>
                          <a:sym typeface="Mada"/>
                        </a:rPr>
                        <a:t> and </a:t>
                      </a:r>
                      <a:r>
                        <a:rPr b="1" lang="en-GB" sz="1200">
                          <a:latin typeface="Mada"/>
                          <a:ea typeface="Mada"/>
                          <a:cs typeface="Mada"/>
                          <a:sym typeface="Mada"/>
                        </a:rPr>
                        <a:t>returns to normal in 48 to 72 hrs</a:t>
                      </a:r>
                      <a:r>
                        <a:rPr lang="en-GB" sz="1200">
                          <a:latin typeface="Mada"/>
                          <a:ea typeface="Mada"/>
                          <a:cs typeface="Mada"/>
                          <a:sym typeface="Mada"/>
                        </a:rPr>
                        <a:t>; reaches a </a:t>
                      </a:r>
                      <a:r>
                        <a:rPr b="1" lang="en-GB" sz="1200">
                          <a:latin typeface="Mada"/>
                          <a:ea typeface="Mada"/>
                          <a:cs typeface="Mada"/>
                          <a:sym typeface="Mada"/>
                        </a:rPr>
                        <a:t>peak in 24 hrs.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CK-MB is used to detect reinfarction </a:t>
                      </a:r>
                      <a:r>
                        <a:rPr lang="en-GB" sz="1200">
                          <a:latin typeface="Mada"/>
                          <a:ea typeface="Mada"/>
                          <a:cs typeface="Mada"/>
                          <a:sym typeface="Mada"/>
                        </a:rPr>
                        <a:t>(because of its short half-life)</a:t>
                      </a:r>
                      <a:endParaRPr sz="1200">
                        <a:latin typeface="Mada"/>
                        <a:ea typeface="Mada"/>
                        <a:cs typeface="Mada"/>
                        <a:sym typeface="Mada"/>
                      </a:endParaRPr>
                    </a:p>
                  </a:txBody>
                  <a:tcPr marT="91425" marB="91425" marR="91425" marL="91425" anchor="ctr"/>
                </a:tc>
              </a:tr>
            </a:tbl>
          </a:graphicData>
        </a:graphic>
      </p:graphicFrame>
      <p:pic>
        <p:nvPicPr>
          <p:cNvPr id="248" name="Google Shape;248;p20"/>
          <p:cNvPicPr preferRelativeResize="0"/>
          <p:nvPr/>
        </p:nvPicPr>
        <p:blipFill>
          <a:blip r:embed="rId3">
            <a:alphaModFix/>
          </a:blip>
          <a:stretch>
            <a:fillRect/>
          </a:stretch>
        </p:blipFill>
        <p:spPr>
          <a:xfrm>
            <a:off x="3528036" y="3503648"/>
            <a:ext cx="2113362" cy="1358652"/>
          </a:xfrm>
          <a:prstGeom prst="rect">
            <a:avLst/>
          </a:prstGeom>
          <a:noFill/>
          <a:ln>
            <a:noFill/>
          </a:ln>
        </p:spPr>
      </p:pic>
      <p:sp>
        <p:nvSpPr>
          <p:cNvPr id="249" name="Google Shape;249;p20"/>
          <p:cNvSpPr txBox="1"/>
          <p:nvPr/>
        </p:nvSpPr>
        <p:spPr>
          <a:xfrm>
            <a:off x="38025" y="3548100"/>
            <a:ext cx="3404400" cy="969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en-GB" sz="1000">
                <a:latin typeface="Mada"/>
                <a:ea typeface="Mada"/>
                <a:cs typeface="Mada"/>
                <a:sym typeface="Mada"/>
              </a:rPr>
              <a:t>Levels of cardiac enzymes are:</a:t>
            </a:r>
            <a:endParaRPr b="1"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latin typeface="Mada"/>
                <a:ea typeface="Mada"/>
                <a:cs typeface="Mada"/>
                <a:sym typeface="Mada"/>
              </a:rPr>
              <a:t>High in: </a:t>
            </a:r>
            <a:r>
              <a:rPr lang="en-GB" sz="1000">
                <a:latin typeface="Mada"/>
                <a:ea typeface="Mada"/>
                <a:cs typeface="Mada"/>
                <a:sym typeface="Mada"/>
              </a:rPr>
              <a:t>STEMI &amp; NSTEMI</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latin typeface="Mada"/>
                <a:ea typeface="Mada"/>
                <a:cs typeface="Mada"/>
                <a:sym typeface="Mada"/>
              </a:rPr>
              <a:t>Normal in: </a:t>
            </a:r>
            <a:r>
              <a:rPr lang="en-GB" sz="1000">
                <a:latin typeface="Mada"/>
                <a:ea typeface="Mada"/>
                <a:cs typeface="Mada"/>
                <a:sym typeface="Mada"/>
              </a:rPr>
              <a:t>Unstable angina</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solidFill>
                  <a:srgbClr val="6AA84F"/>
                </a:solidFill>
                <a:latin typeface="Mada"/>
                <a:ea typeface="Mada"/>
                <a:cs typeface="Mada"/>
                <a:sym typeface="Mada"/>
              </a:rPr>
              <a:t>Troponin is also high in other conditions, check the table. </a:t>
            </a:r>
            <a:r>
              <a:rPr lang="en-GB" sz="1000">
                <a:solidFill>
                  <a:srgbClr val="999999"/>
                </a:solidFill>
                <a:latin typeface="Mada"/>
                <a:ea typeface="Mada"/>
                <a:cs typeface="Mada"/>
                <a:sym typeface="Mada"/>
              </a:rPr>
              <a:t>(and the </a:t>
            </a:r>
            <a:r>
              <a:rPr lang="en-GB" sz="1000">
                <a:solidFill>
                  <a:srgbClr val="999999"/>
                </a:solidFill>
                <a:latin typeface="Mada"/>
                <a:ea typeface="Mada"/>
                <a:cs typeface="Mada"/>
                <a:sym typeface="Mada"/>
              </a:rPr>
              <a:t>mnemonic</a:t>
            </a:r>
            <a:r>
              <a:rPr lang="en-GB" sz="1000">
                <a:solidFill>
                  <a:srgbClr val="999999"/>
                </a:solidFill>
                <a:latin typeface="Mada"/>
                <a:ea typeface="Mada"/>
                <a:cs typeface="Mada"/>
                <a:sym typeface="Mada"/>
              </a:rPr>
              <a:t> below)</a:t>
            </a:r>
            <a:r>
              <a:rPr lang="en-GB" sz="1000">
                <a:latin typeface="Mada"/>
                <a:ea typeface="Mada"/>
                <a:cs typeface="Mada"/>
                <a:sym typeface="Mada"/>
              </a:rPr>
              <a:t> </a:t>
            </a:r>
            <a:endParaRPr sz="1000">
              <a:latin typeface="Mada"/>
              <a:ea typeface="Mada"/>
              <a:cs typeface="Mada"/>
              <a:sym typeface="Mada"/>
            </a:endParaRPr>
          </a:p>
        </p:txBody>
      </p:sp>
      <p:pic>
        <p:nvPicPr>
          <p:cNvPr id="250" name="Google Shape;250;p20"/>
          <p:cNvPicPr preferRelativeResize="0"/>
          <p:nvPr/>
        </p:nvPicPr>
        <p:blipFill>
          <a:blip r:embed="rId4">
            <a:alphaModFix/>
          </a:blip>
          <a:stretch>
            <a:fillRect/>
          </a:stretch>
        </p:blipFill>
        <p:spPr>
          <a:xfrm>
            <a:off x="5879497" y="3484400"/>
            <a:ext cx="1421801" cy="2175451"/>
          </a:xfrm>
          <a:prstGeom prst="rect">
            <a:avLst/>
          </a:prstGeom>
          <a:noFill/>
          <a:ln>
            <a:noFill/>
          </a:ln>
        </p:spPr>
      </p:pic>
      <p:sp>
        <p:nvSpPr>
          <p:cNvPr id="251" name="Google Shape;251;p20"/>
          <p:cNvSpPr txBox="1"/>
          <p:nvPr/>
        </p:nvSpPr>
        <p:spPr>
          <a:xfrm>
            <a:off x="1334400" y="5321475"/>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TIMI score</a:t>
            </a:r>
            <a:endParaRPr sz="2600">
              <a:latin typeface="Mada Black"/>
              <a:ea typeface="Mada Black"/>
              <a:cs typeface="Mada Black"/>
              <a:sym typeface="Mada Black"/>
            </a:endParaRPr>
          </a:p>
        </p:txBody>
      </p:sp>
      <p:cxnSp>
        <p:nvCxnSpPr>
          <p:cNvPr id="252" name="Google Shape;252;p20"/>
          <p:cNvCxnSpPr/>
          <p:nvPr/>
        </p:nvCxnSpPr>
        <p:spPr>
          <a:xfrm flipH="1" rot="10800000">
            <a:off x="1327200" y="5909725"/>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253" name="Google Shape;253;p20"/>
          <p:cNvSpPr txBox="1"/>
          <p:nvPr/>
        </p:nvSpPr>
        <p:spPr>
          <a:xfrm>
            <a:off x="255350" y="6110500"/>
            <a:ext cx="62787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Thrombolysis In MI (TIMI) score</a:t>
            </a:r>
            <a:r>
              <a:rPr baseline="30000" lang="en-GB" sz="2100">
                <a:solidFill>
                  <a:srgbClr val="6AA84F"/>
                </a:solidFill>
                <a:highlight>
                  <a:srgbClr val="F5E9ED"/>
                </a:highlight>
                <a:latin typeface="Mada Black"/>
                <a:ea typeface="Mada Black"/>
                <a:cs typeface="Mada Black"/>
                <a:sym typeface="Mada Black"/>
              </a:rPr>
              <a:t>3</a:t>
            </a:r>
            <a:endParaRPr baseline="30000" sz="2100">
              <a:solidFill>
                <a:srgbClr val="6AA84F"/>
              </a:solidFill>
              <a:highlight>
                <a:srgbClr val="F5E9ED"/>
              </a:highlight>
              <a:latin typeface="Mada Black"/>
              <a:ea typeface="Mada Black"/>
              <a:cs typeface="Mada Black"/>
              <a:sym typeface="Mada Black"/>
            </a:endParaRPr>
          </a:p>
        </p:txBody>
      </p:sp>
      <p:sp>
        <p:nvSpPr>
          <p:cNvPr id="254" name="Google Shape;254;p20"/>
          <p:cNvSpPr txBox="1"/>
          <p:nvPr/>
        </p:nvSpPr>
        <p:spPr>
          <a:xfrm>
            <a:off x="480400" y="6485875"/>
            <a:ext cx="5981700" cy="450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b="1" lang="en-GB">
                <a:latin typeface="Mada"/>
                <a:ea typeface="Mada"/>
                <a:cs typeface="Mada"/>
                <a:sym typeface="Mada"/>
              </a:rPr>
              <a:t>Predict 30d and 1yrs </a:t>
            </a:r>
            <a:r>
              <a:rPr b="1" lang="en-GB">
                <a:latin typeface="Mada"/>
                <a:ea typeface="Mada"/>
                <a:cs typeface="Mada"/>
                <a:sym typeface="Mada"/>
              </a:rPr>
              <a:t>mortality</a:t>
            </a:r>
            <a:r>
              <a:rPr b="1" lang="en-GB">
                <a:latin typeface="Mada"/>
                <a:ea typeface="Mada"/>
                <a:cs typeface="Mada"/>
                <a:sym typeface="Mada"/>
              </a:rPr>
              <a:t> in </a:t>
            </a:r>
            <a:r>
              <a:rPr b="1" lang="en-GB" u="sng">
                <a:latin typeface="Mada"/>
                <a:ea typeface="Mada"/>
                <a:cs typeface="Mada"/>
                <a:sym typeface="Mada"/>
              </a:rPr>
              <a:t>UA/NSTEMI</a:t>
            </a:r>
            <a:r>
              <a:rPr b="1" lang="en-GB">
                <a:latin typeface="Mada"/>
                <a:ea typeface="Mada"/>
                <a:cs typeface="Mada"/>
                <a:sym typeface="Mada"/>
              </a:rPr>
              <a:t>:</a:t>
            </a:r>
            <a:endParaRPr b="1">
              <a:latin typeface="Mada"/>
              <a:ea typeface="Mada"/>
              <a:cs typeface="Mada"/>
              <a:sym typeface="Mada"/>
            </a:endParaRPr>
          </a:p>
          <a:p>
            <a:pPr indent="0" lvl="0" marL="457200" rtl="0" algn="l">
              <a:spcBef>
                <a:spcPts val="0"/>
              </a:spcBef>
              <a:spcAft>
                <a:spcPts val="0"/>
              </a:spcAft>
              <a:buNone/>
            </a:pPr>
            <a:r>
              <a:rPr b="1" lang="en-GB" sz="1300" u="sng">
                <a:latin typeface="Mada"/>
                <a:ea typeface="Mada"/>
                <a:cs typeface="Mada"/>
                <a:sym typeface="Mada"/>
              </a:rPr>
              <a:t>One</a:t>
            </a:r>
            <a:r>
              <a:rPr b="1" lang="en-GB" sz="1300">
                <a:latin typeface="Mada"/>
                <a:ea typeface="Mada"/>
                <a:cs typeface="Mada"/>
                <a:sym typeface="Mada"/>
              </a:rPr>
              <a:t> point given </a:t>
            </a:r>
            <a:r>
              <a:rPr b="1" lang="en-GB" sz="1300" u="sng">
                <a:latin typeface="Mada"/>
                <a:ea typeface="Mada"/>
                <a:cs typeface="Mada"/>
                <a:sym typeface="Mada"/>
              </a:rPr>
              <a:t>for each</a:t>
            </a:r>
            <a:r>
              <a:rPr b="1" lang="en-GB" sz="1300">
                <a:latin typeface="Mada"/>
                <a:ea typeface="Mada"/>
                <a:cs typeface="Mada"/>
                <a:sym typeface="Mada"/>
              </a:rPr>
              <a:t> of the following:</a:t>
            </a:r>
            <a:endParaRPr b="1" sz="1300">
              <a:latin typeface="Mada"/>
              <a:ea typeface="Mada"/>
              <a:cs typeface="Mada"/>
              <a:sym typeface="Mada"/>
            </a:endParaRPr>
          </a:p>
        </p:txBody>
      </p:sp>
      <p:sp>
        <p:nvSpPr>
          <p:cNvPr id="255" name="Google Shape;255;p20"/>
          <p:cNvSpPr txBox="1"/>
          <p:nvPr/>
        </p:nvSpPr>
        <p:spPr>
          <a:xfrm>
            <a:off x="993100" y="6982100"/>
            <a:ext cx="5002800" cy="1446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AutoNum type="arabicPeriod"/>
            </a:pPr>
            <a:r>
              <a:rPr b="1" lang="en-GB" sz="1200">
                <a:solidFill>
                  <a:srgbClr val="FF0000"/>
                </a:solidFill>
                <a:latin typeface="Mada"/>
                <a:ea typeface="Mada"/>
                <a:cs typeface="Mada"/>
                <a:sym typeface="Mada"/>
              </a:rPr>
              <a:t>A</a:t>
            </a:r>
            <a:r>
              <a:rPr lang="en-GB" sz="1200">
                <a:latin typeface="Mada"/>
                <a:ea typeface="Mada"/>
                <a:cs typeface="Mada"/>
                <a:sym typeface="Mada"/>
              </a:rPr>
              <a:t>ge ≥ 65 y/o</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solidFill>
                  <a:srgbClr val="FF9900"/>
                </a:solidFill>
                <a:latin typeface="Mada"/>
                <a:ea typeface="Mada"/>
                <a:cs typeface="Mada"/>
                <a:sym typeface="Mada"/>
              </a:rPr>
              <a:t>M</a:t>
            </a:r>
            <a:r>
              <a:rPr lang="en-GB" sz="1200">
                <a:latin typeface="Mada"/>
                <a:ea typeface="Mada"/>
                <a:cs typeface="Mada"/>
                <a:sym typeface="Mada"/>
              </a:rPr>
              <a:t>arkers (Elevated cardiac biomarkers)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en-GB" sz="1200">
                <a:solidFill>
                  <a:srgbClr val="6AA84F"/>
                </a:solidFill>
                <a:latin typeface="Mada"/>
                <a:ea typeface="Mada"/>
                <a:cs typeface="Mada"/>
                <a:sym typeface="Mada"/>
              </a:rPr>
              <a:t>E</a:t>
            </a:r>
            <a:r>
              <a:rPr lang="en-GB" sz="1200">
                <a:latin typeface="Mada"/>
                <a:ea typeface="Mada"/>
                <a:cs typeface="Mada"/>
                <a:sym typeface="Mada"/>
              </a:rPr>
              <a:t>CG (ST-segment deviation (</a:t>
            </a:r>
            <a:r>
              <a:rPr lang="en-GB" sz="1200">
                <a:solidFill>
                  <a:schemeClr val="dk1"/>
                </a:solidFill>
                <a:latin typeface="Mada"/>
                <a:ea typeface="Mada"/>
                <a:cs typeface="Mada"/>
                <a:sym typeface="Mada"/>
              </a:rPr>
              <a:t>≥</a:t>
            </a:r>
            <a:r>
              <a:rPr lang="en-GB" sz="1200">
                <a:latin typeface="Mada"/>
                <a:ea typeface="Mada"/>
                <a:cs typeface="Mada"/>
                <a:sym typeface="Mada"/>
              </a:rPr>
              <a:t>0.5mm)</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solidFill>
                  <a:srgbClr val="0000FF"/>
                </a:solidFill>
                <a:latin typeface="Mada"/>
                <a:ea typeface="Mada"/>
                <a:cs typeface="Mada"/>
                <a:sym typeface="Mada"/>
              </a:rPr>
              <a:t>R</a:t>
            </a:r>
            <a:r>
              <a:rPr lang="en-GB" sz="1200">
                <a:latin typeface="Mada"/>
                <a:ea typeface="Mada"/>
                <a:cs typeface="Mada"/>
                <a:sym typeface="Mada"/>
              </a:rPr>
              <a:t>isk factors ( 3 or more CAD risk </a:t>
            </a:r>
            <a:r>
              <a:rPr lang="en-GB" sz="1200">
                <a:latin typeface="Mada"/>
                <a:ea typeface="Mada"/>
                <a:cs typeface="Mada"/>
                <a:sym typeface="Mada"/>
              </a:rPr>
              <a:t>factors</a:t>
            </a:r>
            <a:r>
              <a:rPr lang="en-GB" sz="1200">
                <a:latin typeface="Mada"/>
                <a:ea typeface="Mada"/>
                <a:cs typeface="Mada"/>
                <a:sym typeface="Mada"/>
              </a:rPr>
              <a:t>) </a:t>
            </a:r>
            <a:r>
              <a:rPr lang="en-GB" sz="900">
                <a:latin typeface="Mada"/>
                <a:ea typeface="Mada"/>
                <a:cs typeface="Mada"/>
                <a:sym typeface="Mada"/>
              </a:rPr>
              <a:t>(risk factors are mentioned in page 3)</a:t>
            </a:r>
            <a:endParaRPr sz="9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solidFill>
                  <a:srgbClr val="9900FF"/>
                </a:solidFill>
                <a:latin typeface="Mada"/>
                <a:ea typeface="Mada"/>
                <a:cs typeface="Mada"/>
                <a:sym typeface="Mada"/>
              </a:rPr>
              <a:t>I</a:t>
            </a:r>
            <a:r>
              <a:rPr lang="en-GB" sz="1200">
                <a:latin typeface="Mada"/>
                <a:ea typeface="Mada"/>
                <a:cs typeface="Mada"/>
                <a:sym typeface="Mada"/>
              </a:rPr>
              <a:t>schemic chest pain ( 2 or more angina events in &lt; 24hrs)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solidFill>
                  <a:srgbClr val="C27BA0"/>
                </a:solidFill>
                <a:latin typeface="Mada"/>
                <a:ea typeface="Mada"/>
                <a:cs typeface="Mada"/>
                <a:sym typeface="Mada"/>
              </a:rPr>
              <a:t>C</a:t>
            </a:r>
            <a:r>
              <a:rPr lang="en-GB" sz="1200">
                <a:latin typeface="Mada"/>
                <a:ea typeface="Mada"/>
                <a:cs typeface="Mada"/>
                <a:sym typeface="Mada"/>
              </a:rPr>
              <a:t>oronary</a:t>
            </a:r>
            <a:r>
              <a:rPr lang="en-GB" sz="1200">
                <a:latin typeface="Mada"/>
                <a:ea typeface="Mada"/>
                <a:cs typeface="Mada"/>
                <a:sym typeface="Mada"/>
              </a:rPr>
              <a:t> stenosis (Prior stenosis of 50% or more)</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solidFill>
                  <a:srgbClr val="4A86E8"/>
                </a:solidFill>
                <a:latin typeface="Mada"/>
                <a:ea typeface="Mada"/>
                <a:cs typeface="Mada"/>
                <a:sym typeface="Mada"/>
              </a:rPr>
              <a:t>A</a:t>
            </a:r>
            <a:r>
              <a:rPr lang="en-GB" sz="1200">
                <a:latin typeface="Mada"/>
                <a:ea typeface="Mada"/>
                <a:cs typeface="Mada"/>
                <a:sym typeface="Mada"/>
              </a:rPr>
              <a:t>spirin </a:t>
            </a:r>
            <a:r>
              <a:rPr lang="en-GB" sz="1200">
                <a:latin typeface="Mada"/>
                <a:ea typeface="Mada"/>
                <a:cs typeface="Mada"/>
                <a:sym typeface="Mada"/>
              </a:rPr>
              <a:t>use</a:t>
            </a:r>
            <a:r>
              <a:rPr lang="en-GB" sz="1200">
                <a:latin typeface="Mada"/>
                <a:ea typeface="Mada"/>
                <a:cs typeface="Mada"/>
                <a:sym typeface="Mada"/>
              </a:rPr>
              <a:t> in the past 7 days.</a:t>
            </a:r>
            <a:endParaRPr sz="1200">
              <a:latin typeface="Mada"/>
              <a:ea typeface="Mada"/>
              <a:cs typeface="Mada"/>
              <a:sym typeface="Mada"/>
            </a:endParaRPr>
          </a:p>
        </p:txBody>
      </p:sp>
      <p:sp>
        <p:nvSpPr>
          <p:cNvPr id="256" name="Google Shape;256;p20"/>
          <p:cNvSpPr txBox="1"/>
          <p:nvPr/>
        </p:nvSpPr>
        <p:spPr>
          <a:xfrm>
            <a:off x="480400" y="8321325"/>
            <a:ext cx="6721500" cy="450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Risk of major adverse cardiac events (all-cause mortality, new or </a:t>
            </a:r>
            <a:r>
              <a:rPr b="1" lang="en-GB" sz="1100">
                <a:latin typeface="Mada"/>
                <a:ea typeface="Mada"/>
                <a:cs typeface="Mada"/>
                <a:sym typeface="Mada"/>
              </a:rPr>
              <a:t>recurrent</a:t>
            </a:r>
            <a:r>
              <a:rPr b="1" lang="en-GB" sz="1100">
                <a:latin typeface="Mada"/>
                <a:ea typeface="Mada"/>
                <a:cs typeface="Mada"/>
                <a:sym typeface="Mada"/>
              </a:rPr>
              <a:t> MI or severe recurrent ischemia requiring urgent revascularization) at 14 days is based on number of points:</a:t>
            </a:r>
            <a:endParaRPr b="1" sz="1100">
              <a:latin typeface="Mada"/>
              <a:ea typeface="Mada"/>
              <a:cs typeface="Mada"/>
              <a:sym typeface="Mada"/>
            </a:endParaRPr>
          </a:p>
        </p:txBody>
      </p:sp>
      <p:sp>
        <p:nvSpPr>
          <p:cNvPr id="257" name="Google Shape;257;p20"/>
          <p:cNvSpPr txBox="1"/>
          <p:nvPr/>
        </p:nvSpPr>
        <p:spPr>
          <a:xfrm>
            <a:off x="1072725" y="8740925"/>
            <a:ext cx="2051100" cy="450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solidFill>
                  <a:srgbClr val="9C254D"/>
                </a:solidFill>
                <a:latin typeface="Mada"/>
                <a:ea typeface="Mada"/>
                <a:cs typeface="Mada"/>
                <a:sym typeface="Mada"/>
              </a:rPr>
              <a:t>0-1 points: </a:t>
            </a:r>
            <a:r>
              <a:rPr b="1" lang="en-GB" sz="1200">
                <a:latin typeface="Mada"/>
                <a:ea typeface="Mada"/>
                <a:cs typeface="Mada"/>
                <a:sym typeface="Mada"/>
              </a:rPr>
              <a:t>5%</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solidFill>
                  <a:srgbClr val="9C254D"/>
                </a:solidFill>
                <a:latin typeface="Mada"/>
                <a:ea typeface="Mada"/>
                <a:cs typeface="Mada"/>
                <a:sym typeface="Mada"/>
              </a:rPr>
              <a:t>2 </a:t>
            </a:r>
            <a:r>
              <a:rPr b="1" lang="en-GB" sz="1200">
                <a:solidFill>
                  <a:srgbClr val="9C254D"/>
                </a:solidFill>
                <a:latin typeface="Mada"/>
                <a:ea typeface="Mada"/>
                <a:cs typeface="Mada"/>
                <a:sym typeface="Mada"/>
              </a:rPr>
              <a:t>points</a:t>
            </a:r>
            <a:r>
              <a:rPr b="1" lang="en-GB" sz="1200">
                <a:solidFill>
                  <a:srgbClr val="9C254D"/>
                </a:solidFill>
                <a:latin typeface="Mada"/>
                <a:ea typeface="Mada"/>
                <a:cs typeface="Mada"/>
                <a:sym typeface="Mada"/>
              </a:rPr>
              <a:t>: </a:t>
            </a:r>
            <a:r>
              <a:rPr b="1" lang="en-GB" sz="1200">
                <a:latin typeface="Mada"/>
                <a:ea typeface="Mada"/>
                <a:cs typeface="Mada"/>
                <a:sym typeface="Mada"/>
              </a:rPr>
              <a:t>8%</a:t>
            </a:r>
            <a:endParaRPr b="1" sz="1200">
              <a:latin typeface="Mada"/>
              <a:ea typeface="Mada"/>
              <a:cs typeface="Mada"/>
              <a:sym typeface="Mada"/>
            </a:endParaRPr>
          </a:p>
        </p:txBody>
      </p:sp>
      <p:sp>
        <p:nvSpPr>
          <p:cNvPr id="258" name="Google Shape;258;p20"/>
          <p:cNvSpPr txBox="1"/>
          <p:nvPr/>
        </p:nvSpPr>
        <p:spPr>
          <a:xfrm>
            <a:off x="3276650" y="8740925"/>
            <a:ext cx="2051100" cy="450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solidFill>
                  <a:srgbClr val="9C254D"/>
                </a:solidFill>
                <a:latin typeface="Mada"/>
                <a:ea typeface="Mada"/>
                <a:cs typeface="Mada"/>
                <a:sym typeface="Mada"/>
              </a:rPr>
              <a:t>3 </a:t>
            </a:r>
            <a:r>
              <a:rPr b="1" lang="en-GB" sz="1200">
                <a:solidFill>
                  <a:srgbClr val="9C254D"/>
                </a:solidFill>
                <a:latin typeface="Mada"/>
                <a:ea typeface="Mada"/>
                <a:cs typeface="Mada"/>
                <a:sym typeface="Mada"/>
              </a:rPr>
              <a:t>points</a:t>
            </a:r>
            <a:r>
              <a:rPr b="1" lang="en-GB" sz="1200">
                <a:solidFill>
                  <a:srgbClr val="9C254D"/>
                </a:solidFill>
                <a:latin typeface="Mada"/>
                <a:ea typeface="Mada"/>
                <a:cs typeface="Mada"/>
                <a:sym typeface="Mada"/>
              </a:rPr>
              <a:t>: </a:t>
            </a:r>
            <a:r>
              <a:rPr b="1" lang="en-GB" sz="1200">
                <a:latin typeface="Mada"/>
                <a:ea typeface="Mada"/>
                <a:cs typeface="Mada"/>
                <a:sym typeface="Mada"/>
              </a:rPr>
              <a:t>13%</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solidFill>
                  <a:srgbClr val="9C254D"/>
                </a:solidFill>
                <a:latin typeface="Mada"/>
                <a:ea typeface="Mada"/>
                <a:cs typeface="Mada"/>
                <a:sym typeface="Mada"/>
              </a:rPr>
              <a:t>4 </a:t>
            </a:r>
            <a:r>
              <a:rPr b="1" lang="en-GB" sz="1200">
                <a:solidFill>
                  <a:srgbClr val="9C254D"/>
                </a:solidFill>
                <a:latin typeface="Mada"/>
                <a:ea typeface="Mada"/>
                <a:cs typeface="Mada"/>
                <a:sym typeface="Mada"/>
              </a:rPr>
              <a:t>points</a:t>
            </a:r>
            <a:r>
              <a:rPr b="1" lang="en-GB" sz="1200">
                <a:solidFill>
                  <a:srgbClr val="9C254D"/>
                </a:solidFill>
                <a:latin typeface="Mada"/>
                <a:ea typeface="Mada"/>
                <a:cs typeface="Mada"/>
                <a:sym typeface="Mada"/>
              </a:rPr>
              <a:t>:</a:t>
            </a:r>
            <a:r>
              <a:rPr b="1" lang="en-GB" sz="1200">
                <a:latin typeface="Mada"/>
                <a:ea typeface="Mada"/>
                <a:cs typeface="Mada"/>
                <a:sym typeface="Mada"/>
              </a:rPr>
              <a:t> 20%</a:t>
            </a:r>
            <a:endParaRPr b="1" sz="1200">
              <a:latin typeface="Mada"/>
              <a:ea typeface="Mada"/>
              <a:cs typeface="Mada"/>
              <a:sym typeface="Mada"/>
            </a:endParaRPr>
          </a:p>
        </p:txBody>
      </p:sp>
      <p:sp>
        <p:nvSpPr>
          <p:cNvPr id="259" name="Google Shape;259;p20"/>
          <p:cNvSpPr txBox="1"/>
          <p:nvPr/>
        </p:nvSpPr>
        <p:spPr>
          <a:xfrm>
            <a:off x="5271500" y="8740925"/>
            <a:ext cx="2051100" cy="450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solidFill>
                  <a:srgbClr val="9C254D"/>
                </a:solidFill>
                <a:latin typeface="Mada"/>
                <a:ea typeface="Mada"/>
                <a:cs typeface="Mada"/>
                <a:sym typeface="Mada"/>
              </a:rPr>
              <a:t>5 </a:t>
            </a:r>
            <a:r>
              <a:rPr b="1" lang="en-GB" sz="1200">
                <a:solidFill>
                  <a:srgbClr val="9C254D"/>
                </a:solidFill>
                <a:latin typeface="Mada"/>
                <a:ea typeface="Mada"/>
                <a:cs typeface="Mada"/>
                <a:sym typeface="Mada"/>
              </a:rPr>
              <a:t>points</a:t>
            </a:r>
            <a:r>
              <a:rPr b="1" lang="en-GB" sz="1200">
                <a:solidFill>
                  <a:srgbClr val="9C254D"/>
                </a:solidFill>
                <a:latin typeface="Mada"/>
                <a:ea typeface="Mada"/>
                <a:cs typeface="Mada"/>
                <a:sym typeface="Mada"/>
              </a:rPr>
              <a:t>: </a:t>
            </a:r>
            <a:r>
              <a:rPr b="1" lang="en-GB" sz="1200">
                <a:latin typeface="Mada"/>
                <a:ea typeface="Mada"/>
                <a:cs typeface="Mada"/>
                <a:sym typeface="Mada"/>
              </a:rPr>
              <a:t>26%</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solidFill>
                  <a:srgbClr val="9C254D"/>
                </a:solidFill>
                <a:latin typeface="Mada"/>
                <a:ea typeface="Mada"/>
                <a:cs typeface="Mada"/>
                <a:sym typeface="Mada"/>
              </a:rPr>
              <a:t>6-7 </a:t>
            </a:r>
            <a:r>
              <a:rPr b="1" lang="en-GB" sz="1200">
                <a:solidFill>
                  <a:srgbClr val="9C254D"/>
                </a:solidFill>
                <a:latin typeface="Mada"/>
                <a:ea typeface="Mada"/>
                <a:cs typeface="Mada"/>
                <a:sym typeface="Mada"/>
              </a:rPr>
              <a:t>points</a:t>
            </a:r>
            <a:r>
              <a:rPr b="1" lang="en-GB" sz="1200">
                <a:solidFill>
                  <a:srgbClr val="9C254D"/>
                </a:solidFill>
                <a:latin typeface="Mada"/>
                <a:ea typeface="Mada"/>
                <a:cs typeface="Mada"/>
                <a:sym typeface="Mada"/>
              </a:rPr>
              <a:t>:</a:t>
            </a:r>
            <a:r>
              <a:rPr b="1" lang="en-GB" sz="1200">
                <a:latin typeface="Mada"/>
                <a:ea typeface="Mada"/>
                <a:cs typeface="Mada"/>
                <a:sym typeface="Mada"/>
              </a:rPr>
              <a:t> 41%</a:t>
            </a:r>
            <a:endParaRPr b="1" sz="1200">
              <a:latin typeface="Mada"/>
              <a:ea typeface="Mada"/>
              <a:cs typeface="Mada"/>
              <a:sym typeface="Mada"/>
            </a:endParaRPr>
          </a:p>
        </p:txBody>
      </p:sp>
      <p:sp>
        <p:nvSpPr>
          <p:cNvPr id="260" name="Google Shape;260;p20"/>
          <p:cNvSpPr txBox="1"/>
          <p:nvPr/>
        </p:nvSpPr>
        <p:spPr>
          <a:xfrm>
            <a:off x="-75" y="9252300"/>
            <a:ext cx="7589400" cy="14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In cases of STEMI, time is muscle so you shouldn’t wait 3-6 hrs for the cardiac biomarkers, Chest pain + ECG suggestive of STEMI are enough to diagnose STEMI. Troponins can be used later to determine the extent of the myocardial injury.</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2- CK-MB can be used in patients who have positive troponin chronically e.g. A renal dialysis patient who had surgery (e.g. CABG), post-op he became hemodynamically unstable, you can’t use troponin to asses the heart in this case because it’s already positive, so use CK-MB.</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3- it’s useful for </a:t>
            </a:r>
            <a:r>
              <a:rPr lang="en-GB" sz="900">
                <a:solidFill>
                  <a:srgbClr val="6AA84F"/>
                </a:solidFill>
                <a:latin typeface="Mada"/>
                <a:ea typeface="Mada"/>
                <a:cs typeface="Mada"/>
                <a:sym typeface="Mada"/>
              </a:rPr>
              <a:t>assessing the type of treatment needed e.g. if the score is 0-1 points, the mortality rate is low in the next 14 days compared to 6-7 points, so you have time to investigate with echo and other noninvasive stuff, whereas patients with 6-7 point are at high risk and require immediate admission to CCU and may even need urgent cath.</a:t>
            </a:r>
            <a:endParaRPr sz="800">
              <a:solidFill>
                <a:srgbClr val="6AA84F"/>
              </a:solidFill>
              <a:latin typeface="Mada"/>
              <a:ea typeface="Mada"/>
              <a:cs typeface="Mada"/>
              <a:sym typeface="Mada"/>
            </a:endParaRPr>
          </a:p>
          <a:p>
            <a:pPr indent="0" lvl="0" marL="0" rtl="0" algn="l">
              <a:spcBef>
                <a:spcPts val="0"/>
              </a:spcBef>
              <a:spcAft>
                <a:spcPts val="0"/>
              </a:spcAft>
              <a:buNone/>
            </a:pPr>
            <a:r>
              <a:rPr lang="en-GB" sz="800">
                <a:solidFill>
                  <a:srgbClr val="1C4588"/>
                </a:solidFill>
                <a:latin typeface="Mada"/>
                <a:ea typeface="Mada"/>
                <a:cs typeface="Mada"/>
                <a:sym typeface="Mada"/>
              </a:rPr>
              <a:t>4- </a:t>
            </a:r>
            <a:r>
              <a:rPr b="1" lang="en-GB" sz="800">
                <a:solidFill>
                  <a:srgbClr val="1C4588"/>
                </a:solidFill>
                <a:latin typeface="Mada"/>
                <a:ea typeface="Mada"/>
                <a:cs typeface="Mada"/>
                <a:sym typeface="Mada"/>
              </a:rPr>
              <a:t>Low-risk patients </a:t>
            </a:r>
            <a:r>
              <a:rPr lang="en-GB" sz="800">
                <a:solidFill>
                  <a:srgbClr val="1C4588"/>
                </a:solidFill>
                <a:latin typeface="Mada"/>
                <a:ea typeface="Mada"/>
                <a:cs typeface="Mada"/>
                <a:sym typeface="Mada"/>
              </a:rPr>
              <a:t>can be managed with oral aspirin, ADP- receptor antagonists, beta-blockers and nitrates. An exercise test should be performed; a negative result has a good prognosis but an early positive test should direct the patient to an invasive strategy. If the patient is unable to exercise satisfactorily, or if the baseline ECG is abnormal (e.g. left ventricular hypertrophy or left bundle branch block), then dobutamine stress echocardiography or myocardial perfusion scintigraphy is recommended. </a:t>
            </a:r>
            <a:endParaRPr sz="800">
              <a:solidFill>
                <a:srgbClr val="1C4588"/>
              </a:solidFill>
              <a:latin typeface="Mada"/>
              <a:ea typeface="Mada"/>
              <a:cs typeface="Mada"/>
              <a:sym typeface="Mada"/>
            </a:endParaRPr>
          </a:p>
        </p:txBody>
      </p:sp>
      <p:cxnSp>
        <p:nvCxnSpPr>
          <p:cNvPr id="261" name="Google Shape;261;p20"/>
          <p:cNvCxnSpPr/>
          <p:nvPr/>
        </p:nvCxnSpPr>
        <p:spPr>
          <a:xfrm rot="10800000">
            <a:off x="8900" y="9316250"/>
            <a:ext cx="7612800" cy="0"/>
          </a:xfrm>
          <a:prstGeom prst="straightConnector1">
            <a:avLst/>
          </a:prstGeom>
          <a:noFill/>
          <a:ln cap="flat" cmpd="sng" w="28575">
            <a:solidFill>
              <a:srgbClr val="9C254D"/>
            </a:solidFill>
            <a:prstDash val="dot"/>
            <a:round/>
            <a:headEnd len="med" w="med" type="none"/>
            <a:tailEnd len="med" w="med" type="none"/>
          </a:ln>
        </p:spPr>
      </p:cxnSp>
      <p:sp>
        <p:nvSpPr>
          <p:cNvPr id="262" name="Google Shape;262;p20"/>
          <p:cNvSpPr/>
          <p:nvPr/>
        </p:nvSpPr>
        <p:spPr>
          <a:xfrm>
            <a:off x="5995900" y="7672825"/>
            <a:ext cx="1467000" cy="646800"/>
          </a:xfrm>
          <a:prstGeom prst="roundRect">
            <a:avLst>
              <a:gd fmla="val 16667"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0-1: Low risk</a:t>
            </a:r>
            <a:r>
              <a:rPr b="1" baseline="30000" lang="en-GB" sz="1200">
                <a:solidFill>
                  <a:schemeClr val="dk1"/>
                </a:solidFill>
                <a:latin typeface="Mada"/>
                <a:ea typeface="Mada"/>
                <a:cs typeface="Mada"/>
                <a:sym typeface="Mada"/>
              </a:rPr>
              <a:t>4</a:t>
            </a:r>
            <a:endParaRPr b="1" baseline="30000"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2-3: Moderate risk</a:t>
            </a:r>
            <a:endParaRPr b="1"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4: High risk</a:t>
            </a:r>
            <a:endParaRPr/>
          </a:p>
        </p:txBody>
      </p:sp>
      <p:sp>
        <p:nvSpPr>
          <p:cNvPr id="263" name="Google Shape;263;p20"/>
          <p:cNvSpPr/>
          <p:nvPr/>
        </p:nvSpPr>
        <p:spPr>
          <a:xfrm>
            <a:off x="129825" y="7339450"/>
            <a:ext cx="942900" cy="3714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FF0000"/>
                </a:solidFill>
                <a:latin typeface="Mada"/>
                <a:ea typeface="Mada"/>
                <a:cs typeface="Mada"/>
                <a:sym typeface="Mada"/>
              </a:rPr>
              <a:t>A</a:t>
            </a:r>
            <a:r>
              <a:rPr b="1" lang="en-GB" sz="1200">
                <a:solidFill>
                  <a:srgbClr val="E69138"/>
                </a:solidFill>
                <a:latin typeface="Mada"/>
                <a:ea typeface="Mada"/>
                <a:cs typeface="Mada"/>
                <a:sym typeface="Mada"/>
              </a:rPr>
              <a:t>M</a:t>
            </a:r>
            <a:r>
              <a:rPr b="1" lang="en-GB" sz="1200">
                <a:solidFill>
                  <a:srgbClr val="6AA84F"/>
                </a:solidFill>
                <a:latin typeface="Mada"/>
                <a:ea typeface="Mada"/>
                <a:cs typeface="Mada"/>
                <a:sym typeface="Mada"/>
              </a:rPr>
              <a:t>E</a:t>
            </a:r>
            <a:r>
              <a:rPr b="1" lang="en-GB" sz="1200">
                <a:solidFill>
                  <a:srgbClr val="0000FF"/>
                </a:solidFill>
                <a:latin typeface="Mada"/>
                <a:ea typeface="Mada"/>
                <a:cs typeface="Mada"/>
                <a:sym typeface="Mada"/>
              </a:rPr>
              <a:t>R</a:t>
            </a:r>
            <a:r>
              <a:rPr b="1" lang="en-GB" sz="1200">
                <a:solidFill>
                  <a:srgbClr val="9900FF"/>
                </a:solidFill>
                <a:latin typeface="Mada"/>
                <a:ea typeface="Mada"/>
                <a:cs typeface="Mada"/>
                <a:sym typeface="Mada"/>
              </a:rPr>
              <a:t>I</a:t>
            </a:r>
            <a:r>
              <a:rPr b="1" lang="en-GB" sz="1200">
                <a:solidFill>
                  <a:srgbClr val="A64D79"/>
                </a:solidFill>
                <a:latin typeface="Mada"/>
                <a:ea typeface="Mada"/>
                <a:cs typeface="Mada"/>
                <a:sym typeface="Mada"/>
              </a:rPr>
              <a:t>C</a:t>
            </a:r>
            <a:r>
              <a:rPr b="1" lang="en-GB" sz="1200">
                <a:solidFill>
                  <a:srgbClr val="4A86E8"/>
                </a:solidFill>
                <a:latin typeface="Mada"/>
                <a:ea typeface="Mada"/>
                <a:cs typeface="Mada"/>
                <a:sym typeface="Mada"/>
              </a:rPr>
              <a:t>A</a:t>
            </a:r>
            <a:endParaRPr/>
          </a:p>
        </p:txBody>
      </p:sp>
      <p:sp>
        <p:nvSpPr>
          <p:cNvPr id="264" name="Google Shape;264;p20"/>
          <p:cNvSpPr/>
          <p:nvPr/>
        </p:nvSpPr>
        <p:spPr>
          <a:xfrm>
            <a:off x="121425" y="3565075"/>
            <a:ext cx="3321000" cy="9693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5" name="Google Shape;265;p20"/>
          <p:cNvPicPr preferRelativeResize="0"/>
          <p:nvPr/>
        </p:nvPicPr>
        <p:blipFill>
          <a:blip r:embed="rId5">
            <a:alphaModFix/>
          </a:blip>
          <a:stretch>
            <a:fillRect/>
          </a:stretch>
        </p:blipFill>
        <p:spPr>
          <a:xfrm>
            <a:off x="251475" y="4595750"/>
            <a:ext cx="3111283" cy="753500"/>
          </a:xfrm>
          <a:prstGeom prst="rect">
            <a:avLst/>
          </a:prstGeom>
          <a:noFill/>
          <a:ln>
            <a:noFill/>
          </a:ln>
        </p:spPr>
      </p:pic>
      <p:pic>
        <p:nvPicPr>
          <p:cNvPr id="266" name="Google Shape;266;p20"/>
          <p:cNvPicPr preferRelativeResize="0"/>
          <p:nvPr/>
        </p:nvPicPr>
        <p:blipFill>
          <a:blip r:embed="rId6">
            <a:alphaModFix/>
          </a:blip>
          <a:stretch>
            <a:fillRect/>
          </a:stretch>
        </p:blipFill>
        <p:spPr>
          <a:xfrm>
            <a:off x="6325163" y="6332045"/>
            <a:ext cx="835275" cy="835275"/>
          </a:xfrm>
          <a:prstGeom prst="rect">
            <a:avLst/>
          </a:prstGeom>
          <a:noFill/>
          <a:ln>
            <a:noFill/>
          </a:ln>
        </p:spPr>
      </p:pic>
      <p:sp>
        <p:nvSpPr>
          <p:cNvPr id="267" name="Google Shape;267;p20"/>
          <p:cNvSpPr txBox="1"/>
          <p:nvPr/>
        </p:nvSpPr>
        <p:spPr>
          <a:xfrm>
            <a:off x="6058900" y="7117813"/>
            <a:ext cx="1719900" cy="6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00">
                <a:latin typeface="Mada"/>
                <a:ea typeface="Mada"/>
                <a:cs typeface="Mada"/>
                <a:sym typeface="Mada"/>
              </a:rPr>
              <a:t>Calculate</a:t>
            </a:r>
            <a:r>
              <a:rPr lang="en-GB" sz="700">
                <a:latin typeface="Mada"/>
                <a:ea typeface="Mada"/>
                <a:cs typeface="Mada"/>
                <a:sym typeface="Mada"/>
              </a:rPr>
              <a:t> TIMI score with the app</a:t>
            </a:r>
            <a:endParaRPr sz="700">
              <a:solidFill>
                <a:schemeClr val="dk1"/>
              </a:solidFill>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1"/>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Management of ACS</a:t>
            </a:r>
            <a:endParaRPr sz="2600">
              <a:latin typeface="Mada Black"/>
              <a:ea typeface="Mada Black"/>
              <a:cs typeface="Mada Black"/>
              <a:sym typeface="Mada Black"/>
            </a:endParaRPr>
          </a:p>
        </p:txBody>
      </p:sp>
      <p:cxnSp>
        <p:nvCxnSpPr>
          <p:cNvPr id="273" name="Google Shape;273;p21"/>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274" name="Google Shape;274;p21"/>
          <p:cNvSpPr/>
          <p:nvPr/>
        </p:nvSpPr>
        <p:spPr>
          <a:xfrm>
            <a:off x="1940763" y="1253800"/>
            <a:ext cx="3708000" cy="3015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Mada"/>
                <a:ea typeface="Mada"/>
                <a:cs typeface="Mada"/>
                <a:sym typeface="Mada"/>
              </a:rPr>
              <a:t>ACS  Concurrent Treatments </a:t>
            </a:r>
            <a:endParaRPr b="1">
              <a:solidFill>
                <a:srgbClr val="FFFFFF"/>
              </a:solidFill>
              <a:latin typeface="Mada"/>
              <a:ea typeface="Mada"/>
              <a:cs typeface="Mada"/>
              <a:sym typeface="Mada"/>
            </a:endParaRPr>
          </a:p>
        </p:txBody>
      </p:sp>
      <p:sp>
        <p:nvSpPr>
          <p:cNvPr id="275" name="Google Shape;275;p21"/>
          <p:cNvSpPr/>
          <p:nvPr/>
        </p:nvSpPr>
        <p:spPr>
          <a:xfrm>
            <a:off x="251075" y="1720513"/>
            <a:ext cx="1670400" cy="252300"/>
          </a:xfrm>
          <a:prstGeom prst="rect">
            <a:avLst/>
          </a:prstGeom>
          <a:solidFill>
            <a:srgbClr val="F5E9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9C254D"/>
                </a:solidFill>
                <a:latin typeface="Mada"/>
                <a:ea typeface="Mada"/>
                <a:cs typeface="Mada"/>
                <a:sym typeface="Mada"/>
              </a:rPr>
              <a:t>Anti-ischemic therapies</a:t>
            </a:r>
            <a:endParaRPr b="1" sz="1100">
              <a:solidFill>
                <a:srgbClr val="9C254D"/>
              </a:solidFill>
              <a:latin typeface="Mada"/>
              <a:ea typeface="Mada"/>
              <a:cs typeface="Mada"/>
              <a:sym typeface="Mada"/>
            </a:endParaRPr>
          </a:p>
        </p:txBody>
      </p:sp>
      <p:sp>
        <p:nvSpPr>
          <p:cNvPr id="276" name="Google Shape;276;p21"/>
          <p:cNvSpPr/>
          <p:nvPr/>
        </p:nvSpPr>
        <p:spPr>
          <a:xfrm>
            <a:off x="2863713" y="1720514"/>
            <a:ext cx="1862100" cy="252300"/>
          </a:xfrm>
          <a:prstGeom prst="rect">
            <a:avLst/>
          </a:prstGeom>
          <a:solidFill>
            <a:srgbClr val="F5E9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9C254D"/>
                </a:solidFill>
                <a:latin typeface="Mada"/>
                <a:ea typeface="Mada"/>
                <a:cs typeface="Mada"/>
                <a:sym typeface="Mada"/>
              </a:rPr>
              <a:t>Antithrombotic therapies</a:t>
            </a:r>
            <a:endParaRPr b="1" sz="1100">
              <a:solidFill>
                <a:srgbClr val="9C254D"/>
              </a:solidFill>
              <a:latin typeface="Mada"/>
              <a:ea typeface="Mada"/>
              <a:cs typeface="Mada"/>
              <a:sym typeface="Mada"/>
            </a:endParaRPr>
          </a:p>
        </p:txBody>
      </p:sp>
      <p:sp>
        <p:nvSpPr>
          <p:cNvPr id="277" name="Google Shape;277;p21"/>
          <p:cNvSpPr/>
          <p:nvPr/>
        </p:nvSpPr>
        <p:spPr>
          <a:xfrm>
            <a:off x="5475225" y="1720514"/>
            <a:ext cx="1954200" cy="252300"/>
          </a:xfrm>
          <a:prstGeom prst="rect">
            <a:avLst/>
          </a:prstGeom>
          <a:solidFill>
            <a:srgbClr val="F5E9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9C254D"/>
                </a:solidFill>
                <a:latin typeface="Mada"/>
                <a:ea typeface="Mada"/>
                <a:cs typeface="Mada"/>
                <a:sym typeface="Mada"/>
              </a:rPr>
              <a:t>Adjunctive therapies</a:t>
            </a:r>
            <a:endParaRPr b="1" sz="1100">
              <a:solidFill>
                <a:srgbClr val="9C254D"/>
              </a:solidFill>
              <a:latin typeface="Mada"/>
              <a:ea typeface="Mada"/>
              <a:cs typeface="Mada"/>
              <a:sym typeface="Mada"/>
            </a:endParaRPr>
          </a:p>
        </p:txBody>
      </p:sp>
      <p:sp>
        <p:nvSpPr>
          <p:cNvPr id="278" name="Google Shape;278;p21"/>
          <p:cNvSpPr/>
          <p:nvPr/>
        </p:nvSpPr>
        <p:spPr>
          <a:xfrm>
            <a:off x="263500" y="2487075"/>
            <a:ext cx="1167000" cy="495600"/>
          </a:xfrm>
          <a:prstGeom prst="rect">
            <a:avLst/>
          </a:prstGeom>
          <a:solidFill>
            <a:srgbClr val="F3F3F3"/>
          </a:solidFill>
          <a:ln>
            <a:noFill/>
          </a:ln>
        </p:spPr>
        <p:txBody>
          <a:bodyPr anchorCtr="0" anchor="ctr" bIns="91425" lIns="0" spcFirstLastPara="1" rIns="91425" wrap="square" tIns="91425">
            <a:noAutofit/>
          </a:bodyPr>
          <a:lstStyle/>
          <a:p>
            <a:pPr indent="-113899" lvl="0" marL="280799" rtl="0" algn="l">
              <a:spcBef>
                <a:spcPts val="0"/>
              </a:spcBef>
              <a:spcAft>
                <a:spcPts val="0"/>
              </a:spcAft>
              <a:buSzPts val="1000"/>
              <a:buFont typeface="Mada"/>
              <a:buChar char="●"/>
            </a:pPr>
            <a:r>
              <a:rPr lang="en-GB" sz="1000">
                <a:latin typeface="Mada"/>
                <a:ea typeface="Mada"/>
                <a:cs typeface="Mada"/>
                <a:sym typeface="Mada"/>
              </a:rPr>
              <a:t>𝛃-blockers</a:t>
            </a:r>
            <a:endParaRPr sz="1000">
              <a:latin typeface="Mada"/>
              <a:ea typeface="Mada"/>
              <a:cs typeface="Mada"/>
              <a:sym typeface="Mada"/>
            </a:endParaRPr>
          </a:p>
          <a:p>
            <a:pPr indent="-113899" lvl="0" marL="280799" rtl="0" algn="l">
              <a:spcBef>
                <a:spcPts val="0"/>
              </a:spcBef>
              <a:spcAft>
                <a:spcPts val="0"/>
              </a:spcAft>
              <a:buSzPts val="1000"/>
              <a:buFont typeface="Mada"/>
              <a:buChar char="●"/>
            </a:pPr>
            <a:r>
              <a:rPr lang="en-GB" sz="1000">
                <a:latin typeface="Mada"/>
                <a:ea typeface="Mada"/>
                <a:cs typeface="Mada"/>
                <a:sym typeface="Mada"/>
              </a:rPr>
              <a:t>Nitrates</a:t>
            </a:r>
            <a:endParaRPr sz="1000">
              <a:latin typeface="Mada"/>
              <a:ea typeface="Mada"/>
              <a:cs typeface="Mada"/>
              <a:sym typeface="Mada"/>
            </a:endParaRPr>
          </a:p>
          <a:p>
            <a:pPr indent="-113899" lvl="0" marL="280799" rtl="0" algn="l">
              <a:spcBef>
                <a:spcPts val="0"/>
              </a:spcBef>
              <a:spcAft>
                <a:spcPts val="0"/>
              </a:spcAft>
              <a:buSzPts val="1000"/>
              <a:buFont typeface="Mada"/>
              <a:buChar char="●"/>
            </a:pPr>
            <a:r>
              <a:rPr lang="en-GB" sz="1000">
                <a:latin typeface="Mada"/>
                <a:ea typeface="Mada"/>
                <a:cs typeface="Mada"/>
                <a:sym typeface="Mada"/>
              </a:rPr>
              <a:t>+/- CCB</a:t>
            </a:r>
            <a:endParaRPr sz="1000">
              <a:latin typeface="Mada"/>
              <a:ea typeface="Mada"/>
              <a:cs typeface="Mada"/>
              <a:sym typeface="Mada"/>
            </a:endParaRPr>
          </a:p>
        </p:txBody>
      </p:sp>
      <p:sp>
        <p:nvSpPr>
          <p:cNvPr id="279" name="Google Shape;279;p21"/>
          <p:cNvSpPr/>
          <p:nvPr/>
        </p:nvSpPr>
        <p:spPr>
          <a:xfrm>
            <a:off x="1652700" y="2153900"/>
            <a:ext cx="1719600" cy="252300"/>
          </a:xfrm>
          <a:prstGeom prst="rect">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Antiplatelet agents (Use 2)</a:t>
            </a:r>
            <a:endParaRPr b="1" sz="1000">
              <a:latin typeface="Mada"/>
              <a:ea typeface="Mada"/>
              <a:cs typeface="Mada"/>
              <a:sym typeface="Mada"/>
            </a:endParaRPr>
          </a:p>
        </p:txBody>
      </p:sp>
      <p:sp>
        <p:nvSpPr>
          <p:cNvPr id="280" name="Google Shape;280;p21"/>
          <p:cNvSpPr/>
          <p:nvPr/>
        </p:nvSpPr>
        <p:spPr>
          <a:xfrm>
            <a:off x="4352775" y="2153900"/>
            <a:ext cx="1800300" cy="2523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Anticoagulants (use one)</a:t>
            </a:r>
            <a:endParaRPr b="1" sz="1000">
              <a:latin typeface="Mada"/>
              <a:ea typeface="Mada"/>
              <a:cs typeface="Mada"/>
              <a:sym typeface="Mada"/>
            </a:endParaRPr>
          </a:p>
        </p:txBody>
      </p:sp>
      <p:sp>
        <p:nvSpPr>
          <p:cNvPr id="281" name="Google Shape;281;p21"/>
          <p:cNvSpPr/>
          <p:nvPr/>
        </p:nvSpPr>
        <p:spPr>
          <a:xfrm>
            <a:off x="1652700" y="2511074"/>
            <a:ext cx="1719600" cy="495600"/>
          </a:xfrm>
          <a:prstGeom prst="rect">
            <a:avLst/>
          </a:prstGeom>
          <a:solidFill>
            <a:srgbClr val="F3F3F3"/>
          </a:solidFill>
          <a:ln>
            <a:noFill/>
          </a:ln>
        </p:spPr>
        <p:txBody>
          <a:bodyPr anchorCtr="0" anchor="ctr" bIns="91425" lIns="0" spcFirstLastPara="1" rIns="91425" wrap="square" tIns="91425">
            <a:noAutofit/>
          </a:bodyPr>
          <a:lstStyle/>
          <a:p>
            <a:pPr indent="-113899" lvl="0" marL="2807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Aspirin</a:t>
            </a:r>
            <a:endParaRPr sz="1000">
              <a:solidFill>
                <a:schemeClr val="dk1"/>
              </a:solidFill>
              <a:latin typeface="Mada"/>
              <a:ea typeface="Mada"/>
              <a:cs typeface="Mada"/>
              <a:sym typeface="Mada"/>
            </a:endParaRPr>
          </a:p>
          <a:p>
            <a:pPr indent="-113899" lvl="0" marL="2807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P2Y12 inhibitor</a:t>
            </a:r>
            <a:endParaRPr sz="1000">
              <a:solidFill>
                <a:schemeClr val="dk1"/>
              </a:solidFill>
              <a:latin typeface="Mada"/>
              <a:ea typeface="Mada"/>
              <a:cs typeface="Mada"/>
              <a:sym typeface="Mada"/>
            </a:endParaRPr>
          </a:p>
          <a:p>
            <a:pPr indent="-113899" lvl="0" marL="2807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GP llb/llla inhibitor</a:t>
            </a:r>
            <a:endParaRPr sz="1000">
              <a:solidFill>
                <a:schemeClr val="dk1"/>
              </a:solidFill>
              <a:latin typeface="Mada"/>
              <a:ea typeface="Mada"/>
              <a:cs typeface="Mada"/>
              <a:sym typeface="Mada"/>
            </a:endParaRPr>
          </a:p>
        </p:txBody>
      </p:sp>
      <p:sp>
        <p:nvSpPr>
          <p:cNvPr id="282" name="Google Shape;282;p21"/>
          <p:cNvSpPr/>
          <p:nvPr/>
        </p:nvSpPr>
        <p:spPr>
          <a:xfrm>
            <a:off x="4669425" y="2511076"/>
            <a:ext cx="1167000" cy="495600"/>
          </a:xfrm>
          <a:prstGeom prst="rect">
            <a:avLst/>
          </a:prstGeom>
          <a:solidFill>
            <a:srgbClr val="F3F3F3"/>
          </a:solidFill>
          <a:ln>
            <a:noFill/>
          </a:ln>
        </p:spPr>
        <p:txBody>
          <a:bodyPr anchorCtr="0" anchor="ctr" bIns="91425" lIns="0" spcFirstLastPara="1" rIns="91425" wrap="square" tIns="91425">
            <a:noAutofit/>
          </a:bodyPr>
          <a:lstStyle/>
          <a:p>
            <a:pPr indent="-113899" lvl="0" marL="2807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UFH</a:t>
            </a:r>
            <a:endParaRPr sz="1000">
              <a:solidFill>
                <a:schemeClr val="dk1"/>
              </a:solidFill>
              <a:latin typeface="Mada"/>
              <a:ea typeface="Mada"/>
              <a:cs typeface="Mada"/>
              <a:sym typeface="Mada"/>
            </a:endParaRPr>
          </a:p>
          <a:p>
            <a:pPr indent="-113899" lvl="0" marL="2807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LMWH</a:t>
            </a:r>
            <a:endParaRPr sz="1000">
              <a:solidFill>
                <a:schemeClr val="dk1"/>
              </a:solidFill>
              <a:latin typeface="Mada"/>
              <a:ea typeface="Mada"/>
              <a:cs typeface="Mada"/>
              <a:sym typeface="Mada"/>
            </a:endParaRPr>
          </a:p>
          <a:p>
            <a:pPr indent="-113899" lvl="0" marL="2807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Bivalirudin</a:t>
            </a:r>
            <a:endParaRPr sz="1000">
              <a:solidFill>
                <a:schemeClr val="dk1"/>
              </a:solidFill>
              <a:latin typeface="Mada"/>
              <a:ea typeface="Mada"/>
              <a:cs typeface="Mada"/>
              <a:sym typeface="Mada"/>
            </a:endParaRPr>
          </a:p>
        </p:txBody>
      </p:sp>
      <p:sp>
        <p:nvSpPr>
          <p:cNvPr id="283" name="Google Shape;283;p21"/>
          <p:cNvSpPr/>
          <p:nvPr/>
        </p:nvSpPr>
        <p:spPr>
          <a:xfrm>
            <a:off x="6159050" y="2511093"/>
            <a:ext cx="1167000" cy="426600"/>
          </a:xfrm>
          <a:prstGeom prst="rect">
            <a:avLst/>
          </a:prstGeom>
          <a:solidFill>
            <a:srgbClr val="F3F3F3"/>
          </a:solidFill>
          <a:ln>
            <a:noFill/>
          </a:ln>
        </p:spPr>
        <p:txBody>
          <a:bodyPr anchorCtr="0" anchor="ctr" bIns="91425" lIns="0" spcFirstLastPara="1" rIns="91425" wrap="square" tIns="91425">
            <a:noAutofit/>
          </a:bodyPr>
          <a:lstStyle/>
          <a:p>
            <a:pPr indent="-113899" lvl="0" marL="2087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Statin</a:t>
            </a:r>
            <a:endParaRPr sz="1000">
              <a:solidFill>
                <a:schemeClr val="dk1"/>
              </a:solidFill>
              <a:latin typeface="Mada"/>
              <a:ea typeface="Mada"/>
              <a:cs typeface="Mada"/>
              <a:sym typeface="Mada"/>
            </a:endParaRPr>
          </a:p>
          <a:p>
            <a:pPr indent="-113899" lvl="0" marL="208799"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ACE inhibitor</a:t>
            </a:r>
            <a:endParaRPr sz="1000">
              <a:solidFill>
                <a:schemeClr val="dk1"/>
              </a:solidFill>
              <a:latin typeface="Mada"/>
              <a:ea typeface="Mada"/>
              <a:cs typeface="Mada"/>
              <a:sym typeface="Mada"/>
            </a:endParaRPr>
          </a:p>
        </p:txBody>
      </p:sp>
      <p:cxnSp>
        <p:nvCxnSpPr>
          <p:cNvPr id="284" name="Google Shape;284;p21"/>
          <p:cNvCxnSpPr>
            <a:stCxn id="274" idx="2"/>
            <a:endCxn id="276" idx="0"/>
          </p:cNvCxnSpPr>
          <p:nvPr/>
        </p:nvCxnSpPr>
        <p:spPr>
          <a:xfrm flipH="1" rot="-5400000">
            <a:off x="3712413" y="1637650"/>
            <a:ext cx="165300" cy="600"/>
          </a:xfrm>
          <a:prstGeom prst="bentConnector3">
            <a:avLst>
              <a:gd fmla="val 49974" name="adj1"/>
            </a:avLst>
          </a:prstGeom>
          <a:noFill/>
          <a:ln cap="flat" cmpd="sng" w="9525">
            <a:solidFill>
              <a:schemeClr val="dk2"/>
            </a:solidFill>
            <a:prstDash val="solid"/>
            <a:round/>
            <a:headEnd len="med" w="med" type="none"/>
            <a:tailEnd len="med" w="med" type="none"/>
          </a:ln>
        </p:spPr>
      </p:cxnSp>
      <p:cxnSp>
        <p:nvCxnSpPr>
          <p:cNvPr id="285" name="Google Shape;285;p21"/>
          <p:cNvCxnSpPr>
            <a:stCxn id="274" idx="2"/>
            <a:endCxn id="277" idx="0"/>
          </p:cNvCxnSpPr>
          <p:nvPr/>
        </p:nvCxnSpPr>
        <p:spPr>
          <a:xfrm flipH="1" rot="-5400000">
            <a:off x="5040963" y="309100"/>
            <a:ext cx="165300" cy="2657700"/>
          </a:xfrm>
          <a:prstGeom prst="bentConnector3">
            <a:avLst>
              <a:gd fmla="val 49974" name="adj1"/>
            </a:avLst>
          </a:prstGeom>
          <a:noFill/>
          <a:ln cap="flat" cmpd="sng" w="9525">
            <a:solidFill>
              <a:schemeClr val="dk2"/>
            </a:solidFill>
            <a:prstDash val="solid"/>
            <a:round/>
            <a:headEnd len="med" w="med" type="none"/>
            <a:tailEnd len="med" w="med" type="none"/>
          </a:ln>
        </p:spPr>
      </p:cxnSp>
      <p:cxnSp>
        <p:nvCxnSpPr>
          <p:cNvPr id="286" name="Google Shape;286;p21"/>
          <p:cNvCxnSpPr>
            <a:stCxn id="274" idx="2"/>
            <a:endCxn id="275" idx="0"/>
          </p:cNvCxnSpPr>
          <p:nvPr/>
        </p:nvCxnSpPr>
        <p:spPr>
          <a:xfrm rot="5400000">
            <a:off x="2357913" y="283750"/>
            <a:ext cx="165300" cy="2708400"/>
          </a:xfrm>
          <a:prstGeom prst="bentConnector3">
            <a:avLst>
              <a:gd fmla="val 49974" name="adj1"/>
            </a:avLst>
          </a:prstGeom>
          <a:noFill/>
          <a:ln cap="flat" cmpd="sng" w="9525">
            <a:solidFill>
              <a:schemeClr val="dk2"/>
            </a:solidFill>
            <a:prstDash val="solid"/>
            <a:round/>
            <a:headEnd len="med" w="med" type="none"/>
            <a:tailEnd len="med" w="med" type="none"/>
          </a:ln>
        </p:spPr>
      </p:cxnSp>
      <p:cxnSp>
        <p:nvCxnSpPr>
          <p:cNvPr id="287" name="Google Shape;287;p21"/>
          <p:cNvCxnSpPr>
            <a:stCxn id="276" idx="2"/>
            <a:endCxn id="279" idx="0"/>
          </p:cNvCxnSpPr>
          <p:nvPr/>
        </p:nvCxnSpPr>
        <p:spPr>
          <a:xfrm rot="5400000">
            <a:off x="3063063" y="1422314"/>
            <a:ext cx="181200" cy="1282200"/>
          </a:xfrm>
          <a:prstGeom prst="bentConnector3">
            <a:avLst>
              <a:gd fmla="val 49968" name="adj1"/>
            </a:avLst>
          </a:prstGeom>
          <a:noFill/>
          <a:ln cap="flat" cmpd="sng" w="9525">
            <a:solidFill>
              <a:schemeClr val="dk2"/>
            </a:solidFill>
            <a:prstDash val="solid"/>
            <a:round/>
            <a:headEnd len="med" w="med" type="none"/>
            <a:tailEnd len="med" w="med" type="none"/>
          </a:ln>
        </p:spPr>
      </p:cxnSp>
      <p:cxnSp>
        <p:nvCxnSpPr>
          <p:cNvPr id="288" name="Google Shape;288;p21"/>
          <p:cNvCxnSpPr>
            <a:stCxn id="276" idx="2"/>
            <a:endCxn id="280" idx="0"/>
          </p:cNvCxnSpPr>
          <p:nvPr/>
        </p:nvCxnSpPr>
        <p:spPr>
          <a:xfrm flipH="1" rot="-5400000">
            <a:off x="4433313" y="1334264"/>
            <a:ext cx="181200" cy="1458300"/>
          </a:xfrm>
          <a:prstGeom prst="bentConnector3">
            <a:avLst>
              <a:gd fmla="val 49968" name="adj1"/>
            </a:avLst>
          </a:prstGeom>
          <a:noFill/>
          <a:ln cap="flat" cmpd="sng" w="9525">
            <a:solidFill>
              <a:schemeClr val="dk2"/>
            </a:solidFill>
            <a:prstDash val="solid"/>
            <a:round/>
            <a:headEnd len="med" w="med" type="none"/>
            <a:tailEnd len="med" w="med" type="none"/>
          </a:ln>
        </p:spPr>
      </p:cxnSp>
      <p:cxnSp>
        <p:nvCxnSpPr>
          <p:cNvPr id="289" name="Google Shape;289;p21"/>
          <p:cNvCxnSpPr>
            <a:stCxn id="279" idx="2"/>
            <a:endCxn id="281" idx="0"/>
          </p:cNvCxnSpPr>
          <p:nvPr/>
        </p:nvCxnSpPr>
        <p:spPr>
          <a:xfrm flipH="1" rot="-5400000">
            <a:off x="2460300" y="2458400"/>
            <a:ext cx="105000" cy="600"/>
          </a:xfrm>
          <a:prstGeom prst="bentConnector3">
            <a:avLst>
              <a:gd fmla="val 49940" name="adj1"/>
            </a:avLst>
          </a:prstGeom>
          <a:noFill/>
          <a:ln cap="flat" cmpd="sng" w="9525">
            <a:solidFill>
              <a:schemeClr val="dk2"/>
            </a:solidFill>
            <a:prstDash val="solid"/>
            <a:round/>
            <a:headEnd len="med" w="med" type="none"/>
            <a:tailEnd len="med" w="med" type="none"/>
          </a:ln>
        </p:spPr>
      </p:cxnSp>
      <p:cxnSp>
        <p:nvCxnSpPr>
          <p:cNvPr id="290" name="Google Shape;290;p21"/>
          <p:cNvCxnSpPr>
            <a:stCxn id="280" idx="2"/>
            <a:endCxn id="282" idx="0"/>
          </p:cNvCxnSpPr>
          <p:nvPr/>
        </p:nvCxnSpPr>
        <p:spPr>
          <a:xfrm flipH="1" rot="-5400000">
            <a:off x="5200725" y="2458400"/>
            <a:ext cx="105000" cy="600"/>
          </a:xfrm>
          <a:prstGeom prst="bentConnector3">
            <a:avLst>
              <a:gd fmla="val 49941" name="adj1"/>
            </a:avLst>
          </a:prstGeom>
          <a:noFill/>
          <a:ln cap="flat" cmpd="sng" w="9525">
            <a:solidFill>
              <a:schemeClr val="dk2"/>
            </a:solidFill>
            <a:prstDash val="solid"/>
            <a:round/>
            <a:headEnd len="med" w="med" type="none"/>
            <a:tailEnd len="med" w="med" type="none"/>
          </a:ln>
        </p:spPr>
      </p:cxnSp>
      <p:cxnSp>
        <p:nvCxnSpPr>
          <p:cNvPr id="291" name="Google Shape;291;p21"/>
          <p:cNvCxnSpPr>
            <a:stCxn id="277" idx="2"/>
            <a:endCxn id="283" idx="0"/>
          </p:cNvCxnSpPr>
          <p:nvPr/>
        </p:nvCxnSpPr>
        <p:spPr>
          <a:xfrm flipH="1" rot="-5400000">
            <a:off x="6328275" y="2096864"/>
            <a:ext cx="538200" cy="290100"/>
          </a:xfrm>
          <a:prstGeom prst="bentConnector3">
            <a:avLst>
              <a:gd fmla="val 50007" name="adj1"/>
            </a:avLst>
          </a:prstGeom>
          <a:noFill/>
          <a:ln cap="flat" cmpd="sng" w="9525">
            <a:solidFill>
              <a:schemeClr val="dk2"/>
            </a:solidFill>
            <a:prstDash val="solid"/>
            <a:round/>
            <a:headEnd len="med" w="med" type="none"/>
            <a:tailEnd len="med" w="med" type="none"/>
          </a:ln>
        </p:spPr>
      </p:cxnSp>
      <p:cxnSp>
        <p:nvCxnSpPr>
          <p:cNvPr id="292" name="Google Shape;292;p21"/>
          <p:cNvCxnSpPr>
            <a:stCxn id="275" idx="2"/>
            <a:endCxn id="278" idx="0"/>
          </p:cNvCxnSpPr>
          <p:nvPr/>
        </p:nvCxnSpPr>
        <p:spPr>
          <a:xfrm rot="5400000">
            <a:off x="709475" y="2110213"/>
            <a:ext cx="514200" cy="239400"/>
          </a:xfrm>
          <a:prstGeom prst="bentConnector3">
            <a:avLst>
              <a:gd fmla="val 50006" name="adj1"/>
            </a:avLst>
          </a:prstGeom>
          <a:noFill/>
          <a:ln cap="flat" cmpd="sng" w="9525">
            <a:solidFill>
              <a:schemeClr val="dk2"/>
            </a:solidFill>
            <a:prstDash val="solid"/>
            <a:round/>
            <a:headEnd len="med" w="med" type="none"/>
            <a:tailEnd len="med" w="med" type="none"/>
          </a:ln>
        </p:spPr>
      </p:cxnSp>
      <p:graphicFrame>
        <p:nvGraphicFramePr>
          <p:cNvPr id="293" name="Google Shape;293;p21"/>
          <p:cNvGraphicFramePr/>
          <p:nvPr/>
        </p:nvGraphicFramePr>
        <p:xfrm>
          <a:off x="85438" y="3342613"/>
          <a:ext cx="3000000" cy="3000000"/>
        </p:xfrm>
        <a:graphic>
          <a:graphicData uri="http://schemas.openxmlformats.org/drawingml/2006/table">
            <a:tbl>
              <a:tblPr>
                <a:noFill/>
                <a:tableStyleId>{88F919AB-8A41-4AF8-9CCB-F210585D8BB1}</a:tableStyleId>
              </a:tblPr>
              <a:tblGrid>
                <a:gridCol w="1427950"/>
                <a:gridCol w="3396775"/>
                <a:gridCol w="2600050"/>
              </a:tblGrid>
              <a:tr h="337300">
                <a:tc rowSpan="4">
                  <a:txBody>
                    <a:bodyPr/>
                    <a:lstStyle/>
                    <a:p>
                      <a:pPr indent="0" lvl="0" marL="0" rtl="0" algn="ctr">
                        <a:spcBef>
                          <a:spcPts val="0"/>
                        </a:spcBef>
                        <a:spcAft>
                          <a:spcPts val="0"/>
                        </a:spcAft>
                        <a:buNone/>
                      </a:pPr>
                      <a:r>
                        <a:rPr b="1" lang="en-GB">
                          <a:solidFill>
                            <a:srgbClr val="FFFFFF"/>
                          </a:solidFill>
                          <a:latin typeface="Mada"/>
                          <a:ea typeface="Mada"/>
                          <a:cs typeface="Mada"/>
                          <a:sym typeface="Mada"/>
                        </a:rPr>
                        <a:t>Anti-ischemic &amp; Adjunctive therapies</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1- </a:t>
                      </a:r>
                      <a:r>
                        <a:rPr b="1" lang="en-GB" sz="1300">
                          <a:solidFill>
                            <a:srgbClr val="9C254D"/>
                          </a:solidFill>
                          <a:latin typeface="Mada"/>
                          <a:ea typeface="Mada"/>
                          <a:cs typeface="Mada"/>
                          <a:sym typeface="Mada"/>
                        </a:rPr>
                        <a:t>Beta-blockers</a:t>
                      </a:r>
                      <a:r>
                        <a:rPr b="1" lang="en-GB" sz="1300">
                          <a:solidFill>
                            <a:srgbClr val="9C254D"/>
                          </a:solidFill>
                          <a:latin typeface="Mada"/>
                          <a:ea typeface="Mada"/>
                          <a:cs typeface="Mada"/>
                          <a:sym typeface="Mada"/>
                        </a:rPr>
                        <a:t> </a:t>
                      </a:r>
                      <a:r>
                        <a:rPr b="1" lang="en-GB" sz="1000">
                          <a:solidFill>
                            <a:srgbClr val="9C254D"/>
                          </a:solidFill>
                          <a:latin typeface="Mada"/>
                          <a:ea typeface="Mada"/>
                          <a:cs typeface="Mada"/>
                          <a:sym typeface="Mada"/>
                        </a:rPr>
                        <a:t>(e.g. Metoprolol, Atenolol)</a:t>
                      </a:r>
                      <a:endParaRPr b="1" sz="10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2- Statin</a:t>
                      </a:r>
                      <a:endParaRPr b="1" sz="1300">
                        <a:solidFill>
                          <a:srgbClr val="9C254D"/>
                        </a:solidFill>
                        <a:latin typeface="Mada"/>
                        <a:ea typeface="Mada"/>
                        <a:cs typeface="Mada"/>
                        <a:sym typeface="Mada"/>
                      </a:endParaRPr>
                    </a:p>
                  </a:txBody>
                  <a:tcPr marT="91425" marB="91425" marR="91425" marL="91425" anchor="ctr">
                    <a:solidFill>
                      <a:srgbClr val="F5E9ED"/>
                    </a:solidFill>
                  </a:tcPr>
                </a:tc>
              </a:tr>
              <a:tr h="1369375">
                <a:tc vMerge="1"/>
                <a:tc>
                  <a:txBody>
                    <a:bodyPr/>
                    <a:lstStyle/>
                    <a:p>
                      <a:pPr indent="-185900" lvl="0" marL="244800" rtl="0" algn="l">
                        <a:lnSpc>
                          <a:spcPct val="100000"/>
                        </a:lnSpc>
                        <a:spcBef>
                          <a:spcPts val="0"/>
                        </a:spcBef>
                        <a:spcAft>
                          <a:spcPts val="0"/>
                        </a:spcAft>
                        <a:buClr>
                          <a:srgbClr val="2F497E"/>
                        </a:buClr>
                        <a:buSzPts val="1000"/>
                        <a:buFont typeface="Mada"/>
                        <a:buChar char="●"/>
                      </a:pPr>
                      <a:r>
                        <a:rPr lang="en-GB" sz="1000">
                          <a:solidFill>
                            <a:srgbClr val="2F497E"/>
                          </a:solidFill>
                          <a:latin typeface="Mada"/>
                          <a:ea typeface="Mada"/>
                          <a:cs typeface="Mada"/>
                          <a:sym typeface="Mada"/>
                        </a:rPr>
                        <a:t>Recommended within the first 24 hours of admission</a:t>
                      </a:r>
                      <a:endParaRPr sz="1000">
                        <a:solidFill>
                          <a:srgbClr val="2F497E"/>
                        </a:solidFill>
                        <a:latin typeface="Mada"/>
                        <a:ea typeface="Mada"/>
                        <a:cs typeface="Mada"/>
                        <a:sym typeface="Mada"/>
                      </a:endParaRPr>
                    </a:p>
                    <a:p>
                      <a:pPr indent="-185900" lvl="0" marL="244800" rtl="0" algn="l">
                        <a:lnSpc>
                          <a:spcPct val="100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Avoid in patients with hypotension, features of heart failure, bradycardia, RCA occlusion, cardiogenic shock </a:t>
                      </a:r>
                      <a:r>
                        <a:rPr lang="en-GB" sz="1000">
                          <a:solidFill>
                            <a:srgbClr val="2F497E"/>
                          </a:solidFill>
                          <a:latin typeface="Mada"/>
                          <a:ea typeface="Mada"/>
                          <a:cs typeface="Mada"/>
                          <a:sym typeface="Mada"/>
                        </a:rPr>
                        <a:t>(e.g., large LV infarct, low ejection fraction) or asthma</a:t>
                      </a:r>
                      <a:r>
                        <a:rPr lang="en-GB"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185900" lvl="0" marL="244800" rtl="0" algn="l">
                        <a:lnSpc>
                          <a:spcPct val="100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BB reduces long-term mortality by </a:t>
                      </a:r>
                      <a:r>
                        <a:rPr lang="en-GB" sz="1000">
                          <a:solidFill>
                            <a:srgbClr val="1C4588"/>
                          </a:solidFill>
                          <a:latin typeface="Mada"/>
                          <a:ea typeface="Mada"/>
                          <a:cs typeface="Mada"/>
                          <a:sym typeface="Mada"/>
                        </a:rPr>
                        <a:t>25%</a:t>
                      </a:r>
                      <a:endParaRPr sz="1000">
                        <a:solidFill>
                          <a:srgbClr val="1C4588"/>
                        </a:solidFill>
                        <a:latin typeface="Mada"/>
                        <a:ea typeface="Mada"/>
                        <a:cs typeface="Mada"/>
                        <a:sym typeface="Mada"/>
                      </a:endParaRPr>
                    </a:p>
                    <a:p>
                      <a:pPr indent="-185900" lvl="0" marL="244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COMMIT-CCS trial Day 2-15.</a:t>
                      </a:r>
                      <a:endParaRPr sz="1000">
                        <a:solidFill>
                          <a:schemeClr val="dk1"/>
                        </a:solidFill>
                        <a:latin typeface="Mada"/>
                        <a:ea typeface="Mada"/>
                        <a:cs typeface="Mada"/>
                        <a:sym typeface="Mada"/>
                      </a:endParaRPr>
                    </a:p>
                    <a:p>
                      <a:pPr indent="-185900" lvl="0" marL="244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Reduces HR, decrease workload on the heart</a:t>
                      </a:r>
                      <a:endParaRPr sz="1000">
                        <a:solidFill>
                          <a:schemeClr val="dk1"/>
                        </a:solidFill>
                        <a:latin typeface="Mada"/>
                        <a:ea typeface="Mada"/>
                        <a:cs typeface="Mada"/>
                        <a:sym typeface="Mada"/>
                      </a:endParaRPr>
                    </a:p>
                    <a:p>
                      <a:pPr indent="-185900" lvl="0" marL="244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Reduced the endpoint of death/MI/cardiac arrest.</a:t>
                      </a:r>
                      <a:endParaRPr sz="1000">
                        <a:solidFill>
                          <a:schemeClr val="dk1"/>
                        </a:solidFill>
                        <a:latin typeface="Mada"/>
                        <a:ea typeface="Mada"/>
                        <a:cs typeface="Mada"/>
                        <a:sym typeface="Mada"/>
                      </a:endParaRPr>
                    </a:p>
                    <a:p>
                      <a:pPr indent="-185900" lvl="0" marL="244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1 month up to 3 year for normal LVEF</a:t>
                      </a:r>
                      <a:endParaRPr sz="900">
                        <a:latin typeface="Mada"/>
                        <a:ea typeface="Mada"/>
                        <a:cs typeface="Mada"/>
                        <a:sym typeface="Mada"/>
                      </a:endParaRPr>
                    </a:p>
                  </a:txBody>
                  <a:tcPr marT="91425" marB="91425" marR="91425" marL="91425"/>
                </a:tc>
                <a:tc>
                  <a:txBody>
                    <a:bodyPr/>
                    <a:lstStyle/>
                    <a:p>
                      <a:pPr indent="-185900" lvl="0" marL="244800" rtl="0" algn="l">
                        <a:spcBef>
                          <a:spcPts val="0"/>
                        </a:spcBef>
                        <a:spcAft>
                          <a:spcPts val="0"/>
                        </a:spcAft>
                        <a:buSzPts val="1000"/>
                        <a:buFont typeface="Mada"/>
                        <a:buChar char="●"/>
                      </a:pPr>
                      <a:r>
                        <a:rPr lang="en-GB" sz="1000">
                          <a:solidFill>
                            <a:srgbClr val="6AA84F"/>
                          </a:solidFill>
                          <a:latin typeface="Mada"/>
                          <a:ea typeface="Mada"/>
                          <a:cs typeface="Mada"/>
                          <a:sym typeface="Mada"/>
                        </a:rPr>
                        <a:t>Early initiation of high-intensity </a:t>
                      </a:r>
                      <a:r>
                        <a:rPr lang="en-GB" sz="1000">
                          <a:solidFill>
                            <a:srgbClr val="6AA84F"/>
                          </a:solidFill>
                          <a:uFill>
                            <a:noFill/>
                          </a:uFill>
                          <a:latin typeface="Mada"/>
                          <a:ea typeface="Mada"/>
                          <a:cs typeface="Mada"/>
                          <a:sym typeface="Mada"/>
                          <a:hlinkClick r:id="rId3">
                            <a:extLst>
                              <a:ext uri="{A12FA001-AC4F-418D-AE19-62706E023703}">
                                <ahyp:hlinkClr val="tx"/>
                              </a:ext>
                            </a:extLst>
                          </a:hlinkClick>
                        </a:rPr>
                        <a:t>statin</a:t>
                      </a:r>
                      <a:r>
                        <a:rPr lang="en-GB" sz="1000">
                          <a:solidFill>
                            <a:srgbClr val="6AA84F"/>
                          </a:solidFill>
                          <a:latin typeface="Mada"/>
                          <a:ea typeface="Mada"/>
                          <a:cs typeface="Mada"/>
                          <a:sym typeface="Mada"/>
                        </a:rPr>
                        <a:t> (such as</a:t>
                      </a:r>
                      <a:r>
                        <a:rPr lang="en-GB" sz="1000">
                          <a:latin typeface="Mada"/>
                          <a:ea typeface="Mada"/>
                          <a:cs typeface="Mada"/>
                          <a:sym typeface="Mada"/>
                        </a:rPr>
                        <a:t> </a:t>
                      </a:r>
                      <a:r>
                        <a:rPr b="1" lang="en-GB" sz="1000">
                          <a:solidFill>
                            <a:srgbClr val="CC0000"/>
                          </a:solidFill>
                          <a:latin typeface="Mada"/>
                          <a:ea typeface="Mada"/>
                          <a:cs typeface="Mada"/>
                          <a:sym typeface="Mada"/>
                        </a:rPr>
                        <a:t>atorvastatin“Lipitor”  80mg</a:t>
                      </a:r>
                      <a:r>
                        <a:rPr lang="en-GB" sz="1000">
                          <a:latin typeface="Mada"/>
                          <a:ea typeface="Mada"/>
                          <a:cs typeface="Mada"/>
                          <a:sym typeface="Mada"/>
                        </a:rPr>
                        <a:t>) </a:t>
                      </a:r>
                      <a:r>
                        <a:rPr lang="en-GB" sz="1000">
                          <a:solidFill>
                            <a:srgbClr val="1C4588"/>
                          </a:solidFill>
                          <a:latin typeface="Mada"/>
                          <a:ea typeface="Mada"/>
                          <a:cs typeface="Mada"/>
                          <a:sym typeface="Mada"/>
                        </a:rPr>
                        <a:t>regardless of baseline cholesterol, LDL, and HDL levels.</a:t>
                      </a:r>
                      <a:endParaRPr sz="1000">
                        <a:solidFill>
                          <a:srgbClr val="1C4588"/>
                        </a:solidFill>
                        <a:latin typeface="Mada"/>
                        <a:ea typeface="Mada"/>
                        <a:cs typeface="Mada"/>
                        <a:sym typeface="Mada"/>
                      </a:endParaRPr>
                    </a:p>
                    <a:p>
                      <a:pPr indent="-185900" lvl="0" marL="244800" rtl="0" algn="l">
                        <a:spcBef>
                          <a:spcPts val="0"/>
                        </a:spcBef>
                        <a:spcAft>
                          <a:spcPts val="0"/>
                        </a:spcAft>
                        <a:buSzPts val="1000"/>
                        <a:buFont typeface="Mada"/>
                        <a:buChar char="●"/>
                      </a:pPr>
                      <a:r>
                        <a:rPr lang="en-GB" sz="1000">
                          <a:latin typeface="Mada"/>
                          <a:ea typeface="Mada"/>
                          <a:cs typeface="Mada"/>
                          <a:sym typeface="Mada"/>
                        </a:rPr>
                        <a:t>Stabilize plaques and lower </a:t>
                      </a:r>
                      <a:r>
                        <a:rPr lang="en-GB" sz="1000">
                          <a:uFill>
                            <a:noFill/>
                          </a:uFill>
                          <a:latin typeface="Mada"/>
                          <a:ea typeface="Mada"/>
                          <a:cs typeface="Mada"/>
                          <a:sym typeface="Mada"/>
                          <a:hlinkClick r:id="rId4"/>
                        </a:rPr>
                        <a:t>cholesterol</a:t>
                      </a:r>
                      <a:r>
                        <a:rPr lang="en-GB" sz="1000">
                          <a:latin typeface="Mada"/>
                          <a:ea typeface="Mada"/>
                          <a:cs typeface="Mada"/>
                          <a:sym typeface="Mada"/>
                        </a:rPr>
                        <a:t> levels; should be part of acute and maintenance therapy</a:t>
                      </a:r>
                      <a:endParaRPr sz="1000">
                        <a:latin typeface="Mada"/>
                        <a:ea typeface="Mada"/>
                        <a:cs typeface="Mada"/>
                        <a:sym typeface="Mada"/>
                      </a:endParaRPr>
                    </a:p>
                  </a:txBody>
                  <a:tcPr marT="91425" marB="91425" marR="91425" marL="91425"/>
                </a:tc>
              </a:tr>
              <a:tr h="337300">
                <a:tc vMerge="1"/>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3- </a:t>
                      </a:r>
                      <a:r>
                        <a:rPr b="1" lang="en-GB" sz="1300">
                          <a:solidFill>
                            <a:srgbClr val="FF0000"/>
                          </a:solidFill>
                          <a:latin typeface="Mada"/>
                          <a:ea typeface="Mada"/>
                          <a:cs typeface="Mada"/>
                          <a:sym typeface="Mada"/>
                        </a:rPr>
                        <a:t>N</a:t>
                      </a:r>
                      <a:r>
                        <a:rPr b="1" lang="en-GB" sz="1300">
                          <a:solidFill>
                            <a:srgbClr val="9C254D"/>
                          </a:solidFill>
                          <a:latin typeface="Mada"/>
                          <a:ea typeface="Mada"/>
                          <a:cs typeface="Mada"/>
                          <a:sym typeface="Mada"/>
                        </a:rPr>
                        <a:t>itroglycerin</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Others</a:t>
                      </a:r>
                      <a:endParaRPr b="1" sz="1300">
                        <a:solidFill>
                          <a:srgbClr val="9C254D"/>
                        </a:solidFill>
                        <a:latin typeface="Mada"/>
                        <a:ea typeface="Mada"/>
                        <a:cs typeface="Mada"/>
                        <a:sym typeface="Mada"/>
                      </a:endParaRPr>
                    </a:p>
                  </a:txBody>
                  <a:tcPr marT="91425" marB="91425" marR="91425" marL="91425" anchor="ctr">
                    <a:solidFill>
                      <a:srgbClr val="F5E9ED"/>
                    </a:solidFill>
                  </a:tcPr>
                </a:tc>
              </a:tr>
              <a:tr h="1100850">
                <a:tc vMerge="1"/>
                <a:tc>
                  <a:txBody>
                    <a:bodyPr/>
                    <a:lstStyle/>
                    <a:p>
                      <a:pPr indent="-185900" lvl="0" marL="244800" rtl="0" algn="l">
                        <a:lnSpc>
                          <a:spcPct val="100000"/>
                        </a:lnSpc>
                        <a:spcBef>
                          <a:spcPts val="0"/>
                        </a:spcBef>
                        <a:spcAft>
                          <a:spcPts val="0"/>
                        </a:spcAft>
                        <a:buSzPts val="1000"/>
                        <a:buFont typeface="Mada"/>
                        <a:buChar char="●"/>
                      </a:pPr>
                      <a:r>
                        <a:rPr lang="en-GB" sz="1000">
                          <a:latin typeface="Mada"/>
                          <a:ea typeface="Mada"/>
                          <a:cs typeface="Mada"/>
                          <a:sym typeface="Mada"/>
                        </a:rPr>
                        <a:t>Sublingual or intravenous </a:t>
                      </a:r>
                      <a:r>
                        <a:rPr b="1" lang="en-GB" sz="1000">
                          <a:latin typeface="Mada"/>
                          <a:ea typeface="Mada"/>
                          <a:cs typeface="Mada"/>
                          <a:sym typeface="Mada"/>
                        </a:rPr>
                        <a:t>nitrate</a:t>
                      </a:r>
                      <a:endParaRPr sz="1000">
                        <a:latin typeface="Mada"/>
                        <a:ea typeface="Mada"/>
                        <a:cs typeface="Mada"/>
                        <a:sym typeface="Mada"/>
                      </a:endParaRPr>
                    </a:p>
                    <a:p>
                      <a:pPr indent="-185900" lvl="0" marL="244800" rtl="0" algn="l">
                        <a:lnSpc>
                          <a:spcPct val="100000"/>
                        </a:lnSpc>
                        <a:spcBef>
                          <a:spcPts val="0"/>
                        </a:spcBef>
                        <a:spcAft>
                          <a:spcPts val="0"/>
                        </a:spcAft>
                        <a:buSzPts val="1000"/>
                        <a:buFont typeface="Mada"/>
                        <a:buChar char="●"/>
                      </a:pPr>
                      <a:r>
                        <a:rPr lang="en-GB" sz="1000">
                          <a:latin typeface="Mada"/>
                          <a:ea typeface="Mada"/>
                          <a:cs typeface="Mada"/>
                          <a:sym typeface="Mada"/>
                        </a:rPr>
                        <a:t>For symptomatic relief of chest pain</a:t>
                      </a:r>
                      <a:endParaRPr sz="1000">
                        <a:latin typeface="Mada"/>
                        <a:ea typeface="Mada"/>
                        <a:cs typeface="Mada"/>
                        <a:sym typeface="Mada"/>
                      </a:endParaRPr>
                    </a:p>
                    <a:p>
                      <a:pPr indent="-185900" lvl="0" marL="244800" rtl="0" algn="l">
                        <a:lnSpc>
                          <a:spcPct val="100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All patients must be discharged with it</a:t>
                      </a:r>
                      <a:endParaRPr sz="1000">
                        <a:solidFill>
                          <a:srgbClr val="6AA84F"/>
                        </a:solidFill>
                        <a:latin typeface="Mada"/>
                        <a:ea typeface="Mada"/>
                        <a:cs typeface="Mada"/>
                        <a:sym typeface="Mada"/>
                      </a:endParaRPr>
                    </a:p>
                    <a:p>
                      <a:pPr indent="-185900" lvl="0" marL="244800" rtl="0" algn="l">
                        <a:lnSpc>
                          <a:spcPct val="100000"/>
                        </a:lnSpc>
                        <a:spcBef>
                          <a:spcPts val="0"/>
                        </a:spcBef>
                        <a:spcAft>
                          <a:spcPts val="0"/>
                        </a:spcAft>
                        <a:buSzPts val="1000"/>
                        <a:buFont typeface="Mada"/>
                        <a:buChar char="●"/>
                      </a:pPr>
                      <a:r>
                        <a:rPr b="1" lang="en-GB" sz="1000">
                          <a:latin typeface="Mada"/>
                          <a:ea typeface="Mada"/>
                          <a:cs typeface="Mada"/>
                          <a:sym typeface="Mada"/>
                        </a:rPr>
                        <a:t>Contraindications:</a:t>
                      </a:r>
                      <a:r>
                        <a:rPr lang="en-GB" sz="1000">
                          <a:latin typeface="Mada"/>
                          <a:ea typeface="Mada"/>
                          <a:cs typeface="Mada"/>
                          <a:sym typeface="Mada"/>
                        </a:rPr>
                        <a:t> inferior wall infarct (due to risk for hypotension), hypotension, and/or PDE 5 inhibitor (e.g., sildenafil) taken within last 24 hours</a:t>
                      </a:r>
                      <a:endParaRPr sz="1000">
                        <a:latin typeface="Mada"/>
                        <a:ea typeface="Mada"/>
                        <a:cs typeface="Mada"/>
                        <a:sym typeface="Mada"/>
                      </a:endParaRPr>
                    </a:p>
                  </a:txBody>
                  <a:tcPr marT="91425" marB="91425" marR="91425" marL="91425"/>
                </a:tc>
                <a:tc>
                  <a:txBody>
                    <a:bodyPr/>
                    <a:lstStyle/>
                    <a:p>
                      <a:pPr indent="-149899" lvl="0" marL="208799" rtl="0" algn="l">
                        <a:spcBef>
                          <a:spcPts val="0"/>
                        </a:spcBef>
                        <a:spcAft>
                          <a:spcPts val="0"/>
                        </a:spcAft>
                        <a:buSzPts val="1000"/>
                        <a:buFont typeface="Mada"/>
                        <a:buAutoNum type="arabicParenR" startAt="4"/>
                      </a:pPr>
                      <a:r>
                        <a:rPr b="1" lang="en-GB" sz="1000">
                          <a:latin typeface="Mada"/>
                          <a:ea typeface="Mada"/>
                          <a:cs typeface="Mada"/>
                          <a:sym typeface="Mada"/>
                        </a:rPr>
                        <a:t>PPI: </a:t>
                      </a:r>
                      <a:r>
                        <a:rPr lang="en-GB" sz="900">
                          <a:solidFill>
                            <a:srgbClr val="6AA84F"/>
                          </a:solidFill>
                          <a:latin typeface="Mada"/>
                          <a:ea typeface="Mada"/>
                          <a:cs typeface="Mada"/>
                          <a:sym typeface="Mada"/>
                        </a:rPr>
                        <a:t>to prevent peptic ulcer caused by ASA</a:t>
                      </a:r>
                      <a:endParaRPr sz="900">
                        <a:solidFill>
                          <a:srgbClr val="6AA84F"/>
                        </a:solidFill>
                        <a:latin typeface="Mada"/>
                        <a:ea typeface="Mada"/>
                        <a:cs typeface="Mada"/>
                        <a:sym typeface="Mada"/>
                      </a:endParaRPr>
                    </a:p>
                    <a:p>
                      <a:pPr indent="-149899" lvl="0" marL="208799" rtl="0" algn="l">
                        <a:spcBef>
                          <a:spcPts val="0"/>
                        </a:spcBef>
                        <a:spcAft>
                          <a:spcPts val="0"/>
                        </a:spcAft>
                        <a:buSzPts val="1000"/>
                        <a:buFont typeface="Mada"/>
                        <a:buAutoNum type="arabicParenR" startAt="4"/>
                      </a:pPr>
                      <a:r>
                        <a:rPr b="1" lang="en-GB" sz="1000">
                          <a:solidFill>
                            <a:srgbClr val="F1C232"/>
                          </a:solidFill>
                          <a:latin typeface="Mada"/>
                          <a:ea typeface="Mada"/>
                          <a:cs typeface="Mada"/>
                          <a:sym typeface="Mada"/>
                        </a:rPr>
                        <a:t>M</a:t>
                      </a:r>
                      <a:r>
                        <a:rPr b="1" lang="en-GB" sz="1000">
                          <a:latin typeface="Mada"/>
                          <a:ea typeface="Mada"/>
                          <a:cs typeface="Mada"/>
                          <a:sym typeface="Mada"/>
                        </a:rPr>
                        <a:t>orphine</a:t>
                      </a:r>
                      <a:endParaRPr b="1" sz="1000">
                        <a:latin typeface="Mada"/>
                        <a:ea typeface="Mada"/>
                        <a:cs typeface="Mada"/>
                        <a:sym typeface="Mada"/>
                      </a:endParaRPr>
                    </a:p>
                    <a:p>
                      <a:pPr indent="-149899" lvl="0" marL="208799" rtl="0" algn="l">
                        <a:spcBef>
                          <a:spcPts val="0"/>
                        </a:spcBef>
                        <a:spcAft>
                          <a:spcPts val="0"/>
                        </a:spcAft>
                        <a:buSzPts val="1000"/>
                        <a:buFont typeface="Mada"/>
                        <a:buAutoNum type="arabicParenR" startAt="4"/>
                      </a:pPr>
                      <a:r>
                        <a:rPr b="1" lang="en-GB" sz="1000">
                          <a:solidFill>
                            <a:srgbClr val="0000FF"/>
                          </a:solidFill>
                          <a:latin typeface="Mada"/>
                          <a:ea typeface="Mada"/>
                          <a:cs typeface="Mada"/>
                          <a:sym typeface="Mada"/>
                        </a:rPr>
                        <a:t>O</a:t>
                      </a:r>
                      <a:r>
                        <a:rPr b="1" lang="en-GB" sz="1000">
                          <a:latin typeface="Mada"/>
                          <a:ea typeface="Mada"/>
                          <a:cs typeface="Mada"/>
                          <a:sym typeface="Mada"/>
                        </a:rPr>
                        <a:t>xygen</a:t>
                      </a:r>
                      <a:r>
                        <a:rPr lang="en-GB" sz="1000">
                          <a:latin typeface="Mada"/>
                          <a:ea typeface="Mada"/>
                          <a:cs typeface="Mada"/>
                          <a:sym typeface="Mada"/>
                        </a:rPr>
                        <a:t>: in case of cyanosis, severe dyspnea or SpO2 &lt;90%.</a:t>
                      </a:r>
                      <a:endParaRPr sz="1000">
                        <a:latin typeface="Mada"/>
                        <a:ea typeface="Mada"/>
                        <a:cs typeface="Mada"/>
                        <a:sym typeface="Mada"/>
                      </a:endParaRPr>
                    </a:p>
                    <a:p>
                      <a:pPr indent="-149899" lvl="0" marL="208799" rtl="0" algn="l">
                        <a:spcBef>
                          <a:spcPts val="0"/>
                        </a:spcBef>
                        <a:spcAft>
                          <a:spcPts val="0"/>
                        </a:spcAft>
                        <a:buSzPts val="1000"/>
                        <a:buFont typeface="Mada"/>
                        <a:buAutoNum type="arabicParenR" startAt="4"/>
                      </a:pPr>
                      <a:r>
                        <a:rPr b="1" lang="en-GB" sz="1000">
                          <a:latin typeface="Mada"/>
                          <a:ea typeface="Mada"/>
                          <a:cs typeface="Mada"/>
                          <a:sym typeface="Mada"/>
                        </a:rPr>
                        <a:t>Regular activities</a:t>
                      </a:r>
                      <a:r>
                        <a:rPr b="1" baseline="30000" lang="en-GB" sz="1000">
                          <a:latin typeface="Mada"/>
                          <a:ea typeface="Mada"/>
                          <a:cs typeface="Mada"/>
                          <a:sym typeface="Mada"/>
                        </a:rPr>
                        <a:t>1</a:t>
                      </a:r>
                      <a:r>
                        <a:rPr b="1" lang="en-GB" sz="1000">
                          <a:latin typeface="Mada"/>
                          <a:ea typeface="Mada"/>
                          <a:cs typeface="Mada"/>
                          <a:sym typeface="Mada"/>
                        </a:rPr>
                        <a:t>: </a:t>
                      </a:r>
                      <a:r>
                        <a:rPr lang="en-GB" sz="1000">
                          <a:latin typeface="Mada"/>
                          <a:ea typeface="Mada"/>
                          <a:cs typeface="Mada"/>
                          <a:sym typeface="Mada"/>
                        </a:rPr>
                        <a:t>1wk if revascularized/ 1 month for sport</a:t>
                      </a:r>
                      <a:r>
                        <a:rPr b="1" lang="en-GB" sz="1000">
                          <a:latin typeface="Mada"/>
                          <a:ea typeface="Mada"/>
                          <a:cs typeface="Mada"/>
                          <a:sym typeface="Mada"/>
                        </a:rPr>
                        <a:t>.</a:t>
                      </a:r>
                      <a:endParaRPr b="1" sz="1000">
                        <a:latin typeface="Mada"/>
                        <a:ea typeface="Mada"/>
                        <a:cs typeface="Mada"/>
                        <a:sym typeface="Mada"/>
                      </a:endParaRPr>
                    </a:p>
                    <a:p>
                      <a:pPr indent="-149899" lvl="0" marL="208799" rtl="0" algn="l">
                        <a:spcBef>
                          <a:spcPts val="0"/>
                        </a:spcBef>
                        <a:spcAft>
                          <a:spcPts val="0"/>
                        </a:spcAft>
                        <a:buSzPts val="1000"/>
                        <a:buFont typeface="Mada"/>
                        <a:buAutoNum type="arabicParenR" startAt="4"/>
                      </a:pPr>
                      <a:r>
                        <a:rPr b="1" lang="en-GB" sz="1000">
                          <a:latin typeface="Mada"/>
                          <a:ea typeface="Mada"/>
                          <a:cs typeface="Mada"/>
                          <a:sym typeface="Mada"/>
                        </a:rPr>
                        <a:t>ACEI</a:t>
                      </a:r>
                      <a:r>
                        <a:rPr b="1" baseline="30000" lang="en-GB" sz="1000">
                          <a:solidFill>
                            <a:srgbClr val="6AA84F"/>
                          </a:solidFill>
                          <a:latin typeface="Mada"/>
                          <a:ea typeface="Mada"/>
                          <a:cs typeface="Mada"/>
                          <a:sym typeface="Mada"/>
                        </a:rPr>
                        <a:t>2</a:t>
                      </a:r>
                      <a:r>
                        <a:rPr b="1" lang="en-GB" sz="1000">
                          <a:latin typeface="Mada"/>
                          <a:ea typeface="Mada"/>
                          <a:cs typeface="Mada"/>
                          <a:sym typeface="Mada"/>
                        </a:rPr>
                        <a:t>: </a:t>
                      </a:r>
                      <a:r>
                        <a:rPr lang="en-GB" sz="1000">
                          <a:solidFill>
                            <a:schemeClr val="dk1"/>
                          </a:solidFill>
                          <a:latin typeface="Mada"/>
                          <a:ea typeface="Mada"/>
                          <a:cs typeface="Mada"/>
                          <a:sym typeface="Mada"/>
                        </a:rPr>
                        <a:t>ISIS- 46 weeks, PEACE no benefit</a:t>
                      </a:r>
                      <a:endParaRPr b="1" sz="1000">
                        <a:latin typeface="Mada"/>
                        <a:ea typeface="Mada"/>
                        <a:cs typeface="Mada"/>
                        <a:sym typeface="Mada"/>
                      </a:endParaRPr>
                    </a:p>
                  </a:txBody>
                  <a:tcPr marT="91425" marB="91425" marR="91425" marL="91425"/>
                </a:tc>
              </a:tr>
              <a:tr h="337300">
                <a:tc rowSpan="4">
                  <a:txBody>
                    <a:bodyPr/>
                    <a:lstStyle/>
                    <a:p>
                      <a:pPr indent="0" lvl="0" marL="0" rtl="0" algn="ctr">
                        <a:spcBef>
                          <a:spcPts val="0"/>
                        </a:spcBef>
                        <a:spcAft>
                          <a:spcPts val="0"/>
                        </a:spcAft>
                        <a:buNone/>
                      </a:pPr>
                      <a:r>
                        <a:rPr b="1" lang="en-GB">
                          <a:solidFill>
                            <a:srgbClr val="FFFFFF"/>
                          </a:solidFill>
                          <a:latin typeface="Mada"/>
                          <a:ea typeface="Mada"/>
                          <a:cs typeface="Mada"/>
                          <a:sym typeface="Mada"/>
                        </a:rPr>
                        <a:t>Antiplatelet agents</a:t>
                      </a:r>
                      <a:r>
                        <a:rPr b="1" baseline="30000" lang="en-GB">
                          <a:solidFill>
                            <a:srgbClr val="6AA84F"/>
                          </a:solidFill>
                          <a:latin typeface="Mada"/>
                          <a:ea typeface="Mada"/>
                          <a:cs typeface="Mada"/>
                          <a:sym typeface="Mada"/>
                        </a:rPr>
                        <a:t>3</a:t>
                      </a:r>
                      <a:endParaRPr b="1" baseline="30000">
                        <a:solidFill>
                          <a:srgbClr val="6AA84F"/>
                        </a:solidFill>
                        <a:latin typeface="Mada"/>
                        <a:ea typeface="Mada"/>
                        <a:cs typeface="Mada"/>
                        <a:sym typeface="Mada"/>
                      </a:endParaRPr>
                    </a:p>
                    <a:p>
                      <a:pPr indent="0" lvl="0" marL="0" rtl="0" algn="ctr">
                        <a:spcBef>
                          <a:spcPts val="0"/>
                        </a:spcBef>
                        <a:spcAft>
                          <a:spcPts val="0"/>
                        </a:spcAft>
                        <a:buNone/>
                      </a:pPr>
                      <a:r>
                        <a:t/>
                      </a:r>
                      <a:endParaRPr b="1" sz="1000">
                        <a:solidFill>
                          <a:srgbClr val="FF0000"/>
                        </a:solidFill>
                        <a:latin typeface="Mada"/>
                        <a:ea typeface="Mada"/>
                        <a:cs typeface="Mada"/>
                        <a:sym typeface="Mada"/>
                      </a:endParaRPr>
                    </a:p>
                  </a:txBody>
                  <a:tcPr marT="91425" marB="91425" marR="91425" marL="91425" anchor="ctr">
                    <a:solidFill>
                      <a:srgbClr val="9C254D"/>
                    </a:solidFill>
                  </a:tcPr>
                </a:tc>
                <a:tc gridSpan="2">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1- </a:t>
                      </a:r>
                      <a:r>
                        <a:rPr b="1" lang="en-GB" sz="1300">
                          <a:solidFill>
                            <a:srgbClr val="9900FF"/>
                          </a:solidFill>
                          <a:latin typeface="Mada"/>
                          <a:ea typeface="Mada"/>
                          <a:cs typeface="Mada"/>
                          <a:sym typeface="Mada"/>
                        </a:rPr>
                        <a:t>A</a:t>
                      </a:r>
                      <a:r>
                        <a:rPr b="1" lang="en-GB" sz="1300">
                          <a:solidFill>
                            <a:srgbClr val="9C254D"/>
                          </a:solidFill>
                          <a:latin typeface="Mada"/>
                          <a:ea typeface="Mada"/>
                          <a:cs typeface="Mada"/>
                          <a:sym typeface="Mada"/>
                        </a:rPr>
                        <a:t>spirin (ASA)</a:t>
                      </a:r>
                      <a:endParaRPr b="1" sz="1300">
                        <a:solidFill>
                          <a:srgbClr val="9C254D"/>
                        </a:solidFill>
                        <a:latin typeface="Mada"/>
                        <a:ea typeface="Mada"/>
                        <a:cs typeface="Mada"/>
                        <a:sym typeface="Mada"/>
                      </a:endParaRPr>
                    </a:p>
                  </a:txBody>
                  <a:tcPr marT="91425" marB="91425" marR="91425" marL="91425" anchor="ctr">
                    <a:solidFill>
                      <a:srgbClr val="F5E9ED"/>
                    </a:solidFill>
                  </a:tcPr>
                </a:tc>
                <a:tc hMerge="1"/>
              </a:tr>
              <a:tr h="832350">
                <a:tc vMerge="1"/>
                <a:tc gridSpan="2">
                  <a:txBody>
                    <a:bodyPr/>
                    <a:lstStyle/>
                    <a:p>
                      <a:pPr indent="-185900" lvl="0" marL="244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Reduces coronary reocclusion by inhibiting platelet aggregation (By inhibiting COX-1 enzyme)  on top of the thrombus.</a:t>
                      </a:r>
                      <a:endParaRPr sz="1000">
                        <a:solidFill>
                          <a:schemeClr val="dk1"/>
                        </a:solidFill>
                        <a:latin typeface="Mada"/>
                        <a:ea typeface="Mada"/>
                        <a:cs typeface="Mada"/>
                        <a:sym typeface="Mada"/>
                      </a:endParaRPr>
                    </a:p>
                    <a:p>
                      <a:pPr indent="-185900" lvl="0" marL="244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Chewable 160 to 325 mg at presentation, then 75 to 325 mg daily</a:t>
                      </a:r>
                      <a:endParaRPr sz="1000">
                        <a:solidFill>
                          <a:schemeClr val="dk1"/>
                        </a:solidFill>
                        <a:latin typeface="Mada"/>
                        <a:ea typeface="Mada"/>
                        <a:cs typeface="Mada"/>
                        <a:sym typeface="Mada"/>
                      </a:endParaRPr>
                    </a:p>
                    <a:p>
                      <a:pPr indent="-185900" lvl="0" marL="244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ISIS-2: Within 24hr of STEMI, giving </a:t>
                      </a:r>
                      <a:r>
                        <a:rPr b="1" lang="en-GB" sz="1000">
                          <a:solidFill>
                            <a:schemeClr val="dk1"/>
                          </a:solidFill>
                          <a:latin typeface="Mada"/>
                          <a:ea typeface="Mada"/>
                          <a:cs typeface="Mada"/>
                          <a:sym typeface="Mada"/>
                        </a:rPr>
                        <a:t>aspirin reduces CV mortality</a:t>
                      </a:r>
                      <a:r>
                        <a:rPr lang="en-GB" sz="1000">
                          <a:solidFill>
                            <a:schemeClr val="dk1"/>
                          </a:solidFill>
                          <a:latin typeface="Mada"/>
                          <a:ea typeface="Mada"/>
                          <a:cs typeface="Mada"/>
                          <a:sym typeface="Mada"/>
                        </a:rPr>
                        <a:t> by 23% at 5 weeks f/u. Giving SK with aspirin decreases mortality by 42%.</a:t>
                      </a:r>
                      <a:endParaRPr sz="1000">
                        <a:solidFill>
                          <a:schemeClr val="dk1"/>
                        </a:solidFill>
                        <a:latin typeface="Mada"/>
                        <a:ea typeface="Mada"/>
                        <a:cs typeface="Mada"/>
                        <a:sym typeface="Mada"/>
                      </a:endParaRPr>
                    </a:p>
                  </a:txBody>
                  <a:tcPr marT="91425" marB="91425" marR="91425" marL="91425"/>
                </a:tc>
                <a:tc hMerge="1"/>
              </a:tr>
              <a:tr h="513500">
                <a:tc vMerge="1"/>
                <a:tc gridSpan="2">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2- P2Y12 inhibitor: </a:t>
                      </a:r>
                      <a:endParaRPr b="1" sz="1300">
                        <a:solidFill>
                          <a:srgbClr val="9C254D"/>
                        </a:solidFill>
                        <a:latin typeface="Mada"/>
                        <a:ea typeface="Mada"/>
                        <a:cs typeface="Mada"/>
                        <a:sym typeface="Mada"/>
                      </a:endParaRPr>
                    </a:p>
                    <a:p>
                      <a:pPr indent="0" lvl="0" marL="0" rtl="0" algn="ctr">
                        <a:spcBef>
                          <a:spcPts val="0"/>
                        </a:spcBef>
                        <a:spcAft>
                          <a:spcPts val="0"/>
                        </a:spcAft>
                        <a:buNone/>
                      </a:pPr>
                      <a:r>
                        <a:rPr b="1" lang="en-GB" sz="1300">
                          <a:solidFill>
                            <a:srgbClr val="9C254D"/>
                          </a:solidFill>
                          <a:latin typeface="Mada"/>
                          <a:ea typeface="Mada"/>
                          <a:cs typeface="Mada"/>
                          <a:sym typeface="Mada"/>
                        </a:rPr>
                        <a:t>Clopidogrel (Plavix), Ticagrelor</a:t>
                      </a:r>
                      <a:r>
                        <a:rPr b="1" baseline="30000" lang="en-GB" sz="1300">
                          <a:solidFill>
                            <a:srgbClr val="9C254D"/>
                          </a:solidFill>
                          <a:latin typeface="Mada"/>
                          <a:ea typeface="Mada"/>
                          <a:cs typeface="Mada"/>
                          <a:sym typeface="Mada"/>
                        </a:rPr>
                        <a:t>4</a:t>
                      </a:r>
                      <a:r>
                        <a:rPr b="1" lang="en-GB" sz="1300">
                          <a:solidFill>
                            <a:srgbClr val="9C254D"/>
                          </a:solidFill>
                          <a:latin typeface="Mada"/>
                          <a:ea typeface="Mada"/>
                          <a:cs typeface="Mada"/>
                          <a:sym typeface="Mada"/>
                        </a:rPr>
                        <a:t> and Prasugrel</a:t>
                      </a:r>
                      <a:endParaRPr b="1" sz="1300">
                        <a:solidFill>
                          <a:srgbClr val="9C254D"/>
                        </a:solidFill>
                        <a:latin typeface="Mada"/>
                        <a:ea typeface="Mada"/>
                        <a:cs typeface="Mada"/>
                        <a:sym typeface="Mada"/>
                      </a:endParaRPr>
                    </a:p>
                  </a:txBody>
                  <a:tcPr marT="91425" marB="91425" marR="91425" marL="91425" anchor="ctr">
                    <a:solidFill>
                      <a:srgbClr val="F5E9ED"/>
                    </a:solidFill>
                  </a:tcPr>
                </a:tc>
                <a:tc hMerge="1"/>
              </a:tr>
              <a:tr h="429600">
                <a:tc vMerge="1"/>
                <a:tc gridSpan="2">
                  <a:txBody>
                    <a:bodyPr/>
                    <a:lstStyle/>
                    <a:p>
                      <a:pPr indent="-185900" lvl="0" marL="244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More potent than ASA.</a:t>
                      </a:r>
                      <a:endParaRPr sz="1000">
                        <a:solidFill>
                          <a:schemeClr val="dk1"/>
                        </a:solidFill>
                        <a:latin typeface="Mada"/>
                        <a:ea typeface="Mada"/>
                        <a:cs typeface="Mada"/>
                        <a:sym typeface="Mada"/>
                      </a:endParaRPr>
                    </a:p>
                    <a:p>
                      <a:pPr indent="-185900" lvl="0" marL="244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CURE trial: Effects on clopidogrel in addition aspirin in patients with ACS without ST-elevation.</a:t>
                      </a:r>
                      <a:endParaRPr b="1" sz="1000">
                        <a:latin typeface="Mada"/>
                        <a:ea typeface="Mada"/>
                        <a:cs typeface="Mada"/>
                        <a:sym typeface="Mada"/>
                      </a:endParaRPr>
                    </a:p>
                  </a:txBody>
                  <a:tcPr marT="91425" marB="91425" marR="91425" marL="91425"/>
                </a:tc>
                <a:tc hMerge="1"/>
              </a:tr>
            </a:tbl>
          </a:graphicData>
        </a:graphic>
      </p:graphicFrame>
      <p:sp>
        <p:nvSpPr>
          <p:cNvPr id="294" name="Google Shape;294;p21"/>
          <p:cNvSpPr txBox="1"/>
          <p:nvPr/>
        </p:nvSpPr>
        <p:spPr>
          <a:xfrm>
            <a:off x="263500" y="763088"/>
            <a:ext cx="62787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1) Concurrent treatment </a:t>
            </a:r>
            <a:endParaRPr sz="2100">
              <a:highlight>
                <a:srgbClr val="F5E9ED"/>
              </a:highlight>
              <a:latin typeface="Mada Black"/>
              <a:ea typeface="Mada Black"/>
              <a:cs typeface="Mada Black"/>
              <a:sym typeface="Mada Black"/>
            </a:endParaRPr>
          </a:p>
        </p:txBody>
      </p:sp>
      <p:sp>
        <p:nvSpPr>
          <p:cNvPr id="295" name="Google Shape;295;p21"/>
          <p:cNvSpPr txBox="1"/>
          <p:nvPr/>
        </p:nvSpPr>
        <p:spPr>
          <a:xfrm>
            <a:off x="375" y="9358525"/>
            <a:ext cx="7638600" cy="135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1- Resumption of activity  can happen as soon  as a week if the Pt can do activity without CP. However, you can also do a stress test to check their functional capacity especially if they were athletes.</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2- Long-term treatment with ACE inhibitors such as enalapril (10 mg twice daily) or ramipril (2.5–5 mg twice daily) can counteract ventricular remodelling, prevent the onset of heart failure, improve survival, reduce recurrent MI and avoid rehospitalisation.</a:t>
            </a:r>
            <a:endParaRPr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3-  All patients with ACS should receive</a:t>
            </a:r>
            <a:r>
              <a:rPr b="1" lang="en-GB" sz="1000">
                <a:solidFill>
                  <a:srgbClr val="CC0000"/>
                </a:solidFill>
                <a:latin typeface="Mada"/>
                <a:ea typeface="Mada"/>
                <a:cs typeface="Mada"/>
                <a:sym typeface="Mada"/>
              </a:rPr>
              <a:t> Dual Antiplatelet Therapy (DAPT)  (Aspirin + P2Y12 inhibitors) </a:t>
            </a:r>
            <a:r>
              <a:rPr lang="en-GB" sz="1000">
                <a:solidFill>
                  <a:srgbClr val="6AA84F"/>
                </a:solidFill>
                <a:latin typeface="Mada"/>
                <a:ea typeface="Mada"/>
                <a:cs typeface="Mada"/>
                <a:sym typeface="Mada"/>
              </a:rPr>
              <a:t>immediately upon arrival to the ER.</a:t>
            </a:r>
            <a:endParaRPr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4- Nowadays </a:t>
            </a:r>
            <a:r>
              <a:rPr b="1" lang="en-GB" sz="1000">
                <a:solidFill>
                  <a:srgbClr val="CC0000"/>
                </a:solidFill>
                <a:latin typeface="Mada"/>
                <a:ea typeface="Mada"/>
                <a:cs typeface="Mada"/>
                <a:sym typeface="Mada"/>
              </a:rPr>
              <a:t>ticagrelor is prefered</a:t>
            </a:r>
            <a:r>
              <a:rPr lang="en-GB" sz="1000">
                <a:solidFill>
                  <a:srgbClr val="6AA84F"/>
                </a:solidFill>
                <a:latin typeface="Mada"/>
                <a:ea typeface="Mada"/>
                <a:cs typeface="Mada"/>
                <a:sym typeface="Mada"/>
              </a:rPr>
              <a:t> over clopidogrel to be given  with aspirin, bc it has a rapid onset and  in a subset of diabetic patients the benefit is extending and marginally better than plavix, but if the patient can’t afford it you can give clopidogrel. Clopidogrel takes 6 hrs for the onset of action, whereas Ticagrelor 2hrs. </a:t>
            </a:r>
            <a:endParaRPr sz="1000">
              <a:solidFill>
                <a:srgbClr val="6AA84F"/>
              </a:solidFill>
              <a:latin typeface="Mada"/>
              <a:ea typeface="Mada"/>
              <a:cs typeface="Mada"/>
              <a:sym typeface="Mada"/>
            </a:endParaRPr>
          </a:p>
        </p:txBody>
      </p:sp>
      <p:cxnSp>
        <p:nvCxnSpPr>
          <p:cNvPr id="296" name="Google Shape;296;p21"/>
          <p:cNvCxnSpPr/>
          <p:nvPr/>
        </p:nvCxnSpPr>
        <p:spPr>
          <a:xfrm rot="10800000">
            <a:off x="8900" y="9392450"/>
            <a:ext cx="7612800" cy="0"/>
          </a:xfrm>
          <a:prstGeom prst="straightConnector1">
            <a:avLst/>
          </a:prstGeom>
          <a:noFill/>
          <a:ln cap="flat" cmpd="sng" w="28575">
            <a:solidFill>
              <a:srgbClr val="9C254D"/>
            </a:solidFill>
            <a:prstDash val="dot"/>
            <a:round/>
            <a:headEnd len="med" w="med" type="none"/>
            <a:tailEnd len="med" w="med" type="none"/>
          </a:ln>
        </p:spPr>
      </p:cxnSp>
      <p:sp>
        <p:nvSpPr>
          <p:cNvPr id="297" name="Google Shape;297;p21"/>
          <p:cNvSpPr/>
          <p:nvPr/>
        </p:nvSpPr>
        <p:spPr>
          <a:xfrm>
            <a:off x="3882225" y="880775"/>
            <a:ext cx="2046900" cy="3015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700">
                <a:solidFill>
                  <a:srgbClr val="6AA84F"/>
                </a:solidFill>
                <a:latin typeface="Mada"/>
                <a:ea typeface="Mada"/>
                <a:cs typeface="Mada"/>
                <a:sym typeface="Mada"/>
              </a:rPr>
              <a:t>Always start with</a:t>
            </a:r>
            <a:r>
              <a:rPr b="1" lang="en-GB" sz="700">
                <a:solidFill>
                  <a:schemeClr val="dk1"/>
                </a:solidFill>
                <a:latin typeface="Mada"/>
                <a:ea typeface="Mada"/>
                <a:cs typeface="Mada"/>
                <a:sym typeface="Mada"/>
              </a:rPr>
              <a:t> </a:t>
            </a:r>
            <a:r>
              <a:rPr b="1" lang="en-GB" sz="700">
                <a:solidFill>
                  <a:srgbClr val="F1C232"/>
                </a:solidFill>
                <a:latin typeface="Mada"/>
                <a:ea typeface="Mada"/>
                <a:cs typeface="Mada"/>
                <a:sym typeface="Mada"/>
              </a:rPr>
              <a:t>M</a:t>
            </a:r>
            <a:r>
              <a:rPr b="1" lang="en-GB" sz="700">
                <a:solidFill>
                  <a:srgbClr val="0000FF"/>
                </a:solidFill>
                <a:latin typeface="Mada"/>
                <a:ea typeface="Mada"/>
                <a:cs typeface="Mada"/>
                <a:sym typeface="Mada"/>
              </a:rPr>
              <a:t>O</a:t>
            </a:r>
            <a:r>
              <a:rPr b="1" lang="en-GB" sz="700">
                <a:solidFill>
                  <a:srgbClr val="FF0000"/>
                </a:solidFill>
                <a:latin typeface="Mada"/>
                <a:ea typeface="Mada"/>
                <a:cs typeface="Mada"/>
                <a:sym typeface="Mada"/>
              </a:rPr>
              <a:t>N</a:t>
            </a:r>
            <a:r>
              <a:rPr b="1" lang="en-GB" sz="700">
                <a:solidFill>
                  <a:srgbClr val="9900FF"/>
                </a:solidFill>
                <a:latin typeface="Mada"/>
                <a:ea typeface="Mada"/>
                <a:cs typeface="Mada"/>
                <a:sym typeface="Mada"/>
              </a:rPr>
              <a:t>A</a:t>
            </a:r>
            <a:r>
              <a:rPr b="1" lang="en-GB" sz="700">
                <a:solidFill>
                  <a:schemeClr val="dk1"/>
                </a:solidFill>
                <a:latin typeface="Mada"/>
                <a:ea typeface="Mada"/>
                <a:cs typeface="Mada"/>
                <a:sym typeface="Mada"/>
              </a:rPr>
              <a:t> </a:t>
            </a:r>
            <a:r>
              <a:rPr b="1" lang="en-GB" sz="700">
                <a:solidFill>
                  <a:srgbClr val="6AA84F"/>
                </a:solidFill>
                <a:latin typeface="Mada"/>
                <a:ea typeface="Mada"/>
                <a:cs typeface="Mada"/>
                <a:sym typeface="Mada"/>
              </a:rPr>
              <a:t>if you suspect ACS </a:t>
            </a:r>
            <a:endParaRPr b="1" sz="7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700">
                <a:solidFill>
                  <a:srgbClr val="F1C232"/>
                </a:solidFill>
                <a:latin typeface="Mada"/>
                <a:ea typeface="Mada"/>
                <a:cs typeface="Mada"/>
                <a:sym typeface="Mada"/>
              </a:rPr>
              <a:t>M</a:t>
            </a:r>
            <a:r>
              <a:rPr lang="en-GB" sz="700">
                <a:solidFill>
                  <a:srgbClr val="6AA84F"/>
                </a:solidFill>
                <a:latin typeface="Mada"/>
                <a:ea typeface="Mada"/>
                <a:cs typeface="Mada"/>
                <a:sym typeface="Mada"/>
              </a:rPr>
              <a:t>orphine</a:t>
            </a:r>
            <a:r>
              <a:rPr lang="en-GB" sz="700">
                <a:solidFill>
                  <a:schemeClr val="dk1"/>
                </a:solidFill>
                <a:latin typeface="Mada"/>
                <a:ea typeface="Mada"/>
                <a:cs typeface="Mada"/>
                <a:sym typeface="Mada"/>
              </a:rPr>
              <a:t>    </a:t>
            </a:r>
            <a:r>
              <a:rPr b="1" lang="en-GB" sz="700">
                <a:solidFill>
                  <a:srgbClr val="0000FF"/>
                </a:solidFill>
                <a:latin typeface="Mada"/>
                <a:ea typeface="Mada"/>
                <a:cs typeface="Mada"/>
                <a:sym typeface="Mada"/>
              </a:rPr>
              <a:t>O</a:t>
            </a:r>
            <a:r>
              <a:rPr lang="en-GB" sz="700">
                <a:solidFill>
                  <a:srgbClr val="6AA84F"/>
                </a:solidFill>
                <a:latin typeface="Mada"/>
                <a:ea typeface="Mada"/>
                <a:cs typeface="Mada"/>
                <a:sym typeface="Mada"/>
              </a:rPr>
              <a:t>xygen</a:t>
            </a:r>
            <a:r>
              <a:rPr lang="en-GB" sz="700">
                <a:solidFill>
                  <a:schemeClr val="dk1"/>
                </a:solidFill>
                <a:latin typeface="Mada"/>
                <a:ea typeface="Mada"/>
                <a:cs typeface="Mada"/>
                <a:sym typeface="Mada"/>
              </a:rPr>
              <a:t>   </a:t>
            </a:r>
            <a:r>
              <a:rPr b="1" lang="en-GB" sz="700">
                <a:solidFill>
                  <a:srgbClr val="FF0000"/>
                </a:solidFill>
                <a:latin typeface="Mada"/>
                <a:ea typeface="Mada"/>
                <a:cs typeface="Mada"/>
                <a:sym typeface="Mada"/>
              </a:rPr>
              <a:t>N</a:t>
            </a:r>
            <a:r>
              <a:rPr lang="en-GB" sz="700">
                <a:solidFill>
                  <a:srgbClr val="6AA84F"/>
                </a:solidFill>
                <a:latin typeface="Mada"/>
                <a:ea typeface="Mada"/>
                <a:cs typeface="Mada"/>
                <a:sym typeface="Mada"/>
              </a:rPr>
              <a:t>itrate</a:t>
            </a:r>
            <a:r>
              <a:rPr lang="en-GB" sz="700">
                <a:solidFill>
                  <a:schemeClr val="dk1"/>
                </a:solidFill>
                <a:latin typeface="Mada"/>
                <a:ea typeface="Mada"/>
                <a:cs typeface="Mada"/>
                <a:sym typeface="Mada"/>
              </a:rPr>
              <a:t>    </a:t>
            </a:r>
            <a:r>
              <a:rPr b="1" lang="en-GB" sz="700">
                <a:solidFill>
                  <a:srgbClr val="9900FF"/>
                </a:solidFill>
                <a:latin typeface="Mada"/>
                <a:ea typeface="Mada"/>
                <a:cs typeface="Mada"/>
                <a:sym typeface="Mada"/>
              </a:rPr>
              <a:t>A</a:t>
            </a:r>
            <a:r>
              <a:rPr lang="en-GB" sz="700">
                <a:solidFill>
                  <a:srgbClr val="6AA84F"/>
                </a:solidFill>
                <a:latin typeface="Mada"/>
                <a:ea typeface="Mada"/>
                <a:cs typeface="Mada"/>
                <a:sym typeface="Mada"/>
              </a:rPr>
              <a:t>spirin</a:t>
            </a:r>
            <a:endParaRPr b="1" sz="1200">
              <a:solidFill>
                <a:srgbClr val="FF0000"/>
              </a:solidFill>
              <a:latin typeface="Mada"/>
              <a:ea typeface="Mada"/>
              <a:cs typeface="Mada"/>
              <a:sym typeface="Mada"/>
            </a:endParaRPr>
          </a:p>
        </p:txBody>
      </p:sp>
      <p:sp>
        <p:nvSpPr>
          <p:cNvPr id="298" name="Google Shape;298;p21"/>
          <p:cNvSpPr/>
          <p:nvPr/>
        </p:nvSpPr>
        <p:spPr>
          <a:xfrm>
            <a:off x="4979150" y="3797150"/>
            <a:ext cx="209400" cy="1905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1"/>
          <p:cNvSpPr/>
          <p:nvPr/>
        </p:nvSpPr>
        <p:spPr>
          <a:xfrm>
            <a:off x="1578725" y="7826225"/>
            <a:ext cx="209400" cy="1905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2"/>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Management of ACS </a:t>
            </a:r>
            <a:r>
              <a:rPr lang="en-GB" sz="2600">
                <a:solidFill>
                  <a:schemeClr val="dk1"/>
                </a:solidFill>
                <a:latin typeface="Mada Black"/>
                <a:ea typeface="Mada Black"/>
                <a:cs typeface="Mada Black"/>
                <a:sym typeface="Mada Black"/>
              </a:rPr>
              <a:t>(</a:t>
            </a:r>
            <a:r>
              <a:rPr i="1" lang="en-GB" sz="2600">
                <a:solidFill>
                  <a:schemeClr val="dk1"/>
                </a:solidFill>
                <a:latin typeface="Mada Black"/>
                <a:ea typeface="Mada Black"/>
                <a:cs typeface="Mada Black"/>
                <a:sym typeface="Mada Black"/>
              </a:rPr>
              <a:t>cont.</a:t>
            </a:r>
            <a:r>
              <a:rPr lang="en-GB" sz="2600">
                <a:solidFill>
                  <a:schemeClr val="dk1"/>
                </a:solidFill>
                <a:latin typeface="Mada Black"/>
                <a:ea typeface="Mada Black"/>
                <a:cs typeface="Mada Black"/>
                <a:sym typeface="Mada Black"/>
              </a:rPr>
              <a:t>)</a:t>
            </a:r>
            <a:endParaRPr sz="2600">
              <a:latin typeface="Mada Black"/>
              <a:ea typeface="Mada Black"/>
              <a:cs typeface="Mada Black"/>
              <a:sym typeface="Mada Black"/>
            </a:endParaRPr>
          </a:p>
        </p:txBody>
      </p:sp>
      <p:cxnSp>
        <p:nvCxnSpPr>
          <p:cNvPr id="305" name="Google Shape;305;p22"/>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306" name="Google Shape;306;p22"/>
          <p:cNvSpPr txBox="1"/>
          <p:nvPr/>
        </p:nvSpPr>
        <p:spPr>
          <a:xfrm>
            <a:off x="213475" y="776175"/>
            <a:ext cx="62787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1) </a:t>
            </a:r>
            <a:r>
              <a:rPr lang="en-GB" sz="2100">
                <a:solidFill>
                  <a:schemeClr val="dk1"/>
                </a:solidFill>
                <a:highlight>
                  <a:srgbClr val="F5E9ED"/>
                </a:highlight>
                <a:latin typeface="Mada Black"/>
                <a:ea typeface="Mada Black"/>
                <a:cs typeface="Mada Black"/>
                <a:sym typeface="Mada Black"/>
              </a:rPr>
              <a:t>Concurrent treatment</a:t>
            </a:r>
            <a:r>
              <a:rPr lang="en-GB" sz="2100">
                <a:highlight>
                  <a:srgbClr val="F5E9ED"/>
                </a:highlight>
                <a:latin typeface="Mada Black"/>
                <a:ea typeface="Mada Black"/>
                <a:cs typeface="Mada Black"/>
                <a:sym typeface="Mada Black"/>
              </a:rPr>
              <a:t> cont.</a:t>
            </a:r>
            <a:endParaRPr sz="2100">
              <a:highlight>
                <a:srgbClr val="F5E9ED"/>
              </a:highlight>
              <a:latin typeface="Mada Black"/>
              <a:ea typeface="Mada Black"/>
              <a:cs typeface="Mada Black"/>
              <a:sym typeface="Mada Black"/>
            </a:endParaRPr>
          </a:p>
        </p:txBody>
      </p:sp>
      <p:sp>
        <p:nvSpPr>
          <p:cNvPr id="307" name="Google Shape;307;p22"/>
          <p:cNvSpPr txBox="1"/>
          <p:nvPr/>
        </p:nvSpPr>
        <p:spPr>
          <a:xfrm>
            <a:off x="213475" y="5598425"/>
            <a:ext cx="50253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Black"/>
              <a:buChar char="◄"/>
            </a:pPr>
            <a:r>
              <a:rPr lang="en-GB" sz="2100">
                <a:highlight>
                  <a:srgbClr val="F5E9ED"/>
                </a:highlight>
                <a:latin typeface="Mada Black"/>
                <a:ea typeface="Mada Black"/>
                <a:cs typeface="Mada Black"/>
                <a:sym typeface="Mada Black"/>
              </a:rPr>
              <a:t>2) Revascularization pathway</a:t>
            </a:r>
            <a:endParaRPr sz="2100">
              <a:highlight>
                <a:srgbClr val="F5E9ED"/>
              </a:highlight>
              <a:latin typeface="Mada Black"/>
              <a:ea typeface="Mada Black"/>
              <a:cs typeface="Mada Black"/>
              <a:sym typeface="Mada Black"/>
            </a:endParaRPr>
          </a:p>
        </p:txBody>
      </p:sp>
      <p:pic>
        <p:nvPicPr>
          <p:cNvPr id="308" name="Google Shape;308;p22"/>
          <p:cNvPicPr preferRelativeResize="0"/>
          <p:nvPr/>
        </p:nvPicPr>
        <p:blipFill>
          <a:blip r:embed="rId3">
            <a:alphaModFix/>
          </a:blip>
          <a:stretch>
            <a:fillRect/>
          </a:stretch>
        </p:blipFill>
        <p:spPr>
          <a:xfrm>
            <a:off x="14022650" y="6730600"/>
            <a:ext cx="1043925" cy="512651"/>
          </a:xfrm>
          <a:prstGeom prst="rect">
            <a:avLst/>
          </a:prstGeom>
          <a:noFill/>
          <a:ln>
            <a:noFill/>
          </a:ln>
        </p:spPr>
      </p:pic>
      <p:sp>
        <p:nvSpPr>
          <p:cNvPr id="309" name="Google Shape;309;p22"/>
          <p:cNvSpPr/>
          <p:nvPr/>
        </p:nvSpPr>
        <p:spPr>
          <a:xfrm>
            <a:off x="2506275" y="6208550"/>
            <a:ext cx="2726700" cy="4500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rgbClr val="FFFFFF"/>
                </a:solidFill>
                <a:latin typeface="Mada"/>
                <a:ea typeface="Mada"/>
                <a:cs typeface="Mada"/>
                <a:sym typeface="Mada"/>
              </a:rPr>
              <a:t>Acute coronary syndrome</a:t>
            </a:r>
            <a:endParaRPr b="1" sz="1500">
              <a:solidFill>
                <a:srgbClr val="FFFFFF"/>
              </a:solidFill>
              <a:latin typeface="Mada"/>
              <a:ea typeface="Mada"/>
              <a:cs typeface="Mada"/>
              <a:sym typeface="Mada"/>
            </a:endParaRPr>
          </a:p>
          <a:p>
            <a:pPr indent="0" lvl="0" marL="0" rtl="0" algn="ctr">
              <a:spcBef>
                <a:spcPts val="0"/>
              </a:spcBef>
              <a:spcAft>
                <a:spcPts val="0"/>
              </a:spcAft>
              <a:buNone/>
            </a:pPr>
            <a:r>
              <a:rPr b="1" lang="en-GB" sz="1500">
                <a:solidFill>
                  <a:srgbClr val="FFFFFF"/>
                </a:solidFill>
                <a:latin typeface="Mada"/>
                <a:ea typeface="Mada"/>
                <a:cs typeface="Mada"/>
                <a:sym typeface="Mada"/>
              </a:rPr>
              <a:t>Revascularization pathways</a:t>
            </a:r>
            <a:endParaRPr b="1" sz="1500">
              <a:solidFill>
                <a:srgbClr val="FFFFFF"/>
              </a:solidFill>
              <a:latin typeface="Mada"/>
              <a:ea typeface="Mada"/>
              <a:cs typeface="Mada"/>
              <a:sym typeface="Mada"/>
            </a:endParaRPr>
          </a:p>
        </p:txBody>
      </p:sp>
      <p:sp>
        <p:nvSpPr>
          <p:cNvPr id="310" name="Google Shape;310;p22"/>
          <p:cNvSpPr/>
          <p:nvPr/>
        </p:nvSpPr>
        <p:spPr>
          <a:xfrm>
            <a:off x="1009775" y="6956282"/>
            <a:ext cx="1731900" cy="339300"/>
          </a:xfrm>
          <a:prstGeom prst="rect">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STEMI</a:t>
            </a:r>
            <a:endParaRPr b="1">
              <a:latin typeface="Mada"/>
              <a:ea typeface="Mada"/>
              <a:cs typeface="Mada"/>
              <a:sym typeface="Mada"/>
            </a:endParaRPr>
          </a:p>
        </p:txBody>
      </p:sp>
      <p:sp>
        <p:nvSpPr>
          <p:cNvPr id="311" name="Google Shape;311;p22"/>
          <p:cNvSpPr/>
          <p:nvPr/>
        </p:nvSpPr>
        <p:spPr>
          <a:xfrm>
            <a:off x="4864125" y="6956282"/>
            <a:ext cx="1731900" cy="339300"/>
          </a:xfrm>
          <a:prstGeom prst="rect">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UA &amp; NSTEMI</a:t>
            </a:r>
            <a:endParaRPr b="1">
              <a:latin typeface="Mada"/>
              <a:ea typeface="Mada"/>
              <a:cs typeface="Mada"/>
              <a:sym typeface="Mada"/>
            </a:endParaRPr>
          </a:p>
        </p:txBody>
      </p:sp>
      <p:sp>
        <p:nvSpPr>
          <p:cNvPr id="312" name="Google Shape;312;p22"/>
          <p:cNvSpPr/>
          <p:nvPr/>
        </p:nvSpPr>
        <p:spPr>
          <a:xfrm>
            <a:off x="426275" y="7527483"/>
            <a:ext cx="2898900" cy="4872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Emergent PCI available within 90 min?</a:t>
            </a:r>
            <a:endParaRPr sz="12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(120 min if transferring to a PCI-capable hospital)</a:t>
            </a:r>
            <a:endParaRPr sz="1000">
              <a:latin typeface="Mada"/>
              <a:ea typeface="Mada"/>
              <a:cs typeface="Mada"/>
              <a:sym typeface="Mada"/>
            </a:endParaRPr>
          </a:p>
        </p:txBody>
      </p:sp>
      <p:sp>
        <p:nvSpPr>
          <p:cNvPr id="313" name="Google Shape;313;p22"/>
          <p:cNvSpPr/>
          <p:nvPr/>
        </p:nvSpPr>
        <p:spPr>
          <a:xfrm>
            <a:off x="4280625" y="7527483"/>
            <a:ext cx="2898900" cy="487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Risk Assessment</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(e.g. Troponin, ECG, TIMI Score)</a:t>
            </a:r>
            <a:r>
              <a:rPr baseline="30000" lang="en-GB" sz="1200">
                <a:solidFill>
                  <a:srgbClr val="1C4588"/>
                </a:solidFill>
                <a:latin typeface="Mada"/>
                <a:ea typeface="Mada"/>
                <a:cs typeface="Mada"/>
                <a:sym typeface="Mada"/>
              </a:rPr>
              <a:t>3</a:t>
            </a:r>
            <a:endParaRPr baseline="30000" sz="1200">
              <a:solidFill>
                <a:srgbClr val="1C4588"/>
              </a:solidFill>
              <a:latin typeface="Mada"/>
              <a:ea typeface="Mada"/>
              <a:cs typeface="Mada"/>
              <a:sym typeface="Mada"/>
            </a:endParaRPr>
          </a:p>
        </p:txBody>
      </p:sp>
      <p:sp>
        <p:nvSpPr>
          <p:cNvPr id="314" name="Google Shape;314;p22"/>
          <p:cNvSpPr/>
          <p:nvPr/>
        </p:nvSpPr>
        <p:spPr>
          <a:xfrm>
            <a:off x="410013" y="8412625"/>
            <a:ext cx="1372200" cy="1177200"/>
          </a:xfrm>
          <a:prstGeom prst="rect">
            <a:avLst/>
          </a:prstGeom>
          <a:noFill/>
          <a:ln cap="flat" cmpd="sng" w="9525">
            <a:solidFill>
              <a:schemeClr val="dk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CC0000"/>
                </a:solidFill>
                <a:latin typeface="Mada"/>
                <a:ea typeface="Mada"/>
                <a:cs typeface="Mada"/>
                <a:sym typeface="Mada"/>
              </a:rPr>
              <a:t>Primary PCI</a:t>
            </a:r>
            <a:endParaRPr b="1" sz="1200">
              <a:solidFill>
                <a:srgbClr val="CC0000"/>
              </a:solidFill>
              <a:latin typeface="Mada"/>
              <a:ea typeface="Mada"/>
              <a:cs typeface="Mada"/>
              <a:sym typeface="Mada"/>
            </a:endParaRPr>
          </a:p>
          <a:p>
            <a:pPr indent="0" lvl="0" marL="0" rtl="0" algn="ctr">
              <a:spcBef>
                <a:spcPts val="0"/>
              </a:spcBef>
              <a:spcAft>
                <a:spcPts val="0"/>
              </a:spcAft>
              <a:buNone/>
            </a:pPr>
            <a:r>
              <a:rPr b="1" lang="en-GB" sz="1200">
                <a:solidFill>
                  <a:srgbClr val="CC0000"/>
                </a:solidFill>
                <a:latin typeface="Mada"/>
                <a:ea typeface="Mada"/>
                <a:cs typeface="Mada"/>
                <a:sym typeface="Mada"/>
              </a:rPr>
              <a:t>(First line)</a:t>
            </a:r>
            <a:endParaRPr b="1" sz="1200">
              <a:solidFill>
                <a:srgbClr val="CC0000"/>
              </a:solidFill>
              <a:latin typeface="Mada"/>
              <a:ea typeface="Mada"/>
              <a:cs typeface="Mada"/>
              <a:sym typeface="Mada"/>
            </a:endParaRPr>
          </a:p>
          <a:p>
            <a:pPr indent="0" lvl="0" marL="0" rtl="0" algn="ctr">
              <a:spcBef>
                <a:spcPts val="0"/>
              </a:spcBef>
              <a:spcAft>
                <a:spcPts val="0"/>
              </a:spcAft>
              <a:buNone/>
            </a:pPr>
            <a:r>
              <a:rPr lang="en-GB" sz="700">
                <a:solidFill>
                  <a:srgbClr val="6AA84F"/>
                </a:solidFill>
                <a:latin typeface="Mada"/>
                <a:ea typeface="Mada"/>
                <a:cs typeface="Mada"/>
                <a:sym typeface="Mada"/>
              </a:rPr>
              <a:t>(It’s both Diagnostic and therapeutic tool)</a:t>
            </a:r>
            <a:endParaRPr sz="700">
              <a:solidFill>
                <a:srgbClr val="6AA84F"/>
              </a:solidFill>
              <a:latin typeface="Mada"/>
              <a:ea typeface="Mada"/>
              <a:cs typeface="Mada"/>
              <a:sym typeface="Mada"/>
            </a:endParaRPr>
          </a:p>
        </p:txBody>
      </p:sp>
      <p:sp>
        <p:nvSpPr>
          <p:cNvPr id="315" name="Google Shape;315;p22"/>
          <p:cNvSpPr/>
          <p:nvPr/>
        </p:nvSpPr>
        <p:spPr>
          <a:xfrm>
            <a:off x="1952963" y="8412625"/>
            <a:ext cx="1372200" cy="1177200"/>
          </a:xfrm>
          <a:prstGeom prst="rect">
            <a:avLst/>
          </a:prstGeom>
          <a:noFill/>
          <a:ln cap="flat" cmpd="sng" w="9525">
            <a:solidFill>
              <a:schemeClr val="dk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Fibrinolytic therapy</a:t>
            </a:r>
            <a:endParaRPr b="1" sz="1200">
              <a:latin typeface="Mada"/>
              <a:ea typeface="Mada"/>
              <a:cs typeface="Mada"/>
              <a:sym typeface="Mada"/>
            </a:endParaRPr>
          </a:p>
          <a:p>
            <a:pPr indent="0" lvl="0" marL="0" rtl="0" algn="ctr">
              <a:spcBef>
                <a:spcPts val="0"/>
              </a:spcBef>
              <a:spcAft>
                <a:spcPts val="0"/>
              </a:spcAft>
              <a:buNone/>
            </a:pPr>
            <a:r>
              <a:rPr lang="en-GB" sz="900">
                <a:latin typeface="Mada"/>
                <a:ea typeface="Mada"/>
                <a:cs typeface="Mada"/>
                <a:sym typeface="Mada"/>
              </a:rPr>
              <a:t>(If no contraindication)</a:t>
            </a:r>
            <a:endParaRPr sz="900">
              <a:latin typeface="Mada"/>
              <a:ea typeface="Mada"/>
              <a:cs typeface="Mada"/>
              <a:sym typeface="Mada"/>
            </a:endParaRPr>
          </a:p>
        </p:txBody>
      </p:sp>
      <p:sp>
        <p:nvSpPr>
          <p:cNvPr id="316" name="Google Shape;316;p22"/>
          <p:cNvSpPr/>
          <p:nvPr/>
        </p:nvSpPr>
        <p:spPr>
          <a:xfrm>
            <a:off x="4235663" y="8412625"/>
            <a:ext cx="1417200" cy="1177200"/>
          </a:xfrm>
          <a:prstGeom prst="rect">
            <a:avLst/>
          </a:prstGeom>
          <a:noFill/>
          <a:ln cap="flat" cmpd="sng" w="9525">
            <a:solidFill>
              <a:schemeClr val="dk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Conservative Strategy</a:t>
            </a:r>
            <a:endParaRPr b="1" sz="12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(Proceed to cardiac cath if angina recurs or subsequent </a:t>
            </a:r>
            <a:r>
              <a:rPr b="1" lang="en-GB" sz="1000">
                <a:latin typeface="Mada"/>
                <a:ea typeface="Mada"/>
                <a:cs typeface="Mada"/>
                <a:sym typeface="Mada"/>
              </a:rPr>
              <a:t>stress test</a:t>
            </a:r>
            <a:r>
              <a:rPr lang="en-GB" sz="1000">
                <a:latin typeface="Mada"/>
                <a:ea typeface="Mada"/>
                <a:cs typeface="Mada"/>
                <a:sym typeface="Mada"/>
              </a:rPr>
              <a:t> shows substantial ischemia)</a:t>
            </a:r>
            <a:endParaRPr sz="1000">
              <a:latin typeface="Mada"/>
              <a:ea typeface="Mada"/>
              <a:cs typeface="Mada"/>
              <a:sym typeface="Mada"/>
            </a:endParaRPr>
          </a:p>
        </p:txBody>
      </p:sp>
      <p:sp>
        <p:nvSpPr>
          <p:cNvPr id="317" name="Google Shape;317;p22"/>
          <p:cNvSpPr/>
          <p:nvPr/>
        </p:nvSpPr>
        <p:spPr>
          <a:xfrm>
            <a:off x="5807313" y="8412625"/>
            <a:ext cx="1317900" cy="1177200"/>
          </a:xfrm>
          <a:prstGeom prst="rect">
            <a:avLst/>
          </a:prstGeom>
          <a:noFill/>
          <a:ln cap="flat" cmpd="sng" w="9525">
            <a:solidFill>
              <a:schemeClr val="dk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Invasive strategy</a:t>
            </a:r>
            <a:endParaRPr b="1" sz="12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(Early cardiac cath with PCI or CABG as dictated by coronary anatomy)</a:t>
            </a:r>
            <a:endParaRPr sz="1000">
              <a:latin typeface="Mada"/>
              <a:ea typeface="Mada"/>
              <a:cs typeface="Mada"/>
              <a:sym typeface="Mada"/>
            </a:endParaRPr>
          </a:p>
        </p:txBody>
      </p:sp>
      <p:cxnSp>
        <p:nvCxnSpPr>
          <p:cNvPr id="318" name="Google Shape;318;p22"/>
          <p:cNvCxnSpPr>
            <a:stCxn id="309" idx="2"/>
            <a:endCxn id="311" idx="0"/>
          </p:cNvCxnSpPr>
          <p:nvPr/>
        </p:nvCxnSpPr>
        <p:spPr>
          <a:xfrm flipH="1" rot="-5400000">
            <a:off x="4651125" y="5877050"/>
            <a:ext cx="297600" cy="1860600"/>
          </a:xfrm>
          <a:prstGeom prst="bentConnector3">
            <a:avLst>
              <a:gd fmla="val 50022" name="adj1"/>
            </a:avLst>
          </a:prstGeom>
          <a:noFill/>
          <a:ln cap="flat" cmpd="sng" w="19050">
            <a:solidFill>
              <a:srgbClr val="A61C00"/>
            </a:solidFill>
            <a:prstDash val="solid"/>
            <a:round/>
            <a:headEnd len="med" w="med" type="none"/>
            <a:tailEnd len="med" w="med" type="stealth"/>
          </a:ln>
        </p:spPr>
      </p:cxnSp>
      <p:cxnSp>
        <p:nvCxnSpPr>
          <p:cNvPr id="319" name="Google Shape;319;p22"/>
          <p:cNvCxnSpPr>
            <a:stCxn id="309" idx="2"/>
            <a:endCxn id="310" idx="0"/>
          </p:cNvCxnSpPr>
          <p:nvPr/>
        </p:nvCxnSpPr>
        <p:spPr>
          <a:xfrm rot="5400000">
            <a:off x="2723925" y="5810450"/>
            <a:ext cx="297600" cy="1993800"/>
          </a:xfrm>
          <a:prstGeom prst="bentConnector3">
            <a:avLst>
              <a:gd fmla="val 50022" name="adj1"/>
            </a:avLst>
          </a:prstGeom>
          <a:noFill/>
          <a:ln cap="flat" cmpd="sng" w="19050">
            <a:solidFill>
              <a:srgbClr val="A61C00"/>
            </a:solidFill>
            <a:prstDash val="solid"/>
            <a:round/>
            <a:headEnd len="med" w="med" type="none"/>
            <a:tailEnd len="med" w="med" type="stealth"/>
          </a:ln>
        </p:spPr>
      </p:cxnSp>
      <p:cxnSp>
        <p:nvCxnSpPr>
          <p:cNvPr id="320" name="Google Shape;320;p22"/>
          <p:cNvCxnSpPr>
            <a:stCxn id="311" idx="2"/>
            <a:endCxn id="313" idx="0"/>
          </p:cNvCxnSpPr>
          <p:nvPr/>
        </p:nvCxnSpPr>
        <p:spPr>
          <a:xfrm flipH="1" rot="-5400000">
            <a:off x="5614425" y="7411232"/>
            <a:ext cx="231900" cy="600"/>
          </a:xfrm>
          <a:prstGeom prst="bentConnector3">
            <a:avLst>
              <a:gd fmla="val 50000" name="adj1"/>
            </a:avLst>
          </a:prstGeom>
          <a:noFill/>
          <a:ln cap="flat" cmpd="sng" w="19050">
            <a:solidFill>
              <a:srgbClr val="A61C00"/>
            </a:solidFill>
            <a:prstDash val="solid"/>
            <a:round/>
            <a:headEnd len="med" w="med" type="none"/>
            <a:tailEnd len="med" w="med" type="stealth"/>
          </a:ln>
        </p:spPr>
      </p:cxnSp>
      <p:cxnSp>
        <p:nvCxnSpPr>
          <p:cNvPr id="321" name="Google Shape;321;p22"/>
          <p:cNvCxnSpPr>
            <a:stCxn id="310" idx="2"/>
            <a:endCxn id="312" idx="0"/>
          </p:cNvCxnSpPr>
          <p:nvPr/>
        </p:nvCxnSpPr>
        <p:spPr>
          <a:xfrm flipH="1" rot="-5400000">
            <a:off x="1760075" y="7411232"/>
            <a:ext cx="231900" cy="600"/>
          </a:xfrm>
          <a:prstGeom prst="bentConnector3">
            <a:avLst>
              <a:gd fmla="val 50000" name="adj1"/>
            </a:avLst>
          </a:prstGeom>
          <a:noFill/>
          <a:ln cap="flat" cmpd="sng" w="19050">
            <a:solidFill>
              <a:srgbClr val="A61C00"/>
            </a:solidFill>
            <a:prstDash val="solid"/>
            <a:round/>
            <a:headEnd len="med" w="med" type="none"/>
            <a:tailEnd len="med" w="med" type="stealth"/>
          </a:ln>
        </p:spPr>
      </p:cxnSp>
      <p:cxnSp>
        <p:nvCxnSpPr>
          <p:cNvPr id="322" name="Google Shape;322;p22"/>
          <p:cNvCxnSpPr>
            <a:stCxn id="313" idx="2"/>
            <a:endCxn id="316" idx="0"/>
          </p:cNvCxnSpPr>
          <p:nvPr/>
        </p:nvCxnSpPr>
        <p:spPr>
          <a:xfrm rot="5400000">
            <a:off x="5138325" y="7820733"/>
            <a:ext cx="397800" cy="785700"/>
          </a:xfrm>
          <a:prstGeom prst="bentConnector3">
            <a:avLst>
              <a:gd fmla="val 50013" name="adj1"/>
            </a:avLst>
          </a:prstGeom>
          <a:noFill/>
          <a:ln cap="flat" cmpd="sng" w="19050">
            <a:solidFill>
              <a:srgbClr val="A61C00"/>
            </a:solidFill>
            <a:prstDash val="solid"/>
            <a:round/>
            <a:headEnd len="med" w="med" type="none"/>
            <a:tailEnd len="med" w="med" type="stealth"/>
          </a:ln>
        </p:spPr>
      </p:cxnSp>
      <p:cxnSp>
        <p:nvCxnSpPr>
          <p:cNvPr id="323" name="Google Shape;323;p22"/>
          <p:cNvCxnSpPr>
            <a:stCxn id="313" idx="2"/>
            <a:endCxn id="317" idx="0"/>
          </p:cNvCxnSpPr>
          <p:nvPr/>
        </p:nvCxnSpPr>
        <p:spPr>
          <a:xfrm flipH="1" rot="-5400000">
            <a:off x="5899275" y="7845483"/>
            <a:ext cx="397800" cy="736200"/>
          </a:xfrm>
          <a:prstGeom prst="bentConnector3">
            <a:avLst>
              <a:gd fmla="val 50013" name="adj1"/>
            </a:avLst>
          </a:prstGeom>
          <a:noFill/>
          <a:ln cap="flat" cmpd="sng" w="19050">
            <a:solidFill>
              <a:srgbClr val="A61C00"/>
            </a:solidFill>
            <a:prstDash val="solid"/>
            <a:round/>
            <a:headEnd len="med" w="med" type="none"/>
            <a:tailEnd len="med" w="med" type="stealth"/>
          </a:ln>
        </p:spPr>
      </p:cxnSp>
      <p:cxnSp>
        <p:nvCxnSpPr>
          <p:cNvPr id="324" name="Google Shape;324;p22"/>
          <p:cNvCxnSpPr>
            <a:stCxn id="312" idx="2"/>
            <a:endCxn id="315" idx="0"/>
          </p:cNvCxnSpPr>
          <p:nvPr/>
        </p:nvCxnSpPr>
        <p:spPr>
          <a:xfrm flipH="1" rot="-5400000">
            <a:off x="2058425" y="7831983"/>
            <a:ext cx="397800" cy="763200"/>
          </a:xfrm>
          <a:prstGeom prst="bentConnector3">
            <a:avLst>
              <a:gd fmla="val 50013" name="adj1"/>
            </a:avLst>
          </a:prstGeom>
          <a:noFill/>
          <a:ln cap="flat" cmpd="sng" w="19050">
            <a:solidFill>
              <a:srgbClr val="A61C00"/>
            </a:solidFill>
            <a:prstDash val="solid"/>
            <a:round/>
            <a:headEnd len="med" w="med" type="none"/>
            <a:tailEnd len="med" w="med" type="stealth"/>
          </a:ln>
        </p:spPr>
      </p:cxnSp>
      <p:cxnSp>
        <p:nvCxnSpPr>
          <p:cNvPr id="325" name="Google Shape;325;p22"/>
          <p:cNvCxnSpPr>
            <a:stCxn id="312" idx="2"/>
            <a:endCxn id="314" idx="0"/>
          </p:cNvCxnSpPr>
          <p:nvPr/>
        </p:nvCxnSpPr>
        <p:spPr>
          <a:xfrm rot="5400000">
            <a:off x="1286975" y="7823733"/>
            <a:ext cx="397800" cy="779700"/>
          </a:xfrm>
          <a:prstGeom prst="bentConnector3">
            <a:avLst>
              <a:gd fmla="val 50013" name="adj1"/>
            </a:avLst>
          </a:prstGeom>
          <a:noFill/>
          <a:ln cap="flat" cmpd="sng" w="19050">
            <a:solidFill>
              <a:srgbClr val="A61C00"/>
            </a:solidFill>
            <a:prstDash val="solid"/>
            <a:round/>
            <a:headEnd len="med" w="med" type="none"/>
            <a:tailEnd len="med" w="med" type="stealth"/>
          </a:ln>
        </p:spPr>
      </p:cxnSp>
      <p:sp>
        <p:nvSpPr>
          <p:cNvPr id="326" name="Google Shape;326;p22"/>
          <p:cNvSpPr txBox="1"/>
          <p:nvPr/>
        </p:nvSpPr>
        <p:spPr>
          <a:xfrm>
            <a:off x="745638" y="8030288"/>
            <a:ext cx="4803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Yes</a:t>
            </a:r>
            <a:endParaRPr b="1" sz="1200">
              <a:latin typeface="Mada"/>
              <a:ea typeface="Mada"/>
              <a:cs typeface="Mada"/>
              <a:sym typeface="Mada"/>
            </a:endParaRPr>
          </a:p>
        </p:txBody>
      </p:sp>
      <p:sp>
        <p:nvSpPr>
          <p:cNvPr id="327" name="Google Shape;327;p22"/>
          <p:cNvSpPr txBox="1"/>
          <p:nvPr/>
        </p:nvSpPr>
        <p:spPr>
          <a:xfrm>
            <a:off x="2632563" y="8051050"/>
            <a:ext cx="480300" cy="35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No</a:t>
            </a:r>
            <a:endParaRPr b="1" sz="1200">
              <a:latin typeface="Mada"/>
              <a:ea typeface="Mada"/>
              <a:cs typeface="Mada"/>
              <a:sym typeface="Mada"/>
            </a:endParaRPr>
          </a:p>
        </p:txBody>
      </p:sp>
      <p:sp>
        <p:nvSpPr>
          <p:cNvPr id="328" name="Google Shape;328;p22"/>
          <p:cNvSpPr txBox="1"/>
          <p:nvPr/>
        </p:nvSpPr>
        <p:spPr>
          <a:xfrm>
            <a:off x="6506263" y="8030288"/>
            <a:ext cx="601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High</a:t>
            </a:r>
            <a:endParaRPr b="1" sz="1200">
              <a:latin typeface="Mada"/>
              <a:ea typeface="Mada"/>
              <a:cs typeface="Mada"/>
              <a:sym typeface="Mada"/>
            </a:endParaRPr>
          </a:p>
        </p:txBody>
      </p:sp>
      <p:sp>
        <p:nvSpPr>
          <p:cNvPr id="329" name="Google Shape;329;p22"/>
          <p:cNvSpPr txBox="1"/>
          <p:nvPr/>
        </p:nvSpPr>
        <p:spPr>
          <a:xfrm>
            <a:off x="4469775" y="8030288"/>
            <a:ext cx="601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Low</a:t>
            </a:r>
            <a:endParaRPr b="1" sz="1200">
              <a:latin typeface="Mada"/>
              <a:ea typeface="Mada"/>
              <a:cs typeface="Mada"/>
              <a:sym typeface="Mada"/>
            </a:endParaRPr>
          </a:p>
        </p:txBody>
      </p:sp>
      <p:graphicFrame>
        <p:nvGraphicFramePr>
          <p:cNvPr id="330" name="Google Shape;330;p22"/>
          <p:cNvGraphicFramePr/>
          <p:nvPr/>
        </p:nvGraphicFramePr>
        <p:xfrm>
          <a:off x="130338" y="2444873"/>
          <a:ext cx="3000000" cy="3000000"/>
        </p:xfrm>
        <a:graphic>
          <a:graphicData uri="http://schemas.openxmlformats.org/drawingml/2006/table">
            <a:tbl>
              <a:tblPr>
                <a:noFill/>
                <a:tableStyleId>{88F919AB-8A41-4AF8-9CCB-F210585D8BB1}</a:tableStyleId>
              </a:tblPr>
              <a:tblGrid>
                <a:gridCol w="1420775"/>
                <a:gridCol w="5877125"/>
              </a:tblGrid>
              <a:tr h="450275">
                <a:tc rowSpan="2">
                  <a:txBody>
                    <a:bodyPr/>
                    <a:lstStyle/>
                    <a:p>
                      <a:pPr indent="0" lvl="0" marL="0" rtl="0" algn="ctr">
                        <a:spcBef>
                          <a:spcPts val="0"/>
                        </a:spcBef>
                        <a:spcAft>
                          <a:spcPts val="0"/>
                        </a:spcAft>
                        <a:buNone/>
                      </a:pPr>
                      <a:r>
                        <a:rPr b="1" lang="en-GB">
                          <a:solidFill>
                            <a:srgbClr val="FFFFFF"/>
                          </a:solidFill>
                          <a:latin typeface="Mada"/>
                          <a:ea typeface="Mada"/>
                          <a:cs typeface="Mada"/>
                          <a:sym typeface="Mada"/>
                        </a:rPr>
                        <a:t>Anticoagulants</a:t>
                      </a:r>
                      <a:r>
                        <a:rPr b="1" baseline="30000" lang="en-GB">
                          <a:solidFill>
                            <a:srgbClr val="FFFFFF"/>
                          </a:solidFill>
                          <a:latin typeface="Mada"/>
                          <a:ea typeface="Mada"/>
                          <a:cs typeface="Mada"/>
                          <a:sym typeface="Mada"/>
                        </a:rPr>
                        <a:t>1</a:t>
                      </a:r>
                      <a:endParaRPr b="1" baseline="300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Clr>
                          <a:schemeClr val="dk1"/>
                        </a:buClr>
                        <a:buSzPts val="1100"/>
                        <a:buFont typeface="Arial"/>
                        <a:buNone/>
                      </a:pPr>
                      <a:r>
                        <a:rPr b="1" lang="en-GB">
                          <a:solidFill>
                            <a:srgbClr val="9C254D"/>
                          </a:solidFill>
                          <a:latin typeface="Mada"/>
                          <a:ea typeface="Mada"/>
                          <a:cs typeface="Mada"/>
                          <a:sym typeface="Mada"/>
                        </a:rPr>
                        <a:t>Low molecular weight heparin (LMWH), Unfractionated heparin (UFH) and, Bivalirudin, Fondaparinux</a:t>
                      </a:r>
                      <a:endParaRPr b="1">
                        <a:solidFill>
                          <a:srgbClr val="9C254D"/>
                        </a:solidFill>
                      </a:endParaRPr>
                    </a:p>
                  </a:txBody>
                  <a:tcPr marT="91425" marB="91425" marR="91425" marL="91425">
                    <a:solidFill>
                      <a:srgbClr val="F5E9ED"/>
                    </a:solidFill>
                  </a:tcPr>
                </a:tc>
              </a:tr>
              <a:tr h="1725600">
                <a:tc vMerge="1"/>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Initiate in all patients with MI; prevents progression of thrombus; however, has not been shown to decrease mortality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LMWH, specifically </a:t>
                      </a:r>
                      <a:r>
                        <a:rPr b="1" lang="en-GB" sz="1200">
                          <a:solidFill>
                            <a:srgbClr val="CC0000"/>
                          </a:solidFill>
                          <a:latin typeface="Mada"/>
                          <a:ea typeface="Mada"/>
                          <a:cs typeface="Mada"/>
                          <a:sym typeface="Mada"/>
                        </a:rPr>
                        <a:t>enoxaparin, is preferred</a:t>
                      </a:r>
                      <a:r>
                        <a:rPr b="1" baseline="30000" lang="en-GB" sz="1200">
                          <a:solidFill>
                            <a:srgbClr val="6AA84F"/>
                          </a:solidFill>
                          <a:latin typeface="Mada"/>
                          <a:ea typeface="Mada"/>
                          <a:cs typeface="Mada"/>
                          <a:sym typeface="Mada"/>
                        </a:rPr>
                        <a:t>2</a:t>
                      </a:r>
                      <a:r>
                        <a:rPr b="1" lang="en-GB" sz="1200">
                          <a:solidFill>
                            <a:srgbClr val="CC0000"/>
                          </a:solidFill>
                          <a:latin typeface="Mada"/>
                          <a:ea typeface="Mada"/>
                          <a:cs typeface="Mada"/>
                          <a:sym typeface="Mada"/>
                        </a:rPr>
                        <a:t> over UFH</a:t>
                      </a:r>
                      <a:endParaRPr baseline="30000"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Anticoagulants are typically </a:t>
                      </a:r>
                      <a:r>
                        <a:rPr b="1" lang="en-GB" sz="1200">
                          <a:solidFill>
                            <a:srgbClr val="CC0000"/>
                          </a:solidFill>
                          <a:latin typeface="Mada"/>
                          <a:ea typeface="Mada"/>
                          <a:cs typeface="Mada"/>
                          <a:sym typeface="Mada"/>
                        </a:rPr>
                        <a:t>stopped after the PCI.</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If PCI is not performed</a:t>
                      </a:r>
                      <a:r>
                        <a:rPr lang="en-GB" sz="1200">
                          <a:solidFill>
                            <a:schemeClr val="dk1"/>
                          </a:solidFill>
                          <a:latin typeface="Mada"/>
                          <a:ea typeface="Mada"/>
                          <a:cs typeface="Mada"/>
                          <a:sym typeface="Mada"/>
                        </a:rPr>
                        <a:t>, anticoagulants are typically </a:t>
                      </a:r>
                      <a:r>
                        <a:rPr b="1" lang="en-GB" sz="1200">
                          <a:solidFill>
                            <a:schemeClr val="dk1"/>
                          </a:solidFill>
                          <a:latin typeface="Mada"/>
                          <a:ea typeface="Mada"/>
                          <a:cs typeface="Mada"/>
                          <a:sym typeface="Mada"/>
                        </a:rPr>
                        <a:t>administered for at least 48 hours</a:t>
                      </a:r>
                      <a:r>
                        <a:rPr lang="en-GB" sz="1200">
                          <a:solidFill>
                            <a:schemeClr val="dk1"/>
                          </a:solidFill>
                          <a:latin typeface="Mada"/>
                          <a:ea typeface="Mada"/>
                          <a:cs typeface="Mada"/>
                          <a:sym typeface="Mada"/>
                        </a:rPr>
                        <a:t>, and preferably longer, for the duration of hospitalization (up to 8 days.)</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chemeClr val="dk1"/>
                          </a:solidFill>
                          <a:latin typeface="Mada"/>
                          <a:ea typeface="Mada"/>
                          <a:cs typeface="Mada"/>
                          <a:sym typeface="Mada"/>
                        </a:rPr>
                        <a:t>Why is Low molecular weight heparin (LMWH) preferred over UFH?</a:t>
                      </a:r>
                      <a:endParaRPr b="1" sz="12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Greater anti-Xa activity (so greater thrombin inhibition).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Greater release of tissue factor pathway inhibitor.</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Less thrombocytopenia.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Higher bioavailability so s/c administration.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Less binding to plasma protein so </a:t>
                      </a:r>
                      <a:r>
                        <a:rPr b="1" lang="en-GB" sz="1100">
                          <a:solidFill>
                            <a:schemeClr val="dk1"/>
                          </a:solidFill>
                          <a:latin typeface="Mada"/>
                          <a:ea typeface="Mada"/>
                          <a:cs typeface="Mada"/>
                          <a:sym typeface="Mada"/>
                        </a:rPr>
                        <a:t>more consistent</a:t>
                      </a:r>
                      <a:r>
                        <a:rPr lang="en-GB" sz="1100">
                          <a:solidFill>
                            <a:schemeClr val="dk1"/>
                          </a:solidFill>
                          <a:latin typeface="Mada"/>
                          <a:ea typeface="Mada"/>
                          <a:cs typeface="Mada"/>
                          <a:sym typeface="Mada"/>
                        </a:rPr>
                        <a:t> effect and </a:t>
                      </a:r>
                      <a:r>
                        <a:rPr b="1" lang="en-GB" sz="1100">
                          <a:solidFill>
                            <a:srgbClr val="CC0000"/>
                          </a:solidFill>
                          <a:latin typeface="Mada"/>
                          <a:ea typeface="Mada"/>
                          <a:cs typeface="Mada"/>
                          <a:sym typeface="Mada"/>
                        </a:rPr>
                        <a:t>no monitoring required.</a:t>
                      </a:r>
                      <a:endParaRPr b="1" sz="1100">
                        <a:solidFill>
                          <a:srgbClr val="CC0000"/>
                        </a:solidFill>
                        <a:latin typeface="Mada"/>
                        <a:ea typeface="Mada"/>
                        <a:cs typeface="Mada"/>
                        <a:sym typeface="Mada"/>
                      </a:endParaRPr>
                    </a:p>
                    <a:p>
                      <a:pPr indent="0" lvl="0" marL="0" rtl="0" algn="l">
                        <a:spcBef>
                          <a:spcPts val="0"/>
                        </a:spcBef>
                        <a:spcAft>
                          <a:spcPts val="0"/>
                        </a:spcAft>
                        <a:buNone/>
                      </a:pPr>
                      <a:r>
                        <a:rPr b="1" lang="en-GB" sz="1100">
                          <a:solidFill>
                            <a:srgbClr val="2F497E"/>
                          </a:solidFill>
                          <a:latin typeface="Mada"/>
                          <a:ea typeface="Mada"/>
                          <a:cs typeface="Mada"/>
                          <a:sym typeface="Mada"/>
                        </a:rPr>
                        <a:t>Note:</a:t>
                      </a:r>
                      <a:r>
                        <a:rPr lang="en-GB" sz="1100">
                          <a:solidFill>
                            <a:srgbClr val="2F497E"/>
                          </a:solidFill>
                          <a:latin typeface="Mada"/>
                          <a:ea typeface="Mada"/>
                          <a:cs typeface="Mada"/>
                          <a:sym typeface="Mada"/>
                        </a:rPr>
                        <a:t> If the patient has a history of Heparin Induced Thrombocytopenia (HIT) give fondaparinux.</a:t>
                      </a:r>
                      <a:endParaRPr sz="1100">
                        <a:solidFill>
                          <a:srgbClr val="2F497E"/>
                        </a:solidFill>
                        <a:latin typeface="Mada"/>
                        <a:ea typeface="Mada"/>
                        <a:cs typeface="Mada"/>
                        <a:sym typeface="Mada"/>
                      </a:endParaRPr>
                    </a:p>
                  </a:txBody>
                  <a:tcPr marT="91425" marB="91425" marR="91425" marL="91425"/>
                </a:tc>
              </a:tr>
            </a:tbl>
          </a:graphicData>
        </a:graphic>
      </p:graphicFrame>
      <p:pic>
        <p:nvPicPr>
          <p:cNvPr id="331" name="Google Shape;331;p22"/>
          <p:cNvPicPr preferRelativeResize="0"/>
          <p:nvPr/>
        </p:nvPicPr>
        <p:blipFill>
          <a:blip r:embed="rId4">
            <a:alphaModFix/>
          </a:blip>
          <a:stretch>
            <a:fillRect/>
          </a:stretch>
        </p:blipFill>
        <p:spPr>
          <a:xfrm>
            <a:off x="6293425" y="4274396"/>
            <a:ext cx="1043924" cy="732554"/>
          </a:xfrm>
          <a:prstGeom prst="rect">
            <a:avLst/>
          </a:prstGeom>
          <a:noFill/>
          <a:ln>
            <a:noFill/>
          </a:ln>
        </p:spPr>
      </p:pic>
      <p:sp>
        <p:nvSpPr>
          <p:cNvPr id="332" name="Google Shape;332;p22"/>
          <p:cNvSpPr txBox="1"/>
          <p:nvPr/>
        </p:nvSpPr>
        <p:spPr>
          <a:xfrm>
            <a:off x="0" y="9803425"/>
            <a:ext cx="7589400" cy="849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000">
                <a:solidFill>
                  <a:srgbClr val="1C4588"/>
                </a:solidFill>
                <a:latin typeface="Mada"/>
                <a:ea typeface="Mada"/>
                <a:cs typeface="Mada"/>
                <a:sym typeface="Mada"/>
              </a:rPr>
              <a:t>1- A period of treatment with warfarin should be considered if there is persistent AF</a:t>
            </a:r>
            <a:endParaRPr sz="1000">
              <a:solidFill>
                <a:srgbClr val="1C4588"/>
              </a:solidFill>
              <a:latin typeface="Mada"/>
              <a:ea typeface="Mada"/>
              <a:cs typeface="Mada"/>
              <a:sym typeface="Mada"/>
            </a:endParaRPr>
          </a:p>
          <a:p>
            <a:pPr indent="0" lvl="0" marL="0" rtl="0" algn="l">
              <a:lnSpc>
                <a:spcPct val="100000"/>
              </a:lnSpc>
              <a:spcBef>
                <a:spcPts val="0"/>
              </a:spcBef>
              <a:spcAft>
                <a:spcPts val="0"/>
              </a:spcAft>
              <a:buNone/>
            </a:pPr>
            <a:r>
              <a:rPr lang="en-GB" sz="1000">
                <a:solidFill>
                  <a:srgbClr val="6AA84F"/>
                </a:solidFill>
                <a:latin typeface="Mada"/>
                <a:ea typeface="Mada"/>
                <a:cs typeface="Mada"/>
                <a:sym typeface="Mada"/>
              </a:rPr>
              <a:t>2- If there were no contraindications to LMWH e.g. renal failure</a:t>
            </a:r>
            <a:endParaRPr sz="1000">
              <a:solidFill>
                <a:srgbClr val="6AA84F"/>
              </a:solidFill>
              <a:latin typeface="Mada"/>
              <a:ea typeface="Mada"/>
              <a:cs typeface="Mada"/>
              <a:sym typeface="Mada"/>
            </a:endParaRPr>
          </a:p>
          <a:p>
            <a:pPr indent="0" lvl="0" marL="0" rtl="0" algn="l">
              <a:lnSpc>
                <a:spcPct val="100000"/>
              </a:lnSpc>
              <a:spcBef>
                <a:spcPts val="0"/>
              </a:spcBef>
              <a:spcAft>
                <a:spcPts val="0"/>
              </a:spcAft>
              <a:buNone/>
            </a:pPr>
            <a:r>
              <a:rPr lang="en-GB" sz="1000">
                <a:solidFill>
                  <a:srgbClr val="1C4588"/>
                </a:solidFill>
                <a:latin typeface="Mada"/>
                <a:ea typeface="Mada"/>
                <a:cs typeface="Mada"/>
                <a:sym typeface="Mada"/>
              </a:rPr>
              <a:t>3- Revascularization therapy is indicated (&lt;24hrs) In high risk patients This includes those individuals with persistent or recurrent angina with ST changes ≥2mm or deep negative T-wave changes, clinical signs of heart failure or haemodynamic instability, or life-threatening arrhythmias (ventricular fibrillation, ventricular tachycardia). </a:t>
            </a:r>
            <a:endParaRPr sz="1000">
              <a:solidFill>
                <a:srgbClr val="1C4588"/>
              </a:solidFill>
              <a:latin typeface="Mada"/>
              <a:ea typeface="Mada"/>
              <a:cs typeface="Mada"/>
              <a:sym typeface="Mada"/>
            </a:endParaRPr>
          </a:p>
        </p:txBody>
      </p:sp>
      <p:pic>
        <p:nvPicPr>
          <p:cNvPr id="333" name="Google Shape;333;p22"/>
          <p:cNvPicPr preferRelativeResize="0"/>
          <p:nvPr/>
        </p:nvPicPr>
        <p:blipFill>
          <a:blip r:embed="rId5">
            <a:alphaModFix/>
          </a:blip>
          <a:stretch>
            <a:fillRect/>
          </a:stretch>
        </p:blipFill>
        <p:spPr>
          <a:xfrm>
            <a:off x="228550" y="4303600"/>
            <a:ext cx="1266852" cy="849924"/>
          </a:xfrm>
          <a:prstGeom prst="rect">
            <a:avLst/>
          </a:prstGeom>
          <a:noFill/>
          <a:ln>
            <a:noFill/>
          </a:ln>
        </p:spPr>
      </p:pic>
      <p:sp>
        <p:nvSpPr>
          <p:cNvPr id="334" name="Google Shape;334;p22"/>
          <p:cNvSpPr txBox="1"/>
          <p:nvPr/>
        </p:nvSpPr>
        <p:spPr>
          <a:xfrm>
            <a:off x="509600" y="1300600"/>
            <a:ext cx="5462400" cy="1033500"/>
          </a:xfrm>
          <a:prstGeom prst="rect">
            <a:avLst/>
          </a:prstGeom>
          <a:noFill/>
          <a:ln cap="flat" cmpd="sng" w="9525">
            <a:solidFill>
              <a:srgbClr val="000000"/>
            </a:solidFill>
            <a:prstDash val="dot"/>
            <a:round/>
            <a:headEnd len="sm" w="sm" type="none"/>
            <a:tailEnd len="sm" w="sm" type="none"/>
          </a:ln>
        </p:spPr>
        <p:txBody>
          <a:bodyPr anchorCtr="0" anchor="t" bIns="91425" lIns="54000" spcFirstLastPara="1" rIns="91425" wrap="square" tIns="91425">
            <a:noAutofit/>
          </a:bodyPr>
          <a:lstStyle/>
          <a:p>
            <a:pPr indent="0" lvl="0" marL="0" rtl="0" algn="l">
              <a:spcBef>
                <a:spcPts val="0"/>
              </a:spcBef>
              <a:spcAft>
                <a:spcPts val="0"/>
              </a:spcAft>
              <a:buNone/>
            </a:pPr>
            <a:r>
              <a:rPr b="1" lang="en-GB" sz="1300">
                <a:solidFill>
                  <a:srgbClr val="9C254D"/>
                </a:solidFill>
                <a:latin typeface="Mada"/>
                <a:ea typeface="Mada"/>
                <a:cs typeface="Mada"/>
                <a:sym typeface="Mada"/>
              </a:rPr>
              <a:t>Platelet activation:</a:t>
            </a:r>
            <a:endParaRPr b="1" sz="1300">
              <a:solidFill>
                <a:srgbClr val="9C254D"/>
              </a:solidFill>
              <a:latin typeface="Mada"/>
              <a:ea typeface="Mada"/>
              <a:cs typeface="Mada"/>
              <a:sym typeface="Mada"/>
            </a:endParaRPr>
          </a:p>
          <a:p>
            <a:pPr indent="-156250" lvl="0" marL="316800" rtl="0" algn="l">
              <a:spcBef>
                <a:spcPts val="0"/>
              </a:spcBef>
              <a:spcAft>
                <a:spcPts val="0"/>
              </a:spcAft>
              <a:buSzPts val="1100"/>
              <a:buFont typeface="Mada"/>
              <a:buChar char="●"/>
            </a:pPr>
            <a:r>
              <a:rPr b="1" lang="en-GB" sz="1100">
                <a:latin typeface="Mada"/>
                <a:ea typeface="Mada"/>
                <a:cs typeface="Mada"/>
                <a:sym typeface="Mada"/>
              </a:rPr>
              <a:t>Activators:</a:t>
            </a:r>
            <a:endParaRPr b="1" sz="1100">
              <a:latin typeface="Mada"/>
              <a:ea typeface="Mada"/>
              <a:cs typeface="Mada"/>
              <a:sym typeface="Mada"/>
            </a:endParaRPr>
          </a:p>
          <a:p>
            <a:pPr indent="-113899" lvl="1" marL="557999" rtl="0" algn="l">
              <a:spcBef>
                <a:spcPts val="0"/>
              </a:spcBef>
              <a:spcAft>
                <a:spcPts val="0"/>
              </a:spcAft>
              <a:buSzPts val="1000"/>
              <a:buFont typeface="Mada"/>
              <a:buChar char="○"/>
            </a:pPr>
            <a:r>
              <a:rPr lang="en-GB" sz="1000">
                <a:latin typeface="Mada"/>
                <a:ea typeface="Mada"/>
                <a:cs typeface="Mada"/>
                <a:sym typeface="Mada"/>
              </a:rPr>
              <a:t>Collagen, vWF and Thrombin</a:t>
            </a:r>
            <a:endParaRPr sz="1000">
              <a:latin typeface="Mada"/>
              <a:ea typeface="Mada"/>
              <a:cs typeface="Mada"/>
              <a:sym typeface="Mada"/>
            </a:endParaRPr>
          </a:p>
          <a:p>
            <a:pPr indent="-156250" lvl="0" marL="316800" rtl="0" algn="l">
              <a:spcBef>
                <a:spcPts val="0"/>
              </a:spcBef>
              <a:spcAft>
                <a:spcPts val="0"/>
              </a:spcAft>
              <a:buSzPts val="1100"/>
              <a:buFont typeface="Mada"/>
              <a:buChar char="●"/>
            </a:pPr>
            <a:r>
              <a:rPr b="1" lang="en-GB" sz="1100">
                <a:latin typeface="Mada"/>
                <a:ea typeface="Mada"/>
                <a:cs typeface="Mada"/>
                <a:sym typeface="Mada"/>
              </a:rPr>
              <a:t>Consequences of activation:</a:t>
            </a:r>
            <a:endParaRPr b="1" sz="1100">
              <a:latin typeface="Mada"/>
              <a:ea typeface="Mada"/>
              <a:cs typeface="Mada"/>
              <a:sym typeface="Mada"/>
            </a:endParaRPr>
          </a:p>
          <a:p>
            <a:pPr indent="-113899" lvl="1" marL="557999" rtl="0" algn="l">
              <a:spcBef>
                <a:spcPts val="0"/>
              </a:spcBef>
              <a:spcAft>
                <a:spcPts val="0"/>
              </a:spcAft>
              <a:buSzPts val="1000"/>
              <a:buFont typeface="Mada"/>
              <a:buChar char="○"/>
            </a:pPr>
            <a:r>
              <a:rPr lang="en-GB" sz="1000">
                <a:latin typeface="Mada"/>
                <a:ea typeface="Mada"/>
                <a:cs typeface="Mada"/>
                <a:sym typeface="Mada"/>
              </a:rPr>
              <a:t>AA → COX-1 → TXA2 → Release of granule content(</a:t>
            </a:r>
            <a:r>
              <a:rPr lang="en-GB" sz="1000">
                <a:solidFill>
                  <a:schemeClr val="dk1"/>
                </a:solidFill>
                <a:latin typeface="Mada"/>
                <a:ea typeface="Mada"/>
                <a:cs typeface="Mada"/>
                <a:sym typeface="Mada"/>
              </a:rPr>
              <a:t>ADP, Serotonin and Fibrinogen)</a:t>
            </a:r>
            <a:endParaRPr sz="1000">
              <a:latin typeface="Mada"/>
              <a:ea typeface="Mada"/>
              <a:cs typeface="Mada"/>
              <a:sym typeface="Mada"/>
            </a:endParaRPr>
          </a:p>
        </p:txBody>
      </p:sp>
      <p:pic>
        <p:nvPicPr>
          <p:cNvPr id="335" name="Google Shape;335;p22"/>
          <p:cNvPicPr preferRelativeResize="0"/>
          <p:nvPr/>
        </p:nvPicPr>
        <p:blipFill>
          <a:blip r:embed="rId6">
            <a:alphaModFix/>
          </a:blip>
          <a:stretch>
            <a:fillRect/>
          </a:stretch>
        </p:blipFill>
        <p:spPr>
          <a:xfrm>
            <a:off x="6190500" y="1319478"/>
            <a:ext cx="1104099" cy="1033446"/>
          </a:xfrm>
          <a:prstGeom prst="rect">
            <a:avLst/>
          </a:prstGeom>
          <a:noFill/>
          <a:ln>
            <a:noFill/>
          </a:ln>
        </p:spPr>
      </p:pic>
      <p:cxnSp>
        <p:nvCxnSpPr>
          <p:cNvPr id="336" name="Google Shape;336;p22"/>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