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692000" cx="7560000"/>
  <p:notesSz cx="6858000" cy="9144000"/>
  <p:embeddedFontLst>
    <p:embeddedFont>
      <p:font typeface="Cabin"/>
      <p:regular r:id="rId29"/>
      <p:bold r:id="rId30"/>
      <p:italic r:id="rId31"/>
      <p:boldItalic r:id="rId32"/>
    </p:embeddedFont>
    <p:embeddedFont>
      <p:font typeface="Mada"/>
      <p:regular r:id="rId33"/>
      <p:bold r:id="rId34"/>
    </p:embeddedFont>
    <p:embeddedFont>
      <p:font typeface="Mada Black"/>
      <p:bold r:id="rId35"/>
    </p:embeddedFont>
    <p:embeddedFont>
      <p:font typeface="Pacifico"/>
      <p:regular r:id="rId36"/>
    </p:embeddedFont>
    <p:embeddedFont>
      <p:font typeface="Sriracha"/>
      <p:regular r:id="rId37"/>
    </p:embeddedFont>
    <p:embeddedFont>
      <p:font typeface="Exo Thin"/>
      <p:bold r:id="rId38"/>
      <p:boldItalic r:id="rId39"/>
    </p:embeddedFont>
    <p:embeddedFont>
      <p:font typeface="Ex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736EF5-81CE-426A-943F-D404D3DBE517}">
  <a:tblStyle styleId="{7A736EF5-81CE-426A-943F-D404D3DBE5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Exo-regular.fntdata"/><Relationship Id="rId20" Type="http://schemas.openxmlformats.org/officeDocument/2006/relationships/slide" Target="slides/slide14.xml"/><Relationship Id="rId42" Type="http://schemas.openxmlformats.org/officeDocument/2006/relationships/font" Target="fonts/Exo-italic.fntdata"/><Relationship Id="rId41" Type="http://schemas.openxmlformats.org/officeDocument/2006/relationships/font" Target="fonts/Exo-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Ex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abin-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italic.fntdata"/><Relationship Id="rId30" Type="http://schemas.openxmlformats.org/officeDocument/2006/relationships/font" Target="fonts/Cabin-bold.fntdata"/><Relationship Id="rId11" Type="http://schemas.openxmlformats.org/officeDocument/2006/relationships/slide" Target="slides/slide5.xml"/><Relationship Id="rId33" Type="http://schemas.openxmlformats.org/officeDocument/2006/relationships/font" Target="fonts/Mada-regular.fntdata"/><Relationship Id="rId10" Type="http://schemas.openxmlformats.org/officeDocument/2006/relationships/slide" Target="slides/slide4.xml"/><Relationship Id="rId32" Type="http://schemas.openxmlformats.org/officeDocument/2006/relationships/font" Target="fonts/Cabin-boldItalic.fntdata"/><Relationship Id="rId13" Type="http://schemas.openxmlformats.org/officeDocument/2006/relationships/slide" Target="slides/slide7.xml"/><Relationship Id="rId35" Type="http://schemas.openxmlformats.org/officeDocument/2006/relationships/font" Target="fonts/MadaBlack-bold.fntdata"/><Relationship Id="rId12" Type="http://schemas.openxmlformats.org/officeDocument/2006/relationships/slide" Target="slides/slide6.xml"/><Relationship Id="rId34" Type="http://schemas.openxmlformats.org/officeDocument/2006/relationships/font" Target="fonts/Mada-bold.fntdata"/><Relationship Id="rId15" Type="http://schemas.openxmlformats.org/officeDocument/2006/relationships/slide" Target="slides/slide9.xml"/><Relationship Id="rId37" Type="http://schemas.openxmlformats.org/officeDocument/2006/relationships/font" Target="fonts/Sriracha-regular.fntdata"/><Relationship Id="rId14" Type="http://schemas.openxmlformats.org/officeDocument/2006/relationships/slide" Target="slides/slide8.xml"/><Relationship Id="rId36" Type="http://schemas.openxmlformats.org/officeDocument/2006/relationships/font" Target="fonts/Pacifico-regular.fntdata"/><Relationship Id="rId17" Type="http://schemas.openxmlformats.org/officeDocument/2006/relationships/slide" Target="slides/slide11.xml"/><Relationship Id="rId39" Type="http://schemas.openxmlformats.org/officeDocument/2006/relationships/font" Target="fonts/ExoThin-boldItalic.fntdata"/><Relationship Id="rId16" Type="http://schemas.openxmlformats.org/officeDocument/2006/relationships/slide" Target="slides/slide10.xml"/><Relationship Id="rId38" Type="http://schemas.openxmlformats.org/officeDocument/2006/relationships/font" Target="fonts/ExoThin-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43df341273b3a24a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df341273b3a24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52f2f2032793d0_2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52f2f2032793d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96d8dfed97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96d8dfed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5e01fe07c66fa16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5e01fe07c66fa1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5e01fe07c66fa16_1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5e01fe07c66fa1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4fcb815e9aefe8c_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fcb815e9aefe8c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11fca016a5c98af_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11fca016a5c98af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81323f3322f5418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81323f3322f54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a65a93d942_0_4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a65a93d94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53a0c00e638da374_2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53a0c00e638da374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78161bf95006681b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78161bf95006681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acb2141aa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acb2141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3eec6bbc59d0dd94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3eec6bbc59d0dd9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5192bf6a78bf2839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5192bf6a78bf28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fc242616b9023bc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fc242616b9023b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fc242616b9023bc_7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fc242616b9023bc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6212df07560f674f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212df07560f674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56cf74c47d12b234_1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6cf74c47d12b23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f7e9a441b6b6329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f7e9a441b6b632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65a93d942_0_17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65a93d94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5fb2eac52958ecd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5fb2eac52958ec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p12"/>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61" name="Google Shape;61;p12"/>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62" name="Google Shape;62;p12"/>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3"/>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65" name="Google Shape;65;p13"/>
          <p:cNvSpPr txBox="1"/>
          <p:nvPr>
            <p:ph idx="12" type="sldNum"/>
          </p:nvPr>
        </p:nvSpPr>
        <p:spPr>
          <a:xfrm>
            <a:off x="7106400" y="2"/>
            <a:ext cx="453600" cy="562200"/>
          </a:xfrm>
          <a:prstGeom prst="rect">
            <a:avLst/>
          </a:prstGeom>
          <a:solidFill>
            <a:srgbClr val="509EEA"/>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6" name="Shape 66"/>
        <p:cNvGrpSpPr/>
        <p:nvPr/>
      </p:nvGrpSpPr>
      <p:grpSpPr>
        <a:xfrm>
          <a:off x="0" y="0"/>
          <a:ext cx="0" cy="0"/>
          <a:chOff x="0" y="0"/>
          <a:chExt cx="0" cy="0"/>
        </a:xfrm>
      </p:grpSpPr>
      <p:sp>
        <p:nvSpPr>
          <p:cNvPr id="67" name="Google Shape;67;p14"/>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68" name="Google Shape;68;p14"/>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69" name="Google Shape;69;p14"/>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70" name="Google Shape;70;p14"/>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cxnSp>
        <p:nvCxnSpPr>
          <p:cNvPr id="72" name="Google Shape;72;p15"/>
          <p:cNvCxnSpPr/>
          <p:nvPr/>
        </p:nvCxnSpPr>
        <p:spPr>
          <a:xfrm flipH="1" rot="10800000">
            <a:off x="1355300" y="588250"/>
            <a:ext cx="4827000" cy="12000"/>
          </a:xfrm>
          <a:prstGeom prst="straightConnector1">
            <a:avLst/>
          </a:prstGeom>
          <a:noFill/>
          <a:ln cap="flat" cmpd="sng" w="38100">
            <a:solidFill>
              <a:srgbClr val="1874CD"/>
            </a:solidFill>
            <a:prstDash val="solid"/>
            <a:round/>
            <a:headEnd len="med" w="med" type="diamond"/>
            <a:tailEnd len="med" w="med" type="diamond"/>
          </a:ln>
        </p:spPr>
      </p:cxnSp>
      <p:sp>
        <p:nvSpPr>
          <p:cNvPr id="73" name="Google Shape;73;p1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6"/>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76" name="Google Shape;76;p16"/>
          <p:cNvSpPr/>
          <p:nvPr/>
        </p:nvSpPr>
        <p:spPr>
          <a:xfrm>
            <a:off x="-91200" y="-91200"/>
            <a:ext cx="7751100" cy="10896900"/>
          </a:xfrm>
          <a:prstGeom prst="rect">
            <a:avLst/>
          </a:prstGeom>
          <a:solidFill>
            <a:srgbClr val="9CC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lgn="ctr">
              <a:buNone/>
              <a:defRPr b="1" sz="1600">
                <a:solidFill>
                  <a:schemeClr val="lt1"/>
                </a:solidFill>
                <a:latin typeface="Exo"/>
                <a:ea typeface="Exo"/>
                <a:cs typeface="Exo"/>
                <a:sym typeface="Exo"/>
              </a:defRPr>
            </a:lvl1pPr>
            <a:lvl2pPr lvl="1" algn="ctr">
              <a:buNone/>
              <a:defRPr b="1" sz="1600">
                <a:solidFill>
                  <a:schemeClr val="lt1"/>
                </a:solidFill>
                <a:latin typeface="Exo"/>
                <a:ea typeface="Exo"/>
                <a:cs typeface="Exo"/>
                <a:sym typeface="Exo"/>
              </a:defRPr>
            </a:lvl2pPr>
            <a:lvl3pPr lvl="2" algn="ctr">
              <a:buNone/>
              <a:defRPr b="1" sz="1600">
                <a:solidFill>
                  <a:schemeClr val="lt1"/>
                </a:solidFill>
                <a:latin typeface="Exo"/>
                <a:ea typeface="Exo"/>
                <a:cs typeface="Exo"/>
                <a:sym typeface="Exo"/>
              </a:defRPr>
            </a:lvl3pPr>
            <a:lvl4pPr lvl="3" algn="ctr">
              <a:buNone/>
              <a:defRPr b="1" sz="1600">
                <a:solidFill>
                  <a:schemeClr val="lt1"/>
                </a:solidFill>
                <a:latin typeface="Exo"/>
                <a:ea typeface="Exo"/>
                <a:cs typeface="Exo"/>
                <a:sym typeface="Exo"/>
              </a:defRPr>
            </a:lvl4pPr>
            <a:lvl5pPr lvl="4" algn="ctr">
              <a:buNone/>
              <a:defRPr b="1" sz="1600">
                <a:solidFill>
                  <a:schemeClr val="lt1"/>
                </a:solidFill>
                <a:latin typeface="Exo"/>
                <a:ea typeface="Exo"/>
                <a:cs typeface="Exo"/>
                <a:sym typeface="Exo"/>
              </a:defRPr>
            </a:lvl5pPr>
            <a:lvl6pPr lvl="5" algn="ctr">
              <a:buNone/>
              <a:defRPr b="1" sz="1600">
                <a:solidFill>
                  <a:schemeClr val="lt1"/>
                </a:solidFill>
                <a:latin typeface="Exo"/>
                <a:ea typeface="Exo"/>
                <a:cs typeface="Exo"/>
                <a:sym typeface="Exo"/>
              </a:defRPr>
            </a:lvl6pPr>
            <a:lvl7pPr lvl="6" algn="ctr">
              <a:buNone/>
              <a:defRPr b="1" sz="1600">
                <a:solidFill>
                  <a:schemeClr val="lt1"/>
                </a:solidFill>
                <a:latin typeface="Exo"/>
                <a:ea typeface="Exo"/>
                <a:cs typeface="Exo"/>
                <a:sym typeface="Exo"/>
              </a:defRPr>
            </a:lvl7pPr>
            <a:lvl8pPr lvl="7" algn="ctr">
              <a:buNone/>
              <a:defRPr b="1" sz="1600">
                <a:solidFill>
                  <a:schemeClr val="lt1"/>
                </a:solidFill>
                <a:latin typeface="Exo"/>
                <a:ea typeface="Exo"/>
                <a:cs typeface="Exo"/>
                <a:sym typeface="Exo"/>
              </a:defRPr>
            </a:lvl8pPr>
            <a:lvl9pPr lvl="8" algn="ctr">
              <a:buNone/>
              <a:defRPr b="1" sz="16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8" name="Google Shape;18;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1" name="Google Shape;21;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2" name="Google Shape;22;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5" name="Google Shape;25;p5"/>
          <p:cNvSpPr txBox="1"/>
          <p:nvPr>
            <p:ph idx="12" type="sldNum"/>
          </p:nvPr>
        </p:nvSpPr>
        <p:spPr>
          <a:xfrm>
            <a:off x="7106400" y="2"/>
            <a:ext cx="453600" cy="562200"/>
          </a:xfrm>
          <a:prstGeom prst="rect">
            <a:avLst/>
          </a:prstGeom>
          <a:solidFill>
            <a:srgbClr val="509EEA"/>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 name="Shape 26"/>
        <p:cNvGrpSpPr/>
        <p:nvPr/>
      </p:nvGrpSpPr>
      <p:grpSpPr>
        <a:xfrm>
          <a:off x="0" y="0"/>
          <a:ext cx="0" cy="0"/>
          <a:chOff x="0" y="0"/>
          <a:chExt cx="0" cy="0"/>
        </a:xfrm>
      </p:grpSpPr>
      <p:sp>
        <p:nvSpPr>
          <p:cNvPr id="27" name="Google Shape;27;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cxnSp>
        <p:nvCxnSpPr>
          <p:cNvPr id="28" name="Google Shape;28;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29" name="Google Shape;29;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
        <p:nvSpPr>
          <p:cNvPr id="30" name="Google Shape;30;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 name="Shape 31"/>
        <p:cNvGrpSpPr/>
        <p:nvPr/>
      </p:nvGrpSpPr>
      <p:grpSpPr>
        <a:xfrm>
          <a:off x="0" y="0"/>
          <a:ext cx="0" cy="0"/>
          <a:chOff x="0" y="0"/>
          <a:chExt cx="0" cy="0"/>
        </a:xfrm>
      </p:grpSpPr>
      <p:cxnSp>
        <p:nvCxnSpPr>
          <p:cNvPr id="32" name="Google Shape;32;p7"/>
          <p:cNvCxnSpPr/>
          <p:nvPr/>
        </p:nvCxnSpPr>
        <p:spPr>
          <a:xfrm flipH="1" rot="10800000">
            <a:off x="1355300" y="588250"/>
            <a:ext cx="4827000" cy="12000"/>
          </a:xfrm>
          <a:prstGeom prst="straightConnector1">
            <a:avLst/>
          </a:prstGeom>
          <a:noFill/>
          <a:ln cap="flat" cmpd="sng" w="38100">
            <a:solidFill>
              <a:srgbClr val="1874CD"/>
            </a:solidFill>
            <a:prstDash val="solid"/>
            <a:round/>
            <a:headEnd len="med" w="med" type="diamond"/>
            <a:tailEnd len="med" w="med" type="diamond"/>
          </a:ln>
        </p:spPr>
      </p:cxnSp>
      <p:sp>
        <p:nvSpPr>
          <p:cNvPr id="33" name="Google Shape;33;p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6" name="Google Shape;36;p8"/>
          <p:cNvSpPr/>
          <p:nvPr/>
        </p:nvSpPr>
        <p:spPr>
          <a:xfrm>
            <a:off x="-91200" y="-91200"/>
            <a:ext cx="7751100" cy="10896900"/>
          </a:xfrm>
          <a:prstGeom prst="rect">
            <a:avLst/>
          </a:prstGeom>
          <a:solidFill>
            <a:srgbClr val="9CC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10"/>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Exo"/>
                <a:ea typeface="Exo"/>
                <a:cs typeface="Exo"/>
                <a:sym typeface="Exo"/>
              </a:defRPr>
            </a:lvl1pPr>
            <a:lvl2pPr lvl="1" rtl="0">
              <a:buNone/>
              <a:defRPr sz="2500">
                <a:latin typeface="Exo"/>
                <a:ea typeface="Exo"/>
                <a:cs typeface="Exo"/>
                <a:sym typeface="Exo"/>
              </a:defRPr>
            </a:lvl2pPr>
            <a:lvl3pPr lvl="2" rtl="0">
              <a:buNone/>
              <a:defRPr sz="2500">
                <a:latin typeface="Exo"/>
                <a:ea typeface="Exo"/>
                <a:cs typeface="Exo"/>
                <a:sym typeface="Exo"/>
              </a:defRPr>
            </a:lvl3pPr>
            <a:lvl4pPr lvl="3" rtl="0">
              <a:buNone/>
              <a:defRPr sz="2500">
                <a:latin typeface="Exo"/>
                <a:ea typeface="Exo"/>
                <a:cs typeface="Exo"/>
                <a:sym typeface="Exo"/>
              </a:defRPr>
            </a:lvl4pPr>
            <a:lvl5pPr lvl="4" rtl="0">
              <a:buNone/>
              <a:defRPr sz="2500">
                <a:latin typeface="Exo"/>
                <a:ea typeface="Exo"/>
                <a:cs typeface="Exo"/>
                <a:sym typeface="Exo"/>
              </a:defRPr>
            </a:lvl5pPr>
            <a:lvl6pPr lvl="5" rtl="0">
              <a:buNone/>
              <a:defRPr sz="2500">
                <a:latin typeface="Exo"/>
                <a:ea typeface="Exo"/>
                <a:cs typeface="Exo"/>
                <a:sym typeface="Exo"/>
              </a:defRPr>
            </a:lvl6pPr>
            <a:lvl7pPr lvl="6" rtl="0">
              <a:buNone/>
              <a:defRPr sz="2500">
                <a:latin typeface="Exo"/>
                <a:ea typeface="Exo"/>
                <a:cs typeface="Exo"/>
                <a:sym typeface="Exo"/>
              </a:defRPr>
            </a:lvl7pPr>
            <a:lvl8pPr lvl="7" rtl="0">
              <a:buNone/>
              <a:defRPr sz="2500">
                <a:latin typeface="Exo"/>
                <a:ea typeface="Exo"/>
                <a:cs typeface="Exo"/>
                <a:sym typeface="Exo"/>
              </a:defRPr>
            </a:lvl8pPr>
            <a:lvl9pPr lvl="8" rtl="0">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43" name="Google Shape;43;p10"/>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44" name="Google Shape;44;p10"/>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0"/>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1"/>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48" name="Google Shape;48;p11"/>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49" name="Google Shape;49;p1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0" name="Google Shape;50;p11"/>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51" name="Google Shape;51;p11"/>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52" name="Google Shape;52;p11"/>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53" name="Google Shape;53;p11"/>
          <p:cNvGrpSpPr/>
          <p:nvPr/>
        </p:nvGrpSpPr>
        <p:grpSpPr>
          <a:xfrm>
            <a:off x="205413" y="904850"/>
            <a:ext cx="7149175" cy="8714700"/>
            <a:chOff x="217025" y="916300"/>
            <a:chExt cx="7149175" cy="8714700"/>
          </a:xfrm>
        </p:grpSpPr>
        <p:cxnSp>
          <p:nvCxnSpPr>
            <p:cNvPr id="54" name="Google Shape;54;p11"/>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55" name="Google Shape;55;p11"/>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56" name="Google Shape;56;p11"/>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57" name="Google Shape;57;p11"/>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58" name="Google Shape;58;p11"/>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7" name="Shape 37"/>
        <p:cNvGrpSpPr/>
        <p:nvPr/>
      </p:nvGrpSpPr>
      <p:grpSpPr>
        <a:xfrm>
          <a:off x="0" y="0"/>
          <a:ext cx="0" cy="0"/>
          <a:chOff x="0" y="0"/>
          <a:chExt cx="0" cy="0"/>
        </a:xfrm>
      </p:grpSpPr>
      <p:sp>
        <p:nvSpPr>
          <p:cNvPr id="38" name="Google Shape;38;p9"/>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None/>
              <a:defRPr sz="3300">
                <a:solidFill>
                  <a:schemeClr val="dk1"/>
                </a:solidFill>
              </a:defRPr>
            </a:lvl1pPr>
            <a:lvl2pPr lvl="1" rtl="0">
              <a:spcBef>
                <a:spcPts val="0"/>
              </a:spcBef>
              <a:spcAft>
                <a:spcPts val="0"/>
              </a:spcAft>
              <a:buClr>
                <a:schemeClr val="dk1"/>
              </a:buClr>
              <a:buSzPts val="3300"/>
              <a:buNone/>
              <a:defRPr sz="3300">
                <a:solidFill>
                  <a:schemeClr val="dk1"/>
                </a:solidFill>
              </a:defRPr>
            </a:lvl2pPr>
            <a:lvl3pPr lvl="2" rtl="0">
              <a:spcBef>
                <a:spcPts val="0"/>
              </a:spcBef>
              <a:spcAft>
                <a:spcPts val="0"/>
              </a:spcAft>
              <a:buClr>
                <a:schemeClr val="dk1"/>
              </a:buClr>
              <a:buSzPts val="3300"/>
              <a:buNone/>
              <a:defRPr sz="3300">
                <a:solidFill>
                  <a:schemeClr val="dk1"/>
                </a:solidFill>
              </a:defRPr>
            </a:lvl3pPr>
            <a:lvl4pPr lvl="3" rtl="0">
              <a:spcBef>
                <a:spcPts val="0"/>
              </a:spcBef>
              <a:spcAft>
                <a:spcPts val="0"/>
              </a:spcAft>
              <a:buClr>
                <a:schemeClr val="dk1"/>
              </a:buClr>
              <a:buSzPts val="3300"/>
              <a:buNone/>
              <a:defRPr sz="3300">
                <a:solidFill>
                  <a:schemeClr val="dk1"/>
                </a:solidFill>
              </a:defRPr>
            </a:lvl4pPr>
            <a:lvl5pPr lvl="4" rtl="0">
              <a:spcBef>
                <a:spcPts val="0"/>
              </a:spcBef>
              <a:spcAft>
                <a:spcPts val="0"/>
              </a:spcAft>
              <a:buClr>
                <a:schemeClr val="dk1"/>
              </a:buClr>
              <a:buSzPts val="3300"/>
              <a:buNone/>
              <a:defRPr sz="3300">
                <a:solidFill>
                  <a:schemeClr val="dk1"/>
                </a:solidFill>
              </a:defRPr>
            </a:lvl5pPr>
            <a:lvl6pPr lvl="5" rtl="0">
              <a:spcBef>
                <a:spcPts val="0"/>
              </a:spcBef>
              <a:spcAft>
                <a:spcPts val="0"/>
              </a:spcAft>
              <a:buClr>
                <a:schemeClr val="dk1"/>
              </a:buClr>
              <a:buSzPts val="3300"/>
              <a:buNone/>
              <a:defRPr sz="3300">
                <a:solidFill>
                  <a:schemeClr val="dk1"/>
                </a:solidFill>
              </a:defRPr>
            </a:lvl6pPr>
            <a:lvl7pPr lvl="6" rtl="0">
              <a:spcBef>
                <a:spcPts val="0"/>
              </a:spcBef>
              <a:spcAft>
                <a:spcPts val="0"/>
              </a:spcAft>
              <a:buClr>
                <a:schemeClr val="dk1"/>
              </a:buClr>
              <a:buSzPts val="3300"/>
              <a:buNone/>
              <a:defRPr sz="3300">
                <a:solidFill>
                  <a:schemeClr val="dk1"/>
                </a:solidFill>
              </a:defRPr>
            </a:lvl7pPr>
            <a:lvl8pPr lvl="7" rtl="0">
              <a:spcBef>
                <a:spcPts val="0"/>
              </a:spcBef>
              <a:spcAft>
                <a:spcPts val="0"/>
              </a:spcAft>
              <a:buClr>
                <a:schemeClr val="dk1"/>
              </a:buClr>
              <a:buSzPts val="3300"/>
              <a:buNone/>
              <a:defRPr sz="3300">
                <a:solidFill>
                  <a:schemeClr val="dk1"/>
                </a:solidFill>
              </a:defRPr>
            </a:lvl8pPr>
            <a:lvl9pPr lvl="8" rtl="0">
              <a:spcBef>
                <a:spcPts val="0"/>
              </a:spcBef>
              <a:spcAft>
                <a:spcPts val="0"/>
              </a:spcAft>
              <a:buClr>
                <a:schemeClr val="dk1"/>
              </a:buClr>
              <a:buSzPts val="3300"/>
              <a:buNone/>
              <a:defRPr sz="3300">
                <a:solidFill>
                  <a:schemeClr val="dk1"/>
                </a:solidFill>
              </a:defRPr>
            </a:lvl9pPr>
          </a:lstStyle>
          <a:p/>
        </p:txBody>
      </p:sp>
      <p:sp>
        <p:nvSpPr>
          <p:cNvPr id="39" name="Google Shape;39;p9"/>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2000"/>
              </a:spcBef>
              <a:spcAft>
                <a:spcPts val="0"/>
              </a:spcAft>
              <a:buClr>
                <a:schemeClr val="dk2"/>
              </a:buClr>
              <a:buSzPts val="1800"/>
              <a:buChar char="○"/>
              <a:defRPr sz="1800">
                <a:solidFill>
                  <a:schemeClr val="dk2"/>
                </a:solidFill>
              </a:defRPr>
            </a:lvl2pPr>
            <a:lvl3pPr indent="-342900" lvl="2" marL="1371600" rtl="0">
              <a:lnSpc>
                <a:spcPct val="115000"/>
              </a:lnSpc>
              <a:spcBef>
                <a:spcPts val="2000"/>
              </a:spcBef>
              <a:spcAft>
                <a:spcPts val="0"/>
              </a:spcAft>
              <a:buClr>
                <a:schemeClr val="dk2"/>
              </a:buClr>
              <a:buSzPts val="1800"/>
              <a:buChar char="■"/>
              <a:defRPr sz="1800">
                <a:solidFill>
                  <a:schemeClr val="dk2"/>
                </a:solidFill>
              </a:defRPr>
            </a:lvl3pPr>
            <a:lvl4pPr indent="-342900" lvl="3" marL="1828800" rtl="0">
              <a:lnSpc>
                <a:spcPct val="115000"/>
              </a:lnSpc>
              <a:spcBef>
                <a:spcPts val="2000"/>
              </a:spcBef>
              <a:spcAft>
                <a:spcPts val="0"/>
              </a:spcAft>
              <a:buClr>
                <a:schemeClr val="dk2"/>
              </a:buClr>
              <a:buSzPts val="1800"/>
              <a:buChar char="●"/>
              <a:defRPr sz="1800">
                <a:solidFill>
                  <a:schemeClr val="dk2"/>
                </a:solidFill>
              </a:defRPr>
            </a:lvl4pPr>
            <a:lvl5pPr indent="-342900" lvl="4" marL="2286000" rtl="0">
              <a:lnSpc>
                <a:spcPct val="115000"/>
              </a:lnSpc>
              <a:spcBef>
                <a:spcPts val="2000"/>
              </a:spcBef>
              <a:spcAft>
                <a:spcPts val="0"/>
              </a:spcAft>
              <a:buClr>
                <a:schemeClr val="dk2"/>
              </a:buClr>
              <a:buSzPts val="1800"/>
              <a:buChar char="○"/>
              <a:defRPr sz="1800">
                <a:solidFill>
                  <a:schemeClr val="dk2"/>
                </a:solidFill>
              </a:defRPr>
            </a:lvl5pPr>
            <a:lvl6pPr indent="-342900" lvl="5" marL="2743200" rtl="0">
              <a:lnSpc>
                <a:spcPct val="115000"/>
              </a:lnSpc>
              <a:spcBef>
                <a:spcPts val="2000"/>
              </a:spcBef>
              <a:spcAft>
                <a:spcPts val="0"/>
              </a:spcAft>
              <a:buClr>
                <a:schemeClr val="dk2"/>
              </a:buClr>
              <a:buSzPts val="1800"/>
              <a:buChar char="■"/>
              <a:defRPr sz="1800">
                <a:solidFill>
                  <a:schemeClr val="dk2"/>
                </a:solidFill>
              </a:defRPr>
            </a:lvl6pPr>
            <a:lvl7pPr indent="-342900" lvl="6" marL="3200400" rtl="0">
              <a:lnSpc>
                <a:spcPct val="115000"/>
              </a:lnSpc>
              <a:spcBef>
                <a:spcPts val="2000"/>
              </a:spcBef>
              <a:spcAft>
                <a:spcPts val="0"/>
              </a:spcAft>
              <a:buClr>
                <a:schemeClr val="dk2"/>
              </a:buClr>
              <a:buSzPts val="1800"/>
              <a:buChar char="●"/>
              <a:defRPr sz="1800">
                <a:solidFill>
                  <a:schemeClr val="dk2"/>
                </a:solidFill>
              </a:defRPr>
            </a:lvl7pPr>
            <a:lvl8pPr indent="-342900" lvl="7" marL="3657600" rtl="0">
              <a:lnSpc>
                <a:spcPct val="115000"/>
              </a:lnSpc>
              <a:spcBef>
                <a:spcPts val="2000"/>
              </a:spcBef>
              <a:spcAft>
                <a:spcPts val="0"/>
              </a:spcAft>
              <a:buClr>
                <a:schemeClr val="dk2"/>
              </a:buClr>
              <a:buSzPts val="1800"/>
              <a:buChar char="○"/>
              <a:defRPr sz="1800">
                <a:solidFill>
                  <a:schemeClr val="dk2"/>
                </a:solidFill>
              </a:defRPr>
            </a:lvl8pPr>
            <a:lvl9pPr indent="-342900" lvl="8" marL="4114800" rtl="0">
              <a:lnSpc>
                <a:spcPct val="115000"/>
              </a:lnSpc>
              <a:spcBef>
                <a:spcPts val="2000"/>
              </a:spcBef>
              <a:spcAft>
                <a:spcPts val="2000"/>
              </a:spcAft>
              <a:buClr>
                <a:schemeClr val="dk2"/>
              </a:buClr>
              <a:buSzPts val="1800"/>
              <a:buChar char="■"/>
              <a:defRPr sz="1800">
                <a:solidFill>
                  <a:schemeClr val="dk2"/>
                </a:solidFill>
              </a:defRPr>
            </a:lvl9pPr>
          </a:lstStyle>
          <a:p/>
        </p:txBody>
      </p:sp>
      <p:sp>
        <p:nvSpPr>
          <p:cNvPr id="40" name="Google Shape;40;p9"/>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hyperlink" Target="https://docs.google.com/presentation/d/1TKjgKmuF8-7aGjiAgt-2f6dUWPkTI7rnH1d3RF0xuIw/edit" TargetMode="External"/><Relationship Id="rId9" Type="http://schemas.openxmlformats.org/officeDocument/2006/relationships/image" Target="../media/image4.png"/><Relationship Id="rId5" Type="http://schemas.openxmlformats.org/officeDocument/2006/relationships/hyperlink" Target="https://docs.google.com/presentation/d/1TKjgKmuF8-7aGjiAgt-2f6dUWPkTI7rnH1d3RF0xuIw/edit" TargetMode="External"/><Relationship Id="rId6" Type="http://schemas.openxmlformats.org/officeDocument/2006/relationships/image" Target="../media/image3.jp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27.pn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forms.gle/5bhKW2hufJ2NrmJP7"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solidFill>
                  <a:srgbClr val="FFFFFF"/>
                </a:solidFill>
                <a:uFill>
                  <a:noFill/>
                </a:uFill>
                <a:latin typeface="Mada"/>
                <a:ea typeface="Mada"/>
                <a:cs typeface="Mada"/>
                <a:sym typeface="Mada"/>
                <a:hlinkClick r:id="rId4">
                  <a:extLst>
                    <a:ext uri="{A12FA001-AC4F-418D-AE19-62706E023703}">
                      <ahyp:hlinkClr val="tx"/>
                    </a:ext>
                  </a:extLst>
                </a:hlinkClick>
              </a:rPr>
              <a:t> </a:t>
            </a:r>
            <a:r>
              <a:rPr b="1" lang="ar" sz="2000" u="sng">
                <a:solidFill>
                  <a:srgbClr val="FFFFFF"/>
                </a:solidFill>
                <a:latin typeface="Mada"/>
                <a:ea typeface="Mada"/>
                <a:cs typeface="Mada"/>
                <a:sym typeface="Mada"/>
                <a:hlinkClick r:id="rId5">
                  <a:extLst>
                    <a:ext uri="{A12FA001-AC4F-418D-AE19-62706E023703}">
                      <ahyp:hlinkClr val="tx"/>
                    </a:ext>
                  </a:extLst>
                </a:hlinkClick>
              </a:rPr>
              <a:t>Editing file</a:t>
            </a:r>
            <a:endParaRPr b="1" sz="2000" u="sng">
              <a:solidFill>
                <a:srgbClr val="FFFFFF"/>
              </a:solidFill>
              <a:latin typeface="Mada"/>
              <a:ea typeface="Mada"/>
              <a:cs typeface="Mada"/>
              <a:sym typeface="Mada"/>
            </a:endParaRPr>
          </a:p>
        </p:txBody>
      </p:sp>
      <p:sp>
        <p:nvSpPr>
          <p:cNvPr id="82" name="Google Shape;82;p17"/>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11</a:t>
            </a:r>
            <a:endParaRPr sz="2200">
              <a:latin typeface="Mada"/>
              <a:ea typeface="Mada"/>
              <a:cs typeface="Mada"/>
              <a:sym typeface="Mada"/>
            </a:endParaRPr>
          </a:p>
        </p:txBody>
      </p:sp>
      <p:sp>
        <p:nvSpPr>
          <p:cNvPr id="83" name="Google Shape;83;p17"/>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pic>
        <p:nvPicPr>
          <p:cNvPr id="84" name="Google Shape;84;p17"/>
          <p:cNvPicPr preferRelativeResize="0"/>
          <p:nvPr/>
        </p:nvPicPr>
        <p:blipFill rotWithShape="1">
          <a:blip r:embed="rId6">
            <a:alphaModFix/>
          </a:blip>
          <a:srcRect b="6795" l="8257" r="5094" t="9410"/>
          <a:stretch/>
        </p:blipFill>
        <p:spPr>
          <a:xfrm>
            <a:off x="2041675" y="957125"/>
            <a:ext cx="3506199" cy="3125175"/>
          </a:xfrm>
          <a:prstGeom prst="rect">
            <a:avLst/>
          </a:prstGeom>
          <a:noFill/>
          <a:ln>
            <a:noFill/>
          </a:ln>
        </p:spPr>
      </p:pic>
      <p:sp>
        <p:nvSpPr>
          <p:cNvPr id="85" name="Google Shape;85;p17"/>
          <p:cNvSpPr/>
          <p:nvPr/>
        </p:nvSpPr>
        <p:spPr>
          <a:xfrm rot="566">
            <a:off x="1046687" y="9890250"/>
            <a:ext cx="5466600" cy="801300"/>
          </a:xfrm>
          <a:prstGeom prst="snip2SameRect">
            <a:avLst>
              <a:gd fmla="val 50000" name="adj1"/>
              <a:gd fmla="val 0" name="adj2"/>
            </a:avLst>
          </a:prstGeom>
          <a:solidFill>
            <a:srgbClr val="E8F2FC"/>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86" name="Google Shape;86;p17"/>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rgbClr val="1874CD"/>
                </a:solidFill>
                <a:latin typeface="Mada"/>
                <a:ea typeface="Mada"/>
                <a:cs typeface="Mada"/>
                <a:sym typeface="Mada"/>
              </a:rPr>
              <a:t>Color index:</a:t>
            </a:r>
            <a:endParaRPr b="1" sz="2200">
              <a:solidFill>
                <a:srgbClr val="1874CD"/>
              </a:solidFill>
              <a:latin typeface="Mada"/>
              <a:ea typeface="Mada"/>
              <a:cs typeface="Mada"/>
              <a:sym typeface="Mada"/>
            </a:endParaRPr>
          </a:p>
        </p:txBody>
      </p:sp>
      <p:sp>
        <p:nvSpPr>
          <p:cNvPr id="87" name="Google Shape;87;p17"/>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Clr>
                <a:schemeClr val="dk1"/>
              </a:buClr>
              <a:buSzPts val="1700"/>
              <a:buFont typeface="Mada"/>
              <a:buChar char="★"/>
            </a:pPr>
            <a:r>
              <a:rPr lang="ar" sz="1700">
                <a:solidFill>
                  <a:schemeClr val="dk1"/>
                </a:solidFill>
                <a:latin typeface="Mada"/>
                <a:ea typeface="Mada"/>
                <a:cs typeface="Mada"/>
                <a:sym typeface="Mada"/>
              </a:rPr>
              <a:t>Prevalence of PE    </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Risk factors</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Clinical features</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Pathophysiology</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Massive PE</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Diagnostic workup</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Treatment</a:t>
            </a:r>
            <a:endParaRPr sz="1700">
              <a:latin typeface="Mada"/>
              <a:ea typeface="Mada"/>
              <a:cs typeface="Mada"/>
              <a:sym typeface="Mada"/>
            </a:endParaRPr>
          </a:p>
        </p:txBody>
      </p:sp>
      <p:sp>
        <p:nvSpPr>
          <p:cNvPr id="88" name="Google Shape;88;p17"/>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Pulmonary embolism </a:t>
            </a:r>
            <a:endParaRPr b="1" sz="3600">
              <a:solidFill>
                <a:schemeClr val="accent1"/>
              </a:solidFill>
              <a:latin typeface="Mada"/>
              <a:ea typeface="Mada"/>
              <a:cs typeface="Mada"/>
              <a:sym typeface="Mada"/>
            </a:endParaRPr>
          </a:p>
        </p:txBody>
      </p:sp>
      <p:pic>
        <p:nvPicPr>
          <p:cNvPr id="89" name="Google Shape;89;p17"/>
          <p:cNvPicPr preferRelativeResize="0"/>
          <p:nvPr/>
        </p:nvPicPr>
        <p:blipFill rotWithShape="1">
          <a:blip r:embed="rId7">
            <a:alphaModFix/>
          </a:blip>
          <a:srcRect b="15002" l="0" r="0" t="0"/>
          <a:stretch/>
        </p:blipFill>
        <p:spPr>
          <a:xfrm>
            <a:off x="5181150" y="482025"/>
            <a:ext cx="872675" cy="484150"/>
          </a:xfrm>
          <a:prstGeom prst="rect">
            <a:avLst/>
          </a:prstGeom>
          <a:noFill/>
          <a:ln>
            <a:noFill/>
          </a:ln>
        </p:spPr>
      </p:pic>
      <p:pic>
        <p:nvPicPr>
          <p:cNvPr id="90" name="Google Shape;90;p17"/>
          <p:cNvPicPr preferRelativeResize="0"/>
          <p:nvPr/>
        </p:nvPicPr>
        <p:blipFill>
          <a:blip r:embed="rId8">
            <a:alphaModFix/>
          </a:blip>
          <a:stretch>
            <a:fillRect/>
          </a:stretch>
        </p:blipFill>
        <p:spPr>
          <a:xfrm>
            <a:off x="6053825" y="482025"/>
            <a:ext cx="1478450" cy="1149901"/>
          </a:xfrm>
          <a:prstGeom prst="rect">
            <a:avLst/>
          </a:prstGeom>
          <a:noFill/>
          <a:ln>
            <a:noFill/>
          </a:ln>
        </p:spPr>
      </p:pic>
      <p:grpSp>
        <p:nvGrpSpPr>
          <p:cNvPr id="91" name="Google Shape;91;p17"/>
          <p:cNvGrpSpPr/>
          <p:nvPr/>
        </p:nvGrpSpPr>
        <p:grpSpPr>
          <a:xfrm>
            <a:off x="1046700" y="9957725"/>
            <a:ext cx="5434699" cy="734050"/>
            <a:chOff x="1442323" y="11224701"/>
            <a:chExt cx="7792800" cy="734050"/>
          </a:xfrm>
        </p:grpSpPr>
        <p:sp>
          <p:nvSpPr>
            <p:cNvPr id="92" name="Google Shape;92;p17"/>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93" name="Google Shape;93;p17"/>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pic>
        <p:nvPicPr>
          <p:cNvPr id="94" name="Google Shape;94;p17"/>
          <p:cNvPicPr preferRelativeResize="0"/>
          <p:nvPr/>
        </p:nvPicPr>
        <p:blipFill>
          <a:blip r:embed="rId9">
            <a:alphaModFix/>
          </a:blip>
          <a:stretch>
            <a:fillRect/>
          </a:stretch>
        </p:blipFill>
        <p:spPr>
          <a:xfrm>
            <a:off x="6386051" y="1818251"/>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379" name="Google Shape;379;p26"/>
          <p:cNvSpPr txBox="1"/>
          <p:nvPr/>
        </p:nvSpPr>
        <p:spPr>
          <a:xfrm>
            <a:off x="379350" y="5704025"/>
            <a:ext cx="6785100" cy="367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Prospective Investigation of Pulmonary  Embolism Diagnosis (PIOPED) results:</a:t>
            </a:r>
            <a:endParaRPr b="1">
              <a:latin typeface="Mada"/>
              <a:ea typeface="Mada"/>
              <a:cs typeface="Mada"/>
              <a:sym typeface="Mada"/>
            </a:endParaRPr>
          </a:p>
        </p:txBody>
      </p:sp>
      <p:graphicFrame>
        <p:nvGraphicFramePr>
          <p:cNvPr id="380" name="Google Shape;380;p26"/>
          <p:cNvGraphicFramePr/>
          <p:nvPr/>
        </p:nvGraphicFramePr>
        <p:xfrm>
          <a:off x="379425" y="6071525"/>
          <a:ext cx="3000000" cy="3000000"/>
        </p:xfrm>
        <a:graphic>
          <a:graphicData uri="http://schemas.openxmlformats.org/drawingml/2006/table">
            <a:tbl>
              <a:tblPr>
                <a:noFill/>
                <a:tableStyleId>{7A736EF5-81CE-426A-943F-D404D3DBE517}</a:tableStyleId>
              </a:tblPr>
              <a:tblGrid>
                <a:gridCol w="1178450"/>
                <a:gridCol w="1083200"/>
                <a:gridCol w="1130825"/>
                <a:gridCol w="1130825"/>
                <a:gridCol w="1130825"/>
                <a:gridCol w="1130825"/>
              </a:tblGrid>
              <a:tr h="32125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Scan category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PE present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PE absent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PE uncertain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No angiogram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Total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4810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High probability </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102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7</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124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4810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Intermediate probability </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105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217</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9</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33</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364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4810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Low probability </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39</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199</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62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312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4810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Near normal or normal </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50</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74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131</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212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Total </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251</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480</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24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176</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931</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381" name="Google Shape;381;p26"/>
          <p:cNvSpPr/>
          <p:nvPr/>
        </p:nvSpPr>
        <p:spPr>
          <a:xfrm>
            <a:off x="142875" y="76200"/>
            <a:ext cx="6858000" cy="743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2" name="Google Shape;382;p26"/>
          <p:cNvCxnSpPr/>
          <p:nvPr/>
        </p:nvCxnSpPr>
        <p:spPr>
          <a:xfrm flipH="1" rot="10800000">
            <a:off x="1366500" y="1029475"/>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83" name="Google Shape;383;p26"/>
          <p:cNvSpPr txBox="1"/>
          <p:nvPr/>
        </p:nvSpPr>
        <p:spPr>
          <a:xfrm>
            <a:off x="731150" y="0"/>
            <a:ext cx="6168300" cy="7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 The use of ventilation perfusion scan in diagnosing pulmonary embolism</a:t>
            </a:r>
            <a:endParaRPr b="1" baseline="30000" sz="26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2600">
              <a:solidFill>
                <a:schemeClr val="dk1"/>
              </a:solidFill>
              <a:latin typeface="Mada"/>
              <a:ea typeface="Mada"/>
              <a:cs typeface="Mada"/>
              <a:sym typeface="Mada"/>
            </a:endParaRPr>
          </a:p>
        </p:txBody>
      </p:sp>
      <p:sp>
        <p:nvSpPr>
          <p:cNvPr id="384" name="Google Shape;384;p26"/>
          <p:cNvSpPr txBox="1"/>
          <p:nvPr/>
        </p:nvSpPr>
        <p:spPr>
          <a:xfrm>
            <a:off x="342900" y="1527450"/>
            <a:ext cx="6858000" cy="3690600"/>
          </a:xfrm>
          <a:prstGeom prst="rect">
            <a:avLst/>
          </a:prstGeom>
          <a:noFill/>
          <a:ln cap="flat" cmpd="sng" w="9525">
            <a:solidFill>
              <a:schemeClr val="accent3"/>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Interpretation of results, can be either </a:t>
            </a:r>
            <a:endParaRPr sz="1200">
              <a:solidFill>
                <a:schemeClr val="accent5"/>
              </a:solidFill>
              <a:latin typeface="Mada"/>
              <a:ea typeface="Mada"/>
              <a:cs typeface="Mada"/>
              <a:sym typeface="Mada"/>
            </a:endParaRPr>
          </a:p>
          <a:p>
            <a:pPr indent="-304800" lvl="1" marL="9144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normal</a:t>
            </a:r>
            <a:endParaRPr sz="1200">
              <a:solidFill>
                <a:schemeClr val="accent5"/>
              </a:solidFill>
              <a:latin typeface="Mada"/>
              <a:ea typeface="Mada"/>
              <a:cs typeface="Mada"/>
              <a:sym typeface="Mada"/>
            </a:endParaRPr>
          </a:p>
          <a:p>
            <a:pPr indent="-304800" lvl="1" marL="9144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low probability</a:t>
            </a:r>
            <a:endParaRPr sz="1200">
              <a:solidFill>
                <a:schemeClr val="accent5"/>
              </a:solidFill>
              <a:latin typeface="Mada"/>
              <a:ea typeface="Mada"/>
              <a:cs typeface="Mada"/>
              <a:sym typeface="Mada"/>
            </a:endParaRPr>
          </a:p>
          <a:p>
            <a:pPr indent="-304800" lvl="1" marL="9144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intermediate probability</a:t>
            </a:r>
            <a:endParaRPr sz="1200">
              <a:solidFill>
                <a:schemeClr val="accent5"/>
              </a:solidFill>
              <a:latin typeface="Mada"/>
              <a:ea typeface="Mada"/>
              <a:cs typeface="Mada"/>
              <a:sym typeface="Mada"/>
            </a:endParaRPr>
          </a:p>
          <a:p>
            <a:pPr indent="-304800" lvl="1" marL="9144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or high probability (treatment guidelines based on PIOPED study).</a:t>
            </a:r>
            <a:endParaRPr sz="1200">
              <a:solidFill>
                <a:schemeClr val="accent5"/>
              </a:solidFill>
              <a:latin typeface="Mada"/>
              <a:ea typeface="Mada"/>
              <a:cs typeface="Mada"/>
              <a:sym typeface="Mada"/>
            </a:endParaRPr>
          </a:p>
          <a:p>
            <a:pPr indent="-304800" lvl="1" marL="9144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A high-probability V/Q scan has a very  high sensitivity for PE; treat with heparin. </a:t>
            </a:r>
            <a:endParaRPr sz="1200">
              <a:solidFill>
                <a:schemeClr val="accent5"/>
              </a:solidFill>
              <a:latin typeface="Mada"/>
              <a:ea typeface="Mada"/>
              <a:cs typeface="Mada"/>
              <a:sym typeface="Mada"/>
            </a:endParaRPr>
          </a:p>
          <a:p>
            <a:pPr indent="-304800" lvl="1" marL="9144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If there is low or intermediate probability, clinical  suspicion determines the next step.If clinical suspicion is high, pulmonary angiography is indicated. Alternatively, perform a lower extremity duplex ultrasound to avoid pulmonary angiography. If the duplex is positive, treatment for DVT is the same as for PE. If the duplex is negative/uncertain, then pulmonary angiography is indicated to exclude PE.</a:t>
            </a:r>
            <a:endParaRPr sz="1200">
              <a:solidFill>
                <a:schemeClr val="accent5"/>
              </a:solidFill>
              <a:latin typeface="Mada"/>
              <a:ea typeface="Mada"/>
              <a:cs typeface="Mada"/>
              <a:sym typeface="Mada"/>
            </a:endParaRPr>
          </a:p>
          <a:p>
            <a:pPr indent="0" lvl="0" marL="457200" rtl="0" algn="l">
              <a:spcBef>
                <a:spcPts val="0"/>
              </a:spcBef>
              <a:spcAft>
                <a:spcPts val="0"/>
              </a:spcAft>
              <a:buNone/>
            </a:pPr>
            <a:r>
              <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A diagnosis of PE is made if there are mismatched defects in the perfusion scan, indicating impaired blood flow to the lungs, but normal ventilation because air entry to the lungs is normal. </a:t>
            </a:r>
            <a:endParaRPr sz="1200">
              <a:solidFill>
                <a:schemeClr val="accent5"/>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accent5"/>
              </a:solidFill>
              <a:latin typeface="Mada"/>
              <a:ea typeface="Mada"/>
              <a:cs typeface="Mada"/>
              <a:sym typeface="Mada"/>
            </a:endParaRPr>
          </a:p>
          <a:p>
            <a:pPr indent="-304800" lvl="0" marL="4572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Normal scan virtually rules out PE—no further testing is needed but a scan is almost never “normal” in anyone.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390" name="Google Shape;390;p27"/>
          <p:cNvCxnSpPr/>
          <p:nvPr/>
        </p:nvCxnSpPr>
        <p:spPr>
          <a:xfrm flipH="1" rot="10800000">
            <a:off x="1366500" y="1029475"/>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391" name="Google Shape;391;p27"/>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392" name="Google Shape;392;p27"/>
          <p:cNvSpPr txBox="1"/>
          <p:nvPr/>
        </p:nvSpPr>
        <p:spPr>
          <a:xfrm>
            <a:off x="731150" y="0"/>
            <a:ext cx="6168300" cy="7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 </a:t>
            </a:r>
            <a:r>
              <a:rPr b="1" lang="ar" sz="2600">
                <a:solidFill>
                  <a:schemeClr val="dk1"/>
                </a:solidFill>
                <a:latin typeface="Mada"/>
                <a:ea typeface="Mada"/>
                <a:cs typeface="Mada"/>
                <a:sym typeface="Mada"/>
              </a:rPr>
              <a:t>The use of ventilation perfusion scan in diagnosing pulmonary embolism</a:t>
            </a:r>
            <a:endParaRPr b="1" baseline="30000" sz="26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2600">
              <a:solidFill>
                <a:schemeClr val="dk1"/>
              </a:solidFill>
              <a:latin typeface="Mada"/>
              <a:ea typeface="Mada"/>
              <a:cs typeface="Mada"/>
              <a:sym typeface="Mada"/>
            </a:endParaRPr>
          </a:p>
        </p:txBody>
      </p:sp>
      <p:sp>
        <p:nvSpPr>
          <p:cNvPr id="393" name="Google Shape;393;p27"/>
          <p:cNvSpPr txBox="1"/>
          <p:nvPr/>
        </p:nvSpPr>
        <p:spPr>
          <a:xfrm>
            <a:off x="30575" y="4895850"/>
            <a:ext cx="1531800" cy="7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chemeClr val="accent1"/>
                </a:solidFill>
                <a:latin typeface="Mada"/>
                <a:ea typeface="Mada"/>
                <a:cs typeface="Mada"/>
                <a:sym typeface="Mada"/>
              </a:rPr>
              <a:t>Intermediate probability </a:t>
            </a:r>
            <a:endParaRPr b="1" sz="1600">
              <a:solidFill>
                <a:schemeClr val="accent1"/>
              </a:solidFill>
              <a:latin typeface="Mada"/>
              <a:ea typeface="Mada"/>
              <a:cs typeface="Mada"/>
              <a:sym typeface="Mada"/>
            </a:endParaRPr>
          </a:p>
        </p:txBody>
      </p:sp>
      <p:cxnSp>
        <p:nvCxnSpPr>
          <p:cNvPr id="394" name="Google Shape;394;p27"/>
          <p:cNvCxnSpPr/>
          <p:nvPr/>
        </p:nvCxnSpPr>
        <p:spPr>
          <a:xfrm>
            <a:off x="1485900" y="2019300"/>
            <a:ext cx="0" cy="1257300"/>
          </a:xfrm>
          <a:prstGeom prst="straightConnector1">
            <a:avLst/>
          </a:prstGeom>
          <a:noFill/>
          <a:ln cap="flat" cmpd="sng" w="19050">
            <a:solidFill>
              <a:srgbClr val="B7B7B7"/>
            </a:solidFill>
            <a:prstDash val="solid"/>
            <a:round/>
            <a:headEnd len="med" w="med" type="oval"/>
            <a:tailEnd len="med" w="med" type="oval"/>
          </a:ln>
        </p:spPr>
      </p:cxnSp>
      <p:sp>
        <p:nvSpPr>
          <p:cNvPr id="395" name="Google Shape;395;p27"/>
          <p:cNvSpPr txBox="1"/>
          <p:nvPr/>
        </p:nvSpPr>
        <p:spPr>
          <a:xfrm>
            <a:off x="214357" y="2305050"/>
            <a:ext cx="1266000" cy="7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600">
                <a:solidFill>
                  <a:schemeClr val="accent1"/>
                </a:solidFill>
                <a:latin typeface="Mada"/>
                <a:ea typeface="Mada"/>
                <a:cs typeface="Mada"/>
                <a:sym typeface="Mada"/>
              </a:rPr>
              <a:t>High probability</a:t>
            </a:r>
            <a:endParaRPr/>
          </a:p>
        </p:txBody>
      </p:sp>
      <p:sp>
        <p:nvSpPr>
          <p:cNvPr id="396" name="Google Shape;396;p27"/>
          <p:cNvSpPr txBox="1"/>
          <p:nvPr/>
        </p:nvSpPr>
        <p:spPr>
          <a:xfrm>
            <a:off x="1524000" y="1600200"/>
            <a:ext cx="5753100" cy="2000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=2 large segmental (&gt;75% of a segment) perfusion defects without corresponding ventilation or radiographic abnormalities or substantially larger than matching ventilation or radiologic abnormalities.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OR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=2 moderate segmental (&gt;25% and &lt;75% of a segment) perfusion defects without matching ventilation or chest radiographic abnormalities plus one large unmatched segmental defect.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OR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=4 moderate segmental perfusion defects without matching ventilation or chest radiologic abnormalities.</a:t>
            </a:r>
            <a:endParaRPr/>
          </a:p>
        </p:txBody>
      </p:sp>
      <p:pic>
        <p:nvPicPr>
          <p:cNvPr id="397" name="Google Shape;397;p27"/>
          <p:cNvPicPr preferRelativeResize="0"/>
          <p:nvPr/>
        </p:nvPicPr>
        <p:blipFill>
          <a:blip r:embed="rId3">
            <a:alphaModFix/>
          </a:blip>
          <a:stretch>
            <a:fillRect/>
          </a:stretch>
        </p:blipFill>
        <p:spPr>
          <a:xfrm>
            <a:off x="1447800" y="3600300"/>
            <a:ext cx="1693537" cy="1167200"/>
          </a:xfrm>
          <a:prstGeom prst="rect">
            <a:avLst/>
          </a:prstGeom>
          <a:noFill/>
          <a:ln>
            <a:noFill/>
          </a:ln>
        </p:spPr>
      </p:pic>
      <p:pic>
        <p:nvPicPr>
          <p:cNvPr id="398" name="Google Shape;398;p27"/>
          <p:cNvPicPr preferRelativeResize="0"/>
          <p:nvPr/>
        </p:nvPicPr>
        <p:blipFill>
          <a:blip r:embed="rId4">
            <a:alphaModFix/>
          </a:blip>
          <a:stretch>
            <a:fillRect/>
          </a:stretch>
        </p:blipFill>
        <p:spPr>
          <a:xfrm>
            <a:off x="3291225" y="3600300"/>
            <a:ext cx="2040900" cy="1167200"/>
          </a:xfrm>
          <a:prstGeom prst="rect">
            <a:avLst/>
          </a:prstGeom>
          <a:noFill/>
          <a:ln>
            <a:noFill/>
          </a:ln>
        </p:spPr>
      </p:pic>
      <p:pic>
        <p:nvPicPr>
          <p:cNvPr id="399" name="Google Shape;399;p27"/>
          <p:cNvPicPr preferRelativeResize="0"/>
          <p:nvPr/>
        </p:nvPicPr>
        <p:blipFill>
          <a:blip r:embed="rId5">
            <a:alphaModFix/>
          </a:blip>
          <a:stretch>
            <a:fillRect/>
          </a:stretch>
        </p:blipFill>
        <p:spPr>
          <a:xfrm>
            <a:off x="5461925" y="3600300"/>
            <a:ext cx="1796125" cy="1167200"/>
          </a:xfrm>
          <a:prstGeom prst="rect">
            <a:avLst/>
          </a:prstGeom>
          <a:noFill/>
          <a:ln>
            <a:noFill/>
          </a:ln>
        </p:spPr>
      </p:pic>
      <p:cxnSp>
        <p:nvCxnSpPr>
          <p:cNvPr id="400" name="Google Shape;400;p27"/>
          <p:cNvCxnSpPr/>
          <p:nvPr/>
        </p:nvCxnSpPr>
        <p:spPr>
          <a:xfrm>
            <a:off x="1485900" y="4914900"/>
            <a:ext cx="0" cy="685800"/>
          </a:xfrm>
          <a:prstGeom prst="straightConnector1">
            <a:avLst/>
          </a:prstGeom>
          <a:noFill/>
          <a:ln cap="flat" cmpd="sng" w="19050">
            <a:solidFill>
              <a:srgbClr val="B7B7B7"/>
            </a:solidFill>
            <a:prstDash val="solid"/>
            <a:round/>
            <a:headEnd len="med" w="med" type="oval"/>
            <a:tailEnd len="med" w="med" type="oval"/>
          </a:ln>
        </p:spPr>
      </p:cxnSp>
      <p:sp>
        <p:nvSpPr>
          <p:cNvPr id="401" name="Google Shape;401;p27"/>
          <p:cNvSpPr txBox="1"/>
          <p:nvPr/>
        </p:nvSpPr>
        <p:spPr>
          <a:xfrm>
            <a:off x="1524000" y="5029200"/>
            <a:ext cx="5753100" cy="364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Scans that do not fall into normal, very low, low, or high probability  categories.</a:t>
            </a:r>
            <a:endParaRPr/>
          </a:p>
        </p:txBody>
      </p:sp>
      <p:cxnSp>
        <p:nvCxnSpPr>
          <p:cNvPr id="402" name="Google Shape;402;p27"/>
          <p:cNvCxnSpPr/>
          <p:nvPr/>
        </p:nvCxnSpPr>
        <p:spPr>
          <a:xfrm>
            <a:off x="1485900" y="6362700"/>
            <a:ext cx="0" cy="1257300"/>
          </a:xfrm>
          <a:prstGeom prst="straightConnector1">
            <a:avLst/>
          </a:prstGeom>
          <a:noFill/>
          <a:ln cap="flat" cmpd="sng" w="19050">
            <a:solidFill>
              <a:srgbClr val="B7B7B7"/>
            </a:solidFill>
            <a:prstDash val="solid"/>
            <a:round/>
            <a:headEnd len="med" w="med" type="oval"/>
            <a:tailEnd len="med" w="med" type="oval"/>
          </a:ln>
        </p:spPr>
      </p:cxnSp>
      <p:sp>
        <p:nvSpPr>
          <p:cNvPr id="403" name="Google Shape;403;p27"/>
          <p:cNvSpPr txBox="1"/>
          <p:nvPr/>
        </p:nvSpPr>
        <p:spPr>
          <a:xfrm>
            <a:off x="214357" y="6648450"/>
            <a:ext cx="1266000" cy="7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chemeClr val="accent1"/>
                </a:solidFill>
                <a:latin typeface="Mada"/>
                <a:ea typeface="Mada"/>
                <a:cs typeface="Mada"/>
                <a:sym typeface="Mada"/>
              </a:rPr>
              <a:t>Low</a:t>
            </a:r>
            <a:r>
              <a:rPr b="1" lang="ar" sz="1600">
                <a:solidFill>
                  <a:schemeClr val="accent1"/>
                </a:solidFill>
                <a:latin typeface="Mada"/>
                <a:ea typeface="Mada"/>
                <a:cs typeface="Mada"/>
                <a:sym typeface="Mada"/>
              </a:rPr>
              <a:t> probability</a:t>
            </a:r>
            <a:endParaRPr/>
          </a:p>
        </p:txBody>
      </p:sp>
      <p:sp>
        <p:nvSpPr>
          <p:cNvPr id="404" name="Google Shape;404;p27"/>
          <p:cNvSpPr txBox="1"/>
          <p:nvPr/>
        </p:nvSpPr>
        <p:spPr>
          <a:xfrm>
            <a:off x="1524000" y="5791200"/>
            <a:ext cx="5830500" cy="2000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Non-Segmental perfusion defects.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OR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Single moderate mismatched segmental perfusion defect with normal chest radiograph.</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OR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Any perfusion defect with a substantially larger abnormality on chest radiograph.</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OR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Large or moderate segmental perfusion defects involving no more than four segments in one lung and no more than three segments in one lung region with matching or larger ventilation/radiographic abnormalities.</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OR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More than three small segmental perfusion defects (&lt;25% of a</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segment) with a normal chest radiograph.</a:t>
            </a:r>
            <a:endParaRPr sz="1200">
              <a:solidFill>
                <a:schemeClr val="dk1"/>
              </a:solidFill>
              <a:latin typeface="Mada"/>
              <a:ea typeface="Mada"/>
              <a:cs typeface="Mada"/>
              <a:sym typeface="Mada"/>
            </a:endParaRPr>
          </a:p>
        </p:txBody>
      </p:sp>
      <p:cxnSp>
        <p:nvCxnSpPr>
          <p:cNvPr id="405" name="Google Shape;405;p27"/>
          <p:cNvCxnSpPr/>
          <p:nvPr/>
        </p:nvCxnSpPr>
        <p:spPr>
          <a:xfrm>
            <a:off x="1485900" y="8672525"/>
            <a:ext cx="0" cy="776400"/>
          </a:xfrm>
          <a:prstGeom prst="straightConnector1">
            <a:avLst/>
          </a:prstGeom>
          <a:noFill/>
          <a:ln cap="flat" cmpd="sng" w="19050">
            <a:solidFill>
              <a:srgbClr val="B7B7B7"/>
            </a:solidFill>
            <a:prstDash val="solid"/>
            <a:round/>
            <a:headEnd len="med" w="med" type="oval"/>
            <a:tailEnd len="med" w="med" type="oval"/>
          </a:ln>
        </p:spPr>
      </p:cxnSp>
      <p:sp>
        <p:nvSpPr>
          <p:cNvPr id="406" name="Google Shape;406;p27"/>
          <p:cNvSpPr txBox="1"/>
          <p:nvPr/>
        </p:nvSpPr>
        <p:spPr>
          <a:xfrm>
            <a:off x="132676" y="8705850"/>
            <a:ext cx="1266000" cy="7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chemeClr val="accent1"/>
                </a:solidFill>
                <a:latin typeface="Mada"/>
                <a:ea typeface="Mada"/>
                <a:cs typeface="Mada"/>
                <a:sym typeface="Mada"/>
              </a:rPr>
              <a:t>Very </a:t>
            </a:r>
            <a:r>
              <a:rPr b="1" lang="ar" sz="1600">
                <a:solidFill>
                  <a:schemeClr val="accent1"/>
                </a:solidFill>
                <a:latin typeface="Mada"/>
                <a:ea typeface="Mada"/>
                <a:cs typeface="Mada"/>
                <a:sym typeface="Mada"/>
              </a:rPr>
              <a:t>Low probability</a:t>
            </a:r>
            <a:endParaRPr/>
          </a:p>
        </p:txBody>
      </p:sp>
      <p:sp>
        <p:nvSpPr>
          <p:cNvPr id="407" name="Google Shape;407;p27"/>
          <p:cNvSpPr txBox="1"/>
          <p:nvPr/>
        </p:nvSpPr>
        <p:spPr>
          <a:xfrm>
            <a:off x="1524000" y="8686800"/>
            <a:ext cx="6036000" cy="987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Three or fewer small segmental perfusion defects with a normal chest radiograph.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Normal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 perfusion defects present </a:t>
            </a:r>
            <a:endParaRPr sz="1200">
              <a:solidFill>
                <a:schemeClr val="dk1"/>
              </a:solidFill>
              <a:latin typeface="Mada"/>
              <a:ea typeface="Mada"/>
              <a:cs typeface="Mada"/>
              <a:sym typeface="Mada"/>
            </a:endParaRPr>
          </a:p>
        </p:txBody>
      </p:sp>
      <p:sp>
        <p:nvSpPr>
          <p:cNvPr id="408" name="Google Shape;408;p27"/>
          <p:cNvSpPr txBox="1"/>
          <p:nvPr/>
        </p:nvSpPr>
        <p:spPr>
          <a:xfrm>
            <a:off x="2315300" y="1029475"/>
            <a:ext cx="300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6AA84F"/>
                </a:solidFill>
                <a:latin typeface="Mada"/>
                <a:ea typeface="Mada"/>
                <a:cs typeface="Mada"/>
                <a:sym typeface="Mada"/>
              </a:rPr>
              <a:t>skipped by the dr</a:t>
            </a:r>
            <a:endParaRPr sz="1200">
              <a:solidFill>
                <a:srgbClr val="6AA84F"/>
              </a:solidFill>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414" name="Google Shape;414;p28"/>
          <p:cNvSpPr txBox="1"/>
          <p:nvPr/>
        </p:nvSpPr>
        <p:spPr>
          <a:xfrm>
            <a:off x="1234675"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Diagnosis</a:t>
            </a:r>
            <a:endParaRPr b="1" sz="2600">
              <a:latin typeface="Mada"/>
              <a:ea typeface="Mada"/>
              <a:cs typeface="Mada"/>
              <a:sym typeface="Mada"/>
            </a:endParaRPr>
          </a:p>
        </p:txBody>
      </p:sp>
      <p:sp>
        <p:nvSpPr>
          <p:cNvPr id="415" name="Google Shape;415;p28"/>
          <p:cNvSpPr txBox="1"/>
          <p:nvPr/>
        </p:nvSpPr>
        <p:spPr>
          <a:xfrm>
            <a:off x="196955" y="891256"/>
            <a:ext cx="3225600" cy="35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CXR:</a:t>
            </a:r>
            <a:endParaRPr b="1" sz="2200">
              <a:highlight>
                <a:schemeClr val="accent4"/>
              </a:highlight>
              <a:latin typeface="Mada"/>
              <a:ea typeface="Mada"/>
              <a:cs typeface="Mada"/>
              <a:sym typeface="Mada"/>
            </a:endParaRPr>
          </a:p>
        </p:txBody>
      </p:sp>
      <p:grpSp>
        <p:nvGrpSpPr>
          <p:cNvPr id="416" name="Google Shape;416;p28"/>
          <p:cNvGrpSpPr/>
          <p:nvPr/>
        </p:nvGrpSpPr>
        <p:grpSpPr>
          <a:xfrm>
            <a:off x="4672703" y="1013738"/>
            <a:ext cx="2598300" cy="1699655"/>
            <a:chOff x="4540228" y="6020950"/>
            <a:chExt cx="2598300" cy="1699655"/>
          </a:xfrm>
        </p:grpSpPr>
        <p:pic>
          <p:nvPicPr>
            <p:cNvPr id="417" name="Google Shape;417;p28"/>
            <p:cNvPicPr preferRelativeResize="0"/>
            <p:nvPr/>
          </p:nvPicPr>
          <p:blipFill rotWithShape="1">
            <a:blip r:embed="rId3">
              <a:alphaModFix/>
            </a:blip>
            <a:srcRect b="20428" l="12812" r="63068" t="44409"/>
            <a:stretch/>
          </p:blipFill>
          <p:spPr>
            <a:xfrm>
              <a:off x="4661847" y="6287805"/>
              <a:ext cx="2375373" cy="1432800"/>
            </a:xfrm>
            <a:prstGeom prst="rect">
              <a:avLst/>
            </a:prstGeom>
            <a:noFill/>
            <a:ln>
              <a:noFill/>
            </a:ln>
          </p:spPr>
        </p:pic>
        <p:sp>
          <p:nvSpPr>
            <p:cNvPr id="418" name="Google Shape;418;p28"/>
            <p:cNvSpPr/>
            <p:nvPr/>
          </p:nvSpPr>
          <p:spPr>
            <a:xfrm>
              <a:off x="4540228" y="6020950"/>
              <a:ext cx="2598300" cy="2178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Pulmonary infarct</a:t>
              </a:r>
              <a:r>
                <a:rPr lang="ar" sz="1200">
                  <a:latin typeface="Mada"/>
                  <a:ea typeface="Mada"/>
                  <a:cs typeface="Mada"/>
                  <a:sym typeface="Mada"/>
                </a:rPr>
                <a:t> in right lower lobe </a:t>
              </a:r>
              <a:endParaRPr sz="1200">
                <a:latin typeface="Mada"/>
                <a:ea typeface="Mada"/>
                <a:cs typeface="Mada"/>
                <a:sym typeface="Mada"/>
              </a:endParaRPr>
            </a:p>
          </p:txBody>
        </p:sp>
        <p:sp>
          <p:nvSpPr>
            <p:cNvPr id="419" name="Google Shape;419;p28"/>
            <p:cNvSpPr/>
            <p:nvPr/>
          </p:nvSpPr>
          <p:spPr>
            <a:xfrm>
              <a:off x="4661850" y="6700938"/>
              <a:ext cx="649800" cy="6231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28"/>
          <p:cNvSpPr txBox="1"/>
          <p:nvPr/>
        </p:nvSpPr>
        <p:spPr>
          <a:xfrm>
            <a:off x="435425" y="1465975"/>
            <a:ext cx="4241100" cy="16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accent5"/>
                </a:solidFill>
                <a:latin typeface="Mada"/>
                <a:ea typeface="Mada"/>
                <a:cs typeface="Mada"/>
                <a:sym typeface="Mada"/>
              </a:rPr>
              <a:t>CXR usually normal.</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Atelectasis or pleural effusion may be present.</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The </a:t>
            </a:r>
            <a:r>
              <a:rPr b="1" lang="ar" sz="1200">
                <a:solidFill>
                  <a:schemeClr val="accent5"/>
                </a:solidFill>
                <a:latin typeface="Mada"/>
                <a:ea typeface="Mada"/>
                <a:cs typeface="Mada"/>
                <a:sym typeface="Mada"/>
              </a:rPr>
              <a:t>main usefulness is in excluding</a:t>
            </a:r>
            <a:r>
              <a:rPr lang="ar" sz="1200">
                <a:solidFill>
                  <a:schemeClr val="accent5"/>
                </a:solidFill>
                <a:latin typeface="Mada"/>
                <a:ea typeface="Mada"/>
                <a:cs typeface="Mada"/>
                <a:sym typeface="Mada"/>
              </a:rPr>
              <a:t> alternative diagnoses, </a:t>
            </a:r>
            <a:r>
              <a:rPr lang="ar" sz="1200">
                <a:solidFill>
                  <a:srgbClr val="2A4271"/>
                </a:solidFill>
                <a:latin typeface="Mada"/>
                <a:ea typeface="Mada"/>
                <a:cs typeface="Mada"/>
                <a:sym typeface="Mada"/>
              </a:rPr>
              <a:t> e.g. pneumonia or pneumothorax </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Classic radiographic signs, such as Hampton hump or Westermark sign, are rarely present.</a:t>
            </a:r>
            <a:endParaRPr sz="1200">
              <a:solidFill>
                <a:schemeClr val="accent5"/>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infarction is not that common because the lung has dual supply (Supplied by pulmonary and aortic vessels) </a:t>
            </a:r>
            <a:endParaRPr sz="1200">
              <a:solidFill>
                <a:srgbClr val="6AA84F"/>
              </a:solidFill>
              <a:latin typeface="Mada"/>
              <a:ea typeface="Mada"/>
              <a:cs typeface="Mada"/>
              <a:sym typeface="Mada"/>
            </a:endParaRPr>
          </a:p>
        </p:txBody>
      </p:sp>
      <p:graphicFrame>
        <p:nvGraphicFramePr>
          <p:cNvPr id="421" name="Google Shape;421;p28"/>
          <p:cNvGraphicFramePr/>
          <p:nvPr/>
        </p:nvGraphicFramePr>
        <p:xfrm>
          <a:off x="930479" y="3095933"/>
          <a:ext cx="3000000" cy="3000000"/>
        </p:xfrm>
        <a:graphic>
          <a:graphicData uri="http://schemas.openxmlformats.org/drawingml/2006/table">
            <a:tbl>
              <a:tblPr>
                <a:noFill/>
                <a:tableStyleId>{7A736EF5-81CE-426A-943F-D404D3DBE517}</a:tableStyleId>
              </a:tblPr>
              <a:tblGrid>
                <a:gridCol w="2042575"/>
                <a:gridCol w="1699675"/>
                <a:gridCol w="1956850"/>
              </a:tblGrid>
              <a:tr h="47817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Findings</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COPD % (N=21)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No prior cardiopulmonary disease, %(N=117)</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478175">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Atelectasis or pulmonary </a:t>
                      </a:r>
                      <a:endParaRPr b="1" sz="1200">
                        <a:solidFill>
                          <a:srgbClr val="CC0000"/>
                        </a:solidFill>
                        <a:latin typeface="Mada"/>
                        <a:ea typeface="Mada"/>
                        <a:cs typeface="Mada"/>
                        <a:sym typeface="Mada"/>
                      </a:endParaRPr>
                    </a:p>
                    <a:p>
                      <a:pPr indent="0" lvl="0" marL="0" rtl="0" algn="ctr">
                        <a:spcBef>
                          <a:spcPts val="0"/>
                        </a:spcBef>
                        <a:spcAft>
                          <a:spcPts val="0"/>
                        </a:spcAft>
                        <a:buNone/>
                      </a:pPr>
                      <a:r>
                        <a:rPr b="1" lang="ar" sz="1200">
                          <a:solidFill>
                            <a:srgbClr val="CC0000"/>
                          </a:solidFill>
                          <a:latin typeface="Mada"/>
                          <a:ea typeface="Mada"/>
                          <a:cs typeface="Mada"/>
                          <a:sym typeface="Mada"/>
                        </a:rPr>
                        <a:t>parenchymal abnormality</a:t>
                      </a:r>
                      <a:endParaRPr b="1" sz="1200">
                        <a:solidFill>
                          <a:srgbClr val="CC0000"/>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76</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68</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19325">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Pleural effusion</a:t>
                      </a:r>
                      <a:endParaRPr b="1" sz="1200">
                        <a:solidFill>
                          <a:srgbClr val="CC0000"/>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52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48</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193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Pleural-based opacity</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33</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35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193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Elevated diaphragm</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14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24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47817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Decreased pulmonary vascularity</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38</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21</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47817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Prominent central pulmonary artery</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29</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193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Cardiomegaly</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19</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12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193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Westermark’s sign</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7</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193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Pulmonary edema</a:t>
                      </a:r>
                      <a:endParaRPr b="1" sz="12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14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4</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422" name="Google Shape;422;p28"/>
          <p:cNvSpPr txBox="1"/>
          <p:nvPr/>
        </p:nvSpPr>
        <p:spPr>
          <a:xfrm>
            <a:off x="196950" y="7458075"/>
            <a:ext cx="5579700" cy="509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D-Dimer</a:t>
            </a:r>
            <a:r>
              <a:rPr b="1" baseline="30000" lang="ar" sz="2200">
                <a:highlight>
                  <a:schemeClr val="accent4"/>
                </a:highlight>
                <a:latin typeface="Mada"/>
                <a:ea typeface="Mada"/>
                <a:cs typeface="Mada"/>
                <a:sym typeface="Mada"/>
              </a:rPr>
              <a:t>1</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sp>
        <p:nvSpPr>
          <p:cNvPr id="423" name="Google Shape;423;p28"/>
          <p:cNvSpPr txBox="1"/>
          <p:nvPr/>
        </p:nvSpPr>
        <p:spPr>
          <a:xfrm>
            <a:off x="264400" y="7903025"/>
            <a:ext cx="6746400" cy="17928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D-dimer is a degradation product of fibrinolysis and is increased in patients with acute venous thromboembolism (</a:t>
            </a:r>
            <a:r>
              <a:rPr lang="ar" sz="1200">
                <a:solidFill>
                  <a:schemeClr val="accent5"/>
                </a:solidFill>
                <a:latin typeface="Mada"/>
                <a:ea typeface="Mada"/>
                <a:cs typeface="Mada"/>
                <a:sym typeface="Mada"/>
              </a:rPr>
              <a:t>PE and DVT) </a:t>
            </a:r>
            <a:r>
              <a:rPr lang="ar" sz="1200">
                <a:latin typeface="Mada"/>
                <a:ea typeface="Mada"/>
                <a:cs typeface="Mada"/>
                <a:sym typeface="Mada"/>
              </a:rPr>
              <a:t>as well other non-thrombotic disorders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D-dimer is a sensitive </a:t>
            </a:r>
            <a:r>
              <a:rPr lang="ar" sz="1200">
                <a:solidFill>
                  <a:schemeClr val="accent5"/>
                </a:solidFill>
                <a:latin typeface="Mada"/>
                <a:ea typeface="Mada"/>
                <a:cs typeface="Mada"/>
                <a:sym typeface="Mada"/>
              </a:rPr>
              <a:t>(90%  to 98%). If results are normal and clinical suspicion is low, PE is very unlikely, </a:t>
            </a:r>
            <a:r>
              <a:rPr lang="ar" sz="1200">
                <a:latin typeface="Mada"/>
                <a:ea typeface="Mada"/>
                <a:cs typeface="Mada"/>
                <a:sym typeface="Mada"/>
              </a:rPr>
              <a:t>b</a:t>
            </a:r>
            <a:r>
              <a:rPr lang="ar" sz="1200">
                <a:latin typeface="Mada"/>
                <a:ea typeface="Mada"/>
                <a:cs typeface="Mada"/>
                <a:sym typeface="Mada"/>
              </a:rPr>
              <a:t>ut not specific diagnostic test </a:t>
            </a:r>
            <a:r>
              <a:rPr lang="ar" sz="1200">
                <a:solidFill>
                  <a:schemeClr val="accent5"/>
                </a:solidFill>
                <a:latin typeface="Mada"/>
                <a:ea typeface="Mada"/>
                <a:cs typeface="Mada"/>
                <a:sym typeface="Mada"/>
              </a:rPr>
              <a:t>it</a:t>
            </a:r>
            <a:r>
              <a:rPr lang="ar" sz="1200">
                <a:latin typeface="Mada"/>
                <a:ea typeface="Mada"/>
                <a:cs typeface="Mada"/>
                <a:sym typeface="Mada"/>
              </a:rPr>
              <a:t> </a:t>
            </a:r>
            <a:r>
              <a:rPr lang="ar" sz="1200">
                <a:solidFill>
                  <a:schemeClr val="accent5"/>
                </a:solidFill>
                <a:latin typeface="Mada"/>
                <a:ea typeface="Mada"/>
                <a:cs typeface="Mada"/>
                <a:sym typeface="Mada"/>
              </a:rPr>
              <a:t>may also be elevated in MI, CHF, pneumonia, and postoperative state (or in any state of acute inflammation). Any cause of	clot or increased bleeding can elevate the D-dimer level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 low clinical probability score is useful for excluding of venous thromboembolism </a:t>
            </a:r>
            <a:endParaRPr sz="1200">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If pretest probability of PE is	low, D-dimer test is a good noninvasive test to rule	out PE.	So if D-dimer is negative, you can rule out a clot. But if it is positive, this does not help you.</a:t>
            </a:r>
            <a:endParaRPr sz="1200">
              <a:solidFill>
                <a:schemeClr val="accent5"/>
              </a:solidFill>
              <a:latin typeface="Mada"/>
              <a:ea typeface="Mada"/>
              <a:cs typeface="Mada"/>
              <a:sym typeface="Mada"/>
            </a:endParaRPr>
          </a:p>
        </p:txBody>
      </p:sp>
      <p:sp>
        <p:nvSpPr>
          <p:cNvPr id="424" name="Google Shape;424;p28"/>
          <p:cNvSpPr txBox="1"/>
          <p:nvPr/>
        </p:nvSpPr>
        <p:spPr>
          <a:xfrm>
            <a:off x="25" y="9764800"/>
            <a:ext cx="75600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measured by ELISA</a:t>
            </a:r>
            <a:endParaRPr/>
          </a:p>
        </p:txBody>
      </p:sp>
      <p:sp>
        <p:nvSpPr>
          <p:cNvPr id="425" name="Google Shape;425;p28"/>
          <p:cNvSpPr/>
          <p:nvPr/>
        </p:nvSpPr>
        <p:spPr>
          <a:xfrm>
            <a:off x="435426" y="9237400"/>
            <a:ext cx="234900" cy="2703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431" name="Google Shape;431;p29"/>
          <p:cNvSpPr txBox="1"/>
          <p:nvPr/>
        </p:nvSpPr>
        <p:spPr>
          <a:xfrm>
            <a:off x="66675" y="9829800"/>
            <a:ext cx="7448700" cy="8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a:t>
            </a:r>
            <a:r>
              <a:rPr lang="ar" sz="1000">
                <a:solidFill>
                  <a:srgbClr val="6AA84F"/>
                </a:solidFill>
                <a:latin typeface="Mada"/>
                <a:ea typeface="Mada"/>
                <a:cs typeface="Mada"/>
                <a:sym typeface="Mada"/>
              </a:rPr>
              <a:t>- MRA simply is MRI with angio</a:t>
            </a:r>
            <a:endParaRPr sz="1000">
              <a:solidFill>
                <a:srgbClr val="6AA84F"/>
              </a:solidFill>
              <a:latin typeface="Mada"/>
              <a:ea typeface="Mada"/>
              <a:cs typeface="Mada"/>
              <a:sym typeface="Mada"/>
            </a:endParaRPr>
          </a:p>
        </p:txBody>
      </p:sp>
      <p:sp>
        <p:nvSpPr>
          <p:cNvPr id="432" name="Google Shape;432;p29"/>
          <p:cNvSpPr txBox="1"/>
          <p:nvPr/>
        </p:nvSpPr>
        <p:spPr>
          <a:xfrm>
            <a:off x="294635" y="976275"/>
            <a:ext cx="5579700" cy="482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ABG </a:t>
            </a:r>
            <a:endParaRPr b="1" sz="2200">
              <a:highlight>
                <a:schemeClr val="accent4"/>
              </a:highlight>
              <a:latin typeface="Mada"/>
              <a:ea typeface="Mada"/>
              <a:cs typeface="Mada"/>
              <a:sym typeface="Mada"/>
            </a:endParaRPr>
          </a:p>
        </p:txBody>
      </p:sp>
      <p:sp>
        <p:nvSpPr>
          <p:cNvPr id="433" name="Google Shape;433;p29"/>
          <p:cNvSpPr txBox="1"/>
          <p:nvPr/>
        </p:nvSpPr>
        <p:spPr>
          <a:xfrm>
            <a:off x="362075" y="1472775"/>
            <a:ext cx="6746400" cy="21195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Significant hypoxemia is almost uniformly present when there is a hemodynamically significant PE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ABG levels are not diagnostic for PE	</a:t>
            </a:r>
            <a:endParaRPr sz="1200">
              <a:solidFill>
                <a:schemeClr val="accent5"/>
              </a:solidFill>
              <a:latin typeface="Mada"/>
              <a:ea typeface="Mada"/>
              <a:cs typeface="Mada"/>
              <a:sym typeface="Mada"/>
            </a:endParaRPr>
          </a:p>
          <a:p>
            <a:pPr indent="-304800" lvl="1" marL="9144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PaO2 and PaCO2 are low (the latter due to hyperventilation) and  pH is high; thus, there is typically a respiratory alkalosis. </a:t>
            </a:r>
            <a:endParaRPr sz="1200">
              <a:solidFill>
                <a:schemeClr val="accent5"/>
              </a:solidFill>
              <a:latin typeface="Mada"/>
              <a:ea typeface="Mada"/>
              <a:cs typeface="Mada"/>
              <a:sym typeface="Mada"/>
            </a:endParaRPr>
          </a:p>
          <a:p>
            <a:pPr indent="-304800" lvl="1" marL="914400" rtl="0" algn="l">
              <a:spcBef>
                <a:spcPts val="0"/>
              </a:spcBef>
              <a:spcAft>
                <a:spcPts val="0"/>
              </a:spcAft>
              <a:buClr>
                <a:schemeClr val="accent5"/>
              </a:buClr>
              <a:buSzPts val="1200"/>
              <a:buFont typeface="Mada"/>
              <a:buChar char="○"/>
            </a:pPr>
            <a:r>
              <a:rPr lang="ar" sz="1200">
                <a:solidFill>
                  <a:srgbClr val="6AA84F"/>
                </a:solidFill>
                <a:latin typeface="Mada"/>
                <a:ea typeface="Mada"/>
                <a:cs typeface="Mada"/>
                <a:sym typeface="Mada"/>
              </a:rPr>
              <a:t>A more accurate test is to measure alveolar arterial gradient [ A-a gradient ] (PAo2)-(Pao2).Normal gradient is between 5-10,  </a:t>
            </a:r>
            <a:r>
              <a:rPr lang="ar" sz="1200">
                <a:solidFill>
                  <a:schemeClr val="accent5"/>
                </a:solidFill>
                <a:latin typeface="Mada"/>
                <a:ea typeface="Mada"/>
                <a:cs typeface="Mada"/>
                <a:sym typeface="Mada"/>
              </a:rPr>
              <a:t>A–a gradient is usually elevated </a:t>
            </a:r>
            <a:r>
              <a:rPr lang="ar" sz="1200">
                <a:solidFill>
                  <a:srgbClr val="6AA84F"/>
                </a:solidFill>
                <a:latin typeface="Mada"/>
                <a:ea typeface="Mada"/>
                <a:cs typeface="Mada"/>
                <a:sym typeface="Mada"/>
              </a:rPr>
              <a:t>15 or above</a:t>
            </a:r>
            <a:r>
              <a:rPr lang="ar" sz="1200">
                <a:solidFill>
                  <a:schemeClr val="accent5"/>
                </a:solidFill>
                <a:latin typeface="Mada"/>
                <a:ea typeface="Mada"/>
                <a:cs typeface="Mada"/>
                <a:sym typeface="Mada"/>
              </a:rPr>
              <a:t>. A normal value makes PE less likely, but cannot be relied on to exclude the diagnosis. A–a gradient is usually elevated. </a:t>
            </a:r>
            <a:endParaRPr sz="1200">
              <a:solidFill>
                <a:schemeClr val="accent5"/>
              </a:solidFill>
              <a:latin typeface="Mada"/>
              <a:ea typeface="Mada"/>
              <a:cs typeface="Mada"/>
              <a:sym typeface="Mada"/>
            </a:endParaRPr>
          </a:p>
        </p:txBody>
      </p:sp>
      <p:sp>
        <p:nvSpPr>
          <p:cNvPr id="434" name="Google Shape;434;p29"/>
          <p:cNvSpPr txBox="1"/>
          <p:nvPr/>
        </p:nvSpPr>
        <p:spPr>
          <a:xfrm>
            <a:off x="1234675"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Diagnosis</a:t>
            </a:r>
            <a:endParaRPr b="1" sz="2600">
              <a:latin typeface="Mada"/>
              <a:ea typeface="Mada"/>
              <a:cs typeface="Mada"/>
              <a:sym typeface="Mada"/>
            </a:endParaRPr>
          </a:p>
        </p:txBody>
      </p:sp>
      <p:graphicFrame>
        <p:nvGraphicFramePr>
          <p:cNvPr id="435" name="Google Shape;435;p29"/>
          <p:cNvGraphicFramePr/>
          <p:nvPr/>
        </p:nvGraphicFramePr>
        <p:xfrm>
          <a:off x="3827191" y="4853912"/>
          <a:ext cx="3000000" cy="3000000"/>
        </p:xfrm>
        <a:graphic>
          <a:graphicData uri="http://schemas.openxmlformats.org/drawingml/2006/table">
            <a:tbl>
              <a:tblPr>
                <a:noFill/>
                <a:tableStyleId>{7A736EF5-81CE-426A-943F-D404D3DBE517}</a:tableStyleId>
              </a:tblPr>
              <a:tblGrid>
                <a:gridCol w="846975"/>
                <a:gridCol w="846975"/>
                <a:gridCol w="846975"/>
                <a:gridCol w="846975"/>
              </a:tblGrid>
              <a:tr h="164750">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Reader  </a:t>
                      </a:r>
                      <a:endParaRPr b="1" sz="1000">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CT </a:t>
                      </a:r>
                      <a:endParaRPr b="1" sz="1000">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MRA</a:t>
                      </a:r>
                      <a:endParaRPr b="1" sz="1000">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RT-MRA</a:t>
                      </a:r>
                      <a:endParaRPr b="1" sz="1000">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164750">
                <a:tc>
                  <a:txBody>
                    <a:bodyPr/>
                    <a:lstStyle/>
                    <a:p>
                      <a:pPr indent="0" lvl="0" marL="0" rtl="0" algn="ctr">
                        <a:spcBef>
                          <a:spcPts val="0"/>
                        </a:spcBef>
                        <a:spcAft>
                          <a:spcPts val="0"/>
                        </a:spcAft>
                        <a:buNone/>
                      </a:pPr>
                      <a:r>
                        <a:rPr lang="ar" sz="1000">
                          <a:latin typeface="Mada"/>
                          <a:ea typeface="Mada"/>
                          <a:cs typeface="Mada"/>
                          <a:sym typeface="Mada"/>
                        </a:rPr>
                        <a:t>1</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72.1</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79.1</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97.7</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164750">
                <a:tc>
                  <a:txBody>
                    <a:bodyPr/>
                    <a:lstStyle/>
                    <a:p>
                      <a:pPr indent="0" lvl="0" marL="0" rtl="0" algn="ctr">
                        <a:spcBef>
                          <a:spcPts val="0"/>
                        </a:spcBef>
                        <a:spcAft>
                          <a:spcPts val="0"/>
                        </a:spcAft>
                        <a:buNone/>
                      </a:pPr>
                      <a:r>
                        <a:rPr lang="ar" sz="1000">
                          <a:latin typeface="Mada"/>
                          <a:ea typeface="Mada"/>
                          <a:cs typeface="Mada"/>
                          <a:sym typeface="Mada"/>
                        </a:rPr>
                        <a:t>2</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69.8</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81.4</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97.7</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164750">
                <a:tc>
                  <a:txBody>
                    <a:bodyPr/>
                    <a:lstStyle/>
                    <a:p>
                      <a:pPr indent="0" lvl="0" marL="0" rtl="0" algn="ctr">
                        <a:spcBef>
                          <a:spcPts val="0"/>
                        </a:spcBef>
                        <a:spcAft>
                          <a:spcPts val="0"/>
                        </a:spcAft>
                        <a:buNone/>
                      </a:pPr>
                      <a:r>
                        <a:rPr lang="ar" sz="1000">
                          <a:latin typeface="Mada"/>
                          <a:ea typeface="Mada"/>
                          <a:cs typeface="Mada"/>
                          <a:sym typeface="Mada"/>
                        </a:rPr>
                        <a:t>Mean</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71</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80.3</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97.7</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164750">
                <a:tc>
                  <a:txBody>
                    <a:bodyPr/>
                    <a:lstStyle/>
                    <a:p>
                      <a:pPr indent="0" lvl="0" marL="0" rtl="0" algn="ctr">
                        <a:spcBef>
                          <a:spcPts val="0"/>
                        </a:spcBef>
                        <a:spcAft>
                          <a:spcPts val="0"/>
                        </a:spcAft>
                        <a:buNone/>
                      </a:pPr>
                      <a:r>
                        <a:rPr lang="ar" sz="1000">
                          <a:latin typeface="Mada"/>
                          <a:ea typeface="Mada"/>
                          <a:cs typeface="Mada"/>
                          <a:sym typeface="Mada"/>
                        </a:rPr>
                        <a:t>K</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0.86</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0.84</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1</a:t>
                      </a:r>
                      <a:endParaRPr sz="10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436" name="Google Shape;436;p29"/>
          <p:cNvSpPr txBox="1"/>
          <p:nvPr/>
        </p:nvSpPr>
        <p:spPr>
          <a:xfrm>
            <a:off x="3827181" y="4161850"/>
            <a:ext cx="3387900" cy="562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Comparison in the sensitivity of Spiral CT, MRA and RT- MRA </a:t>
            </a:r>
            <a:endParaRPr b="1">
              <a:latin typeface="Mada"/>
              <a:ea typeface="Mada"/>
              <a:cs typeface="Mada"/>
              <a:sym typeface="Mada"/>
            </a:endParaRPr>
          </a:p>
        </p:txBody>
      </p:sp>
      <p:grpSp>
        <p:nvGrpSpPr>
          <p:cNvPr id="437" name="Google Shape;437;p29"/>
          <p:cNvGrpSpPr/>
          <p:nvPr/>
        </p:nvGrpSpPr>
        <p:grpSpPr>
          <a:xfrm>
            <a:off x="267806" y="3703850"/>
            <a:ext cx="3387900" cy="3880778"/>
            <a:chOff x="171456" y="5547125"/>
            <a:chExt cx="3387900" cy="3880778"/>
          </a:xfrm>
        </p:grpSpPr>
        <p:sp>
          <p:nvSpPr>
            <p:cNvPr id="438" name="Google Shape;438;p29"/>
            <p:cNvSpPr txBox="1"/>
            <p:nvPr/>
          </p:nvSpPr>
          <p:spPr>
            <a:xfrm>
              <a:off x="171456" y="7952575"/>
              <a:ext cx="3387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MRA with contrast</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pic>
          <p:nvPicPr>
            <p:cNvPr id="439" name="Google Shape;439;p29"/>
            <p:cNvPicPr preferRelativeResize="0"/>
            <p:nvPr/>
          </p:nvPicPr>
          <p:blipFill rotWithShape="1">
            <a:blip r:embed="rId3">
              <a:alphaModFix/>
            </a:blip>
            <a:srcRect b="0" l="0" r="67973" t="0"/>
            <a:stretch/>
          </p:blipFill>
          <p:spPr>
            <a:xfrm>
              <a:off x="294626" y="8463728"/>
              <a:ext cx="1016622" cy="964176"/>
            </a:xfrm>
            <a:prstGeom prst="rect">
              <a:avLst/>
            </a:prstGeom>
            <a:noFill/>
            <a:ln>
              <a:noFill/>
            </a:ln>
          </p:spPr>
        </p:pic>
        <p:pic>
          <p:nvPicPr>
            <p:cNvPr id="440" name="Google Shape;440;p29"/>
            <p:cNvPicPr preferRelativeResize="0"/>
            <p:nvPr/>
          </p:nvPicPr>
          <p:blipFill rotWithShape="1">
            <a:blip r:embed="rId3">
              <a:alphaModFix/>
            </a:blip>
            <a:srcRect b="0" l="67766" r="208" t="0"/>
            <a:stretch/>
          </p:blipFill>
          <p:spPr>
            <a:xfrm>
              <a:off x="2352232" y="8463734"/>
              <a:ext cx="1016618" cy="964168"/>
            </a:xfrm>
            <a:prstGeom prst="rect">
              <a:avLst/>
            </a:prstGeom>
            <a:noFill/>
            <a:ln>
              <a:noFill/>
            </a:ln>
          </p:spPr>
        </p:pic>
        <p:grpSp>
          <p:nvGrpSpPr>
            <p:cNvPr id="441" name="Google Shape;441;p29"/>
            <p:cNvGrpSpPr/>
            <p:nvPr/>
          </p:nvGrpSpPr>
          <p:grpSpPr>
            <a:xfrm>
              <a:off x="311531" y="5547125"/>
              <a:ext cx="3038769" cy="2203051"/>
              <a:chOff x="311531" y="5547125"/>
              <a:chExt cx="3038769" cy="2203051"/>
            </a:xfrm>
          </p:grpSpPr>
          <p:sp>
            <p:nvSpPr>
              <p:cNvPr id="442" name="Google Shape;442;p29"/>
              <p:cNvSpPr txBox="1"/>
              <p:nvPr/>
            </p:nvSpPr>
            <p:spPr>
              <a:xfrm>
                <a:off x="350200" y="5547125"/>
                <a:ext cx="2469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MRA real time </a:t>
                </a:r>
                <a:endParaRPr b="1" baseline="30000" sz="2200">
                  <a:highlight>
                    <a:schemeClr val="accent4"/>
                  </a:highlight>
                  <a:latin typeface="Mada"/>
                  <a:ea typeface="Mada"/>
                  <a:cs typeface="Mada"/>
                  <a:sym typeface="Mada"/>
                </a:endParaRPr>
              </a:p>
            </p:txBody>
          </p:sp>
          <p:pic>
            <p:nvPicPr>
              <p:cNvPr id="443" name="Google Shape;443;p29"/>
              <p:cNvPicPr preferRelativeResize="0"/>
              <p:nvPr/>
            </p:nvPicPr>
            <p:blipFill rotWithShape="1">
              <a:blip r:embed="rId4">
                <a:alphaModFix/>
              </a:blip>
              <a:srcRect b="37061" l="8188" r="80936" t="46646"/>
              <a:stretch/>
            </p:blipFill>
            <p:spPr>
              <a:xfrm>
                <a:off x="311531" y="6073925"/>
                <a:ext cx="1167488" cy="838118"/>
              </a:xfrm>
              <a:prstGeom prst="rect">
                <a:avLst/>
              </a:prstGeom>
              <a:noFill/>
              <a:ln>
                <a:noFill/>
              </a:ln>
            </p:spPr>
          </p:pic>
          <p:pic>
            <p:nvPicPr>
              <p:cNvPr id="444" name="Google Shape;444;p29"/>
              <p:cNvPicPr preferRelativeResize="0"/>
              <p:nvPr/>
            </p:nvPicPr>
            <p:blipFill rotWithShape="1">
              <a:blip r:embed="rId4">
                <a:alphaModFix/>
              </a:blip>
              <a:srcRect b="37061" l="20168" r="68956" t="46646"/>
              <a:stretch/>
            </p:blipFill>
            <p:spPr>
              <a:xfrm>
                <a:off x="1479019" y="6073925"/>
                <a:ext cx="1167488" cy="838118"/>
              </a:xfrm>
              <a:prstGeom prst="rect">
                <a:avLst/>
              </a:prstGeom>
              <a:noFill/>
              <a:ln>
                <a:noFill/>
              </a:ln>
            </p:spPr>
          </p:pic>
          <p:pic>
            <p:nvPicPr>
              <p:cNvPr id="445" name="Google Shape;445;p29"/>
              <p:cNvPicPr preferRelativeResize="0"/>
              <p:nvPr/>
            </p:nvPicPr>
            <p:blipFill rotWithShape="1">
              <a:blip r:embed="rId4">
                <a:alphaModFix/>
              </a:blip>
              <a:srcRect b="37061" l="32423" r="60333" t="46646"/>
              <a:stretch/>
            </p:blipFill>
            <p:spPr>
              <a:xfrm>
                <a:off x="2572615" y="6073925"/>
                <a:ext cx="777677" cy="838118"/>
              </a:xfrm>
              <a:prstGeom prst="rect">
                <a:avLst/>
              </a:prstGeom>
              <a:noFill/>
              <a:ln>
                <a:noFill/>
              </a:ln>
            </p:spPr>
          </p:pic>
          <p:pic>
            <p:nvPicPr>
              <p:cNvPr id="446" name="Google Shape;446;p29"/>
              <p:cNvPicPr preferRelativeResize="0"/>
              <p:nvPr/>
            </p:nvPicPr>
            <p:blipFill rotWithShape="1">
              <a:blip r:embed="rId4">
                <a:alphaModFix/>
              </a:blip>
              <a:srcRect b="22628" l="7774" r="81350" t="63734"/>
              <a:stretch/>
            </p:blipFill>
            <p:spPr>
              <a:xfrm>
                <a:off x="311531" y="6912050"/>
                <a:ext cx="1121787" cy="838126"/>
              </a:xfrm>
              <a:prstGeom prst="rect">
                <a:avLst/>
              </a:prstGeom>
              <a:noFill/>
              <a:ln>
                <a:noFill/>
              </a:ln>
            </p:spPr>
          </p:pic>
          <p:pic>
            <p:nvPicPr>
              <p:cNvPr id="447" name="Google Shape;447;p29"/>
              <p:cNvPicPr preferRelativeResize="0"/>
              <p:nvPr/>
            </p:nvPicPr>
            <p:blipFill rotWithShape="1">
              <a:blip r:embed="rId4">
                <a:alphaModFix/>
              </a:blip>
              <a:srcRect b="22628" l="19204" r="71297" t="63734"/>
              <a:stretch/>
            </p:blipFill>
            <p:spPr>
              <a:xfrm>
                <a:off x="1404920" y="6912050"/>
                <a:ext cx="979789" cy="838126"/>
              </a:xfrm>
              <a:prstGeom prst="rect">
                <a:avLst/>
              </a:prstGeom>
              <a:noFill/>
              <a:ln>
                <a:noFill/>
              </a:ln>
            </p:spPr>
          </p:pic>
          <p:pic>
            <p:nvPicPr>
              <p:cNvPr id="448" name="Google Shape;448;p29"/>
              <p:cNvPicPr preferRelativeResize="0"/>
              <p:nvPr/>
            </p:nvPicPr>
            <p:blipFill rotWithShape="1">
              <a:blip r:embed="rId4">
                <a:alphaModFix/>
              </a:blip>
              <a:srcRect b="22628" l="29387" r="61114" t="63734"/>
              <a:stretch/>
            </p:blipFill>
            <p:spPr>
              <a:xfrm>
                <a:off x="2370511" y="6912050"/>
                <a:ext cx="979789" cy="838126"/>
              </a:xfrm>
              <a:prstGeom prst="rect">
                <a:avLst/>
              </a:prstGeom>
              <a:noFill/>
              <a:ln>
                <a:noFill/>
              </a:ln>
            </p:spPr>
          </p:pic>
        </p:grpSp>
        <p:pic>
          <p:nvPicPr>
            <p:cNvPr id="449" name="Google Shape;449;p29"/>
            <p:cNvPicPr preferRelativeResize="0"/>
            <p:nvPr/>
          </p:nvPicPr>
          <p:blipFill rotWithShape="1">
            <a:blip r:embed="rId3">
              <a:alphaModFix/>
            </a:blip>
            <a:srcRect b="0" l="34588" r="33384" t="0"/>
            <a:stretch/>
          </p:blipFill>
          <p:spPr>
            <a:xfrm>
              <a:off x="1323427" y="8463728"/>
              <a:ext cx="1016622" cy="964176"/>
            </a:xfrm>
            <a:prstGeom prst="rect">
              <a:avLst/>
            </a:prstGeom>
            <a:noFill/>
            <a:ln>
              <a:noFill/>
            </a:ln>
          </p:spPr>
        </p:pic>
      </p:grpSp>
      <p:sp>
        <p:nvSpPr>
          <p:cNvPr id="450" name="Google Shape;450;p29"/>
          <p:cNvSpPr txBox="1"/>
          <p:nvPr/>
        </p:nvSpPr>
        <p:spPr>
          <a:xfrm>
            <a:off x="249366" y="7696212"/>
            <a:ext cx="3577800" cy="313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Echo :</a:t>
            </a:r>
            <a:endParaRPr b="1" sz="2200">
              <a:highlight>
                <a:schemeClr val="accent4"/>
              </a:highlight>
              <a:latin typeface="Mada"/>
              <a:ea typeface="Mada"/>
              <a:cs typeface="Mada"/>
              <a:sym typeface="Mada"/>
            </a:endParaRPr>
          </a:p>
        </p:txBody>
      </p:sp>
      <p:grpSp>
        <p:nvGrpSpPr>
          <p:cNvPr id="451" name="Google Shape;451;p29"/>
          <p:cNvGrpSpPr/>
          <p:nvPr/>
        </p:nvGrpSpPr>
        <p:grpSpPr>
          <a:xfrm>
            <a:off x="614926" y="8399563"/>
            <a:ext cx="1879054" cy="1040364"/>
            <a:chOff x="1636580" y="1033163"/>
            <a:chExt cx="1879054" cy="1040364"/>
          </a:xfrm>
        </p:grpSpPr>
        <p:pic>
          <p:nvPicPr>
            <p:cNvPr id="452" name="Google Shape;452;p29"/>
            <p:cNvPicPr preferRelativeResize="0"/>
            <p:nvPr/>
          </p:nvPicPr>
          <p:blipFill rotWithShape="1">
            <a:blip r:embed="rId5">
              <a:alphaModFix/>
            </a:blip>
            <a:srcRect b="0" l="0" r="4498" t="0"/>
            <a:stretch/>
          </p:blipFill>
          <p:spPr>
            <a:xfrm>
              <a:off x="1905180" y="1033163"/>
              <a:ext cx="1610455" cy="1040364"/>
            </a:xfrm>
            <a:prstGeom prst="rect">
              <a:avLst/>
            </a:prstGeom>
            <a:noFill/>
            <a:ln>
              <a:noFill/>
            </a:ln>
          </p:spPr>
        </p:pic>
        <p:sp>
          <p:nvSpPr>
            <p:cNvPr id="453" name="Google Shape;453;p29"/>
            <p:cNvSpPr/>
            <p:nvPr/>
          </p:nvSpPr>
          <p:spPr>
            <a:xfrm rot="-5400000">
              <a:off x="1327580" y="1463350"/>
              <a:ext cx="798000" cy="1800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Before</a:t>
              </a:r>
              <a:endParaRPr sz="1200">
                <a:latin typeface="Mada"/>
                <a:ea typeface="Mada"/>
                <a:cs typeface="Mada"/>
                <a:sym typeface="Mada"/>
              </a:endParaRPr>
            </a:p>
          </p:txBody>
        </p:sp>
      </p:grpSp>
      <p:grpSp>
        <p:nvGrpSpPr>
          <p:cNvPr id="454" name="Google Shape;454;p29"/>
          <p:cNvGrpSpPr/>
          <p:nvPr/>
        </p:nvGrpSpPr>
        <p:grpSpPr>
          <a:xfrm>
            <a:off x="4976569" y="8328552"/>
            <a:ext cx="1865058" cy="1040349"/>
            <a:chOff x="5615203" y="1340901"/>
            <a:chExt cx="1865058" cy="1040349"/>
          </a:xfrm>
        </p:grpSpPr>
        <p:pic>
          <p:nvPicPr>
            <p:cNvPr id="455" name="Google Shape;455;p29"/>
            <p:cNvPicPr preferRelativeResize="0"/>
            <p:nvPr/>
          </p:nvPicPr>
          <p:blipFill rotWithShape="1">
            <a:blip r:embed="rId6">
              <a:alphaModFix/>
            </a:blip>
            <a:srcRect b="0" l="0" r="5624" t="0"/>
            <a:stretch/>
          </p:blipFill>
          <p:spPr>
            <a:xfrm>
              <a:off x="5615203" y="1340901"/>
              <a:ext cx="1610455" cy="1040349"/>
            </a:xfrm>
            <a:prstGeom prst="rect">
              <a:avLst/>
            </a:prstGeom>
            <a:noFill/>
            <a:ln>
              <a:noFill/>
            </a:ln>
          </p:spPr>
        </p:pic>
        <p:sp>
          <p:nvSpPr>
            <p:cNvPr id="456" name="Google Shape;456;p29"/>
            <p:cNvSpPr/>
            <p:nvPr/>
          </p:nvSpPr>
          <p:spPr>
            <a:xfrm rot="5400000">
              <a:off x="6991261" y="1816958"/>
              <a:ext cx="798000" cy="180000"/>
            </a:xfrm>
            <a:prstGeom prst="roundRect">
              <a:avLst>
                <a:gd fmla="val 16667" name="adj"/>
              </a:avLst>
            </a:prstGeom>
            <a:solidFill>
              <a:schemeClr val="accent3"/>
            </a:solid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After</a:t>
              </a:r>
              <a:endParaRPr sz="1200">
                <a:latin typeface="Mada"/>
                <a:ea typeface="Mada"/>
                <a:cs typeface="Mada"/>
                <a:sym typeface="Mada"/>
              </a:endParaRPr>
            </a:p>
          </p:txBody>
        </p:sp>
      </p:grpSp>
      <p:sp>
        <p:nvSpPr>
          <p:cNvPr id="457" name="Google Shape;457;p29"/>
          <p:cNvSpPr txBox="1"/>
          <p:nvPr/>
        </p:nvSpPr>
        <p:spPr>
          <a:xfrm>
            <a:off x="2660675" y="8399550"/>
            <a:ext cx="2149200" cy="1040400"/>
          </a:xfrm>
          <a:prstGeom prst="rect">
            <a:avLst/>
          </a:prstGeom>
          <a:noFill/>
          <a:ln cap="flat" cmpd="sng" w="9525">
            <a:solidFill>
              <a:schemeClr val="accent3"/>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AA84F"/>
                </a:solidFill>
                <a:latin typeface="Mada"/>
                <a:ea typeface="Mada"/>
                <a:cs typeface="Mada"/>
                <a:sym typeface="Mada"/>
              </a:rPr>
              <a:t>-the RV is pushing the septum to the left</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-returns to normal size after treatment</a:t>
            </a:r>
            <a:endParaRPr sz="1200">
              <a:solidFill>
                <a:srgbClr val="6AA84F"/>
              </a:solidFill>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463" name="Google Shape;463;p3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464" name="Google Shape;464;p30"/>
          <p:cNvCxnSpPr/>
          <p:nvPr/>
        </p:nvCxnSpPr>
        <p:spPr>
          <a:xfrm rot="10800000">
            <a:off x="-37612" y="9169984"/>
            <a:ext cx="7612800" cy="0"/>
          </a:xfrm>
          <a:prstGeom prst="straightConnector1">
            <a:avLst/>
          </a:prstGeom>
          <a:noFill/>
          <a:ln cap="flat" cmpd="sng" w="28575">
            <a:solidFill>
              <a:schemeClr val="accent3"/>
            </a:solidFill>
            <a:prstDash val="dot"/>
            <a:round/>
            <a:headEnd len="med" w="med" type="none"/>
            <a:tailEnd len="med" w="med" type="none"/>
          </a:ln>
        </p:spPr>
      </p:cxnSp>
      <p:sp>
        <p:nvSpPr>
          <p:cNvPr id="465" name="Google Shape;465;p30"/>
          <p:cNvSpPr txBox="1"/>
          <p:nvPr/>
        </p:nvSpPr>
        <p:spPr>
          <a:xfrm>
            <a:off x="1234675"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Diagnosis</a:t>
            </a:r>
            <a:endParaRPr b="1" sz="2600">
              <a:latin typeface="Mada"/>
              <a:ea typeface="Mada"/>
              <a:cs typeface="Mada"/>
              <a:sym typeface="Mada"/>
            </a:endParaRPr>
          </a:p>
        </p:txBody>
      </p:sp>
      <p:sp>
        <p:nvSpPr>
          <p:cNvPr id="466" name="Google Shape;466;p30"/>
          <p:cNvSpPr/>
          <p:nvPr/>
        </p:nvSpPr>
        <p:spPr>
          <a:xfrm>
            <a:off x="6365752" y="7922520"/>
            <a:ext cx="7980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-ve</a:t>
            </a:r>
            <a:endParaRPr sz="1200">
              <a:latin typeface="Mada"/>
              <a:ea typeface="Mada"/>
              <a:cs typeface="Mada"/>
              <a:sym typeface="Mada"/>
            </a:endParaRPr>
          </a:p>
        </p:txBody>
      </p:sp>
      <p:cxnSp>
        <p:nvCxnSpPr>
          <p:cNvPr id="467" name="Google Shape;467;p30"/>
          <p:cNvCxnSpPr>
            <a:stCxn id="468" idx="2"/>
            <a:endCxn id="469" idx="0"/>
          </p:cNvCxnSpPr>
          <p:nvPr/>
        </p:nvCxnSpPr>
        <p:spPr>
          <a:xfrm>
            <a:off x="974900" y="4981620"/>
            <a:ext cx="0" cy="235800"/>
          </a:xfrm>
          <a:prstGeom prst="straightConnector1">
            <a:avLst/>
          </a:prstGeom>
          <a:noFill/>
          <a:ln cap="flat" cmpd="sng" w="9525">
            <a:solidFill>
              <a:schemeClr val="dk2"/>
            </a:solidFill>
            <a:prstDash val="solid"/>
            <a:round/>
            <a:headEnd len="med" w="med" type="none"/>
            <a:tailEnd len="med" w="med" type="none"/>
          </a:ln>
        </p:spPr>
      </p:cxnSp>
      <p:cxnSp>
        <p:nvCxnSpPr>
          <p:cNvPr id="470" name="Google Shape;470;p30"/>
          <p:cNvCxnSpPr>
            <a:stCxn id="471" idx="2"/>
            <a:endCxn id="468" idx="0"/>
          </p:cNvCxnSpPr>
          <p:nvPr/>
        </p:nvCxnSpPr>
        <p:spPr>
          <a:xfrm rot="5400000">
            <a:off x="2209475" y="3127920"/>
            <a:ext cx="245400" cy="2714700"/>
          </a:xfrm>
          <a:prstGeom prst="bentConnector3">
            <a:avLst>
              <a:gd fmla="val 49969" name="adj1"/>
            </a:avLst>
          </a:prstGeom>
          <a:noFill/>
          <a:ln cap="flat" cmpd="sng" w="9525">
            <a:solidFill>
              <a:schemeClr val="dk2"/>
            </a:solidFill>
            <a:prstDash val="solid"/>
            <a:round/>
            <a:headEnd len="med" w="med" type="none"/>
            <a:tailEnd len="med" w="med" type="none"/>
          </a:ln>
        </p:spPr>
      </p:cxnSp>
      <p:cxnSp>
        <p:nvCxnSpPr>
          <p:cNvPr id="472" name="Google Shape;472;p30"/>
          <p:cNvCxnSpPr>
            <a:stCxn id="471" idx="2"/>
            <a:endCxn id="473" idx="0"/>
          </p:cNvCxnSpPr>
          <p:nvPr/>
        </p:nvCxnSpPr>
        <p:spPr>
          <a:xfrm flipH="1" rot="-5400000">
            <a:off x="4938425" y="3113670"/>
            <a:ext cx="245400" cy="2743200"/>
          </a:xfrm>
          <a:prstGeom prst="bentConnector3">
            <a:avLst>
              <a:gd fmla="val 49969" name="adj1"/>
            </a:avLst>
          </a:prstGeom>
          <a:noFill/>
          <a:ln cap="flat" cmpd="sng" w="9525">
            <a:solidFill>
              <a:schemeClr val="dk2"/>
            </a:solidFill>
            <a:prstDash val="solid"/>
            <a:round/>
            <a:headEnd len="med" w="med" type="none"/>
            <a:tailEnd len="med" w="med" type="none"/>
          </a:ln>
        </p:spPr>
      </p:cxnSp>
      <p:cxnSp>
        <p:nvCxnSpPr>
          <p:cNvPr id="474" name="Google Shape;474;p30"/>
          <p:cNvCxnSpPr>
            <a:stCxn id="471" idx="2"/>
            <a:endCxn id="475" idx="0"/>
          </p:cNvCxnSpPr>
          <p:nvPr/>
        </p:nvCxnSpPr>
        <p:spPr>
          <a:xfrm flipH="1">
            <a:off x="3686825" y="4362570"/>
            <a:ext cx="2700" cy="245400"/>
          </a:xfrm>
          <a:prstGeom prst="straightConnector1">
            <a:avLst/>
          </a:prstGeom>
          <a:noFill/>
          <a:ln cap="flat" cmpd="sng" w="9525">
            <a:solidFill>
              <a:schemeClr val="dk2"/>
            </a:solidFill>
            <a:prstDash val="solid"/>
            <a:round/>
            <a:headEnd len="med" w="med" type="none"/>
            <a:tailEnd len="med" w="med" type="none"/>
          </a:ln>
        </p:spPr>
      </p:cxnSp>
      <p:cxnSp>
        <p:nvCxnSpPr>
          <p:cNvPr id="476" name="Google Shape;476;p30"/>
          <p:cNvCxnSpPr>
            <a:stCxn id="477" idx="2"/>
            <a:endCxn id="478" idx="0"/>
          </p:cNvCxnSpPr>
          <p:nvPr/>
        </p:nvCxnSpPr>
        <p:spPr>
          <a:xfrm rot="5400000">
            <a:off x="2142900" y="4473570"/>
            <a:ext cx="426300" cy="26616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79" name="Google Shape;479;p30"/>
          <p:cNvCxnSpPr>
            <a:stCxn id="477" idx="2"/>
            <a:endCxn id="480" idx="0"/>
          </p:cNvCxnSpPr>
          <p:nvPr/>
        </p:nvCxnSpPr>
        <p:spPr>
          <a:xfrm flipH="1" rot="-5400000">
            <a:off x="4847400" y="4430670"/>
            <a:ext cx="426300" cy="27474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481" name="Google Shape;481;p30"/>
          <p:cNvCxnSpPr>
            <a:stCxn id="478" idx="2"/>
            <a:endCxn id="482" idx="0"/>
          </p:cNvCxnSpPr>
          <p:nvPr/>
        </p:nvCxnSpPr>
        <p:spPr>
          <a:xfrm>
            <a:off x="1025150" y="6391320"/>
            <a:ext cx="0" cy="207300"/>
          </a:xfrm>
          <a:prstGeom prst="straightConnector1">
            <a:avLst/>
          </a:prstGeom>
          <a:noFill/>
          <a:ln cap="flat" cmpd="sng" w="9525">
            <a:solidFill>
              <a:schemeClr val="dk2"/>
            </a:solidFill>
            <a:prstDash val="solid"/>
            <a:round/>
            <a:headEnd len="med" w="med" type="none"/>
            <a:tailEnd len="med" w="med" type="none"/>
          </a:ln>
        </p:spPr>
      </p:cxnSp>
      <p:cxnSp>
        <p:nvCxnSpPr>
          <p:cNvPr id="483" name="Google Shape;483;p30"/>
          <p:cNvCxnSpPr>
            <a:stCxn id="480" idx="2"/>
            <a:endCxn id="484" idx="0"/>
          </p:cNvCxnSpPr>
          <p:nvPr/>
        </p:nvCxnSpPr>
        <p:spPr>
          <a:xfrm rot="5400000">
            <a:off x="4746413" y="4910820"/>
            <a:ext cx="207300" cy="3168300"/>
          </a:xfrm>
          <a:prstGeom prst="bentConnector3">
            <a:avLst>
              <a:gd fmla="val 49982" name="adj1"/>
            </a:avLst>
          </a:prstGeom>
          <a:noFill/>
          <a:ln cap="flat" cmpd="sng" w="9525">
            <a:solidFill>
              <a:schemeClr val="dk2"/>
            </a:solidFill>
            <a:prstDash val="solid"/>
            <a:round/>
            <a:headEnd len="med" w="med" type="none"/>
            <a:tailEnd len="med" w="med" type="none"/>
          </a:ln>
        </p:spPr>
      </p:cxnSp>
      <p:cxnSp>
        <p:nvCxnSpPr>
          <p:cNvPr id="485" name="Google Shape;485;p30"/>
          <p:cNvCxnSpPr>
            <a:stCxn id="486" idx="2"/>
            <a:endCxn id="487" idx="0"/>
          </p:cNvCxnSpPr>
          <p:nvPr/>
        </p:nvCxnSpPr>
        <p:spPr>
          <a:xfrm>
            <a:off x="2695400" y="8296320"/>
            <a:ext cx="0" cy="159600"/>
          </a:xfrm>
          <a:prstGeom prst="straightConnector1">
            <a:avLst/>
          </a:prstGeom>
          <a:noFill/>
          <a:ln cap="flat" cmpd="sng" w="9525">
            <a:solidFill>
              <a:schemeClr val="dk2"/>
            </a:solidFill>
            <a:prstDash val="solid"/>
            <a:round/>
            <a:headEnd len="med" w="med" type="none"/>
            <a:tailEnd len="med" w="med" type="none"/>
          </a:ln>
        </p:spPr>
      </p:cxnSp>
      <p:grpSp>
        <p:nvGrpSpPr>
          <p:cNvPr id="488" name="Google Shape;488;p30"/>
          <p:cNvGrpSpPr/>
          <p:nvPr/>
        </p:nvGrpSpPr>
        <p:grpSpPr>
          <a:xfrm>
            <a:off x="324200" y="4086270"/>
            <a:ext cx="6889196" cy="4743450"/>
            <a:chOff x="324200" y="3662220"/>
            <a:chExt cx="6889196" cy="4743450"/>
          </a:xfrm>
        </p:grpSpPr>
        <p:sp>
          <p:nvSpPr>
            <p:cNvPr id="489" name="Google Shape;489;p30"/>
            <p:cNvSpPr/>
            <p:nvPr/>
          </p:nvSpPr>
          <p:spPr>
            <a:xfrm>
              <a:off x="5782025" y="4793370"/>
              <a:ext cx="1301400" cy="373800"/>
            </a:xfrm>
            <a:prstGeom prst="roundRect">
              <a:avLst>
                <a:gd fmla="val 16667" name="adj"/>
              </a:avLst>
            </a:prstGeom>
            <a:solidFill>
              <a:schemeClr val="accent4"/>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No therapy</a:t>
              </a:r>
              <a:endParaRPr sz="1200">
                <a:latin typeface="Mada"/>
                <a:ea typeface="Mada"/>
                <a:cs typeface="Mada"/>
                <a:sym typeface="Mada"/>
              </a:endParaRPr>
            </a:p>
          </p:txBody>
        </p:sp>
        <p:grpSp>
          <p:nvGrpSpPr>
            <p:cNvPr id="490" name="Google Shape;490;p30"/>
            <p:cNvGrpSpPr/>
            <p:nvPr/>
          </p:nvGrpSpPr>
          <p:grpSpPr>
            <a:xfrm>
              <a:off x="324200" y="3662220"/>
              <a:ext cx="6889196" cy="4743450"/>
              <a:chOff x="324200" y="3662220"/>
              <a:chExt cx="6889196" cy="4743450"/>
            </a:xfrm>
          </p:grpSpPr>
          <p:sp>
            <p:nvSpPr>
              <p:cNvPr id="471" name="Google Shape;471;p30"/>
              <p:cNvSpPr/>
              <p:nvPr/>
            </p:nvSpPr>
            <p:spPr>
              <a:xfrm>
                <a:off x="3038825" y="3662220"/>
                <a:ext cx="1301400" cy="2763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All patient</a:t>
                </a:r>
                <a:endParaRPr sz="1200">
                  <a:latin typeface="Mada"/>
                  <a:ea typeface="Mada"/>
                  <a:cs typeface="Mada"/>
                  <a:sym typeface="Mada"/>
                </a:endParaRPr>
              </a:p>
            </p:txBody>
          </p:sp>
          <p:sp>
            <p:nvSpPr>
              <p:cNvPr id="468" name="Google Shape;468;p30"/>
              <p:cNvSpPr/>
              <p:nvPr/>
            </p:nvSpPr>
            <p:spPr>
              <a:xfrm>
                <a:off x="324200" y="4183770"/>
                <a:ext cx="1301400" cy="373800"/>
              </a:xfrm>
              <a:prstGeom prst="roundRect">
                <a:avLst>
                  <a:gd fmla="val 16667" name="adj"/>
                </a:avLst>
              </a:prstGeom>
              <a:solidFill>
                <a:schemeClr val="accent3"/>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V\Q high probability</a:t>
                </a:r>
                <a:endParaRPr sz="1200">
                  <a:latin typeface="Mada"/>
                  <a:ea typeface="Mada"/>
                  <a:cs typeface="Mada"/>
                  <a:sym typeface="Mada"/>
                </a:endParaRPr>
              </a:p>
            </p:txBody>
          </p:sp>
          <p:sp>
            <p:nvSpPr>
              <p:cNvPr id="475" name="Google Shape;475;p30"/>
              <p:cNvSpPr/>
              <p:nvPr/>
            </p:nvSpPr>
            <p:spPr>
              <a:xfrm>
                <a:off x="2985900" y="4183770"/>
                <a:ext cx="1401900" cy="373800"/>
              </a:xfrm>
              <a:prstGeom prst="roundRect">
                <a:avLst>
                  <a:gd fmla="val 16667" name="adj"/>
                </a:avLst>
              </a:prstGeom>
              <a:solidFill>
                <a:schemeClr val="accent3"/>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V\Q intermediate or low probability</a:t>
                </a:r>
                <a:endParaRPr sz="1200">
                  <a:latin typeface="Mada"/>
                  <a:ea typeface="Mada"/>
                  <a:cs typeface="Mada"/>
                  <a:sym typeface="Mada"/>
                </a:endParaRPr>
              </a:p>
            </p:txBody>
          </p:sp>
          <p:sp>
            <p:nvSpPr>
              <p:cNvPr id="473" name="Google Shape;473;p30"/>
              <p:cNvSpPr/>
              <p:nvPr/>
            </p:nvSpPr>
            <p:spPr>
              <a:xfrm>
                <a:off x="5782025" y="4183770"/>
                <a:ext cx="1301400" cy="373800"/>
              </a:xfrm>
              <a:prstGeom prst="roundRect">
                <a:avLst>
                  <a:gd fmla="val 16667" name="adj"/>
                </a:avLst>
              </a:prstGeom>
              <a:solidFill>
                <a:schemeClr val="accent3"/>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V\Q normal or near normal</a:t>
                </a:r>
                <a:endParaRPr sz="1200">
                  <a:latin typeface="Mada"/>
                  <a:ea typeface="Mada"/>
                  <a:cs typeface="Mada"/>
                  <a:sym typeface="Mada"/>
                </a:endParaRPr>
              </a:p>
            </p:txBody>
          </p:sp>
          <p:sp>
            <p:nvSpPr>
              <p:cNvPr id="469" name="Google Shape;469;p30"/>
              <p:cNvSpPr/>
              <p:nvPr/>
            </p:nvSpPr>
            <p:spPr>
              <a:xfrm>
                <a:off x="324200" y="4793370"/>
                <a:ext cx="1301400" cy="373800"/>
              </a:xfrm>
              <a:prstGeom prst="roundRect">
                <a:avLst>
                  <a:gd fmla="val 16667" name="adj"/>
                </a:avLst>
              </a:prstGeom>
              <a:solidFill>
                <a:schemeClr val="accent4"/>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Treatment for PE</a:t>
                </a:r>
                <a:endParaRPr sz="1200">
                  <a:latin typeface="Mada"/>
                  <a:ea typeface="Mada"/>
                  <a:cs typeface="Mada"/>
                  <a:sym typeface="Mada"/>
                </a:endParaRPr>
              </a:p>
            </p:txBody>
          </p:sp>
          <p:sp>
            <p:nvSpPr>
              <p:cNvPr id="477" name="Google Shape;477;p30"/>
              <p:cNvSpPr/>
              <p:nvPr/>
            </p:nvSpPr>
            <p:spPr>
              <a:xfrm>
                <a:off x="2985900" y="4793370"/>
                <a:ext cx="1401900" cy="373800"/>
              </a:xfrm>
              <a:prstGeom prst="roundRect">
                <a:avLst>
                  <a:gd fmla="val 16667" name="adj"/>
                </a:avLst>
              </a:prstGeom>
              <a:solidFill>
                <a:schemeClr val="accent4"/>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Noninvasive leg imaging</a:t>
                </a:r>
                <a:endParaRPr sz="1200">
                  <a:latin typeface="Mada"/>
                  <a:ea typeface="Mada"/>
                  <a:cs typeface="Mada"/>
                  <a:sym typeface="Mada"/>
                </a:endParaRPr>
              </a:p>
            </p:txBody>
          </p:sp>
          <p:cxnSp>
            <p:nvCxnSpPr>
              <p:cNvPr id="491" name="Google Shape;491;p30"/>
              <p:cNvCxnSpPr>
                <a:stCxn id="475" idx="2"/>
                <a:endCxn id="477" idx="0"/>
              </p:cNvCxnSpPr>
              <p:nvPr/>
            </p:nvCxnSpPr>
            <p:spPr>
              <a:xfrm>
                <a:off x="3686850" y="4557570"/>
                <a:ext cx="0" cy="235800"/>
              </a:xfrm>
              <a:prstGeom prst="straightConnector1">
                <a:avLst/>
              </a:prstGeom>
              <a:noFill/>
              <a:ln cap="flat" cmpd="sng" w="9525">
                <a:solidFill>
                  <a:schemeClr val="dk2"/>
                </a:solidFill>
                <a:prstDash val="solid"/>
                <a:round/>
                <a:headEnd len="med" w="med" type="none"/>
                <a:tailEnd len="med" w="med" type="none"/>
              </a:ln>
            </p:spPr>
          </p:cxnSp>
          <p:cxnSp>
            <p:nvCxnSpPr>
              <p:cNvPr id="492" name="Google Shape;492;p30"/>
              <p:cNvCxnSpPr>
                <a:stCxn id="473" idx="2"/>
                <a:endCxn id="489" idx="0"/>
              </p:cNvCxnSpPr>
              <p:nvPr/>
            </p:nvCxnSpPr>
            <p:spPr>
              <a:xfrm>
                <a:off x="6432725" y="4557570"/>
                <a:ext cx="0" cy="235800"/>
              </a:xfrm>
              <a:prstGeom prst="straightConnector1">
                <a:avLst/>
              </a:prstGeom>
              <a:noFill/>
              <a:ln cap="flat" cmpd="sng" w="9525">
                <a:solidFill>
                  <a:schemeClr val="dk2"/>
                </a:solidFill>
                <a:prstDash val="solid"/>
                <a:round/>
                <a:headEnd len="med" w="med" type="none"/>
                <a:tailEnd len="med" w="med" type="none"/>
              </a:ln>
            </p:spPr>
          </p:cxnSp>
          <p:sp>
            <p:nvSpPr>
              <p:cNvPr id="478" name="Google Shape;478;p30"/>
              <p:cNvSpPr/>
              <p:nvPr/>
            </p:nvSpPr>
            <p:spPr>
              <a:xfrm>
                <a:off x="324200" y="5593470"/>
                <a:ext cx="14019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Thrombus present</a:t>
                </a:r>
                <a:endParaRPr b="1" sz="1200">
                  <a:latin typeface="Mada"/>
                  <a:ea typeface="Mada"/>
                  <a:cs typeface="Mada"/>
                  <a:sym typeface="Mada"/>
                </a:endParaRPr>
              </a:p>
            </p:txBody>
          </p:sp>
          <p:sp>
            <p:nvSpPr>
              <p:cNvPr id="480" name="Google Shape;480;p30"/>
              <p:cNvSpPr/>
              <p:nvPr/>
            </p:nvSpPr>
            <p:spPr>
              <a:xfrm>
                <a:off x="5733263" y="5593470"/>
                <a:ext cx="14019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No thrombus</a:t>
                </a:r>
                <a:endParaRPr b="1" sz="1200">
                  <a:latin typeface="Mada"/>
                  <a:ea typeface="Mada"/>
                  <a:cs typeface="Mada"/>
                  <a:sym typeface="Mada"/>
                </a:endParaRPr>
              </a:p>
            </p:txBody>
          </p:sp>
          <p:sp>
            <p:nvSpPr>
              <p:cNvPr id="482" name="Google Shape;482;p30"/>
              <p:cNvSpPr/>
              <p:nvPr/>
            </p:nvSpPr>
            <p:spPr>
              <a:xfrm>
                <a:off x="374450" y="6174495"/>
                <a:ext cx="13014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Treatment for DVT</a:t>
                </a:r>
                <a:endParaRPr sz="1200">
                  <a:latin typeface="Mada"/>
                  <a:ea typeface="Mada"/>
                  <a:cs typeface="Mada"/>
                  <a:sym typeface="Mada"/>
                </a:endParaRPr>
              </a:p>
            </p:txBody>
          </p:sp>
          <p:grpSp>
            <p:nvGrpSpPr>
              <p:cNvPr id="493" name="Google Shape;493;p30"/>
              <p:cNvGrpSpPr/>
              <p:nvPr/>
            </p:nvGrpSpPr>
            <p:grpSpPr>
              <a:xfrm>
                <a:off x="2246150" y="6174495"/>
                <a:ext cx="4967246" cy="2231175"/>
                <a:chOff x="2246150" y="6174495"/>
                <a:chExt cx="4967246" cy="2231175"/>
              </a:xfrm>
            </p:grpSpPr>
            <p:sp>
              <p:nvSpPr>
                <p:cNvPr id="494" name="Google Shape;494;p30"/>
                <p:cNvSpPr/>
                <p:nvPr/>
              </p:nvSpPr>
              <p:spPr>
                <a:xfrm>
                  <a:off x="5225450" y="6784099"/>
                  <a:ext cx="1938900" cy="4773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Pulmonary angiogram</a:t>
                  </a:r>
                  <a:endParaRPr sz="1200">
                    <a:latin typeface="Mada"/>
                    <a:ea typeface="Mada"/>
                    <a:cs typeface="Mada"/>
                    <a:sym typeface="Mada"/>
                  </a:endParaRPr>
                </a:p>
              </p:txBody>
            </p:sp>
            <p:sp>
              <p:nvSpPr>
                <p:cNvPr id="495" name="Google Shape;495;p30"/>
                <p:cNvSpPr/>
                <p:nvPr/>
              </p:nvSpPr>
              <p:spPr>
                <a:xfrm>
                  <a:off x="5220575" y="7497195"/>
                  <a:ext cx="7980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+ve</a:t>
                  </a:r>
                  <a:endParaRPr sz="1200">
                    <a:latin typeface="Mada"/>
                    <a:ea typeface="Mada"/>
                    <a:cs typeface="Mada"/>
                    <a:sym typeface="Mada"/>
                  </a:endParaRPr>
                </a:p>
              </p:txBody>
            </p:sp>
            <p:cxnSp>
              <p:nvCxnSpPr>
                <p:cNvPr id="496" name="Google Shape;496;p30"/>
                <p:cNvCxnSpPr>
                  <a:stCxn id="494" idx="2"/>
                  <a:endCxn id="466" idx="0"/>
                </p:cNvCxnSpPr>
                <p:nvPr/>
              </p:nvCxnSpPr>
              <p:spPr>
                <a:xfrm flipH="1" rot="-5400000">
                  <a:off x="6361400" y="7094899"/>
                  <a:ext cx="237000" cy="570000"/>
                </a:xfrm>
                <a:prstGeom prst="bentConnector3">
                  <a:avLst>
                    <a:gd fmla="val 50015" name="adj1"/>
                  </a:avLst>
                </a:prstGeom>
                <a:noFill/>
                <a:ln cap="flat" cmpd="sng" w="9525">
                  <a:solidFill>
                    <a:schemeClr val="dk2"/>
                  </a:solidFill>
                  <a:prstDash val="solid"/>
                  <a:round/>
                  <a:headEnd len="med" w="med" type="none"/>
                  <a:tailEnd len="med" w="med" type="none"/>
                </a:ln>
              </p:spPr>
            </p:cxnSp>
            <p:sp>
              <p:nvSpPr>
                <p:cNvPr id="487" name="Google Shape;487;p30"/>
                <p:cNvSpPr/>
                <p:nvPr/>
              </p:nvSpPr>
              <p:spPr>
                <a:xfrm>
                  <a:off x="2246150" y="8031870"/>
                  <a:ext cx="8985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Treat</a:t>
                  </a:r>
                  <a:endParaRPr sz="1200">
                    <a:latin typeface="Mada"/>
                    <a:ea typeface="Mada"/>
                    <a:cs typeface="Mada"/>
                    <a:sym typeface="Mada"/>
                  </a:endParaRPr>
                </a:p>
              </p:txBody>
            </p:sp>
            <p:sp>
              <p:nvSpPr>
                <p:cNvPr id="497" name="Google Shape;497;p30"/>
                <p:cNvSpPr/>
                <p:nvPr/>
              </p:nvSpPr>
              <p:spPr>
                <a:xfrm>
                  <a:off x="3387046" y="8031870"/>
                  <a:ext cx="8985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No treatment</a:t>
                  </a:r>
                  <a:endParaRPr sz="1200">
                    <a:latin typeface="Mada"/>
                    <a:ea typeface="Mada"/>
                    <a:cs typeface="Mada"/>
                    <a:sym typeface="Mada"/>
                  </a:endParaRPr>
                </a:p>
              </p:txBody>
            </p:sp>
            <p:sp>
              <p:nvSpPr>
                <p:cNvPr id="484" name="Google Shape;484;p30"/>
                <p:cNvSpPr/>
                <p:nvPr/>
              </p:nvSpPr>
              <p:spPr>
                <a:xfrm>
                  <a:off x="2296400" y="6174495"/>
                  <a:ext cx="1938900" cy="37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Adequate cardiac-respiratory reserve</a:t>
                  </a:r>
                  <a:endParaRPr sz="1200">
                    <a:latin typeface="Mada"/>
                    <a:ea typeface="Mada"/>
                    <a:cs typeface="Mada"/>
                    <a:sym typeface="Mada"/>
                  </a:endParaRPr>
                </a:p>
              </p:txBody>
            </p:sp>
            <p:sp>
              <p:nvSpPr>
                <p:cNvPr id="498" name="Google Shape;498;p30"/>
                <p:cNvSpPr/>
                <p:nvPr/>
              </p:nvSpPr>
              <p:spPr>
                <a:xfrm>
                  <a:off x="5225447" y="6174495"/>
                  <a:ext cx="1938900" cy="37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Poor cardiac-respiratory reserve</a:t>
                  </a:r>
                  <a:endParaRPr sz="1200">
                    <a:latin typeface="Mada"/>
                    <a:ea typeface="Mada"/>
                    <a:cs typeface="Mada"/>
                    <a:sym typeface="Mada"/>
                  </a:endParaRPr>
                </a:p>
              </p:txBody>
            </p:sp>
            <p:sp>
              <p:nvSpPr>
                <p:cNvPr id="499" name="Google Shape;499;p30"/>
                <p:cNvSpPr/>
                <p:nvPr/>
              </p:nvSpPr>
              <p:spPr>
                <a:xfrm>
                  <a:off x="2296400" y="6784095"/>
                  <a:ext cx="1938900" cy="6021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Serial noninvasive leg imaging or pulmonary angiogram</a:t>
                  </a:r>
                  <a:endParaRPr sz="1200">
                    <a:latin typeface="Mada"/>
                    <a:ea typeface="Mada"/>
                    <a:cs typeface="Mada"/>
                    <a:sym typeface="Mada"/>
                  </a:endParaRPr>
                </a:p>
              </p:txBody>
            </p:sp>
            <p:sp>
              <p:nvSpPr>
                <p:cNvPr id="486" name="Google Shape;486;p30"/>
                <p:cNvSpPr/>
                <p:nvPr/>
              </p:nvSpPr>
              <p:spPr>
                <a:xfrm>
                  <a:off x="2296400" y="7498470"/>
                  <a:ext cx="7980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+ve</a:t>
                  </a:r>
                  <a:endParaRPr sz="1200">
                    <a:latin typeface="Mada"/>
                    <a:ea typeface="Mada"/>
                    <a:cs typeface="Mada"/>
                    <a:sym typeface="Mada"/>
                  </a:endParaRPr>
                </a:p>
              </p:txBody>
            </p:sp>
            <p:sp>
              <p:nvSpPr>
                <p:cNvPr id="500" name="Google Shape;500;p30"/>
                <p:cNvSpPr/>
                <p:nvPr/>
              </p:nvSpPr>
              <p:spPr>
                <a:xfrm>
                  <a:off x="3437302" y="7498470"/>
                  <a:ext cx="7980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-ve</a:t>
                  </a:r>
                  <a:endParaRPr sz="1200">
                    <a:latin typeface="Mada"/>
                    <a:ea typeface="Mada"/>
                    <a:cs typeface="Mada"/>
                    <a:sym typeface="Mada"/>
                  </a:endParaRPr>
                </a:p>
              </p:txBody>
            </p:sp>
            <p:sp>
              <p:nvSpPr>
                <p:cNvPr id="501" name="Google Shape;501;p30"/>
                <p:cNvSpPr/>
                <p:nvPr/>
              </p:nvSpPr>
              <p:spPr>
                <a:xfrm>
                  <a:off x="5170325" y="8031870"/>
                  <a:ext cx="8985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Treat</a:t>
                  </a:r>
                  <a:endParaRPr sz="1200">
                    <a:latin typeface="Mada"/>
                    <a:ea typeface="Mada"/>
                    <a:cs typeface="Mada"/>
                    <a:sym typeface="Mada"/>
                  </a:endParaRPr>
                </a:p>
              </p:txBody>
            </p:sp>
            <p:sp>
              <p:nvSpPr>
                <p:cNvPr id="502" name="Google Shape;502;p30"/>
                <p:cNvSpPr/>
                <p:nvPr/>
              </p:nvSpPr>
              <p:spPr>
                <a:xfrm>
                  <a:off x="6314896" y="8009595"/>
                  <a:ext cx="898500" cy="373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No treatment</a:t>
                  </a:r>
                  <a:endParaRPr sz="1200">
                    <a:latin typeface="Mada"/>
                    <a:ea typeface="Mada"/>
                    <a:cs typeface="Mada"/>
                    <a:sym typeface="Mada"/>
                  </a:endParaRPr>
                </a:p>
              </p:txBody>
            </p:sp>
          </p:grpSp>
        </p:grpSp>
      </p:grpSp>
      <p:cxnSp>
        <p:nvCxnSpPr>
          <p:cNvPr id="503" name="Google Shape;503;p30"/>
          <p:cNvCxnSpPr>
            <a:stCxn id="466" idx="2"/>
            <a:endCxn id="502" idx="0"/>
          </p:cNvCxnSpPr>
          <p:nvPr/>
        </p:nvCxnSpPr>
        <p:spPr>
          <a:xfrm flipH="1">
            <a:off x="6764152" y="8296320"/>
            <a:ext cx="600" cy="137400"/>
          </a:xfrm>
          <a:prstGeom prst="straightConnector1">
            <a:avLst/>
          </a:prstGeom>
          <a:noFill/>
          <a:ln cap="flat" cmpd="sng" w="9525">
            <a:solidFill>
              <a:schemeClr val="dk2"/>
            </a:solidFill>
            <a:prstDash val="solid"/>
            <a:round/>
            <a:headEnd len="med" w="med" type="none"/>
            <a:tailEnd len="med" w="med" type="none"/>
          </a:ln>
        </p:spPr>
      </p:cxnSp>
      <p:grpSp>
        <p:nvGrpSpPr>
          <p:cNvPr id="504" name="Google Shape;504;p30"/>
          <p:cNvGrpSpPr/>
          <p:nvPr/>
        </p:nvGrpSpPr>
        <p:grpSpPr>
          <a:xfrm>
            <a:off x="205421" y="905300"/>
            <a:ext cx="6888675" cy="2618775"/>
            <a:chOff x="197296" y="1297013"/>
            <a:chExt cx="6888675" cy="2618775"/>
          </a:xfrm>
        </p:grpSpPr>
        <p:grpSp>
          <p:nvGrpSpPr>
            <p:cNvPr id="505" name="Google Shape;505;p30"/>
            <p:cNvGrpSpPr/>
            <p:nvPr/>
          </p:nvGrpSpPr>
          <p:grpSpPr>
            <a:xfrm>
              <a:off x="197296" y="1297013"/>
              <a:ext cx="6888675" cy="2618775"/>
              <a:chOff x="150746" y="2073525"/>
              <a:chExt cx="6888675" cy="2618775"/>
            </a:xfrm>
          </p:grpSpPr>
          <p:sp>
            <p:nvSpPr>
              <p:cNvPr id="506" name="Google Shape;506;p30"/>
              <p:cNvSpPr txBox="1"/>
              <p:nvPr/>
            </p:nvSpPr>
            <p:spPr>
              <a:xfrm>
                <a:off x="150746" y="2073525"/>
                <a:ext cx="3626700" cy="479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Pulmonary angiogram:</a:t>
                </a:r>
                <a:endParaRPr b="1" sz="2200">
                  <a:highlight>
                    <a:schemeClr val="accent4"/>
                  </a:highlight>
                  <a:latin typeface="Mada"/>
                  <a:ea typeface="Mada"/>
                  <a:cs typeface="Mada"/>
                  <a:sym typeface="Mada"/>
                </a:endParaRPr>
              </a:p>
            </p:txBody>
          </p:sp>
          <p:pic>
            <p:nvPicPr>
              <p:cNvPr id="507" name="Google Shape;507;p30"/>
              <p:cNvPicPr preferRelativeResize="0"/>
              <p:nvPr/>
            </p:nvPicPr>
            <p:blipFill>
              <a:blip r:embed="rId3">
                <a:alphaModFix/>
              </a:blip>
              <a:stretch>
                <a:fillRect/>
              </a:stretch>
            </p:blipFill>
            <p:spPr>
              <a:xfrm>
                <a:off x="6140921" y="3629755"/>
                <a:ext cx="898500" cy="1001705"/>
              </a:xfrm>
              <a:prstGeom prst="rect">
                <a:avLst/>
              </a:prstGeom>
              <a:noFill/>
              <a:ln>
                <a:noFill/>
              </a:ln>
            </p:spPr>
          </p:pic>
          <p:pic>
            <p:nvPicPr>
              <p:cNvPr id="508" name="Google Shape;508;p30"/>
              <p:cNvPicPr preferRelativeResize="0"/>
              <p:nvPr/>
            </p:nvPicPr>
            <p:blipFill rotWithShape="1">
              <a:blip r:embed="rId4">
                <a:alphaModFix/>
              </a:blip>
              <a:srcRect b="0" l="54985" r="0" t="0"/>
              <a:stretch/>
            </p:blipFill>
            <p:spPr>
              <a:xfrm>
                <a:off x="6156085" y="2575438"/>
                <a:ext cx="868172" cy="1001705"/>
              </a:xfrm>
              <a:prstGeom prst="rect">
                <a:avLst/>
              </a:prstGeom>
              <a:noFill/>
              <a:ln>
                <a:noFill/>
              </a:ln>
            </p:spPr>
          </p:pic>
          <p:sp>
            <p:nvSpPr>
              <p:cNvPr id="509" name="Google Shape;509;p30"/>
              <p:cNvSpPr txBox="1"/>
              <p:nvPr/>
            </p:nvSpPr>
            <p:spPr>
              <a:xfrm>
                <a:off x="533400" y="2590800"/>
                <a:ext cx="5448300" cy="21015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ar" sz="1200">
                    <a:solidFill>
                      <a:srgbClr val="CEA320"/>
                    </a:solidFill>
                    <a:latin typeface="Mada"/>
                    <a:ea typeface="Mada"/>
                    <a:cs typeface="Mada"/>
                    <a:sym typeface="Mada"/>
                  </a:rPr>
                  <a:t>Pulmonary angiography is the gold standard.</a:t>
                </a:r>
                <a:endParaRPr sz="1200">
                  <a:solidFill>
                    <a:srgbClr val="CEA320"/>
                  </a:solidFill>
                  <a:latin typeface="Mada"/>
                  <a:ea typeface="Mada"/>
                  <a:cs typeface="Mada"/>
                  <a:sym typeface="Mada"/>
                </a:endParaRPr>
              </a:p>
              <a:p>
                <a:pPr indent="-304800" lvl="0" marL="4572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Definitively diagnoses or excludes PE, but is invasive. Contrast injected into the pulmonary artery branch after  percutaneous catheterization of the femoral vein.</a:t>
                </a:r>
                <a:endParaRPr sz="1200">
                  <a:solidFill>
                    <a:schemeClr val="accent5"/>
                  </a:solidFill>
                  <a:latin typeface="Mada"/>
                  <a:ea typeface="Mada"/>
                  <a:cs typeface="Mada"/>
                  <a:sym typeface="Mada"/>
                </a:endParaRPr>
              </a:p>
              <a:p>
                <a:pPr indent="-304800" lvl="0" marL="4572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Consider when noninvasive testing is equivocal and risk of anticoagulation is high, or if the patient is hemodynamically unstable and embolectomy may be required. Angiography is rarely performed because it carries a 0.5% mortality.</a:t>
                </a:r>
                <a:endParaRPr sz="1200">
                  <a:solidFill>
                    <a:schemeClr val="accent5"/>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Pulmonary angiogram is not used now cause it's time consuming , CT angiogram is much better</a:t>
                </a:r>
                <a:endParaRPr sz="1200">
                  <a:solidFill>
                    <a:srgbClr val="6AA84F"/>
                  </a:solidFill>
                  <a:latin typeface="Mada"/>
                  <a:ea typeface="Mada"/>
                  <a:cs typeface="Mada"/>
                  <a:sym typeface="Mada"/>
                </a:endParaRPr>
              </a:p>
            </p:txBody>
          </p:sp>
        </p:grpSp>
        <p:sp>
          <p:nvSpPr>
            <p:cNvPr id="510" name="Google Shape;510;p30"/>
            <p:cNvSpPr/>
            <p:nvPr/>
          </p:nvSpPr>
          <p:spPr>
            <a:xfrm>
              <a:off x="3740013" y="1368550"/>
              <a:ext cx="371100" cy="3312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30"/>
          <p:cNvSpPr txBox="1"/>
          <p:nvPr/>
        </p:nvSpPr>
        <p:spPr>
          <a:xfrm>
            <a:off x="-37625" y="9169975"/>
            <a:ext cx="7612800" cy="15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1- </a:t>
            </a:r>
            <a:r>
              <a:rPr lang="ar" sz="1200">
                <a:latin typeface="Mada"/>
                <a:ea typeface="Mada"/>
                <a:cs typeface="Mada"/>
                <a:sym typeface="Mada"/>
              </a:rPr>
              <a:t>The boxes with green borders </a:t>
            </a:r>
            <a:r>
              <a:rPr lang="ar" sz="1200">
                <a:latin typeface="Mada"/>
                <a:ea typeface="Mada"/>
                <a:cs typeface="Mada"/>
                <a:sym typeface="Mada"/>
              </a:rPr>
              <a:t>were </a:t>
            </a:r>
            <a:r>
              <a:rPr lang="ar" sz="1200">
                <a:latin typeface="Mada"/>
                <a:ea typeface="Mada"/>
                <a:cs typeface="Mada"/>
                <a:sym typeface="Mada"/>
              </a:rPr>
              <a:t>covered </a:t>
            </a:r>
            <a:r>
              <a:rPr lang="ar" sz="1200">
                <a:latin typeface="Mada"/>
                <a:ea typeface="Mada"/>
                <a:cs typeface="Mada"/>
                <a:sym typeface="Mada"/>
              </a:rPr>
              <a:t>in the dr slides with (SPIRAL CT SCAN OF THE CHEST). </a:t>
            </a:r>
            <a:endParaRPr sz="1200">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 After you do Hx, ABG, ECG, D-dimer, CXR. Do CT angio</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 If CT is +ve --&gt; treat</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 If -ve --&gt; Do ultrasound for the leg</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if thrombus present --&gt; treat (follow the left side of the algorithm)</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If no thrombus (follow the right side of the algorithm)</a:t>
            </a:r>
            <a:endParaRPr sz="1200">
              <a:solidFill>
                <a:srgbClr val="6AA84F"/>
              </a:solidFill>
              <a:latin typeface="Mada"/>
              <a:ea typeface="Mada"/>
              <a:cs typeface="Mada"/>
              <a:sym typeface="Mada"/>
            </a:endParaRPr>
          </a:p>
        </p:txBody>
      </p:sp>
      <p:sp>
        <p:nvSpPr>
          <p:cNvPr id="512" name="Google Shape;512;p30"/>
          <p:cNvSpPr txBox="1"/>
          <p:nvPr/>
        </p:nvSpPr>
        <p:spPr>
          <a:xfrm>
            <a:off x="205400" y="3524075"/>
            <a:ext cx="7612800" cy="5622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Mada"/>
              <a:buChar char="◄"/>
            </a:pPr>
            <a:r>
              <a:rPr b="1" lang="ar" sz="1900">
                <a:highlight>
                  <a:schemeClr val="accent4"/>
                </a:highlight>
                <a:latin typeface="Mada"/>
                <a:ea typeface="Mada"/>
                <a:cs typeface="Mada"/>
                <a:sym typeface="Mada"/>
              </a:rPr>
              <a:t>Suggested diagnostic strategy for venous thromboembolism</a:t>
            </a:r>
            <a:r>
              <a:rPr b="1" baseline="30000" lang="ar" sz="1900">
                <a:highlight>
                  <a:schemeClr val="accent4"/>
                </a:highlight>
                <a:latin typeface="Mada"/>
                <a:ea typeface="Mada"/>
                <a:cs typeface="Mada"/>
                <a:sym typeface="Mada"/>
              </a:rPr>
              <a:t>1</a:t>
            </a:r>
            <a:r>
              <a:rPr b="1" lang="ar" sz="1900">
                <a:highlight>
                  <a:schemeClr val="accent4"/>
                </a:highlight>
                <a:latin typeface="Mada"/>
                <a:ea typeface="Mada"/>
                <a:cs typeface="Mada"/>
                <a:sym typeface="Mada"/>
              </a:rPr>
              <a:t>:</a:t>
            </a:r>
            <a:endParaRPr b="1" sz="1900">
              <a:highlight>
                <a:schemeClr val="accent4"/>
              </a:highlight>
              <a:latin typeface="Mada"/>
              <a:ea typeface="Mada"/>
              <a:cs typeface="Mada"/>
              <a:sym typeface="Mada"/>
            </a:endParaRPr>
          </a:p>
        </p:txBody>
      </p:sp>
      <p:cxnSp>
        <p:nvCxnSpPr>
          <p:cNvPr id="513" name="Google Shape;513;p30"/>
          <p:cNvCxnSpPr>
            <a:stCxn id="495" idx="2"/>
            <a:endCxn id="501" idx="0"/>
          </p:cNvCxnSpPr>
          <p:nvPr/>
        </p:nvCxnSpPr>
        <p:spPr>
          <a:xfrm>
            <a:off x="5619575" y="8295045"/>
            <a:ext cx="0" cy="160800"/>
          </a:xfrm>
          <a:prstGeom prst="straightConnector1">
            <a:avLst/>
          </a:prstGeom>
          <a:noFill/>
          <a:ln cap="flat" cmpd="sng" w="9525">
            <a:solidFill>
              <a:schemeClr val="dk2"/>
            </a:solidFill>
            <a:prstDash val="solid"/>
            <a:round/>
            <a:headEnd len="med" w="med" type="none"/>
            <a:tailEnd len="med" w="med" type="none"/>
          </a:ln>
        </p:spPr>
      </p:cxnSp>
      <p:cxnSp>
        <p:nvCxnSpPr>
          <p:cNvPr id="514" name="Google Shape;514;p30"/>
          <p:cNvCxnSpPr>
            <a:stCxn id="500" idx="2"/>
            <a:endCxn id="497" idx="0"/>
          </p:cNvCxnSpPr>
          <p:nvPr/>
        </p:nvCxnSpPr>
        <p:spPr>
          <a:xfrm>
            <a:off x="3836302" y="8296320"/>
            <a:ext cx="0" cy="159600"/>
          </a:xfrm>
          <a:prstGeom prst="straightConnector1">
            <a:avLst/>
          </a:prstGeom>
          <a:noFill/>
          <a:ln cap="flat" cmpd="sng" w="9525">
            <a:solidFill>
              <a:schemeClr val="dk2"/>
            </a:solidFill>
            <a:prstDash val="solid"/>
            <a:round/>
            <a:headEnd len="med" w="med" type="none"/>
            <a:tailEnd len="med" w="med" type="none"/>
          </a:ln>
        </p:spPr>
      </p:cxnSp>
      <p:cxnSp>
        <p:nvCxnSpPr>
          <p:cNvPr id="515" name="Google Shape;515;p30"/>
          <p:cNvCxnSpPr>
            <a:stCxn id="499" idx="2"/>
            <a:endCxn id="500" idx="0"/>
          </p:cNvCxnSpPr>
          <p:nvPr/>
        </p:nvCxnSpPr>
        <p:spPr>
          <a:xfrm flipH="1" rot="-5400000">
            <a:off x="3495050" y="7581045"/>
            <a:ext cx="112200" cy="570600"/>
          </a:xfrm>
          <a:prstGeom prst="bentConnector3">
            <a:avLst>
              <a:gd fmla="val 50033" name="adj1"/>
            </a:avLst>
          </a:prstGeom>
          <a:noFill/>
          <a:ln cap="flat" cmpd="sng" w="9525">
            <a:solidFill>
              <a:schemeClr val="dk2"/>
            </a:solidFill>
            <a:prstDash val="solid"/>
            <a:round/>
            <a:headEnd len="med" w="med" type="none"/>
            <a:tailEnd len="med" w="med" type="none"/>
          </a:ln>
        </p:spPr>
      </p:cxnSp>
      <p:cxnSp>
        <p:nvCxnSpPr>
          <p:cNvPr id="516" name="Google Shape;516;p30"/>
          <p:cNvCxnSpPr>
            <a:stCxn id="499" idx="2"/>
            <a:endCxn id="486" idx="0"/>
          </p:cNvCxnSpPr>
          <p:nvPr/>
        </p:nvCxnSpPr>
        <p:spPr>
          <a:xfrm rot="5400000">
            <a:off x="2924450" y="7581045"/>
            <a:ext cx="112200" cy="570600"/>
          </a:xfrm>
          <a:prstGeom prst="bentConnector3">
            <a:avLst>
              <a:gd fmla="val 50033" name="adj1"/>
            </a:avLst>
          </a:prstGeom>
          <a:noFill/>
          <a:ln cap="flat" cmpd="sng" w="9525">
            <a:solidFill>
              <a:schemeClr val="dk2"/>
            </a:solidFill>
            <a:prstDash val="solid"/>
            <a:round/>
            <a:headEnd len="med" w="med" type="none"/>
            <a:tailEnd len="med" w="med" type="none"/>
          </a:ln>
        </p:spPr>
      </p:cxnSp>
      <p:cxnSp>
        <p:nvCxnSpPr>
          <p:cNvPr id="517" name="Google Shape;517;p30"/>
          <p:cNvCxnSpPr>
            <a:stCxn id="494" idx="2"/>
            <a:endCxn id="495" idx="0"/>
          </p:cNvCxnSpPr>
          <p:nvPr/>
        </p:nvCxnSpPr>
        <p:spPr>
          <a:xfrm rot="5400000">
            <a:off x="5789300" y="7515649"/>
            <a:ext cx="235800" cy="575400"/>
          </a:xfrm>
          <a:prstGeom prst="bentConnector3">
            <a:avLst>
              <a:gd fmla="val 49999" name="adj1"/>
            </a:avLst>
          </a:prstGeom>
          <a:noFill/>
          <a:ln cap="flat" cmpd="sng" w="9525">
            <a:solidFill>
              <a:schemeClr val="dk2"/>
            </a:solidFill>
            <a:prstDash val="solid"/>
            <a:round/>
            <a:headEnd len="med" w="med" type="none"/>
            <a:tailEnd len="med" w="med" type="none"/>
          </a:ln>
        </p:spPr>
      </p:cxnSp>
      <p:cxnSp>
        <p:nvCxnSpPr>
          <p:cNvPr id="518" name="Google Shape;518;p30"/>
          <p:cNvCxnSpPr>
            <a:stCxn id="484" idx="2"/>
            <a:endCxn id="499" idx="0"/>
          </p:cNvCxnSpPr>
          <p:nvPr/>
        </p:nvCxnSpPr>
        <p:spPr>
          <a:xfrm>
            <a:off x="3265850" y="6972345"/>
            <a:ext cx="0" cy="235800"/>
          </a:xfrm>
          <a:prstGeom prst="straightConnector1">
            <a:avLst/>
          </a:prstGeom>
          <a:noFill/>
          <a:ln cap="flat" cmpd="sng" w="9525">
            <a:solidFill>
              <a:schemeClr val="dk2"/>
            </a:solidFill>
            <a:prstDash val="solid"/>
            <a:round/>
            <a:headEnd len="med" w="med" type="none"/>
            <a:tailEnd len="med" w="med" type="none"/>
          </a:ln>
        </p:spPr>
      </p:cxnSp>
      <p:cxnSp>
        <p:nvCxnSpPr>
          <p:cNvPr id="519" name="Google Shape;519;p30"/>
          <p:cNvCxnSpPr>
            <a:stCxn id="498" idx="2"/>
            <a:endCxn id="494" idx="0"/>
          </p:cNvCxnSpPr>
          <p:nvPr/>
        </p:nvCxnSpPr>
        <p:spPr>
          <a:xfrm>
            <a:off x="6194897" y="6972345"/>
            <a:ext cx="0" cy="235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525" name="Google Shape;525;p3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26" name="Google Shape;526;p31"/>
          <p:cNvCxnSpPr/>
          <p:nvPr/>
        </p:nvCxnSpPr>
        <p:spPr>
          <a:xfrm rot="10800000">
            <a:off x="36650" y="9448100"/>
            <a:ext cx="7612800" cy="0"/>
          </a:xfrm>
          <a:prstGeom prst="straightConnector1">
            <a:avLst/>
          </a:prstGeom>
          <a:noFill/>
          <a:ln cap="flat" cmpd="sng" w="28575">
            <a:solidFill>
              <a:schemeClr val="accent3"/>
            </a:solidFill>
            <a:prstDash val="dot"/>
            <a:round/>
            <a:headEnd len="med" w="med" type="none"/>
            <a:tailEnd len="med" w="med" type="none"/>
          </a:ln>
        </p:spPr>
      </p:cxnSp>
      <p:sp>
        <p:nvSpPr>
          <p:cNvPr id="527" name="Google Shape;527;p3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Treatment</a:t>
            </a:r>
            <a:r>
              <a:rPr b="1" baseline="30000" lang="ar" sz="2600">
                <a:solidFill>
                  <a:schemeClr val="dk1"/>
                </a:solidFill>
                <a:latin typeface="Mada"/>
                <a:ea typeface="Mada"/>
                <a:cs typeface="Mada"/>
                <a:sym typeface="Mada"/>
              </a:rPr>
              <a:t>1</a:t>
            </a:r>
            <a:endParaRPr b="1" baseline="30000" sz="2600">
              <a:latin typeface="Mada"/>
              <a:ea typeface="Mada"/>
              <a:cs typeface="Mada"/>
              <a:sym typeface="Mada"/>
            </a:endParaRPr>
          </a:p>
        </p:txBody>
      </p:sp>
      <p:sp>
        <p:nvSpPr>
          <p:cNvPr id="528" name="Google Shape;528;p31"/>
          <p:cNvSpPr txBox="1"/>
          <p:nvPr/>
        </p:nvSpPr>
        <p:spPr>
          <a:xfrm>
            <a:off x="20618" y="9511550"/>
            <a:ext cx="7419900" cy="1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accent5"/>
                </a:solidFill>
                <a:latin typeface="Mada"/>
                <a:ea typeface="Mada"/>
                <a:cs typeface="Mada"/>
                <a:sym typeface="Mada"/>
              </a:rPr>
              <a:t>1-</a:t>
            </a:r>
            <a:r>
              <a:rPr lang="ar" sz="1000">
                <a:solidFill>
                  <a:schemeClr val="accent5"/>
                </a:solidFill>
                <a:latin typeface="Mada"/>
                <a:ea typeface="Mada"/>
                <a:cs typeface="Mada"/>
                <a:sym typeface="Mada"/>
              </a:rPr>
              <a:t>When PE is diagnosed, mortality is 10% in the first 60 minutes. Of those who survive  the initial event, approximately 30% of patients will die of a recurrent PE, if left untreated. Most  deaths are due to recurrent PE within the first few hours of the initial PE. Treatment with anticoagulants decreases the mortality to 2% to 8%.</a:t>
            </a:r>
            <a:endParaRPr sz="1000">
              <a:solidFill>
                <a:schemeClr val="accent5"/>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a:t>
            </a:r>
            <a:r>
              <a:rPr b="1" lang="ar" sz="1000">
                <a:solidFill>
                  <a:srgbClr val="6AA84F"/>
                </a:solidFill>
                <a:latin typeface="Mada"/>
                <a:ea typeface="Mada"/>
                <a:cs typeface="Mada"/>
                <a:sym typeface="Mada"/>
              </a:rPr>
              <a:t>DOAC</a:t>
            </a:r>
            <a:r>
              <a:rPr lang="ar" sz="1000">
                <a:solidFill>
                  <a:srgbClr val="6AA84F"/>
                </a:solidFill>
                <a:latin typeface="Mada"/>
                <a:ea typeface="Mada"/>
                <a:cs typeface="Mada"/>
                <a:sym typeface="Mada"/>
              </a:rPr>
              <a:t> They are anticoagulant better than warfarin and heparin because it has less adverse effect.</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3-avoid in renal failure</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4-</a:t>
            </a:r>
            <a:r>
              <a:rPr lang="ar" sz="1000">
                <a:solidFill>
                  <a:srgbClr val="6AA84F"/>
                </a:solidFill>
                <a:latin typeface="Mada"/>
                <a:ea typeface="Mada"/>
                <a:cs typeface="Mada"/>
                <a:sym typeface="Mada"/>
              </a:rPr>
              <a:t>Start heparin first due to its fast action then warfarin + monitor INR carefully. if INR is stable, continue warfarin and stop heparin</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529" name="Google Shape;529;p31"/>
          <p:cNvSpPr txBox="1"/>
          <p:nvPr/>
        </p:nvSpPr>
        <p:spPr>
          <a:xfrm>
            <a:off x="226000" y="904900"/>
            <a:ext cx="7149300" cy="8739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The main principle of treatment for PE is anticoagulant.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Prompt initiation of anticoagulation while awaiting investigations is prudent because of the high risk of early mortality with untreated pulmonary embolism </a:t>
            </a:r>
            <a:r>
              <a:rPr lang="ar" sz="1200">
                <a:solidFill>
                  <a:srgbClr val="6AA84F"/>
                </a:solidFill>
                <a:latin typeface="Mada"/>
                <a:ea typeface="Mada"/>
                <a:cs typeface="Mada"/>
                <a:sym typeface="Mada"/>
              </a:rPr>
              <a:t>(if there’s no contraindications in the pt then start treatment immediately)</a:t>
            </a:r>
            <a:endParaRPr sz="1200">
              <a:solidFill>
                <a:schemeClr val="accent5"/>
              </a:solidFill>
              <a:latin typeface="Mada"/>
              <a:ea typeface="Mada"/>
              <a:cs typeface="Mada"/>
              <a:sym typeface="Mada"/>
            </a:endParaRPr>
          </a:p>
        </p:txBody>
      </p:sp>
      <p:sp>
        <p:nvSpPr>
          <p:cNvPr id="530" name="Google Shape;530;p31"/>
          <p:cNvSpPr txBox="1"/>
          <p:nvPr/>
        </p:nvSpPr>
        <p:spPr>
          <a:xfrm>
            <a:off x="212275" y="2326725"/>
            <a:ext cx="7149300" cy="12138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Direct Oral Anticoagulants [</a:t>
            </a:r>
            <a:r>
              <a:rPr lang="ar" sz="1200">
                <a:latin typeface="Mada"/>
                <a:ea typeface="Mada"/>
                <a:cs typeface="Mada"/>
                <a:sym typeface="Mada"/>
              </a:rPr>
              <a:t>DOACs]</a:t>
            </a:r>
            <a:r>
              <a:rPr b="1" baseline="30000" lang="ar" sz="1200">
                <a:latin typeface="Mada"/>
                <a:ea typeface="Mada"/>
                <a:cs typeface="Mada"/>
                <a:sym typeface="Mada"/>
              </a:rPr>
              <a:t>2</a:t>
            </a:r>
            <a:r>
              <a:rPr lang="ar" sz="1200">
                <a:latin typeface="Mada"/>
                <a:ea typeface="Mada"/>
                <a:cs typeface="Mada"/>
                <a:sym typeface="Mada"/>
              </a:rPr>
              <a:t> are given at fixed dose and </a:t>
            </a:r>
            <a:r>
              <a:rPr b="1" lang="ar" sz="1200">
                <a:latin typeface="Mada"/>
                <a:ea typeface="Mada"/>
                <a:cs typeface="Mada"/>
                <a:sym typeface="Mada"/>
              </a:rPr>
              <a:t>do not necessitate routine laboratory monitoring.</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Each DOAC has been deemed non-inferior to the Vitamin K Antagonist \ Low </a:t>
            </a:r>
            <a:r>
              <a:rPr lang="ar" sz="1200">
                <a:latin typeface="Mada"/>
                <a:ea typeface="Mada"/>
                <a:cs typeface="Mada"/>
                <a:sym typeface="Mada"/>
              </a:rPr>
              <a:t>molecular</a:t>
            </a:r>
            <a:r>
              <a:rPr lang="ar" sz="1200">
                <a:latin typeface="Mada"/>
                <a:ea typeface="Mada"/>
                <a:cs typeface="Mada"/>
                <a:sym typeface="Mada"/>
              </a:rPr>
              <a:t> weight Heparin [VKA/LMWH] combination for the prevention of symptomatic recurrent venous thromboembolism in patients with an acute venous thromboembolism.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DOACs have significantly fewer major bleeding events compared with VKAs </a:t>
            </a:r>
            <a:endParaRPr sz="1200">
              <a:latin typeface="Mada"/>
              <a:ea typeface="Mada"/>
              <a:cs typeface="Mada"/>
              <a:sym typeface="Mada"/>
            </a:endParaRPr>
          </a:p>
        </p:txBody>
      </p:sp>
      <p:graphicFrame>
        <p:nvGraphicFramePr>
          <p:cNvPr id="531" name="Google Shape;531;p31"/>
          <p:cNvGraphicFramePr/>
          <p:nvPr/>
        </p:nvGraphicFramePr>
        <p:xfrm>
          <a:off x="340675" y="4076663"/>
          <a:ext cx="3000000" cy="3000000"/>
        </p:xfrm>
        <a:graphic>
          <a:graphicData uri="http://schemas.openxmlformats.org/drawingml/2006/table">
            <a:tbl>
              <a:tblPr>
                <a:noFill/>
                <a:tableStyleId>{7A736EF5-81CE-426A-943F-D404D3DBE517}</a:tableStyleId>
              </a:tblPr>
              <a:tblGrid>
                <a:gridCol w="1148750"/>
                <a:gridCol w="1105075"/>
                <a:gridCol w="1268625"/>
                <a:gridCol w="1072550"/>
                <a:gridCol w="1148750"/>
                <a:gridCol w="1148750"/>
              </a:tblGrid>
              <a:tr h="7947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Drug</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Target</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Peak effect</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Half life</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Renal clearance</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Protein binding</a:t>
                      </a:r>
                      <a:endParaRPr b="1" sz="1200">
                        <a:solidFill>
                          <a:srgbClr val="FFFFFF"/>
                        </a:solidFill>
                        <a:latin typeface="Mada"/>
                        <a:ea typeface="Mada"/>
                        <a:cs typeface="Mada"/>
                        <a:sym typeface="Mada"/>
                      </a:endParaRPr>
                    </a:p>
                  </a:txBody>
                  <a:tcPr marT="91425" marB="91425" marR="91425" marL="91425" anchor="ctr">
                    <a:solidFill>
                      <a:schemeClr val="accent3"/>
                    </a:solidFill>
                  </a:tcPr>
                </a:tc>
              </a:tr>
              <a:tr h="47967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Dabigatran</a:t>
                      </a:r>
                      <a:endParaRPr b="1" sz="1200">
                        <a:solidFill>
                          <a:schemeClr val="accent1"/>
                        </a:solidFill>
                        <a:latin typeface="Mada"/>
                        <a:ea typeface="Mada"/>
                        <a:cs typeface="Mada"/>
                        <a:sym typeface="Mada"/>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ar" sz="1200">
                          <a:latin typeface="Mada"/>
                          <a:ea typeface="Mada"/>
                          <a:cs typeface="Mada"/>
                          <a:sym typeface="Mada"/>
                        </a:rPr>
                        <a:t>Factor IIa (Thrombin)</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1.5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14-17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&gt; 80% </a:t>
                      </a:r>
                      <a:r>
                        <a:rPr b="1" baseline="30000" lang="ar" sz="1200">
                          <a:latin typeface="Mada"/>
                          <a:ea typeface="Mada"/>
                          <a:cs typeface="Mada"/>
                          <a:sym typeface="Mada"/>
                        </a:rPr>
                        <a:t>3</a:t>
                      </a:r>
                      <a:endParaRPr b="1" baseline="30000"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35%</a:t>
                      </a:r>
                      <a:endParaRPr sz="1200">
                        <a:latin typeface="Mada"/>
                        <a:ea typeface="Mada"/>
                        <a:cs typeface="Mada"/>
                        <a:sym typeface="Mada"/>
                      </a:endParaRPr>
                    </a:p>
                  </a:txBody>
                  <a:tcPr marT="91425" marB="91425" marR="91425" marL="91425" anchor="ctr"/>
                </a:tc>
              </a:tr>
              <a:tr h="3354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Apixaban</a:t>
                      </a:r>
                      <a:endParaRPr b="1" sz="1200">
                        <a:solidFill>
                          <a:schemeClr val="accent1"/>
                        </a:solidFill>
                        <a:latin typeface="Mada"/>
                        <a:ea typeface="Mada"/>
                        <a:cs typeface="Mada"/>
                        <a:sym typeface="Mada"/>
                      </a:endParaRPr>
                    </a:p>
                  </a:txBody>
                  <a:tcPr marT="91425" marB="91425" marR="91425" marL="91425" anchor="ctr">
                    <a:solidFill>
                      <a:srgbClr val="F3F3F3"/>
                    </a:solidFill>
                  </a:tcPr>
                </a:tc>
                <a:tc rowSpan="3">
                  <a:txBody>
                    <a:bodyPr/>
                    <a:lstStyle/>
                    <a:p>
                      <a:pPr indent="0" lvl="0" marL="0" rtl="0" algn="ctr">
                        <a:spcBef>
                          <a:spcPts val="0"/>
                        </a:spcBef>
                        <a:spcAft>
                          <a:spcPts val="0"/>
                        </a:spcAft>
                        <a:buNone/>
                      </a:pPr>
                      <a:r>
                        <a:rPr lang="ar" sz="1200">
                          <a:latin typeface="Mada"/>
                          <a:ea typeface="Mada"/>
                          <a:cs typeface="Mada"/>
                          <a:sym typeface="Mada"/>
                        </a:rPr>
                        <a:t>Factor Xa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3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8-14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25%</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85%</a:t>
                      </a:r>
                      <a:endParaRPr sz="1200">
                        <a:latin typeface="Mada"/>
                        <a:ea typeface="Mada"/>
                        <a:cs typeface="Mada"/>
                        <a:sym typeface="Mada"/>
                      </a:endParaRPr>
                    </a:p>
                  </a:txBody>
                  <a:tcPr marT="91425" marB="91425" marR="91425" marL="91425" anchor="ctr"/>
                </a:tc>
              </a:tr>
              <a:tr h="3354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Edoxaban</a:t>
                      </a:r>
                      <a:endParaRPr b="1" sz="1200">
                        <a:solidFill>
                          <a:schemeClr val="accent1"/>
                        </a:solidFill>
                        <a:latin typeface="Mada"/>
                        <a:ea typeface="Mada"/>
                        <a:cs typeface="Mada"/>
                        <a:sym typeface="Mada"/>
                      </a:endParaRPr>
                    </a:p>
                  </a:txBody>
                  <a:tcPr marT="91425" marB="91425" marR="91425" marL="91425" anchor="ctr">
                    <a:solidFill>
                      <a:srgbClr val="F3F3F3"/>
                    </a:solidFill>
                  </a:tcPr>
                </a:tc>
                <a:tc vMerge="1"/>
                <a:tc>
                  <a:txBody>
                    <a:bodyPr/>
                    <a:lstStyle/>
                    <a:p>
                      <a:pPr indent="0" lvl="0" marL="0" rtl="0" algn="ctr">
                        <a:spcBef>
                          <a:spcPts val="0"/>
                        </a:spcBef>
                        <a:spcAft>
                          <a:spcPts val="0"/>
                        </a:spcAft>
                        <a:buNone/>
                      </a:pPr>
                      <a:r>
                        <a:rPr lang="ar" sz="1200">
                          <a:latin typeface="Mada"/>
                          <a:ea typeface="Mada"/>
                          <a:cs typeface="Mada"/>
                          <a:sym typeface="Mada"/>
                        </a:rPr>
                        <a:t>4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8-11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35%</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55%</a:t>
                      </a:r>
                      <a:endParaRPr sz="1200">
                        <a:latin typeface="Mada"/>
                        <a:ea typeface="Mada"/>
                        <a:cs typeface="Mada"/>
                        <a:sym typeface="Mada"/>
                      </a:endParaRPr>
                    </a:p>
                  </a:txBody>
                  <a:tcPr marT="91425" marB="91425" marR="91425" marL="91425" anchor="ctr"/>
                </a:tc>
              </a:tr>
              <a:tr h="3354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Rivaroxaban</a:t>
                      </a:r>
                      <a:endParaRPr b="1" sz="1200">
                        <a:solidFill>
                          <a:schemeClr val="accent1"/>
                        </a:solidFill>
                        <a:latin typeface="Mada"/>
                        <a:ea typeface="Mada"/>
                        <a:cs typeface="Mada"/>
                        <a:sym typeface="Mada"/>
                      </a:endParaRPr>
                    </a:p>
                  </a:txBody>
                  <a:tcPr marT="91425" marB="91425" marR="91425" marL="91425" anchor="ctr">
                    <a:solidFill>
                      <a:srgbClr val="F3F3F3"/>
                    </a:solidFill>
                  </a:tcPr>
                </a:tc>
                <a:tc vMerge="1"/>
                <a:tc>
                  <a:txBody>
                    <a:bodyPr/>
                    <a:lstStyle/>
                    <a:p>
                      <a:pPr indent="0" lvl="0" marL="0" rtl="0" algn="ctr">
                        <a:spcBef>
                          <a:spcPts val="0"/>
                        </a:spcBef>
                        <a:spcAft>
                          <a:spcPts val="0"/>
                        </a:spcAft>
                        <a:buNone/>
                      </a:pPr>
                      <a:r>
                        <a:rPr lang="ar" sz="1200">
                          <a:latin typeface="Mada"/>
                          <a:ea typeface="Mada"/>
                          <a:cs typeface="Mada"/>
                          <a:sym typeface="Mada"/>
                        </a:rPr>
                        <a:t>2-3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7-11 h</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33%</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90%</a:t>
                      </a:r>
                      <a:endParaRPr sz="1200">
                        <a:latin typeface="Mada"/>
                        <a:ea typeface="Mada"/>
                        <a:cs typeface="Mada"/>
                        <a:sym typeface="Mada"/>
                      </a:endParaRPr>
                    </a:p>
                  </a:txBody>
                  <a:tcPr marT="91425" marB="91425" marR="91425" marL="91425" anchor="ctr"/>
                </a:tc>
              </a:tr>
            </a:tbl>
          </a:graphicData>
        </a:graphic>
      </p:graphicFrame>
      <p:sp>
        <p:nvSpPr>
          <p:cNvPr id="532" name="Google Shape;532;p31"/>
          <p:cNvSpPr txBox="1"/>
          <p:nvPr/>
        </p:nvSpPr>
        <p:spPr>
          <a:xfrm>
            <a:off x="76200" y="8088775"/>
            <a:ext cx="3867300" cy="94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5 mg/d can be started on day 1 of therapy; there is no benefit from higher starting doses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Platelet count should be monitored at least every 3 d during initial heparin therapy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Therapeutic APTT should correspond to plasma heparin level of 0.2–0.4 IU/mL</a:t>
            </a:r>
            <a:endParaRPr sz="1200">
              <a:latin typeface="Mada"/>
              <a:ea typeface="Mada"/>
              <a:cs typeface="Mada"/>
              <a:sym typeface="Mada"/>
            </a:endParaRPr>
          </a:p>
        </p:txBody>
      </p:sp>
      <p:sp>
        <p:nvSpPr>
          <p:cNvPr id="533" name="Google Shape;533;p31"/>
          <p:cNvSpPr txBox="1"/>
          <p:nvPr/>
        </p:nvSpPr>
        <p:spPr>
          <a:xfrm>
            <a:off x="4191000" y="8069725"/>
            <a:ext cx="3369000" cy="94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is usually continued for 5–7 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Can be stopped after 4–5 d of warfarin therapy when INR is in 2.0– 3.0 range</a:t>
            </a:r>
            <a:endParaRPr sz="1200">
              <a:latin typeface="Mada"/>
              <a:ea typeface="Mada"/>
              <a:cs typeface="Mada"/>
              <a:sym typeface="Mada"/>
            </a:endParaRPr>
          </a:p>
        </p:txBody>
      </p:sp>
      <p:sp>
        <p:nvSpPr>
          <p:cNvPr id="534" name="Google Shape;534;p31"/>
          <p:cNvSpPr/>
          <p:nvPr/>
        </p:nvSpPr>
        <p:spPr>
          <a:xfrm>
            <a:off x="198438" y="1897953"/>
            <a:ext cx="2628900" cy="3477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Anticoagulants</a:t>
            </a:r>
            <a:endParaRPr b="1" sz="2200">
              <a:solidFill>
                <a:srgbClr val="FFFFFF"/>
              </a:solidFill>
              <a:latin typeface="Mada"/>
              <a:ea typeface="Mada"/>
              <a:cs typeface="Mada"/>
              <a:sym typeface="Mada"/>
            </a:endParaRPr>
          </a:p>
        </p:txBody>
      </p:sp>
      <p:sp>
        <p:nvSpPr>
          <p:cNvPr id="535" name="Google Shape;535;p31"/>
          <p:cNvSpPr txBox="1"/>
          <p:nvPr/>
        </p:nvSpPr>
        <p:spPr>
          <a:xfrm>
            <a:off x="205425" y="7285850"/>
            <a:ext cx="7050300" cy="32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Mada"/>
              <a:buChar char="◄"/>
            </a:pPr>
            <a:r>
              <a:rPr b="1" lang="ar" sz="2000">
                <a:highlight>
                  <a:schemeClr val="accent4"/>
                </a:highlight>
                <a:latin typeface="Mada"/>
                <a:ea typeface="Mada"/>
                <a:cs typeface="Mada"/>
                <a:sym typeface="Mada"/>
              </a:rPr>
              <a:t>Dosage and monitoring of anticoagulant therapy:</a:t>
            </a:r>
            <a:endParaRPr b="1" sz="2400">
              <a:highlight>
                <a:schemeClr val="accent4"/>
              </a:highlight>
              <a:latin typeface="Mada"/>
              <a:ea typeface="Mada"/>
              <a:cs typeface="Mada"/>
              <a:sym typeface="Mada"/>
            </a:endParaRPr>
          </a:p>
        </p:txBody>
      </p:sp>
      <p:sp>
        <p:nvSpPr>
          <p:cNvPr id="536" name="Google Shape;536;p31"/>
          <p:cNvSpPr/>
          <p:nvPr/>
        </p:nvSpPr>
        <p:spPr>
          <a:xfrm>
            <a:off x="1290489" y="7811093"/>
            <a:ext cx="1492500" cy="326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accent1"/>
                </a:solidFill>
                <a:latin typeface="Mada"/>
                <a:ea typeface="Mada"/>
                <a:cs typeface="Mada"/>
                <a:sym typeface="Mada"/>
              </a:rPr>
              <a:t>Warfarin</a:t>
            </a:r>
            <a:endParaRPr sz="1200">
              <a:latin typeface="Mada"/>
              <a:ea typeface="Mada"/>
              <a:cs typeface="Mada"/>
              <a:sym typeface="Mada"/>
            </a:endParaRPr>
          </a:p>
        </p:txBody>
      </p:sp>
      <p:sp>
        <p:nvSpPr>
          <p:cNvPr id="537" name="Google Shape;537;p31"/>
          <p:cNvSpPr/>
          <p:nvPr/>
        </p:nvSpPr>
        <p:spPr>
          <a:xfrm>
            <a:off x="996111" y="7811128"/>
            <a:ext cx="575064" cy="326640"/>
          </a:xfrm>
          <a:prstGeom prst="flowChartMerg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538" name="Google Shape;538;p31"/>
          <p:cNvSpPr/>
          <p:nvPr/>
        </p:nvSpPr>
        <p:spPr>
          <a:xfrm>
            <a:off x="5024289" y="7811093"/>
            <a:ext cx="1492500" cy="326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accent1"/>
                </a:solidFill>
                <a:latin typeface="Mada"/>
                <a:ea typeface="Mada"/>
                <a:cs typeface="Mada"/>
                <a:sym typeface="Mada"/>
              </a:rPr>
              <a:t>Heparin </a:t>
            </a:r>
            <a:r>
              <a:rPr b="1" baseline="30000" lang="ar">
                <a:solidFill>
                  <a:schemeClr val="dk1"/>
                </a:solidFill>
                <a:latin typeface="Mada"/>
                <a:ea typeface="Mada"/>
                <a:cs typeface="Mada"/>
                <a:sym typeface="Mada"/>
              </a:rPr>
              <a:t>4</a:t>
            </a:r>
            <a:endParaRPr b="1">
              <a:solidFill>
                <a:schemeClr val="accent1"/>
              </a:solidFill>
              <a:latin typeface="Mada"/>
              <a:ea typeface="Mada"/>
              <a:cs typeface="Mada"/>
              <a:sym typeface="Mada"/>
            </a:endParaRPr>
          </a:p>
        </p:txBody>
      </p:sp>
      <p:sp>
        <p:nvSpPr>
          <p:cNvPr id="539" name="Google Shape;539;p31"/>
          <p:cNvSpPr/>
          <p:nvPr/>
        </p:nvSpPr>
        <p:spPr>
          <a:xfrm>
            <a:off x="4729911" y="7811128"/>
            <a:ext cx="575064" cy="326640"/>
          </a:xfrm>
          <a:prstGeom prst="flowChartMerg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540" name="Google Shape;540;p31"/>
          <p:cNvSpPr/>
          <p:nvPr/>
        </p:nvSpPr>
        <p:spPr>
          <a:xfrm>
            <a:off x="5024289" y="8877893"/>
            <a:ext cx="1492500" cy="326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accent1"/>
                </a:solidFill>
                <a:latin typeface="Mada"/>
                <a:ea typeface="Mada"/>
                <a:cs typeface="Mada"/>
                <a:sym typeface="Mada"/>
              </a:rPr>
              <a:t>LMWH</a:t>
            </a:r>
            <a:endParaRPr b="1">
              <a:solidFill>
                <a:schemeClr val="accent1"/>
              </a:solidFill>
              <a:latin typeface="Mada"/>
              <a:ea typeface="Mada"/>
              <a:cs typeface="Mada"/>
              <a:sym typeface="Mada"/>
            </a:endParaRPr>
          </a:p>
        </p:txBody>
      </p:sp>
      <p:sp>
        <p:nvSpPr>
          <p:cNvPr id="541" name="Google Shape;541;p31"/>
          <p:cNvSpPr/>
          <p:nvPr/>
        </p:nvSpPr>
        <p:spPr>
          <a:xfrm>
            <a:off x="4729911" y="8877928"/>
            <a:ext cx="575064" cy="326640"/>
          </a:xfrm>
          <a:prstGeom prst="flowChartMerg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542" name="Google Shape;542;p31"/>
          <p:cNvSpPr txBox="1"/>
          <p:nvPr/>
        </p:nvSpPr>
        <p:spPr>
          <a:xfrm>
            <a:off x="198450" y="3543350"/>
            <a:ext cx="69570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DOACs:</a:t>
            </a:r>
            <a:endParaRPr b="1" sz="2200">
              <a:highlight>
                <a:schemeClr val="accent4"/>
              </a:highlight>
              <a:latin typeface="Mada"/>
              <a:ea typeface="Mada"/>
              <a:cs typeface="Mada"/>
              <a:sym typeface="Mada"/>
            </a:endParaRPr>
          </a:p>
        </p:txBody>
      </p:sp>
      <p:sp>
        <p:nvSpPr>
          <p:cNvPr id="543" name="Google Shape;543;p31"/>
          <p:cNvSpPr txBox="1"/>
          <p:nvPr/>
        </p:nvSpPr>
        <p:spPr>
          <a:xfrm>
            <a:off x="219250" y="6176450"/>
            <a:ext cx="7050300" cy="1085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Rivaroxiban 15 mg and 20 mg tablets </a:t>
            </a:r>
            <a:r>
              <a:rPr lang="ar" sz="1200">
                <a:latin typeface="Mada"/>
                <a:ea typeface="Mada"/>
                <a:cs typeface="Mada"/>
                <a:sym typeface="Mada"/>
              </a:rPr>
              <a:t>should be taken with food for maximum absorption and efficacy.</a:t>
            </a:r>
            <a:endParaRPr sz="1200">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b="1" lang="ar" sz="1050">
                <a:solidFill>
                  <a:schemeClr val="accent5"/>
                </a:solidFill>
                <a:highlight>
                  <a:schemeClr val="accent4"/>
                </a:highlight>
              </a:rPr>
              <a:t>What agents reverse anticoagulation?</a:t>
            </a:r>
            <a:endParaRPr b="1" sz="1050">
              <a:solidFill>
                <a:schemeClr val="accent5"/>
              </a:solidFill>
              <a:highlight>
                <a:schemeClr val="accent4"/>
              </a:highlight>
            </a:endParaRPr>
          </a:p>
          <a:p>
            <a:pPr indent="-295275" lvl="0" marL="457200" rtl="0" algn="l">
              <a:spcBef>
                <a:spcPts val="0"/>
              </a:spcBef>
              <a:spcAft>
                <a:spcPts val="0"/>
              </a:spcAft>
              <a:buClr>
                <a:schemeClr val="accent5"/>
              </a:buClr>
              <a:buSzPts val="1050"/>
              <a:buChar char="●"/>
            </a:pPr>
            <a:r>
              <a:rPr lang="ar" sz="1050">
                <a:solidFill>
                  <a:schemeClr val="accent5"/>
                </a:solidFill>
                <a:highlight>
                  <a:srgbClr val="FFFFFF"/>
                </a:highlight>
              </a:rPr>
              <a:t>Andexanet alfa reverses rivaroxaban, apixaban, and edoxaban.</a:t>
            </a:r>
            <a:endParaRPr sz="1050">
              <a:solidFill>
                <a:schemeClr val="accent5"/>
              </a:solidFill>
              <a:highlight>
                <a:srgbClr val="FFFFFF"/>
              </a:highlight>
            </a:endParaRPr>
          </a:p>
          <a:p>
            <a:pPr indent="-295275" lvl="0" marL="457200" rtl="0" algn="l">
              <a:spcBef>
                <a:spcPts val="0"/>
              </a:spcBef>
              <a:spcAft>
                <a:spcPts val="0"/>
              </a:spcAft>
              <a:buClr>
                <a:schemeClr val="accent5"/>
              </a:buClr>
              <a:buSzPts val="1050"/>
              <a:buChar char="●"/>
            </a:pPr>
            <a:r>
              <a:rPr lang="ar" sz="1050">
                <a:solidFill>
                  <a:schemeClr val="accent5"/>
                </a:solidFill>
                <a:highlight>
                  <a:srgbClr val="FFFFFF"/>
                </a:highlight>
              </a:rPr>
              <a:t>Idarucizumab reverses dabigatran.</a:t>
            </a:r>
            <a:endParaRPr sz="1050">
              <a:solidFill>
                <a:schemeClr val="accent5"/>
              </a:solidFill>
              <a:highlight>
                <a:srgbClr val="FFFFFF"/>
              </a:highlight>
            </a:endParaRPr>
          </a:p>
          <a:p>
            <a:pPr indent="-295275" lvl="0" marL="457200" rtl="0" algn="l">
              <a:spcBef>
                <a:spcPts val="0"/>
              </a:spcBef>
              <a:spcAft>
                <a:spcPts val="0"/>
              </a:spcAft>
              <a:buClr>
                <a:srgbClr val="999999"/>
              </a:buClr>
              <a:buSzPts val="1050"/>
              <a:buChar char="●"/>
            </a:pPr>
            <a:r>
              <a:rPr lang="ar" sz="1050">
                <a:solidFill>
                  <a:srgbClr val="999999"/>
                </a:solidFill>
                <a:highlight>
                  <a:srgbClr val="FFFFFF"/>
                </a:highlight>
              </a:rPr>
              <a:t>Prothrombin complex concentrate (PCC) reverses warfarin</a:t>
            </a:r>
            <a:endParaRPr sz="1050">
              <a:solidFill>
                <a:srgbClr val="999999"/>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549" name="Google Shape;549;p32"/>
          <p:cNvSpPr txBox="1"/>
          <p:nvPr/>
        </p:nvSpPr>
        <p:spPr>
          <a:xfrm>
            <a:off x="-25" y="9741400"/>
            <a:ext cx="7560000" cy="9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you don’t need to know the names of the drugs just know that it has a lot of interactions. if the pt is using any of them ask to monitor INR after few days of initiation of treatment</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a:t>
            </a:r>
            <a:r>
              <a:rPr lang="ar" sz="1000">
                <a:solidFill>
                  <a:srgbClr val="6AA84F"/>
                </a:solidFill>
                <a:latin typeface="Mada"/>
                <a:ea typeface="Mada"/>
                <a:cs typeface="Mada"/>
                <a:sym typeface="Mada"/>
              </a:rPr>
              <a:t>AKA HIT syndrome or White-clot syndrome</a:t>
            </a:r>
            <a:endParaRPr sz="10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Characterized by activation of fibrinogen which in turn will form A mesh that will trap platelets. Lab investigation will show very rapid fall in Platelets count, that’s why you have to test platelet count in the first week of administration</a:t>
            </a:r>
            <a:endParaRPr sz="1000">
              <a:solidFill>
                <a:srgbClr val="6AA84F"/>
              </a:solidFill>
              <a:latin typeface="Mada"/>
              <a:ea typeface="Mada"/>
              <a:cs typeface="Mada"/>
              <a:sym typeface="Mada"/>
            </a:endParaRPr>
          </a:p>
        </p:txBody>
      </p:sp>
      <p:sp>
        <p:nvSpPr>
          <p:cNvPr id="550" name="Google Shape;550;p32"/>
          <p:cNvSpPr txBox="1"/>
          <p:nvPr/>
        </p:nvSpPr>
        <p:spPr>
          <a:xfrm>
            <a:off x="298613" y="954275"/>
            <a:ext cx="69570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Important drug interactions with warfarin:</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grpSp>
        <p:nvGrpSpPr>
          <p:cNvPr id="551" name="Google Shape;551;p32"/>
          <p:cNvGrpSpPr/>
          <p:nvPr/>
        </p:nvGrpSpPr>
        <p:grpSpPr>
          <a:xfrm>
            <a:off x="245944" y="1516375"/>
            <a:ext cx="7383018" cy="2285575"/>
            <a:chOff x="222832" y="6785200"/>
            <a:chExt cx="7383018" cy="2285575"/>
          </a:xfrm>
        </p:grpSpPr>
        <p:grpSp>
          <p:nvGrpSpPr>
            <p:cNvPr id="552" name="Google Shape;552;p32"/>
            <p:cNvGrpSpPr/>
            <p:nvPr/>
          </p:nvGrpSpPr>
          <p:grpSpPr>
            <a:xfrm>
              <a:off x="222832" y="6785200"/>
              <a:ext cx="7008888" cy="2257515"/>
              <a:chOff x="251872" y="6807559"/>
              <a:chExt cx="7196722" cy="2427435"/>
            </a:xfrm>
          </p:grpSpPr>
          <p:sp>
            <p:nvSpPr>
              <p:cNvPr id="553" name="Google Shape;553;p32"/>
              <p:cNvSpPr/>
              <p:nvPr/>
            </p:nvSpPr>
            <p:spPr>
              <a:xfrm>
                <a:off x="316964" y="6807694"/>
                <a:ext cx="3463800" cy="2427300"/>
              </a:xfrm>
              <a:prstGeom prst="roundRect">
                <a:avLst>
                  <a:gd fmla="val 1279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
              <p:cNvSpPr/>
              <p:nvPr/>
            </p:nvSpPr>
            <p:spPr>
              <a:xfrm>
                <a:off x="408363" y="7419480"/>
                <a:ext cx="3305700" cy="17367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5" name="Google Shape;555;p32"/>
              <p:cNvGrpSpPr/>
              <p:nvPr/>
            </p:nvGrpSpPr>
            <p:grpSpPr>
              <a:xfrm>
                <a:off x="251872" y="6846140"/>
                <a:ext cx="3618618" cy="2388712"/>
                <a:chOff x="251872" y="6846140"/>
                <a:chExt cx="3618618" cy="2388712"/>
              </a:xfrm>
            </p:grpSpPr>
            <p:sp>
              <p:nvSpPr>
                <p:cNvPr id="556" name="Google Shape;556;p32"/>
                <p:cNvSpPr/>
                <p:nvPr/>
              </p:nvSpPr>
              <p:spPr>
                <a:xfrm rot="5400000">
                  <a:off x="490006" y="6864440"/>
                  <a:ext cx="892200" cy="8556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txBox="1"/>
                <p:nvPr/>
              </p:nvSpPr>
              <p:spPr>
                <a:xfrm>
                  <a:off x="251872" y="8009352"/>
                  <a:ext cx="2235900" cy="1225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Phenylbutazone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Metronidazole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Trimethoprim-sulfamethoxazole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Amiodarone </a:t>
                  </a:r>
                  <a:endParaRPr/>
                </a:p>
              </p:txBody>
            </p:sp>
            <p:sp>
              <p:nvSpPr>
                <p:cNvPr id="558" name="Google Shape;558;p32"/>
                <p:cNvSpPr txBox="1"/>
                <p:nvPr/>
              </p:nvSpPr>
              <p:spPr>
                <a:xfrm>
                  <a:off x="2188690" y="8024602"/>
                  <a:ext cx="1681800" cy="1110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Clofibrate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Erythromycin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Anabolic steroids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Thyroxine </a:t>
                  </a:r>
                  <a:endParaRPr/>
                </a:p>
              </p:txBody>
            </p:sp>
            <p:sp>
              <p:nvSpPr>
                <p:cNvPr id="559" name="Google Shape;559;p32"/>
                <p:cNvSpPr txBox="1"/>
                <p:nvPr/>
              </p:nvSpPr>
              <p:spPr>
                <a:xfrm>
                  <a:off x="855675" y="7462398"/>
                  <a:ext cx="2846700" cy="5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Second- and third-generation cephalosporins</a:t>
                  </a:r>
                  <a:endParaRPr/>
                </a:p>
              </p:txBody>
            </p:sp>
          </p:grpSp>
          <p:sp>
            <p:nvSpPr>
              <p:cNvPr id="560" name="Google Shape;560;p32"/>
              <p:cNvSpPr txBox="1"/>
              <p:nvPr/>
            </p:nvSpPr>
            <p:spPr>
              <a:xfrm>
                <a:off x="1390657" y="6873614"/>
                <a:ext cx="2200800" cy="65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ar" sz="1600">
                    <a:solidFill>
                      <a:schemeClr val="lt1"/>
                    </a:solidFill>
                    <a:latin typeface="Mada"/>
                    <a:ea typeface="Mada"/>
                    <a:cs typeface="Mada"/>
                    <a:sym typeface="Mada"/>
                  </a:rPr>
                  <a:t>Drugs that decrease warfarin requirement</a:t>
                </a:r>
                <a:endParaRPr b="1" sz="1600">
                  <a:solidFill>
                    <a:srgbClr val="303E94"/>
                  </a:solidFill>
                  <a:latin typeface="Sriracha"/>
                  <a:ea typeface="Sriracha"/>
                  <a:cs typeface="Sriracha"/>
                  <a:sym typeface="Sriracha"/>
                </a:endParaRPr>
              </a:p>
            </p:txBody>
          </p:sp>
          <p:grpSp>
            <p:nvGrpSpPr>
              <p:cNvPr id="561" name="Google Shape;561;p32"/>
              <p:cNvGrpSpPr/>
              <p:nvPr/>
            </p:nvGrpSpPr>
            <p:grpSpPr>
              <a:xfrm>
                <a:off x="3984794" y="6807559"/>
                <a:ext cx="3463800" cy="2427300"/>
                <a:chOff x="3984794" y="6807559"/>
                <a:chExt cx="3463800" cy="2427300"/>
              </a:xfrm>
            </p:grpSpPr>
            <p:sp>
              <p:nvSpPr>
                <p:cNvPr id="562" name="Google Shape;562;p32"/>
                <p:cNvSpPr/>
                <p:nvPr/>
              </p:nvSpPr>
              <p:spPr>
                <a:xfrm>
                  <a:off x="3984794" y="6807559"/>
                  <a:ext cx="3463800" cy="2427300"/>
                </a:xfrm>
                <a:prstGeom prst="roundRect">
                  <a:avLst>
                    <a:gd fmla="val 1279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2"/>
                <p:cNvSpPr txBox="1"/>
                <p:nvPr/>
              </p:nvSpPr>
              <p:spPr>
                <a:xfrm>
                  <a:off x="5032194" y="6873601"/>
                  <a:ext cx="2200800" cy="65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ar" sz="1600">
                      <a:solidFill>
                        <a:schemeClr val="lt1"/>
                      </a:solidFill>
                      <a:latin typeface="Mada"/>
                      <a:ea typeface="Mada"/>
                      <a:cs typeface="Mada"/>
                      <a:sym typeface="Mada"/>
                    </a:rPr>
                    <a:t>Drugs that increase warfarin requirement</a:t>
                  </a:r>
                  <a:endParaRPr b="1" sz="1600">
                    <a:solidFill>
                      <a:srgbClr val="303E94"/>
                    </a:solidFill>
                    <a:latin typeface="Sriracha"/>
                    <a:ea typeface="Sriracha"/>
                    <a:cs typeface="Sriracha"/>
                    <a:sym typeface="Sriracha"/>
                  </a:endParaRPr>
                </a:p>
              </p:txBody>
            </p:sp>
            <p:sp>
              <p:nvSpPr>
                <p:cNvPr id="564" name="Google Shape;564;p32"/>
                <p:cNvSpPr/>
                <p:nvPr/>
              </p:nvSpPr>
              <p:spPr>
                <a:xfrm>
                  <a:off x="4067444" y="7419572"/>
                  <a:ext cx="3305700" cy="17367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65" name="Google Shape;565;p32"/>
            <p:cNvSpPr/>
            <p:nvPr/>
          </p:nvSpPr>
          <p:spPr>
            <a:xfrm rot="-5398715">
              <a:off x="4060116" y="6822837"/>
              <a:ext cx="802800" cy="8556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2"/>
            <p:cNvSpPr txBox="1"/>
            <p:nvPr/>
          </p:nvSpPr>
          <p:spPr>
            <a:xfrm>
              <a:off x="4605850" y="7563575"/>
              <a:ext cx="3000000" cy="1507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Barbiturates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Carbamazepine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Rifampin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Penicillin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Griseofulvin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Cholestyramine</a:t>
              </a:r>
              <a:endParaRPr sz="1200">
                <a:solidFill>
                  <a:schemeClr val="dk1"/>
                </a:solidFill>
                <a:latin typeface="Mada"/>
                <a:ea typeface="Mada"/>
                <a:cs typeface="Mada"/>
                <a:sym typeface="Mada"/>
              </a:endParaRPr>
            </a:p>
          </p:txBody>
        </p:sp>
      </p:grpSp>
      <p:sp>
        <p:nvSpPr>
          <p:cNvPr id="567" name="Google Shape;567;p3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Treatment</a:t>
            </a:r>
            <a:endParaRPr b="1" sz="2600">
              <a:latin typeface="Mada"/>
              <a:ea typeface="Mada"/>
              <a:cs typeface="Mada"/>
              <a:sym typeface="Mada"/>
            </a:endParaRPr>
          </a:p>
        </p:txBody>
      </p:sp>
      <p:sp>
        <p:nvSpPr>
          <p:cNvPr id="568" name="Google Shape;568;p32"/>
          <p:cNvSpPr txBox="1"/>
          <p:nvPr/>
        </p:nvSpPr>
        <p:spPr>
          <a:xfrm>
            <a:off x="298613" y="4078475"/>
            <a:ext cx="69570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Complications:</a:t>
            </a:r>
            <a:endParaRPr b="1" sz="2200">
              <a:highlight>
                <a:schemeClr val="accent4"/>
              </a:highlight>
              <a:latin typeface="Mada"/>
              <a:ea typeface="Mada"/>
              <a:cs typeface="Mada"/>
              <a:sym typeface="Mada"/>
            </a:endParaRPr>
          </a:p>
        </p:txBody>
      </p:sp>
      <p:grpSp>
        <p:nvGrpSpPr>
          <p:cNvPr id="569" name="Google Shape;569;p32"/>
          <p:cNvGrpSpPr/>
          <p:nvPr/>
        </p:nvGrpSpPr>
        <p:grpSpPr>
          <a:xfrm>
            <a:off x="412875" y="4861983"/>
            <a:ext cx="2440658" cy="481667"/>
            <a:chOff x="412875" y="4861983"/>
            <a:chExt cx="2440658" cy="481667"/>
          </a:xfrm>
        </p:grpSpPr>
        <p:grpSp>
          <p:nvGrpSpPr>
            <p:cNvPr id="570" name="Google Shape;570;p32"/>
            <p:cNvGrpSpPr/>
            <p:nvPr/>
          </p:nvGrpSpPr>
          <p:grpSpPr>
            <a:xfrm>
              <a:off x="412875" y="4861983"/>
              <a:ext cx="2440658" cy="475824"/>
              <a:chOff x="412875" y="4861983"/>
              <a:chExt cx="2440658" cy="475824"/>
            </a:xfrm>
          </p:grpSpPr>
          <p:grpSp>
            <p:nvGrpSpPr>
              <p:cNvPr id="571" name="Google Shape;571;p32"/>
              <p:cNvGrpSpPr/>
              <p:nvPr/>
            </p:nvGrpSpPr>
            <p:grpSpPr>
              <a:xfrm rot="-5400000">
                <a:off x="1395292" y="3879566"/>
                <a:ext cx="475824" cy="2440658"/>
                <a:chOff x="4262760" y="1745044"/>
                <a:chExt cx="689400" cy="2397739"/>
              </a:xfrm>
            </p:grpSpPr>
            <p:sp>
              <p:nvSpPr>
                <p:cNvPr id="572" name="Google Shape;572;p32"/>
                <p:cNvSpPr/>
                <p:nvPr/>
              </p:nvSpPr>
              <p:spPr>
                <a:xfrm rot="-5400000">
                  <a:off x="3412680" y="2607983"/>
                  <a:ext cx="2391900" cy="677700"/>
                </a:xfrm>
                <a:prstGeom prst="roundRect">
                  <a:avLst>
                    <a:gd fmla="val 50000" name="adj"/>
                  </a:avLst>
                </a:prstGeom>
                <a:solidFill>
                  <a:schemeClr val="accent4"/>
                </a:solid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2"/>
                <p:cNvSpPr/>
                <p:nvPr/>
              </p:nvSpPr>
              <p:spPr>
                <a:xfrm>
                  <a:off x="4262760" y="1745044"/>
                  <a:ext cx="689400" cy="539400"/>
                </a:xfrm>
                <a:prstGeom prst="ellipse">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32"/>
              <p:cNvGrpSpPr/>
              <p:nvPr/>
            </p:nvGrpSpPr>
            <p:grpSpPr>
              <a:xfrm>
                <a:off x="520786" y="4908806"/>
                <a:ext cx="353306" cy="365198"/>
                <a:chOff x="-603176" y="6613744"/>
                <a:chExt cx="353306" cy="365198"/>
              </a:xfrm>
            </p:grpSpPr>
            <p:sp>
              <p:nvSpPr>
                <p:cNvPr id="575" name="Google Shape;575;p32"/>
                <p:cNvSpPr/>
                <p:nvPr/>
              </p:nvSpPr>
              <p:spPr>
                <a:xfrm>
                  <a:off x="-534786" y="6818073"/>
                  <a:ext cx="64782" cy="72394"/>
                </a:xfrm>
                <a:custGeom>
                  <a:rect b="b" l="l" r="r" t="t"/>
                  <a:pathLst>
                    <a:path extrusionOk="0" h="2108" w="212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
                <p:cNvSpPr/>
                <p:nvPr/>
              </p:nvSpPr>
              <p:spPr>
                <a:xfrm>
                  <a:off x="-565712" y="6782906"/>
                  <a:ext cx="126630" cy="141903"/>
                </a:xfrm>
                <a:custGeom>
                  <a:rect b="b" l="l" r="r" t="t"/>
                  <a:pathLst>
                    <a:path extrusionOk="0" h="4132" w="4144">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2"/>
                <p:cNvSpPr/>
                <p:nvPr/>
              </p:nvSpPr>
              <p:spPr>
                <a:xfrm>
                  <a:off x="-603176" y="6613744"/>
                  <a:ext cx="353306" cy="365198"/>
                </a:xfrm>
                <a:custGeom>
                  <a:rect b="b" l="l" r="r" t="t"/>
                  <a:pathLst>
                    <a:path extrusionOk="0" h="10634" w="11562">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8" name="Google Shape;578;p32"/>
            <p:cNvSpPr txBox="1"/>
            <p:nvPr/>
          </p:nvSpPr>
          <p:spPr>
            <a:xfrm>
              <a:off x="1070950" y="4867850"/>
              <a:ext cx="1615800" cy="47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latin typeface="Mada"/>
                  <a:ea typeface="Mada"/>
                  <a:cs typeface="Mada"/>
                  <a:sym typeface="Mada"/>
                </a:rPr>
                <a:t>Heparin</a:t>
              </a:r>
              <a:endParaRPr b="1" sz="1600">
                <a:latin typeface="Mada"/>
                <a:ea typeface="Mada"/>
                <a:cs typeface="Mada"/>
                <a:sym typeface="Mada"/>
              </a:endParaRPr>
            </a:p>
          </p:txBody>
        </p:sp>
      </p:grpSp>
      <p:graphicFrame>
        <p:nvGraphicFramePr>
          <p:cNvPr id="579" name="Google Shape;579;p32"/>
          <p:cNvGraphicFramePr/>
          <p:nvPr/>
        </p:nvGraphicFramePr>
        <p:xfrm>
          <a:off x="353913" y="5487550"/>
          <a:ext cx="3000000" cy="3000000"/>
        </p:xfrm>
        <a:graphic>
          <a:graphicData uri="http://schemas.openxmlformats.org/drawingml/2006/table">
            <a:tbl>
              <a:tblPr>
                <a:noFill/>
                <a:tableStyleId>{7A736EF5-81CE-426A-943F-D404D3DBE517}</a:tableStyleId>
              </a:tblPr>
              <a:tblGrid>
                <a:gridCol w="1435350"/>
                <a:gridCol w="5467400"/>
              </a:tblGrid>
              <a:tr h="3419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Complication</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Management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1022225">
                <a:tc>
                  <a:txBody>
                    <a:bodyPr/>
                    <a:lstStyle/>
                    <a:p>
                      <a:pPr indent="0" lvl="0" marL="0" rtl="0" algn="ctr">
                        <a:spcBef>
                          <a:spcPts val="0"/>
                        </a:spcBef>
                        <a:spcAft>
                          <a:spcPts val="0"/>
                        </a:spcAft>
                        <a:buNone/>
                      </a:pPr>
                      <a:r>
                        <a:rPr lang="ar" sz="1200">
                          <a:latin typeface="Mada"/>
                          <a:ea typeface="Mada"/>
                          <a:cs typeface="Mada"/>
                          <a:sym typeface="Mada"/>
                        </a:rPr>
                        <a:t>Bleeding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AutoNum type="arabicPeriod"/>
                      </a:pPr>
                      <a:r>
                        <a:rPr lang="ar" sz="1200">
                          <a:latin typeface="Mada"/>
                          <a:ea typeface="Mada"/>
                          <a:cs typeface="Mada"/>
                          <a:sym typeface="Mada"/>
                        </a:rPr>
                        <a:t>Stop heparin infusion.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ar" sz="1200">
                          <a:latin typeface="Mada"/>
                          <a:ea typeface="Mada"/>
                          <a:cs typeface="Mada"/>
                          <a:sym typeface="Mada"/>
                        </a:rPr>
                        <a:t>For severe bleeding, the anticoagulant effect of heparin can be reversed with </a:t>
                      </a:r>
                      <a:r>
                        <a:rPr b="1" lang="ar" sz="1200">
                          <a:latin typeface="Mada"/>
                          <a:ea typeface="Mada"/>
                          <a:cs typeface="Mada"/>
                          <a:sym typeface="Mada"/>
                        </a:rPr>
                        <a:t>intravenous protamine sulfate</a:t>
                      </a:r>
                      <a:r>
                        <a:rPr lang="ar" sz="1200">
                          <a:latin typeface="Mada"/>
                          <a:ea typeface="Mada"/>
                          <a:cs typeface="Mada"/>
                          <a:sym typeface="Mada"/>
                        </a:rPr>
                        <a:t> 1 mg/100 units of heparin bolus or 0.5 mg for the number of units given by constant infusion over the past hour; provide supportive care including transfusion and clot evacuation from closed body cavities as needed.</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1022225">
                <a:tc>
                  <a:txBody>
                    <a:bodyPr/>
                    <a:lstStyle/>
                    <a:p>
                      <a:pPr indent="0" lvl="0" marL="0" rtl="0" algn="ctr">
                        <a:spcBef>
                          <a:spcPts val="0"/>
                        </a:spcBef>
                        <a:spcAft>
                          <a:spcPts val="0"/>
                        </a:spcAft>
                        <a:buNone/>
                      </a:pPr>
                      <a:r>
                        <a:rPr lang="ar" sz="1200">
                          <a:latin typeface="Mada"/>
                          <a:ea typeface="Mada"/>
                          <a:cs typeface="Mada"/>
                          <a:sym typeface="Mada"/>
                        </a:rPr>
                        <a:t>Heparin-induced thrombocytopenia and thrombosis </a:t>
                      </a:r>
                      <a:r>
                        <a:rPr b="1" baseline="30000" lang="ar" sz="1200">
                          <a:latin typeface="Mada"/>
                          <a:ea typeface="Mada"/>
                          <a:cs typeface="Mada"/>
                          <a:sym typeface="Mada"/>
                        </a:rPr>
                        <a:t>2</a:t>
                      </a:r>
                      <a:endParaRPr b="1" baseline="30000"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Carefully monitor platelet count during therapy; </a:t>
                      </a:r>
                      <a:r>
                        <a:rPr b="1" lang="ar" sz="1200">
                          <a:solidFill>
                            <a:srgbClr val="CC0000"/>
                          </a:solidFill>
                          <a:latin typeface="Mada"/>
                          <a:ea typeface="Mada"/>
                          <a:cs typeface="Mada"/>
                          <a:sym typeface="Mada"/>
                        </a:rPr>
                        <a:t>Stop-heparin for platelet counts &lt;75,000.</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Replace heparin with direct inhibitors of thrombin like desirudin if necessary. These agents do not cause heparin-induced thrombocytopenia.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Avoid platelet transfusion because of the risk for thrombosis.</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682075">
                <a:tc>
                  <a:txBody>
                    <a:bodyPr/>
                    <a:lstStyle/>
                    <a:p>
                      <a:pPr indent="0" lvl="0" marL="0" rtl="0" algn="ctr">
                        <a:spcBef>
                          <a:spcPts val="0"/>
                        </a:spcBef>
                        <a:spcAft>
                          <a:spcPts val="0"/>
                        </a:spcAft>
                        <a:buNone/>
                      </a:pPr>
                      <a:r>
                        <a:rPr lang="ar" sz="1200">
                          <a:latin typeface="Mada"/>
                          <a:ea typeface="Mada"/>
                          <a:cs typeface="Mada"/>
                          <a:sym typeface="Mada"/>
                        </a:rPr>
                        <a:t>Heparin-induced osteoporosis (therapy &gt;1mo)</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LMWHs may have lower propensity to cause osteoporosis as compared with unfractionated heparin; consider LMWH if prolonged heparin therapy is necessary</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585" name="Google Shape;585;p33"/>
          <p:cNvSpPr txBox="1"/>
          <p:nvPr/>
        </p:nvSpPr>
        <p:spPr>
          <a:xfrm>
            <a:off x="4099050" y="5970326"/>
            <a:ext cx="67848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Contraindications </a:t>
            </a:r>
            <a:endParaRPr b="1" sz="2200">
              <a:highlight>
                <a:schemeClr val="accent4"/>
              </a:highlight>
              <a:latin typeface="Mada"/>
              <a:ea typeface="Mada"/>
              <a:cs typeface="Mada"/>
              <a:sym typeface="Mada"/>
            </a:endParaRPr>
          </a:p>
        </p:txBody>
      </p:sp>
      <p:sp>
        <p:nvSpPr>
          <p:cNvPr id="586" name="Google Shape;586;p33"/>
          <p:cNvSpPr txBox="1"/>
          <p:nvPr/>
        </p:nvSpPr>
        <p:spPr>
          <a:xfrm>
            <a:off x="240150" y="4250890"/>
            <a:ext cx="7079700" cy="475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Approved</a:t>
            </a:r>
            <a:r>
              <a:rPr b="1" baseline="30000" lang="ar" sz="2200">
                <a:highlight>
                  <a:schemeClr val="accent4"/>
                </a:highlight>
                <a:latin typeface="Mada"/>
                <a:ea typeface="Mada"/>
                <a:cs typeface="Mada"/>
                <a:sym typeface="Mada"/>
              </a:rPr>
              <a:t> </a:t>
            </a:r>
            <a:r>
              <a:rPr b="1" lang="ar" sz="2200">
                <a:highlight>
                  <a:schemeClr val="accent4"/>
                </a:highlight>
                <a:latin typeface="Mada"/>
                <a:ea typeface="Mada"/>
                <a:cs typeface="Mada"/>
                <a:sym typeface="Mada"/>
              </a:rPr>
              <a:t>thrombolytics for pulmonary embolism :</a:t>
            </a:r>
            <a:endParaRPr b="1" sz="2200">
              <a:highlight>
                <a:schemeClr val="accent4"/>
              </a:highlight>
              <a:latin typeface="Mada"/>
              <a:ea typeface="Mada"/>
              <a:cs typeface="Mada"/>
              <a:sym typeface="Mada"/>
            </a:endParaRPr>
          </a:p>
        </p:txBody>
      </p:sp>
      <p:sp>
        <p:nvSpPr>
          <p:cNvPr id="587" name="Google Shape;587;p33"/>
          <p:cNvSpPr txBox="1"/>
          <p:nvPr/>
        </p:nvSpPr>
        <p:spPr>
          <a:xfrm>
            <a:off x="0" y="9756900"/>
            <a:ext cx="7560000" cy="9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999999"/>
                </a:solidFill>
                <a:latin typeface="Mada"/>
                <a:ea typeface="Mada"/>
                <a:cs typeface="Mada"/>
                <a:sym typeface="Mada"/>
              </a:rPr>
              <a:t>1-</a:t>
            </a:r>
            <a:r>
              <a:rPr lang="ar" sz="1000">
                <a:solidFill>
                  <a:srgbClr val="6AA84F"/>
                </a:solidFill>
                <a:latin typeface="Mada"/>
                <a:ea typeface="Mada"/>
                <a:cs typeface="Mada"/>
                <a:sym typeface="Mada"/>
              </a:rPr>
              <a:t>Recombinant tissue-plasminogen activator is the one we’re using currently</a:t>
            </a:r>
            <a:endParaRPr sz="1000">
              <a:solidFill>
                <a:srgbClr val="6AA84F"/>
              </a:solidFill>
              <a:latin typeface="Mada"/>
              <a:ea typeface="Mada"/>
              <a:cs typeface="Mada"/>
              <a:sym typeface="Mada"/>
            </a:endParaRPr>
          </a:p>
        </p:txBody>
      </p:sp>
      <p:graphicFrame>
        <p:nvGraphicFramePr>
          <p:cNvPr id="588" name="Google Shape;588;p33"/>
          <p:cNvGraphicFramePr/>
          <p:nvPr/>
        </p:nvGraphicFramePr>
        <p:xfrm>
          <a:off x="328613" y="1524720"/>
          <a:ext cx="3000000" cy="3000000"/>
        </p:xfrm>
        <a:graphic>
          <a:graphicData uri="http://schemas.openxmlformats.org/drawingml/2006/table">
            <a:tbl>
              <a:tblPr>
                <a:noFill/>
                <a:tableStyleId>{7A736EF5-81CE-426A-943F-D404D3DBE517}</a:tableStyleId>
              </a:tblPr>
              <a:tblGrid>
                <a:gridCol w="1435350"/>
                <a:gridCol w="5467400"/>
              </a:tblGrid>
              <a:tr h="3252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Complication</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Management </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648725">
                <a:tc>
                  <a:txBody>
                    <a:bodyPr/>
                    <a:lstStyle/>
                    <a:p>
                      <a:pPr indent="0" lvl="0" marL="0" rtl="0" algn="ctr">
                        <a:spcBef>
                          <a:spcPts val="0"/>
                        </a:spcBef>
                        <a:spcAft>
                          <a:spcPts val="0"/>
                        </a:spcAft>
                        <a:buNone/>
                      </a:pPr>
                      <a:r>
                        <a:rPr lang="ar" sz="1200">
                          <a:latin typeface="Mada"/>
                          <a:ea typeface="Mada"/>
                          <a:cs typeface="Mada"/>
                          <a:sym typeface="Mada"/>
                        </a:rPr>
                        <a:t>Bleeding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AutoNum type="arabicPeriod"/>
                      </a:pPr>
                      <a:r>
                        <a:rPr lang="ar" sz="1200">
                          <a:latin typeface="Mada"/>
                          <a:ea typeface="Mada"/>
                          <a:cs typeface="Mada"/>
                          <a:sym typeface="Mada"/>
                        </a:rPr>
                        <a:t>Stop therapy.</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ar" sz="1200">
                          <a:latin typeface="Mada"/>
                          <a:ea typeface="Mada"/>
                          <a:cs typeface="Mada"/>
                          <a:sym typeface="Mada"/>
                        </a:rPr>
                        <a:t>Administer vitamin K</a:t>
                      </a:r>
                      <a:r>
                        <a:rPr lang="ar" sz="1200">
                          <a:latin typeface="Mada"/>
                          <a:ea typeface="Mada"/>
                          <a:cs typeface="Mada"/>
                          <a:sym typeface="Mada"/>
                        </a:rPr>
                        <a:t> and fresh frozen plasma for severe bleeding; provide supportive care including transfusion and clot evacuation from closed body cavities as needed</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25200">
                <a:tc>
                  <a:txBody>
                    <a:bodyPr/>
                    <a:lstStyle/>
                    <a:p>
                      <a:pPr indent="0" lvl="0" marL="0" rtl="0" algn="ctr">
                        <a:spcBef>
                          <a:spcPts val="0"/>
                        </a:spcBef>
                        <a:spcAft>
                          <a:spcPts val="0"/>
                        </a:spcAft>
                        <a:buNone/>
                      </a:pPr>
                      <a:r>
                        <a:rPr lang="ar" sz="1200">
                          <a:latin typeface="Mada"/>
                          <a:ea typeface="Mada"/>
                          <a:cs typeface="Mada"/>
                          <a:sym typeface="Mada"/>
                        </a:rPr>
                        <a:t>Skin necrosis (rare)</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Supportive care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486950">
                <a:tc>
                  <a:txBody>
                    <a:bodyPr/>
                    <a:lstStyle/>
                    <a:p>
                      <a:pPr indent="0" lvl="0" marL="0" rtl="0" algn="ctr">
                        <a:spcBef>
                          <a:spcPts val="0"/>
                        </a:spcBef>
                        <a:spcAft>
                          <a:spcPts val="0"/>
                        </a:spcAft>
                        <a:buNone/>
                      </a:pPr>
                      <a:r>
                        <a:rPr lang="ar" sz="1200">
                          <a:latin typeface="Mada"/>
                          <a:ea typeface="Mada"/>
                          <a:cs typeface="Mada"/>
                          <a:sym typeface="Mada"/>
                        </a:rPr>
                        <a:t>Teratogenicity</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Do not use in pregnancy or in patients planning to become pregnant.</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grpSp>
        <p:nvGrpSpPr>
          <p:cNvPr id="589" name="Google Shape;589;p33"/>
          <p:cNvGrpSpPr/>
          <p:nvPr/>
        </p:nvGrpSpPr>
        <p:grpSpPr>
          <a:xfrm rot="-5400000">
            <a:off x="1369992" y="-25684"/>
            <a:ext cx="475824" cy="2440658"/>
            <a:chOff x="4262760" y="1745044"/>
            <a:chExt cx="689400" cy="2397739"/>
          </a:xfrm>
        </p:grpSpPr>
        <p:sp>
          <p:nvSpPr>
            <p:cNvPr id="590" name="Google Shape;590;p33"/>
            <p:cNvSpPr/>
            <p:nvPr/>
          </p:nvSpPr>
          <p:spPr>
            <a:xfrm rot="-5400000">
              <a:off x="3412680" y="2607983"/>
              <a:ext cx="2391900" cy="677700"/>
            </a:xfrm>
            <a:prstGeom prst="roundRect">
              <a:avLst>
                <a:gd fmla="val 50000" name="adj"/>
              </a:avLst>
            </a:prstGeom>
            <a:solidFill>
              <a:schemeClr val="accent4"/>
            </a:solid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4262760" y="1745044"/>
              <a:ext cx="689400" cy="539400"/>
            </a:xfrm>
            <a:prstGeom prst="ellipse">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2" name="Google Shape;592;p33"/>
          <p:cNvSpPr txBox="1"/>
          <p:nvPr/>
        </p:nvSpPr>
        <p:spPr>
          <a:xfrm>
            <a:off x="1045650" y="962600"/>
            <a:ext cx="1615800" cy="47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latin typeface="Mada"/>
                <a:ea typeface="Mada"/>
                <a:cs typeface="Mada"/>
                <a:sym typeface="Mada"/>
              </a:rPr>
              <a:t>Warfarin</a:t>
            </a:r>
            <a:endParaRPr b="1" sz="1600">
              <a:latin typeface="Mada"/>
              <a:ea typeface="Mada"/>
              <a:cs typeface="Mada"/>
              <a:sym typeface="Mada"/>
            </a:endParaRPr>
          </a:p>
        </p:txBody>
      </p:sp>
      <p:grpSp>
        <p:nvGrpSpPr>
          <p:cNvPr id="593" name="Google Shape;593;p33"/>
          <p:cNvGrpSpPr/>
          <p:nvPr/>
        </p:nvGrpSpPr>
        <p:grpSpPr>
          <a:xfrm>
            <a:off x="495486" y="1003556"/>
            <a:ext cx="353306" cy="365198"/>
            <a:chOff x="-603176" y="6613744"/>
            <a:chExt cx="353306" cy="365198"/>
          </a:xfrm>
        </p:grpSpPr>
        <p:sp>
          <p:nvSpPr>
            <p:cNvPr id="594" name="Google Shape;594;p33"/>
            <p:cNvSpPr/>
            <p:nvPr/>
          </p:nvSpPr>
          <p:spPr>
            <a:xfrm>
              <a:off x="-534786" y="6818073"/>
              <a:ext cx="64782" cy="72394"/>
            </a:xfrm>
            <a:custGeom>
              <a:rect b="b" l="l" r="r" t="t"/>
              <a:pathLst>
                <a:path extrusionOk="0" h="2108" w="212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a:off x="-565712" y="6782906"/>
              <a:ext cx="126630" cy="141903"/>
            </a:xfrm>
            <a:custGeom>
              <a:rect b="b" l="l" r="r" t="t"/>
              <a:pathLst>
                <a:path extrusionOk="0" h="4132" w="4144">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a:off x="-603176" y="6613744"/>
              <a:ext cx="353306" cy="365198"/>
            </a:xfrm>
            <a:custGeom>
              <a:rect b="b" l="l" r="r" t="t"/>
              <a:pathLst>
                <a:path extrusionOk="0" h="10634" w="11562">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7" name="Google Shape;597;p33"/>
          <p:cNvSpPr/>
          <p:nvPr/>
        </p:nvSpPr>
        <p:spPr>
          <a:xfrm>
            <a:off x="219075" y="3843000"/>
            <a:ext cx="2628900" cy="3477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Thrombolytics</a:t>
            </a:r>
            <a:endParaRPr b="1" sz="2200">
              <a:solidFill>
                <a:srgbClr val="FFFFFF"/>
              </a:solidFill>
              <a:latin typeface="Mada"/>
              <a:ea typeface="Mada"/>
              <a:cs typeface="Mada"/>
              <a:sym typeface="Mada"/>
            </a:endParaRPr>
          </a:p>
        </p:txBody>
      </p:sp>
      <p:sp>
        <p:nvSpPr>
          <p:cNvPr id="598" name="Google Shape;598;p33"/>
          <p:cNvSpPr txBox="1"/>
          <p:nvPr/>
        </p:nvSpPr>
        <p:spPr>
          <a:xfrm>
            <a:off x="252425" y="5984925"/>
            <a:ext cx="30165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solidFill>
                  <a:srgbClr val="CEA320"/>
                </a:solidFill>
                <a:highlight>
                  <a:schemeClr val="accent4"/>
                </a:highlight>
                <a:latin typeface="Mada"/>
                <a:ea typeface="Mada"/>
                <a:cs typeface="Mada"/>
                <a:sym typeface="Mada"/>
              </a:rPr>
              <a:t>Indications in PE</a:t>
            </a:r>
            <a:r>
              <a:rPr b="1" lang="ar" sz="2200">
                <a:highlight>
                  <a:schemeClr val="accent4"/>
                </a:highlight>
                <a:latin typeface="Mada"/>
                <a:ea typeface="Mada"/>
                <a:cs typeface="Mada"/>
                <a:sym typeface="Mada"/>
              </a:rPr>
              <a:t>:</a:t>
            </a:r>
            <a:endParaRPr b="1" sz="2200">
              <a:highlight>
                <a:schemeClr val="accent4"/>
              </a:highlight>
              <a:latin typeface="Mada"/>
              <a:ea typeface="Mada"/>
              <a:cs typeface="Mada"/>
              <a:sym typeface="Mada"/>
            </a:endParaRPr>
          </a:p>
        </p:txBody>
      </p:sp>
      <p:sp>
        <p:nvSpPr>
          <p:cNvPr id="599" name="Google Shape;599;p33"/>
          <p:cNvSpPr/>
          <p:nvPr/>
        </p:nvSpPr>
        <p:spPr>
          <a:xfrm>
            <a:off x="546815" y="4844825"/>
            <a:ext cx="2301600" cy="365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Recombinant </a:t>
            </a:r>
            <a:endParaRPr b="1" sz="1200">
              <a:solidFill>
                <a:schemeClr val="accent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tissue-plasminogen activator</a:t>
            </a:r>
            <a:r>
              <a:rPr b="1" baseline="30000" lang="ar" sz="1200">
                <a:solidFill>
                  <a:schemeClr val="accent1"/>
                </a:solidFill>
                <a:latin typeface="Mada"/>
                <a:ea typeface="Mada"/>
                <a:cs typeface="Mada"/>
                <a:sym typeface="Mada"/>
              </a:rPr>
              <a:t>1</a:t>
            </a:r>
            <a:endParaRPr sz="1200">
              <a:solidFill>
                <a:schemeClr val="accent1"/>
              </a:solidFill>
              <a:latin typeface="Mada"/>
              <a:ea typeface="Mada"/>
              <a:cs typeface="Mada"/>
              <a:sym typeface="Mada"/>
            </a:endParaRPr>
          </a:p>
        </p:txBody>
      </p:sp>
      <p:sp>
        <p:nvSpPr>
          <p:cNvPr id="600" name="Google Shape;600;p33"/>
          <p:cNvSpPr/>
          <p:nvPr/>
        </p:nvSpPr>
        <p:spPr>
          <a:xfrm>
            <a:off x="252425" y="4844851"/>
            <a:ext cx="575066" cy="365133"/>
          </a:xfrm>
          <a:prstGeom prst="flowChartMerge">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601" name="Google Shape;601;p33"/>
          <p:cNvSpPr txBox="1"/>
          <p:nvPr/>
        </p:nvSpPr>
        <p:spPr>
          <a:xfrm>
            <a:off x="388250" y="5179100"/>
            <a:ext cx="2628900" cy="8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100 mg as a continuous peripheral intravenous infusion administered over 2 h</a:t>
            </a:r>
            <a:endParaRPr/>
          </a:p>
        </p:txBody>
      </p:sp>
      <p:sp>
        <p:nvSpPr>
          <p:cNvPr id="602" name="Google Shape;602;p33"/>
          <p:cNvSpPr/>
          <p:nvPr/>
        </p:nvSpPr>
        <p:spPr>
          <a:xfrm>
            <a:off x="3366222" y="4844825"/>
            <a:ext cx="1722000" cy="365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accent1"/>
                </a:solidFill>
                <a:latin typeface="Mada"/>
                <a:ea typeface="Mada"/>
                <a:cs typeface="Mada"/>
                <a:sym typeface="Mada"/>
              </a:rPr>
              <a:t>Streptokinase</a:t>
            </a:r>
            <a:endParaRPr>
              <a:solidFill>
                <a:schemeClr val="accent1"/>
              </a:solidFill>
              <a:latin typeface="Mada"/>
              <a:ea typeface="Mada"/>
              <a:cs typeface="Mada"/>
              <a:sym typeface="Mada"/>
            </a:endParaRPr>
          </a:p>
        </p:txBody>
      </p:sp>
      <p:sp>
        <p:nvSpPr>
          <p:cNvPr id="603" name="Google Shape;603;p33"/>
          <p:cNvSpPr/>
          <p:nvPr/>
        </p:nvSpPr>
        <p:spPr>
          <a:xfrm>
            <a:off x="3071825" y="4844851"/>
            <a:ext cx="575066" cy="365133"/>
          </a:xfrm>
          <a:prstGeom prst="flowChartMerge">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604" name="Google Shape;604;p33"/>
          <p:cNvSpPr txBox="1"/>
          <p:nvPr/>
        </p:nvSpPr>
        <p:spPr>
          <a:xfrm>
            <a:off x="3055250" y="5179100"/>
            <a:ext cx="2053200" cy="5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250,000 IU as loading dose over 30 min, followed by 100,000 U/h for 24 h </a:t>
            </a:r>
            <a:endParaRPr sz="1200">
              <a:solidFill>
                <a:schemeClr val="dk1"/>
              </a:solidFill>
              <a:latin typeface="Mada"/>
              <a:ea typeface="Mada"/>
              <a:cs typeface="Mada"/>
              <a:sym typeface="Mada"/>
            </a:endParaRPr>
          </a:p>
        </p:txBody>
      </p:sp>
      <p:sp>
        <p:nvSpPr>
          <p:cNvPr id="605" name="Google Shape;605;p33"/>
          <p:cNvSpPr/>
          <p:nvPr/>
        </p:nvSpPr>
        <p:spPr>
          <a:xfrm>
            <a:off x="5576022" y="4844825"/>
            <a:ext cx="1722000" cy="365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accent1"/>
                </a:solidFill>
                <a:latin typeface="Mada"/>
                <a:ea typeface="Mada"/>
                <a:cs typeface="Mada"/>
                <a:sym typeface="Mada"/>
              </a:rPr>
              <a:t>Urokinase</a:t>
            </a:r>
            <a:endParaRPr sz="1600">
              <a:solidFill>
                <a:schemeClr val="accent1"/>
              </a:solidFill>
              <a:latin typeface="Mada"/>
              <a:ea typeface="Mada"/>
              <a:cs typeface="Mada"/>
              <a:sym typeface="Mada"/>
            </a:endParaRPr>
          </a:p>
        </p:txBody>
      </p:sp>
      <p:sp>
        <p:nvSpPr>
          <p:cNvPr id="606" name="Google Shape;606;p33"/>
          <p:cNvSpPr/>
          <p:nvPr/>
        </p:nvSpPr>
        <p:spPr>
          <a:xfrm>
            <a:off x="5281625" y="4844851"/>
            <a:ext cx="575066" cy="365133"/>
          </a:xfrm>
          <a:prstGeom prst="flowChartMerge">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607" name="Google Shape;607;p33"/>
          <p:cNvSpPr txBox="1"/>
          <p:nvPr/>
        </p:nvSpPr>
        <p:spPr>
          <a:xfrm>
            <a:off x="5265050" y="5179100"/>
            <a:ext cx="2053200" cy="5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4400 IU/kg as a loading dose over 10 min, followed by 4400 IU/kg/h for 12-24 h</a:t>
            </a:r>
            <a:endParaRPr sz="1200">
              <a:solidFill>
                <a:schemeClr val="dk1"/>
              </a:solidFill>
              <a:latin typeface="Mada"/>
              <a:ea typeface="Mada"/>
              <a:cs typeface="Mada"/>
              <a:sym typeface="Mada"/>
            </a:endParaRPr>
          </a:p>
        </p:txBody>
      </p:sp>
      <p:cxnSp>
        <p:nvCxnSpPr>
          <p:cNvPr id="608" name="Google Shape;608;p33"/>
          <p:cNvCxnSpPr/>
          <p:nvPr/>
        </p:nvCxnSpPr>
        <p:spPr>
          <a:xfrm flipH="1">
            <a:off x="366385" y="6498783"/>
            <a:ext cx="6900" cy="2220600"/>
          </a:xfrm>
          <a:prstGeom prst="straightConnector1">
            <a:avLst/>
          </a:prstGeom>
          <a:noFill/>
          <a:ln cap="flat" cmpd="sng" w="19050">
            <a:solidFill>
              <a:schemeClr val="accent3"/>
            </a:solidFill>
            <a:prstDash val="solid"/>
            <a:round/>
            <a:headEnd len="med" w="med" type="oval"/>
            <a:tailEnd len="med" w="med" type="oval"/>
          </a:ln>
        </p:spPr>
      </p:cxnSp>
      <p:grpSp>
        <p:nvGrpSpPr>
          <p:cNvPr id="609" name="Google Shape;609;p33"/>
          <p:cNvGrpSpPr/>
          <p:nvPr/>
        </p:nvGrpSpPr>
        <p:grpSpPr>
          <a:xfrm>
            <a:off x="254682" y="6648280"/>
            <a:ext cx="236607" cy="225353"/>
            <a:chOff x="6414250" y="2415450"/>
            <a:chExt cx="312600" cy="312600"/>
          </a:xfrm>
        </p:grpSpPr>
        <p:sp>
          <p:nvSpPr>
            <p:cNvPr id="610" name="Google Shape;610;p33"/>
            <p:cNvSpPr/>
            <p:nvPr/>
          </p:nvSpPr>
          <p:spPr>
            <a:xfrm>
              <a:off x="6414250" y="2415450"/>
              <a:ext cx="312600" cy="31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33"/>
          <p:cNvGrpSpPr/>
          <p:nvPr/>
        </p:nvGrpSpPr>
        <p:grpSpPr>
          <a:xfrm>
            <a:off x="254682" y="7070252"/>
            <a:ext cx="236607" cy="225353"/>
            <a:chOff x="6414250" y="2415450"/>
            <a:chExt cx="312600" cy="312600"/>
          </a:xfrm>
        </p:grpSpPr>
        <p:sp>
          <p:nvSpPr>
            <p:cNvPr id="613" name="Google Shape;613;p33"/>
            <p:cNvSpPr/>
            <p:nvPr/>
          </p:nvSpPr>
          <p:spPr>
            <a:xfrm>
              <a:off x="6414250" y="2415450"/>
              <a:ext cx="312600" cy="31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33"/>
          <p:cNvGrpSpPr/>
          <p:nvPr/>
        </p:nvGrpSpPr>
        <p:grpSpPr>
          <a:xfrm>
            <a:off x="254682" y="7543630"/>
            <a:ext cx="236607" cy="225353"/>
            <a:chOff x="6414250" y="2415450"/>
            <a:chExt cx="312600" cy="312600"/>
          </a:xfrm>
        </p:grpSpPr>
        <p:sp>
          <p:nvSpPr>
            <p:cNvPr id="616" name="Google Shape;616;p33"/>
            <p:cNvSpPr/>
            <p:nvPr/>
          </p:nvSpPr>
          <p:spPr>
            <a:xfrm>
              <a:off x="6414250" y="2415450"/>
              <a:ext cx="312600" cy="31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33"/>
          <p:cNvGrpSpPr/>
          <p:nvPr/>
        </p:nvGrpSpPr>
        <p:grpSpPr>
          <a:xfrm>
            <a:off x="254682" y="8305630"/>
            <a:ext cx="236607" cy="225353"/>
            <a:chOff x="6414250" y="2415450"/>
            <a:chExt cx="312600" cy="312600"/>
          </a:xfrm>
        </p:grpSpPr>
        <p:sp>
          <p:nvSpPr>
            <p:cNvPr id="619" name="Google Shape;619;p33"/>
            <p:cNvSpPr/>
            <p:nvPr/>
          </p:nvSpPr>
          <p:spPr>
            <a:xfrm>
              <a:off x="6414250" y="2415450"/>
              <a:ext cx="312600" cy="31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33"/>
          <p:cNvSpPr txBox="1"/>
          <p:nvPr/>
        </p:nvSpPr>
        <p:spPr>
          <a:xfrm>
            <a:off x="518250" y="6548250"/>
            <a:ext cx="18627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Hemodynamic instability</a:t>
            </a:r>
            <a:endParaRPr/>
          </a:p>
        </p:txBody>
      </p:sp>
      <p:sp>
        <p:nvSpPr>
          <p:cNvPr id="622" name="Google Shape;622;p33"/>
          <p:cNvSpPr txBox="1"/>
          <p:nvPr/>
        </p:nvSpPr>
        <p:spPr>
          <a:xfrm>
            <a:off x="518250" y="6989272"/>
            <a:ext cx="20151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Hypoxia on 100% oxygen</a:t>
            </a:r>
            <a:endParaRPr sz="1200">
              <a:solidFill>
                <a:schemeClr val="dk1"/>
              </a:solidFill>
              <a:latin typeface="Mada"/>
              <a:ea typeface="Mada"/>
              <a:cs typeface="Mada"/>
              <a:sym typeface="Mada"/>
            </a:endParaRPr>
          </a:p>
        </p:txBody>
      </p:sp>
      <p:sp>
        <p:nvSpPr>
          <p:cNvPr id="623" name="Google Shape;623;p33"/>
          <p:cNvSpPr txBox="1"/>
          <p:nvPr/>
        </p:nvSpPr>
        <p:spPr>
          <a:xfrm>
            <a:off x="518250" y="7462650"/>
            <a:ext cx="26289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Right ventricular dysfunction by echocardiography</a:t>
            </a:r>
            <a:endParaRPr sz="1200">
              <a:solidFill>
                <a:schemeClr val="dk1"/>
              </a:solidFill>
              <a:latin typeface="Mada"/>
              <a:ea typeface="Mada"/>
              <a:cs typeface="Mada"/>
              <a:sym typeface="Mada"/>
            </a:endParaRPr>
          </a:p>
        </p:txBody>
      </p:sp>
      <p:sp>
        <p:nvSpPr>
          <p:cNvPr id="624" name="Google Shape;624;p33"/>
          <p:cNvSpPr txBox="1"/>
          <p:nvPr/>
        </p:nvSpPr>
        <p:spPr>
          <a:xfrm>
            <a:off x="518250" y="7993622"/>
            <a:ext cx="3314100" cy="8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AA84F"/>
                </a:solidFill>
                <a:latin typeface="Mada"/>
                <a:ea typeface="Mada"/>
                <a:cs typeface="Mada"/>
                <a:sym typeface="Mada"/>
              </a:rPr>
              <a:t>For </a:t>
            </a:r>
            <a:r>
              <a:rPr b="1" lang="ar" sz="1200">
                <a:solidFill>
                  <a:srgbClr val="CC0000"/>
                </a:solidFill>
                <a:latin typeface="Mada"/>
                <a:ea typeface="Mada"/>
                <a:cs typeface="Mada"/>
                <a:sym typeface="Mada"/>
              </a:rPr>
              <a:t>massive PE use thrombolytic + anticoagulant.</a:t>
            </a:r>
            <a:r>
              <a:rPr lang="ar" sz="1200">
                <a:solidFill>
                  <a:srgbClr val="6AA84F"/>
                </a:solidFill>
                <a:latin typeface="Mada"/>
                <a:ea typeface="Mada"/>
                <a:cs typeface="Mada"/>
                <a:sym typeface="Mada"/>
              </a:rPr>
              <a:t> Any other PE use anticoagulant only (Thrombolytic doesn't show any improvement in mortality in these cases)</a:t>
            </a:r>
            <a:endParaRPr sz="1200">
              <a:solidFill>
                <a:schemeClr val="dk1"/>
              </a:solidFill>
              <a:latin typeface="Mada"/>
              <a:ea typeface="Mada"/>
              <a:cs typeface="Mada"/>
              <a:sym typeface="Mada"/>
            </a:endParaRPr>
          </a:p>
        </p:txBody>
      </p:sp>
      <p:sp>
        <p:nvSpPr>
          <p:cNvPr id="625" name="Google Shape;625;p33"/>
          <p:cNvSpPr txBox="1"/>
          <p:nvPr/>
        </p:nvSpPr>
        <p:spPr>
          <a:xfrm>
            <a:off x="240150" y="8850675"/>
            <a:ext cx="3267600" cy="67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Diuretics and vasodilators should also be avoided, as they will reduce cardiac output.</a:t>
            </a:r>
            <a:endParaRPr sz="1200">
              <a:solidFill>
                <a:srgbClr val="6AA84F"/>
              </a:solidFill>
              <a:latin typeface="Mada"/>
              <a:ea typeface="Mada"/>
              <a:cs typeface="Mada"/>
              <a:sym typeface="Mada"/>
            </a:endParaRPr>
          </a:p>
        </p:txBody>
      </p:sp>
      <p:sp>
        <p:nvSpPr>
          <p:cNvPr id="626" name="Google Shape;626;p3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Treatment</a:t>
            </a:r>
            <a:endParaRPr b="1" sz="2600">
              <a:latin typeface="Mada"/>
              <a:ea typeface="Mada"/>
              <a:cs typeface="Mada"/>
              <a:sym typeface="Mada"/>
            </a:endParaRPr>
          </a:p>
        </p:txBody>
      </p:sp>
      <p:cxnSp>
        <p:nvCxnSpPr>
          <p:cNvPr id="627" name="Google Shape;627;p33"/>
          <p:cNvCxnSpPr/>
          <p:nvPr/>
        </p:nvCxnSpPr>
        <p:spPr>
          <a:xfrm>
            <a:off x="3764075" y="6498650"/>
            <a:ext cx="0" cy="3064500"/>
          </a:xfrm>
          <a:prstGeom prst="straightConnector1">
            <a:avLst/>
          </a:prstGeom>
          <a:noFill/>
          <a:ln cap="flat" cmpd="sng" w="19050">
            <a:solidFill>
              <a:schemeClr val="accent3"/>
            </a:solidFill>
            <a:prstDash val="solid"/>
            <a:round/>
            <a:headEnd len="med" w="med" type="oval"/>
            <a:tailEnd len="med" w="med" type="oval"/>
          </a:ln>
        </p:spPr>
      </p:cxnSp>
      <p:grpSp>
        <p:nvGrpSpPr>
          <p:cNvPr id="628" name="Google Shape;628;p33"/>
          <p:cNvGrpSpPr/>
          <p:nvPr/>
        </p:nvGrpSpPr>
        <p:grpSpPr>
          <a:xfrm>
            <a:off x="3645582" y="6648280"/>
            <a:ext cx="236607" cy="225353"/>
            <a:chOff x="6414250" y="2415450"/>
            <a:chExt cx="312600" cy="312600"/>
          </a:xfrm>
        </p:grpSpPr>
        <p:sp>
          <p:nvSpPr>
            <p:cNvPr id="629" name="Google Shape;629;p33"/>
            <p:cNvSpPr/>
            <p:nvPr/>
          </p:nvSpPr>
          <p:spPr>
            <a:xfrm>
              <a:off x="6414250" y="2415450"/>
              <a:ext cx="312600" cy="31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33"/>
          <p:cNvGrpSpPr/>
          <p:nvPr/>
        </p:nvGrpSpPr>
        <p:grpSpPr>
          <a:xfrm>
            <a:off x="3645582" y="9166206"/>
            <a:ext cx="236607" cy="225353"/>
            <a:chOff x="6414250" y="2415450"/>
            <a:chExt cx="312600" cy="312600"/>
          </a:xfrm>
        </p:grpSpPr>
        <p:sp>
          <p:nvSpPr>
            <p:cNvPr id="632" name="Google Shape;632;p33"/>
            <p:cNvSpPr/>
            <p:nvPr/>
          </p:nvSpPr>
          <p:spPr>
            <a:xfrm>
              <a:off x="6414250" y="2415450"/>
              <a:ext cx="312600" cy="31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3"/>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 name="Google Shape;634;p33"/>
          <p:cNvSpPr txBox="1"/>
          <p:nvPr/>
        </p:nvSpPr>
        <p:spPr>
          <a:xfrm>
            <a:off x="3880075" y="6451025"/>
            <a:ext cx="3621300" cy="27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highlight>
                  <a:schemeClr val="accent4"/>
                </a:highlight>
                <a:latin typeface="Mada"/>
                <a:ea typeface="Mada"/>
                <a:cs typeface="Mada"/>
                <a:sym typeface="Mada"/>
              </a:rPr>
              <a:t>Relative: </a:t>
            </a:r>
            <a:endParaRPr b="1" sz="1200">
              <a:solidFill>
                <a:schemeClr val="dk1"/>
              </a:solidFill>
              <a:highlight>
                <a:schemeClr val="accent4"/>
              </a:highlight>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Recent surgery within last 10 d</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Previous arterial punctures within 10 d</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Neurosurgery within 6 mo</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Bleeding disorder (thrombocytopenia, renal failure, liver failure)</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Ophthalmologic surgery within 6 wk</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Hypertension &gt;200 mm Hg systolic or 110 mm Hg diastolic</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Placement of central venous catheter within 48 h</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Hypertensive retinopathy with hemorrhages or exudates</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Intracerebral aneurysm or malignancy</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Cardiopulmonary resuscitation within 2 wk</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Cerebrovascular disease</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Major internal bleeding within the last 6 mo</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Pregnancy and the 1st 10 d postpartum</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Infectious endocarditis</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Severe trauma within 2 mo </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Pericarditis</a:t>
            </a:r>
            <a:endParaRPr sz="1000"/>
          </a:p>
        </p:txBody>
      </p:sp>
      <p:sp>
        <p:nvSpPr>
          <p:cNvPr id="635" name="Google Shape;635;p33"/>
          <p:cNvSpPr txBox="1"/>
          <p:nvPr/>
        </p:nvSpPr>
        <p:spPr>
          <a:xfrm>
            <a:off x="3886200" y="9144000"/>
            <a:ext cx="2980200" cy="4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highlight>
                  <a:schemeClr val="accent4"/>
                </a:highlight>
                <a:latin typeface="Mada"/>
                <a:ea typeface="Mada"/>
                <a:cs typeface="Mada"/>
                <a:sym typeface="Mada"/>
              </a:rPr>
              <a:t>Absolute:</a:t>
            </a:r>
            <a:endParaRPr b="1" sz="1200">
              <a:solidFill>
                <a:schemeClr val="dk1"/>
              </a:solidFill>
              <a:highlight>
                <a:schemeClr val="accent4"/>
              </a:highlight>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Active internal bleeding</a:t>
            </a:r>
            <a:endParaRPr sz="1000"/>
          </a:p>
        </p:txBody>
      </p:sp>
      <p:grpSp>
        <p:nvGrpSpPr>
          <p:cNvPr id="636" name="Google Shape;636;p33"/>
          <p:cNvGrpSpPr/>
          <p:nvPr/>
        </p:nvGrpSpPr>
        <p:grpSpPr>
          <a:xfrm>
            <a:off x="252425" y="5958315"/>
            <a:ext cx="490214" cy="438814"/>
            <a:chOff x="2235453" y="1565724"/>
            <a:chExt cx="814444" cy="744131"/>
          </a:xfrm>
        </p:grpSpPr>
        <p:sp>
          <p:nvSpPr>
            <p:cNvPr id="637" name="Google Shape;637;p33"/>
            <p:cNvSpPr/>
            <p:nvPr/>
          </p:nvSpPr>
          <p:spPr>
            <a:xfrm>
              <a:off x="2235453" y="1675475"/>
              <a:ext cx="814444" cy="634380"/>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2285000" y="1565724"/>
              <a:ext cx="715349" cy="744121"/>
            </a:xfrm>
            <a:custGeom>
              <a:rect b="b" l="l" r="r" t="t"/>
              <a:pathLst>
                <a:path extrusionOk="0" h="122489" w="117753">
                  <a:moveTo>
                    <a:pt x="109755" y="0"/>
                  </a:moveTo>
                  <a:cubicBezTo>
                    <a:pt x="109509" y="0"/>
                    <a:pt x="109257" y="7"/>
                    <a:pt x="108998" y="20"/>
                  </a:cubicBezTo>
                  <a:cubicBezTo>
                    <a:pt x="104752" y="184"/>
                    <a:pt x="101287" y="2540"/>
                    <a:pt x="98137" y="5060"/>
                  </a:cubicBezTo>
                  <a:cubicBezTo>
                    <a:pt x="72935" y="24440"/>
                    <a:pt x="55760" y="50108"/>
                    <a:pt x="41748" y="77994"/>
                  </a:cubicBezTo>
                  <a:cubicBezTo>
                    <a:pt x="40803" y="80035"/>
                    <a:pt x="40488" y="82404"/>
                    <a:pt x="38282" y="83665"/>
                  </a:cubicBezTo>
                  <a:cubicBezTo>
                    <a:pt x="35762" y="82089"/>
                    <a:pt x="35283" y="79254"/>
                    <a:pt x="34338" y="76885"/>
                  </a:cubicBezTo>
                  <a:cubicBezTo>
                    <a:pt x="29777" y="66175"/>
                    <a:pt x="25682" y="55464"/>
                    <a:pt x="21107" y="44917"/>
                  </a:cubicBezTo>
                  <a:cubicBezTo>
                    <a:pt x="18884" y="39730"/>
                    <a:pt x="15306" y="37061"/>
                    <a:pt x="11210" y="37061"/>
                  </a:cubicBezTo>
                  <a:cubicBezTo>
                    <a:pt x="10082" y="37061"/>
                    <a:pt x="8914" y="37263"/>
                    <a:pt x="7725" y="37671"/>
                  </a:cubicBezTo>
                  <a:cubicBezTo>
                    <a:pt x="2521" y="39398"/>
                    <a:pt x="1" y="44287"/>
                    <a:pt x="1110" y="50902"/>
                  </a:cubicBezTo>
                  <a:cubicBezTo>
                    <a:pt x="2521" y="58778"/>
                    <a:pt x="5835" y="66023"/>
                    <a:pt x="8670" y="73420"/>
                  </a:cubicBezTo>
                  <a:cubicBezTo>
                    <a:pt x="14341" y="88226"/>
                    <a:pt x="20477" y="102881"/>
                    <a:pt x="29928" y="115797"/>
                  </a:cubicBezTo>
                  <a:cubicBezTo>
                    <a:pt x="32758" y="119832"/>
                    <a:pt x="36497" y="122488"/>
                    <a:pt x="41358" y="122488"/>
                  </a:cubicBezTo>
                  <a:cubicBezTo>
                    <a:pt x="42189" y="122488"/>
                    <a:pt x="43054" y="122410"/>
                    <a:pt x="43953" y="122248"/>
                  </a:cubicBezTo>
                  <a:cubicBezTo>
                    <a:pt x="49459" y="121152"/>
                    <a:pt x="51980" y="116893"/>
                    <a:pt x="53240" y="111701"/>
                  </a:cubicBezTo>
                  <a:cubicBezTo>
                    <a:pt x="57020" y="97210"/>
                    <a:pt x="63635" y="83816"/>
                    <a:pt x="71196" y="70900"/>
                  </a:cubicBezTo>
                  <a:cubicBezTo>
                    <a:pt x="81907" y="52314"/>
                    <a:pt x="96561" y="36726"/>
                    <a:pt x="109629" y="19866"/>
                  </a:cubicBezTo>
                  <a:cubicBezTo>
                    <a:pt x="112313" y="16565"/>
                    <a:pt x="115148" y="13251"/>
                    <a:pt x="116244" y="9004"/>
                  </a:cubicBezTo>
                  <a:cubicBezTo>
                    <a:pt x="117753" y="3415"/>
                    <a:pt x="115365" y="0"/>
                    <a:pt x="1097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33"/>
          <p:cNvGrpSpPr/>
          <p:nvPr/>
        </p:nvGrpSpPr>
        <p:grpSpPr>
          <a:xfrm>
            <a:off x="4036860" y="6007716"/>
            <a:ext cx="487852" cy="406561"/>
            <a:chOff x="-1962897" y="8873543"/>
            <a:chExt cx="814444" cy="714142"/>
          </a:xfrm>
        </p:grpSpPr>
        <p:sp>
          <p:nvSpPr>
            <p:cNvPr id="640" name="Google Shape;640;p33"/>
            <p:cNvSpPr/>
            <p:nvPr/>
          </p:nvSpPr>
          <p:spPr>
            <a:xfrm>
              <a:off x="-1962897" y="8913425"/>
              <a:ext cx="814444" cy="634380"/>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1962891" y="8873543"/>
              <a:ext cx="814433" cy="714142"/>
            </a:xfrm>
            <a:custGeom>
              <a:rect b="b" l="l" r="r" t="t"/>
              <a:pathLst>
                <a:path extrusionOk="0" h="109531" w="124913">
                  <a:moveTo>
                    <a:pt x="104615" y="1"/>
                  </a:moveTo>
                  <a:cubicBezTo>
                    <a:pt x="102660" y="1"/>
                    <a:pt x="100711" y="758"/>
                    <a:pt x="98917" y="1927"/>
                  </a:cubicBezTo>
                  <a:cubicBezTo>
                    <a:pt x="94671" y="4448"/>
                    <a:pt x="91987" y="8379"/>
                    <a:pt x="88836" y="12008"/>
                  </a:cubicBezTo>
                  <a:cubicBezTo>
                    <a:pt x="83481" y="18308"/>
                    <a:pt x="78604" y="25075"/>
                    <a:pt x="71825" y="30909"/>
                  </a:cubicBezTo>
                  <a:cubicBezTo>
                    <a:pt x="63950" y="25075"/>
                    <a:pt x="57019" y="18624"/>
                    <a:pt x="50253" y="12008"/>
                  </a:cubicBezTo>
                  <a:cubicBezTo>
                    <a:pt x="46938" y="8858"/>
                    <a:pt x="43788" y="5708"/>
                    <a:pt x="39378" y="3818"/>
                  </a:cubicBezTo>
                  <a:cubicBezTo>
                    <a:pt x="37847" y="3214"/>
                    <a:pt x="36354" y="2896"/>
                    <a:pt x="34925" y="2896"/>
                  </a:cubicBezTo>
                  <a:cubicBezTo>
                    <a:pt x="32238" y="2896"/>
                    <a:pt x="29779" y="4021"/>
                    <a:pt x="27722" y="6489"/>
                  </a:cubicBezTo>
                  <a:cubicBezTo>
                    <a:pt x="24736" y="9954"/>
                    <a:pt x="25051" y="14049"/>
                    <a:pt x="27256" y="17830"/>
                  </a:cubicBezTo>
                  <a:cubicBezTo>
                    <a:pt x="28201" y="19569"/>
                    <a:pt x="29612" y="21144"/>
                    <a:pt x="30872" y="22719"/>
                  </a:cubicBezTo>
                  <a:cubicBezTo>
                    <a:pt x="38118" y="31539"/>
                    <a:pt x="46472" y="39566"/>
                    <a:pt x="56238" y="47606"/>
                  </a:cubicBezTo>
                  <a:cubicBezTo>
                    <a:pt x="53718" y="49811"/>
                    <a:pt x="51828" y="51386"/>
                    <a:pt x="49937" y="52961"/>
                  </a:cubicBezTo>
                  <a:cubicBezTo>
                    <a:pt x="36228" y="64768"/>
                    <a:pt x="22367" y="76424"/>
                    <a:pt x="8821" y="88395"/>
                  </a:cubicBezTo>
                  <a:cubicBezTo>
                    <a:pt x="1890" y="94695"/>
                    <a:pt x="0" y="102570"/>
                    <a:pt x="3629" y="106830"/>
                  </a:cubicBezTo>
                  <a:cubicBezTo>
                    <a:pt x="5166" y="108633"/>
                    <a:pt x="7357" y="109530"/>
                    <a:pt x="9949" y="109530"/>
                  </a:cubicBezTo>
                  <a:cubicBezTo>
                    <a:pt x="13458" y="109530"/>
                    <a:pt x="17703" y="107886"/>
                    <a:pt x="22052" y="104624"/>
                  </a:cubicBezTo>
                  <a:cubicBezTo>
                    <a:pt x="37652" y="92969"/>
                    <a:pt x="52609" y="80519"/>
                    <a:pt x="66155" y="66507"/>
                  </a:cubicBezTo>
                  <a:cubicBezTo>
                    <a:pt x="68859" y="63802"/>
                    <a:pt x="71009" y="62462"/>
                    <a:pt x="73202" y="62462"/>
                  </a:cubicBezTo>
                  <a:cubicBezTo>
                    <a:pt x="75229" y="62462"/>
                    <a:pt x="77292" y="63607"/>
                    <a:pt x="79865" y="65877"/>
                  </a:cubicBezTo>
                  <a:cubicBezTo>
                    <a:pt x="89945" y="74849"/>
                    <a:pt x="100026" y="83669"/>
                    <a:pt x="111997" y="89655"/>
                  </a:cubicBezTo>
                  <a:cubicBezTo>
                    <a:pt x="113886" y="90602"/>
                    <a:pt x="115868" y="91408"/>
                    <a:pt x="117740" y="91408"/>
                  </a:cubicBezTo>
                  <a:cubicBezTo>
                    <a:pt x="119303" y="91408"/>
                    <a:pt x="120788" y="90847"/>
                    <a:pt x="122077" y="89340"/>
                  </a:cubicBezTo>
                  <a:cubicBezTo>
                    <a:pt x="124913" y="86353"/>
                    <a:pt x="123653" y="82724"/>
                    <a:pt x="121914" y="79259"/>
                  </a:cubicBezTo>
                  <a:cubicBezTo>
                    <a:pt x="117037" y="69808"/>
                    <a:pt x="109313" y="62727"/>
                    <a:pt x="101752" y="55632"/>
                  </a:cubicBezTo>
                  <a:cubicBezTo>
                    <a:pt x="97657" y="51537"/>
                    <a:pt x="93247" y="47757"/>
                    <a:pt x="88685" y="43825"/>
                  </a:cubicBezTo>
                  <a:cubicBezTo>
                    <a:pt x="93877" y="37361"/>
                    <a:pt x="98766" y="31376"/>
                    <a:pt x="103327" y="25239"/>
                  </a:cubicBezTo>
                  <a:cubicBezTo>
                    <a:pt x="106641" y="20980"/>
                    <a:pt x="110258" y="16733"/>
                    <a:pt x="111682" y="11378"/>
                  </a:cubicBezTo>
                  <a:cubicBezTo>
                    <a:pt x="112627" y="7598"/>
                    <a:pt x="112463" y="3969"/>
                    <a:pt x="108998" y="1449"/>
                  </a:cubicBezTo>
                  <a:cubicBezTo>
                    <a:pt x="107576" y="434"/>
                    <a:pt x="106094" y="1"/>
                    <a:pt x="1046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2" name="Google Shape;642;p33"/>
          <p:cNvSpPr/>
          <p:nvPr/>
        </p:nvSpPr>
        <p:spPr>
          <a:xfrm>
            <a:off x="3017138" y="6082775"/>
            <a:ext cx="371100" cy="3312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648" name="Google Shape;648;p34"/>
          <p:cNvSpPr txBox="1"/>
          <p:nvPr/>
        </p:nvSpPr>
        <p:spPr>
          <a:xfrm>
            <a:off x="233850" y="846901"/>
            <a:ext cx="6784800" cy="416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Treatment phases :</a:t>
            </a:r>
            <a:endParaRPr b="1" sz="2200">
              <a:highlight>
                <a:schemeClr val="accent4"/>
              </a:highlight>
              <a:latin typeface="Mada"/>
              <a:ea typeface="Mada"/>
              <a:cs typeface="Mada"/>
              <a:sym typeface="Mada"/>
            </a:endParaRPr>
          </a:p>
        </p:txBody>
      </p:sp>
      <p:sp>
        <p:nvSpPr>
          <p:cNvPr id="649" name="Google Shape;649;p3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Treatment</a:t>
            </a:r>
            <a:endParaRPr b="1" sz="2600">
              <a:latin typeface="Mada"/>
              <a:ea typeface="Mada"/>
              <a:cs typeface="Mada"/>
              <a:sym typeface="Mada"/>
            </a:endParaRPr>
          </a:p>
        </p:txBody>
      </p:sp>
      <p:sp>
        <p:nvSpPr>
          <p:cNvPr id="650" name="Google Shape;650;p34"/>
          <p:cNvSpPr/>
          <p:nvPr/>
        </p:nvSpPr>
        <p:spPr>
          <a:xfrm>
            <a:off x="365118" y="1364173"/>
            <a:ext cx="1970700" cy="416100"/>
          </a:xfrm>
          <a:prstGeom prst="rect">
            <a:avLst/>
          </a:prstGeom>
          <a:solidFill>
            <a:srgbClr val="1874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Initial </a:t>
            </a:r>
            <a:endParaRPr b="1">
              <a:solidFill>
                <a:srgbClr val="FFFFFF"/>
              </a:solidFill>
              <a:latin typeface="Mada"/>
              <a:ea typeface="Mada"/>
              <a:cs typeface="Mada"/>
              <a:sym typeface="Mada"/>
            </a:endParaRPr>
          </a:p>
          <a:p>
            <a:pPr indent="0" lvl="0" marL="0" rtl="0" algn="ctr">
              <a:spcBef>
                <a:spcPts val="0"/>
              </a:spcBef>
              <a:spcAft>
                <a:spcPts val="0"/>
              </a:spcAft>
              <a:buNone/>
            </a:pPr>
            <a:r>
              <a:rPr b="1" lang="ar">
                <a:solidFill>
                  <a:srgbClr val="FFFFFF"/>
                </a:solidFill>
                <a:latin typeface="Mada"/>
                <a:ea typeface="Mada"/>
                <a:cs typeface="Mada"/>
                <a:sym typeface="Mada"/>
              </a:rPr>
              <a:t>(0-7 days)</a:t>
            </a:r>
            <a:endParaRPr b="1">
              <a:solidFill>
                <a:srgbClr val="FFFFFF"/>
              </a:solidFill>
              <a:latin typeface="Mada"/>
              <a:ea typeface="Mada"/>
              <a:cs typeface="Mada"/>
              <a:sym typeface="Mada"/>
            </a:endParaRPr>
          </a:p>
        </p:txBody>
      </p:sp>
      <p:sp>
        <p:nvSpPr>
          <p:cNvPr id="651" name="Google Shape;651;p34"/>
          <p:cNvSpPr/>
          <p:nvPr/>
        </p:nvSpPr>
        <p:spPr>
          <a:xfrm>
            <a:off x="2730009" y="1364222"/>
            <a:ext cx="1970700" cy="4161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Long term </a:t>
            </a:r>
            <a:endParaRPr b="1">
              <a:solidFill>
                <a:srgbClr val="FFFFFF"/>
              </a:solidFill>
              <a:latin typeface="Mada"/>
              <a:ea typeface="Mada"/>
              <a:cs typeface="Mada"/>
              <a:sym typeface="Mada"/>
            </a:endParaRPr>
          </a:p>
          <a:p>
            <a:pPr indent="0" lvl="0" marL="0" rtl="0" algn="ctr">
              <a:spcBef>
                <a:spcPts val="0"/>
              </a:spcBef>
              <a:spcAft>
                <a:spcPts val="0"/>
              </a:spcAft>
              <a:buNone/>
            </a:pPr>
            <a:r>
              <a:rPr b="1" lang="ar">
                <a:solidFill>
                  <a:srgbClr val="FFFFFF"/>
                </a:solidFill>
                <a:latin typeface="Mada"/>
                <a:ea typeface="Mada"/>
                <a:cs typeface="Mada"/>
                <a:sym typeface="Mada"/>
              </a:rPr>
              <a:t>(1 week - 3 months)</a:t>
            </a:r>
            <a:endParaRPr b="1">
              <a:solidFill>
                <a:srgbClr val="FFFFFF"/>
              </a:solidFill>
              <a:latin typeface="Mada"/>
              <a:ea typeface="Mada"/>
              <a:cs typeface="Mada"/>
              <a:sym typeface="Mada"/>
            </a:endParaRPr>
          </a:p>
        </p:txBody>
      </p:sp>
      <p:sp>
        <p:nvSpPr>
          <p:cNvPr id="652" name="Google Shape;652;p34"/>
          <p:cNvSpPr/>
          <p:nvPr/>
        </p:nvSpPr>
        <p:spPr>
          <a:xfrm>
            <a:off x="5071684" y="1364197"/>
            <a:ext cx="1970700" cy="416100"/>
          </a:xfrm>
          <a:prstGeom prst="rect">
            <a:avLst/>
          </a:prstGeom>
          <a:solidFill>
            <a:srgbClr val="9CC8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Extended (3 month - indefinitive)</a:t>
            </a:r>
            <a:endParaRPr b="1">
              <a:solidFill>
                <a:srgbClr val="FFFFFF"/>
              </a:solidFill>
              <a:latin typeface="Mada"/>
              <a:ea typeface="Mada"/>
              <a:cs typeface="Mada"/>
              <a:sym typeface="Mada"/>
            </a:endParaRPr>
          </a:p>
        </p:txBody>
      </p:sp>
      <p:cxnSp>
        <p:nvCxnSpPr>
          <p:cNvPr id="653" name="Google Shape;653;p34"/>
          <p:cNvCxnSpPr>
            <a:stCxn id="650" idx="3"/>
            <a:endCxn id="651" idx="1"/>
          </p:cNvCxnSpPr>
          <p:nvPr/>
        </p:nvCxnSpPr>
        <p:spPr>
          <a:xfrm>
            <a:off x="2335818" y="1572223"/>
            <a:ext cx="394200" cy="0"/>
          </a:xfrm>
          <a:prstGeom prst="straightConnector1">
            <a:avLst/>
          </a:prstGeom>
          <a:noFill/>
          <a:ln cap="flat" cmpd="sng" w="19050">
            <a:solidFill>
              <a:srgbClr val="B7B7B7"/>
            </a:solidFill>
            <a:prstDash val="solid"/>
            <a:round/>
            <a:headEnd len="med" w="med" type="none"/>
            <a:tailEnd len="med" w="med" type="triangle"/>
          </a:ln>
        </p:spPr>
      </p:cxnSp>
      <p:cxnSp>
        <p:nvCxnSpPr>
          <p:cNvPr id="654" name="Google Shape;654;p34"/>
          <p:cNvCxnSpPr>
            <a:stCxn id="651" idx="3"/>
            <a:endCxn id="652" idx="1"/>
          </p:cNvCxnSpPr>
          <p:nvPr/>
        </p:nvCxnSpPr>
        <p:spPr>
          <a:xfrm>
            <a:off x="4700709" y="1572272"/>
            <a:ext cx="371100" cy="0"/>
          </a:xfrm>
          <a:prstGeom prst="straightConnector1">
            <a:avLst/>
          </a:prstGeom>
          <a:noFill/>
          <a:ln cap="flat" cmpd="sng" w="19050">
            <a:solidFill>
              <a:srgbClr val="B7B7B7"/>
            </a:solidFill>
            <a:prstDash val="solid"/>
            <a:round/>
            <a:headEnd len="med" w="med" type="none"/>
            <a:tailEnd len="med" w="med" type="triangle"/>
          </a:ln>
        </p:spPr>
      </p:cxnSp>
      <p:sp>
        <p:nvSpPr>
          <p:cNvPr id="655" name="Google Shape;655;p34"/>
          <p:cNvSpPr txBox="1"/>
          <p:nvPr/>
        </p:nvSpPr>
        <p:spPr>
          <a:xfrm>
            <a:off x="231900" y="1810950"/>
            <a:ext cx="2498100" cy="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 Apixaban 10mg BID for 7days</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Rivaroxaban 15mg BID for 21days</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LMWH\fondaparinux for minimum 5 days </a:t>
            </a:r>
            <a:r>
              <a:rPr b="1" lang="ar" sz="1200">
                <a:latin typeface="Mada"/>
                <a:ea typeface="Mada"/>
                <a:cs typeface="Mada"/>
                <a:sym typeface="Mada"/>
              </a:rPr>
              <a:t>*</a:t>
            </a:r>
            <a:r>
              <a:rPr lang="ar" sz="1200">
                <a:latin typeface="Mada"/>
                <a:ea typeface="Mada"/>
                <a:cs typeface="Mada"/>
                <a:sym typeface="Mada"/>
              </a:rPr>
              <a:t> and INR≥2 for 2 days</a:t>
            </a:r>
            <a:endParaRPr sz="1200">
              <a:latin typeface="Mada"/>
              <a:ea typeface="Mada"/>
              <a:cs typeface="Mada"/>
              <a:sym typeface="Mada"/>
            </a:endParaRPr>
          </a:p>
        </p:txBody>
      </p:sp>
      <p:sp>
        <p:nvSpPr>
          <p:cNvPr id="656" name="Google Shape;656;p34"/>
          <p:cNvSpPr txBox="1"/>
          <p:nvPr/>
        </p:nvSpPr>
        <p:spPr>
          <a:xfrm>
            <a:off x="2822700" y="1810950"/>
            <a:ext cx="19707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 Apixaban 5mg BID</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Dabigatran 150mg BID</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Edoxaban</a:t>
            </a:r>
            <a:r>
              <a:rPr b="1" baseline="30000" lang="ar" sz="1200">
                <a:latin typeface="Mada"/>
                <a:ea typeface="Mada"/>
                <a:cs typeface="Mada"/>
                <a:sym typeface="Mada"/>
              </a:rPr>
              <a:t>~</a:t>
            </a:r>
            <a:r>
              <a:rPr lang="ar" sz="1200">
                <a:latin typeface="Mada"/>
                <a:ea typeface="Mada"/>
                <a:cs typeface="Mada"/>
                <a:sym typeface="Mada"/>
              </a:rPr>
              <a:t> 60mg daily</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Rivaroxaban 20mg daily</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Warfarin for INR 2-3</a:t>
            </a:r>
            <a:endParaRPr sz="1200">
              <a:latin typeface="Mada"/>
              <a:ea typeface="Mada"/>
              <a:cs typeface="Mada"/>
              <a:sym typeface="Mada"/>
            </a:endParaRPr>
          </a:p>
        </p:txBody>
      </p:sp>
      <p:sp>
        <p:nvSpPr>
          <p:cNvPr id="657" name="Google Shape;657;p34"/>
          <p:cNvSpPr txBox="1"/>
          <p:nvPr/>
        </p:nvSpPr>
        <p:spPr>
          <a:xfrm>
            <a:off x="5032500" y="1810950"/>
            <a:ext cx="22956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 Apixaban 2.5- 5mg BID </a:t>
            </a:r>
            <a:r>
              <a:rPr b="1" lang="ar" sz="1200">
                <a:latin typeface="Mada"/>
                <a:ea typeface="Mada"/>
                <a:cs typeface="Mada"/>
                <a:sym typeface="Mada"/>
              </a:rPr>
              <a:t>“</a:t>
            </a:r>
            <a:endParaRPr b="1"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ASA 81-100 daily, if anticoagulant not possible</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Dabigatran 150 mg BID</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Edoxaban</a:t>
            </a:r>
            <a:r>
              <a:rPr b="1" baseline="30000" lang="ar" sz="1200">
                <a:latin typeface="Mada"/>
                <a:ea typeface="Mada"/>
                <a:cs typeface="Mada"/>
                <a:sym typeface="Mada"/>
              </a:rPr>
              <a:t>~</a:t>
            </a:r>
            <a:r>
              <a:rPr lang="ar" sz="1200">
                <a:latin typeface="Mada"/>
                <a:ea typeface="Mada"/>
                <a:cs typeface="Mada"/>
                <a:sym typeface="Mada"/>
              </a:rPr>
              <a:t> 60mg daily</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Rivaroxaban 10-20mg daily </a:t>
            </a:r>
            <a:r>
              <a:rPr b="1" lang="ar" sz="1200">
                <a:latin typeface="Mada"/>
                <a:ea typeface="Mada"/>
                <a:cs typeface="Mada"/>
                <a:sym typeface="Mada"/>
              </a:rPr>
              <a:t>“</a:t>
            </a:r>
            <a:endParaRPr b="1"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Warfarin for INR 2-3</a:t>
            </a:r>
            <a:endParaRPr sz="1200">
              <a:latin typeface="Mada"/>
              <a:ea typeface="Mada"/>
              <a:cs typeface="Mada"/>
              <a:sym typeface="Mada"/>
            </a:endParaRPr>
          </a:p>
        </p:txBody>
      </p:sp>
      <p:cxnSp>
        <p:nvCxnSpPr>
          <p:cNvPr id="658" name="Google Shape;658;p34"/>
          <p:cNvCxnSpPr>
            <a:stCxn id="659" idx="2"/>
            <a:endCxn id="660" idx="0"/>
          </p:cNvCxnSpPr>
          <p:nvPr/>
        </p:nvCxnSpPr>
        <p:spPr>
          <a:xfrm>
            <a:off x="3758200" y="4565313"/>
            <a:ext cx="4200" cy="240600"/>
          </a:xfrm>
          <a:prstGeom prst="straightConnector1">
            <a:avLst/>
          </a:prstGeom>
          <a:noFill/>
          <a:ln cap="flat" cmpd="sng" w="9525">
            <a:solidFill>
              <a:schemeClr val="dk2"/>
            </a:solidFill>
            <a:prstDash val="solid"/>
            <a:round/>
            <a:headEnd len="med" w="med" type="none"/>
            <a:tailEnd len="med" w="med" type="none"/>
          </a:ln>
        </p:spPr>
      </p:cxnSp>
      <p:grpSp>
        <p:nvGrpSpPr>
          <p:cNvPr id="661" name="Google Shape;661;p34"/>
          <p:cNvGrpSpPr/>
          <p:nvPr/>
        </p:nvGrpSpPr>
        <p:grpSpPr>
          <a:xfrm>
            <a:off x="291550" y="4191513"/>
            <a:ext cx="6976875" cy="3059789"/>
            <a:chOff x="291550" y="4191513"/>
            <a:chExt cx="6976875" cy="3059789"/>
          </a:xfrm>
        </p:grpSpPr>
        <p:sp>
          <p:nvSpPr>
            <p:cNvPr id="659" name="Google Shape;659;p34"/>
            <p:cNvSpPr/>
            <p:nvPr/>
          </p:nvSpPr>
          <p:spPr>
            <a:xfrm>
              <a:off x="1766950" y="4191513"/>
              <a:ext cx="3982500" cy="37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Identify</a:t>
              </a:r>
              <a:r>
                <a:rPr lang="ar" sz="1200">
                  <a:latin typeface="Mada"/>
                  <a:ea typeface="Mada"/>
                  <a:cs typeface="Mada"/>
                  <a:sym typeface="Mada"/>
                </a:rPr>
                <a:t> category of Venous Thromboembolism [VTE] event</a:t>
              </a:r>
              <a:endParaRPr sz="1200">
                <a:latin typeface="Mada"/>
                <a:ea typeface="Mada"/>
                <a:cs typeface="Mada"/>
                <a:sym typeface="Mada"/>
              </a:endParaRPr>
            </a:p>
          </p:txBody>
        </p:sp>
        <p:sp>
          <p:nvSpPr>
            <p:cNvPr id="662" name="Google Shape;662;p34"/>
            <p:cNvSpPr/>
            <p:nvPr/>
          </p:nvSpPr>
          <p:spPr>
            <a:xfrm>
              <a:off x="291700" y="4810563"/>
              <a:ext cx="1518900" cy="37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Provoked by transient risk factor</a:t>
              </a:r>
              <a:endParaRPr sz="1200">
                <a:latin typeface="Mada"/>
                <a:ea typeface="Mada"/>
                <a:cs typeface="Mada"/>
                <a:sym typeface="Mada"/>
              </a:endParaRPr>
            </a:p>
          </p:txBody>
        </p:sp>
        <p:sp>
          <p:nvSpPr>
            <p:cNvPr id="660" name="Google Shape;660;p34"/>
            <p:cNvSpPr/>
            <p:nvPr/>
          </p:nvSpPr>
          <p:spPr>
            <a:xfrm>
              <a:off x="3003088" y="4805838"/>
              <a:ext cx="1518900" cy="37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Unprovoked</a:t>
              </a:r>
              <a:endParaRPr sz="1200">
                <a:latin typeface="Mada"/>
                <a:ea typeface="Mada"/>
                <a:cs typeface="Mada"/>
                <a:sym typeface="Mada"/>
              </a:endParaRPr>
            </a:p>
          </p:txBody>
        </p:sp>
        <p:sp>
          <p:nvSpPr>
            <p:cNvPr id="663" name="Google Shape;663;p34"/>
            <p:cNvSpPr/>
            <p:nvPr/>
          </p:nvSpPr>
          <p:spPr>
            <a:xfrm>
              <a:off x="5749525" y="4810563"/>
              <a:ext cx="1518900" cy="37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Cancer association</a:t>
              </a:r>
              <a:endParaRPr sz="1200">
                <a:latin typeface="Mada"/>
                <a:ea typeface="Mada"/>
                <a:cs typeface="Mada"/>
                <a:sym typeface="Mada"/>
              </a:endParaRPr>
            </a:p>
          </p:txBody>
        </p:sp>
        <p:cxnSp>
          <p:nvCxnSpPr>
            <p:cNvPr id="664" name="Google Shape;664;p34"/>
            <p:cNvCxnSpPr>
              <a:stCxn id="659" idx="2"/>
              <a:endCxn id="662" idx="0"/>
            </p:cNvCxnSpPr>
            <p:nvPr/>
          </p:nvCxnSpPr>
          <p:spPr>
            <a:xfrm rot="5400000">
              <a:off x="2281900" y="3334413"/>
              <a:ext cx="245400" cy="2707200"/>
            </a:xfrm>
            <a:prstGeom prst="bentConnector3">
              <a:avLst>
                <a:gd fmla="val 49969" name="adj1"/>
              </a:avLst>
            </a:prstGeom>
            <a:noFill/>
            <a:ln cap="flat" cmpd="sng" w="9525">
              <a:solidFill>
                <a:schemeClr val="dk2"/>
              </a:solidFill>
              <a:prstDash val="solid"/>
              <a:round/>
              <a:headEnd len="med" w="med" type="none"/>
              <a:tailEnd len="med" w="med" type="none"/>
            </a:ln>
          </p:spPr>
        </p:cxnSp>
        <p:cxnSp>
          <p:nvCxnSpPr>
            <p:cNvPr id="665" name="Google Shape;665;p34"/>
            <p:cNvCxnSpPr>
              <a:stCxn id="659" idx="2"/>
              <a:endCxn id="663" idx="0"/>
            </p:cNvCxnSpPr>
            <p:nvPr/>
          </p:nvCxnSpPr>
          <p:spPr>
            <a:xfrm flipH="1" rot="-5400000">
              <a:off x="5010850" y="3312663"/>
              <a:ext cx="245400" cy="2750700"/>
            </a:xfrm>
            <a:prstGeom prst="bentConnector3">
              <a:avLst>
                <a:gd fmla="val 49969" name="adj1"/>
              </a:avLst>
            </a:prstGeom>
            <a:noFill/>
            <a:ln cap="flat" cmpd="sng" w="9525">
              <a:solidFill>
                <a:schemeClr val="dk2"/>
              </a:solidFill>
              <a:prstDash val="solid"/>
              <a:round/>
              <a:headEnd len="med" w="med" type="none"/>
              <a:tailEnd len="med" w="med" type="none"/>
            </a:ln>
          </p:spPr>
        </p:cxnSp>
        <p:sp>
          <p:nvSpPr>
            <p:cNvPr id="666" name="Google Shape;666;p34"/>
            <p:cNvSpPr/>
            <p:nvPr/>
          </p:nvSpPr>
          <p:spPr>
            <a:xfrm>
              <a:off x="291550"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3 months </a:t>
              </a:r>
              <a:r>
                <a:rPr lang="ar" sz="1200">
                  <a:latin typeface="Mada"/>
                  <a:ea typeface="Mada"/>
                  <a:cs typeface="Mada"/>
                  <a:sym typeface="Mada"/>
                </a:rPr>
                <a:t>anticoagulant</a:t>
              </a:r>
              <a:endParaRPr sz="1200">
                <a:latin typeface="Mada"/>
                <a:ea typeface="Mada"/>
                <a:cs typeface="Mada"/>
                <a:sym typeface="Mada"/>
              </a:endParaRPr>
            </a:p>
          </p:txBody>
        </p:sp>
        <p:sp>
          <p:nvSpPr>
            <p:cNvPr id="667" name="Google Shape;667;p34"/>
            <p:cNvSpPr/>
            <p:nvPr/>
          </p:nvSpPr>
          <p:spPr>
            <a:xfrm>
              <a:off x="1747900" y="5420163"/>
              <a:ext cx="1934400" cy="726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 </a:t>
              </a:r>
              <a:r>
                <a:rPr lang="ar" sz="1200">
                  <a:latin typeface="Mada"/>
                  <a:ea typeface="Mada"/>
                  <a:cs typeface="Mada"/>
                  <a:sym typeface="Mada"/>
                </a:rPr>
                <a:t>Women at </a:t>
              </a:r>
              <a:r>
                <a:rPr lang="ar" sz="1200" u="sng">
                  <a:latin typeface="Mada"/>
                  <a:ea typeface="Mada"/>
                  <a:cs typeface="Mada"/>
                  <a:sym typeface="Mada"/>
                </a:rPr>
                <a:t>high risk</a:t>
              </a:r>
              <a:r>
                <a:rPr lang="ar" sz="1200">
                  <a:latin typeface="Mada"/>
                  <a:ea typeface="Mada"/>
                  <a:cs typeface="Mada"/>
                  <a:sym typeface="Mada"/>
                </a:rPr>
                <a:t> of recurrent VTE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 Men or women at low or moderate risk of bleeding</a:t>
              </a:r>
              <a:endParaRPr sz="1200">
                <a:latin typeface="Mada"/>
                <a:ea typeface="Mada"/>
                <a:cs typeface="Mada"/>
                <a:sym typeface="Mada"/>
              </a:endParaRPr>
            </a:p>
          </p:txBody>
        </p:sp>
        <p:sp>
          <p:nvSpPr>
            <p:cNvPr id="668" name="Google Shape;668;p34"/>
            <p:cNvSpPr/>
            <p:nvPr/>
          </p:nvSpPr>
          <p:spPr>
            <a:xfrm>
              <a:off x="5749375"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6 months anticoagulants or as long as cancer is active</a:t>
              </a:r>
              <a:endParaRPr sz="1200">
                <a:latin typeface="Mada"/>
                <a:ea typeface="Mada"/>
                <a:cs typeface="Mada"/>
                <a:sym typeface="Mada"/>
              </a:endParaRPr>
            </a:p>
          </p:txBody>
        </p:sp>
        <p:cxnSp>
          <p:nvCxnSpPr>
            <p:cNvPr id="669" name="Google Shape;669;p34"/>
            <p:cNvCxnSpPr>
              <a:stCxn id="662" idx="2"/>
              <a:endCxn id="666" idx="0"/>
            </p:cNvCxnSpPr>
            <p:nvPr/>
          </p:nvCxnSpPr>
          <p:spPr>
            <a:xfrm>
              <a:off x="1051150" y="5184363"/>
              <a:ext cx="0" cy="1290600"/>
            </a:xfrm>
            <a:prstGeom prst="straightConnector1">
              <a:avLst/>
            </a:prstGeom>
            <a:noFill/>
            <a:ln cap="flat" cmpd="sng" w="9525">
              <a:solidFill>
                <a:schemeClr val="dk2"/>
              </a:solidFill>
              <a:prstDash val="solid"/>
              <a:round/>
              <a:headEnd len="med" w="med" type="none"/>
              <a:tailEnd len="med" w="med" type="none"/>
            </a:ln>
          </p:spPr>
        </p:cxnSp>
        <p:cxnSp>
          <p:nvCxnSpPr>
            <p:cNvPr id="670" name="Google Shape;670;p34"/>
            <p:cNvCxnSpPr>
              <a:stCxn id="663" idx="2"/>
              <a:endCxn id="668" idx="0"/>
            </p:cNvCxnSpPr>
            <p:nvPr/>
          </p:nvCxnSpPr>
          <p:spPr>
            <a:xfrm>
              <a:off x="6508975" y="5184363"/>
              <a:ext cx="0" cy="1290600"/>
            </a:xfrm>
            <a:prstGeom prst="straightConnector1">
              <a:avLst/>
            </a:prstGeom>
            <a:noFill/>
            <a:ln cap="flat" cmpd="sng" w="9525">
              <a:solidFill>
                <a:schemeClr val="dk2"/>
              </a:solidFill>
              <a:prstDash val="solid"/>
              <a:round/>
              <a:headEnd len="med" w="med" type="none"/>
              <a:tailEnd len="med" w="med" type="none"/>
            </a:ln>
          </p:spPr>
        </p:cxnSp>
        <p:sp>
          <p:nvSpPr>
            <p:cNvPr id="671" name="Google Shape;671;p34"/>
            <p:cNvSpPr/>
            <p:nvPr/>
          </p:nvSpPr>
          <p:spPr>
            <a:xfrm>
              <a:off x="3842724" y="5420163"/>
              <a:ext cx="1934400" cy="726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 </a:t>
              </a:r>
              <a:r>
                <a:rPr lang="ar" sz="1200">
                  <a:latin typeface="Mada"/>
                  <a:ea typeface="Mada"/>
                  <a:cs typeface="Mada"/>
                  <a:sym typeface="Mada"/>
                </a:rPr>
                <a:t>Women at </a:t>
              </a:r>
              <a:r>
                <a:rPr lang="ar" sz="1200" u="sng">
                  <a:latin typeface="Mada"/>
                  <a:ea typeface="Mada"/>
                  <a:cs typeface="Mada"/>
                  <a:sym typeface="Mada"/>
                </a:rPr>
                <a:t>low risk</a:t>
              </a:r>
              <a:r>
                <a:rPr lang="ar" sz="1200">
                  <a:latin typeface="Mada"/>
                  <a:ea typeface="Mada"/>
                  <a:cs typeface="Mada"/>
                  <a:sym typeface="Mada"/>
                </a:rPr>
                <a:t> of recurrent  VTE.</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 Men or women at </a:t>
              </a:r>
              <a:r>
                <a:rPr lang="ar" sz="1200" u="sng">
                  <a:latin typeface="Mada"/>
                  <a:ea typeface="Mada"/>
                  <a:cs typeface="Mada"/>
                  <a:sym typeface="Mada"/>
                </a:rPr>
                <a:t>high risk of bleeding</a:t>
              </a:r>
              <a:endParaRPr sz="1200" u="sng">
                <a:latin typeface="Mada"/>
                <a:ea typeface="Mada"/>
                <a:cs typeface="Mada"/>
                <a:sym typeface="Mada"/>
              </a:endParaRPr>
            </a:p>
          </p:txBody>
        </p:sp>
        <p:cxnSp>
          <p:nvCxnSpPr>
            <p:cNvPr id="672" name="Google Shape;672;p34"/>
            <p:cNvCxnSpPr>
              <a:stCxn id="660" idx="2"/>
              <a:endCxn id="667" idx="0"/>
            </p:cNvCxnSpPr>
            <p:nvPr/>
          </p:nvCxnSpPr>
          <p:spPr>
            <a:xfrm rot="5400000">
              <a:off x="3118588" y="4776288"/>
              <a:ext cx="240600" cy="1047300"/>
            </a:xfrm>
            <a:prstGeom prst="bentConnector3">
              <a:avLst>
                <a:gd fmla="val 49984" name="adj1"/>
              </a:avLst>
            </a:prstGeom>
            <a:noFill/>
            <a:ln cap="flat" cmpd="sng" w="9525">
              <a:solidFill>
                <a:schemeClr val="dk2"/>
              </a:solidFill>
              <a:prstDash val="solid"/>
              <a:round/>
              <a:headEnd len="med" w="med" type="none"/>
              <a:tailEnd len="med" w="med" type="none"/>
            </a:ln>
          </p:spPr>
        </p:cxnSp>
        <p:cxnSp>
          <p:nvCxnSpPr>
            <p:cNvPr id="673" name="Google Shape;673;p34"/>
            <p:cNvCxnSpPr>
              <a:stCxn id="660" idx="2"/>
              <a:endCxn id="671" idx="0"/>
            </p:cNvCxnSpPr>
            <p:nvPr/>
          </p:nvCxnSpPr>
          <p:spPr>
            <a:xfrm flipH="1" rot="-5400000">
              <a:off x="4165888" y="4776288"/>
              <a:ext cx="240600" cy="1047300"/>
            </a:xfrm>
            <a:prstGeom prst="bentConnector3">
              <a:avLst>
                <a:gd fmla="val 49984" name="adj1"/>
              </a:avLst>
            </a:prstGeom>
            <a:noFill/>
            <a:ln cap="flat" cmpd="sng" w="9525">
              <a:solidFill>
                <a:schemeClr val="dk2"/>
              </a:solidFill>
              <a:prstDash val="solid"/>
              <a:round/>
              <a:headEnd len="med" w="med" type="none"/>
              <a:tailEnd len="med" w="med" type="none"/>
            </a:ln>
          </p:spPr>
        </p:cxnSp>
        <p:sp>
          <p:nvSpPr>
            <p:cNvPr id="674" name="Google Shape;674;p34"/>
            <p:cNvSpPr/>
            <p:nvPr/>
          </p:nvSpPr>
          <p:spPr>
            <a:xfrm>
              <a:off x="1955650"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Indefinitive anticoagulant therapy</a:t>
              </a:r>
              <a:endParaRPr sz="1200">
                <a:latin typeface="Mada"/>
                <a:ea typeface="Mada"/>
                <a:cs typeface="Mada"/>
                <a:sym typeface="Mada"/>
              </a:endParaRPr>
            </a:p>
          </p:txBody>
        </p:sp>
        <p:sp>
          <p:nvSpPr>
            <p:cNvPr id="675" name="Google Shape;675;p34"/>
            <p:cNvSpPr/>
            <p:nvPr/>
          </p:nvSpPr>
          <p:spPr>
            <a:xfrm>
              <a:off x="4050475"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3-6 months anticoagulant therapy</a:t>
              </a:r>
              <a:endParaRPr sz="1200">
                <a:latin typeface="Mada"/>
                <a:ea typeface="Mada"/>
                <a:cs typeface="Mada"/>
                <a:sym typeface="Mada"/>
              </a:endParaRPr>
            </a:p>
          </p:txBody>
        </p:sp>
        <p:cxnSp>
          <p:nvCxnSpPr>
            <p:cNvPr id="676" name="Google Shape;676;p34"/>
            <p:cNvCxnSpPr>
              <a:stCxn id="667" idx="2"/>
              <a:endCxn id="674" idx="0"/>
            </p:cNvCxnSpPr>
            <p:nvPr/>
          </p:nvCxnSpPr>
          <p:spPr>
            <a:xfrm>
              <a:off x="2715100" y="6146463"/>
              <a:ext cx="0" cy="328500"/>
            </a:xfrm>
            <a:prstGeom prst="straightConnector1">
              <a:avLst/>
            </a:prstGeom>
            <a:noFill/>
            <a:ln cap="flat" cmpd="sng" w="9525">
              <a:solidFill>
                <a:schemeClr val="dk2"/>
              </a:solidFill>
              <a:prstDash val="solid"/>
              <a:round/>
              <a:headEnd len="med" w="med" type="none"/>
              <a:tailEnd len="med" w="med" type="none"/>
            </a:ln>
          </p:spPr>
        </p:cxnSp>
        <p:cxnSp>
          <p:nvCxnSpPr>
            <p:cNvPr id="677" name="Google Shape;677;p34"/>
            <p:cNvCxnSpPr>
              <a:stCxn id="671" idx="2"/>
              <a:endCxn id="675" idx="0"/>
            </p:cNvCxnSpPr>
            <p:nvPr/>
          </p:nvCxnSpPr>
          <p:spPr>
            <a:xfrm>
              <a:off x="4809924" y="6146463"/>
              <a:ext cx="0" cy="328500"/>
            </a:xfrm>
            <a:prstGeom prst="straightConnector1">
              <a:avLst/>
            </a:prstGeom>
            <a:noFill/>
            <a:ln cap="flat" cmpd="sng" w="9525">
              <a:solidFill>
                <a:schemeClr val="dk2"/>
              </a:solidFill>
              <a:prstDash val="solid"/>
              <a:round/>
              <a:headEnd len="med" w="med" type="none"/>
              <a:tailEnd len="med" w="med" type="none"/>
            </a:ln>
          </p:spPr>
        </p:cxnSp>
      </p:grpSp>
      <p:sp>
        <p:nvSpPr>
          <p:cNvPr id="678" name="Google Shape;678;p34"/>
          <p:cNvSpPr txBox="1"/>
          <p:nvPr/>
        </p:nvSpPr>
        <p:spPr>
          <a:xfrm>
            <a:off x="233850" y="8524675"/>
            <a:ext cx="7083300" cy="485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Conclusions:</a:t>
            </a:r>
            <a:endParaRPr b="1" sz="2200">
              <a:highlight>
                <a:schemeClr val="accent4"/>
              </a:highlight>
              <a:latin typeface="Mada"/>
              <a:ea typeface="Mada"/>
              <a:cs typeface="Mada"/>
              <a:sym typeface="Mada"/>
            </a:endParaRPr>
          </a:p>
        </p:txBody>
      </p:sp>
      <p:sp>
        <p:nvSpPr>
          <p:cNvPr id="679" name="Google Shape;679;p34"/>
          <p:cNvSpPr txBox="1"/>
          <p:nvPr/>
        </p:nvSpPr>
        <p:spPr>
          <a:xfrm>
            <a:off x="484350" y="9010450"/>
            <a:ext cx="6539700" cy="6480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PE is common and under-recognized serious medical problem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Early diagnosis and treatment is essential for good outcome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High index of suspicion is needed in high risk patients</a:t>
            </a:r>
            <a:endParaRPr sz="1200">
              <a:latin typeface="Mada"/>
              <a:ea typeface="Mada"/>
              <a:cs typeface="Mada"/>
              <a:sym typeface="Mada"/>
            </a:endParaRPr>
          </a:p>
        </p:txBody>
      </p:sp>
      <p:sp>
        <p:nvSpPr>
          <p:cNvPr id="680" name="Google Shape;680;p34"/>
          <p:cNvSpPr txBox="1"/>
          <p:nvPr/>
        </p:nvSpPr>
        <p:spPr>
          <a:xfrm>
            <a:off x="189450" y="7402913"/>
            <a:ext cx="7083300" cy="416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Outpatient vs inpatient therapy :</a:t>
            </a:r>
            <a:endParaRPr b="1" sz="2200">
              <a:highlight>
                <a:schemeClr val="accent4"/>
              </a:highlight>
              <a:latin typeface="Mada"/>
              <a:ea typeface="Mada"/>
              <a:cs typeface="Mada"/>
              <a:sym typeface="Mada"/>
            </a:endParaRPr>
          </a:p>
        </p:txBody>
      </p:sp>
      <p:sp>
        <p:nvSpPr>
          <p:cNvPr id="681" name="Google Shape;681;p34"/>
          <p:cNvSpPr txBox="1"/>
          <p:nvPr/>
        </p:nvSpPr>
        <p:spPr>
          <a:xfrm>
            <a:off x="485775" y="7931988"/>
            <a:ext cx="6539700" cy="562200"/>
          </a:xfrm>
          <a:prstGeom prst="rect">
            <a:avLst/>
          </a:prstGeom>
          <a:noFill/>
          <a:ln cap="flat" cmpd="sng" w="9525">
            <a:solidFill>
              <a:schemeClr val="accent3"/>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RCTs have compared outpatient versus inpatient management of pulmonary embolism and found no difference in outcomes in selected patients.</a:t>
            </a:r>
            <a:endParaRPr sz="1200">
              <a:latin typeface="Mada"/>
              <a:ea typeface="Mada"/>
              <a:cs typeface="Mada"/>
              <a:sym typeface="Mada"/>
            </a:endParaRPr>
          </a:p>
        </p:txBody>
      </p:sp>
      <p:sp>
        <p:nvSpPr>
          <p:cNvPr id="682" name="Google Shape;682;p34"/>
          <p:cNvSpPr txBox="1"/>
          <p:nvPr/>
        </p:nvSpPr>
        <p:spPr>
          <a:xfrm>
            <a:off x="-4095750" y="3409950"/>
            <a:ext cx="3067200" cy="6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a:off x="1311138" y="4187950"/>
            <a:ext cx="371100" cy="3312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txBox="1"/>
          <p:nvPr/>
        </p:nvSpPr>
        <p:spPr>
          <a:xfrm>
            <a:off x="189450" y="3167213"/>
            <a:ext cx="7154400" cy="819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BID: twice daily. INR: international normalized ratio&gt; LMWH: low molecular wight heparin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*LMWH is needed for 5-10 days before starting dabigatran or edoxaban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 </a:t>
            </a:r>
            <a:r>
              <a:rPr lang="ar" sz="1200">
                <a:latin typeface="Mada"/>
                <a:ea typeface="Mada"/>
                <a:cs typeface="Mada"/>
                <a:sym typeface="Mada"/>
              </a:rPr>
              <a:t>30 mg daily if </a:t>
            </a:r>
            <a:r>
              <a:rPr lang="ar" sz="1200">
                <a:latin typeface="Mada"/>
                <a:ea typeface="Mada"/>
                <a:cs typeface="Mada"/>
                <a:sym typeface="Mada"/>
              </a:rPr>
              <a:t>creatinine</a:t>
            </a:r>
            <a:r>
              <a:rPr lang="ar" sz="1200">
                <a:latin typeface="Mada"/>
                <a:ea typeface="Mada"/>
                <a:cs typeface="Mada"/>
                <a:sym typeface="Mada"/>
              </a:rPr>
              <a:t> clearance is 30-50 mL/min or weight &lt; 60 kg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t>
            </a:r>
            <a:r>
              <a:rPr b="1" baseline="30000" lang="ar" sz="1200">
                <a:latin typeface="Mada"/>
                <a:ea typeface="Mada"/>
                <a:cs typeface="Mada"/>
                <a:sym typeface="Mada"/>
              </a:rPr>
              <a:t> </a:t>
            </a:r>
            <a:r>
              <a:rPr lang="ar" sz="1200">
                <a:latin typeface="Mada"/>
                <a:ea typeface="Mada"/>
                <a:cs typeface="Mada"/>
                <a:sym typeface="Mada"/>
              </a:rPr>
              <a:t>Dose reduction may be considered after 6 months of therapy</a:t>
            </a:r>
            <a:endParaRPr sz="1200">
              <a:latin typeface="Mada"/>
              <a:ea typeface="Mada"/>
              <a:cs typeface="Mada"/>
              <a:sym typeface="Mad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3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sp>
        <p:nvSpPr>
          <p:cNvPr id="690" name="Google Shape;690;p35"/>
          <p:cNvSpPr txBox="1"/>
          <p:nvPr/>
        </p:nvSpPr>
        <p:spPr>
          <a:xfrm>
            <a:off x="1016850" y="75000"/>
            <a:ext cx="5526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Summary from Davidson’s </a:t>
            </a:r>
            <a:endParaRPr b="1" sz="2600">
              <a:latin typeface="Mada"/>
              <a:ea typeface="Mada"/>
              <a:cs typeface="Mada"/>
              <a:sym typeface="Mada"/>
            </a:endParaRPr>
          </a:p>
        </p:txBody>
      </p:sp>
      <p:graphicFrame>
        <p:nvGraphicFramePr>
          <p:cNvPr id="691" name="Google Shape;691;p35"/>
          <p:cNvGraphicFramePr/>
          <p:nvPr/>
        </p:nvGraphicFramePr>
        <p:xfrm>
          <a:off x="211925" y="1319375"/>
          <a:ext cx="3000000" cy="3000000"/>
        </p:xfrm>
        <a:graphic>
          <a:graphicData uri="http://schemas.openxmlformats.org/drawingml/2006/table">
            <a:tbl>
              <a:tblPr>
                <a:noFill/>
                <a:tableStyleId>{7A736EF5-81CE-426A-943F-D404D3DBE517}</a:tableStyleId>
              </a:tblPr>
              <a:tblGrid>
                <a:gridCol w="878150"/>
                <a:gridCol w="2086000"/>
                <a:gridCol w="2086000"/>
                <a:gridCol w="2086000"/>
              </a:tblGrid>
              <a:tr h="450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Acute massive PE </a:t>
                      </a:r>
                      <a:endParaRPr b="1" sz="11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Acute small/medium PE </a:t>
                      </a:r>
                      <a:endParaRPr b="1" sz="11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Chronic PE</a:t>
                      </a:r>
                      <a:endParaRPr b="1" sz="1100">
                        <a:solidFill>
                          <a:srgbClr val="FFFFFF"/>
                        </a:solidFill>
                        <a:latin typeface="Mada"/>
                        <a:ea typeface="Mada"/>
                        <a:cs typeface="Mada"/>
                        <a:sym typeface="Mada"/>
                      </a:endParaRPr>
                    </a:p>
                  </a:txBody>
                  <a:tcPr marT="91425" marB="91425" marR="91425" marL="91425" anchor="ctr">
                    <a:solidFill>
                      <a:schemeClr val="accent2"/>
                    </a:solidFill>
                  </a:tcPr>
                </a:tc>
              </a:tr>
              <a:tr h="726950">
                <a:tc>
                  <a:txBody>
                    <a:bodyPr/>
                    <a:lstStyle/>
                    <a:p>
                      <a:pPr indent="0" lvl="0" marL="0" rtl="0" algn="ctr">
                        <a:spcBef>
                          <a:spcPts val="0"/>
                        </a:spcBef>
                        <a:spcAft>
                          <a:spcPts val="0"/>
                        </a:spcAft>
                        <a:buNone/>
                      </a:pPr>
                      <a:r>
                        <a:rPr lang="ar" sz="1100">
                          <a:solidFill>
                            <a:srgbClr val="FFFFFF"/>
                          </a:solidFill>
                          <a:latin typeface="Mada"/>
                          <a:ea typeface="Mada"/>
                          <a:cs typeface="Mada"/>
                          <a:sym typeface="Mada"/>
                        </a:rPr>
                        <a:t>Patho-</a:t>
                      </a:r>
                      <a:endParaRPr sz="1100">
                        <a:solidFill>
                          <a:srgbClr val="FFFFFF"/>
                        </a:solidFill>
                        <a:latin typeface="Mada"/>
                        <a:ea typeface="Mada"/>
                        <a:cs typeface="Mada"/>
                        <a:sym typeface="Mada"/>
                      </a:endParaRPr>
                    </a:p>
                    <a:p>
                      <a:pPr indent="0" lvl="0" marL="0" rtl="0" algn="ctr">
                        <a:spcBef>
                          <a:spcPts val="0"/>
                        </a:spcBef>
                        <a:spcAft>
                          <a:spcPts val="0"/>
                        </a:spcAft>
                        <a:buNone/>
                      </a:pPr>
                      <a:r>
                        <a:rPr lang="ar" sz="1100">
                          <a:solidFill>
                            <a:srgbClr val="FFFFFF"/>
                          </a:solidFill>
                          <a:latin typeface="Mada"/>
                          <a:ea typeface="Mada"/>
                          <a:cs typeface="Mada"/>
                          <a:sym typeface="Mada"/>
                        </a:rPr>
                        <a:t>physiology</a:t>
                      </a:r>
                      <a:endParaRPr sz="11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Major haemodynamic effects: </a:t>
                      </a:r>
                      <a:endParaRPr sz="1000">
                        <a:latin typeface="Mada"/>
                        <a:ea typeface="Mada"/>
                        <a:cs typeface="Mada"/>
                        <a:sym typeface="Mada"/>
                      </a:endParaRPr>
                    </a:p>
                    <a:p>
                      <a:pPr indent="-292100" lvl="0" marL="269999" rtl="0" algn="l">
                        <a:spcBef>
                          <a:spcPts val="0"/>
                        </a:spcBef>
                        <a:spcAft>
                          <a:spcPts val="0"/>
                        </a:spcAft>
                        <a:buSzPts val="1000"/>
                        <a:buFont typeface="Mada"/>
                        <a:buChar char="-"/>
                      </a:pPr>
                      <a:r>
                        <a:rPr lang="ar" sz="1000">
                          <a:latin typeface="Mada"/>
                          <a:ea typeface="Mada"/>
                          <a:cs typeface="Mada"/>
                          <a:sym typeface="Mada"/>
                        </a:rPr>
                        <a:t>↓cardiac output</a:t>
                      </a:r>
                      <a:endParaRPr sz="1000">
                        <a:latin typeface="Mada"/>
                        <a:ea typeface="Mada"/>
                        <a:cs typeface="Mada"/>
                        <a:sym typeface="Mada"/>
                      </a:endParaRPr>
                    </a:p>
                    <a:p>
                      <a:pPr indent="-292100" lvl="0" marL="269999" rtl="0" algn="l">
                        <a:spcBef>
                          <a:spcPts val="0"/>
                        </a:spcBef>
                        <a:spcAft>
                          <a:spcPts val="0"/>
                        </a:spcAft>
                        <a:buSzPts val="1000"/>
                        <a:buFont typeface="Mada"/>
                        <a:buChar char="-"/>
                      </a:pPr>
                      <a:r>
                        <a:rPr lang="ar" sz="1000">
                          <a:latin typeface="Mada"/>
                          <a:ea typeface="Mada"/>
                          <a:cs typeface="Mada"/>
                          <a:sym typeface="Mada"/>
                        </a:rPr>
                        <a:t>acute right heart failure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Occlusion of segmental pulmonary artery → infarction ± effusion </a:t>
                      </a:r>
                      <a:endParaRPr sz="1000">
                        <a:latin typeface="Mada"/>
                        <a:ea typeface="Mada"/>
                        <a:cs typeface="Mada"/>
                        <a:sym typeface="Mada"/>
                      </a:endParaRPr>
                    </a:p>
                  </a:txBody>
                  <a:tcPr marT="91425" marB="91425" marR="91425" marL="91425" anchor="ctr"/>
                </a:tc>
                <a:tc>
                  <a:txBody>
                    <a:bodyPr/>
                    <a:lstStyle/>
                    <a:p>
                      <a:pPr indent="-292100" lvl="0" marL="269999" rtl="0" algn="l">
                        <a:spcBef>
                          <a:spcPts val="0"/>
                        </a:spcBef>
                        <a:spcAft>
                          <a:spcPts val="0"/>
                        </a:spcAft>
                        <a:buSzPts val="1000"/>
                        <a:buFont typeface="Mada"/>
                        <a:buChar char="-"/>
                      </a:pPr>
                      <a:r>
                        <a:rPr lang="ar" sz="1000">
                          <a:latin typeface="Mada"/>
                          <a:ea typeface="Mada"/>
                          <a:cs typeface="Mada"/>
                          <a:sym typeface="Mada"/>
                        </a:rPr>
                        <a:t>Chronic occlusion of pulmonary microvasculature</a:t>
                      </a:r>
                      <a:endParaRPr sz="1000">
                        <a:latin typeface="Mada"/>
                        <a:ea typeface="Mada"/>
                        <a:cs typeface="Mada"/>
                        <a:sym typeface="Mada"/>
                      </a:endParaRPr>
                    </a:p>
                    <a:p>
                      <a:pPr indent="-292100" lvl="0" marL="269999" rtl="0" algn="l">
                        <a:spcBef>
                          <a:spcPts val="0"/>
                        </a:spcBef>
                        <a:spcAft>
                          <a:spcPts val="0"/>
                        </a:spcAft>
                        <a:buSzPts val="1000"/>
                        <a:buFont typeface="Mada"/>
                        <a:buChar char="-"/>
                      </a:pPr>
                      <a:r>
                        <a:rPr lang="ar" sz="1000">
                          <a:latin typeface="Mada"/>
                          <a:ea typeface="Mada"/>
                          <a:cs typeface="Mada"/>
                          <a:sym typeface="Mada"/>
                        </a:rPr>
                        <a:t>Right heart failure</a:t>
                      </a:r>
                      <a:endParaRPr sz="1000">
                        <a:latin typeface="Mada"/>
                        <a:ea typeface="Mada"/>
                        <a:cs typeface="Mada"/>
                        <a:sym typeface="Mada"/>
                      </a:endParaRPr>
                    </a:p>
                  </a:txBody>
                  <a:tcPr marT="91425" marB="91425" marR="91425" marL="91425" anchor="ctr"/>
                </a:tc>
              </a:tr>
              <a:tr h="1073125">
                <a:tc>
                  <a:txBody>
                    <a:bodyPr/>
                    <a:lstStyle/>
                    <a:p>
                      <a:pPr indent="0" lvl="0" marL="0" rtl="0" algn="ctr">
                        <a:spcBef>
                          <a:spcPts val="0"/>
                        </a:spcBef>
                        <a:spcAft>
                          <a:spcPts val="0"/>
                        </a:spcAft>
                        <a:buNone/>
                      </a:pPr>
                      <a:r>
                        <a:rPr lang="ar" sz="1100">
                          <a:solidFill>
                            <a:srgbClr val="FFFFFF"/>
                          </a:solidFill>
                          <a:latin typeface="Mada"/>
                          <a:ea typeface="Mada"/>
                          <a:cs typeface="Mada"/>
                          <a:sym typeface="Mada"/>
                        </a:rPr>
                        <a:t>Symptoms</a:t>
                      </a:r>
                      <a:endParaRPr sz="11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198499" lvl="0" marL="179999" rtl="0" algn="l">
                        <a:spcBef>
                          <a:spcPts val="0"/>
                        </a:spcBef>
                        <a:spcAft>
                          <a:spcPts val="0"/>
                        </a:spcAft>
                        <a:buSzPts val="1000"/>
                        <a:buFont typeface="Mada"/>
                        <a:buChar char="-"/>
                      </a:pPr>
                      <a:r>
                        <a:rPr lang="ar" sz="1000">
                          <a:latin typeface="Mada"/>
                          <a:ea typeface="Mada"/>
                          <a:cs typeface="Mada"/>
                          <a:sym typeface="Mada"/>
                        </a:rPr>
                        <a:t>Faintness or collapse</a:t>
                      </a:r>
                      <a:endParaRPr sz="1000">
                        <a:latin typeface="Mada"/>
                        <a:ea typeface="Mada"/>
                        <a:cs typeface="Mada"/>
                        <a:sym typeface="Mada"/>
                      </a:endParaRPr>
                    </a:p>
                    <a:p>
                      <a:pPr indent="-198499" lvl="0" marL="179999" rtl="0" algn="l">
                        <a:spcBef>
                          <a:spcPts val="0"/>
                        </a:spcBef>
                        <a:spcAft>
                          <a:spcPts val="0"/>
                        </a:spcAft>
                        <a:buSzPts val="1000"/>
                        <a:buFont typeface="Mada"/>
                        <a:buChar char="-"/>
                      </a:pPr>
                      <a:r>
                        <a:rPr lang="ar" sz="1000">
                          <a:latin typeface="Mada"/>
                          <a:ea typeface="Mada"/>
                          <a:cs typeface="Mada"/>
                          <a:sym typeface="Mada"/>
                        </a:rPr>
                        <a:t>Crushing central chest pain</a:t>
                      </a:r>
                      <a:endParaRPr sz="1000">
                        <a:latin typeface="Mada"/>
                        <a:ea typeface="Mada"/>
                        <a:cs typeface="Mada"/>
                        <a:sym typeface="Mada"/>
                      </a:endParaRPr>
                    </a:p>
                    <a:p>
                      <a:pPr indent="-198499" lvl="0" marL="179999" rtl="0" algn="l">
                        <a:spcBef>
                          <a:spcPts val="0"/>
                        </a:spcBef>
                        <a:spcAft>
                          <a:spcPts val="0"/>
                        </a:spcAft>
                        <a:buSzPts val="1000"/>
                        <a:buFont typeface="Mada"/>
                        <a:buChar char="-"/>
                      </a:pPr>
                      <a:r>
                        <a:rPr lang="ar" sz="1000">
                          <a:latin typeface="Mada"/>
                          <a:ea typeface="Mada"/>
                          <a:cs typeface="Mada"/>
                          <a:sym typeface="Mada"/>
                        </a:rPr>
                        <a:t>Apprehension</a:t>
                      </a:r>
                      <a:endParaRPr sz="1000">
                        <a:latin typeface="Mada"/>
                        <a:ea typeface="Mada"/>
                        <a:cs typeface="Mada"/>
                        <a:sym typeface="Mada"/>
                      </a:endParaRPr>
                    </a:p>
                    <a:p>
                      <a:pPr indent="-198499" lvl="0" marL="179999" rtl="0" algn="l">
                        <a:spcBef>
                          <a:spcPts val="0"/>
                        </a:spcBef>
                        <a:spcAft>
                          <a:spcPts val="0"/>
                        </a:spcAft>
                        <a:buSzPts val="1000"/>
                        <a:buFont typeface="Mada"/>
                        <a:buChar char="-"/>
                      </a:pPr>
                      <a:r>
                        <a:rPr lang="ar" sz="1000">
                          <a:latin typeface="Mada"/>
                          <a:ea typeface="Mada"/>
                          <a:cs typeface="Mada"/>
                          <a:sym typeface="Mada"/>
                        </a:rPr>
                        <a:t>Severe dyspnoea </a:t>
                      </a:r>
                      <a:endParaRPr sz="1000">
                        <a:latin typeface="Mada"/>
                        <a:ea typeface="Mada"/>
                        <a:cs typeface="Mada"/>
                        <a:sym typeface="Mada"/>
                      </a:endParaRPr>
                    </a:p>
                  </a:txBody>
                  <a:tcPr marT="91425" marB="91425" marR="91425" marL="91425" anchor="ctr"/>
                </a:tc>
                <a:tc>
                  <a:txBody>
                    <a:bodyPr/>
                    <a:lstStyle/>
                    <a:p>
                      <a:pPr indent="-158750" lvl="0" marL="179999" rtl="0" algn="l">
                        <a:spcBef>
                          <a:spcPts val="0"/>
                        </a:spcBef>
                        <a:spcAft>
                          <a:spcPts val="0"/>
                        </a:spcAft>
                        <a:buSzPts val="1000"/>
                        <a:buFont typeface="Mada"/>
                        <a:buChar char="-"/>
                      </a:pPr>
                      <a:r>
                        <a:rPr lang="ar" sz="1000">
                          <a:latin typeface="Mada"/>
                          <a:ea typeface="Mada"/>
                          <a:cs typeface="Mada"/>
                          <a:sym typeface="Mada"/>
                        </a:rPr>
                        <a:t>Pleuritic chest pain</a:t>
                      </a:r>
                      <a:endParaRPr sz="1000">
                        <a:latin typeface="Mada"/>
                        <a:ea typeface="Mada"/>
                        <a:cs typeface="Mada"/>
                        <a:sym typeface="Mada"/>
                      </a:endParaRPr>
                    </a:p>
                    <a:p>
                      <a:pPr indent="-158750" lvl="0" marL="179999" rtl="0" algn="l">
                        <a:spcBef>
                          <a:spcPts val="0"/>
                        </a:spcBef>
                        <a:spcAft>
                          <a:spcPts val="0"/>
                        </a:spcAft>
                        <a:buSzPts val="1000"/>
                        <a:buFont typeface="Mada"/>
                        <a:buChar char="-"/>
                      </a:pPr>
                      <a:r>
                        <a:rPr lang="ar" sz="1000">
                          <a:latin typeface="Mada"/>
                          <a:ea typeface="Mada"/>
                          <a:cs typeface="Mada"/>
                          <a:sym typeface="Mada"/>
                        </a:rPr>
                        <a:t>Restricted breathing</a:t>
                      </a:r>
                      <a:endParaRPr sz="1000">
                        <a:latin typeface="Mada"/>
                        <a:ea typeface="Mada"/>
                        <a:cs typeface="Mada"/>
                        <a:sym typeface="Mada"/>
                      </a:endParaRPr>
                    </a:p>
                    <a:p>
                      <a:pPr indent="-158750" lvl="0" marL="179999" rtl="0" algn="l">
                        <a:spcBef>
                          <a:spcPts val="0"/>
                        </a:spcBef>
                        <a:spcAft>
                          <a:spcPts val="0"/>
                        </a:spcAft>
                        <a:buSzPts val="1000"/>
                        <a:buFont typeface="Mada"/>
                        <a:buChar char="-"/>
                      </a:pPr>
                      <a:r>
                        <a:rPr lang="ar" sz="1000">
                          <a:latin typeface="Mada"/>
                          <a:ea typeface="Mada"/>
                          <a:cs typeface="Mada"/>
                          <a:sym typeface="Mada"/>
                        </a:rPr>
                        <a:t>Haemoptysis</a:t>
                      </a:r>
                      <a:endParaRPr sz="10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ar" sz="1000">
                          <a:latin typeface="Mada"/>
                          <a:ea typeface="Mada"/>
                          <a:cs typeface="Mada"/>
                          <a:sym typeface="Mada"/>
                        </a:rPr>
                        <a:t>Exertional dyspnoea</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Late:</a:t>
                      </a:r>
                      <a:endParaRPr sz="1000">
                        <a:latin typeface="Mada"/>
                        <a:ea typeface="Mada"/>
                        <a:cs typeface="Mada"/>
                        <a:sym typeface="Mada"/>
                      </a:endParaRPr>
                    </a:p>
                    <a:p>
                      <a:pPr indent="-111125" lvl="0" marL="89999" rtl="0" algn="l">
                        <a:spcBef>
                          <a:spcPts val="0"/>
                        </a:spcBef>
                        <a:spcAft>
                          <a:spcPts val="0"/>
                        </a:spcAft>
                        <a:buSzPts val="1000"/>
                        <a:buFont typeface="Mada"/>
                        <a:buChar char="-"/>
                      </a:pPr>
                      <a:r>
                        <a:rPr lang="ar" sz="1000">
                          <a:latin typeface="Mada"/>
                          <a:ea typeface="Mada"/>
                          <a:cs typeface="Mada"/>
                          <a:sym typeface="Mada"/>
                        </a:rPr>
                        <a:t>Symptoms of pulmonary hypertension </a:t>
                      </a:r>
                      <a:endParaRPr sz="1000">
                        <a:latin typeface="Mada"/>
                        <a:ea typeface="Mada"/>
                        <a:cs typeface="Mada"/>
                        <a:sym typeface="Mada"/>
                      </a:endParaRPr>
                    </a:p>
                    <a:p>
                      <a:pPr indent="-111125" lvl="0" marL="89999" rtl="0" algn="l">
                        <a:spcBef>
                          <a:spcPts val="0"/>
                        </a:spcBef>
                        <a:spcAft>
                          <a:spcPts val="0"/>
                        </a:spcAft>
                        <a:buSzPts val="1000"/>
                        <a:buFont typeface="Mada"/>
                        <a:buChar char="-"/>
                      </a:pPr>
                      <a:r>
                        <a:rPr lang="ar" sz="1000">
                          <a:latin typeface="Mada"/>
                          <a:ea typeface="Mada"/>
                          <a:cs typeface="Mada"/>
                          <a:sym typeface="Mada"/>
                        </a:rPr>
                        <a:t>Right heart failure</a:t>
                      </a:r>
                      <a:endParaRPr sz="1000">
                        <a:latin typeface="Mada"/>
                        <a:ea typeface="Mada"/>
                        <a:cs typeface="Mada"/>
                        <a:sym typeface="Mada"/>
                      </a:endParaRPr>
                    </a:p>
                  </a:txBody>
                  <a:tcPr marT="91425" marB="91425" marR="91425" marL="91425" anchor="ctr"/>
                </a:tc>
              </a:tr>
              <a:tr h="1592400">
                <a:tc>
                  <a:txBody>
                    <a:bodyPr/>
                    <a:lstStyle/>
                    <a:p>
                      <a:pPr indent="0" lvl="0" marL="0" rtl="0" algn="ctr">
                        <a:spcBef>
                          <a:spcPts val="0"/>
                        </a:spcBef>
                        <a:spcAft>
                          <a:spcPts val="0"/>
                        </a:spcAft>
                        <a:buNone/>
                      </a:pPr>
                      <a:r>
                        <a:rPr lang="ar" sz="1100">
                          <a:solidFill>
                            <a:srgbClr val="FFFFFF"/>
                          </a:solidFill>
                          <a:latin typeface="Mada"/>
                          <a:ea typeface="Mada"/>
                          <a:cs typeface="Mada"/>
                          <a:sym typeface="Mada"/>
                        </a:rPr>
                        <a:t>Signs</a:t>
                      </a:r>
                      <a:endParaRPr sz="11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000">
                          <a:latin typeface="Mada"/>
                          <a:ea typeface="Mada"/>
                          <a:cs typeface="Mada"/>
                          <a:sym typeface="Mada"/>
                        </a:rPr>
                        <a:t>Major circulatory collapse: </a:t>
                      </a:r>
                      <a:endParaRPr sz="1000">
                        <a:latin typeface="Mada"/>
                        <a:ea typeface="Mada"/>
                        <a:cs typeface="Mada"/>
                        <a:sym typeface="Mada"/>
                      </a:endParaRPr>
                    </a:p>
                    <a:p>
                      <a:pPr indent="-153499" lvl="0" marL="179999" rtl="0" algn="l">
                        <a:spcBef>
                          <a:spcPts val="0"/>
                        </a:spcBef>
                        <a:spcAft>
                          <a:spcPts val="0"/>
                        </a:spcAft>
                        <a:buSzPts val="1000"/>
                        <a:buFont typeface="Mada"/>
                        <a:buChar char="-"/>
                      </a:pPr>
                      <a:r>
                        <a:rPr lang="ar" sz="1000">
                          <a:latin typeface="Mada"/>
                          <a:ea typeface="Mada"/>
                          <a:cs typeface="Mada"/>
                          <a:sym typeface="Mada"/>
                        </a:rPr>
                        <a:t>Tachycardia</a:t>
                      </a:r>
                      <a:endParaRPr sz="1000">
                        <a:latin typeface="Mada"/>
                        <a:ea typeface="Mada"/>
                        <a:cs typeface="Mada"/>
                        <a:sym typeface="Mada"/>
                      </a:endParaRPr>
                    </a:p>
                    <a:p>
                      <a:pPr indent="-153499" lvl="0" marL="179999" rtl="0" algn="l">
                        <a:spcBef>
                          <a:spcPts val="0"/>
                        </a:spcBef>
                        <a:spcAft>
                          <a:spcPts val="0"/>
                        </a:spcAft>
                        <a:buSzPts val="1000"/>
                        <a:buFont typeface="Mada"/>
                        <a:buChar char="-"/>
                      </a:pPr>
                      <a:r>
                        <a:rPr lang="ar" sz="1000">
                          <a:latin typeface="Mada"/>
                          <a:ea typeface="Mada"/>
                          <a:cs typeface="Mada"/>
                          <a:sym typeface="Mada"/>
                        </a:rPr>
                        <a:t>Hypotension</a:t>
                      </a:r>
                      <a:endParaRPr sz="1000">
                        <a:latin typeface="Mada"/>
                        <a:ea typeface="Mada"/>
                        <a:cs typeface="Mada"/>
                        <a:sym typeface="Mada"/>
                      </a:endParaRPr>
                    </a:p>
                    <a:p>
                      <a:pPr indent="-153499" lvl="0" marL="179999" rtl="0" algn="l">
                        <a:spcBef>
                          <a:spcPts val="0"/>
                        </a:spcBef>
                        <a:spcAft>
                          <a:spcPts val="0"/>
                        </a:spcAft>
                        <a:buSzPts val="1000"/>
                        <a:buFont typeface="Mada"/>
                        <a:buChar char="-"/>
                      </a:pPr>
                      <a:r>
                        <a:rPr lang="ar" sz="1000">
                          <a:latin typeface="Mada"/>
                          <a:ea typeface="Mada"/>
                          <a:cs typeface="Mada"/>
                          <a:sym typeface="Mada"/>
                        </a:rPr>
                        <a:t>↑JVP</a:t>
                      </a:r>
                      <a:endParaRPr sz="1000">
                        <a:latin typeface="Mada"/>
                        <a:ea typeface="Mada"/>
                        <a:cs typeface="Mada"/>
                        <a:sym typeface="Mada"/>
                      </a:endParaRPr>
                    </a:p>
                    <a:p>
                      <a:pPr indent="-153499" lvl="0" marL="179999" rtl="0" algn="l">
                        <a:spcBef>
                          <a:spcPts val="0"/>
                        </a:spcBef>
                        <a:spcAft>
                          <a:spcPts val="0"/>
                        </a:spcAft>
                        <a:buSzPts val="1000"/>
                        <a:buFont typeface="Mada"/>
                        <a:buChar char="-"/>
                      </a:pPr>
                      <a:r>
                        <a:rPr lang="ar" sz="1000">
                          <a:latin typeface="Mada"/>
                          <a:ea typeface="Mada"/>
                          <a:cs typeface="Mada"/>
                          <a:sym typeface="Mada"/>
                        </a:rPr>
                        <a:t>RV gallop rhythm</a:t>
                      </a:r>
                      <a:endParaRPr sz="1000">
                        <a:latin typeface="Mada"/>
                        <a:ea typeface="Mada"/>
                        <a:cs typeface="Mada"/>
                        <a:sym typeface="Mada"/>
                      </a:endParaRPr>
                    </a:p>
                    <a:p>
                      <a:pPr indent="-153499" lvl="0" marL="179999" rtl="0" algn="l">
                        <a:spcBef>
                          <a:spcPts val="0"/>
                        </a:spcBef>
                        <a:spcAft>
                          <a:spcPts val="0"/>
                        </a:spcAft>
                        <a:buSzPts val="1000"/>
                        <a:buFont typeface="Mada"/>
                        <a:buChar char="-"/>
                      </a:pPr>
                      <a:r>
                        <a:rPr lang="ar" sz="1000">
                          <a:latin typeface="Mada"/>
                          <a:ea typeface="Mada"/>
                          <a:cs typeface="Mada"/>
                          <a:sym typeface="Mada"/>
                        </a:rPr>
                        <a:t>Loud P2  </a:t>
                      </a:r>
                      <a:endParaRPr sz="1000">
                        <a:latin typeface="Mada"/>
                        <a:ea typeface="Mada"/>
                        <a:cs typeface="Mada"/>
                        <a:sym typeface="Mada"/>
                      </a:endParaRPr>
                    </a:p>
                    <a:p>
                      <a:pPr indent="-153499" lvl="0" marL="179999" rtl="0" algn="l">
                        <a:spcBef>
                          <a:spcPts val="0"/>
                        </a:spcBef>
                        <a:spcAft>
                          <a:spcPts val="0"/>
                        </a:spcAft>
                        <a:buSzPts val="1000"/>
                        <a:buFont typeface="Mada"/>
                        <a:buChar char="-"/>
                      </a:pPr>
                      <a:r>
                        <a:rPr lang="ar" sz="1000">
                          <a:latin typeface="Mada"/>
                          <a:ea typeface="Mada"/>
                          <a:cs typeface="Mada"/>
                          <a:sym typeface="Mada"/>
                        </a:rPr>
                        <a:t>Severe cyanosis</a:t>
                      </a:r>
                      <a:endParaRPr sz="1000">
                        <a:latin typeface="Mada"/>
                        <a:ea typeface="Mada"/>
                        <a:cs typeface="Mada"/>
                        <a:sym typeface="Mada"/>
                      </a:endParaRPr>
                    </a:p>
                    <a:p>
                      <a:pPr indent="-153499" lvl="0" marL="179999" rtl="0" algn="l">
                        <a:spcBef>
                          <a:spcPts val="0"/>
                        </a:spcBef>
                        <a:spcAft>
                          <a:spcPts val="0"/>
                        </a:spcAft>
                        <a:buSzPts val="1000"/>
                        <a:buFont typeface="Mada"/>
                        <a:buChar char="-"/>
                      </a:pPr>
                      <a:r>
                        <a:rPr lang="ar" sz="1000">
                          <a:latin typeface="Mada"/>
                          <a:ea typeface="Mada"/>
                          <a:cs typeface="Mada"/>
                          <a:sym typeface="Mada"/>
                        </a:rPr>
                        <a:t>↓urinary output</a:t>
                      </a:r>
                      <a:endParaRPr sz="1000">
                        <a:latin typeface="Mada"/>
                        <a:ea typeface="Mada"/>
                        <a:cs typeface="Mada"/>
                        <a:sym typeface="Mada"/>
                      </a:endParaRPr>
                    </a:p>
                  </a:txBody>
                  <a:tcPr marT="91425" marB="91425" marR="91425" marL="91425" anchor="ctr"/>
                </a:tc>
                <a:tc>
                  <a:txBody>
                    <a:bodyPr/>
                    <a:lstStyle/>
                    <a:p>
                      <a:pPr indent="-153499" lvl="0" marL="0" rtl="0" algn="l">
                        <a:spcBef>
                          <a:spcPts val="0"/>
                        </a:spcBef>
                        <a:spcAft>
                          <a:spcPts val="0"/>
                        </a:spcAft>
                        <a:buSzPts val="1000"/>
                        <a:buFont typeface="Mada"/>
                        <a:buChar char="-"/>
                      </a:pPr>
                      <a:r>
                        <a:rPr lang="ar" sz="1000">
                          <a:latin typeface="Mada"/>
                          <a:ea typeface="Mada"/>
                          <a:cs typeface="Mada"/>
                          <a:sym typeface="Mada"/>
                        </a:rPr>
                        <a:t>Tachycardia </a:t>
                      </a:r>
                      <a:endParaRPr sz="1000">
                        <a:latin typeface="Mada"/>
                        <a:ea typeface="Mada"/>
                        <a:cs typeface="Mada"/>
                        <a:sym typeface="Mada"/>
                      </a:endParaRPr>
                    </a:p>
                    <a:p>
                      <a:pPr indent="-153499" lvl="0" marL="0" rtl="0" algn="l">
                        <a:spcBef>
                          <a:spcPts val="0"/>
                        </a:spcBef>
                        <a:spcAft>
                          <a:spcPts val="0"/>
                        </a:spcAft>
                        <a:buSzPts val="1000"/>
                        <a:buFont typeface="Mada"/>
                        <a:buChar char="-"/>
                      </a:pPr>
                      <a:r>
                        <a:rPr lang="ar" sz="1000">
                          <a:latin typeface="Mada"/>
                          <a:ea typeface="Mada"/>
                          <a:cs typeface="Mada"/>
                          <a:sym typeface="Mada"/>
                        </a:rPr>
                        <a:t>Pleural rub</a:t>
                      </a:r>
                      <a:endParaRPr sz="1000">
                        <a:latin typeface="Mada"/>
                        <a:ea typeface="Mada"/>
                        <a:cs typeface="Mada"/>
                        <a:sym typeface="Mada"/>
                      </a:endParaRPr>
                    </a:p>
                    <a:p>
                      <a:pPr indent="-153499" lvl="0" marL="0" rtl="0" algn="l">
                        <a:spcBef>
                          <a:spcPts val="0"/>
                        </a:spcBef>
                        <a:spcAft>
                          <a:spcPts val="0"/>
                        </a:spcAft>
                        <a:buSzPts val="1000"/>
                        <a:buFont typeface="Mada"/>
                        <a:buChar char="-"/>
                      </a:pPr>
                      <a:r>
                        <a:rPr lang="ar" sz="1000">
                          <a:latin typeface="Mada"/>
                          <a:ea typeface="Mada"/>
                          <a:cs typeface="Mada"/>
                          <a:sym typeface="Mada"/>
                        </a:rPr>
                        <a:t>Raised hemidiaphragm</a:t>
                      </a:r>
                      <a:endParaRPr sz="1000">
                        <a:latin typeface="Mada"/>
                        <a:ea typeface="Mada"/>
                        <a:cs typeface="Mada"/>
                        <a:sym typeface="Mada"/>
                      </a:endParaRPr>
                    </a:p>
                    <a:p>
                      <a:pPr indent="-153499" lvl="0" marL="0" rtl="0" algn="l">
                        <a:spcBef>
                          <a:spcPts val="0"/>
                        </a:spcBef>
                        <a:spcAft>
                          <a:spcPts val="0"/>
                        </a:spcAft>
                        <a:buSzPts val="1000"/>
                        <a:buFont typeface="Mada"/>
                        <a:buChar char="-"/>
                      </a:pPr>
                      <a:r>
                        <a:rPr lang="ar" sz="1000">
                          <a:latin typeface="Mada"/>
                          <a:ea typeface="Mada"/>
                          <a:cs typeface="Mada"/>
                          <a:sym typeface="Mada"/>
                        </a:rPr>
                        <a:t>Crackles</a:t>
                      </a:r>
                      <a:endParaRPr sz="1000">
                        <a:latin typeface="Mada"/>
                        <a:ea typeface="Mada"/>
                        <a:cs typeface="Mada"/>
                        <a:sym typeface="Mada"/>
                      </a:endParaRPr>
                    </a:p>
                    <a:p>
                      <a:pPr indent="-153499" lvl="0" marL="0" rtl="0" algn="l">
                        <a:spcBef>
                          <a:spcPts val="0"/>
                        </a:spcBef>
                        <a:spcAft>
                          <a:spcPts val="0"/>
                        </a:spcAft>
                        <a:buSzPts val="1000"/>
                        <a:buFont typeface="Mada"/>
                        <a:buChar char="-"/>
                      </a:pPr>
                      <a:r>
                        <a:rPr lang="ar" sz="1000">
                          <a:latin typeface="Mada"/>
                          <a:ea typeface="Mada"/>
                          <a:cs typeface="Mada"/>
                          <a:sym typeface="Mada"/>
                        </a:rPr>
                        <a:t>Effusion (often blood-stained)</a:t>
                      </a:r>
                      <a:endParaRPr sz="1000">
                        <a:latin typeface="Mada"/>
                        <a:ea typeface="Mada"/>
                        <a:cs typeface="Mada"/>
                        <a:sym typeface="Mada"/>
                      </a:endParaRPr>
                    </a:p>
                    <a:p>
                      <a:pPr indent="-153499" lvl="0" marL="0" rtl="0" algn="l">
                        <a:spcBef>
                          <a:spcPts val="0"/>
                        </a:spcBef>
                        <a:spcAft>
                          <a:spcPts val="0"/>
                        </a:spcAft>
                        <a:buSzPts val="1000"/>
                        <a:buFont typeface="Mada"/>
                        <a:buChar char="-"/>
                      </a:pPr>
                      <a:r>
                        <a:rPr lang="ar" sz="1000">
                          <a:latin typeface="Mada"/>
                          <a:ea typeface="Mada"/>
                          <a:cs typeface="Mada"/>
                          <a:sym typeface="Mada"/>
                        </a:rPr>
                        <a:t>Low-grade fever</a:t>
                      </a:r>
                      <a:endParaRPr sz="1000">
                        <a:latin typeface="Mada"/>
                        <a:ea typeface="Mada"/>
                        <a:cs typeface="Mada"/>
                        <a:sym typeface="Mada"/>
                      </a:endParaRPr>
                    </a:p>
                  </a:txBody>
                  <a:tcPr marT="91425" marB="91425" marR="91425" marL="270000" anchor="ctr"/>
                </a:tc>
                <a:tc>
                  <a:txBody>
                    <a:bodyPr/>
                    <a:lstStyle/>
                    <a:p>
                      <a:pPr indent="0" lvl="0" marL="0" rtl="0" algn="l">
                        <a:spcBef>
                          <a:spcPts val="0"/>
                        </a:spcBef>
                        <a:spcAft>
                          <a:spcPts val="0"/>
                        </a:spcAft>
                        <a:buNone/>
                      </a:pPr>
                      <a:r>
                        <a:rPr lang="ar" sz="1000">
                          <a:latin typeface="Mada"/>
                          <a:ea typeface="Mada"/>
                          <a:cs typeface="Mada"/>
                          <a:sym typeface="Mada"/>
                        </a:rPr>
                        <a:t>Early:</a:t>
                      </a:r>
                      <a:endParaRPr sz="1000">
                        <a:latin typeface="Mada"/>
                        <a:ea typeface="Mada"/>
                        <a:cs typeface="Mada"/>
                        <a:sym typeface="Mada"/>
                      </a:endParaRPr>
                    </a:p>
                    <a:p>
                      <a:pPr indent="-153499" lvl="0" marL="269999" rtl="0" algn="l">
                        <a:spcBef>
                          <a:spcPts val="0"/>
                        </a:spcBef>
                        <a:spcAft>
                          <a:spcPts val="0"/>
                        </a:spcAft>
                        <a:buSzPts val="1000"/>
                        <a:buFont typeface="Mada"/>
                        <a:buChar char="-"/>
                      </a:pPr>
                      <a:r>
                        <a:rPr lang="ar" sz="1000">
                          <a:latin typeface="Mada"/>
                          <a:ea typeface="Mada"/>
                          <a:cs typeface="Mada"/>
                          <a:sym typeface="Mada"/>
                        </a:rPr>
                        <a:t>may be minimal </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Later: </a:t>
                      </a:r>
                      <a:endParaRPr sz="1000">
                        <a:latin typeface="Mada"/>
                        <a:ea typeface="Mada"/>
                        <a:cs typeface="Mada"/>
                        <a:sym typeface="Mada"/>
                      </a:endParaRPr>
                    </a:p>
                    <a:p>
                      <a:pPr indent="-149225" lvl="0" marL="269999" rtl="0" algn="l">
                        <a:spcBef>
                          <a:spcPts val="0"/>
                        </a:spcBef>
                        <a:spcAft>
                          <a:spcPts val="0"/>
                        </a:spcAft>
                        <a:buSzPts val="1000"/>
                        <a:buFont typeface="Mada"/>
                        <a:buChar char="-"/>
                      </a:pPr>
                      <a:r>
                        <a:rPr lang="ar" sz="1000">
                          <a:latin typeface="Mada"/>
                          <a:ea typeface="Mada"/>
                          <a:cs typeface="Mada"/>
                          <a:sym typeface="Mada"/>
                        </a:rPr>
                        <a:t>RV heave, loud  P2</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Terminal: </a:t>
                      </a:r>
                      <a:endParaRPr sz="1000">
                        <a:latin typeface="Mada"/>
                        <a:ea typeface="Mada"/>
                        <a:cs typeface="Mada"/>
                        <a:sym typeface="Mada"/>
                      </a:endParaRPr>
                    </a:p>
                    <a:p>
                      <a:pPr indent="-153499" lvl="0" marL="269999" rtl="0" algn="l">
                        <a:spcBef>
                          <a:spcPts val="0"/>
                        </a:spcBef>
                        <a:spcAft>
                          <a:spcPts val="0"/>
                        </a:spcAft>
                        <a:buSzPts val="1000"/>
                        <a:buFont typeface="Mada"/>
                        <a:buChar char="-"/>
                      </a:pPr>
                      <a:r>
                        <a:rPr lang="ar" sz="1000">
                          <a:latin typeface="Mada"/>
                          <a:ea typeface="Mada"/>
                          <a:cs typeface="Mada"/>
                          <a:sym typeface="Mada"/>
                        </a:rPr>
                        <a:t>signs of right heart failure</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txBody>
                  <a:tcPr marT="91425" marB="91425" marR="91425" marL="91425" anchor="ctr"/>
                </a:tc>
              </a:tr>
              <a:tr h="900025">
                <a:tc>
                  <a:txBody>
                    <a:bodyPr/>
                    <a:lstStyle/>
                    <a:p>
                      <a:pPr indent="0" lvl="0" marL="0" rtl="0" algn="ctr">
                        <a:spcBef>
                          <a:spcPts val="0"/>
                        </a:spcBef>
                        <a:spcAft>
                          <a:spcPts val="0"/>
                        </a:spcAft>
                        <a:buClr>
                          <a:schemeClr val="dk1"/>
                        </a:buClr>
                        <a:buSzPts val="1100"/>
                        <a:buFont typeface="Arial"/>
                        <a:buNone/>
                      </a:pPr>
                      <a:r>
                        <a:rPr lang="ar" sz="1100">
                          <a:solidFill>
                            <a:srgbClr val="FFFFFF"/>
                          </a:solidFill>
                          <a:latin typeface="Mada"/>
                          <a:ea typeface="Mada"/>
                          <a:cs typeface="Mada"/>
                          <a:sym typeface="Mada"/>
                        </a:rPr>
                        <a:t>Chest X-ray</a:t>
                      </a:r>
                      <a:endParaRPr sz="1100">
                        <a:solidFill>
                          <a:srgbClr val="FFFFFF"/>
                        </a:solidFill>
                        <a:latin typeface="Mada"/>
                        <a:ea typeface="Mada"/>
                        <a:cs typeface="Mada"/>
                        <a:sym typeface="Mada"/>
                      </a:endParaRPr>
                    </a:p>
                    <a:p>
                      <a:pPr indent="0" lvl="0" marL="0" rtl="0" algn="ctr">
                        <a:spcBef>
                          <a:spcPts val="0"/>
                        </a:spcBef>
                        <a:spcAft>
                          <a:spcPts val="0"/>
                        </a:spcAft>
                        <a:buNone/>
                      </a:pPr>
                      <a:r>
                        <a:t/>
                      </a:r>
                      <a:endParaRPr sz="11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000">
                          <a:latin typeface="Mada"/>
                          <a:ea typeface="Mada"/>
                          <a:cs typeface="Mada"/>
                          <a:sym typeface="Mada"/>
                        </a:rPr>
                        <a:t>Usually normal; may be subtle oligaemia</a:t>
                      </a:r>
                      <a:endParaRPr sz="10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149225" lvl="0" marL="179999"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Pleuropulmonary opacities</a:t>
                      </a:r>
                      <a:endParaRPr sz="1000">
                        <a:solidFill>
                          <a:schemeClr val="dk1"/>
                        </a:solidFill>
                        <a:latin typeface="Mada"/>
                        <a:ea typeface="Mada"/>
                        <a:cs typeface="Mada"/>
                        <a:sym typeface="Mada"/>
                      </a:endParaRPr>
                    </a:p>
                    <a:p>
                      <a:pPr indent="-149225" lvl="0" marL="179999"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Pleural effusion</a:t>
                      </a:r>
                      <a:endParaRPr sz="1000">
                        <a:solidFill>
                          <a:schemeClr val="dk1"/>
                        </a:solidFill>
                        <a:latin typeface="Mada"/>
                        <a:ea typeface="Mada"/>
                        <a:cs typeface="Mada"/>
                        <a:sym typeface="Mada"/>
                      </a:endParaRPr>
                    </a:p>
                    <a:p>
                      <a:pPr indent="-149225" lvl="0" marL="179999"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Linear shadow </a:t>
                      </a:r>
                      <a:endParaRPr sz="1000">
                        <a:solidFill>
                          <a:schemeClr val="dk1"/>
                        </a:solidFill>
                        <a:latin typeface="Mada"/>
                        <a:ea typeface="Mada"/>
                        <a:cs typeface="Mada"/>
                        <a:sym typeface="Mada"/>
                      </a:endParaRPr>
                    </a:p>
                    <a:p>
                      <a:pPr indent="-149225" lvl="0" marL="179999"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Raised hemidiaphragm </a:t>
                      </a:r>
                      <a:endParaRPr sz="10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149225" lvl="0" marL="179999" rtl="0" algn="l">
                        <a:spcBef>
                          <a:spcPts val="0"/>
                        </a:spcBef>
                        <a:spcAft>
                          <a:spcPts val="0"/>
                        </a:spcAft>
                        <a:buSzPts val="1000"/>
                        <a:buFont typeface="Mada"/>
                        <a:buChar char="-"/>
                      </a:pPr>
                      <a:r>
                        <a:rPr lang="ar" sz="1000">
                          <a:latin typeface="Mada"/>
                          <a:ea typeface="Mada"/>
                          <a:cs typeface="Mada"/>
                          <a:sym typeface="Mada"/>
                        </a:rPr>
                        <a:t>Enlarged pulmonary artery trunk</a:t>
                      </a:r>
                      <a:endParaRPr sz="1000">
                        <a:latin typeface="Mada"/>
                        <a:ea typeface="Mada"/>
                        <a:cs typeface="Mada"/>
                        <a:sym typeface="Mada"/>
                      </a:endParaRPr>
                    </a:p>
                    <a:p>
                      <a:pPr indent="-149225" lvl="0" marL="179999" rtl="0" algn="l">
                        <a:spcBef>
                          <a:spcPts val="0"/>
                        </a:spcBef>
                        <a:spcAft>
                          <a:spcPts val="0"/>
                        </a:spcAft>
                        <a:buSzPts val="1000"/>
                        <a:buFont typeface="Mada"/>
                        <a:buChar char="-"/>
                      </a:pPr>
                      <a:r>
                        <a:rPr lang="ar" sz="1000">
                          <a:latin typeface="Mada"/>
                          <a:ea typeface="Mada"/>
                          <a:cs typeface="Mada"/>
                          <a:sym typeface="Mada"/>
                        </a:rPr>
                        <a:t>Enlarged heart</a:t>
                      </a:r>
                      <a:endParaRPr sz="1000">
                        <a:latin typeface="Mada"/>
                        <a:ea typeface="Mada"/>
                        <a:cs typeface="Mada"/>
                        <a:sym typeface="Mada"/>
                      </a:endParaRPr>
                    </a:p>
                    <a:p>
                      <a:pPr indent="-149225" lvl="0" marL="179999" rtl="0" algn="l">
                        <a:spcBef>
                          <a:spcPts val="0"/>
                        </a:spcBef>
                        <a:spcAft>
                          <a:spcPts val="0"/>
                        </a:spcAft>
                        <a:buSzPts val="1000"/>
                        <a:buFont typeface="Mada"/>
                        <a:buChar char="-"/>
                      </a:pPr>
                      <a:r>
                        <a:rPr lang="ar" sz="1000">
                          <a:latin typeface="Mada"/>
                          <a:ea typeface="Mada"/>
                          <a:cs typeface="Mada"/>
                          <a:sym typeface="Mada"/>
                        </a:rPr>
                        <a:t>Prominent right ventricle</a:t>
                      </a:r>
                      <a:endParaRPr sz="10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tcPr>
                </a:tc>
              </a:tr>
              <a:tr h="726950">
                <a:tc>
                  <a:txBody>
                    <a:bodyPr/>
                    <a:lstStyle/>
                    <a:p>
                      <a:pPr indent="0" lvl="0" marL="0" rtl="0" algn="ctr">
                        <a:spcBef>
                          <a:spcPts val="0"/>
                        </a:spcBef>
                        <a:spcAft>
                          <a:spcPts val="0"/>
                        </a:spcAft>
                        <a:buNone/>
                      </a:pPr>
                      <a:r>
                        <a:rPr lang="ar" sz="1100">
                          <a:solidFill>
                            <a:srgbClr val="FFFFFF"/>
                          </a:solidFill>
                          <a:latin typeface="Mada"/>
                          <a:ea typeface="Mada"/>
                          <a:cs typeface="Mada"/>
                          <a:sym typeface="Mada"/>
                        </a:rPr>
                        <a:t>ECG</a:t>
                      </a:r>
                      <a:endParaRPr sz="1100">
                        <a:solidFill>
                          <a:srgbClr val="FFFFFF"/>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solidFill>
                      <a:schemeClr val="accent3"/>
                    </a:solidFill>
                  </a:tcPr>
                </a:tc>
                <a:tc>
                  <a:txBody>
                    <a:bodyPr/>
                    <a:lstStyle/>
                    <a:p>
                      <a:pPr indent="-149225" lvl="0" marL="179999" rtl="0" algn="l">
                        <a:spcBef>
                          <a:spcPts val="0"/>
                        </a:spcBef>
                        <a:spcAft>
                          <a:spcPts val="0"/>
                        </a:spcAft>
                        <a:buSzPts val="1000"/>
                        <a:buFont typeface="Mada"/>
                        <a:buChar char="-"/>
                      </a:pPr>
                      <a:r>
                        <a:rPr lang="ar" sz="1000">
                          <a:latin typeface="Mada"/>
                          <a:ea typeface="Mada"/>
                          <a:cs typeface="Mada"/>
                          <a:sym typeface="Mada"/>
                        </a:rPr>
                        <a:t>S1Q3T3 anterior T-wave inversion</a:t>
                      </a:r>
                      <a:endParaRPr sz="1000">
                        <a:latin typeface="Mada"/>
                        <a:ea typeface="Mada"/>
                        <a:cs typeface="Mada"/>
                        <a:sym typeface="Mada"/>
                      </a:endParaRPr>
                    </a:p>
                    <a:p>
                      <a:pPr indent="-149225" lvl="0" marL="179999" rtl="0" algn="l">
                        <a:spcBef>
                          <a:spcPts val="0"/>
                        </a:spcBef>
                        <a:spcAft>
                          <a:spcPts val="0"/>
                        </a:spcAft>
                        <a:buSzPts val="1000"/>
                        <a:buFont typeface="Mada"/>
                        <a:buChar char="-"/>
                      </a:pPr>
                      <a:r>
                        <a:rPr lang="ar" sz="1000">
                          <a:latin typeface="Mada"/>
                          <a:ea typeface="Mada"/>
                          <a:cs typeface="Mada"/>
                          <a:sym typeface="Mada"/>
                        </a:rPr>
                        <a:t>RBBB </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Sinus tachycardia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ar" sz="1000">
                          <a:solidFill>
                            <a:schemeClr val="dk1"/>
                          </a:solidFill>
                          <a:latin typeface="Mada"/>
                          <a:ea typeface="Mada"/>
                          <a:cs typeface="Mada"/>
                          <a:sym typeface="Mada"/>
                        </a:rPr>
                        <a:t>RV hypertrophy and strain</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26950">
                <a:tc>
                  <a:txBody>
                    <a:bodyPr/>
                    <a:lstStyle/>
                    <a:p>
                      <a:pPr indent="0" lvl="0" marL="0" rtl="0" algn="ctr">
                        <a:spcBef>
                          <a:spcPts val="0"/>
                        </a:spcBef>
                        <a:spcAft>
                          <a:spcPts val="0"/>
                        </a:spcAft>
                        <a:buNone/>
                      </a:pPr>
                      <a:r>
                        <a:rPr lang="ar" sz="1100">
                          <a:solidFill>
                            <a:srgbClr val="FFFFFF"/>
                          </a:solidFill>
                          <a:latin typeface="Mada"/>
                          <a:ea typeface="Mada"/>
                          <a:cs typeface="Mada"/>
                          <a:sym typeface="Mada"/>
                        </a:rPr>
                        <a:t>Arterial blood gas</a:t>
                      </a:r>
                      <a:endParaRPr sz="1100">
                        <a:solidFill>
                          <a:srgbClr val="FFFFFF"/>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solidFill>
                      <a:schemeClr val="accent3"/>
                    </a:solidFill>
                  </a:tcPr>
                </a:tc>
                <a:tc>
                  <a:txBody>
                    <a:bodyPr/>
                    <a:lstStyle/>
                    <a:p>
                      <a:pPr indent="-158750" lvl="0" marL="179999" rtl="0" algn="l">
                        <a:spcBef>
                          <a:spcPts val="0"/>
                        </a:spcBef>
                        <a:spcAft>
                          <a:spcPts val="0"/>
                        </a:spcAft>
                        <a:buSzPts val="1000"/>
                        <a:buFont typeface="Mada"/>
                        <a:buChar char="-"/>
                      </a:pPr>
                      <a:r>
                        <a:rPr lang="ar" sz="1000">
                          <a:latin typeface="Mada"/>
                          <a:ea typeface="Mada"/>
                          <a:cs typeface="Mada"/>
                          <a:sym typeface="Mada"/>
                        </a:rPr>
                        <a:t>Markedly abnormal with ↓PaO2 and ↓PaCO2 </a:t>
                      </a:r>
                      <a:endParaRPr sz="1000">
                        <a:latin typeface="Mada"/>
                        <a:ea typeface="Mada"/>
                        <a:cs typeface="Mada"/>
                        <a:sym typeface="Mada"/>
                      </a:endParaRPr>
                    </a:p>
                    <a:p>
                      <a:pPr indent="-158750" lvl="0" marL="179999" rtl="0" algn="l">
                        <a:spcBef>
                          <a:spcPts val="0"/>
                        </a:spcBef>
                        <a:spcAft>
                          <a:spcPts val="0"/>
                        </a:spcAft>
                        <a:buSzPts val="1000"/>
                        <a:buFont typeface="Mada"/>
                        <a:buChar char="-"/>
                      </a:pPr>
                      <a:r>
                        <a:rPr lang="ar" sz="1000">
                          <a:latin typeface="Mada"/>
                          <a:ea typeface="Mada"/>
                          <a:cs typeface="Mada"/>
                          <a:sym typeface="Mada"/>
                        </a:rPr>
                        <a:t>Metabolic acidosis</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May be normal or ↓PaO2 or ↓PaCO2</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Exertional ↓PaO2 or desaturation on</a:t>
                      </a:r>
                      <a:endParaRPr sz="10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formal exercise testing </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26950">
                <a:tc>
                  <a:txBody>
                    <a:bodyPr/>
                    <a:lstStyle/>
                    <a:p>
                      <a:pPr indent="0" lvl="0" marL="0" rtl="0" algn="ctr">
                        <a:spcBef>
                          <a:spcPts val="0"/>
                        </a:spcBef>
                        <a:spcAft>
                          <a:spcPts val="0"/>
                        </a:spcAft>
                        <a:buNone/>
                      </a:pPr>
                      <a:r>
                        <a:rPr lang="ar" sz="1100">
                          <a:solidFill>
                            <a:srgbClr val="FFFFFF"/>
                          </a:solidFill>
                          <a:latin typeface="Mada"/>
                          <a:ea typeface="Mada"/>
                          <a:cs typeface="Mada"/>
                          <a:sym typeface="Mada"/>
                        </a:rPr>
                        <a:t>Alternative diagnosis </a:t>
                      </a:r>
                      <a:endParaRPr sz="1100">
                        <a:solidFill>
                          <a:srgbClr val="FFFFFF"/>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solidFill>
                      <a:schemeClr val="accent3"/>
                    </a:solidFill>
                  </a:tcPr>
                </a:tc>
                <a:tc>
                  <a:txBody>
                    <a:bodyPr/>
                    <a:lstStyle/>
                    <a:p>
                      <a:pPr indent="-158750" lvl="0" marL="179999" rtl="0" algn="l">
                        <a:spcBef>
                          <a:spcPts val="0"/>
                        </a:spcBef>
                        <a:spcAft>
                          <a:spcPts val="0"/>
                        </a:spcAft>
                        <a:buSzPts val="1000"/>
                        <a:buFont typeface="Mada"/>
                        <a:buChar char="-"/>
                      </a:pPr>
                      <a:r>
                        <a:rPr lang="ar" sz="1000">
                          <a:latin typeface="Mada"/>
                          <a:ea typeface="Mada"/>
                          <a:cs typeface="Mada"/>
                          <a:sym typeface="Mada"/>
                        </a:rPr>
                        <a:t>Myocardial infarction</a:t>
                      </a:r>
                      <a:endParaRPr sz="1000">
                        <a:latin typeface="Mada"/>
                        <a:ea typeface="Mada"/>
                        <a:cs typeface="Mada"/>
                        <a:sym typeface="Mada"/>
                      </a:endParaRPr>
                    </a:p>
                    <a:p>
                      <a:pPr indent="-158750" lvl="0" marL="179999" rtl="0" algn="l">
                        <a:spcBef>
                          <a:spcPts val="0"/>
                        </a:spcBef>
                        <a:spcAft>
                          <a:spcPts val="0"/>
                        </a:spcAft>
                        <a:buSzPts val="1000"/>
                        <a:buFont typeface="Mada"/>
                        <a:buChar char="-"/>
                      </a:pPr>
                      <a:r>
                        <a:rPr lang="ar" sz="1000">
                          <a:latin typeface="Mada"/>
                          <a:ea typeface="Mada"/>
                          <a:cs typeface="Mada"/>
                          <a:sym typeface="Mada"/>
                        </a:rPr>
                        <a:t>Pericardial tamponade</a:t>
                      </a:r>
                      <a:endParaRPr sz="1000">
                        <a:latin typeface="Mada"/>
                        <a:ea typeface="Mada"/>
                        <a:cs typeface="Mada"/>
                        <a:sym typeface="Mada"/>
                      </a:endParaRPr>
                    </a:p>
                    <a:p>
                      <a:pPr indent="-158750" lvl="0" marL="179999" rtl="0" algn="l">
                        <a:spcBef>
                          <a:spcPts val="0"/>
                        </a:spcBef>
                        <a:spcAft>
                          <a:spcPts val="0"/>
                        </a:spcAft>
                        <a:buSzPts val="1000"/>
                        <a:buFont typeface="Mada"/>
                        <a:buChar char="-"/>
                      </a:pPr>
                      <a:r>
                        <a:rPr lang="ar" sz="1000">
                          <a:latin typeface="Mada"/>
                          <a:ea typeface="Mada"/>
                          <a:cs typeface="Mada"/>
                          <a:sym typeface="Mada"/>
                        </a:rPr>
                        <a:t>Aortic dissection</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53499" lvl="0" marL="179999"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Pneumonia</a:t>
                      </a:r>
                      <a:endParaRPr sz="1000">
                        <a:solidFill>
                          <a:schemeClr val="dk1"/>
                        </a:solidFill>
                        <a:latin typeface="Mada"/>
                        <a:ea typeface="Mada"/>
                        <a:cs typeface="Mada"/>
                        <a:sym typeface="Mada"/>
                      </a:endParaRPr>
                    </a:p>
                    <a:p>
                      <a:pPr indent="-153499" lvl="0" marL="179999"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Pneumothorax</a:t>
                      </a:r>
                      <a:endParaRPr sz="1000">
                        <a:solidFill>
                          <a:schemeClr val="dk1"/>
                        </a:solidFill>
                        <a:latin typeface="Mada"/>
                        <a:ea typeface="Mada"/>
                        <a:cs typeface="Mada"/>
                        <a:sym typeface="Mada"/>
                      </a:endParaRPr>
                    </a:p>
                    <a:p>
                      <a:pPr indent="-153499" lvl="0" marL="179999"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Musculoskeletal chest pain</a:t>
                      </a:r>
                      <a:endParaRPr sz="1000">
                        <a:solidFill>
                          <a:schemeClr val="dk1"/>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Other causes of pulmonary hypertension</a:t>
                      </a:r>
                      <a:endParaRPr sz="10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692" name="Google Shape;692;p35"/>
          <p:cNvSpPr txBox="1"/>
          <p:nvPr/>
        </p:nvSpPr>
        <p:spPr>
          <a:xfrm>
            <a:off x="203638" y="812561"/>
            <a:ext cx="6784800" cy="676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 Features of  Pulmonary thromboemboli:</a:t>
            </a:r>
            <a:endParaRPr b="1" sz="2200">
              <a:highlight>
                <a:schemeClr val="accent4"/>
              </a:highlight>
              <a:latin typeface="Mada"/>
              <a:ea typeface="Mada"/>
              <a:cs typeface="Mada"/>
              <a:sym typeface="Mada"/>
            </a:endParaRPr>
          </a:p>
        </p:txBody>
      </p:sp>
      <p:cxnSp>
        <p:nvCxnSpPr>
          <p:cNvPr id="693" name="Google Shape;693;p3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00" name="Google Shape;100;p1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Pulmonary Embolism </a:t>
            </a:r>
            <a:endParaRPr b="1" sz="2600">
              <a:latin typeface="Mada"/>
              <a:ea typeface="Mada"/>
              <a:cs typeface="Mada"/>
              <a:sym typeface="Mada"/>
            </a:endParaRPr>
          </a:p>
        </p:txBody>
      </p:sp>
      <p:sp>
        <p:nvSpPr>
          <p:cNvPr id="101" name="Google Shape;101;p18"/>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cxnSp>
        <p:nvCxnSpPr>
          <p:cNvPr id="102" name="Google Shape;102;p18"/>
          <p:cNvCxnSpPr>
            <a:stCxn id="103" idx="3"/>
            <a:endCxn id="104" idx="1"/>
          </p:cNvCxnSpPr>
          <p:nvPr/>
        </p:nvCxnSpPr>
        <p:spPr>
          <a:xfrm flipH="1" rot="10800000">
            <a:off x="5154931" y="5979900"/>
            <a:ext cx="213000" cy="3900"/>
          </a:xfrm>
          <a:prstGeom prst="straightConnector1">
            <a:avLst/>
          </a:prstGeom>
          <a:noFill/>
          <a:ln cap="flat" cmpd="sng" w="9525">
            <a:solidFill>
              <a:schemeClr val="dk2"/>
            </a:solidFill>
            <a:prstDash val="solid"/>
            <a:round/>
            <a:headEnd len="med" w="med" type="none"/>
            <a:tailEnd len="med" w="med" type="none"/>
          </a:ln>
        </p:spPr>
      </p:cxnSp>
      <p:cxnSp>
        <p:nvCxnSpPr>
          <p:cNvPr id="105" name="Google Shape;105;p18"/>
          <p:cNvCxnSpPr>
            <a:stCxn id="106" idx="2"/>
            <a:endCxn id="107" idx="0"/>
          </p:cNvCxnSpPr>
          <p:nvPr/>
        </p:nvCxnSpPr>
        <p:spPr>
          <a:xfrm flipH="1" rot="-5400000">
            <a:off x="1159877" y="6430812"/>
            <a:ext cx="395100" cy="600"/>
          </a:xfrm>
          <a:prstGeom prst="bentConnector3">
            <a:avLst>
              <a:gd fmla="val 50006" name="adj1"/>
            </a:avLst>
          </a:prstGeom>
          <a:noFill/>
          <a:ln cap="flat" cmpd="sng" w="9525">
            <a:solidFill>
              <a:schemeClr val="dk2"/>
            </a:solidFill>
            <a:prstDash val="solid"/>
            <a:round/>
            <a:headEnd len="med" w="med" type="none"/>
            <a:tailEnd len="med" w="med" type="none"/>
          </a:ln>
        </p:spPr>
      </p:cxnSp>
      <p:sp>
        <p:nvSpPr>
          <p:cNvPr id="108" name="Google Shape;108;p18"/>
          <p:cNvSpPr/>
          <p:nvPr/>
        </p:nvSpPr>
        <p:spPr>
          <a:xfrm>
            <a:off x="5413682" y="6701140"/>
            <a:ext cx="15123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29</a:t>
            </a:r>
            <a:r>
              <a:rPr b="1" lang="ar" sz="1200">
                <a:solidFill>
                  <a:schemeClr val="accent2"/>
                </a:solidFill>
                <a:latin typeface="Mada"/>
                <a:ea typeface="Mada"/>
                <a:cs typeface="Mada"/>
                <a:sym typeface="Mada"/>
              </a:rPr>
              <a:t>%</a:t>
            </a:r>
            <a:endParaRPr b="1" sz="1200">
              <a:solidFill>
                <a:schemeClr val="accent2"/>
              </a:solidFill>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Dx made, therapy instituted 163,000</a:t>
            </a:r>
            <a:endParaRPr sz="1200">
              <a:latin typeface="Mada"/>
              <a:ea typeface="Mada"/>
              <a:cs typeface="Mada"/>
              <a:sym typeface="Mada"/>
            </a:endParaRPr>
          </a:p>
        </p:txBody>
      </p:sp>
      <p:cxnSp>
        <p:nvCxnSpPr>
          <p:cNvPr id="109" name="Google Shape;109;p18"/>
          <p:cNvCxnSpPr>
            <a:stCxn id="108" idx="2"/>
            <a:endCxn id="110" idx="0"/>
          </p:cNvCxnSpPr>
          <p:nvPr/>
        </p:nvCxnSpPr>
        <p:spPr>
          <a:xfrm flipH="1" rot="-5400000">
            <a:off x="6227282" y="7143190"/>
            <a:ext cx="420900" cy="535800"/>
          </a:xfrm>
          <a:prstGeom prst="bentConnector3">
            <a:avLst>
              <a:gd fmla="val 49986" name="adj1"/>
            </a:avLst>
          </a:prstGeom>
          <a:noFill/>
          <a:ln cap="flat" cmpd="sng" w="9525">
            <a:solidFill>
              <a:schemeClr val="dk2"/>
            </a:solidFill>
            <a:prstDash val="solid"/>
            <a:round/>
            <a:headEnd len="med" w="med" type="none"/>
            <a:tailEnd len="med" w="med" type="none"/>
          </a:ln>
        </p:spPr>
      </p:cxnSp>
      <p:cxnSp>
        <p:nvCxnSpPr>
          <p:cNvPr id="111" name="Google Shape;111;p18"/>
          <p:cNvCxnSpPr>
            <a:stCxn id="108" idx="2"/>
            <a:endCxn id="112" idx="0"/>
          </p:cNvCxnSpPr>
          <p:nvPr/>
        </p:nvCxnSpPr>
        <p:spPr>
          <a:xfrm rot="5400000">
            <a:off x="5697032" y="7148740"/>
            <a:ext cx="420900" cy="524700"/>
          </a:xfrm>
          <a:prstGeom prst="bentConnector3">
            <a:avLst>
              <a:gd fmla="val 49985" name="adj1"/>
            </a:avLst>
          </a:prstGeom>
          <a:noFill/>
          <a:ln cap="flat" cmpd="sng" w="9525">
            <a:solidFill>
              <a:schemeClr val="dk2"/>
            </a:solidFill>
            <a:prstDash val="solid"/>
            <a:round/>
            <a:headEnd len="med" w="med" type="none"/>
            <a:tailEnd len="med" w="med" type="none"/>
          </a:ln>
        </p:spPr>
      </p:cxnSp>
      <p:sp>
        <p:nvSpPr>
          <p:cNvPr id="110" name="Google Shape;110;p18"/>
          <p:cNvSpPr/>
          <p:nvPr/>
        </p:nvSpPr>
        <p:spPr>
          <a:xfrm>
            <a:off x="6215250" y="7621481"/>
            <a:ext cx="9807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8</a:t>
            </a:r>
            <a:r>
              <a:rPr b="1" lang="ar" sz="1200">
                <a:solidFill>
                  <a:schemeClr val="accent2"/>
                </a:solidFill>
                <a:latin typeface="Mada"/>
                <a:ea typeface="Mada"/>
                <a:cs typeface="Mada"/>
                <a:sym typeface="Mada"/>
              </a:rPr>
              <a:t>%</a:t>
            </a:r>
            <a:endParaRPr b="1" sz="1200">
              <a:solidFill>
                <a:schemeClr val="accent2"/>
              </a:solidFill>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Death 120,000</a:t>
            </a:r>
            <a:endParaRPr sz="1200">
              <a:latin typeface="Mada"/>
              <a:ea typeface="Mada"/>
              <a:cs typeface="Mada"/>
              <a:sym typeface="Mada"/>
            </a:endParaRPr>
          </a:p>
        </p:txBody>
      </p:sp>
      <p:sp>
        <p:nvSpPr>
          <p:cNvPr id="112" name="Google Shape;112;p18"/>
          <p:cNvSpPr/>
          <p:nvPr/>
        </p:nvSpPr>
        <p:spPr>
          <a:xfrm>
            <a:off x="5154926" y="7621469"/>
            <a:ext cx="9807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92</a:t>
            </a:r>
            <a:r>
              <a:rPr b="1" lang="ar" sz="1200">
                <a:solidFill>
                  <a:schemeClr val="accent2"/>
                </a:solidFill>
                <a:latin typeface="Mada"/>
                <a:ea typeface="Mada"/>
                <a:cs typeface="Mada"/>
                <a:sym typeface="Mada"/>
              </a:rPr>
              <a:t>%</a:t>
            </a:r>
            <a:endParaRPr b="1" sz="1200">
              <a:solidFill>
                <a:schemeClr val="accent2"/>
              </a:solidFill>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Survival </a:t>
            </a:r>
            <a:r>
              <a:rPr lang="ar" sz="1200">
                <a:latin typeface="Mada"/>
                <a:ea typeface="Mada"/>
                <a:cs typeface="Mada"/>
                <a:sym typeface="Mada"/>
              </a:rPr>
              <a:t> 150,000</a:t>
            </a:r>
            <a:endParaRPr sz="1200">
              <a:latin typeface="Mada"/>
              <a:ea typeface="Mada"/>
              <a:cs typeface="Mada"/>
              <a:sym typeface="Mada"/>
            </a:endParaRPr>
          </a:p>
        </p:txBody>
      </p:sp>
      <p:cxnSp>
        <p:nvCxnSpPr>
          <p:cNvPr id="113" name="Google Shape;113;p18"/>
          <p:cNvCxnSpPr>
            <a:stCxn id="106" idx="3"/>
            <a:endCxn id="103" idx="1"/>
          </p:cNvCxnSpPr>
          <p:nvPr/>
        </p:nvCxnSpPr>
        <p:spPr>
          <a:xfrm>
            <a:off x="2113277" y="5983812"/>
            <a:ext cx="292200" cy="0"/>
          </a:xfrm>
          <a:prstGeom prst="straightConnector1">
            <a:avLst/>
          </a:prstGeom>
          <a:noFill/>
          <a:ln cap="flat" cmpd="sng" w="9525">
            <a:solidFill>
              <a:schemeClr val="dk2"/>
            </a:solidFill>
            <a:prstDash val="solid"/>
            <a:round/>
            <a:headEnd len="med" w="med" type="none"/>
            <a:tailEnd len="med" w="med" type="none"/>
          </a:ln>
        </p:spPr>
      </p:cxnSp>
      <p:cxnSp>
        <p:nvCxnSpPr>
          <p:cNvPr id="114" name="Google Shape;114;p18"/>
          <p:cNvCxnSpPr>
            <a:stCxn id="106" idx="2"/>
            <a:endCxn id="108" idx="0"/>
          </p:cNvCxnSpPr>
          <p:nvPr/>
        </p:nvCxnSpPr>
        <p:spPr>
          <a:xfrm flipH="1" rot="-5400000">
            <a:off x="3529577" y="4061112"/>
            <a:ext cx="467700" cy="4812600"/>
          </a:xfrm>
          <a:prstGeom prst="bentConnector3">
            <a:avLst>
              <a:gd fmla="val 49987" name="adj1"/>
            </a:avLst>
          </a:prstGeom>
          <a:noFill/>
          <a:ln cap="flat" cmpd="sng" w="9525">
            <a:solidFill>
              <a:schemeClr val="dk2"/>
            </a:solidFill>
            <a:prstDash val="solid"/>
            <a:round/>
            <a:headEnd len="med" w="med" type="none"/>
            <a:tailEnd len="med" w="med" type="none"/>
          </a:ln>
        </p:spPr>
      </p:cxnSp>
      <p:sp>
        <p:nvSpPr>
          <p:cNvPr id="103" name="Google Shape;103;p18"/>
          <p:cNvSpPr/>
          <p:nvPr/>
        </p:nvSpPr>
        <p:spPr>
          <a:xfrm>
            <a:off x="2405431" y="5696250"/>
            <a:ext cx="2749500" cy="575100"/>
          </a:xfrm>
          <a:prstGeom prst="roundRect">
            <a:avLst>
              <a:gd fmla="val 16667" name="adj"/>
            </a:avLst>
          </a:prstGeom>
          <a:solidFill>
            <a:schemeClr val="accent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Total Incidence</a:t>
            </a:r>
            <a:r>
              <a:rPr b="1" lang="ar" sz="2200">
                <a:solidFill>
                  <a:srgbClr val="FFFFFF"/>
                </a:solidFill>
                <a:latin typeface="Mada"/>
                <a:ea typeface="Mada"/>
                <a:cs typeface="Mada"/>
                <a:sym typeface="Mada"/>
              </a:rPr>
              <a:t> </a:t>
            </a:r>
            <a:endParaRPr b="1" sz="2200">
              <a:solidFill>
                <a:srgbClr val="FFFFFF"/>
              </a:solidFill>
              <a:latin typeface="Mada"/>
              <a:ea typeface="Mada"/>
              <a:cs typeface="Mada"/>
              <a:sym typeface="Mada"/>
            </a:endParaRPr>
          </a:p>
          <a:p>
            <a:pPr indent="0" lvl="0" marL="0" rtl="0" algn="ctr">
              <a:spcBef>
                <a:spcPts val="0"/>
              </a:spcBef>
              <a:spcAft>
                <a:spcPts val="0"/>
              </a:spcAft>
              <a:buNone/>
            </a:pPr>
            <a:r>
              <a:rPr b="1" lang="ar" sz="2200">
                <a:solidFill>
                  <a:srgbClr val="FFFFFF"/>
                </a:solidFill>
                <a:latin typeface="Mada"/>
                <a:ea typeface="Mada"/>
                <a:cs typeface="Mada"/>
                <a:sym typeface="Mada"/>
              </a:rPr>
              <a:t>630,000</a:t>
            </a:r>
            <a:endParaRPr b="1" sz="2200">
              <a:solidFill>
                <a:srgbClr val="FFFFFF"/>
              </a:solidFill>
              <a:latin typeface="Mada"/>
              <a:ea typeface="Mada"/>
              <a:cs typeface="Mada"/>
              <a:sym typeface="Mada"/>
            </a:endParaRPr>
          </a:p>
        </p:txBody>
      </p:sp>
      <p:sp>
        <p:nvSpPr>
          <p:cNvPr id="106" name="Google Shape;106;p18"/>
          <p:cNvSpPr/>
          <p:nvPr/>
        </p:nvSpPr>
        <p:spPr>
          <a:xfrm>
            <a:off x="600977" y="5734062"/>
            <a:ext cx="15123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89%</a:t>
            </a:r>
            <a:endParaRPr b="1" sz="1200">
              <a:solidFill>
                <a:schemeClr val="accent2"/>
              </a:solidFill>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Survival &gt;1hr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563,000</a:t>
            </a:r>
            <a:endParaRPr sz="1200">
              <a:latin typeface="Mada"/>
              <a:ea typeface="Mada"/>
              <a:cs typeface="Mada"/>
              <a:sym typeface="Mada"/>
            </a:endParaRPr>
          </a:p>
        </p:txBody>
      </p:sp>
      <p:sp>
        <p:nvSpPr>
          <p:cNvPr id="104" name="Google Shape;104;p18"/>
          <p:cNvSpPr/>
          <p:nvPr/>
        </p:nvSpPr>
        <p:spPr>
          <a:xfrm>
            <a:off x="5367925" y="5730300"/>
            <a:ext cx="15123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11%</a:t>
            </a:r>
            <a:endParaRPr b="1" sz="1200">
              <a:solidFill>
                <a:schemeClr val="accent2"/>
              </a:solidFill>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Death within 1 hr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67,000</a:t>
            </a:r>
            <a:r>
              <a:rPr lang="ar" sz="1200">
                <a:latin typeface="Mada"/>
                <a:ea typeface="Mada"/>
                <a:cs typeface="Mada"/>
                <a:sym typeface="Mada"/>
              </a:rPr>
              <a:t> </a:t>
            </a:r>
            <a:r>
              <a:rPr b="1" baseline="30000" lang="ar" sz="1200">
                <a:latin typeface="Mada"/>
                <a:ea typeface="Mada"/>
                <a:cs typeface="Mada"/>
                <a:sym typeface="Mada"/>
              </a:rPr>
              <a:t>1</a:t>
            </a:r>
            <a:endParaRPr b="1" baseline="30000" sz="1200">
              <a:latin typeface="Mada"/>
              <a:ea typeface="Mada"/>
              <a:cs typeface="Mada"/>
              <a:sym typeface="Mada"/>
            </a:endParaRPr>
          </a:p>
        </p:txBody>
      </p:sp>
      <p:cxnSp>
        <p:nvCxnSpPr>
          <p:cNvPr id="115" name="Google Shape;115;p18"/>
          <p:cNvCxnSpPr>
            <a:stCxn id="107" idx="2"/>
            <a:endCxn id="116" idx="0"/>
          </p:cNvCxnSpPr>
          <p:nvPr/>
        </p:nvCxnSpPr>
        <p:spPr>
          <a:xfrm flipH="1" rot="-5400000">
            <a:off x="1419678" y="7065660"/>
            <a:ext cx="459900" cy="585000"/>
          </a:xfrm>
          <a:prstGeom prst="bentConnector3">
            <a:avLst>
              <a:gd fmla="val 49985" name="adj1"/>
            </a:avLst>
          </a:prstGeom>
          <a:noFill/>
          <a:ln cap="flat" cmpd="sng" w="9525">
            <a:solidFill>
              <a:schemeClr val="dk2"/>
            </a:solidFill>
            <a:prstDash val="solid"/>
            <a:round/>
            <a:headEnd len="med" w="med" type="none"/>
            <a:tailEnd len="med" w="med" type="none"/>
          </a:ln>
        </p:spPr>
      </p:cxnSp>
      <p:sp>
        <p:nvSpPr>
          <p:cNvPr id="107" name="Google Shape;107;p18"/>
          <p:cNvSpPr/>
          <p:nvPr/>
        </p:nvSpPr>
        <p:spPr>
          <a:xfrm>
            <a:off x="600978" y="6628710"/>
            <a:ext cx="15123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71</a:t>
            </a:r>
            <a:r>
              <a:rPr b="1" lang="ar" sz="1200">
                <a:solidFill>
                  <a:schemeClr val="accent2"/>
                </a:solidFill>
                <a:latin typeface="Mada"/>
                <a:ea typeface="Mada"/>
                <a:cs typeface="Mada"/>
                <a:sym typeface="Mada"/>
              </a:rPr>
              <a:t>%</a:t>
            </a:r>
            <a:endParaRPr b="1" sz="1200">
              <a:solidFill>
                <a:schemeClr val="accent2"/>
              </a:solidFill>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Dx not made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400,000</a:t>
            </a:r>
            <a:endParaRPr sz="1200">
              <a:latin typeface="Mada"/>
              <a:ea typeface="Mada"/>
              <a:cs typeface="Mada"/>
              <a:sym typeface="Mada"/>
            </a:endParaRPr>
          </a:p>
        </p:txBody>
      </p:sp>
      <p:cxnSp>
        <p:nvCxnSpPr>
          <p:cNvPr id="117" name="Google Shape;117;p18"/>
          <p:cNvCxnSpPr>
            <a:stCxn id="107" idx="2"/>
            <a:endCxn id="118" idx="0"/>
          </p:cNvCxnSpPr>
          <p:nvPr/>
        </p:nvCxnSpPr>
        <p:spPr>
          <a:xfrm rot="5400000">
            <a:off x="854328" y="7085310"/>
            <a:ext cx="459900" cy="545700"/>
          </a:xfrm>
          <a:prstGeom prst="bentConnector3">
            <a:avLst>
              <a:gd fmla="val 49985" name="adj1"/>
            </a:avLst>
          </a:prstGeom>
          <a:noFill/>
          <a:ln cap="flat" cmpd="sng" w="9525">
            <a:solidFill>
              <a:schemeClr val="dk2"/>
            </a:solidFill>
            <a:prstDash val="solid"/>
            <a:round/>
            <a:headEnd len="med" w="med" type="none"/>
            <a:tailEnd len="med" w="med" type="none"/>
          </a:ln>
        </p:spPr>
      </p:cxnSp>
      <p:sp>
        <p:nvSpPr>
          <p:cNvPr id="118" name="Google Shape;118;p18"/>
          <p:cNvSpPr/>
          <p:nvPr/>
        </p:nvSpPr>
        <p:spPr>
          <a:xfrm>
            <a:off x="321113" y="7587967"/>
            <a:ext cx="9807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70 </a:t>
            </a:r>
            <a:r>
              <a:rPr b="1" lang="ar" sz="1200">
                <a:solidFill>
                  <a:schemeClr val="accent2"/>
                </a:solidFill>
                <a:latin typeface="Mada"/>
                <a:ea typeface="Mada"/>
                <a:cs typeface="Mada"/>
                <a:sym typeface="Mada"/>
              </a:rPr>
              <a:t>%</a:t>
            </a:r>
            <a:endParaRPr b="1" sz="1200">
              <a:solidFill>
                <a:schemeClr val="accent2"/>
              </a:solidFill>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Survival  280,000</a:t>
            </a:r>
            <a:endParaRPr sz="1200">
              <a:latin typeface="Mada"/>
              <a:ea typeface="Mada"/>
              <a:cs typeface="Mada"/>
              <a:sym typeface="Mada"/>
            </a:endParaRPr>
          </a:p>
        </p:txBody>
      </p:sp>
      <p:sp>
        <p:nvSpPr>
          <p:cNvPr id="116" name="Google Shape;116;p18"/>
          <p:cNvSpPr/>
          <p:nvPr/>
        </p:nvSpPr>
        <p:spPr>
          <a:xfrm>
            <a:off x="1451854" y="7587970"/>
            <a:ext cx="980700" cy="4995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30</a:t>
            </a:r>
            <a:r>
              <a:rPr b="1" lang="ar" sz="1200">
                <a:solidFill>
                  <a:schemeClr val="accent2"/>
                </a:solidFill>
                <a:latin typeface="Mada"/>
                <a:ea typeface="Mada"/>
                <a:cs typeface="Mada"/>
                <a:sym typeface="Mada"/>
              </a:rPr>
              <a:t>% </a:t>
            </a:r>
            <a:r>
              <a:rPr b="1" baseline="30000" lang="ar" sz="1200">
                <a:latin typeface="Mada"/>
                <a:ea typeface="Mada"/>
                <a:cs typeface="Mada"/>
                <a:sym typeface="Mada"/>
              </a:rPr>
              <a:t>2</a:t>
            </a:r>
            <a:endParaRPr b="1" baseline="30000"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Death 120,000</a:t>
            </a:r>
            <a:endParaRPr sz="1200">
              <a:latin typeface="Mada"/>
              <a:ea typeface="Mada"/>
              <a:cs typeface="Mada"/>
              <a:sym typeface="Mada"/>
            </a:endParaRPr>
          </a:p>
        </p:txBody>
      </p:sp>
      <p:sp>
        <p:nvSpPr>
          <p:cNvPr id="119" name="Google Shape;119;p18"/>
          <p:cNvSpPr txBox="1"/>
          <p:nvPr/>
        </p:nvSpPr>
        <p:spPr>
          <a:xfrm>
            <a:off x="321125" y="1405250"/>
            <a:ext cx="5324100" cy="17274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2A4271"/>
              </a:buClr>
              <a:buSzPts val="1200"/>
              <a:buFont typeface="Mada"/>
              <a:buChar char="●"/>
            </a:pPr>
            <a:r>
              <a:rPr lang="ar" sz="1200">
                <a:solidFill>
                  <a:srgbClr val="2A4271"/>
                </a:solidFill>
                <a:latin typeface="Mada"/>
                <a:ea typeface="Mada"/>
                <a:cs typeface="Mada"/>
                <a:sym typeface="Mada"/>
              </a:rPr>
              <a:t>The majority of pulmonary emboli arise from the propagation of lower limb deep vein thrombosis. </a:t>
            </a:r>
            <a:endParaRPr sz="1200">
              <a:solidFill>
                <a:srgbClr val="2A4271"/>
              </a:solidFill>
              <a:latin typeface="Mada"/>
              <a:ea typeface="Mada"/>
              <a:cs typeface="Mada"/>
              <a:sym typeface="Mada"/>
            </a:endParaRPr>
          </a:p>
          <a:p>
            <a:pPr indent="-304800" lvl="0" marL="457200" rtl="0" algn="l">
              <a:spcBef>
                <a:spcPts val="0"/>
              </a:spcBef>
              <a:spcAft>
                <a:spcPts val="0"/>
              </a:spcAft>
              <a:buClr>
                <a:srgbClr val="2A4271"/>
              </a:buClr>
              <a:buSzPts val="1200"/>
              <a:buFont typeface="Mada"/>
              <a:buChar char="●"/>
            </a:pPr>
            <a:r>
              <a:rPr lang="ar" sz="1200">
                <a:solidFill>
                  <a:srgbClr val="2A4271"/>
                </a:solidFill>
                <a:latin typeface="Mada"/>
                <a:ea typeface="Mada"/>
                <a:cs typeface="Mada"/>
                <a:sym typeface="Mada"/>
              </a:rPr>
              <a:t>Rare causes include:</a:t>
            </a:r>
            <a:endParaRPr sz="1200">
              <a:solidFill>
                <a:srgbClr val="2A4271"/>
              </a:solidFill>
              <a:latin typeface="Mada"/>
              <a:ea typeface="Mada"/>
              <a:cs typeface="Mada"/>
              <a:sym typeface="Mada"/>
            </a:endParaRPr>
          </a:p>
          <a:p>
            <a:pPr indent="-304800" lvl="1" marL="914400" rtl="0" algn="l">
              <a:spcBef>
                <a:spcPts val="0"/>
              </a:spcBef>
              <a:spcAft>
                <a:spcPts val="0"/>
              </a:spcAft>
              <a:buClr>
                <a:srgbClr val="2A4271"/>
              </a:buClr>
              <a:buSzPts val="1200"/>
              <a:buFont typeface="Mada"/>
              <a:buChar char="○"/>
            </a:pPr>
            <a:r>
              <a:rPr lang="ar" sz="1200">
                <a:solidFill>
                  <a:srgbClr val="2A4271"/>
                </a:solidFill>
                <a:latin typeface="Mada"/>
                <a:ea typeface="Mada"/>
                <a:cs typeface="Mada"/>
                <a:sym typeface="Mada"/>
              </a:rPr>
              <a:t>Septic emboli (from endocarditis affecting the tricuspid or pulmonary valves)</a:t>
            </a:r>
            <a:endParaRPr sz="1200">
              <a:solidFill>
                <a:srgbClr val="2A4271"/>
              </a:solidFill>
              <a:latin typeface="Mada"/>
              <a:ea typeface="Mada"/>
              <a:cs typeface="Mada"/>
              <a:sym typeface="Mada"/>
            </a:endParaRPr>
          </a:p>
          <a:p>
            <a:pPr indent="-304800" lvl="1" marL="914400" rtl="0" algn="l">
              <a:spcBef>
                <a:spcPts val="0"/>
              </a:spcBef>
              <a:spcAft>
                <a:spcPts val="0"/>
              </a:spcAft>
              <a:buClr>
                <a:srgbClr val="2A4271"/>
              </a:buClr>
              <a:buSzPts val="1200"/>
              <a:buFont typeface="Mada"/>
              <a:buChar char="○"/>
            </a:pPr>
            <a:r>
              <a:rPr lang="ar" sz="1200">
                <a:solidFill>
                  <a:srgbClr val="2A4271"/>
                </a:solidFill>
                <a:latin typeface="Mada"/>
                <a:ea typeface="Mada"/>
                <a:cs typeface="Mada"/>
                <a:sym typeface="Mada"/>
              </a:rPr>
              <a:t>Tumour (especially choriocarcinoma)</a:t>
            </a:r>
            <a:endParaRPr sz="1200">
              <a:solidFill>
                <a:srgbClr val="2A4271"/>
              </a:solidFill>
              <a:latin typeface="Mada"/>
              <a:ea typeface="Mada"/>
              <a:cs typeface="Mada"/>
              <a:sym typeface="Mada"/>
            </a:endParaRPr>
          </a:p>
          <a:p>
            <a:pPr indent="-304800" lvl="1" marL="914400" rtl="0" algn="l">
              <a:spcBef>
                <a:spcPts val="0"/>
              </a:spcBef>
              <a:spcAft>
                <a:spcPts val="0"/>
              </a:spcAft>
              <a:buClr>
                <a:srgbClr val="2A4271"/>
              </a:buClr>
              <a:buSzPts val="1200"/>
              <a:buFont typeface="Mada"/>
              <a:buChar char="○"/>
            </a:pPr>
            <a:r>
              <a:rPr lang="ar" sz="1200">
                <a:solidFill>
                  <a:srgbClr val="2A4271"/>
                </a:solidFill>
                <a:latin typeface="Mada"/>
                <a:ea typeface="Mada"/>
                <a:cs typeface="Mada"/>
                <a:sym typeface="Mada"/>
              </a:rPr>
              <a:t>Fat following fracture of long bones such as the femur</a:t>
            </a:r>
            <a:endParaRPr sz="1200">
              <a:solidFill>
                <a:srgbClr val="2A4271"/>
              </a:solidFill>
              <a:latin typeface="Mada"/>
              <a:ea typeface="Mada"/>
              <a:cs typeface="Mada"/>
              <a:sym typeface="Mada"/>
            </a:endParaRPr>
          </a:p>
          <a:p>
            <a:pPr indent="-304800" lvl="1" marL="914400" rtl="0" algn="l">
              <a:spcBef>
                <a:spcPts val="0"/>
              </a:spcBef>
              <a:spcAft>
                <a:spcPts val="0"/>
              </a:spcAft>
              <a:buClr>
                <a:srgbClr val="2A4271"/>
              </a:buClr>
              <a:buSzPts val="1200"/>
              <a:buFont typeface="Mada"/>
              <a:buChar char="○"/>
            </a:pPr>
            <a:r>
              <a:rPr lang="ar" sz="1200">
                <a:solidFill>
                  <a:srgbClr val="2A4271"/>
                </a:solidFill>
                <a:latin typeface="Mada"/>
                <a:ea typeface="Mada"/>
                <a:cs typeface="Mada"/>
                <a:sym typeface="Mada"/>
              </a:rPr>
              <a:t>Air and amniotic fluid, which may enter the mother’s circulation following delivery</a:t>
            </a:r>
            <a:endParaRPr sz="1200">
              <a:latin typeface="Mada"/>
              <a:ea typeface="Mada"/>
              <a:cs typeface="Mada"/>
              <a:sym typeface="Mada"/>
            </a:endParaRPr>
          </a:p>
        </p:txBody>
      </p:sp>
      <p:sp>
        <p:nvSpPr>
          <p:cNvPr id="120" name="Google Shape;120;p18"/>
          <p:cNvSpPr txBox="1"/>
          <p:nvPr/>
        </p:nvSpPr>
        <p:spPr>
          <a:xfrm>
            <a:off x="247500" y="904850"/>
            <a:ext cx="52329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Definition</a:t>
            </a:r>
            <a:endParaRPr b="1" sz="2200">
              <a:highlight>
                <a:schemeClr val="accent4"/>
              </a:highlight>
              <a:latin typeface="Mada"/>
              <a:ea typeface="Mada"/>
              <a:cs typeface="Mada"/>
              <a:sym typeface="Mada"/>
            </a:endParaRPr>
          </a:p>
        </p:txBody>
      </p:sp>
      <p:sp>
        <p:nvSpPr>
          <p:cNvPr id="121" name="Google Shape;121;p18"/>
          <p:cNvSpPr txBox="1"/>
          <p:nvPr/>
        </p:nvSpPr>
        <p:spPr>
          <a:xfrm>
            <a:off x="247500" y="8260850"/>
            <a:ext cx="70818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Massive pulmonary embolism </a:t>
            </a:r>
            <a:r>
              <a:rPr b="1" baseline="30000" lang="ar" sz="2200">
                <a:highlight>
                  <a:schemeClr val="accent4"/>
                </a:highlight>
                <a:latin typeface="Mada"/>
                <a:ea typeface="Mada"/>
                <a:cs typeface="Mada"/>
                <a:sym typeface="Mada"/>
              </a:rPr>
              <a:t>3</a:t>
            </a:r>
            <a:endParaRPr b="1" baseline="30000" sz="2200">
              <a:highlight>
                <a:schemeClr val="accent4"/>
              </a:highlight>
              <a:latin typeface="Mada"/>
              <a:ea typeface="Mada"/>
              <a:cs typeface="Mada"/>
              <a:sym typeface="Mada"/>
            </a:endParaRPr>
          </a:p>
        </p:txBody>
      </p:sp>
      <p:sp>
        <p:nvSpPr>
          <p:cNvPr id="122" name="Google Shape;122;p18"/>
          <p:cNvSpPr txBox="1"/>
          <p:nvPr/>
        </p:nvSpPr>
        <p:spPr>
          <a:xfrm>
            <a:off x="321125" y="8752700"/>
            <a:ext cx="6942000" cy="7437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It is a catastrophic entity which often results in acute right ventricular failure and death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Frequently undiscovered until autopsy.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Fatal PE typically leads to death within one to two hours of the event.</a:t>
            </a:r>
            <a:endParaRPr sz="1200">
              <a:latin typeface="Mada"/>
              <a:ea typeface="Mada"/>
              <a:cs typeface="Mada"/>
              <a:sym typeface="Mada"/>
            </a:endParaRPr>
          </a:p>
        </p:txBody>
      </p:sp>
      <p:sp>
        <p:nvSpPr>
          <p:cNvPr id="123" name="Google Shape;123;p18"/>
          <p:cNvSpPr txBox="1"/>
          <p:nvPr/>
        </p:nvSpPr>
        <p:spPr>
          <a:xfrm>
            <a:off x="-8550" y="9779825"/>
            <a:ext cx="75600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a:t>
            </a:r>
            <a:r>
              <a:rPr lang="ar" sz="1000">
                <a:solidFill>
                  <a:srgbClr val="6AA84F"/>
                </a:solidFill>
                <a:latin typeface="Mada"/>
                <a:ea typeface="Mada"/>
                <a:cs typeface="Mada"/>
                <a:sym typeface="Mada"/>
              </a:rPr>
              <a:t>Death within 1h is caused by Massive PE</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 if you send them home without treatment there’s a high risk they will get another fatal PE</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3-</a:t>
            </a:r>
            <a:r>
              <a:rPr lang="ar" sz="1000">
                <a:solidFill>
                  <a:srgbClr val="6AA84F"/>
                </a:solidFill>
                <a:latin typeface="Mada"/>
                <a:ea typeface="Mada"/>
                <a:cs typeface="Mada"/>
                <a:sym typeface="Mada"/>
              </a:rPr>
              <a:t>Massive means major hemodynamic effect (shock &amp; hypotension), not reserved to the size</a:t>
            </a:r>
            <a:endParaRPr sz="1000">
              <a:solidFill>
                <a:srgbClr val="6AA84F"/>
              </a:solidFill>
              <a:latin typeface="Mada"/>
              <a:ea typeface="Mada"/>
              <a:cs typeface="Mada"/>
              <a:sym typeface="Mada"/>
            </a:endParaRPr>
          </a:p>
        </p:txBody>
      </p:sp>
      <p:sp>
        <p:nvSpPr>
          <p:cNvPr id="124" name="Google Shape;124;p18"/>
          <p:cNvSpPr/>
          <p:nvPr/>
        </p:nvSpPr>
        <p:spPr>
          <a:xfrm>
            <a:off x="2510825" y="3334038"/>
            <a:ext cx="2371200" cy="412200"/>
          </a:xfrm>
          <a:prstGeom prst="roundRect">
            <a:avLst>
              <a:gd fmla="val 16667" name="adj"/>
            </a:avLst>
          </a:prstGeom>
          <a:solidFill>
            <a:schemeClr val="accent3"/>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Epidemiology </a:t>
            </a:r>
            <a:endParaRPr b="1" sz="2200">
              <a:solidFill>
                <a:srgbClr val="FFFFFF"/>
              </a:solidFill>
              <a:latin typeface="Mada"/>
              <a:ea typeface="Mada"/>
              <a:cs typeface="Mada"/>
              <a:sym typeface="Mada"/>
            </a:endParaRPr>
          </a:p>
        </p:txBody>
      </p:sp>
      <p:sp>
        <p:nvSpPr>
          <p:cNvPr id="125" name="Google Shape;125;p18"/>
          <p:cNvSpPr/>
          <p:nvPr/>
        </p:nvSpPr>
        <p:spPr>
          <a:xfrm>
            <a:off x="331400" y="4079625"/>
            <a:ext cx="2182200" cy="13317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ar" sz="1200">
                <a:latin typeface="Mada"/>
                <a:ea typeface="Mada"/>
                <a:cs typeface="Mada"/>
                <a:sym typeface="Mada"/>
              </a:rPr>
              <a:t>50,000 individuals die from PE each year in USA</a:t>
            </a:r>
            <a:endParaRPr sz="1200">
              <a:latin typeface="Mada"/>
              <a:ea typeface="Mada"/>
              <a:cs typeface="Mada"/>
              <a:sym typeface="Mada"/>
            </a:endParaRPr>
          </a:p>
        </p:txBody>
      </p:sp>
      <p:sp>
        <p:nvSpPr>
          <p:cNvPr id="126" name="Google Shape;126;p18"/>
          <p:cNvSpPr/>
          <p:nvPr/>
        </p:nvSpPr>
        <p:spPr>
          <a:xfrm>
            <a:off x="2605325" y="4079625"/>
            <a:ext cx="2182200" cy="13317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ar" sz="1200">
                <a:latin typeface="Mada"/>
                <a:ea typeface="Mada"/>
                <a:cs typeface="Mada"/>
                <a:sym typeface="Mada"/>
              </a:rPr>
              <a:t>The incidence of PE in USA is 500,000 per year</a:t>
            </a:r>
            <a:endParaRPr sz="1200">
              <a:latin typeface="Mada"/>
              <a:ea typeface="Mada"/>
              <a:cs typeface="Mada"/>
              <a:sym typeface="Mada"/>
            </a:endParaRPr>
          </a:p>
        </p:txBody>
      </p:sp>
      <p:sp>
        <p:nvSpPr>
          <p:cNvPr id="127" name="Google Shape;127;p18"/>
          <p:cNvSpPr/>
          <p:nvPr/>
        </p:nvSpPr>
        <p:spPr>
          <a:xfrm>
            <a:off x="4864725" y="4079625"/>
            <a:ext cx="2511900" cy="13317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ar" sz="1200">
                <a:latin typeface="Mada"/>
                <a:ea typeface="Mada"/>
                <a:cs typeface="Mada"/>
                <a:sym typeface="Mada"/>
              </a:rPr>
              <a:t>The annual incidence of pulmonary embolism in the population is 1 per 1000 people, but this increases sharply with age. 1.4 per 1000 people aged 40-49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11.3 per 1000 aged 80 years or over</a:t>
            </a:r>
            <a:endParaRPr sz="1200">
              <a:latin typeface="Mada"/>
              <a:ea typeface="Mada"/>
              <a:cs typeface="Mada"/>
              <a:sym typeface="Mada"/>
            </a:endParaRPr>
          </a:p>
        </p:txBody>
      </p:sp>
      <p:cxnSp>
        <p:nvCxnSpPr>
          <p:cNvPr id="128" name="Google Shape;128;p18"/>
          <p:cNvCxnSpPr>
            <a:stCxn id="124" idx="2"/>
            <a:endCxn id="125" idx="0"/>
          </p:cNvCxnSpPr>
          <p:nvPr/>
        </p:nvCxnSpPr>
        <p:spPr>
          <a:xfrm rot="5400000">
            <a:off x="2392775" y="2775888"/>
            <a:ext cx="333300" cy="2274000"/>
          </a:xfrm>
          <a:prstGeom prst="bentConnector3">
            <a:avLst>
              <a:gd fmla="val 50013" name="adj1"/>
            </a:avLst>
          </a:prstGeom>
          <a:noFill/>
          <a:ln cap="flat" cmpd="sng" w="9525">
            <a:solidFill>
              <a:schemeClr val="dk2"/>
            </a:solidFill>
            <a:prstDash val="solid"/>
            <a:round/>
            <a:headEnd len="med" w="med" type="none"/>
            <a:tailEnd len="med" w="med" type="none"/>
          </a:ln>
        </p:spPr>
      </p:cxnSp>
      <p:cxnSp>
        <p:nvCxnSpPr>
          <p:cNvPr id="129" name="Google Shape;129;p18"/>
          <p:cNvCxnSpPr>
            <a:stCxn id="124" idx="2"/>
            <a:endCxn id="127" idx="0"/>
          </p:cNvCxnSpPr>
          <p:nvPr/>
        </p:nvCxnSpPr>
        <p:spPr>
          <a:xfrm flipH="1" rot="-5400000">
            <a:off x="4741925" y="2700738"/>
            <a:ext cx="333300" cy="2424300"/>
          </a:xfrm>
          <a:prstGeom prst="bentConnector3">
            <a:avLst>
              <a:gd fmla="val 50013" name="adj1"/>
            </a:avLst>
          </a:prstGeom>
          <a:noFill/>
          <a:ln cap="flat" cmpd="sng" w="9525">
            <a:solidFill>
              <a:schemeClr val="dk2"/>
            </a:solidFill>
            <a:prstDash val="solid"/>
            <a:round/>
            <a:headEnd len="med" w="med" type="none"/>
            <a:tailEnd len="med" w="med" type="none"/>
          </a:ln>
        </p:spPr>
      </p:cxnSp>
      <p:cxnSp>
        <p:nvCxnSpPr>
          <p:cNvPr id="130" name="Google Shape;130;p18"/>
          <p:cNvCxnSpPr>
            <a:stCxn id="124" idx="2"/>
            <a:endCxn id="126" idx="0"/>
          </p:cNvCxnSpPr>
          <p:nvPr/>
        </p:nvCxnSpPr>
        <p:spPr>
          <a:xfrm flipH="1" rot="-5400000">
            <a:off x="3530075" y="3912588"/>
            <a:ext cx="333300" cy="600"/>
          </a:xfrm>
          <a:prstGeom prst="bentConnector3">
            <a:avLst>
              <a:gd fmla="val 50013" name="adj1"/>
            </a:avLst>
          </a:prstGeom>
          <a:noFill/>
          <a:ln cap="flat" cmpd="sng" w="9525">
            <a:solidFill>
              <a:schemeClr val="dk2"/>
            </a:solidFill>
            <a:prstDash val="solid"/>
            <a:round/>
            <a:headEnd len="med" w="med" type="none"/>
            <a:tailEnd len="med" w="med" type="none"/>
          </a:ln>
        </p:spPr>
      </p:cxnSp>
      <p:pic>
        <p:nvPicPr>
          <p:cNvPr id="131" name="Google Shape;131;p18"/>
          <p:cNvPicPr preferRelativeResize="0"/>
          <p:nvPr/>
        </p:nvPicPr>
        <p:blipFill>
          <a:blip r:embed="rId3">
            <a:alphaModFix/>
          </a:blip>
          <a:stretch>
            <a:fillRect/>
          </a:stretch>
        </p:blipFill>
        <p:spPr>
          <a:xfrm>
            <a:off x="5785323" y="1986297"/>
            <a:ext cx="1504515" cy="934028"/>
          </a:xfrm>
          <a:prstGeom prst="rect">
            <a:avLst/>
          </a:prstGeom>
          <a:noFill/>
          <a:ln>
            <a:noFill/>
          </a:ln>
        </p:spPr>
      </p:pic>
      <p:sp>
        <p:nvSpPr>
          <p:cNvPr id="132" name="Google Shape;132;p18"/>
          <p:cNvSpPr/>
          <p:nvPr/>
        </p:nvSpPr>
        <p:spPr>
          <a:xfrm>
            <a:off x="5785325" y="1590650"/>
            <a:ext cx="1504500" cy="333300"/>
          </a:xfrm>
          <a:prstGeom prst="roundRect">
            <a:avLst>
              <a:gd fmla="val 16667" name="adj"/>
            </a:avLst>
          </a:prstGeom>
          <a:solidFill>
            <a:srgbClr val="D9EAD3"/>
          </a:solidFill>
          <a:ln cap="flat" cmpd="sng" w="9525">
            <a:solidFill>
              <a:srgbClr val="D9EAD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6AA84F"/>
                </a:solidFill>
                <a:latin typeface="Mada"/>
                <a:ea typeface="Mada"/>
                <a:cs typeface="Mada"/>
                <a:sym typeface="Mada"/>
              </a:rPr>
              <a:t>Saddle shaped thrombi  U shaped</a:t>
            </a:r>
            <a:endParaRPr sz="1200">
              <a:latin typeface="Mada"/>
              <a:ea typeface="Mada"/>
              <a:cs typeface="Mada"/>
              <a:sym typeface="Mad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36"/>
          <p:cNvSpPr/>
          <p:nvPr/>
        </p:nvSpPr>
        <p:spPr>
          <a:xfrm>
            <a:off x="649850" y="920628"/>
            <a:ext cx="6496200" cy="292200"/>
          </a:xfrm>
          <a:prstGeom prst="roundRect">
            <a:avLst>
              <a:gd fmla="val 16667"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PE is a medical emergency! Early diagnosis and management is crucial for reducing mortality</a:t>
            </a:r>
            <a:endParaRPr b="1" sz="2200">
              <a:solidFill>
                <a:srgbClr val="FFFFFF"/>
              </a:solidFill>
              <a:latin typeface="Mada"/>
              <a:ea typeface="Mada"/>
              <a:cs typeface="Mada"/>
              <a:sym typeface="Mada"/>
            </a:endParaRPr>
          </a:p>
        </p:txBody>
      </p:sp>
      <p:grpSp>
        <p:nvGrpSpPr>
          <p:cNvPr id="699" name="Google Shape;699;p36"/>
          <p:cNvGrpSpPr/>
          <p:nvPr/>
        </p:nvGrpSpPr>
        <p:grpSpPr>
          <a:xfrm>
            <a:off x="907690" y="1547958"/>
            <a:ext cx="5662380" cy="1966559"/>
            <a:chOff x="819078" y="6480808"/>
            <a:chExt cx="5662380" cy="1966559"/>
          </a:xfrm>
        </p:grpSpPr>
        <p:sp>
          <p:nvSpPr>
            <p:cNvPr id="700" name="Google Shape;700;p36"/>
            <p:cNvSpPr/>
            <p:nvPr/>
          </p:nvSpPr>
          <p:spPr>
            <a:xfrm>
              <a:off x="2687118" y="6662188"/>
              <a:ext cx="1962900" cy="1561800"/>
            </a:xfrm>
            <a:prstGeom prst="ellipse">
              <a:avLst/>
            </a:prstGeom>
            <a:noFill/>
            <a:ln cap="flat" cmpd="sng" w="19050">
              <a:solidFill>
                <a:srgbClr val="509EEA"/>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Risk factors for DVT and PE include :</a:t>
              </a:r>
              <a:endParaRPr b="1" sz="1200">
                <a:latin typeface="Mada"/>
                <a:ea typeface="Mada"/>
                <a:cs typeface="Mada"/>
                <a:sym typeface="Mada"/>
              </a:endParaRPr>
            </a:p>
          </p:txBody>
        </p:sp>
        <p:cxnSp>
          <p:nvCxnSpPr>
            <p:cNvPr id="701" name="Google Shape;701;p36"/>
            <p:cNvCxnSpPr>
              <a:stCxn id="700" idx="7"/>
            </p:cNvCxnSpPr>
            <p:nvPr/>
          </p:nvCxnSpPr>
          <p:spPr>
            <a:xfrm rot="-5400000">
              <a:off x="5216958" y="5626408"/>
              <a:ext cx="410100" cy="2118900"/>
            </a:xfrm>
            <a:prstGeom prst="bentConnector2">
              <a:avLst/>
            </a:prstGeom>
            <a:noFill/>
            <a:ln cap="flat" cmpd="sng" w="9525">
              <a:solidFill>
                <a:srgbClr val="509EEA"/>
              </a:solidFill>
              <a:prstDash val="solid"/>
              <a:round/>
              <a:headEnd len="med" w="med" type="none"/>
              <a:tailEnd len="med" w="med" type="oval"/>
            </a:ln>
          </p:spPr>
        </p:cxnSp>
        <p:cxnSp>
          <p:nvCxnSpPr>
            <p:cNvPr id="702" name="Google Shape;702;p36"/>
            <p:cNvCxnSpPr>
              <a:stCxn id="700" idx="5"/>
            </p:cNvCxnSpPr>
            <p:nvPr/>
          </p:nvCxnSpPr>
          <p:spPr>
            <a:xfrm flipH="1" rot="-5400000">
              <a:off x="5191308" y="7166517"/>
              <a:ext cx="449700" cy="2107200"/>
            </a:xfrm>
            <a:prstGeom prst="bentConnector2">
              <a:avLst/>
            </a:prstGeom>
            <a:noFill/>
            <a:ln cap="flat" cmpd="sng" w="9525">
              <a:solidFill>
                <a:srgbClr val="509EEA"/>
              </a:solidFill>
              <a:prstDash val="solid"/>
              <a:round/>
              <a:headEnd len="med" w="med" type="none"/>
              <a:tailEnd len="med" w="med" type="oval"/>
            </a:ln>
          </p:spPr>
        </p:cxnSp>
        <p:cxnSp>
          <p:nvCxnSpPr>
            <p:cNvPr id="703" name="Google Shape;703;p36"/>
            <p:cNvCxnSpPr>
              <a:stCxn id="700" idx="6"/>
            </p:cNvCxnSpPr>
            <p:nvPr/>
          </p:nvCxnSpPr>
          <p:spPr>
            <a:xfrm>
              <a:off x="4650018" y="7443088"/>
              <a:ext cx="1821600" cy="9600"/>
            </a:xfrm>
            <a:prstGeom prst="straightConnector1">
              <a:avLst/>
            </a:prstGeom>
            <a:noFill/>
            <a:ln cap="flat" cmpd="sng" w="9525">
              <a:solidFill>
                <a:srgbClr val="509EEA"/>
              </a:solidFill>
              <a:prstDash val="solid"/>
              <a:round/>
              <a:headEnd len="med" w="med" type="none"/>
              <a:tailEnd len="med" w="med" type="oval"/>
            </a:ln>
          </p:spPr>
        </p:cxnSp>
        <p:cxnSp>
          <p:nvCxnSpPr>
            <p:cNvPr id="704" name="Google Shape;704;p36"/>
            <p:cNvCxnSpPr>
              <a:endCxn id="700" idx="1"/>
            </p:cNvCxnSpPr>
            <p:nvPr/>
          </p:nvCxnSpPr>
          <p:spPr>
            <a:xfrm>
              <a:off x="819078" y="6501508"/>
              <a:ext cx="2155500" cy="389400"/>
            </a:xfrm>
            <a:prstGeom prst="bentConnector2">
              <a:avLst/>
            </a:prstGeom>
            <a:noFill/>
            <a:ln cap="flat" cmpd="sng" w="9525">
              <a:solidFill>
                <a:srgbClr val="509EEA"/>
              </a:solidFill>
              <a:prstDash val="solid"/>
              <a:round/>
              <a:headEnd len="med" w="med" type="oval"/>
              <a:tailEnd len="med" w="med" type="none"/>
            </a:ln>
          </p:spPr>
        </p:cxnSp>
        <p:cxnSp>
          <p:nvCxnSpPr>
            <p:cNvPr id="705" name="Google Shape;705;p36"/>
            <p:cNvCxnSpPr>
              <a:stCxn id="700" idx="3"/>
            </p:cNvCxnSpPr>
            <p:nvPr/>
          </p:nvCxnSpPr>
          <p:spPr>
            <a:xfrm rot="5400000">
              <a:off x="1693428" y="7166217"/>
              <a:ext cx="452100" cy="2110200"/>
            </a:xfrm>
            <a:prstGeom prst="bentConnector2">
              <a:avLst/>
            </a:prstGeom>
            <a:noFill/>
            <a:ln cap="flat" cmpd="sng" w="9525">
              <a:solidFill>
                <a:srgbClr val="509EEA"/>
              </a:solidFill>
              <a:prstDash val="solid"/>
              <a:round/>
              <a:headEnd len="med" w="med" type="none"/>
              <a:tailEnd len="med" w="med" type="oval"/>
            </a:ln>
          </p:spPr>
        </p:cxnSp>
        <p:cxnSp>
          <p:nvCxnSpPr>
            <p:cNvPr id="706" name="Google Shape;706;p36"/>
            <p:cNvCxnSpPr/>
            <p:nvPr/>
          </p:nvCxnSpPr>
          <p:spPr>
            <a:xfrm rot="10800000">
              <a:off x="847704" y="7443091"/>
              <a:ext cx="1848600" cy="0"/>
            </a:xfrm>
            <a:prstGeom prst="straightConnector1">
              <a:avLst/>
            </a:prstGeom>
            <a:noFill/>
            <a:ln cap="flat" cmpd="sng" w="9525">
              <a:solidFill>
                <a:srgbClr val="509EEA"/>
              </a:solidFill>
              <a:prstDash val="solid"/>
              <a:round/>
              <a:headEnd len="med" w="med" type="none"/>
              <a:tailEnd len="med" w="med" type="oval"/>
            </a:ln>
          </p:spPr>
        </p:cxnSp>
      </p:grpSp>
      <p:cxnSp>
        <p:nvCxnSpPr>
          <p:cNvPr id="707" name="Google Shape;707;p36"/>
          <p:cNvCxnSpPr/>
          <p:nvPr/>
        </p:nvCxnSpPr>
        <p:spPr>
          <a:xfrm flipH="1">
            <a:off x="934489" y="2845259"/>
            <a:ext cx="1964700" cy="10200"/>
          </a:xfrm>
          <a:prstGeom prst="straightConnector1">
            <a:avLst/>
          </a:prstGeom>
          <a:noFill/>
          <a:ln cap="flat" cmpd="sng" w="9525">
            <a:solidFill>
              <a:srgbClr val="509EEA"/>
            </a:solidFill>
            <a:prstDash val="solid"/>
            <a:round/>
            <a:headEnd len="med" w="med" type="none"/>
            <a:tailEnd len="med" w="med" type="oval"/>
          </a:ln>
        </p:spPr>
      </p:cxnSp>
      <p:cxnSp>
        <p:nvCxnSpPr>
          <p:cNvPr id="708" name="Google Shape;708;p36"/>
          <p:cNvCxnSpPr/>
          <p:nvPr/>
        </p:nvCxnSpPr>
        <p:spPr>
          <a:xfrm flipH="1">
            <a:off x="930076" y="2174052"/>
            <a:ext cx="1945500" cy="1500"/>
          </a:xfrm>
          <a:prstGeom prst="straightConnector1">
            <a:avLst/>
          </a:prstGeom>
          <a:noFill/>
          <a:ln cap="flat" cmpd="sng" w="9525">
            <a:solidFill>
              <a:srgbClr val="509EEA"/>
            </a:solidFill>
            <a:prstDash val="solid"/>
            <a:round/>
            <a:headEnd len="med" w="med" type="none"/>
            <a:tailEnd len="med" w="med" type="oval"/>
          </a:ln>
        </p:spPr>
      </p:cxnSp>
      <p:cxnSp>
        <p:nvCxnSpPr>
          <p:cNvPr id="709" name="Google Shape;709;p36"/>
          <p:cNvCxnSpPr/>
          <p:nvPr/>
        </p:nvCxnSpPr>
        <p:spPr>
          <a:xfrm flipH="1">
            <a:off x="4647791" y="2176896"/>
            <a:ext cx="1915800" cy="10200"/>
          </a:xfrm>
          <a:prstGeom prst="straightConnector1">
            <a:avLst/>
          </a:prstGeom>
          <a:noFill/>
          <a:ln cap="flat" cmpd="sng" w="9525">
            <a:solidFill>
              <a:srgbClr val="509EEA"/>
            </a:solidFill>
            <a:prstDash val="solid"/>
            <a:round/>
            <a:headEnd len="med" w="med" type="oval"/>
            <a:tailEnd len="med" w="med" type="none"/>
          </a:ln>
        </p:spPr>
      </p:cxnSp>
      <p:cxnSp>
        <p:nvCxnSpPr>
          <p:cNvPr id="710" name="Google Shape;710;p36"/>
          <p:cNvCxnSpPr/>
          <p:nvPr/>
        </p:nvCxnSpPr>
        <p:spPr>
          <a:xfrm rot="10800000">
            <a:off x="4647668" y="2848404"/>
            <a:ext cx="1903800" cy="3900"/>
          </a:xfrm>
          <a:prstGeom prst="straightConnector1">
            <a:avLst/>
          </a:prstGeom>
          <a:noFill/>
          <a:ln cap="flat" cmpd="sng" w="9525">
            <a:solidFill>
              <a:srgbClr val="509EEA"/>
            </a:solidFill>
            <a:prstDash val="solid"/>
            <a:round/>
            <a:headEnd len="med" w="med" type="oval"/>
            <a:tailEnd len="med" w="med" type="none"/>
          </a:ln>
        </p:spPr>
      </p:cxnSp>
      <p:cxnSp>
        <p:nvCxnSpPr>
          <p:cNvPr id="711" name="Google Shape;711;p36"/>
          <p:cNvCxnSpPr/>
          <p:nvPr/>
        </p:nvCxnSpPr>
        <p:spPr>
          <a:xfrm flipH="1">
            <a:off x="946964" y="3173000"/>
            <a:ext cx="2109000" cy="12300"/>
          </a:xfrm>
          <a:prstGeom prst="straightConnector1">
            <a:avLst/>
          </a:prstGeom>
          <a:noFill/>
          <a:ln cap="flat" cmpd="sng" w="9525">
            <a:solidFill>
              <a:srgbClr val="509EEA"/>
            </a:solidFill>
            <a:prstDash val="solid"/>
            <a:round/>
            <a:headEnd len="med" w="med" type="none"/>
            <a:tailEnd len="med" w="med" type="oval"/>
          </a:ln>
        </p:spPr>
      </p:cxnSp>
      <p:cxnSp>
        <p:nvCxnSpPr>
          <p:cNvPr id="712" name="Google Shape;712;p36"/>
          <p:cNvCxnSpPr/>
          <p:nvPr/>
        </p:nvCxnSpPr>
        <p:spPr>
          <a:xfrm flipH="1">
            <a:off x="936316" y="1879243"/>
            <a:ext cx="2130300" cy="4800"/>
          </a:xfrm>
          <a:prstGeom prst="straightConnector1">
            <a:avLst/>
          </a:prstGeom>
          <a:noFill/>
          <a:ln cap="flat" cmpd="sng" w="9525">
            <a:solidFill>
              <a:srgbClr val="509EEA"/>
            </a:solidFill>
            <a:prstDash val="solid"/>
            <a:round/>
            <a:headEnd len="med" w="med" type="none"/>
            <a:tailEnd len="med" w="med" type="oval"/>
          </a:ln>
        </p:spPr>
      </p:cxnSp>
      <p:cxnSp>
        <p:nvCxnSpPr>
          <p:cNvPr id="713" name="Google Shape;713;p36"/>
          <p:cNvCxnSpPr/>
          <p:nvPr/>
        </p:nvCxnSpPr>
        <p:spPr>
          <a:xfrm flipH="1">
            <a:off x="4456827" y="3172691"/>
            <a:ext cx="2103300" cy="12900"/>
          </a:xfrm>
          <a:prstGeom prst="straightConnector1">
            <a:avLst/>
          </a:prstGeom>
          <a:noFill/>
          <a:ln cap="flat" cmpd="sng" w="9525">
            <a:solidFill>
              <a:srgbClr val="509EEA"/>
            </a:solidFill>
            <a:prstDash val="solid"/>
            <a:round/>
            <a:headEnd len="med" w="med" type="oval"/>
            <a:tailEnd len="med" w="med" type="none"/>
          </a:ln>
        </p:spPr>
      </p:cxnSp>
      <p:cxnSp>
        <p:nvCxnSpPr>
          <p:cNvPr id="714" name="Google Shape;714;p36"/>
          <p:cNvCxnSpPr/>
          <p:nvPr/>
        </p:nvCxnSpPr>
        <p:spPr>
          <a:xfrm flipH="1">
            <a:off x="4459955" y="1878190"/>
            <a:ext cx="2106000" cy="6900"/>
          </a:xfrm>
          <a:prstGeom prst="straightConnector1">
            <a:avLst/>
          </a:prstGeom>
          <a:noFill/>
          <a:ln cap="flat" cmpd="sng" w="9525">
            <a:solidFill>
              <a:srgbClr val="509EEA"/>
            </a:solidFill>
            <a:prstDash val="solid"/>
            <a:round/>
            <a:headEnd len="med" w="med" type="oval"/>
            <a:tailEnd len="med" w="med" type="none"/>
          </a:ln>
        </p:spPr>
      </p:cxnSp>
      <p:sp>
        <p:nvSpPr>
          <p:cNvPr id="715" name="Google Shape;715;p36"/>
          <p:cNvSpPr txBox="1"/>
          <p:nvPr/>
        </p:nvSpPr>
        <p:spPr>
          <a:xfrm>
            <a:off x="1054828" y="1571243"/>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Stasis</a:t>
            </a:r>
            <a:endParaRPr sz="1200">
              <a:latin typeface="Mada"/>
              <a:ea typeface="Mada"/>
              <a:cs typeface="Mada"/>
              <a:sym typeface="Mada"/>
            </a:endParaRPr>
          </a:p>
        </p:txBody>
      </p:sp>
      <p:sp>
        <p:nvSpPr>
          <p:cNvPr id="716" name="Google Shape;716;p36"/>
          <p:cNvSpPr txBox="1"/>
          <p:nvPr/>
        </p:nvSpPr>
        <p:spPr>
          <a:xfrm>
            <a:off x="1054828" y="1855764"/>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General anesthesia</a:t>
            </a:r>
            <a:endParaRPr sz="1200">
              <a:latin typeface="Mada"/>
              <a:ea typeface="Mada"/>
              <a:cs typeface="Mada"/>
              <a:sym typeface="Mada"/>
            </a:endParaRPr>
          </a:p>
        </p:txBody>
      </p:sp>
      <p:sp>
        <p:nvSpPr>
          <p:cNvPr id="717" name="Google Shape;717;p36"/>
          <p:cNvSpPr txBox="1"/>
          <p:nvPr/>
        </p:nvSpPr>
        <p:spPr>
          <a:xfrm>
            <a:off x="1054828" y="2159593"/>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Prolonged immobility</a:t>
            </a:r>
            <a:endParaRPr sz="1200">
              <a:latin typeface="Mada"/>
              <a:ea typeface="Mada"/>
              <a:cs typeface="Mada"/>
              <a:sym typeface="Mada"/>
            </a:endParaRPr>
          </a:p>
        </p:txBody>
      </p:sp>
      <p:sp>
        <p:nvSpPr>
          <p:cNvPr id="718" name="Google Shape;718;p36"/>
          <p:cNvSpPr txBox="1"/>
          <p:nvPr/>
        </p:nvSpPr>
        <p:spPr>
          <a:xfrm>
            <a:off x="1054825" y="2485926"/>
            <a:ext cx="1962900" cy="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Advanced age</a:t>
            </a:r>
            <a:endParaRPr sz="1200">
              <a:latin typeface="Mada"/>
              <a:ea typeface="Mada"/>
              <a:cs typeface="Mada"/>
              <a:sym typeface="Mada"/>
            </a:endParaRPr>
          </a:p>
        </p:txBody>
      </p:sp>
      <p:sp>
        <p:nvSpPr>
          <p:cNvPr id="719" name="Google Shape;719;p36"/>
          <p:cNvSpPr txBox="1"/>
          <p:nvPr/>
        </p:nvSpPr>
        <p:spPr>
          <a:xfrm>
            <a:off x="1054837" y="2845246"/>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Injury to venous intima</a:t>
            </a:r>
            <a:endParaRPr sz="1200">
              <a:latin typeface="Mada"/>
              <a:ea typeface="Mada"/>
              <a:cs typeface="Mada"/>
              <a:sym typeface="Mada"/>
            </a:endParaRPr>
          </a:p>
        </p:txBody>
      </p:sp>
      <p:sp>
        <p:nvSpPr>
          <p:cNvPr id="720" name="Google Shape;720;p36"/>
          <p:cNvSpPr txBox="1"/>
          <p:nvPr/>
        </p:nvSpPr>
        <p:spPr>
          <a:xfrm>
            <a:off x="4460750" y="3140400"/>
            <a:ext cx="2567700" cy="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Lower limb/pelvic injury or surgery</a:t>
            </a:r>
            <a:endParaRPr sz="1200">
              <a:latin typeface="Mada"/>
              <a:ea typeface="Mada"/>
              <a:cs typeface="Mada"/>
              <a:sym typeface="Mada"/>
            </a:endParaRPr>
          </a:p>
        </p:txBody>
      </p:sp>
      <p:sp>
        <p:nvSpPr>
          <p:cNvPr id="721" name="Google Shape;721;p36"/>
          <p:cNvSpPr txBox="1"/>
          <p:nvPr/>
        </p:nvSpPr>
        <p:spPr>
          <a:xfrm>
            <a:off x="1020023" y="3140392"/>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Pregnancy/postpartum</a:t>
            </a:r>
            <a:endParaRPr sz="1200">
              <a:latin typeface="Mada"/>
              <a:ea typeface="Mada"/>
              <a:cs typeface="Mada"/>
              <a:sym typeface="Mada"/>
            </a:endParaRPr>
          </a:p>
        </p:txBody>
      </p:sp>
      <p:sp>
        <p:nvSpPr>
          <p:cNvPr id="722" name="Google Shape;722;p36"/>
          <p:cNvSpPr txBox="1"/>
          <p:nvPr/>
        </p:nvSpPr>
        <p:spPr>
          <a:xfrm>
            <a:off x="4527028" y="1526893"/>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Malignancy</a:t>
            </a:r>
            <a:endParaRPr sz="1200">
              <a:latin typeface="Mada"/>
              <a:ea typeface="Mada"/>
              <a:cs typeface="Mada"/>
              <a:sym typeface="Mada"/>
            </a:endParaRPr>
          </a:p>
        </p:txBody>
      </p:sp>
      <p:sp>
        <p:nvSpPr>
          <p:cNvPr id="723" name="Google Shape;723;p36"/>
          <p:cNvSpPr txBox="1"/>
          <p:nvPr/>
        </p:nvSpPr>
        <p:spPr>
          <a:xfrm>
            <a:off x="4618128" y="1885104"/>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Coagulation problems</a:t>
            </a:r>
            <a:endParaRPr sz="1200">
              <a:latin typeface="Mada"/>
              <a:ea typeface="Mada"/>
              <a:cs typeface="Mada"/>
              <a:sym typeface="Mada"/>
            </a:endParaRPr>
          </a:p>
        </p:txBody>
      </p:sp>
      <p:sp>
        <p:nvSpPr>
          <p:cNvPr id="724" name="Google Shape;724;p36"/>
          <p:cNvSpPr txBox="1"/>
          <p:nvPr/>
        </p:nvSpPr>
        <p:spPr>
          <a:xfrm>
            <a:off x="4748492" y="2161693"/>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Congestive Heart Failure</a:t>
            </a:r>
            <a:endParaRPr sz="1200">
              <a:latin typeface="Mada"/>
              <a:ea typeface="Mada"/>
              <a:cs typeface="Mada"/>
              <a:sym typeface="Mada"/>
            </a:endParaRPr>
          </a:p>
        </p:txBody>
      </p:sp>
      <p:sp>
        <p:nvSpPr>
          <p:cNvPr id="725" name="Google Shape;725;p36"/>
          <p:cNvSpPr txBox="1"/>
          <p:nvPr/>
        </p:nvSpPr>
        <p:spPr>
          <a:xfrm>
            <a:off x="4748503" y="2528893"/>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Oral contraceptive pill</a:t>
            </a:r>
            <a:endParaRPr sz="1200">
              <a:latin typeface="Mada"/>
              <a:ea typeface="Mada"/>
              <a:cs typeface="Mada"/>
              <a:sym typeface="Mada"/>
            </a:endParaRPr>
          </a:p>
        </p:txBody>
      </p:sp>
      <p:sp>
        <p:nvSpPr>
          <p:cNvPr id="726" name="Google Shape;726;p36"/>
          <p:cNvSpPr txBox="1"/>
          <p:nvPr/>
        </p:nvSpPr>
        <p:spPr>
          <a:xfrm>
            <a:off x="4647803" y="2848393"/>
            <a:ext cx="19629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Obesity</a:t>
            </a:r>
            <a:endParaRPr sz="1200">
              <a:latin typeface="Mada"/>
              <a:ea typeface="Mada"/>
              <a:cs typeface="Mada"/>
              <a:sym typeface="Mada"/>
            </a:endParaRPr>
          </a:p>
        </p:txBody>
      </p:sp>
      <p:grpSp>
        <p:nvGrpSpPr>
          <p:cNvPr id="727" name="Google Shape;727;p36"/>
          <p:cNvGrpSpPr/>
          <p:nvPr/>
        </p:nvGrpSpPr>
        <p:grpSpPr>
          <a:xfrm>
            <a:off x="398800" y="3737887"/>
            <a:ext cx="2226063" cy="1919077"/>
            <a:chOff x="676906" y="6633078"/>
            <a:chExt cx="5092800" cy="2779660"/>
          </a:xfrm>
        </p:grpSpPr>
        <p:sp>
          <p:nvSpPr>
            <p:cNvPr id="728" name="Google Shape;728;p36"/>
            <p:cNvSpPr/>
            <p:nvPr/>
          </p:nvSpPr>
          <p:spPr>
            <a:xfrm>
              <a:off x="676906" y="6633078"/>
              <a:ext cx="5092800" cy="423300"/>
            </a:xfrm>
            <a:prstGeom prst="roundRect">
              <a:avLst>
                <a:gd fmla="val 16667"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Clinical features :</a:t>
              </a:r>
              <a:endParaRPr sz="1200">
                <a:solidFill>
                  <a:srgbClr val="FFFFFF"/>
                </a:solidFill>
                <a:latin typeface="Mada"/>
                <a:ea typeface="Mada"/>
                <a:cs typeface="Mada"/>
                <a:sym typeface="Mada"/>
              </a:endParaRPr>
            </a:p>
          </p:txBody>
        </p:sp>
        <p:cxnSp>
          <p:nvCxnSpPr>
            <p:cNvPr id="729" name="Google Shape;729;p36"/>
            <p:cNvCxnSpPr/>
            <p:nvPr/>
          </p:nvCxnSpPr>
          <p:spPr>
            <a:xfrm flipH="1">
              <a:off x="966163" y="7090524"/>
              <a:ext cx="6900" cy="2121000"/>
            </a:xfrm>
            <a:prstGeom prst="straightConnector1">
              <a:avLst/>
            </a:prstGeom>
            <a:noFill/>
            <a:ln cap="flat" cmpd="sng" w="9525">
              <a:solidFill>
                <a:srgbClr val="509EEA"/>
              </a:solidFill>
              <a:prstDash val="lgDash"/>
              <a:round/>
              <a:headEnd len="med" w="med" type="none"/>
              <a:tailEnd len="med" w="med" type="none"/>
            </a:ln>
          </p:spPr>
        </p:cxnSp>
        <p:cxnSp>
          <p:nvCxnSpPr>
            <p:cNvPr id="730" name="Google Shape;730;p36"/>
            <p:cNvCxnSpPr/>
            <p:nvPr/>
          </p:nvCxnSpPr>
          <p:spPr>
            <a:xfrm flipH="1" rot="10800000">
              <a:off x="979915" y="7791805"/>
              <a:ext cx="651600" cy="3600"/>
            </a:xfrm>
            <a:prstGeom prst="straightConnector1">
              <a:avLst/>
            </a:prstGeom>
            <a:noFill/>
            <a:ln cap="flat" cmpd="sng" w="9525">
              <a:solidFill>
                <a:srgbClr val="509EEA"/>
              </a:solidFill>
              <a:prstDash val="lgDash"/>
              <a:round/>
              <a:headEnd len="med" w="med" type="none"/>
              <a:tailEnd len="med" w="med" type="none"/>
            </a:ln>
          </p:spPr>
        </p:cxnSp>
        <p:sp>
          <p:nvSpPr>
            <p:cNvPr id="731" name="Google Shape;731;p36"/>
            <p:cNvSpPr txBox="1"/>
            <p:nvPr/>
          </p:nvSpPr>
          <p:spPr>
            <a:xfrm>
              <a:off x="1631481" y="7569036"/>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Sudden onset dyspnea</a:t>
              </a:r>
              <a:endParaRPr sz="1200">
                <a:latin typeface="Mada"/>
                <a:ea typeface="Mada"/>
                <a:cs typeface="Mada"/>
                <a:sym typeface="Mada"/>
              </a:endParaRPr>
            </a:p>
          </p:txBody>
        </p:sp>
        <p:cxnSp>
          <p:nvCxnSpPr>
            <p:cNvPr id="732" name="Google Shape;732;p36"/>
            <p:cNvCxnSpPr/>
            <p:nvPr/>
          </p:nvCxnSpPr>
          <p:spPr>
            <a:xfrm flipH="1" rot="10800000">
              <a:off x="979915" y="8517046"/>
              <a:ext cx="651600" cy="3600"/>
            </a:xfrm>
            <a:prstGeom prst="straightConnector1">
              <a:avLst/>
            </a:prstGeom>
            <a:noFill/>
            <a:ln cap="flat" cmpd="sng" w="9525">
              <a:solidFill>
                <a:srgbClr val="509EEA"/>
              </a:solidFill>
              <a:prstDash val="lgDash"/>
              <a:round/>
              <a:headEnd len="med" w="med" type="none"/>
              <a:tailEnd len="med" w="med" type="none"/>
            </a:ln>
          </p:spPr>
        </p:cxnSp>
        <p:sp>
          <p:nvSpPr>
            <p:cNvPr id="733" name="Google Shape;733;p36"/>
            <p:cNvSpPr txBox="1"/>
            <p:nvPr/>
          </p:nvSpPr>
          <p:spPr>
            <a:xfrm>
              <a:off x="1631481" y="8294350"/>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Pleuritic chest pain</a:t>
              </a:r>
              <a:endParaRPr sz="1200">
                <a:latin typeface="Mada"/>
                <a:ea typeface="Mada"/>
                <a:cs typeface="Mada"/>
                <a:sym typeface="Mada"/>
              </a:endParaRPr>
            </a:p>
          </p:txBody>
        </p:sp>
        <p:cxnSp>
          <p:nvCxnSpPr>
            <p:cNvPr id="734" name="Google Shape;734;p36"/>
            <p:cNvCxnSpPr/>
            <p:nvPr/>
          </p:nvCxnSpPr>
          <p:spPr>
            <a:xfrm flipH="1" rot="10800000">
              <a:off x="981998" y="9200134"/>
              <a:ext cx="651600" cy="3600"/>
            </a:xfrm>
            <a:prstGeom prst="straightConnector1">
              <a:avLst/>
            </a:prstGeom>
            <a:noFill/>
            <a:ln cap="flat" cmpd="sng" w="9525">
              <a:solidFill>
                <a:srgbClr val="509EEA"/>
              </a:solidFill>
              <a:prstDash val="lgDash"/>
              <a:round/>
              <a:headEnd len="med" w="med" type="none"/>
              <a:tailEnd len="med" w="med" type="none"/>
            </a:ln>
          </p:spPr>
        </p:cxnSp>
        <p:sp>
          <p:nvSpPr>
            <p:cNvPr id="735" name="Google Shape;735;p36"/>
            <p:cNvSpPr txBox="1"/>
            <p:nvPr/>
          </p:nvSpPr>
          <p:spPr>
            <a:xfrm>
              <a:off x="1633564" y="8977438"/>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Hemoptysis</a:t>
              </a:r>
              <a:endParaRPr sz="1200">
                <a:latin typeface="Mada"/>
                <a:ea typeface="Mada"/>
                <a:cs typeface="Mada"/>
                <a:sym typeface="Mada"/>
              </a:endParaRPr>
            </a:p>
          </p:txBody>
        </p:sp>
      </p:grpSp>
      <p:sp>
        <p:nvSpPr>
          <p:cNvPr id="736" name="Google Shape;736;p36"/>
          <p:cNvSpPr/>
          <p:nvPr/>
        </p:nvSpPr>
        <p:spPr>
          <a:xfrm>
            <a:off x="3116427" y="3724762"/>
            <a:ext cx="1815900" cy="303600"/>
          </a:xfrm>
          <a:prstGeom prst="roundRect">
            <a:avLst>
              <a:gd fmla="val 16667"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Investigation :</a:t>
            </a:r>
            <a:endParaRPr b="1" sz="2200">
              <a:solidFill>
                <a:srgbClr val="FFFFFF"/>
              </a:solidFill>
              <a:latin typeface="Mada"/>
              <a:ea typeface="Mada"/>
              <a:cs typeface="Mada"/>
              <a:sym typeface="Mada"/>
            </a:endParaRPr>
          </a:p>
        </p:txBody>
      </p:sp>
      <p:sp>
        <p:nvSpPr>
          <p:cNvPr id="737" name="Google Shape;737;p36"/>
          <p:cNvSpPr txBox="1"/>
          <p:nvPr/>
        </p:nvSpPr>
        <p:spPr>
          <a:xfrm>
            <a:off x="2875575" y="4238600"/>
            <a:ext cx="4684200" cy="984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First</a:t>
            </a:r>
            <a:r>
              <a:rPr lang="ar" sz="1200">
                <a:latin typeface="Mada"/>
                <a:ea typeface="Mada"/>
                <a:cs typeface="Mada"/>
                <a:sym typeface="Mada"/>
              </a:rPr>
              <a:t> step is to determine </a:t>
            </a:r>
            <a:r>
              <a:rPr lang="ar" sz="1200">
                <a:latin typeface="Mada"/>
                <a:ea typeface="Mada"/>
                <a:cs typeface="Mada"/>
                <a:sym typeface="Mada"/>
              </a:rPr>
              <a:t>whether the</a:t>
            </a:r>
            <a:r>
              <a:rPr lang="ar" sz="1200">
                <a:latin typeface="Mada"/>
                <a:ea typeface="Mada"/>
                <a:cs typeface="Mada"/>
                <a:sym typeface="Mada"/>
              </a:rPr>
              <a:t> patient is stable or not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following investigative guidelines should be followed based on patient risk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a:p>
        </p:txBody>
      </p:sp>
      <p:sp>
        <p:nvSpPr>
          <p:cNvPr id="738" name="Google Shape;738;p36"/>
          <p:cNvSpPr/>
          <p:nvPr/>
        </p:nvSpPr>
        <p:spPr>
          <a:xfrm>
            <a:off x="1654481" y="5848915"/>
            <a:ext cx="4168800" cy="223800"/>
          </a:xfrm>
          <a:prstGeom prst="roundRect">
            <a:avLst>
              <a:gd fmla="val 0"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Summary from Davidson’s</a:t>
            </a:r>
            <a:endParaRPr b="1" sz="1200">
              <a:solidFill>
                <a:srgbClr val="FFFFFF"/>
              </a:solidFill>
              <a:latin typeface="Mada"/>
              <a:ea typeface="Mada"/>
              <a:cs typeface="Mada"/>
              <a:sym typeface="Mada"/>
            </a:endParaRPr>
          </a:p>
        </p:txBody>
      </p:sp>
      <p:sp>
        <p:nvSpPr>
          <p:cNvPr id="739" name="Google Shape;739;p36"/>
          <p:cNvSpPr/>
          <p:nvPr/>
        </p:nvSpPr>
        <p:spPr>
          <a:xfrm>
            <a:off x="289925" y="8833733"/>
            <a:ext cx="2226000" cy="223800"/>
          </a:xfrm>
          <a:prstGeom prst="roundRect">
            <a:avLst>
              <a:gd fmla="val 16667"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Pharmacological treatment </a:t>
            </a:r>
            <a:r>
              <a:rPr b="1" lang="ar" sz="1200">
                <a:solidFill>
                  <a:srgbClr val="FFFFFF"/>
                </a:solidFill>
                <a:latin typeface="Mada"/>
                <a:ea typeface="Mada"/>
                <a:cs typeface="Mada"/>
                <a:sym typeface="Mada"/>
              </a:rPr>
              <a:t>:</a:t>
            </a:r>
            <a:endParaRPr b="1" sz="2200">
              <a:solidFill>
                <a:srgbClr val="FFFFFF"/>
              </a:solidFill>
              <a:latin typeface="Mada"/>
              <a:ea typeface="Mada"/>
              <a:cs typeface="Mada"/>
              <a:sym typeface="Mada"/>
            </a:endParaRPr>
          </a:p>
        </p:txBody>
      </p:sp>
      <p:graphicFrame>
        <p:nvGraphicFramePr>
          <p:cNvPr id="740" name="Google Shape;740;p36"/>
          <p:cNvGraphicFramePr/>
          <p:nvPr/>
        </p:nvGraphicFramePr>
        <p:xfrm>
          <a:off x="413468" y="9213740"/>
          <a:ext cx="3000000" cy="3000000"/>
        </p:xfrm>
        <a:graphic>
          <a:graphicData uri="http://schemas.openxmlformats.org/drawingml/2006/table">
            <a:tbl>
              <a:tblPr>
                <a:noFill/>
                <a:tableStyleId>{7A736EF5-81CE-426A-943F-D404D3DBE517}</a:tableStyleId>
              </a:tblPr>
              <a:tblGrid>
                <a:gridCol w="3369100"/>
                <a:gridCol w="3599850"/>
              </a:tblGrid>
              <a:tr h="1000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Massive PE</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509EEA"/>
                    </a:solidFill>
                  </a:tcPr>
                </a:tc>
                <a:tc>
                  <a:txBody>
                    <a:bodyPr/>
                    <a:lstStyle/>
                    <a:p>
                      <a:pPr indent="0" lvl="0" marL="457200" rtl="0" algn="ctr">
                        <a:spcBef>
                          <a:spcPts val="0"/>
                        </a:spcBef>
                        <a:spcAft>
                          <a:spcPts val="0"/>
                        </a:spcAft>
                        <a:buNone/>
                      </a:pPr>
                      <a:r>
                        <a:rPr b="1" lang="ar" sz="1200">
                          <a:solidFill>
                            <a:srgbClr val="FFFFFF"/>
                          </a:solidFill>
                          <a:latin typeface="Mada"/>
                          <a:ea typeface="Mada"/>
                          <a:cs typeface="Mada"/>
                          <a:sym typeface="Mada"/>
                        </a:rPr>
                        <a:t>Any other PE</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509EEA"/>
                    </a:solidFill>
                  </a:tcPr>
                </a:tc>
              </a:tr>
              <a:tr h="680650">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thrombolytics+anticoagulant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Recombinant tissue-plasminogen activator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Streptokinase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Urokinase</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anticoagulants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Heparin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Warfarin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NOACs ( eg. Dabigatran , Rivaroxaban )</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pic>
        <p:nvPicPr>
          <p:cNvPr id="741" name="Google Shape;741;p36"/>
          <p:cNvPicPr preferRelativeResize="0"/>
          <p:nvPr/>
        </p:nvPicPr>
        <p:blipFill>
          <a:blip r:embed="rId3">
            <a:alphaModFix/>
          </a:blip>
          <a:stretch>
            <a:fillRect/>
          </a:stretch>
        </p:blipFill>
        <p:spPr>
          <a:xfrm>
            <a:off x="411325" y="6193200"/>
            <a:ext cx="3261352" cy="2484325"/>
          </a:xfrm>
          <a:prstGeom prst="rect">
            <a:avLst/>
          </a:prstGeom>
          <a:noFill/>
          <a:ln>
            <a:noFill/>
          </a:ln>
        </p:spPr>
      </p:pic>
      <p:pic>
        <p:nvPicPr>
          <p:cNvPr id="742" name="Google Shape;742;p36"/>
          <p:cNvPicPr preferRelativeResize="0"/>
          <p:nvPr/>
        </p:nvPicPr>
        <p:blipFill>
          <a:blip r:embed="rId4">
            <a:alphaModFix/>
          </a:blip>
          <a:stretch>
            <a:fillRect/>
          </a:stretch>
        </p:blipFill>
        <p:spPr>
          <a:xfrm>
            <a:off x="3887322" y="6193200"/>
            <a:ext cx="3261354" cy="2484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7"/>
          <p:cNvSpPr/>
          <p:nvPr/>
        </p:nvSpPr>
        <p:spPr>
          <a:xfrm>
            <a:off x="996325" y="1031280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Q1:C | Q2:B | Q3:D | Q4:B | Q5:E</a:t>
            </a:r>
            <a:endParaRPr sz="1200">
              <a:solidFill>
                <a:srgbClr val="FFFFFF"/>
              </a:solidFill>
              <a:latin typeface="Cabin"/>
              <a:ea typeface="Cabin"/>
              <a:cs typeface="Cabin"/>
              <a:sym typeface="Cabin"/>
            </a:endParaRPr>
          </a:p>
        </p:txBody>
      </p:sp>
      <p:sp>
        <p:nvSpPr>
          <p:cNvPr id="748" name="Google Shape;748;p37"/>
          <p:cNvSpPr txBox="1"/>
          <p:nvPr/>
        </p:nvSpPr>
        <p:spPr>
          <a:xfrm>
            <a:off x="144475" y="837325"/>
            <a:ext cx="7248300" cy="91332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100">
                <a:solidFill>
                  <a:srgbClr val="1874CD"/>
                </a:solidFill>
                <a:latin typeface="Mada"/>
                <a:ea typeface="Mada"/>
                <a:cs typeface="Mada"/>
                <a:sym typeface="Mada"/>
              </a:rPr>
              <a:t>Q1: A 41-year-old woman is referred for assessment after suffering a second pulmonary embolus within a year. She has not been travelling recently, has not had any surgery, does not smoke and does not take the oral contraceptive pill. She is not currently on any medication as the diagnosis is retrospective and she is now asymptomatic. What should be the next step in her management ?</a:t>
            </a:r>
            <a:endParaRPr b="1"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A- Initiation of warfarin therapy</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B- ECG</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C- Thrombophilia screen</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D- Insertion of inferior vena cava filter</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E- Duplex scan of lower limb veins and pelvic utrasound</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solidFill>
                <a:srgbClr val="1874CD"/>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Q2: A 60-year-old woman is receiving chemotherapy for metastatic breast cancer. A staging computed tomographic scan reveals multiple pulmonary emboli in segmental arteries. She is asymptomatic. Which of the following</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treatments is the best?</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A- Give dalteparin and transition her to warfarin.</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B- Give dalteparin and continue it at least as long as she is receiving</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chemotherapy.</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C- Give rivaroxaban.</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D- Give warfarin.</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E- No therapy.</a:t>
            </a:r>
            <a:endParaRPr b="1" sz="11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solidFill>
                <a:srgbClr val="986782"/>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rgbClr val="1874CD"/>
                </a:solidFill>
                <a:latin typeface="Mada"/>
                <a:ea typeface="Mada"/>
                <a:cs typeface="Mada"/>
                <a:sym typeface="Mada"/>
              </a:rPr>
              <a:t>Q3: A 47-year-old obese Asian man complains of a sharp pain on the left side of his chest with difficulty breathing. The pain started a few hours ago and does not radiate anywhere, the patient also reports feeling increasingly short of breath and became extremely anxious when he started coughing blood-stained sputum. He states he has been flying all week on business trips and is getting late for his next flight. The most likely diagnosis is ?</a:t>
            </a:r>
            <a:endParaRPr b="1" sz="11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A- Myocardial infarction</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B- Muscular injury</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C- Pneumothorax</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D- Pulmonary embolism</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solidFill>
                <a:srgbClr val="986782"/>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Q4:</a:t>
            </a:r>
            <a:r>
              <a:rPr b="1" lang="ar" sz="1100">
                <a:solidFill>
                  <a:schemeClr val="accent1"/>
                </a:solidFill>
                <a:latin typeface="Mada"/>
                <a:ea typeface="Mada"/>
                <a:cs typeface="Mada"/>
                <a:sym typeface="Mada"/>
              </a:rPr>
              <a:t>A  38-year-old  previously  healthy  woman  presents  to  the  emergency</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department with a 7-day history of low-grade fever, shortness of breath on exertion, and nonproductive cough. Her heart rate is 90 beats/min, her oxygen saturation on room air is 98%, and her chest radiograph is normal. Which of the following tests would help to exclude the diagnosis of pulmonary embolism?</a:t>
            </a:r>
            <a:endParaRPr b="1" sz="11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t/>
            </a:r>
            <a:endParaRPr b="1" sz="11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A- </a:t>
            </a:r>
            <a:r>
              <a:rPr lang="ar" sz="1100">
                <a:solidFill>
                  <a:schemeClr val="dk1"/>
                </a:solidFill>
                <a:latin typeface="Mada"/>
                <a:ea typeface="Mada"/>
                <a:cs typeface="Mada"/>
                <a:sym typeface="Mada"/>
              </a:rPr>
              <a:t>Bilateral  compression  ultrasound  examination  of  the  lower extremities</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B- </a:t>
            </a:r>
            <a:r>
              <a:rPr lang="ar" sz="1100">
                <a:solidFill>
                  <a:schemeClr val="dk1"/>
                </a:solidFill>
                <a:latin typeface="Mada"/>
                <a:ea typeface="Mada"/>
                <a:cs typeface="Mada"/>
                <a:sym typeface="Mada"/>
              </a:rPr>
              <a:t>D-dimer</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C- </a:t>
            </a:r>
            <a:r>
              <a:rPr lang="ar" sz="1100">
                <a:solidFill>
                  <a:schemeClr val="dk1"/>
                </a:solidFill>
                <a:latin typeface="Mada"/>
                <a:ea typeface="Mada"/>
                <a:cs typeface="Mada"/>
                <a:sym typeface="Mada"/>
              </a:rPr>
              <a:t>Electrocardiogram</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D- </a:t>
            </a:r>
            <a:r>
              <a:rPr lang="ar" sz="1100">
                <a:solidFill>
                  <a:schemeClr val="dk1"/>
                </a:solidFill>
                <a:latin typeface="Mada"/>
                <a:ea typeface="Mada"/>
                <a:cs typeface="Mada"/>
                <a:sym typeface="Mada"/>
              </a:rPr>
              <a:t>Computed tomographic pulmonary angiogram</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E- </a:t>
            </a:r>
            <a:r>
              <a:rPr lang="ar" sz="1100">
                <a:solidFill>
                  <a:schemeClr val="dk1"/>
                </a:solidFill>
                <a:latin typeface="Mada"/>
                <a:ea typeface="Mada"/>
                <a:cs typeface="Mada"/>
                <a:sym typeface="Mada"/>
              </a:rPr>
              <a:t>Ventilation-perfusion lung scan</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solidFill>
                <a:srgbClr val="1874CD"/>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rgbClr val="1874CD"/>
                </a:solidFill>
                <a:latin typeface="Mada"/>
                <a:ea typeface="Mada"/>
                <a:cs typeface="Mada"/>
                <a:sym typeface="Mada"/>
              </a:rPr>
              <a:t>Q5: A 59-year-old obese woman underwent a coronary artery stent procedure. She is a well-controlled type 2 diabetic. The operation was successful. However, after 1week during recovery, the patient complained of severe chest pain and shortness of breath. Her heart rate was 115 bpm and blood pressure 107/89 mHg. Following resuscitation of the airway, breathing and circulation, an electrocardiogram (ECG) showed sinus tachycardia and right axis deviation. The most appropriate treatment is ?</a:t>
            </a:r>
            <a:endParaRPr b="1" sz="11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A- Warfarin</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B- Intravenous adrenaline</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C- Alteplase</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D- Salbutamol</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E- Intravenous heparin</a:t>
            </a:r>
            <a:endParaRPr/>
          </a:p>
        </p:txBody>
      </p:sp>
      <p:grpSp>
        <p:nvGrpSpPr>
          <p:cNvPr id="749" name="Google Shape;749;p37"/>
          <p:cNvGrpSpPr/>
          <p:nvPr/>
        </p:nvGrpSpPr>
        <p:grpSpPr>
          <a:xfrm>
            <a:off x="5686775" y="10392850"/>
            <a:ext cx="1411200" cy="209400"/>
            <a:chOff x="5686775" y="10392850"/>
            <a:chExt cx="1411200" cy="209400"/>
          </a:xfrm>
        </p:grpSpPr>
        <p:sp>
          <p:nvSpPr>
            <p:cNvPr id="750" name="Google Shape;750;p37">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751" name="Google Shape;751;p37"/>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2" name="Google Shape;752;p37"/>
            <p:cNvPicPr preferRelativeResize="0"/>
            <p:nvPr/>
          </p:nvPicPr>
          <p:blipFill>
            <a:blip r:embed="rId4">
              <a:alphaModFix/>
            </a:blip>
            <a:stretch>
              <a:fillRect/>
            </a:stretch>
          </p:blipFill>
          <p:spPr>
            <a:xfrm>
              <a:off x="5755003" y="10430983"/>
              <a:ext cx="108516" cy="13312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grpSp>
        <p:nvGrpSpPr>
          <p:cNvPr id="757" name="Google Shape;757;p38"/>
          <p:cNvGrpSpPr/>
          <p:nvPr/>
        </p:nvGrpSpPr>
        <p:grpSpPr>
          <a:xfrm>
            <a:off x="-1767602" y="-1291949"/>
            <a:ext cx="10641954" cy="8822290"/>
            <a:chOff x="-1774523" y="-1292725"/>
            <a:chExt cx="10683620" cy="8827587"/>
          </a:xfrm>
        </p:grpSpPr>
        <p:sp>
          <p:nvSpPr>
            <p:cNvPr id="758" name="Google Shape;758;p38"/>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59" name="Google Shape;759;p38"/>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760" name="Google Shape;760;p38"/>
            <p:cNvGrpSpPr/>
            <p:nvPr/>
          </p:nvGrpSpPr>
          <p:grpSpPr>
            <a:xfrm>
              <a:off x="6233909" y="4499366"/>
              <a:ext cx="294716" cy="273655"/>
              <a:chOff x="4786297" y="2980907"/>
              <a:chExt cx="189564" cy="189564"/>
            </a:xfrm>
          </p:grpSpPr>
          <p:sp>
            <p:nvSpPr>
              <p:cNvPr id="761" name="Google Shape;761;p38"/>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2" name="Google Shape;762;p38"/>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3" name="Google Shape;763;p38"/>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64" name="Google Shape;764;p38"/>
            <p:cNvGrpSpPr/>
            <p:nvPr/>
          </p:nvGrpSpPr>
          <p:grpSpPr>
            <a:xfrm>
              <a:off x="6730897" y="2553643"/>
              <a:ext cx="323310" cy="273663"/>
              <a:chOff x="5099945" y="1562040"/>
              <a:chExt cx="215986" cy="196894"/>
            </a:xfrm>
          </p:grpSpPr>
          <p:sp>
            <p:nvSpPr>
              <p:cNvPr id="765" name="Google Shape;765;p38"/>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6" name="Google Shape;766;p38"/>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7" name="Google Shape;767;p38"/>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68" name="Google Shape;768;p38"/>
            <p:cNvGrpSpPr/>
            <p:nvPr/>
          </p:nvGrpSpPr>
          <p:grpSpPr>
            <a:xfrm>
              <a:off x="5510564" y="5207134"/>
              <a:ext cx="460558" cy="192901"/>
              <a:chOff x="5427392" y="3652956"/>
              <a:chExt cx="296236" cy="133625"/>
            </a:xfrm>
          </p:grpSpPr>
          <p:sp>
            <p:nvSpPr>
              <p:cNvPr id="769" name="Google Shape;769;p3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0" name="Google Shape;770;p3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1" name="Google Shape;771;p3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72" name="Google Shape;772;p38"/>
            <p:cNvGrpSpPr/>
            <p:nvPr/>
          </p:nvGrpSpPr>
          <p:grpSpPr>
            <a:xfrm>
              <a:off x="7200498" y="2639841"/>
              <a:ext cx="271715" cy="241528"/>
              <a:chOff x="7456777" y="1936895"/>
              <a:chExt cx="174770" cy="167309"/>
            </a:xfrm>
          </p:grpSpPr>
          <p:sp>
            <p:nvSpPr>
              <p:cNvPr id="773" name="Google Shape;773;p38"/>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4" name="Google Shape;774;p38"/>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5" name="Google Shape;775;p38"/>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6" name="Google Shape;776;p38"/>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77" name="Google Shape;777;p38"/>
            <p:cNvGrpSpPr/>
            <p:nvPr/>
          </p:nvGrpSpPr>
          <p:grpSpPr>
            <a:xfrm>
              <a:off x="6187636" y="5036716"/>
              <a:ext cx="265989" cy="241390"/>
              <a:chOff x="3923092" y="3421606"/>
              <a:chExt cx="171087" cy="167214"/>
            </a:xfrm>
          </p:grpSpPr>
          <p:sp>
            <p:nvSpPr>
              <p:cNvPr id="778" name="Google Shape;778;p38"/>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9" name="Google Shape;779;p38"/>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0" name="Google Shape;780;p38"/>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1" name="Google Shape;781;p38"/>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82" name="Google Shape;782;p38"/>
            <p:cNvGrpSpPr/>
            <p:nvPr/>
          </p:nvGrpSpPr>
          <p:grpSpPr>
            <a:xfrm>
              <a:off x="5801382" y="4601754"/>
              <a:ext cx="120088" cy="295337"/>
              <a:chOff x="6689991" y="3974566"/>
              <a:chExt cx="77242" cy="204583"/>
            </a:xfrm>
          </p:grpSpPr>
          <p:sp>
            <p:nvSpPr>
              <p:cNvPr id="783" name="Google Shape;783;p38"/>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4" name="Google Shape;784;p38"/>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5" name="Google Shape;785;p38"/>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6" name="Google Shape;786;p38"/>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87" name="Google Shape;787;p38"/>
            <p:cNvGrpSpPr/>
            <p:nvPr/>
          </p:nvGrpSpPr>
          <p:grpSpPr>
            <a:xfrm>
              <a:off x="5193184" y="5104648"/>
              <a:ext cx="120038" cy="295379"/>
              <a:chOff x="4308549" y="4159596"/>
              <a:chExt cx="77210" cy="204613"/>
            </a:xfrm>
          </p:grpSpPr>
          <p:sp>
            <p:nvSpPr>
              <p:cNvPr id="788" name="Google Shape;788;p38"/>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9" name="Google Shape;789;p38"/>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90" name="Google Shape;790;p38"/>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91" name="Google Shape;791;p38"/>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92" name="Google Shape;792;p38"/>
            <p:cNvGrpSpPr/>
            <p:nvPr/>
          </p:nvGrpSpPr>
          <p:grpSpPr>
            <a:xfrm>
              <a:off x="6630902" y="3487361"/>
              <a:ext cx="265720" cy="232428"/>
              <a:chOff x="4366946" y="1834186"/>
              <a:chExt cx="177537" cy="173778"/>
            </a:xfrm>
          </p:grpSpPr>
          <p:sp>
            <p:nvSpPr>
              <p:cNvPr id="793" name="Google Shape;793;p38"/>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94" name="Google Shape;794;p38"/>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95" name="Google Shape;795;p38"/>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96" name="Google Shape;796;p38"/>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97" name="Google Shape;797;p38"/>
            <p:cNvGrpSpPr/>
            <p:nvPr/>
          </p:nvGrpSpPr>
          <p:grpSpPr>
            <a:xfrm>
              <a:off x="6693933" y="4917802"/>
              <a:ext cx="271715" cy="241530"/>
              <a:chOff x="7373945" y="2491538"/>
              <a:chExt cx="174770" cy="167311"/>
            </a:xfrm>
          </p:grpSpPr>
          <p:sp>
            <p:nvSpPr>
              <p:cNvPr id="798" name="Google Shape;798;p38"/>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99" name="Google Shape;799;p38"/>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0" name="Google Shape;800;p38"/>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1" name="Google Shape;801;p38"/>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02" name="Google Shape;802;p38"/>
            <p:cNvGrpSpPr/>
            <p:nvPr/>
          </p:nvGrpSpPr>
          <p:grpSpPr>
            <a:xfrm>
              <a:off x="7109737" y="3130115"/>
              <a:ext cx="120088" cy="295337"/>
              <a:chOff x="7089311" y="1211098"/>
              <a:chExt cx="77242" cy="204583"/>
            </a:xfrm>
          </p:grpSpPr>
          <p:sp>
            <p:nvSpPr>
              <p:cNvPr id="803" name="Google Shape;803;p38"/>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4" name="Google Shape;804;p38"/>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5" name="Google Shape;805;p38"/>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6" name="Google Shape;806;p38"/>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07" name="Google Shape;807;p38"/>
            <p:cNvGrpSpPr/>
            <p:nvPr/>
          </p:nvGrpSpPr>
          <p:grpSpPr>
            <a:xfrm>
              <a:off x="6390144" y="3813442"/>
              <a:ext cx="1082091" cy="1072938"/>
              <a:chOff x="4332233" y="3324392"/>
              <a:chExt cx="1191206" cy="1180090"/>
            </a:xfrm>
          </p:grpSpPr>
          <p:sp>
            <p:nvSpPr>
              <p:cNvPr id="808" name="Google Shape;808;p38"/>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9" name="Google Shape;809;p38"/>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0" name="Google Shape;810;p38"/>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1" name="Google Shape;811;p38"/>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2" name="Google Shape;812;p38"/>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3" name="Google Shape;813;p38"/>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4" name="Google Shape;814;p38"/>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5" name="Google Shape;815;p38"/>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6" name="Google Shape;816;p38"/>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7" name="Google Shape;817;p38"/>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8" name="Google Shape;818;p38"/>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9" name="Google Shape;819;p38"/>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0" name="Google Shape;820;p38"/>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1" name="Google Shape;821;p38"/>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2" name="Google Shape;822;p38"/>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3" name="Google Shape;823;p38"/>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4" name="Google Shape;824;p38"/>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5" name="Google Shape;825;p38"/>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6" name="Google Shape;826;p38"/>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7" name="Google Shape;827;p38"/>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8" name="Google Shape;828;p38"/>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9" name="Google Shape;829;p38"/>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0" name="Google Shape;830;p38"/>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831" name="Google Shape;831;p38"/>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2" name="Google Shape;832;p38"/>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3" name="Google Shape;833;p38"/>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34" name="Google Shape;834;p38"/>
            <p:cNvGrpSpPr/>
            <p:nvPr/>
          </p:nvGrpSpPr>
          <p:grpSpPr>
            <a:xfrm>
              <a:off x="7002589" y="3756903"/>
              <a:ext cx="460558" cy="192901"/>
              <a:chOff x="5427392" y="3652956"/>
              <a:chExt cx="296236" cy="133625"/>
            </a:xfrm>
          </p:grpSpPr>
          <p:sp>
            <p:nvSpPr>
              <p:cNvPr id="835" name="Google Shape;835;p3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6" name="Google Shape;836;p3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7" name="Google Shape;837;p3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sp>
        <p:nvSpPr>
          <p:cNvPr id="838" name="Google Shape;838;p38"/>
          <p:cNvSpPr txBox="1"/>
          <p:nvPr/>
        </p:nvSpPr>
        <p:spPr>
          <a:xfrm>
            <a:off x="1984104" y="454113"/>
            <a:ext cx="4140000" cy="10281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6000">
                <a:solidFill>
                  <a:schemeClr val="accent1"/>
                </a:solidFill>
                <a:latin typeface="Mada"/>
                <a:ea typeface="Mada"/>
                <a:cs typeface="Mada"/>
                <a:sym typeface="Mada"/>
              </a:rPr>
              <a:t>THANKS!!</a:t>
            </a:r>
            <a:endParaRPr b="1" sz="6000">
              <a:solidFill>
                <a:schemeClr val="accent1"/>
              </a:solidFill>
              <a:latin typeface="Mada"/>
              <a:ea typeface="Mada"/>
              <a:cs typeface="Mada"/>
              <a:sym typeface="Mada"/>
            </a:endParaRPr>
          </a:p>
        </p:txBody>
      </p:sp>
      <p:grpSp>
        <p:nvGrpSpPr>
          <p:cNvPr id="839" name="Google Shape;839;p38"/>
          <p:cNvGrpSpPr/>
          <p:nvPr/>
        </p:nvGrpSpPr>
        <p:grpSpPr>
          <a:xfrm>
            <a:off x="795934" y="1326229"/>
            <a:ext cx="6516287" cy="3890380"/>
            <a:chOff x="799050" y="1361463"/>
            <a:chExt cx="6541800" cy="3892716"/>
          </a:xfrm>
        </p:grpSpPr>
        <p:sp>
          <p:nvSpPr>
            <p:cNvPr id="840" name="Google Shape;840;p38"/>
            <p:cNvSpPr txBox="1"/>
            <p:nvPr/>
          </p:nvSpPr>
          <p:spPr>
            <a:xfrm>
              <a:off x="799050" y="1361463"/>
              <a:ext cx="6541800" cy="102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841" name="Google Shape;841;p38"/>
            <p:cNvSpPr txBox="1"/>
            <p:nvPr/>
          </p:nvSpPr>
          <p:spPr>
            <a:xfrm>
              <a:off x="2266941" y="1888825"/>
              <a:ext cx="3026100" cy="843300"/>
            </a:xfrm>
            <a:prstGeom prst="rect">
              <a:avLst/>
            </a:prstGeom>
            <a:noFill/>
            <a:ln>
              <a:noFill/>
            </a:ln>
          </p:spPr>
          <p:txBody>
            <a:bodyPr anchorCtr="0" anchor="ctr"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Ghalia Alnufaei </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Razan </a:t>
              </a:r>
              <a:r>
                <a:rPr lang="ar" sz="1800">
                  <a:latin typeface="Mada"/>
                  <a:ea typeface="Mada"/>
                  <a:cs typeface="Mada"/>
                  <a:sym typeface="Mada"/>
                </a:rPr>
                <a:t>Alrabah </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May Babaeer</a:t>
              </a:r>
              <a:endParaRPr sz="1800">
                <a:latin typeface="Mada"/>
                <a:ea typeface="Mada"/>
                <a:cs typeface="Mada"/>
                <a:sym typeface="Mada"/>
              </a:endParaRPr>
            </a:p>
          </p:txBody>
        </p:sp>
        <p:sp>
          <p:nvSpPr>
            <p:cNvPr id="842" name="Google Shape;842;p38"/>
            <p:cNvSpPr txBox="1"/>
            <p:nvPr/>
          </p:nvSpPr>
          <p:spPr>
            <a:xfrm>
              <a:off x="1518899" y="2732132"/>
              <a:ext cx="5102100" cy="5181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3000">
                  <a:latin typeface="Pacifico"/>
                  <a:ea typeface="Pacifico"/>
                  <a:cs typeface="Pacifico"/>
                  <a:sym typeface="Pacifico"/>
                </a:rPr>
                <a:t>Quiz and summary maker:</a:t>
              </a:r>
              <a:endParaRPr sz="3000">
                <a:latin typeface="Pacifico"/>
                <a:ea typeface="Pacifico"/>
                <a:cs typeface="Pacifico"/>
                <a:sym typeface="Pacifico"/>
              </a:endParaRPr>
            </a:p>
          </p:txBody>
        </p:sp>
        <p:sp>
          <p:nvSpPr>
            <p:cNvPr id="843" name="Google Shape;843;p38"/>
            <p:cNvSpPr txBox="1"/>
            <p:nvPr/>
          </p:nvSpPr>
          <p:spPr>
            <a:xfrm>
              <a:off x="2281758" y="3176697"/>
              <a:ext cx="3026100" cy="721800"/>
            </a:xfrm>
            <a:prstGeom prst="rect">
              <a:avLst/>
            </a:prstGeom>
            <a:noFill/>
            <a:ln>
              <a:noFill/>
            </a:ln>
          </p:spPr>
          <p:txBody>
            <a:bodyPr anchorCtr="0" anchor="ctr"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Sarah Alarifi</a:t>
              </a:r>
              <a:endParaRPr sz="1800">
                <a:latin typeface="Mada"/>
                <a:ea typeface="Mada"/>
                <a:cs typeface="Mada"/>
                <a:sym typeface="Mada"/>
              </a:endParaRPr>
            </a:p>
          </p:txBody>
        </p:sp>
        <p:sp>
          <p:nvSpPr>
            <p:cNvPr id="844" name="Google Shape;844;p38"/>
            <p:cNvSpPr txBox="1"/>
            <p:nvPr/>
          </p:nvSpPr>
          <p:spPr>
            <a:xfrm>
              <a:off x="1518900" y="3837663"/>
              <a:ext cx="5102100" cy="6396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3000">
                  <a:latin typeface="Pacifico"/>
                  <a:ea typeface="Pacifico"/>
                  <a:cs typeface="Pacifico"/>
                  <a:sym typeface="Pacifico"/>
                </a:rPr>
                <a:t>Note taker:</a:t>
              </a:r>
              <a:endParaRPr sz="3000">
                <a:latin typeface="Pacifico"/>
                <a:ea typeface="Pacifico"/>
                <a:cs typeface="Pacifico"/>
                <a:sym typeface="Pacifico"/>
              </a:endParaRPr>
            </a:p>
          </p:txBody>
        </p:sp>
        <p:sp>
          <p:nvSpPr>
            <p:cNvPr id="845" name="Google Shape;845;p38"/>
            <p:cNvSpPr txBox="1"/>
            <p:nvPr/>
          </p:nvSpPr>
          <p:spPr>
            <a:xfrm>
              <a:off x="2266950" y="4343078"/>
              <a:ext cx="3026100" cy="9111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Renad Almutawa</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Khalid Alharbi</a:t>
              </a:r>
              <a:endParaRPr sz="1800">
                <a:latin typeface="Mada"/>
                <a:ea typeface="Mada"/>
                <a:cs typeface="Mada"/>
                <a:sym typeface="Mada"/>
              </a:endParaRPr>
            </a:p>
          </p:txBody>
        </p:sp>
      </p:grpSp>
      <p:grpSp>
        <p:nvGrpSpPr>
          <p:cNvPr id="846" name="Google Shape;846;p38"/>
          <p:cNvGrpSpPr/>
          <p:nvPr/>
        </p:nvGrpSpPr>
        <p:grpSpPr>
          <a:xfrm>
            <a:off x="-1679310" y="5750031"/>
            <a:ext cx="10343669" cy="4602603"/>
            <a:chOff x="-1557559" y="5606217"/>
            <a:chExt cx="10384167" cy="4605366"/>
          </a:xfrm>
        </p:grpSpPr>
        <p:sp>
          <p:nvSpPr>
            <p:cNvPr id="847" name="Google Shape;847;p38"/>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848" name="Google Shape;848;p38"/>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849" name="Google Shape;849;p38"/>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850" name="Google Shape;850;p38"/>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851" name="Google Shape;851;p38"/>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Ibrahim AlAsous</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852" name="Google Shape;852;p38"/>
            <p:cNvGrpSpPr/>
            <p:nvPr/>
          </p:nvGrpSpPr>
          <p:grpSpPr>
            <a:xfrm>
              <a:off x="1656025" y="8761125"/>
              <a:ext cx="4020900" cy="998700"/>
              <a:chOff x="1656025" y="8761125"/>
              <a:chExt cx="4020900" cy="998700"/>
            </a:xfrm>
          </p:grpSpPr>
          <p:sp>
            <p:nvSpPr>
              <p:cNvPr id="853" name="Google Shape;853;p38"/>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854" name="Google Shape;854;p38">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855" name="Google Shape;855;p38"/>
          <p:cNvGrpSpPr/>
          <p:nvPr/>
        </p:nvGrpSpPr>
        <p:grpSpPr>
          <a:xfrm>
            <a:off x="258081" y="3971276"/>
            <a:ext cx="1131856" cy="1357967"/>
            <a:chOff x="876055" y="2338940"/>
            <a:chExt cx="862498" cy="998652"/>
          </a:xfrm>
        </p:grpSpPr>
        <p:grpSp>
          <p:nvGrpSpPr>
            <p:cNvPr id="856" name="Google Shape;856;p38"/>
            <p:cNvGrpSpPr/>
            <p:nvPr/>
          </p:nvGrpSpPr>
          <p:grpSpPr>
            <a:xfrm>
              <a:off x="876055" y="2338940"/>
              <a:ext cx="431131" cy="998652"/>
              <a:chOff x="6094678" y="3600952"/>
              <a:chExt cx="431131" cy="998652"/>
            </a:xfrm>
          </p:grpSpPr>
          <p:sp>
            <p:nvSpPr>
              <p:cNvPr id="857" name="Google Shape;857;p38"/>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 name="Google Shape;874;p38"/>
            <p:cNvGrpSpPr/>
            <p:nvPr/>
          </p:nvGrpSpPr>
          <p:grpSpPr>
            <a:xfrm>
              <a:off x="1396606" y="2521080"/>
              <a:ext cx="341947" cy="634395"/>
              <a:chOff x="5257252" y="2296731"/>
              <a:chExt cx="543549" cy="1048934"/>
            </a:xfrm>
          </p:grpSpPr>
          <p:sp>
            <p:nvSpPr>
              <p:cNvPr id="875" name="Google Shape;875;p38"/>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8"/>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8"/>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8"/>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8"/>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8"/>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8"/>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8"/>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8"/>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8"/>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8"/>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8"/>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8"/>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8"/>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8"/>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8"/>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8"/>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8"/>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8"/>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8"/>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8"/>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8"/>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8"/>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8"/>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8"/>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8"/>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138" name="Google Shape;138;p19"/>
          <p:cNvSpPr txBox="1"/>
          <p:nvPr/>
        </p:nvSpPr>
        <p:spPr>
          <a:xfrm>
            <a:off x="202950" y="860375"/>
            <a:ext cx="7059000" cy="520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Risk factors for venous thrombosis (Virchow Triad) </a:t>
            </a:r>
            <a:endParaRPr b="1" sz="2200">
              <a:highlight>
                <a:schemeClr val="accent4"/>
              </a:highlight>
              <a:latin typeface="Mada"/>
              <a:ea typeface="Mada"/>
              <a:cs typeface="Mada"/>
              <a:sym typeface="Mada"/>
            </a:endParaRPr>
          </a:p>
        </p:txBody>
      </p:sp>
      <p:sp>
        <p:nvSpPr>
          <p:cNvPr id="139" name="Google Shape;139;p19"/>
          <p:cNvSpPr txBox="1"/>
          <p:nvPr/>
        </p:nvSpPr>
        <p:spPr>
          <a:xfrm>
            <a:off x="211075" y="1827800"/>
            <a:ext cx="1377600" cy="91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Stasis</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rgbClr val="6AA84F"/>
                </a:solidFill>
                <a:latin typeface="Mada"/>
                <a:ea typeface="Mada"/>
                <a:cs typeface="Mada"/>
                <a:sym typeface="Mada"/>
              </a:rPr>
              <a:t>(eg.HF or any obstruction such as tumors.</a:t>
            </a:r>
            <a:endParaRPr sz="1200">
              <a:solidFill>
                <a:srgbClr val="6AA84F"/>
              </a:solidFill>
              <a:latin typeface="Mada"/>
              <a:ea typeface="Mada"/>
              <a:cs typeface="Mada"/>
              <a:sym typeface="Mada"/>
            </a:endParaRPr>
          </a:p>
        </p:txBody>
      </p:sp>
      <p:sp>
        <p:nvSpPr>
          <p:cNvPr id="140" name="Google Shape;140;p19"/>
          <p:cNvSpPr txBox="1"/>
          <p:nvPr/>
        </p:nvSpPr>
        <p:spPr>
          <a:xfrm>
            <a:off x="5305425" y="1961300"/>
            <a:ext cx="2189100" cy="34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Injury to venous intima</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rgbClr val="6AA84F"/>
                </a:solidFill>
                <a:latin typeface="Mada"/>
                <a:ea typeface="Mada"/>
                <a:cs typeface="Mada"/>
                <a:sym typeface="Mada"/>
              </a:rPr>
              <a:t>eg. Autoimmune diseases causing Vasculitis</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p:txBody>
      </p:sp>
      <p:sp>
        <p:nvSpPr>
          <p:cNvPr id="141" name="Google Shape;141;p19"/>
          <p:cNvSpPr txBox="1"/>
          <p:nvPr/>
        </p:nvSpPr>
        <p:spPr>
          <a:xfrm>
            <a:off x="1838325" y="2056400"/>
            <a:ext cx="3210000" cy="34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Alterations in the coagulation-fibrinolytic system </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increase the chances of clot formation)</a:t>
            </a:r>
            <a:endParaRPr sz="1200">
              <a:solidFill>
                <a:srgbClr val="6AA84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rgbClr val="6AA84F"/>
                </a:solidFill>
                <a:latin typeface="Mada"/>
                <a:ea typeface="Mada"/>
                <a:cs typeface="Mada"/>
                <a:sym typeface="Mada"/>
              </a:rPr>
              <a:t>eg. </a:t>
            </a:r>
            <a:r>
              <a:rPr lang="ar" sz="1200">
                <a:solidFill>
                  <a:srgbClr val="6AA84F"/>
                </a:solidFill>
                <a:latin typeface="Mada"/>
                <a:ea typeface="Mada"/>
                <a:cs typeface="Mada"/>
                <a:sym typeface="Mada"/>
              </a:rPr>
              <a:t>Deficiency in protein S or C or the presence of factor leiden 5 (mutated form of Factor 5)</a:t>
            </a:r>
            <a:endParaRPr sz="1200">
              <a:solidFill>
                <a:srgbClr val="6AA84F"/>
              </a:solidFill>
              <a:latin typeface="Mada"/>
              <a:ea typeface="Mada"/>
              <a:cs typeface="Mada"/>
              <a:sym typeface="Mada"/>
            </a:endParaRPr>
          </a:p>
        </p:txBody>
      </p:sp>
      <p:sp>
        <p:nvSpPr>
          <p:cNvPr id="142" name="Google Shape;142;p19"/>
          <p:cNvSpPr/>
          <p:nvPr/>
        </p:nvSpPr>
        <p:spPr>
          <a:xfrm>
            <a:off x="324250" y="2742325"/>
            <a:ext cx="6898200" cy="608400"/>
          </a:xfrm>
          <a:prstGeom prst="rect">
            <a:avLst/>
          </a:prstGeom>
          <a:noFill/>
          <a:ln cap="flat" cmpd="sng" w="9525">
            <a:solidFill>
              <a:schemeClr val="accent2"/>
            </a:solidFill>
            <a:prstDash val="dash"/>
            <a:round/>
            <a:headEnd len="sm" w="sm" type="none"/>
            <a:tailEnd len="sm" w="sm" type="none"/>
          </a:ln>
        </p:spPr>
        <p:txBody>
          <a:bodyPr anchorCtr="0" anchor="ctr" bIns="68575" lIns="68575" spcFirstLastPara="1" rIns="68575" wrap="square" tIns="6857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50% of venous thromboembolism events are associated with a transient risk factor, 20% are associated with cancer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remainder are associated with minor or no risk factors and are thus </a:t>
            </a:r>
            <a:r>
              <a:rPr b="1" lang="ar" sz="1200">
                <a:latin typeface="Mada"/>
                <a:ea typeface="Mada"/>
                <a:cs typeface="Mada"/>
                <a:sym typeface="Mada"/>
              </a:rPr>
              <a:t>classified as unprovoked </a:t>
            </a:r>
            <a:endParaRPr b="1" sz="1200">
              <a:latin typeface="Mada"/>
              <a:ea typeface="Mada"/>
              <a:cs typeface="Mada"/>
              <a:sym typeface="Mada"/>
            </a:endParaRPr>
          </a:p>
        </p:txBody>
      </p:sp>
      <p:sp>
        <p:nvSpPr>
          <p:cNvPr id="143" name="Google Shape;143;p19"/>
          <p:cNvSpPr txBox="1"/>
          <p:nvPr/>
        </p:nvSpPr>
        <p:spPr>
          <a:xfrm>
            <a:off x="211075" y="4592778"/>
            <a:ext cx="7137900" cy="520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Risk factors of DVT :</a:t>
            </a:r>
            <a:endParaRPr b="1" sz="2200">
              <a:highlight>
                <a:schemeClr val="accent4"/>
              </a:highlight>
              <a:latin typeface="Mada"/>
              <a:ea typeface="Mada"/>
              <a:cs typeface="Mada"/>
              <a:sym typeface="Mada"/>
            </a:endParaRPr>
          </a:p>
        </p:txBody>
      </p:sp>
      <p:sp>
        <p:nvSpPr>
          <p:cNvPr id="144" name="Google Shape;144;p19"/>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when you get a pt with PE it’s better to look for signs of DVT</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a:t>
            </a:r>
            <a:r>
              <a:rPr lang="ar" sz="1000">
                <a:solidFill>
                  <a:srgbClr val="6AA84F"/>
                </a:solidFill>
                <a:latin typeface="Mada"/>
                <a:ea typeface="Mada"/>
                <a:cs typeface="Mada"/>
                <a:sym typeface="Mada"/>
              </a:rPr>
              <a:t>thrombi of lower legs usually don't detach and travel to the rest of the body, mostly hips and pelvic thrombi are the ones that do that</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3</a:t>
            </a:r>
            <a:r>
              <a:rPr lang="ar" sz="1000">
                <a:solidFill>
                  <a:srgbClr val="6AA84F"/>
                </a:solidFill>
                <a:latin typeface="Mada"/>
                <a:ea typeface="Mada"/>
                <a:cs typeface="Mada"/>
                <a:sym typeface="Mada"/>
              </a:rPr>
              <a:t>- as in stroke patient or long distance travel especially for elderly</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4- M</a:t>
            </a:r>
            <a:r>
              <a:rPr lang="ar" sz="1000">
                <a:solidFill>
                  <a:srgbClr val="6AA84F"/>
                </a:solidFill>
                <a:latin typeface="Mada"/>
                <a:ea typeface="Mada"/>
                <a:cs typeface="Mada"/>
                <a:sym typeface="Mada"/>
              </a:rPr>
              <a:t>uscles become flaccid with weak contractions → unable to pump up blood</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5- Respiratory failure due to polycythemia (develop due to hypoxia)</a:t>
            </a:r>
            <a:endParaRPr sz="1000">
              <a:solidFill>
                <a:srgbClr val="6AA84F"/>
              </a:solidFill>
              <a:latin typeface="Mada"/>
              <a:ea typeface="Mada"/>
              <a:cs typeface="Mada"/>
              <a:sym typeface="Mada"/>
            </a:endParaRPr>
          </a:p>
        </p:txBody>
      </p:sp>
      <p:sp>
        <p:nvSpPr>
          <p:cNvPr id="145" name="Google Shape;145;p1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Risk Factors</a:t>
            </a:r>
            <a:endParaRPr b="1" sz="2600">
              <a:latin typeface="Mada"/>
              <a:ea typeface="Mada"/>
              <a:cs typeface="Mada"/>
              <a:sym typeface="Mada"/>
            </a:endParaRPr>
          </a:p>
        </p:txBody>
      </p:sp>
      <p:grpSp>
        <p:nvGrpSpPr>
          <p:cNvPr id="146" name="Google Shape;146;p19"/>
          <p:cNvGrpSpPr/>
          <p:nvPr/>
        </p:nvGrpSpPr>
        <p:grpSpPr>
          <a:xfrm>
            <a:off x="3168350" y="1291497"/>
            <a:ext cx="702359" cy="608128"/>
            <a:chOff x="2702612" y="1635822"/>
            <a:chExt cx="702359" cy="608128"/>
          </a:xfrm>
        </p:grpSpPr>
        <p:sp>
          <p:nvSpPr>
            <p:cNvPr id="147" name="Google Shape;147;p19"/>
            <p:cNvSpPr/>
            <p:nvPr/>
          </p:nvSpPr>
          <p:spPr>
            <a:xfrm rot="898862">
              <a:off x="2753041" y="1705580"/>
              <a:ext cx="601501" cy="468612"/>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19"/>
            <p:cNvPicPr preferRelativeResize="0"/>
            <p:nvPr/>
          </p:nvPicPr>
          <p:blipFill>
            <a:blip r:embed="rId3">
              <a:alphaModFix/>
            </a:blip>
            <a:stretch>
              <a:fillRect/>
            </a:stretch>
          </p:blipFill>
          <p:spPr>
            <a:xfrm>
              <a:off x="2897195" y="1757263"/>
              <a:ext cx="408330" cy="408329"/>
            </a:xfrm>
            <a:prstGeom prst="rect">
              <a:avLst/>
            </a:prstGeom>
            <a:noFill/>
            <a:ln>
              <a:noFill/>
            </a:ln>
          </p:spPr>
        </p:pic>
      </p:grpSp>
      <p:grpSp>
        <p:nvGrpSpPr>
          <p:cNvPr id="149" name="Google Shape;149;p19"/>
          <p:cNvGrpSpPr/>
          <p:nvPr/>
        </p:nvGrpSpPr>
        <p:grpSpPr>
          <a:xfrm>
            <a:off x="6000918" y="1336951"/>
            <a:ext cx="702359" cy="608439"/>
            <a:chOff x="5086268" y="1627088"/>
            <a:chExt cx="702359" cy="608439"/>
          </a:xfrm>
        </p:grpSpPr>
        <p:sp>
          <p:nvSpPr>
            <p:cNvPr id="150" name="Google Shape;150;p19"/>
            <p:cNvSpPr/>
            <p:nvPr/>
          </p:nvSpPr>
          <p:spPr>
            <a:xfrm rot="-9899422">
              <a:off x="5136656" y="1697001"/>
              <a:ext cx="601581" cy="468612"/>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19"/>
            <p:cNvPicPr preferRelativeResize="0"/>
            <p:nvPr/>
          </p:nvPicPr>
          <p:blipFill>
            <a:blip r:embed="rId4">
              <a:alphaModFix/>
            </a:blip>
            <a:stretch>
              <a:fillRect/>
            </a:stretch>
          </p:blipFill>
          <p:spPr>
            <a:xfrm>
              <a:off x="5230957" y="1719410"/>
              <a:ext cx="359965" cy="359965"/>
            </a:xfrm>
            <a:prstGeom prst="rect">
              <a:avLst/>
            </a:prstGeom>
            <a:noFill/>
            <a:ln>
              <a:noFill/>
            </a:ln>
          </p:spPr>
        </p:pic>
      </p:grpSp>
      <p:grpSp>
        <p:nvGrpSpPr>
          <p:cNvPr id="152" name="Google Shape;152;p19"/>
          <p:cNvGrpSpPr/>
          <p:nvPr/>
        </p:nvGrpSpPr>
        <p:grpSpPr>
          <a:xfrm>
            <a:off x="413125" y="1416025"/>
            <a:ext cx="601581" cy="468657"/>
            <a:chOff x="489325" y="1568425"/>
            <a:chExt cx="601581" cy="468657"/>
          </a:xfrm>
        </p:grpSpPr>
        <p:sp>
          <p:nvSpPr>
            <p:cNvPr id="153" name="Google Shape;153;p19"/>
            <p:cNvSpPr/>
            <p:nvPr/>
          </p:nvSpPr>
          <p:spPr>
            <a:xfrm>
              <a:off x="489325" y="1568425"/>
              <a:ext cx="601581" cy="46865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19"/>
            <p:cNvPicPr preferRelativeResize="0"/>
            <p:nvPr/>
          </p:nvPicPr>
          <p:blipFill>
            <a:blip r:embed="rId5">
              <a:alphaModFix/>
            </a:blip>
            <a:stretch>
              <a:fillRect/>
            </a:stretch>
          </p:blipFill>
          <p:spPr>
            <a:xfrm>
              <a:off x="598721" y="1602970"/>
              <a:ext cx="408330" cy="408329"/>
            </a:xfrm>
            <a:prstGeom prst="rect">
              <a:avLst/>
            </a:prstGeom>
            <a:noFill/>
            <a:ln>
              <a:noFill/>
            </a:ln>
          </p:spPr>
        </p:pic>
      </p:grpSp>
      <p:cxnSp>
        <p:nvCxnSpPr>
          <p:cNvPr id="155" name="Google Shape;155;p19"/>
          <p:cNvCxnSpPr/>
          <p:nvPr/>
        </p:nvCxnSpPr>
        <p:spPr>
          <a:xfrm>
            <a:off x="1452588" y="1614488"/>
            <a:ext cx="1085700" cy="0"/>
          </a:xfrm>
          <a:prstGeom prst="straightConnector1">
            <a:avLst/>
          </a:prstGeom>
          <a:noFill/>
          <a:ln cap="flat" cmpd="sng" w="19050">
            <a:solidFill>
              <a:srgbClr val="CCCCCC"/>
            </a:solidFill>
            <a:prstDash val="solid"/>
            <a:round/>
            <a:headEnd len="med" w="med" type="oval"/>
            <a:tailEnd len="med" w="med" type="oval"/>
          </a:ln>
        </p:spPr>
      </p:cxnSp>
      <p:cxnSp>
        <p:nvCxnSpPr>
          <p:cNvPr id="156" name="Google Shape;156;p19"/>
          <p:cNvCxnSpPr/>
          <p:nvPr/>
        </p:nvCxnSpPr>
        <p:spPr>
          <a:xfrm>
            <a:off x="4500600" y="1614338"/>
            <a:ext cx="1085700" cy="0"/>
          </a:xfrm>
          <a:prstGeom prst="straightConnector1">
            <a:avLst/>
          </a:prstGeom>
          <a:noFill/>
          <a:ln cap="flat" cmpd="sng" w="19050">
            <a:solidFill>
              <a:srgbClr val="CCCCCC"/>
            </a:solidFill>
            <a:prstDash val="solid"/>
            <a:round/>
            <a:headEnd len="med" w="med" type="oval"/>
            <a:tailEnd len="med" w="med" type="oval"/>
          </a:ln>
        </p:spPr>
      </p:cxnSp>
      <p:sp>
        <p:nvSpPr>
          <p:cNvPr id="157" name="Google Shape;157;p19"/>
          <p:cNvSpPr txBox="1"/>
          <p:nvPr/>
        </p:nvSpPr>
        <p:spPr>
          <a:xfrm>
            <a:off x="202950" y="3441638"/>
            <a:ext cx="5505900" cy="520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Source of emboli</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sp>
        <p:nvSpPr>
          <p:cNvPr id="158" name="Google Shape;158;p19"/>
          <p:cNvSpPr txBox="1"/>
          <p:nvPr/>
        </p:nvSpPr>
        <p:spPr>
          <a:xfrm>
            <a:off x="780650" y="4071975"/>
            <a:ext cx="2572200" cy="34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Deep venous thrombosis (&gt;95%) </a:t>
            </a:r>
            <a:r>
              <a:rPr b="1" baseline="30000" lang="ar" sz="1200">
                <a:solidFill>
                  <a:schemeClr val="dk1"/>
                </a:solidFill>
                <a:latin typeface="Mada"/>
                <a:ea typeface="Mada"/>
                <a:cs typeface="Mada"/>
                <a:sym typeface="Mada"/>
              </a:rPr>
              <a:t>1</a:t>
            </a:r>
            <a:endParaRPr b="1" baseline="30000" sz="1200">
              <a:solidFill>
                <a:schemeClr val="dk1"/>
              </a:solidFill>
              <a:latin typeface="Mada"/>
              <a:ea typeface="Mada"/>
              <a:cs typeface="Mada"/>
              <a:sym typeface="Mada"/>
            </a:endParaRPr>
          </a:p>
        </p:txBody>
      </p:sp>
      <p:sp>
        <p:nvSpPr>
          <p:cNvPr id="159" name="Google Shape;159;p19"/>
          <p:cNvSpPr/>
          <p:nvPr/>
        </p:nvSpPr>
        <p:spPr>
          <a:xfrm>
            <a:off x="536950" y="3962871"/>
            <a:ext cx="399914" cy="31147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txBox="1"/>
          <p:nvPr/>
        </p:nvSpPr>
        <p:spPr>
          <a:xfrm>
            <a:off x="613150" y="3941913"/>
            <a:ext cx="6096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ada"/>
                <a:ea typeface="Mada"/>
                <a:cs typeface="Mada"/>
                <a:sym typeface="Mada"/>
              </a:rPr>
              <a:t>1</a:t>
            </a:r>
            <a:endParaRPr b="1">
              <a:solidFill>
                <a:srgbClr val="FFFFFF"/>
              </a:solidFill>
              <a:latin typeface="Mada"/>
              <a:ea typeface="Mada"/>
              <a:cs typeface="Mada"/>
              <a:sym typeface="Mada"/>
            </a:endParaRPr>
          </a:p>
        </p:txBody>
      </p:sp>
      <p:sp>
        <p:nvSpPr>
          <p:cNvPr id="161" name="Google Shape;161;p19"/>
          <p:cNvSpPr txBox="1"/>
          <p:nvPr/>
        </p:nvSpPr>
        <p:spPr>
          <a:xfrm>
            <a:off x="4438250" y="4071975"/>
            <a:ext cx="2572200" cy="34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Other veins: </a:t>
            </a:r>
            <a:r>
              <a:rPr lang="ar" sz="1200">
                <a:solidFill>
                  <a:schemeClr val="dk1"/>
                </a:solidFill>
                <a:latin typeface="Mada"/>
                <a:ea typeface="Mada"/>
                <a:cs typeface="Mada"/>
                <a:sym typeface="Mada"/>
              </a:rPr>
              <a:t>Renal, Uterine, Right cardiac chambers</a:t>
            </a:r>
            <a:endParaRPr sz="1200">
              <a:solidFill>
                <a:schemeClr val="dk1"/>
              </a:solidFill>
              <a:latin typeface="Mada"/>
              <a:ea typeface="Mada"/>
              <a:cs typeface="Mada"/>
              <a:sym typeface="Mada"/>
            </a:endParaRPr>
          </a:p>
        </p:txBody>
      </p:sp>
      <p:sp>
        <p:nvSpPr>
          <p:cNvPr id="162" name="Google Shape;162;p19"/>
          <p:cNvSpPr/>
          <p:nvPr/>
        </p:nvSpPr>
        <p:spPr>
          <a:xfrm>
            <a:off x="4194550" y="3962871"/>
            <a:ext cx="399914" cy="31147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txBox="1"/>
          <p:nvPr/>
        </p:nvSpPr>
        <p:spPr>
          <a:xfrm>
            <a:off x="4270750" y="3941913"/>
            <a:ext cx="6096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ada"/>
                <a:ea typeface="Mada"/>
                <a:cs typeface="Mada"/>
                <a:sym typeface="Mada"/>
              </a:rPr>
              <a:t>2</a:t>
            </a:r>
            <a:endParaRPr b="1">
              <a:solidFill>
                <a:srgbClr val="FFFFFF"/>
              </a:solidFill>
              <a:latin typeface="Mada"/>
              <a:ea typeface="Mada"/>
              <a:cs typeface="Mada"/>
              <a:sym typeface="Mada"/>
            </a:endParaRPr>
          </a:p>
        </p:txBody>
      </p:sp>
      <p:sp>
        <p:nvSpPr>
          <p:cNvPr id="164" name="Google Shape;164;p19"/>
          <p:cNvSpPr txBox="1"/>
          <p:nvPr/>
        </p:nvSpPr>
        <p:spPr>
          <a:xfrm>
            <a:off x="324250" y="5066350"/>
            <a:ext cx="3076500" cy="1229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General anesthesia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Lower limb or pelvic injury or surgery</a:t>
            </a:r>
            <a:r>
              <a:rPr b="1" baseline="30000"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Congestive heart failure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Prolonged immobility</a:t>
            </a:r>
            <a:r>
              <a:rPr baseline="30000" lang="ar" sz="1200">
                <a:solidFill>
                  <a:schemeClr val="dk1"/>
                </a:solidFill>
                <a:latin typeface="Mada"/>
                <a:ea typeface="Mada"/>
                <a:cs typeface="Mada"/>
                <a:sym typeface="Mada"/>
              </a:rPr>
              <a:t> </a:t>
            </a:r>
            <a:r>
              <a:rPr b="1" baseline="30000" lang="ar" sz="1200">
                <a:solidFill>
                  <a:schemeClr val="dk1"/>
                </a:solidFill>
                <a:latin typeface="Mada"/>
                <a:ea typeface="Mada"/>
                <a:cs typeface="Mada"/>
                <a:sym typeface="Mada"/>
              </a:rPr>
              <a:t>3</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Pregnancy </a:t>
            </a:r>
            <a:endParaRPr sz="1200">
              <a:solidFill>
                <a:srgbClr val="3F3F3F"/>
              </a:solidFill>
              <a:latin typeface="Mada"/>
              <a:ea typeface="Mada"/>
              <a:cs typeface="Mada"/>
              <a:sym typeface="Mada"/>
            </a:endParaRPr>
          </a:p>
        </p:txBody>
      </p:sp>
      <p:sp>
        <p:nvSpPr>
          <p:cNvPr id="165" name="Google Shape;165;p19"/>
          <p:cNvSpPr txBox="1"/>
          <p:nvPr/>
        </p:nvSpPr>
        <p:spPr>
          <a:xfrm>
            <a:off x="4227350" y="5066350"/>
            <a:ext cx="3000000" cy="1229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Oral contraceptives pills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Malignancy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Obesity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Advanced age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Coagulation problems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Postpartum </a:t>
            </a:r>
            <a:endParaRPr sz="1200">
              <a:solidFill>
                <a:schemeClr val="dk1"/>
              </a:solidFill>
              <a:latin typeface="Mada"/>
              <a:ea typeface="Mada"/>
              <a:cs typeface="Mada"/>
              <a:sym typeface="Mada"/>
            </a:endParaRPr>
          </a:p>
        </p:txBody>
      </p:sp>
      <p:cxnSp>
        <p:nvCxnSpPr>
          <p:cNvPr id="166" name="Google Shape;166;p19"/>
          <p:cNvCxnSpPr/>
          <p:nvPr/>
        </p:nvCxnSpPr>
        <p:spPr>
          <a:xfrm>
            <a:off x="514350" y="6543675"/>
            <a:ext cx="2409900" cy="0"/>
          </a:xfrm>
          <a:prstGeom prst="straightConnector1">
            <a:avLst/>
          </a:prstGeom>
          <a:noFill/>
          <a:ln cap="flat" cmpd="sng" w="19050">
            <a:solidFill>
              <a:srgbClr val="CCCCCC"/>
            </a:solidFill>
            <a:prstDash val="solid"/>
            <a:round/>
            <a:headEnd len="med" w="med" type="oval"/>
            <a:tailEnd len="med" w="med" type="oval"/>
          </a:ln>
        </p:spPr>
      </p:cxnSp>
      <p:sp>
        <p:nvSpPr>
          <p:cNvPr id="167" name="Google Shape;167;p19"/>
          <p:cNvSpPr txBox="1"/>
          <p:nvPr/>
        </p:nvSpPr>
        <p:spPr>
          <a:xfrm>
            <a:off x="276225" y="6143625"/>
            <a:ext cx="32100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chemeClr val="accent1"/>
                </a:solidFill>
                <a:latin typeface="Mada"/>
                <a:ea typeface="Mada"/>
                <a:cs typeface="Mada"/>
                <a:sym typeface="Mada"/>
              </a:rPr>
              <a:t>Strong risk factor (odds ratio &gt; 10)</a:t>
            </a:r>
            <a:endParaRPr b="1">
              <a:solidFill>
                <a:schemeClr val="accent1"/>
              </a:solidFill>
              <a:latin typeface="Mada"/>
              <a:ea typeface="Mada"/>
              <a:cs typeface="Mada"/>
              <a:sym typeface="Mada"/>
            </a:endParaRPr>
          </a:p>
        </p:txBody>
      </p:sp>
      <p:sp>
        <p:nvSpPr>
          <p:cNvPr id="168" name="Google Shape;168;p19"/>
          <p:cNvSpPr txBox="1"/>
          <p:nvPr/>
        </p:nvSpPr>
        <p:spPr>
          <a:xfrm>
            <a:off x="457200" y="6534150"/>
            <a:ext cx="3076500" cy="1034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Hip or leg fracture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Hip or leg joint replacement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Major general surgery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Major </a:t>
            </a:r>
            <a:r>
              <a:rPr lang="ar" sz="1200">
                <a:latin typeface="Mada"/>
                <a:ea typeface="Mada"/>
                <a:cs typeface="Mada"/>
                <a:sym typeface="Mada"/>
              </a:rPr>
              <a:t>trauma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Spinal cord injury </a:t>
            </a:r>
            <a:r>
              <a:rPr b="1" baseline="30000" lang="ar" sz="1200">
                <a:latin typeface="Mada"/>
                <a:ea typeface="Mada"/>
                <a:cs typeface="Mada"/>
                <a:sym typeface="Mada"/>
              </a:rPr>
              <a:t>4</a:t>
            </a:r>
            <a:endParaRPr b="1" baseline="30000" sz="1200">
              <a:latin typeface="Mada"/>
              <a:ea typeface="Mada"/>
              <a:cs typeface="Mada"/>
              <a:sym typeface="Mada"/>
            </a:endParaRPr>
          </a:p>
        </p:txBody>
      </p:sp>
      <p:cxnSp>
        <p:nvCxnSpPr>
          <p:cNvPr id="169" name="Google Shape;169;p19"/>
          <p:cNvCxnSpPr/>
          <p:nvPr/>
        </p:nvCxnSpPr>
        <p:spPr>
          <a:xfrm>
            <a:off x="4171950" y="7000875"/>
            <a:ext cx="2409900" cy="0"/>
          </a:xfrm>
          <a:prstGeom prst="straightConnector1">
            <a:avLst/>
          </a:prstGeom>
          <a:noFill/>
          <a:ln cap="flat" cmpd="sng" w="19050">
            <a:solidFill>
              <a:srgbClr val="CCCCCC"/>
            </a:solidFill>
            <a:prstDash val="solid"/>
            <a:round/>
            <a:headEnd len="med" w="med" type="oval"/>
            <a:tailEnd len="med" w="med" type="oval"/>
          </a:ln>
        </p:spPr>
      </p:cxnSp>
      <p:sp>
        <p:nvSpPr>
          <p:cNvPr id="170" name="Google Shape;170;p19"/>
          <p:cNvSpPr txBox="1"/>
          <p:nvPr/>
        </p:nvSpPr>
        <p:spPr>
          <a:xfrm>
            <a:off x="3933825" y="6600825"/>
            <a:ext cx="32100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chemeClr val="accent1"/>
                </a:solidFill>
                <a:latin typeface="Mada"/>
                <a:ea typeface="Mada"/>
                <a:cs typeface="Mada"/>
                <a:sym typeface="Mada"/>
              </a:rPr>
              <a:t>Moderate</a:t>
            </a:r>
            <a:r>
              <a:rPr b="1" lang="ar">
                <a:solidFill>
                  <a:schemeClr val="accent1"/>
                </a:solidFill>
                <a:latin typeface="Mada"/>
                <a:ea typeface="Mada"/>
                <a:cs typeface="Mada"/>
                <a:sym typeface="Mada"/>
              </a:rPr>
              <a:t> risk factor (odds ratio 2-9)</a:t>
            </a:r>
            <a:endParaRPr b="1">
              <a:solidFill>
                <a:schemeClr val="accent1"/>
              </a:solidFill>
              <a:latin typeface="Mada"/>
              <a:ea typeface="Mada"/>
              <a:cs typeface="Mada"/>
              <a:sym typeface="Mada"/>
            </a:endParaRPr>
          </a:p>
        </p:txBody>
      </p:sp>
      <p:sp>
        <p:nvSpPr>
          <p:cNvPr id="171" name="Google Shape;171;p19"/>
          <p:cNvSpPr txBox="1"/>
          <p:nvPr/>
        </p:nvSpPr>
        <p:spPr>
          <a:xfrm>
            <a:off x="4114800" y="7067550"/>
            <a:ext cx="3147300" cy="2059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Arthroscopic knee surgery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Central venous lines</a:t>
            </a:r>
            <a:r>
              <a:rPr lang="ar" sz="1200">
                <a:latin typeface="Mada"/>
                <a:ea typeface="Mada"/>
                <a:cs typeface="Mada"/>
                <a:sym typeface="Mada"/>
              </a:rPr>
              <a:t> </a:t>
            </a:r>
            <a:r>
              <a:rPr lang="ar" sz="1200">
                <a:solidFill>
                  <a:srgbClr val="6AA84F"/>
                </a:solidFill>
                <a:latin typeface="Mada"/>
                <a:ea typeface="Mada"/>
                <a:cs typeface="Mada"/>
                <a:sym typeface="Mada"/>
              </a:rPr>
              <a:t>(femoral central lines)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Congestive heart or respiratory failure</a:t>
            </a:r>
            <a:r>
              <a:rPr b="1" baseline="30000" lang="ar" sz="1200">
                <a:latin typeface="Mada"/>
                <a:ea typeface="Mada"/>
                <a:cs typeface="Mada"/>
                <a:sym typeface="Mada"/>
              </a:rPr>
              <a:t>5</a:t>
            </a:r>
            <a:endParaRPr b="1" baseline="30000"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Hormone replacement therapy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Oral contraceptive therapy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Malignancy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Paralytic stroke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Postpartum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Previous DVT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Thrombophilia </a:t>
            </a:r>
            <a:r>
              <a:rPr lang="ar" sz="1200">
                <a:solidFill>
                  <a:srgbClr val="6AA84F"/>
                </a:solidFill>
                <a:latin typeface="Mada"/>
                <a:ea typeface="Mada"/>
                <a:cs typeface="Mada"/>
                <a:sym typeface="Mada"/>
              </a:rPr>
              <a:t>(high platelet count)</a:t>
            </a:r>
            <a:endParaRPr sz="1200">
              <a:latin typeface="Mada"/>
              <a:ea typeface="Mada"/>
              <a:cs typeface="Mada"/>
              <a:sym typeface="Mada"/>
            </a:endParaRPr>
          </a:p>
        </p:txBody>
      </p:sp>
      <p:cxnSp>
        <p:nvCxnSpPr>
          <p:cNvPr id="172" name="Google Shape;172;p19"/>
          <p:cNvCxnSpPr/>
          <p:nvPr/>
        </p:nvCxnSpPr>
        <p:spPr>
          <a:xfrm>
            <a:off x="514350" y="8143875"/>
            <a:ext cx="2409900" cy="0"/>
          </a:xfrm>
          <a:prstGeom prst="straightConnector1">
            <a:avLst/>
          </a:prstGeom>
          <a:noFill/>
          <a:ln cap="flat" cmpd="sng" w="19050">
            <a:solidFill>
              <a:srgbClr val="CCCCCC"/>
            </a:solidFill>
            <a:prstDash val="solid"/>
            <a:round/>
            <a:headEnd len="med" w="med" type="oval"/>
            <a:tailEnd len="med" w="med" type="oval"/>
          </a:ln>
        </p:spPr>
      </p:cxnSp>
      <p:sp>
        <p:nvSpPr>
          <p:cNvPr id="173" name="Google Shape;173;p19"/>
          <p:cNvSpPr txBox="1"/>
          <p:nvPr/>
        </p:nvSpPr>
        <p:spPr>
          <a:xfrm>
            <a:off x="276225" y="7743825"/>
            <a:ext cx="32100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chemeClr val="accent1"/>
                </a:solidFill>
                <a:latin typeface="Mada"/>
                <a:ea typeface="Mada"/>
                <a:cs typeface="Mada"/>
                <a:sym typeface="Mada"/>
              </a:rPr>
              <a:t>weak</a:t>
            </a:r>
            <a:r>
              <a:rPr b="1" lang="ar">
                <a:solidFill>
                  <a:schemeClr val="accent1"/>
                </a:solidFill>
                <a:latin typeface="Mada"/>
                <a:ea typeface="Mada"/>
                <a:cs typeface="Mada"/>
                <a:sym typeface="Mada"/>
              </a:rPr>
              <a:t> risk factor (odds ratio &lt;2)</a:t>
            </a:r>
            <a:endParaRPr b="1">
              <a:solidFill>
                <a:schemeClr val="accent1"/>
              </a:solidFill>
              <a:latin typeface="Mada"/>
              <a:ea typeface="Mada"/>
              <a:cs typeface="Mada"/>
              <a:sym typeface="Mada"/>
            </a:endParaRPr>
          </a:p>
        </p:txBody>
      </p:sp>
      <p:sp>
        <p:nvSpPr>
          <p:cNvPr id="174" name="Google Shape;174;p19"/>
          <p:cNvSpPr txBox="1"/>
          <p:nvPr/>
        </p:nvSpPr>
        <p:spPr>
          <a:xfrm>
            <a:off x="457200" y="8134350"/>
            <a:ext cx="3076500" cy="1034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Bed rest &gt;3 days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Immobility due to sitting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Increasing age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Laparoscopic surgery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Obesity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Pregnancy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Varicose veins</a:t>
            </a:r>
            <a:endParaRPr sz="1200">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180" name="Google Shape;180;p20"/>
          <p:cNvSpPr txBox="1"/>
          <p:nvPr/>
        </p:nvSpPr>
        <p:spPr>
          <a:xfrm>
            <a:off x="247500" y="904850"/>
            <a:ext cx="55083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Pulmonary Embolism Death Spiral:</a:t>
            </a:r>
            <a:endParaRPr b="1" sz="2200">
              <a:highlight>
                <a:schemeClr val="accent4"/>
              </a:highlight>
              <a:latin typeface="Mada"/>
              <a:ea typeface="Mada"/>
              <a:cs typeface="Mada"/>
              <a:sym typeface="Mada"/>
            </a:endParaRPr>
          </a:p>
        </p:txBody>
      </p:sp>
      <p:sp>
        <p:nvSpPr>
          <p:cNvPr id="181" name="Google Shape;181;p20"/>
          <p:cNvSpPr/>
          <p:nvPr/>
        </p:nvSpPr>
        <p:spPr>
          <a:xfrm>
            <a:off x="297000" y="1464125"/>
            <a:ext cx="6980100" cy="31899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a:off x="4497256" y="4251337"/>
            <a:ext cx="1838700" cy="3408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FFFFFF"/>
                </a:solidFill>
                <a:latin typeface="Mada"/>
                <a:ea typeface="Mada"/>
                <a:cs typeface="Mada"/>
                <a:sym typeface="Mada"/>
              </a:rPr>
              <a:t>Hypotension </a:t>
            </a:r>
            <a:endParaRPr sz="1200">
              <a:solidFill>
                <a:srgbClr val="FFFFFF"/>
              </a:solidFill>
              <a:latin typeface="Mada"/>
              <a:ea typeface="Mada"/>
              <a:cs typeface="Mada"/>
              <a:sym typeface="Mada"/>
            </a:endParaRPr>
          </a:p>
        </p:txBody>
      </p:sp>
      <p:cxnSp>
        <p:nvCxnSpPr>
          <p:cNvPr id="183" name="Google Shape;183;p20"/>
          <p:cNvCxnSpPr>
            <a:endCxn id="182" idx="0"/>
          </p:cNvCxnSpPr>
          <p:nvPr/>
        </p:nvCxnSpPr>
        <p:spPr>
          <a:xfrm flipH="1">
            <a:off x="5416606" y="3937837"/>
            <a:ext cx="4500" cy="313500"/>
          </a:xfrm>
          <a:prstGeom prst="straightConnector1">
            <a:avLst/>
          </a:prstGeom>
          <a:noFill/>
          <a:ln cap="flat" cmpd="sng" w="28575">
            <a:solidFill>
              <a:schemeClr val="accent1"/>
            </a:solidFill>
            <a:prstDash val="solid"/>
            <a:round/>
            <a:headEnd len="med" w="med" type="none"/>
            <a:tailEnd len="med" w="med" type="stealth"/>
          </a:ln>
        </p:spPr>
      </p:cxnSp>
      <p:cxnSp>
        <p:nvCxnSpPr>
          <p:cNvPr id="184" name="Google Shape;184;p20"/>
          <p:cNvCxnSpPr>
            <a:stCxn id="185" idx="0"/>
            <a:endCxn id="186" idx="0"/>
          </p:cNvCxnSpPr>
          <p:nvPr/>
        </p:nvCxnSpPr>
        <p:spPr>
          <a:xfrm flipH="1" rot="-5400000">
            <a:off x="5435976" y="2262675"/>
            <a:ext cx="600" cy="1589400"/>
          </a:xfrm>
          <a:prstGeom prst="bentConnector3">
            <a:avLst>
              <a:gd fmla="val -39687500" name="adj1"/>
            </a:avLst>
          </a:prstGeom>
          <a:noFill/>
          <a:ln cap="flat" cmpd="sng" w="28575">
            <a:solidFill>
              <a:schemeClr val="accent1"/>
            </a:solidFill>
            <a:prstDash val="solid"/>
            <a:round/>
            <a:headEnd len="med" w="med" type="none"/>
            <a:tailEnd len="med" w="med" type="none"/>
          </a:ln>
        </p:spPr>
      </p:cxnSp>
      <p:sp>
        <p:nvSpPr>
          <p:cNvPr id="185" name="Google Shape;185;p20"/>
          <p:cNvSpPr/>
          <p:nvPr/>
        </p:nvSpPr>
        <p:spPr>
          <a:xfrm>
            <a:off x="3946926" y="3057075"/>
            <a:ext cx="1389300" cy="6201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FFFFFF"/>
                </a:solidFill>
                <a:latin typeface="Mada"/>
                <a:ea typeface="Mada"/>
                <a:cs typeface="Mada"/>
                <a:sym typeface="Mada"/>
              </a:rPr>
              <a:t>Increased RV wall stress, ineffective contraction</a:t>
            </a:r>
            <a:endParaRPr sz="1200">
              <a:solidFill>
                <a:srgbClr val="FFFFFF"/>
              </a:solidFill>
              <a:latin typeface="Mada"/>
              <a:ea typeface="Mada"/>
              <a:cs typeface="Mada"/>
              <a:sym typeface="Mada"/>
            </a:endParaRPr>
          </a:p>
        </p:txBody>
      </p:sp>
      <p:sp>
        <p:nvSpPr>
          <p:cNvPr id="186" name="Google Shape;186;p20"/>
          <p:cNvSpPr/>
          <p:nvPr/>
        </p:nvSpPr>
        <p:spPr>
          <a:xfrm>
            <a:off x="5509825" y="3057075"/>
            <a:ext cx="1442400" cy="6201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FFFFFF"/>
                </a:solidFill>
                <a:latin typeface="Mada"/>
                <a:ea typeface="Mada"/>
                <a:cs typeface="Mada"/>
                <a:sym typeface="Mada"/>
              </a:rPr>
              <a:t>Septum bows into LV, decreased LV filling </a:t>
            </a:r>
            <a:endParaRPr sz="1200">
              <a:solidFill>
                <a:srgbClr val="FFFFFF"/>
              </a:solidFill>
              <a:latin typeface="Mada"/>
              <a:ea typeface="Mada"/>
              <a:cs typeface="Mada"/>
              <a:sym typeface="Mada"/>
            </a:endParaRPr>
          </a:p>
        </p:txBody>
      </p:sp>
      <p:cxnSp>
        <p:nvCxnSpPr>
          <p:cNvPr id="187" name="Google Shape;187;p20"/>
          <p:cNvCxnSpPr>
            <a:stCxn id="185" idx="2"/>
            <a:endCxn id="186" idx="2"/>
          </p:cNvCxnSpPr>
          <p:nvPr/>
        </p:nvCxnSpPr>
        <p:spPr>
          <a:xfrm flipH="1" rot="-5400000">
            <a:off x="5435976" y="2882775"/>
            <a:ext cx="600" cy="1589400"/>
          </a:xfrm>
          <a:prstGeom prst="bentConnector3">
            <a:avLst>
              <a:gd fmla="val 39687500" name="adj1"/>
            </a:avLst>
          </a:prstGeom>
          <a:noFill/>
          <a:ln cap="flat" cmpd="sng" w="28575">
            <a:solidFill>
              <a:schemeClr val="accent1"/>
            </a:solidFill>
            <a:prstDash val="solid"/>
            <a:round/>
            <a:headEnd len="med" w="med" type="none"/>
            <a:tailEnd len="med" w="med" type="none"/>
          </a:ln>
        </p:spPr>
      </p:cxnSp>
      <p:sp>
        <p:nvSpPr>
          <p:cNvPr id="188" name="Google Shape;188;p20"/>
          <p:cNvSpPr/>
          <p:nvPr/>
        </p:nvSpPr>
        <p:spPr>
          <a:xfrm>
            <a:off x="4716821" y="2300543"/>
            <a:ext cx="1336500" cy="441900"/>
          </a:xfrm>
          <a:prstGeom prst="roundRect">
            <a:avLst>
              <a:gd fmla="val 16667" name="adj"/>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RV dilation </a:t>
            </a:r>
            <a:endParaRPr sz="1200">
              <a:latin typeface="Mada"/>
              <a:ea typeface="Mada"/>
              <a:cs typeface="Mada"/>
              <a:sym typeface="Mada"/>
            </a:endParaRPr>
          </a:p>
        </p:txBody>
      </p:sp>
      <p:cxnSp>
        <p:nvCxnSpPr>
          <p:cNvPr id="189" name="Google Shape;189;p20"/>
          <p:cNvCxnSpPr>
            <a:endCxn id="188" idx="0"/>
          </p:cNvCxnSpPr>
          <p:nvPr/>
        </p:nvCxnSpPr>
        <p:spPr>
          <a:xfrm>
            <a:off x="5372771" y="2063543"/>
            <a:ext cx="12300" cy="237000"/>
          </a:xfrm>
          <a:prstGeom prst="straightConnector1">
            <a:avLst/>
          </a:prstGeom>
          <a:noFill/>
          <a:ln cap="flat" cmpd="sng" w="28575">
            <a:solidFill>
              <a:schemeClr val="accent1"/>
            </a:solidFill>
            <a:prstDash val="solid"/>
            <a:round/>
            <a:headEnd len="med" w="med" type="none"/>
            <a:tailEnd len="med" w="med" type="stealth"/>
          </a:ln>
        </p:spPr>
      </p:cxnSp>
      <p:sp>
        <p:nvSpPr>
          <p:cNvPr id="190" name="Google Shape;190;p20"/>
          <p:cNvSpPr/>
          <p:nvPr/>
        </p:nvSpPr>
        <p:spPr>
          <a:xfrm>
            <a:off x="756975" y="3571700"/>
            <a:ext cx="1442400" cy="482400"/>
          </a:xfrm>
          <a:prstGeom prst="roundRect">
            <a:avLst>
              <a:gd fmla="val 16667" name="adj"/>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RV hypoperfusion</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&amp; ischemia   </a:t>
            </a:r>
            <a:endParaRPr sz="1200">
              <a:latin typeface="Mada"/>
              <a:ea typeface="Mada"/>
              <a:cs typeface="Mada"/>
              <a:sym typeface="Mada"/>
            </a:endParaRPr>
          </a:p>
        </p:txBody>
      </p:sp>
      <p:sp>
        <p:nvSpPr>
          <p:cNvPr id="191" name="Google Shape;191;p20"/>
          <p:cNvSpPr/>
          <p:nvPr/>
        </p:nvSpPr>
        <p:spPr>
          <a:xfrm>
            <a:off x="2351950" y="3591950"/>
            <a:ext cx="1442400" cy="441900"/>
          </a:xfrm>
          <a:prstGeom prst="roundRect">
            <a:avLst>
              <a:gd fmla="val 16667" name="adj"/>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Physician gives more fluid </a:t>
            </a:r>
            <a:endParaRPr sz="1200">
              <a:latin typeface="Mada"/>
              <a:ea typeface="Mada"/>
              <a:cs typeface="Mada"/>
              <a:sym typeface="Mada"/>
            </a:endParaRPr>
          </a:p>
        </p:txBody>
      </p:sp>
      <p:cxnSp>
        <p:nvCxnSpPr>
          <p:cNvPr id="192" name="Google Shape;192;p20"/>
          <p:cNvCxnSpPr>
            <a:stCxn id="190" idx="2"/>
            <a:endCxn id="182" idx="1"/>
          </p:cNvCxnSpPr>
          <p:nvPr/>
        </p:nvCxnSpPr>
        <p:spPr>
          <a:xfrm flipH="1" rot="-5400000">
            <a:off x="2804025" y="2728250"/>
            <a:ext cx="367500" cy="3019200"/>
          </a:xfrm>
          <a:prstGeom prst="bentConnector2">
            <a:avLst/>
          </a:prstGeom>
          <a:noFill/>
          <a:ln cap="flat" cmpd="sng" w="28575">
            <a:solidFill>
              <a:schemeClr val="accent1"/>
            </a:solidFill>
            <a:prstDash val="solid"/>
            <a:round/>
            <a:headEnd len="med" w="med" type="stealth"/>
            <a:tailEnd len="med" w="med" type="none"/>
          </a:ln>
        </p:spPr>
      </p:cxnSp>
      <p:cxnSp>
        <p:nvCxnSpPr>
          <p:cNvPr id="193" name="Google Shape;193;p20"/>
          <p:cNvCxnSpPr>
            <a:stCxn id="191" idx="2"/>
            <a:endCxn id="182" idx="1"/>
          </p:cNvCxnSpPr>
          <p:nvPr/>
        </p:nvCxnSpPr>
        <p:spPr>
          <a:xfrm flipH="1" rot="-5400000">
            <a:off x="3591250" y="3515750"/>
            <a:ext cx="387900" cy="1424100"/>
          </a:xfrm>
          <a:prstGeom prst="bentConnector2">
            <a:avLst/>
          </a:prstGeom>
          <a:noFill/>
          <a:ln cap="flat" cmpd="sng" w="28575">
            <a:solidFill>
              <a:schemeClr val="accent1"/>
            </a:solidFill>
            <a:prstDash val="solid"/>
            <a:round/>
            <a:headEnd len="med" w="med" type="stealth"/>
            <a:tailEnd len="med" w="med" type="none"/>
          </a:ln>
        </p:spPr>
      </p:cxnSp>
      <p:cxnSp>
        <p:nvCxnSpPr>
          <p:cNvPr id="194" name="Google Shape;194;p20"/>
          <p:cNvCxnSpPr>
            <a:stCxn id="188" idx="1"/>
            <a:endCxn id="190" idx="0"/>
          </p:cNvCxnSpPr>
          <p:nvPr/>
        </p:nvCxnSpPr>
        <p:spPr>
          <a:xfrm flipH="1">
            <a:off x="1478321" y="2521493"/>
            <a:ext cx="3238500" cy="1050300"/>
          </a:xfrm>
          <a:prstGeom prst="bentConnector2">
            <a:avLst/>
          </a:prstGeom>
          <a:noFill/>
          <a:ln cap="flat" cmpd="sng" w="28575">
            <a:solidFill>
              <a:schemeClr val="accent1"/>
            </a:solidFill>
            <a:prstDash val="solid"/>
            <a:round/>
            <a:headEnd len="med" w="med" type="stealth"/>
            <a:tailEnd len="med" w="med" type="none"/>
          </a:ln>
        </p:spPr>
      </p:cxnSp>
      <p:cxnSp>
        <p:nvCxnSpPr>
          <p:cNvPr id="195" name="Google Shape;195;p20"/>
          <p:cNvCxnSpPr>
            <a:stCxn id="188" idx="1"/>
            <a:endCxn id="191" idx="0"/>
          </p:cNvCxnSpPr>
          <p:nvPr/>
        </p:nvCxnSpPr>
        <p:spPr>
          <a:xfrm flipH="1">
            <a:off x="3073121" y="2521493"/>
            <a:ext cx="1643700" cy="1070400"/>
          </a:xfrm>
          <a:prstGeom prst="bentConnector2">
            <a:avLst/>
          </a:prstGeom>
          <a:noFill/>
          <a:ln cap="flat" cmpd="sng" w="28575">
            <a:solidFill>
              <a:schemeClr val="accent1"/>
            </a:solidFill>
            <a:prstDash val="solid"/>
            <a:round/>
            <a:headEnd len="med" w="med" type="stealth"/>
            <a:tailEnd len="med" w="med" type="none"/>
          </a:ln>
        </p:spPr>
      </p:cxnSp>
      <p:sp>
        <p:nvSpPr>
          <p:cNvPr id="196" name="Google Shape;196;p20"/>
          <p:cNvSpPr/>
          <p:nvPr/>
        </p:nvSpPr>
        <p:spPr>
          <a:xfrm>
            <a:off x="1208496" y="1544025"/>
            <a:ext cx="1639500" cy="441900"/>
          </a:xfrm>
          <a:prstGeom prst="roundRect">
            <a:avLst>
              <a:gd fmla="val 16667" name="adj"/>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Pulmonary Embolism </a:t>
            </a:r>
            <a:endParaRPr sz="1200">
              <a:latin typeface="Mada"/>
              <a:ea typeface="Mada"/>
              <a:cs typeface="Mada"/>
              <a:sym typeface="Mada"/>
            </a:endParaRPr>
          </a:p>
        </p:txBody>
      </p:sp>
      <p:sp>
        <p:nvSpPr>
          <p:cNvPr id="197" name="Google Shape;197;p20"/>
          <p:cNvSpPr/>
          <p:nvPr/>
        </p:nvSpPr>
        <p:spPr>
          <a:xfrm>
            <a:off x="4415029" y="1544025"/>
            <a:ext cx="1639500" cy="441900"/>
          </a:xfrm>
          <a:prstGeom prst="roundRect">
            <a:avLst>
              <a:gd fmla="val 16667" name="adj"/>
            </a:avLst>
          </a:prstGeom>
          <a:no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Increased pulmonary vascular resistance </a:t>
            </a:r>
            <a:endParaRPr sz="1200">
              <a:latin typeface="Mada"/>
              <a:ea typeface="Mada"/>
              <a:cs typeface="Mada"/>
              <a:sym typeface="Mada"/>
            </a:endParaRPr>
          </a:p>
        </p:txBody>
      </p:sp>
      <p:cxnSp>
        <p:nvCxnSpPr>
          <p:cNvPr id="198" name="Google Shape;198;p20"/>
          <p:cNvCxnSpPr>
            <a:stCxn id="196" idx="3"/>
            <a:endCxn id="197" idx="1"/>
          </p:cNvCxnSpPr>
          <p:nvPr/>
        </p:nvCxnSpPr>
        <p:spPr>
          <a:xfrm>
            <a:off x="2847996" y="1764975"/>
            <a:ext cx="1566900" cy="0"/>
          </a:xfrm>
          <a:prstGeom prst="straightConnector1">
            <a:avLst/>
          </a:prstGeom>
          <a:noFill/>
          <a:ln cap="flat" cmpd="sng" w="28575">
            <a:solidFill>
              <a:schemeClr val="accent1"/>
            </a:solidFill>
            <a:prstDash val="solid"/>
            <a:round/>
            <a:headEnd len="med" w="med" type="none"/>
            <a:tailEnd len="med" w="med" type="stealth"/>
          </a:ln>
        </p:spPr>
      </p:cxnSp>
      <p:sp>
        <p:nvSpPr>
          <p:cNvPr id="199" name="Google Shape;199;p20"/>
          <p:cNvSpPr txBox="1"/>
          <p:nvPr/>
        </p:nvSpPr>
        <p:spPr>
          <a:xfrm>
            <a:off x="478200" y="4654026"/>
            <a:ext cx="7081800" cy="387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Pathophysiology :</a:t>
            </a:r>
            <a:endParaRPr b="1" sz="2200">
              <a:highlight>
                <a:schemeClr val="accent4"/>
              </a:highlight>
              <a:latin typeface="Mada"/>
              <a:ea typeface="Mada"/>
              <a:cs typeface="Mada"/>
              <a:sym typeface="Mada"/>
            </a:endParaRPr>
          </a:p>
        </p:txBody>
      </p:sp>
      <p:sp>
        <p:nvSpPr>
          <p:cNvPr id="200" name="Google Shape;200;p20"/>
          <p:cNvSpPr txBox="1"/>
          <p:nvPr/>
        </p:nvSpPr>
        <p:spPr>
          <a:xfrm>
            <a:off x="297000" y="5166275"/>
            <a:ext cx="6980100" cy="45102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234600" lvl="0" marL="388800" rtl="0" algn="l">
              <a:spcBef>
                <a:spcPts val="0"/>
              </a:spcBef>
              <a:spcAft>
                <a:spcPts val="0"/>
              </a:spcAft>
              <a:buSzPts val="1200"/>
              <a:buFont typeface="Mada"/>
              <a:buChar char="●"/>
            </a:pPr>
            <a:r>
              <a:rPr lang="ar" sz="1200">
                <a:solidFill>
                  <a:srgbClr val="6AA84F"/>
                </a:solidFill>
                <a:latin typeface="Mada"/>
                <a:ea typeface="Mada"/>
                <a:cs typeface="Mada"/>
                <a:sym typeface="Mada"/>
              </a:rPr>
              <a:t>This is important to understand; Pulmonary vessels have a very low resistance. For that, we call the RV “the volume chamber” cause it pumps the same amount of blood as the LV but with a very much lower resistance</a:t>
            </a:r>
            <a:endParaRPr sz="1200">
              <a:solidFill>
                <a:srgbClr val="6AA84F"/>
              </a:solidFill>
              <a:latin typeface="Mada"/>
              <a:ea typeface="Mada"/>
              <a:cs typeface="Mada"/>
              <a:sym typeface="Mada"/>
            </a:endParaRPr>
          </a:p>
          <a:p>
            <a:pPr indent="-234600" lvl="0" marL="388800" rtl="0" algn="l">
              <a:spcBef>
                <a:spcPts val="0"/>
              </a:spcBef>
              <a:spcAft>
                <a:spcPts val="0"/>
              </a:spcAft>
              <a:buSzPts val="1200"/>
              <a:buFont typeface="Mada"/>
              <a:buChar char="●"/>
            </a:pPr>
            <a:r>
              <a:rPr lang="ar" sz="1200">
                <a:solidFill>
                  <a:srgbClr val="6AA84F"/>
                </a:solidFill>
                <a:latin typeface="Mada"/>
                <a:ea typeface="Mada"/>
                <a:cs typeface="Mada"/>
                <a:sym typeface="Mada"/>
              </a:rPr>
              <a:t>When PE occurs, the Pulmonary Arterial Pressure [PAP] (resistance) increases dramatically and acutely, as a result: RV becomes dilated</a:t>
            </a:r>
            <a:endParaRPr sz="1200">
              <a:latin typeface="Mada"/>
              <a:ea typeface="Mada"/>
              <a:cs typeface="Mada"/>
              <a:sym typeface="Mada"/>
            </a:endParaRPr>
          </a:p>
          <a:p>
            <a:pPr indent="-234600" lvl="0" marL="388800" rtl="0" algn="l">
              <a:spcBef>
                <a:spcPts val="0"/>
              </a:spcBef>
              <a:spcAft>
                <a:spcPts val="0"/>
              </a:spcAft>
              <a:buSzPts val="1200"/>
              <a:buFont typeface="Mada"/>
              <a:buChar char="●"/>
            </a:pPr>
            <a:r>
              <a:rPr lang="ar" sz="1200">
                <a:latin typeface="Mada"/>
                <a:ea typeface="Mada"/>
                <a:cs typeface="Mada"/>
                <a:sym typeface="Mada"/>
              </a:rPr>
              <a:t>Massive PE causes an increase in Pulmonary Vascular Resistance [PVR]</a:t>
            </a:r>
            <a:r>
              <a:rPr lang="ar" sz="1200">
                <a:solidFill>
                  <a:schemeClr val="accent5"/>
                </a:solidFill>
                <a:latin typeface="Mada"/>
                <a:ea typeface="Mada"/>
                <a:cs typeface="Mada"/>
                <a:sym typeface="Mada"/>
              </a:rPr>
              <a:t>, PAP, and right ventricular pressure</a:t>
            </a:r>
            <a:r>
              <a:rPr lang="ar" sz="1200">
                <a:latin typeface="Mada"/>
                <a:ea typeface="Mada"/>
                <a:cs typeface="Mada"/>
                <a:sym typeface="Mada"/>
              </a:rPr>
              <a:t> → right ventricular outflow obstruction → decrease left ventricular preload → Decrease CO.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solidFill>
                  <a:schemeClr val="accent5"/>
                </a:solidFill>
                <a:latin typeface="Mada"/>
                <a:ea typeface="Mada"/>
                <a:cs typeface="Mada"/>
                <a:sym typeface="Mada"/>
              </a:rPr>
              <a:t>If it is severe (large blockage), acute cor pulmonale may result</a:t>
            </a:r>
            <a:endParaRPr sz="1200">
              <a:solidFill>
                <a:schemeClr val="accent5"/>
              </a:solidFill>
              <a:latin typeface="Mada"/>
              <a:ea typeface="Mada"/>
              <a:cs typeface="Mada"/>
              <a:sym typeface="Mada"/>
            </a:endParaRPr>
          </a:p>
          <a:p>
            <a:pPr indent="-292100" lvl="1" marL="914400" rtl="0" algn="l">
              <a:spcBef>
                <a:spcPts val="0"/>
              </a:spcBef>
              <a:spcAft>
                <a:spcPts val="0"/>
              </a:spcAft>
              <a:buSzPts val="1000"/>
              <a:buFont typeface="Mada"/>
              <a:buChar char="○"/>
            </a:pPr>
            <a:r>
              <a:rPr b="1" lang="ar" sz="1000">
                <a:solidFill>
                  <a:srgbClr val="999999"/>
                </a:solidFill>
                <a:latin typeface="Mada"/>
                <a:ea typeface="Mada"/>
                <a:cs typeface="Mada"/>
                <a:sym typeface="Mada"/>
              </a:rPr>
              <a:t>Acute cor pulmonale:</a:t>
            </a:r>
            <a:r>
              <a:rPr lang="ar" sz="1000">
                <a:solidFill>
                  <a:srgbClr val="999999"/>
                </a:solidFill>
                <a:latin typeface="Mada"/>
                <a:ea typeface="Mada"/>
                <a:cs typeface="Mada"/>
                <a:sym typeface="Mada"/>
              </a:rPr>
              <a:t> This sudden right heart failure may be caused by a saddle embolus obstructing the pulmonary artery or sudden overload of a chronic cor pulmonale by pneumonia. </a:t>
            </a:r>
            <a:endParaRPr sz="1000">
              <a:solidFill>
                <a:srgbClr val="999999"/>
              </a:solidFill>
              <a:latin typeface="Mada"/>
              <a:ea typeface="Mada"/>
              <a:cs typeface="Mada"/>
              <a:sym typeface="Mada"/>
            </a:endParaRPr>
          </a:p>
          <a:p>
            <a:pPr indent="-292100" lvl="1" marL="914400" rtl="0" algn="l">
              <a:spcBef>
                <a:spcPts val="0"/>
              </a:spcBef>
              <a:spcAft>
                <a:spcPts val="0"/>
              </a:spcAft>
              <a:buSzPts val="1000"/>
              <a:buFont typeface="Mada"/>
              <a:buChar char="○"/>
            </a:pPr>
            <a:r>
              <a:rPr b="1" lang="ar" sz="1000">
                <a:solidFill>
                  <a:srgbClr val="999999"/>
                </a:solidFill>
                <a:latin typeface="Mada"/>
                <a:ea typeface="Mada"/>
                <a:cs typeface="Mada"/>
                <a:sym typeface="Mada"/>
              </a:rPr>
              <a:t>Chronic cor pulmonale:</a:t>
            </a:r>
            <a:r>
              <a:rPr lang="ar" sz="1000">
                <a:solidFill>
                  <a:srgbClr val="999999"/>
                </a:solidFill>
                <a:latin typeface="Mada"/>
                <a:ea typeface="Mada"/>
                <a:cs typeface="Mada"/>
                <a:sym typeface="Mada"/>
              </a:rPr>
              <a:t> This form of chronic right heart failure is a consequence of chronic pulmonary hypertension.</a:t>
            </a:r>
            <a:endParaRPr sz="1000">
              <a:solidFill>
                <a:srgbClr val="999999"/>
              </a:solidFill>
              <a:latin typeface="Mada"/>
              <a:ea typeface="Mada"/>
              <a:cs typeface="Mada"/>
              <a:sym typeface="Mada"/>
            </a:endParaRPr>
          </a:p>
          <a:p>
            <a:pPr indent="-234600" lvl="0" marL="388800" rtl="0" algn="l">
              <a:spcBef>
                <a:spcPts val="0"/>
              </a:spcBef>
              <a:spcAft>
                <a:spcPts val="0"/>
              </a:spcAft>
              <a:buSzPts val="1200"/>
              <a:buFont typeface="Mada"/>
              <a:buChar char="●"/>
            </a:pPr>
            <a:r>
              <a:rPr lang="ar" sz="1200">
                <a:latin typeface="Mada"/>
                <a:ea typeface="Mada"/>
                <a:cs typeface="Mada"/>
                <a:sym typeface="Mada"/>
              </a:rPr>
              <a:t>In patients without cardiopulmonary disease, occlusion of 25-30 % of the vascular bed → increase in PAP</a:t>
            </a:r>
            <a:endParaRPr sz="1200">
              <a:latin typeface="Mada"/>
              <a:ea typeface="Mada"/>
              <a:cs typeface="Mada"/>
              <a:sym typeface="Mada"/>
            </a:endParaRPr>
          </a:p>
          <a:p>
            <a:pPr indent="-234600" lvl="0" marL="388800" rtl="0" algn="l">
              <a:spcBef>
                <a:spcPts val="0"/>
              </a:spcBef>
              <a:spcAft>
                <a:spcPts val="0"/>
              </a:spcAft>
              <a:buSzPts val="1200"/>
              <a:buFont typeface="Mada"/>
              <a:buChar char="●"/>
            </a:pPr>
            <a:r>
              <a:rPr lang="ar" sz="1200">
                <a:latin typeface="Mada"/>
                <a:ea typeface="Mada"/>
                <a:cs typeface="Mada"/>
                <a:sym typeface="Mada"/>
              </a:rPr>
              <a:t>Hypoxemia ensues → stimulating vasoconstriction → increase in PAP.</a:t>
            </a:r>
            <a:endParaRPr sz="1200">
              <a:latin typeface="Mada"/>
              <a:ea typeface="Mada"/>
              <a:cs typeface="Mada"/>
              <a:sym typeface="Mada"/>
            </a:endParaRPr>
          </a:p>
          <a:p>
            <a:pPr indent="-234600" lvl="0" marL="388800" rtl="0" algn="l">
              <a:spcBef>
                <a:spcPts val="0"/>
              </a:spcBef>
              <a:spcAft>
                <a:spcPts val="0"/>
              </a:spcAft>
              <a:buSzPts val="1200"/>
              <a:buFont typeface="Mada"/>
              <a:buChar char="●"/>
            </a:pPr>
            <a:r>
              <a:rPr lang="ar" sz="1200">
                <a:latin typeface="Mada"/>
                <a:ea typeface="Mada"/>
                <a:cs typeface="Mada"/>
                <a:sym typeface="Mada"/>
              </a:rPr>
              <a:t>More than 50% of the vascular bed has to be occluded before PAP becomes substantially elevated.</a:t>
            </a:r>
            <a:endParaRPr sz="1200">
              <a:latin typeface="Mada"/>
              <a:ea typeface="Mada"/>
              <a:cs typeface="Mada"/>
              <a:sym typeface="Mada"/>
            </a:endParaRPr>
          </a:p>
          <a:p>
            <a:pPr indent="-234600" lvl="0" marL="388800" rtl="0" algn="l">
              <a:spcBef>
                <a:spcPts val="0"/>
              </a:spcBef>
              <a:spcAft>
                <a:spcPts val="0"/>
              </a:spcAft>
              <a:buSzPts val="1200"/>
              <a:buFont typeface="Mada"/>
              <a:buChar char="●"/>
            </a:pPr>
            <a:r>
              <a:rPr lang="ar" sz="1200">
                <a:latin typeface="Mada"/>
                <a:ea typeface="Mada"/>
                <a:cs typeface="Mada"/>
                <a:sym typeface="Mada"/>
              </a:rPr>
              <a:t>When obstruction approaches 75%, the RV must generate systolic pressure in excess of 50 mmHg to preserve pulmonary circulation.</a:t>
            </a:r>
            <a:endParaRPr sz="1200">
              <a:latin typeface="Mada"/>
              <a:ea typeface="Mada"/>
              <a:cs typeface="Mada"/>
              <a:sym typeface="Mada"/>
            </a:endParaRPr>
          </a:p>
          <a:p>
            <a:pPr indent="-234600" lvl="0" marL="388800" rtl="0" algn="l">
              <a:spcBef>
                <a:spcPts val="0"/>
              </a:spcBef>
              <a:spcAft>
                <a:spcPts val="0"/>
              </a:spcAft>
              <a:buSzPts val="1200"/>
              <a:buFont typeface="Mada"/>
              <a:buChar char="●"/>
            </a:pPr>
            <a:r>
              <a:rPr lang="ar" sz="1200">
                <a:latin typeface="Mada"/>
                <a:ea typeface="Mada"/>
                <a:cs typeface="Mada"/>
                <a:sym typeface="Mada"/>
              </a:rPr>
              <a:t>The normal RV is unable to accomplish this acutely and eventually fails.</a:t>
            </a:r>
            <a:endParaRPr sz="1200">
              <a:latin typeface="Mada"/>
              <a:ea typeface="Mada"/>
              <a:cs typeface="Mada"/>
              <a:sym typeface="Mada"/>
            </a:endParaRPr>
          </a:p>
          <a:p>
            <a:pPr indent="-234600" lvl="0" marL="388800" rtl="0" algn="l">
              <a:spcBef>
                <a:spcPts val="0"/>
              </a:spcBef>
              <a:spcAft>
                <a:spcPts val="0"/>
              </a:spcAft>
              <a:buSzPts val="1200"/>
              <a:buFont typeface="Mada"/>
              <a:buChar char="●"/>
            </a:pPr>
            <a:r>
              <a:rPr lang="ar" sz="1200">
                <a:solidFill>
                  <a:schemeClr val="accent5"/>
                </a:solidFill>
                <a:latin typeface="Mada"/>
                <a:ea typeface="Mada"/>
                <a:cs typeface="Mada"/>
                <a:sym typeface="Mada"/>
              </a:rPr>
              <a:t>Blood flow decreases in some  areas  of the lung. Dead space is created in areas of the lung in which  there is ventilation but no perfusion. The resulting hypoxemia and hypercarbia drive respiratory effort, which leads to tachypnea.</a:t>
            </a:r>
            <a:endParaRPr sz="1200">
              <a:solidFill>
                <a:schemeClr val="accent5"/>
              </a:solidFill>
              <a:latin typeface="Mada"/>
              <a:ea typeface="Mada"/>
              <a:cs typeface="Mada"/>
              <a:sym typeface="Mada"/>
            </a:endParaRPr>
          </a:p>
          <a:p>
            <a:pPr indent="-234600" lvl="0" marL="3888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If the size of  the dead space is large (large PE), clinical signs are more overt (SOB, tachypnea).</a:t>
            </a:r>
            <a:endParaRPr sz="1200">
              <a:solidFill>
                <a:schemeClr val="accent5"/>
              </a:solidFill>
              <a:latin typeface="Mada"/>
              <a:ea typeface="Mada"/>
              <a:cs typeface="Mada"/>
              <a:sym typeface="Mada"/>
            </a:endParaRPr>
          </a:p>
        </p:txBody>
      </p:sp>
      <p:sp>
        <p:nvSpPr>
          <p:cNvPr id="201" name="Google Shape;201;p2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Pathophysiology</a:t>
            </a:r>
            <a:endParaRPr b="1" sz="2600">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207" name="Google Shape;207;p21"/>
          <p:cNvSpPr txBox="1"/>
          <p:nvPr/>
        </p:nvSpPr>
        <p:spPr>
          <a:xfrm>
            <a:off x="255300" y="2699842"/>
            <a:ext cx="7137900" cy="790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Signs or symptoms observed in patients with thromboembolism ( a study )</a:t>
            </a:r>
            <a:endParaRPr b="1" sz="2200">
              <a:highlight>
                <a:schemeClr val="accent4"/>
              </a:highlight>
              <a:latin typeface="Mada"/>
              <a:ea typeface="Mada"/>
              <a:cs typeface="Mada"/>
              <a:sym typeface="Mada"/>
            </a:endParaRPr>
          </a:p>
        </p:txBody>
      </p:sp>
      <p:sp>
        <p:nvSpPr>
          <p:cNvPr id="208" name="Google Shape;208;p2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Sign &amp; Symptoms</a:t>
            </a:r>
            <a:endParaRPr b="1" sz="2600">
              <a:latin typeface="Mada"/>
              <a:ea typeface="Mada"/>
              <a:cs typeface="Mada"/>
              <a:sym typeface="Mada"/>
            </a:endParaRPr>
          </a:p>
        </p:txBody>
      </p:sp>
      <p:sp>
        <p:nvSpPr>
          <p:cNvPr id="209" name="Google Shape;209;p21"/>
          <p:cNvSpPr/>
          <p:nvPr/>
        </p:nvSpPr>
        <p:spPr>
          <a:xfrm rot="898862">
            <a:off x="3523579" y="980255"/>
            <a:ext cx="601501" cy="468612"/>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rot="-9899422">
            <a:off x="6356106" y="1025864"/>
            <a:ext cx="601581" cy="468612"/>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a:off x="794125" y="1035025"/>
            <a:ext cx="601581" cy="46865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21"/>
          <p:cNvCxnSpPr/>
          <p:nvPr/>
        </p:nvCxnSpPr>
        <p:spPr>
          <a:xfrm>
            <a:off x="1833588" y="1233488"/>
            <a:ext cx="1085700" cy="0"/>
          </a:xfrm>
          <a:prstGeom prst="straightConnector1">
            <a:avLst/>
          </a:prstGeom>
          <a:noFill/>
          <a:ln cap="flat" cmpd="sng" w="19050">
            <a:solidFill>
              <a:srgbClr val="CCCCCC"/>
            </a:solidFill>
            <a:prstDash val="solid"/>
            <a:round/>
            <a:headEnd len="med" w="med" type="oval"/>
            <a:tailEnd len="med" w="med" type="oval"/>
          </a:ln>
        </p:spPr>
      </p:cxnSp>
      <p:cxnSp>
        <p:nvCxnSpPr>
          <p:cNvPr id="213" name="Google Shape;213;p21"/>
          <p:cNvCxnSpPr/>
          <p:nvPr/>
        </p:nvCxnSpPr>
        <p:spPr>
          <a:xfrm>
            <a:off x="4729200" y="1233338"/>
            <a:ext cx="1085700" cy="0"/>
          </a:xfrm>
          <a:prstGeom prst="straightConnector1">
            <a:avLst/>
          </a:prstGeom>
          <a:noFill/>
          <a:ln cap="flat" cmpd="sng" w="19050">
            <a:solidFill>
              <a:srgbClr val="CCCCCC"/>
            </a:solidFill>
            <a:prstDash val="solid"/>
            <a:round/>
            <a:headEnd len="med" w="med" type="oval"/>
            <a:tailEnd len="med" w="med" type="oval"/>
          </a:ln>
        </p:spPr>
      </p:cxnSp>
      <p:pic>
        <p:nvPicPr>
          <p:cNvPr id="214" name="Google Shape;214;p21"/>
          <p:cNvPicPr preferRelativeResize="0"/>
          <p:nvPr/>
        </p:nvPicPr>
        <p:blipFill>
          <a:blip r:embed="rId3">
            <a:alphaModFix/>
          </a:blip>
          <a:stretch>
            <a:fillRect/>
          </a:stretch>
        </p:blipFill>
        <p:spPr>
          <a:xfrm>
            <a:off x="6407530" y="1032850"/>
            <a:ext cx="412169" cy="412200"/>
          </a:xfrm>
          <a:prstGeom prst="rect">
            <a:avLst/>
          </a:prstGeom>
          <a:noFill/>
          <a:ln>
            <a:noFill/>
          </a:ln>
        </p:spPr>
      </p:pic>
      <p:pic>
        <p:nvPicPr>
          <p:cNvPr id="215" name="Google Shape;215;p21"/>
          <p:cNvPicPr preferRelativeResize="0"/>
          <p:nvPr/>
        </p:nvPicPr>
        <p:blipFill>
          <a:blip r:embed="rId4">
            <a:alphaModFix/>
          </a:blip>
          <a:stretch>
            <a:fillRect/>
          </a:stretch>
        </p:blipFill>
        <p:spPr>
          <a:xfrm>
            <a:off x="914687" y="1096856"/>
            <a:ext cx="412175" cy="412234"/>
          </a:xfrm>
          <a:prstGeom prst="rect">
            <a:avLst/>
          </a:prstGeom>
          <a:noFill/>
          <a:ln>
            <a:noFill/>
          </a:ln>
        </p:spPr>
      </p:pic>
      <p:pic>
        <p:nvPicPr>
          <p:cNvPr id="216" name="Google Shape;216;p21"/>
          <p:cNvPicPr preferRelativeResize="0"/>
          <p:nvPr/>
        </p:nvPicPr>
        <p:blipFill>
          <a:blip r:embed="rId5">
            <a:alphaModFix/>
          </a:blip>
          <a:stretch>
            <a:fillRect/>
          </a:stretch>
        </p:blipFill>
        <p:spPr>
          <a:xfrm>
            <a:off x="3671784" y="1052324"/>
            <a:ext cx="343027" cy="343023"/>
          </a:xfrm>
          <a:prstGeom prst="rect">
            <a:avLst/>
          </a:prstGeom>
          <a:noFill/>
          <a:ln>
            <a:noFill/>
          </a:ln>
        </p:spPr>
      </p:pic>
      <p:sp>
        <p:nvSpPr>
          <p:cNvPr id="217" name="Google Shape;217;p21"/>
          <p:cNvSpPr txBox="1"/>
          <p:nvPr/>
        </p:nvSpPr>
        <p:spPr>
          <a:xfrm>
            <a:off x="266700" y="1514475"/>
            <a:ext cx="1790700" cy="2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CEA320"/>
                </a:solidFill>
                <a:latin typeface="Mada"/>
                <a:ea typeface="Mada"/>
                <a:cs typeface="Mada"/>
                <a:sym typeface="Mada"/>
              </a:rPr>
              <a:t>Sudden onset dyspnea </a:t>
            </a:r>
            <a:endParaRPr>
              <a:solidFill>
                <a:srgbClr val="CEA320"/>
              </a:solidFill>
            </a:endParaRPr>
          </a:p>
        </p:txBody>
      </p:sp>
      <p:sp>
        <p:nvSpPr>
          <p:cNvPr id="218" name="Google Shape;218;p21"/>
          <p:cNvSpPr txBox="1"/>
          <p:nvPr/>
        </p:nvSpPr>
        <p:spPr>
          <a:xfrm>
            <a:off x="3009900" y="1495425"/>
            <a:ext cx="1628700" cy="2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CEA320"/>
                </a:solidFill>
                <a:latin typeface="Mada"/>
                <a:ea typeface="Mada"/>
                <a:cs typeface="Mada"/>
                <a:sym typeface="Mada"/>
              </a:rPr>
              <a:t>Pleuritic chest pain</a:t>
            </a:r>
            <a:r>
              <a:rPr b="1" baseline="30000" lang="ar" sz="1200">
                <a:solidFill>
                  <a:schemeClr val="dk1"/>
                </a:solidFill>
                <a:latin typeface="Mada"/>
                <a:ea typeface="Mada"/>
                <a:cs typeface="Mada"/>
                <a:sym typeface="Mada"/>
              </a:rPr>
              <a:t>1</a:t>
            </a:r>
            <a:endParaRPr b="1">
              <a:latin typeface="Mada"/>
              <a:ea typeface="Mada"/>
              <a:cs typeface="Mada"/>
              <a:sym typeface="Mada"/>
            </a:endParaRPr>
          </a:p>
        </p:txBody>
      </p:sp>
      <p:sp>
        <p:nvSpPr>
          <p:cNvPr id="219" name="Google Shape;219;p21"/>
          <p:cNvSpPr txBox="1"/>
          <p:nvPr/>
        </p:nvSpPr>
        <p:spPr>
          <a:xfrm>
            <a:off x="5829300" y="1495425"/>
            <a:ext cx="1628700" cy="2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Haemoptysis</a:t>
            </a:r>
            <a:r>
              <a:rPr b="1" baseline="30000" lang="ar" sz="1200">
                <a:solidFill>
                  <a:schemeClr val="dk1"/>
                </a:solidFill>
                <a:latin typeface="Mada"/>
                <a:ea typeface="Mada"/>
                <a:cs typeface="Mada"/>
                <a:sym typeface="Mada"/>
              </a:rPr>
              <a:t>2</a:t>
            </a:r>
            <a:endParaRPr b="1" baseline="30000">
              <a:latin typeface="Mada"/>
              <a:ea typeface="Mada"/>
              <a:cs typeface="Mada"/>
              <a:sym typeface="Mada"/>
            </a:endParaRPr>
          </a:p>
        </p:txBody>
      </p:sp>
      <p:sp>
        <p:nvSpPr>
          <p:cNvPr id="220" name="Google Shape;220;p21"/>
          <p:cNvSpPr/>
          <p:nvPr/>
        </p:nvSpPr>
        <p:spPr>
          <a:xfrm>
            <a:off x="324250" y="1827925"/>
            <a:ext cx="6898200" cy="608400"/>
          </a:xfrm>
          <a:prstGeom prst="rect">
            <a:avLst/>
          </a:prstGeom>
          <a:noFill/>
          <a:ln cap="flat" cmpd="sng" w="9525">
            <a:solidFill>
              <a:schemeClr val="accent2"/>
            </a:solidFill>
            <a:prstDash val="dash"/>
            <a:round/>
            <a:headEnd len="sm" w="sm" type="none"/>
            <a:tailEnd len="sm" w="sm" type="none"/>
          </a:ln>
        </p:spPr>
        <p:txBody>
          <a:bodyPr anchorCtr="0" anchor="ctr" bIns="68575" lIns="68575" spcFirstLastPara="1" rIns="68575" wrap="square" tIns="68575">
            <a:noAutofit/>
          </a:bodyPr>
          <a:lstStyle/>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Clinical clues cannot make the diagnosis of PE their main value lies in suggesting the diagnosis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Note that only one-third of patients with PE will have signs and symptoms of a DVT.</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Syncope seen in large PE.</a:t>
            </a:r>
            <a:endParaRPr sz="1200">
              <a:solidFill>
                <a:schemeClr val="accent5"/>
              </a:solidFill>
              <a:latin typeface="Mada"/>
              <a:ea typeface="Mada"/>
              <a:cs typeface="Mada"/>
              <a:sym typeface="Mada"/>
            </a:endParaRPr>
          </a:p>
        </p:txBody>
      </p:sp>
      <p:graphicFrame>
        <p:nvGraphicFramePr>
          <p:cNvPr id="221" name="Google Shape;221;p21"/>
          <p:cNvGraphicFramePr/>
          <p:nvPr/>
        </p:nvGraphicFramePr>
        <p:xfrm>
          <a:off x="324250" y="3584930"/>
          <a:ext cx="3000000" cy="3000000"/>
        </p:xfrm>
        <a:graphic>
          <a:graphicData uri="http://schemas.openxmlformats.org/drawingml/2006/table">
            <a:tbl>
              <a:tblPr>
                <a:noFill/>
                <a:tableStyleId>{7A736EF5-81CE-426A-943F-D404D3DBE517}</a:tableStyleId>
              </a:tblPr>
              <a:tblGrid>
                <a:gridCol w="1423625"/>
                <a:gridCol w="1865500"/>
                <a:gridCol w="1802700"/>
                <a:gridCol w="1804575"/>
              </a:tblGrid>
              <a:tr h="430500">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Disease</a:t>
                      </a:r>
                      <a:endParaRPr b="1">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Sign &amp; Symptoms</a:t>
                      </a:r>
                      <a:endParaRPr b="1">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Stein et al., % (n=117)</a:t>
                      </a:r>
                      <a:endParaRPr b="1">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Anderson et</a:t>
                      </a:r>
                      <a:r>
                        <a:rPr b="1" lang="ar">
                          <a:solidFill>
                            <a:srgbClr val="FFFFFF"/>
                          </a:solidFill>
                          <a:latin typeface="Mada"/>
                          <a:ea typeface="Mada"/>
                          <a:cs typeface="Mada"/>
                          <a:sym typeface="Mada"/>
                        </a:rPr>
                        <a:t> al.</a:t>
                      </a:r>
                      <a:r>
                        <a:rPr b="1" lang="ar">
                          <a:solidFill>
                            <a:srgbClr val="FFFFFF"/>
                          </a:solidFill>
                          <a:latin typeface="Mada"/>
                          <a:ea typeface="Mada"/>
                          <a:cs typeface="Mada"/>
                          <a:sym typeface="Mada"/>
                        </a:rPr>
                        <a:t>, % (n=131)</a:t>
                      </a:r>
                      <a:endParaRPr b="1">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118275">
                <a:tc rowSpan="7">
                  <a:txBody>
                    <a:bodyPr/>
                    <a:lstStyle/>
                    <a:p>
                      <a:pPr indent="0" lvl="0" marL="0" rtl="0" algn="ctr">
                        <a:spcBef>
                          <a:spcPts val="0"/>
                        </a:spcBef>
                        <a:spcAft>
                          <a:spcPts val="0"/>
                        </a:spcAft>
                        <a:buNone/>
                      </a:pPr>
                      <a:r>
                        <a:rPr b="1" lang="ar" sz="1800">
                          <a:solidFill>
                            <a:schemeClr val="accent1"/>
                          </a:solidFill>
                          <a:latin typeface="Mada"/>
                          <a:ea typeface="Mada"/>
                          <a:cs typeface="Mada"/>
                          <a:sym typeface="Mada"/>
                        </a:rPr>
                        <a:t>Deep vein thrombosis </a:t>
                      </a:r>
                      <a:endParaRPr b="1" sz="18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rowSpan="7">
                  <a:txBody>
                    <a:bodyPr/>
                    <a:lstStyle/>
                    <a:p>
                      <a:pPr indent="0" lvl="0" marL="0" rtl="0" algn="ctr">
                        <a:lnSpc>
                          <a:spcPct val="125000"/>
                        </a:lnSpc>
                        <a:spcBef>
                          <a:spcPts val="0"/>
                        </a:spcBef>
                        <a:spcAft>
                          <a:spcPts val="0"/>
                        </a:spcAft>
                        <a:buNone/>
                      </a:pPr>
                      <a:r>
                        <a:rPr b="1" lang="ar" sz="1200">
                          <a:latin typeface="Mada"/>
                          <a:ea typeface="Mada"/>
                          <a:cs typeface="Mada"/>
                          <a:sym typeface="Mada"/>
                        </a:rPr>
                        <a:t>Swelling</a:t>
                      </a:r>
                      <a:r>
                        <a:rPr lang="ar" sz="1200">
                          <a:latin typeface="Mada"/>
                          <a:ea typeface="Mada"/>
                          <a:cs typeface="Mada"/>
                          <a:sym typeface="Mada"/>
                        </a:rPr>
                        <a:t> </a:t>
                      </a:r>
                      <a:endParaRPr sz="1200">
                        <a:latin typeface="Mada"/>
                        <a:ea typeface="Mada"/>
                        <a:cs typeface="Mada"/>
                        <a:sym typeface="Mada"/>
                      </a:endParaRPr>
                    </a:p>
                    <a:p>
                      <a:pPr indent="0" lvl="0" marL="0" rtl="0" algn="ctr">
                        <a:lnSpc>
                          <a:spcPct val="125000"/>
                        </a:lnSpc>
                        <a:spcBef>
                          <a:spcPts val="0"/>
                        </a:spcBef>
                        <a:spcAft>
                          <a:spcPts val="0"/>
                        </a:spcAft>
                        <a:buNone/>
                      </a:pPr>
                      <a:r>
                        <a:rPr b="1" lang="ar" sz="1200">
                          <a:latin typeface="Mada"/>
                          <a:ea typeface="Mada"/>
                          <a:cs typeface="Mada"/>
                          <a:sym typeface="Mada"/>
                        </a:rPr>
                        <a:t>Pain</a:t>
                      </a:r>
                      <a:endParaRPr b="1"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Tenderness</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Warmth</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Redness</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Homan’s sign</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Palpable cord </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7">
                  <a:txBody>
                    <a:bodyPr/>
                    <a:lstStyle/>
                    <a:p>
                      <a:pPr indent="0" lvl="0" marL="0" rtl="0" algn="ctr">
                        <a:lnSpc>
                          <a:spcPct val="125000"/>
                        </a:lnSpc>
                        <a:spcBef>
                          <a:spcPts val="0"/>
                        </a:spcBef>
                        <a:spcAft>
                          <a:spcPts val="0"/>
                        </a:spcAft>
                        <a:buNone/>
                      </a:pPr>
                      <a:r>
                        <a:rPr lang="ar" sz="1200">
                          <a:latin typeface="Mada"/>
                          <a:ea typeface="Mada"/>
                          <a:cs typeface="Mada"/>
                          <a:sym typeface="Mada"/>
                        </a:rPr>
                        <a:t>28</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26</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4</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7">
                  <a:txBody>
                    <a:bodyPr/>
                    <a:lstStyle/>
                    <a:p>
                      <a:pPr indent="0" lvl="0" marL="0" rtl="0" algn="ctr">
                        <a:lnSpc>
                          <a:spcPct val="125000"/>
                        </a:lnSpc>
                        <a:spcBef>
                          <a:spcPts val="0"/>
                        </a:spcBef>
                        <a:spcAft>
                          <a:spcPts val="0"/>
                        </a:spcAft>
                        <a:buNone/>
                      </a:pPr>
                      <a:r>
                        <a:rPr lang="ar" sz="1200">
                          <a:latin typeface="Mada"/>
                          <a:ea typeface="Mada"/>
                          <a:cs typeface="Mada"/>
                          <a:sym typeface="Mada"/>
                        </a:rPr>
                        <a:t>88</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56</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55</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42</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34</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13</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6</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118275">
                <a:tc vMerge="1"/>
                <a:tc vMerge="1"/>
                <a:tc vMerge="1"/>
                <a:tc vMerge="1"/>
              </a:tr>
              <a:tr h="118275">
                <a:tc vMerge="1"/>
                <a:tc vMerge="1"/>
                <a:tc vMerge="1"/>
                <a:tc vMerge="1"/>
              </a:tr>
              <a:tr h="118275">
                <a:tc vMerge="1"/>
                <a:tc vMerge="1"/>
                <a:tc vMerge="1"/>
                <a:tc vMerge="1"/>
              </a:tr>
              <a:tr h="118275">
                <a:tc vMerge="1"/>
                <a:tc vMerge="1"/>
                <a:tc vMerge="1"/>
                <a:tc vMerge="1"/>
              </a:tr>
              <a:tr h="118275">
                <a:tc vMerge="1"/>
                <a:tc vMerge="1"/>
                <a:tc vMerge="1"/>
                <a:tc vMerge="1"/>
              </a:tr>
              <a:tr h="268150">
                <a:tc vMerge="1"/>
                <a:tc vMerge="1"/>
                <a:tc vMerge="1"/>
                <a:tc vMerge="1"/>
              </a:tr>
              <a:tr h="118275">
                <a:tc rowSpan="9">
                  <a:txBody>
                    <a:bodyPr/>
                    <a:lstStyle/>
                    <a:p>
                      <a:pPr indent="0" lvl="0" marL="0" rtl="0" algn="ctr">
                        <a:spcBef>
                          <a:spcPts val="0"/>
                        </a:spcBef>
                        <a:spcAft>
                          <a:spcPts val="0"/>
                        </a:spcAft>
                        <a:buNone/>
                      </a:pPr>
                      <a:r>
                        <a:rPr b="1" lang="ar" sz="1800">
                          <a:solidFill>
                            <a:schemeClr val="accent1"/>
                          </a:solidFill>
                          <a:latin typeface="Mada"/>
                          <a:ea typeface="Mada"/>
                          <a:cs typeface="Mada"/>
                          <a:sym typeface="Mada"/>
                        </a:rPr>
                        <a:t>PE</a:t>
                      </a:r>
                      <a:endParaRPr b="1" sz="1800">
                        <a:solidFill>
                          <a:schemeClr val="accent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rowSpan="9">
                  <a:txBody>
                    <a:bodyPr/>
                    <a:lstStyle/>
                    <a:p>
                      <a:pPr indent="0" lvl="0" marL="0" rtl="0" algn="ctr">
                        <a:lnSpc>
                          <a:spcPct val="125000"/>
                        </a:lnSpc>
                        <a:spcBef>
                          <a:spcPts val="0"/>
                        </a:spcBef>
                        <a:spcAft>
                          <a:spcPts val="0"/>
                        </a:spcAft>
                        <a:buNone/>
                      </a:pPr>
                      <a:r>
                        <a:rPr b="1" lang="ar" sz="1200">
                          <a:solidFill>
                            <a:srgbClr val="CC0000"/>
                          </a:solidFill>
                          <a:latin typeface="Mada"/>
                          <a:ea typeface="Mada"/>
                          <a:cs typeface="Mada"/>
                          <a:sym typeface="Mada"/>
                        </a:rPr>
                        <a:t>Dyspnea</a:t>
                      </a:r>
                      <a:endParaRPr b="1" sz="1200">
                        <a:solidFill>
                          <a:srgbClr val="CC0000"/>
                        </a:solidFill>
                        <a:latin typeface="Mada"/>
                        <a:ea typeface="Mada"/>
                        <a:cs typeface="Mada"/>
                        <a:sym typeface="Mada"/>
                      </a:endParaRPr>
                    </a:p>
                    <a:p>
                      <a:pPr indent="0" lvl="0" marL="0" rtl="0" algn="ctr">
                        <a:lnSpc>
                          <a:spcPct val="125000"/>
                        </a:lnSpc>
                        <a:spcBef>
                          <a:spcPts val="0"/>
                        </a:spcBef>
                        <a:spcAft>
                          <a:spcPts val="0"/>
                        </a:spcAft>
                        <a:buNone/>
                      </a:pPr>
                      <a:r>
                        <a:rPr b="1" lang="ar" sz="1200">
                          <a:solidFill>
                            <a:srgbClr val="CC0000"/>
                          </a:solidFill>
                          <a:latin typeface="Mada"/>
                          <a:ea typeface="Mada"/>
                          <a:cs typeface="Mada"/>
                          <a:sym typeface="Mada"/>
                        </a:rPr>
                        <a:t>Tachypnea</a:t>
                      </a:r>
                      <a:endParaRPr b="1" sz="1200">
                        <a:solidFill>
                          <a:srgbClr val="CC0000"/>
                        </a:solidFill>
                        <a:latin typeface="Mada"/>
                        <a:ea typeface="Mada"/>
                        <a:cs typeface="Mada"/>
                        <a:sym typeface="Mada"/>
                      </a:endParaRPr>
                    </a:p>
                    <a:p>
                      <a:pPr indent="0" lvl="0" marL="0" rtl="0" algn="ctr">
                        <a:lnSpc>
                          <a:spcPct val="125000"/>
                        </a:lnSpc>
                        <a:spcBef>
                          <a:spcPts val="0"/>
                        </a:spcBef>
                        <a:spcAft>
                          <a:spcPts val="0"/>
                        </a:spcAft>
                        <a:buNone/>
                      </a:pPr>
                      <a:r>
                        <a:rPr b="1" lang="ar" sz="1200">
                          <a:solidFill>
                            <a:srgbClr val="CC0000"/>
                          </a:solidFill>
                          <a:latin typeface="Mada"/>
                          <a:ea typeface="Mada"/>
                          <a:cs typeface="Mada"/>
                          <a:sym typeface="Mada"/>
                        </a:rPr>
                        <a:t>Chest pain</a:t>
                      </a:r>
                      <a:endParaRPr b="1" sz="1200">
                        <a:solidFill>
                          <a:srgbClr val="CC0000"/>
                        </a:solidFill>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Cough</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Tachycardia</a:t>
                      </a:r>
                      <a:endParaRPr sz="1200">
                        <a:latin typeface="Mada"/>
                        <a:ea typeface="Mada"/>
                        <a:cs typeface="Mada"/>
                        <a:sym typeface="Mada"/>
                      </a:endParaRPr>
                    </a:p>
                    <a:p>
                      <a:pPr indent="0" lvl="0" marL="0" rtl="0" algn="ctr">
                        <a:lnSpc>
                          <a:spcPct val="125000"/>
                        </a:lnSpc>
                        <a:spcBef>
                          <a:spcPts val="0"/>
                        </a:spcBef>
                        <a:spcAft>
                          <a:spcPts val="0"/>
                        </a:spcAft>
                        <a:buNone/>
                      </a:pPr>
                      <a:r>
                        <a:rPr b="1" lang="ar" sz="1200">
                          <a:solidFill>
                            <a:srgbClr val="CC0000"/>
                          </a:solidFill>
                          <a:latin typeface="Mada"/>
                          <a:ea typeface="Mada"/>
                          <a:cs typeface="Mada"/>
                          <a:sym typeface="Mada"/>
                        </a:rPr>
                        <a:t>Cyanosis</a:t>
                      </a:r>
                      <a:endParaRPr b="1" sz="1200">
                        <a:solidFill>
                          <a:srgbClr val="CC0000"/>
                        </a:solidFill>
                        <a:latin typeface="Mada"/>
                        <a:ea typeface="Mada"/>
                        <a:cs typeface="Mada"/>
                        <a:sym typeface="Mada"/>
                      </a:endParaRPr>
                    </a:p>
                    <a:p>
                      <a:pPr indent="0" lvl="0" marL="0" rtl="0" algn="ctr">
                        <a:lnSpc>
                          <a:spcPct val="125000"/>
                        </a:lnSpc>
                        <a:spcBef>
                          <a:spcPts val="0"/>
                        </a:spcBef>
                        <a:spcAft>
                          <a:spcPts val="0"/>
                        </a:spcAft>
                        <a:buNone/>
                      </a:pPr>
                      <a:r>
                        <a:rPr b="1" lang="ar" sz="1200">
                          <a:solidFill>
                            <a:srgbClr val="CC0000"/>
                          </a:solidFill>
                          <a:latin typeface="Mada"/>
                          <a:ea typeface="Mada"/>
                          <a:cs typeface="Mada"/>
                          <a:sym typeface="Mada"/>
                        </a:rPr>
                        <a:t>Hemoptysis</a:t>
                      </a:r>
                      <a:endParaRPr b="1" sz="1200">
                        <a:solidFill>
                          <a:srgbClr val="CC0000"/>
                        </a:solidFill>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Wheezing</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Hypotension</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Syncope</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↑Jugular venous pulse</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Temp &gt; 38.5℃</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S3 gallop</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Pleural friction rub</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9">
                  <a:txBody>
                    <a:bodyPr/>
                    <a:lstStyle/>
                    <a:p>
                      <a:pPr indent="0" lvl="0" marL="0" rtl="0" algn="ctr">
                        <a:lnSpc>
                          <a:spcPct val="125000"/>
                        </a:lnSpc>
                        <a:spcBef>
                          <a:spcPts val="0"/>
                        </a:spcBef>
                        <a:spcAft>
                          <a:spcPts val="0"/>
                        </a:spcAft>
                        <a:buNone/>
                      </a:pPr>
                      <a:r>
                        <a:rPr lang="ar" sz="1200">
                          <a:latin typeface="Mada"/>
                          <a:ea typeface="Mada"/>
                          <a:cs typeface="Mada"/>
                          <a:sym typeface="Mada"/>
                        </a:rPr>
                        <a:t>73</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70</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66</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37</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30</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13</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9</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7</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3</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3</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9">
                  <a:txBody>
                    <a:bodyPr/>
                    <a:lstStyle/>
                    <a:p>
                      <a:pPr indent="0" lvl="0" marL="0" rtl="0" algn="ctr">
                        <a:lnSpc>
                          <a:spcPct val="125000"/>
                        </a:lnSpc>
                        <a:spcBef>
                          <a:spcPts val="0"/>
                        </a:spcBef>
                        <a:spcAft>
                          <a:spcPts val="0"/>
                        </a:spcAft>
                        <a:buNone/>
                      </a:pPr>
                      <a:r>
                        <a:rPr lang="ar" sz="1200">
                          <a:latin typeface="Mada"/>
                          <a:ea typeface="Mada"/>
                          <a:cs typeface="Mada"/>
                          <a:sym typeface="Mada"/>
                        </a:rPr>
                        <a:t>77</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70</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55</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43</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18</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13</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10</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10</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8</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5</a:t>
                      </a:r>
                      <a:endParaRPr sz="1200">
                        <a:latin typeface="Mada"/>
                        <a:ea typeface="Mada"/>
                        <a:cs typeface="Mada"/>
                        <a:sym typeface="Mada"/>
                      </a:endParaRPr>
                    </a:p>
                    <a:p>
                      <a:pPr indent="0" lvl="0" marL="0" rtl="0" algn="ctr">
                        <a:lnSpc>
                          <a:spcPct val="125000"/>
                        </a:lnSpc>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118275">
                <a:tc vMerge="1"/>
                <a:tc vMerge="1"/>
                <a:tc vMerge="1"/>
                <a:tc vMerge="1"/>
              </a:tr>
              <a:tr h="118275">
                <a:tc vMerge="1"/>
                <a:tc vMerge="1"/>
                <a:tc vMerge="1"/>
                <a:tc vMerge="1"/>
              </a:tr>
              <a:tr h="118275">
                <a:tc vMerge="1"/>
                <a:tc vMerge="1"/>
                <a:tc vMerge="1"/>
                <a:tc vMerge="1"/>
              </a:tr>
              <a:tr h="118275">
                <a:tc vMerge="1"/>
                <a:tc vMerge="1"/>
                <a:tc vMerge="1"/>
                <a:tc vMerge="1"/>
              </a:tr>
              <a:tr h="118275">
                <a:tc vMerge="1"/>
                <a:tc vMerge="1"/>
                <a:tc vMerge="1"/>
                <a:tc vMerge="1"/>
              </a:tr>
              <a:tr h="118275">
                <a:tc vMerge="1"/>
                <a:tc vMerge="1"/>
                <a:tc vMerge="1"/>
                <a:tc vMerge="1"/>
              </a:tr>
              <a:tr h="118275">
                <a:tc vMerge="1"/>
                <a:tc vMerge="1"/>
                <a:tc vMerge="1"/>
                <a:tc vMerge="1"/>
              </a:tr>
              <a:tr h="542075">
                <a:tc vMerge="1"/>
                <a:tc vMerge="1"/>
                <a:tc vMerge="1"/>
                <a:tc vMerge="1"/>
              </a:tr>
            </a:tbl>
          </a:graphicData>
        </a:graphic>
      </p:graphicFrame>
      <p:sp>
        <p:nvSpPr>
          <p:cNvPr id="222" name="Google Shape;222;p21"/>
          <p:cNvSpPr txBox="1"/>
          <p:nvPr/>
        </p:nvSpPr>
        <p:spPr>
          <a:xfrm>
            <a:off x="0" y="9769025"/>
            <a:ext cx="7393200" cy="8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1</a:t>
            </a:r>
            <a:r>
              <a:rPr lang="ar" sz="1000">
                <a:solidFill>
                  <a:srgbClr val="6AA84F"/>
                </a:solidFill>
                <a:latin typeface="Mada"/>
                <a:ea typeface="Mada"/>
                <a:cs typeface="Mada"/>
                <a:sym typeface="Mada"/>
              </a:rPr>
              <a:t>- Pleuritic chest pain is characterized by being: localized (the patient locate the pain with his finger), stabbing pain , occur during inspiration</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 not common nor specific</a:t>
            </a:r>
            <a:endParaRPr sz="1000">
              <a:solidFill>
                <a:srgbClr val="6AA84F"/>
              </a:solidFill>
              <a:latin typeface="Mada"/>
              <a:ea typeface="Mada"/>
              <a:cs typeface="Mada"/>
              <a:sym typeface="Mada"/>
            </a:endParaRPr>
          </a:p>
        </p:txBody>
      </p:sp>
      <p:sp>
        <p:nvSpPr>
          <p:cNvPr id="223" name="Google Shape;223;p21"/>
          <p:cNvSpPr/>
          <p:nvPr/>
        </p:nvSpPr>
        <p:spPr>
          <a:xfrm>
            <a:off x="5264013" y="115500"/>
            <a:ext cx="371100" cy="3312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229" name="Google Shape;229;p22"/>
          <p:cNvSpPr txBox="1"/>
          <p:nvPr/>
        </p:nvSpPr>
        <p:spPr>
          <a:xfrm>
            <a:off x="12791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PE Probability Scores</a:t>
            </a:r>
            <a:r>
              <a:rPr b="1" baseline="30000" lang="ar" sz="2600">
                <a:latin typeface="Mada"/>
                <a:ea typeface="Mada"/>
                <a:cs typeface="Mada"/>
                <a:sym typeface="Mada"/>
              </a:rPr>
              <a:t>1</a:t>
            </a:r>
            <a:endParaRPr b="1" baseline="30000" sz="2600">
              <a:latin typeface="Mada"/>
              <a:ea typeface="Mada"/>
              <a:cs typeface="Mada"/>
              <a:sym typeface="Mada"/>
            </a:endParaRPr>
          </a:p>
        </p:txBody>
      </p:sp>
      <p:sp>
        <p:nvSpPr>
          <p:cNvPr id="230" name="Google Shape;230;p22"/>
          <p:cNvSpPr txBox="1"/>
          <p:nvPr/>
        </p:nvSpPr>
        <p:spPr>
          <a:xfrm>
            <a:off x="628250" y="1100175"/>
            <a:ext cx="3486600" cy="34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Modified and simplified Geneva rules</a:t>
            </a:r>
            <a:endParaRPr b="1" sz="1200">
              <a:solidFill>
                <a:schemeClr val="dk1"/>
              </a:solidFill>
              <a:latin typeface="Mada"/>
              <a:ea typeface="Mada"/>
              <a:cs typeface="Mada"/>
              <a:sym typeface="Mada"/>
            </a:endParaRPr>
          </a:p>
        </p:txBody>
      </p:sp>
      <p:sp>
        <p:nvSpPr>
          <p:cNvPr id="231" name="Google Shape;231;p22"/>
          <p:cNvSpPr/>
          <p:nvPr/>
        </p:nvSpPr>
        <p:spPr>
          <a:xfrm>
            <a:off x="384550" y="991071"/>
            <a:ext cx="399914" cy="31147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txBox="1"/>
          <p:nvPr/>
        </p:nvSpPr>
        <p:spPr>
          <a:xfrm>
            <a:off x="460750" y="970113"/>
            <a:ext cx="6096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ada"/>
                <a:ea typeface="Mada"/>
                <a:cs typeface="Mada"/>
                <a:sym typeface="Mada"/>
              </a:rPr>
              <a:t>1</a:t>
            </a:r>
            <a:endParaRPr b="1">
              <a:solidFill>
                <a:srgbClr val="FFFFFF"/>
              </a:solidFill>
              <a:latin typeface="Mada"/>
              <a:ea typeface="Mada"/>
              <a:cs typeface="Mada"/>
              <a:sym typeface="Mada"/>
            </a:endParaRPr>
          </a:p>
        </p:txBody>
      </p:sp>
      <p:sp>
        <p:nvSpPr>
          <p:cNvPr id="233" name="Google Shape;233;p22"/>
          <p:cNvSpPr txBox="1"/>
          <p:nvPr/>
        </p:nvSpPr>
        <p:spPr>
          <a:xfrm>
            <a:off x="628250" y="6281775"/>
            <a:ext cx="3486600" cy="34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Wells rule</a:t>
            </a:r>
            <a:endParaRPr b="1" sz="1200">
              <a:solidFill>
                <a:schemeClr val="dk1"/>
              </a:solidFill>
              <a:latin typeface="Mada"/>
              <a:ea typeface="Mada"/>
              <a:cs typeface="Mada"/>
              <a:sym typeface="Mada"/>
            </a:endParaRPr>
          </a:p>
        </p:txBody>
      </p:sp>
      <p:sp>
        <p:nvSpPr>
          <p:cNvPr id="234" name="Google Shape;234;p22"/>
          <p:cNvSpPr/>
          <p:nvPr/>
        </p:nvSpPr>
        <p:spPr>
          <a:xfrm>
            <a:off x="384550" y="6172671"/>
            <a:ext cx="399914" cy="31147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txBox="1"/>
          <p:nvPr/>
        </p:nvSpPr>
        <p:spPr>
          <a:xfrm>
            <a:off x="460750" y="6151713"/>
            <a:ext cx="6096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ada"/>
                <a:ea typeface="Mada"/>
                <a:cs typeface="Mada"/>
                <a:sym typeface="Mada"/>
              </a:rPr>
              <a:t>2</a:t>
            </a:r>
            <a:endParaRPr b="1">
              <a:solidFill>
                <a:srgbClr val="FFFFFF"/>
              </a:solidFill>
              <a:latin typeface="Mada"/>
              <a:ea typeface="Mada"/>
              <a:cs typeface="Mada"/>
              <a:sym typeface="Mada"/>
            </a:endParaRPr>
          </a:p>
        </p:txBody>
      </p:sp>
      <p:graphicFrame>
        <p:nvGraphicFramePr>
          <p:cNvPr id="236" name="Google Shape;236;p22"/>
          <p:cNvGraphicFramePr/>
          <p:nvPr/>
        </p:nvGraphicFramePr>
        <p:xfrm>
          <a:off x="3978113" y="6760200"/>
          <a:ext cx="3000000" cy="3000000"/>
        </p:xfrm>
        <a:graphic>
          <a:graphicData uri="http://schemas.openxmlformats.org/drawingml/2006/table">
            <a:tbl>
              <a:tblPr>
                <a:noFill/>
                <a:tableStyleId>{7A736EF5-81CE-426A-943F-D404D3DBE517}</a:tableStyleId>
              </a:tblPr>
              <a:tblGrid>
                <a:gridCol w="2579850"/>
                <a:gridCol w="712950"/>
              </a:tblGrid>
              <a:tr h="240175">
                <a:tc>
                  <a:txBody>
                    <a:bodyPr/>
                    <a:lstStyle/>
                    <a:p>
                      <a:pPr indent="0" lvl="0" marL="0" rtl="0" algn="l">
                        <a:spcBef>
                          <a:spcPts val="0"/>
                        </a:spcBef>
                        <a:spcAft>
                          <a:spcPts val="0"/>
                        </a:spcAft>
                        <a:buNone/>
                      </a:pPr>
                      <a:r>
                        <a:rPr b="1" lang="ar">
                          <a:solidFill>
                            <a:srgbClr val="FFFFFF"/>
                          </a:solidFill>
                          <a:latin typeface="Mada"/>
                          <a:ea typeface="Mada"/>
                          <a:cs typeface="Mada"/>
                          <a:sym typeface="Mada"/>
                        </a:rPr>
                        <a:t>Wells Rule </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b="1" lang="ar">
                          <a:solidFill>
                            <a:srgbClr val="FFFFFF"/>
                          </a:solidFill>
                          <a:latin typeface="Mada"/>
                          <a:ea typeface="Mada"/>
                          <a:cs typeface="Mada"/>
                          <a:sym typeface="Mada"/>
                        </a:rPr>
                        <a:t>Points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233200">
                <a:tc rowSpan="9">
                  <a:txBody>
                    <a:bodyPr/>
                    <a:lstStyle/>
                    <a:p>
                      <a:pPr indent="0" lvl="0" marL="0" rtl="0" algn="l">
                        <a:lnSpc>
                          <a:spcPct val="125000"/>
                        </a:lnSpc>
                        <a:spcBef>
                          <a:spcPts val="0"/>
                        </a:spcBef>
                        <a:spcAft>
                          <a:spcPts val="0"/>
                        </a:spcAft>
                        <a:buNone/>
                      </a:pPr>
                      <a:r>
                        <a:rPr lang="ar" sz="1200">
                          <a:latin typeface="Mada"/>
                          <a:ea typeface="Mada"/>
                          <a:cs typeface="Mada"/>
                          <a:sym typeface="Mada"/>
                        </a:rPr>
                        <a:t>Sign or symptom of DVT</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Alternative diagnosis is less likely than PE</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HR &gt; 100 beats\min</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Immobilization</a:t>
                      </a:r>
                      <a:r>
                        <a:rPr lang="ar" sz="1200">
                          <a:latin typeface="Mada"/>
                          <a:ea typeface="Mada"/>
                          <a:cs typeface="Mada"/>
                          <a:sym typeface="Mada"/>
                        </a:rPr>
                        <a:t>\surgery in </a:t>
                      </a:r>
                      <a:r>
                        <a:rPr lang="ar" sz="1200">
                          <a:latin typeface="Mada"/>
                          <a:ea typeface="Mada"/>
                          <a:cs typeface="Mada"/>
                          <a:sym typeface="Mada"/>
                        </a:rPr>
                        <a:t>previous</a:t>
                      </a:r>
                      <a:r>
                        <a:rPr lang="ar" sz="1200">
                          <a:latin typeface="Mada"/>
                          <a:ea typeface="Mada"/>
                          <a:cs typeface="Mada"/>
                          <a:sym typeface="Mada"/>
                        </a:rPr>
                        <a:t> 4 weeks</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History of DVT or PE</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Hemoptysis</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Active cancer</a:t>
                      </a:r>
                      <a:endParaRPr sz="12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9">
                  <a:txBody>
                    <a:bodyPr/>
                    <a:lstStyle/>
                    <a:p>
                      <a:pPr indent="0" lvl="0" marL="0" rtl="0" algn="l">
                        <a:lnSpc>
                          <a:spcPct val="125000"/>
                        </a:lnSpc>
                        <a:spcBef>
                          <a:spcPts val="0"/>
                        </a:spcBef>
                        <a:spcAft>
                          <a:spcPts val="0"/>
                        </a:spcAft>
                        <a:buNone/>
                      </a:pPr>
                      <a:r>
                        <a:rPr lang="ar" sz="1200">
                          <a:latin typeface="Mada"/>
                          <a:ea typeface="Mada"/>
                          <a:cs typeface="Mada"/>
                          <a:sym typeface="Mada"/>
                        </a:rPr>
                        <a:t>3</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3</a:t>
                      </a:r>
                      <a:endParaRPr sz="1200">
                        <a:latin typeface="Mada"/>
                        <a:ea typeface="Mada"/>
                        <a:cs typeface="Mada"/>
                        <a:sym typeface="Mada"/>
                      </a:endParaRPr>
                    </a:p>
                    <a:p>
                      <a:pPr indent="0" lvl="0" marL="0" rtl="0" algn="l">
                        <a:lnSpc>
                          <a:spcPct val="125000"/>
                        </a:lnSpc>
                        <a:spcBef>
                          <a:spcPts val="0"/>
                        </a:spcBef>
                        <a:spcAft>
                          <a:spcPts val="0"/>
                        </a:spcAft>
                        <a:buNone/>
                      </a:pPr>
                      <a:r>
                        <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1.5</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1.5</a:t>
                      </a:r>
                      <a:endParaRPr sz="1200">
                        <a:latin typeface="Mada"/>
                        <a:ea typeface="Mada"/>
                        <a:cs typeface="Mada"/>
                        <a:sym typeface="Mada"/>
                      </a:endParaRPr>
                    </a:p>
                    <a:p>
                      <a:pPr indent="0" lvl="0" marL="0" rtl="0" algn="l">
                        <a:lnSpc>
                          <a:spcPct val="125000"/>
                        </a:lnSpc>
                        <a:spcBef>
                          <a:spcPts val="0"/>
                        </a:spcBef>
                        <a:spcAft>
                          <a:spcPts val="0"/>
                        </a:spcAft>
                        <a:buNone/>
                      </a:pPr>
                      <a:r>
                        <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1.5</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33200">
                <a:tc vMerge="1"/>
                <a:tc vMerge="1"/>
              </a:tr>
              <a:tr h="233200">
                <a:tc vMerge="1"/>
                <a:tc vMerge="1"/>
              </a:tr>
              <a:tr h="233200">
                <a:tc vMerge="1"/>
                <a:tc vMerge="1"/>
              </a:tr>
              <a:tr h="233200">
                <a:tc vMerge="1"/>
                <a:tc vMerge="1"/>
              </a:tr>
              <a:tr h="233200">
                <a:tc vMerge="1"/>
                <a:tc vMerge="1"/>
              </a:tr>
              <a:tr h="233200">
                <a:tc vMerge="1"/>
                <a:tc vMerge="1"/>
              </a:tr>
              <a:tr h="233200">
                <a:tc vMerge="1"/>
                <a:tc vMerge="1"/>
              </a:tr>
              <a:tr h="61200">
                <a:tc vMerge="1"/>
                <a:tc vMerge="1"/>
              </a:tr>
            </a:tbl>
          </a:graphicData>
        </a:graphic>
      </p:graphicFrame>
      <p:graphicFrame>
        <p:nvGraphicFramePr>
          <p:cNvPr id="237" name="Google Shape;237;p22"/>
          <p:cNvGraphicFramePr/>
          <p:nvPr/>
        </p:nvGraphicFramePr>
        <p:xfrm>
          <a:off x="384538" y="1603975"/>
          <a:ext cx="3000000" cy="3000000"/>
        </p:xfrm>
        <a:graphic>
          <a:graphicData uri="http://schemas.openxmlformats.org/drawingml/2006/table">
            <a:tbl>
              <a:tblPr>
                <a:noFill/>
                <a:tableStyleId>{7A736EF5-81CE-426A-943F-D404D3DBE517}</a:tableStyleId>
              </a:tblPr>
              <a:tblGrid>
                <a:gridCol w="2579850"/>
                <a:gridCol w="712950"/>
              </a:tblGrid>
              <a:tr h="240175">
                <a:tc>
                  <a:txBody>
                    <a:bodyPr/>
                    <a:lstStyle/>
                    <a:p>
                      <a:pPr indent="0" lvl="0" marL="0" rtl="0" algn="l">
                        <a:spcBef>
                          <a:spcPts val="0"/>
                        </a:spcBef>
                        <a:spcAft>
                          <a:spcPts val="0"/>
                        </a:spcAft>
                        <a:buNone/>
                      </a:pPr>
                      <a:r>
                        <a:rPr b="1" lang="ar">
                          <a:solidFill>
                            <a:srgbClr val="FFFFFF"/>
                          </a:solidFill>
                          <a:latin typeface="Mada"/>
                          <a:ea typeface="Mada"/>
                          <a:cs typeface="Mada"/>
                          <a:sym typeface="Mada"/>
                        </a:rPr>
                        <a:t>Modified Geneva Rule</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b="1" lang="ar">
                          <a:solidFill>
                            <a:srgbClr val="FFFFFF"/>
                          </a:solidFill>
                          <a:latin typeface="Mada"/>
                          <a:ea typeface="Mada"/>
                          <a:cs typeface="Mada"/>
                          <a:sym typeface="Mada"/>
                        </a:rPr>
                        <a:t>Points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233200">
                <a:tc rowSpan="9">
                  <a:txBody>
                    <a:bodyPr/>
                    <a:lstStyle/>
                    <a:p>
                      <a:pPr indent="0" lvl="0" marL="0" rtl="0" algn="l">
                        <a:lnSpc>
                          <a:spcPct val="125000"/>
                        </a:lnSpc>
                        <a:spcBef>
                          <a:spcPts val="0"/>
                        </a:spcBef>
                        <a:spcAft>
                          <a:spcPts val="0"/>
                        </a:spcAft>
                        <a:buNone/>
                      </a:pPr>
                      <a:r>
                        <a:rPr lang="ar" sz="1200">
                          <a:latin typeface="Mada"/>
                          <a:ea typeface="Mada"/>
                          <a:cs typeface="Mada"/>
                          <a:sym typeface="Mada"/>
                        </a:rPr>
                        <a:t>Age ≥ 65 years</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Previous DVT or PE</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Surgery or fracture within 1 month</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Active cancer</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Unilateral lower limb pain</a:t>
                      </a:r>
                      <a:endParaRPr sz="600">
                        <a:latin typeface="Mada"/>
                        <a:ea typeface="Mada"/>
                        <a:cs typeface="Mada"/>
                        <a:sym typeface="Mada"/>
                      </a:endParaRPr>
                    </a:p>
                    <a:p>
                      <a:pPr indent="0" lvl="0" marL="0" rtl="0" algn="l">
                        <a:lnSpc>
                          <a:spcPct val="125000"/>
                        </a:lnSpc>
                        <a:spcBef>
                          <a:spcPts val="0"/>
                        </a:spcBef>
                        <a:spcAft>
                          <a:spcPts val="0"/>
                        </a:spcAft>
                        <a:buNone/>
                      </a:pPr>
                      <a:r>
                        <a:t/>
                      </a:r>
                      <a:endParaRPr sz="6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Pain on deep palpation of lower limb and unilateral edema</a:t>
                      </a:r>
                      <a:endParaRPr sz="600">
                        <a:latin typeface="Mada"/>
                        <a:ea typeface="Mada"/>
                        <a:cs typeface="Mada"/>
                        <a:sym typeface="Mada"/>
                      </a:endParaRPr>
                    </a:p>
                    <a:p>
                      <a:pPr indent="0" lvl="0" marL="0" rtl="0" algn="l">
                        <a:spcBef>
                          <a:spcPts val="0"/>
                        </a:spcBef>
                        <a:spcAft>
                          <a:spcPts val="0"/>
                        </a:spcAft>
                        <a:buNone/>
                      </a:pPr>
                      <a:r>
                        <a:t/>
                      </a:r>
                      <a:endParaRPr sz="6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Hemoptysis</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HR 75-94 beats\min</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HR </a:t>
                      </a:r>
                      <a:r>
                        <a:rPr lang="ar" sz="1200">
                          <a:solidFill>
                            <a:schemeClr val="dk1"/>
                          </a:solidFill>
                          <a:latin typeface="Mada"/>
                          <a:ea typeface="Mada"/>
                          <a:cs typeface="Mada"/>
                          <a:sym typeface="Mada"/>
                        </a:rPr>
                        <a:t>≥ 95 beats\min</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9">
                  <a:txBody>
                    <a:bodyPr/>
                    <a:lstStyle/>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3</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3</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4</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3</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33200">
                <a:tc vMerge="1"/>
                <a:tc vMerge="1"/>
              </a:tr>
              <a:tr h="233200">
                <a:tc vMerge="1"/>
                <a:tc vMerge="1"/>
              </a:tr>
              <a:tr h="233200">
                <a:tc vMerge="1"/>
                <a:tc vMerge="1"/>
              </a:tr>
              <a:tr h="233200">
                <a:tc vMerge="1"/>
                <a:tc vMerge="1"/>
              </a:tr>
              <a:tr h="233200">
                <a:tc vMerge="1"/>
                <a:tc vMerge="1"/>
              </a:tr>
              <a:tr h="233200">
                <a:tc vMerge="1"/>
                <a:tc vMerge="1"/>
              </a:tr>
              <a:tr h="233200">
                <a:tc vMerge="1"/>
                <a:tc vMerge="1"/>
              </a:tr>
              <a:tr h="61200">
                <a:tc vMerge="1"/>
                <a:tc vMerge="1"/>
              </a:tr>
            </a:tbl>
          </a:graphicData>
        </a:graphic>
      </p:graphicFrame>
      <p:graphicFrame>
        <p:nvGraphicFramePr>
          <p:cNvPr id="238" name="Google Shape;238;p22"/>
          <p:cNvGraphicFramePr/>
          <p:nvPr/>
        </p:nvGraphicFramePr>
        <p:xfrm>
          <a:off x="3978113" y="1603975"/>
          <a:ext cx="3000000" cy="3000000"/>
        </p:xfrm>
        <a:graphic>
          <a:graphicData uri="http://schemas.openxmlformats.org/drawingml/2006/table">
            <a:tbl>
              <a:tblPr>
                <a:noFill/>
                <a:tableStyleId>{7A736EF5-81CE-426A-943F-D404D3DBE517}</a:tableStyleId>
              </a:tblPr>
              <a:tblGrid>
                <a:gridCol w="2579850"/>
                <a:gridCol w="712950"/>
              </a:tblGrid>
              <a:tr h="240175">
                <a:tc>
                  <a:txBody>
                    <a:bodyPr/>
                    <a:lstStyle/>
                    <a:p>
                      <a:pPr indent="0" lvl="0" marL="0" rtl="0" algn="l">
                        <a:spcBef>
                          <a:spcPts val="0"/>
                        </a:spcBef>
                        <a:spcAft>
                          <a:spcPts val="0"/>
                        </a:spcAft>
                        <a:buNone/>
                      </a:pPr>
                      <a:r>
                        <a:rPr b="1" lang="ar">
                          <a:solidFill>
                            <a:srgbClr val="FFFFFF"/>
                          </a:solidFill>
                          <a:latin typeface="Mada"/>
                          <a:ea typeface="Mada"/>
                          <a:cs typeface="Mada"/>
                          <a:sym typeface="Mada"/>
                        </a:rPr>
                        <a:t>Simplified Geneva Rule </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b="1" lang="ar">
                          <a:solidFill>
                            <a:srgbClr val="FFFFFF"/>
                          </a:solidFill>
                          <a:latin typeface="Mada"/>
                          <a:ea typeface="Mada"/>
                          <a:cs typeface="Mada"/>
                          <a:sym typeface="Mada"/>
                        </a:rPr>
                        <a:t>Points</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233200">
                <a:tc rowSpan="8">
                  <a:txBody>
                    <a:bodyPr/>
                    <a:lstStyle/>
                    <a:p>
                      <a:pPr indent="0" lvl="0" marL="0" rtl="0" algn="l">
                        <a:lnSpc>
                          <a:spcPct val="125000"/>
                        </a:lnSpc>
                        <a:spcBef>
                          <a:spcPts val="0"/>
                        </a:spcBef>
                        <a:spcAft>
                          <a:spcPts val="0"/>
                        </a:spcAft>
                        <a:buNone/>
                      </a:pPr>
                      <a:r>
                        <a:rPr lang="ar" sz="1200">
                          <a:latin typeface="Mada"/>
                          <a:ea typeface="Mada"/>
                          <a:cs typeface="Mada"/>
                          <a:sym typeface="Mada"/>
                        </a:rPr>
                        <a:t>Age &gt; 65 years</a:t>
                      </a:r>
                      <a:endParaRPr sz="1200">
                        <a:latin typeface="Mada"/>
                        <a:ea typeface="Mada"/>
                        <a:cs typeface="Mada"/>
                        <a:sym typeface="Mada"/>
                      </a:endParaRPr>
                    </a:p>
                    <a:p>
                      <a:pPr indent="0" lvl="0" marL="0" rtl="0" algn="l">
                        <a:lnSpc>
                          <a:spcPct val="125000"/>
                        </a:lnSpc>
                        <a:spcBef>
                          <a:spcPts val="0"/>
                        </a:spcBef>
                        <a:spcAft>
                          <a:spcPts val="0"/>
                        </a:spcAft>
                        <a:buNone/>
                      </a:pPr>
                      <a:r>
                        <a:rPr lang="ar" sz="1200">
                          <a:solidFill>
                            <a:schemeClr val="dk1"/>
                          </a:solidFill>
                          <a:latin typeface="Mada"/>
                          <a:ea typeface="Mada"/>
                          <a:cs typeface="Mada"/>
                          <a:sym typeface="Mada"/>
                        </a:rPr>
                        <a:t>Surgery or fracture within 1 month</a:t>
                      </a:r>
                      <a:endParaRPr sz="1200">
                        <a:latin typeface="Mada"/>
                        <a:ea typeface="Mada"/>
                        <a:cs typeface="Mada"/>
                        <a:sym typeface="Mada"/>
                      </a:endParaRPr>
                    </a:p>
                    <a:p>
                      <a:pPr indent="0" lvl="0" marL="0" rtl="0" algn="l">
                        <a:lnSpc>
                          <a:spcPct val="125000"/>
                        </a:lnSpc>
                        <a:spcBef>
                          <a:spcPts val="0"/>
                        </a:spcBef>
                        <a:spcAft>
                          <a:spcPts val="0"/>
                        </a:spcAft>
                        <a:buNone/>
                      </a:pPr>
                      <a:r>
                        <a:rPr lang="ar" sz="1200">
                          <a:solidFill>
                            <a:schemeClr val="dk1"/>
                          </a:solidFill>
                          <a:latin typeface="Mada"/>
                          <a:ea typeface="Mada"/>
                          <a:cs typeface="Mada"/>
                          <a:sym typeface="Mada"/>
                        </a:rPr>
                        <a:t>Active cancer</a:t>
                      </a:r>
                      <a:endParaRPr sz="1200">
                        <a:latin typeface="Mada"/>
                        <a:ea typeface="Mada"/>
                        <a:cs typeface="Mada"/>
                        <a:sym typeface="Mada"/>
                      </a:endParaRPr>
                    </a:p>
                    <a:p>
                      <a:pPr indent="0" lvl="0" marL="0" rtl="0" algn="l">
                        <a:lnSpc>
                          <a:spcPct val="125000"/>
                        </a:lnSpc>
                        <a:spcBef>
                          <a:spcPts val="0"/>
                        </a:spcBef>
                        <a:spcAft>
                          <a:spcPts val="0"/>
                        </a:spcAft>
                        <a:buNone/>
                      </a:pPr>
                      <a:r>
                        <a:rPr lang="ar" sz="1200">
                          <a:solidFill>
                            <a:schemeClr val="dk1"/>
                          </a:solidFill>
                          <a:latin typeface="Mada"/>
                          <a:ea typeface="Mada"/>
                          <a:cs typeface="Mada"/>
                          <a:sym typeface="Mada"/>
                        </a:rPr>
                        <a:t>Unilateral lower limb pain</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Hemoptysis</a:t>
                      </a:r>
                      <a:endParaRPr sz="1200">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Pain on deep palpation of lower limb and unilateral edema</a:t>
                      </a:r>
                      <a:endParaRPr sz="600">
                        <a:solidFill>
                          <a:schemeClr val="dk1"/>
                        </a:solidFill>
                        <a:latin typeface="Mada"/>
                        <a:ea typeface="Mada"/>
                        <a:cs typeface="Mada"/>
                        <a:sym typeface="Mada"/>
                      </a:endParaRPr>
                    </a:p>
                    <a:p>
                      <a:pPr indent="0" lvl="0" marL="0" rtl="0" algn="l">
                        <a:spcBef>
                          <a:spcPts val="0"/>
                        </a:spcBef>
                        <a:spcAft>
                          <a:spcPts val="0"/>
                        </a:spcAft>
                        <a:buNone/>
                      </a:pPr>
                      <a:r>
                        <a:t/>
                      </a:r>
                      <a:endParaRPr sz="600">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ar" sz="1200">
                          <a:solidFill>
                            <a:schemeClr val="dk1"/>
                          </a:solidFill>
                          <a:latin typeface="Mada"/>
                          <a:ea typeface="Mada"/>
                          <a:cs typeface="Mada"/>
                          <a:sym typeface="Mada"/>
                        </a:rPr>
                        <a:t>HR 75-94 beats\min</a:t>
                      </a:r>
                      <a:endParaRPr sz="1200">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ar" sz="1200">
                          <a:solidFill>
                            <a:schemeClr val="dk1"/>
                          </a:solidFill>
                          <a:latin typeface="Mada"/>
                          <a:ea typeface="Mada"/>
                          <a:cs typeface="Mada"/>
                          <a:sym typeface="Mada"/>
                        </a:rPr>
                        <a:t>HR &gt; 94 beats\min</a:t>
                      </a:r>
                      <a:endParaRPr sz="1200">
                        <a:solidFill>
                          <a:schemeClr val="dk1"/>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8">
                  <a:txBody>
                    <a:bodyPr/>
                    <a:lstStyle/>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a:t>
                      </a:r>
                      <a:endParaRPr sz="600">
                        <a:latin typeface="Mada"/>
                        <a:ea typeface="Mada"/>
                        <a:cs typeface="Mada"/>
                        <a:sym typeface="Mada"/>
                      </a:endParaRPr>
                    </a:p>
                    <a:p>
                      <a:pPr indent="0" lvl="0" marL="0" rtl="0" algn="l">
                        <a:lnSpc>
                          <a:spcPct val="125000"/>
                        </a:lnSpc>
                        <a:spcBef>
                          <a:spcPts val="0"/>
                        </a:spcBef>
                        <a:spcAft>
                          <a:spcPts val="0"/>
                        </a:spcAft>
                        <a:buNone/>
                      </a:pPr>
                      <a:r>
                        <a:t/>
                      </a:r>
                      <a:endParaRPr sz="6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1</a:t>
                      </a:r>
                      <a:endParaRPr sz="600">
                        <a:latin typeface="Mada"/>
                        <a:ea typeface="Mada"/>
                        <a:cs typeface="Mada"/>
                        <a:sym typeface="Mada"/>
                      </a:endParaRPr>
                    </a:p>
                    <a:p>
                      <a:pPr indent="0" lvl="0" marL="0" rtl="0" algn="l">
                        <a:spcBef>
                          <a:spcPts val="0"/>
                        </a:spcBef>
                        <a:spcAft>
                          <a:spcPts val="0"/>
                        </a:spcAft>
                        <a:buNone/>
                      </a:pPr>
                      <a:r>
                        <a:t/>
                      </a:r>
                      <a:endParaRPr sz="6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l">
                        <a:lnSpc>
                          <a:spcPct val="125000"/>
                        </a:lnSpc>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233200">
                <a:tc vMerge="1"/>
                <a:tc vMerge="1"/>
              </a:tr>
              <a:tr h="233200">
                <a:tc vMerge="1"/>
                <a:tc vMerge="1"/>
              </a:tr>
              <a:tr h="233200">
                <a:tc vMerge="1"/>
                <a:tc vMerge="1"/>
              </a:tr>
              <a:tr h="233200">
                <a:tc vMerge="1"/>
                <a:tc vMerge="1"/>
              </a:tr>
              <a:tr h="333450">
                <a:tc vMerge="1"/>
                <a:tc vMerge="1"/>
              </a:tr>
              <a:tr h="233200">
                <a:tc vMerge="1"/>
                <a:tc vMerge="1"/>
              </a:tr>
              <a:tr h="850500">
                <a:tc vMerge="1"/>
                <a:tc vMerge="1"/>
              </a:tr>
            </a:tbl>
          </a:graphicData>
        </a:graphic>
      </p:graphicFrame>
      <p:sp>
        <p:nvSpPr>
          <p:cNvPr id="239" name="Google Shape;239;p22"/>
          <p:cNvSpPr txBox="1"/>
          <p:nvPr/>
        </p:nvSpPr>
        <p:spPr>
          <a:xfrm>
            <a:off x="400050" y="4724400"/>
            <a:ext cx="6870900" cy="1318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Using </a:t>
            </a:r>
            <a:r>
              <a:rPr b="1" lang="ar" sz="1200">
                <a:highlight>
                  <a:srgbClr val="D0E0FC"/>
                </a:highlight>
                <a:latin typeface="Mada"/>
                <a:ea typeface="Mada"/>
                <a:cs typeface="Mada"/>
                <a:sym typeface="Mada"/>
              </a:rPr>
              <a:t>modified</a:t>
            </a:r>
            <a:r>
              <a:rPr lang="ar" sz="1200">
                <a:latin typeface="Mada"/>
                <a:ea typeface="Mada"/>
                <a:cs typeface="Mada"/>
                <a:sym typeface="Mada"/>
              </a:rPr>
              <a:t> score: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&lt;3 points indicates low probability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4-10 points indicates intermediate probability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&gt;10 points indicates high probability.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Using </a:t>
            </a:r>
            <a:r>
              <a:rPr b="1" lang="ar" sz="1200">
                <a:highlight>
                  <a:srgbClr val="D0E0FC"/>
                </a:highlight>
                <a:latin typeface="Mada"/>
                <a:ea typeface="Mada"/>
                <a:cs typeface="Mada"/>
                <a:sym typeface="Mada"/>
              </a:rPr>
              <a:t>simplified</a:t>
            </a:r>
            <a:r>
              <a:rPr lang="ar" sz="1200">
                <a:latin typeface="Mada"/>
                <a:ea typeface="Mada"/>
                <a:cs typeface="Mada"/>
                <a:sym typeface="Mada"/>
              </a:rPr>
              <a:t> score, ≤2 points indicates that PE is unlikely.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40" name="Google Shape;240;p22"/>
          <p:cNvSpPr txBox="1"/>
          <p:nvPr/>
        </p:nvSpPr>
        <p:spPr>
          <a:xfrm>
            <a:off x="295275" y="6991350"/>
            <a:ext cx="3600600" cy="2393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Using </a:t>
            </a:r>
            <a:r>
              <a:rPr b="1" lang="ar" sz="1200">
                <a:highlight>
                  <a:srgbClr val="D0E0FC"/>
                </a:highlight>
                <a:latin typeface="Mada"/>
                <a:ea typeface="Mada"/>
                <a:cs typeface="Mada"/>
                <a:sym typeface="Mada"/>
              </a:rPr>
              <a:t>traditional</a:t>
            </a:r>
            <a:r>
              <a:rPr lang="ar" sz="1200">
                <a:latin typeface="Mada"/>
                <a:ea typeface="Mada"/>
                <a:cs typeface="Mada"/>
                <a:sym typeface="Mada"/>
              </a:rPr>
              <a:t> score: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solidFill>
                  <a:schemeClr val="dk1"/>
                </a:solidFill>
                <a:latin typeface="Mada"/>
                <a:ea typeface="Mada"/>
                <a:cs typeface="Mada"/>
                <a:sym typeface="Mada"/>
              </a:rPr>
              <a:t>&lt;2.0 points indicates low probability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2.0- 6.0 points indicates moderate probability</a:t>
            </a:r>
            <a:endParaRPr sz="1200">
              <a:solidFill>
                <a:schemeClr val="dk1"/>
              </a:solidFill>
              <a:latin typeface="Mada"/>
              <a:ea typeface="Mada"/>
              <a:cs typeface="Mada"/>
              <a:sym typeface="Mada"/>
            </a:endParaRPr>
          </a:p>
          <a:p>
            <a:pPr indent="-304800" lvl="1" marL="914400" rtl="0" algn="l">
              <a:spcBef>
                <a:spcPts val="0"/>
              </a:spcBef>
              <a:spcAft>
                <a:spcPts val="0"/>
              </a:spcAft>
              <a:buSzPts val="1200"/>
              <a:buFont typeface="Mada"/>
              <a:buChar char="○"/>
            </a:pPr>
            <a:r>
              <a:rPr lang="ar" sz="1200">
                <a:highlight>
                  <a:srgbClr val="FFFFFF"/>
                </a:highlight>
                <a:latin typeface="Mada"/>
                <a:ea typeface="Mada"/>
                <a:cs typeface="Mada"/>
                <a:sym typeface="Mada"/>
              </a:rPr>
              <a:t>&gt;6.0 points indicates high probability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Using </a:t>
            </a:r>
            <a:r>
              <a:rPr b="1" lang="ar" sz="1200">
                <a:highlight>
                  <a:srgbClr val="D0E0FC"/>
                </a:highlight>
                <a:latin typeface="Mada"/>
                <a:ea typeface="Mada"/>
                <a:cs typeface="Mada"/>
                <a:sym typeface="Mada"/>
              </a:rPr>
              <a:t>simplified</a:t>
            </a:r>
            <a:r>
              <a:rPr lang="ar" sz="1200">
                <a:latin typeface="Mada"/>
                <a:ea typeface="Mada"/>
                <a:cs typeface="Mada"/>
                <a:sym typeface="Mada"/>
              </a:rPr>
              <a:t> score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&gt;4 points indicates that PE is likely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≤4 points indicates that PE is unlikely.</a:t>
            </a:r>
            <a:endParaRPr sz="1200">
              <a:latin typeface="Mada"/>
              <a:ea typeface="Mada"/>
              <a:cs typeface="Mada"/>
              <a:sym typeface="Mada"/>
            </a:endParaRPr>
          </a:p>
        </p:txBody>
      </p:sp>
      <p:sp>
        <p:nvSpPr>
          <p:cNvPr id="241" name="Google Shape;241;p22"/>
          <p:cNvSpPr txBox="1"/>
          <p:nvPr/>
        </p:nvSpPr>
        <p:spPr>
          <a:xfrm>
            <a:off x="3" y="9746325"/>
            <a:ext cx="60480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I </a:t>
            </a:r>
            <a:r>
              <a:rPr lang="ar" sz="1000">
                <a:solidFill>
                  <a:srgbClr val="6AA84F"/>
                </a:solidFill>
                <a:latin typeface="Mada"/>
                <a:ea typeface="Mada"/>
                <a:cs typeface="Mada"/>
                <a:sym typeface="Mada"/>
              </a:rPr>
              <a:t>don’t like to ask about these scores in the exam but they may ask you about them in OSCE</a:t>
            </a:r>
            <a:endParaRPr sz="1000">
              <a:solidFill>
                <a:srgbClr val="6AA84F"/>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cxnSp>
        <p:nvCxnSpPr>
          <p:cNvPr id="246" name="Google Shape;246;p23"/>
          <p:cNvCxnSpPr>
            <a:endCxn id="247" idx="1"/>
          </p:cNvCxnSpPr>
          <p:nvPr/>
        </p:nvCxnSpPr>
        <p:spPr>
          <a:xfrm flipH="1" rot="-5400000">
            <a:off x="86675" y="1799825"/>
            <a:ext cx="1194600" cy="242700"/>
          </a:xfrm>
          <a:prstGeom prst="bentConnector2">
            <a:avLst/>
          </a:prstGeom>
          <a:noFill/>
          <a:ln cap="flat" cmpd="sng" w="19050">
            <a:solidFill>
              <a:srgbClr val="B7B7B7"/>
            </a:solidFill>
            <a:prstDash val="solid"/>
            <a:round/>
            <a:headEnd len="med" w="med" type="none"/>
            <a:tailEnd len="med" w="med" type="stealth"/>
          </a:ln>
        </p:spPr>
      </p:cxnSp>
      <p:sp>
        <p:nvSpPr>
          <p:cNvPr id="248" name="Google Shape;248;p23"/>
          <p:cNvSpPr txBox="1"/>
          <p:nvPr/>
        </p:nvSpPr>
        <p:spPr>
          <a:xfrm>
            <a:off x="500950" y="1108525"/>
            <a:ext cx="3486600" cy="34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The Pulmonary Embolism Severity Index and </a:t>
            </a:r>
            <a:endParaRPr b="1" sz="1200">
              <a:solidFill>
                <a:schemeClr val="dk1"/>
              </a:solidFill>
              <a:latin typeface="Mada"/>
              <a:ea typeface="Mada"/>
              <a:cs typeface="Mada"/>
              <a:sym typeface="Mada"/>
            </a:endParaRPr>
          </a:p>
          <a:p>
            <a:pPr indent="0" lvl="0" marL="0" rtl="0" algn="ctr">
              <a:spcBef>
                <a:spcPts val="0"/>
              </a:spcBef>
              <a:spcAft>
                <a:spcPts val="0"/>
              </a:spcAft>
              <a:buNone/>
            </a:pPr>
            <a:r>
              <a:rPr b="1"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Simplified</a:t>
            </a:r>
            <a:r>
              <a:rPr b="1" lang="ar" sz="1200">
                <a:solidFill>
                  <a:schemeClr val="dk1"/>
                </a:solidFill>
                <a:latin typeface="Mada"/>
                <a:ea typeface="Mada"/>
                <a:cs typeface="Mada"/>
                <a:sym typeface="Mada"/>
              </a:rPr>
              <a:t> versions</a:t>
            </a:r>
            <a:endParaRPr b="1" sz="1200">
              <a:solidFill>
                <a:schemeClr val="dk1"/>
              </a:solidFill>
              <a:latin typeface="Mada"/>
              <a:ea typeface="Mada"/>
              <a:cs typeface="Mada"/>
              <a:sym typeface="Mada"/>
            </a:endParaRPr>
          </a:p>
        </p:txBody>
      </p:sp>
      <p:sp>
        <p:nvSpPr>
          <p:cNvPr id="249" name="Google Shape;249;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250" name="Google Shape;250;p23"/>
          <p:cNvSpPr txBox="1"/>
          <p:nvPr/>
        </p:nvSpPr>
        <p:spPr>
          <a:xfrm>
            <a:off x="12791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PE risk prediction scores</a:t>
            </a:r>
            <a:endParaRPr b="1" sz="2600">
              <a:latin typeface="Mada"/>
              <a:ea typeface="Mada"/>
              <a:cs typeface="Mada"/>
              <a:sym typeface="Mada"/>
            </a:endParaRPr>
          </a:p>
        </p:txBody>
      </p:sp>
      <p:sp>
        <p:nvSpPr>
          <p:cNvPr id="251" name="Google Shape;251;p23"/>
          <p:cNvSpPr txBox="1"/>
          <p:nvPr/>
        </p:nvSpPr>
        <p:spPr>
          <a:xfrm>
            <a:off x="651519" y="1351265"/>
            <a:ext cx="128700" cy="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304800" y="5781675"/>
            <a:ext cx="1248000" cy="201000"/>
          </a:xfrm>
          <a:prstGeom prst="homePlate">
            <a:avLst>
              <a:gd fmla="val 50000" name="adj"/>
            </a:avLst>
          </a:prstGeom>
          <a:solidFill>
            <a:schemeClr val="accent4"/>
          </a:solidFill>
          <a:ln cap="flat" cmpd="sng" w="9525">
            <a:solidFill>
              <a:schemeClr val="accent3"/>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chemeClr val="dk1"/>
                </a:solidFill>
                <a:highlight>
                  <a:schemeClr val="accent4"/>
                </a:highlight>
                <a:latin typeface="Mada"/>
                <a:ea typeface="Mada"/>
                <a:cs typeface="Mada"/>
                <a:sym typeface="Mada"/>
              </a:rPr>
              <a:t>Original Ver:</a:t>
            </a:r>
            <a:endParaRPr>
              <a:solidFill>
                <a:schemeClr val="dk1"/>
              </a:solidFill>
            </a:endParaRPr>
          </a:p>
        </p:txBody>
      </p:sp>
      <p:sp>
        <p:nvSpPr>
          <p:cNvPr id="253" name="Google Shape;253;p23"/>
          <p:cNvSpPr/>
          <p:nvPr/>
        </p:nvSpPr>
        <p:spPr>
          <a:xfrm>
            <a:off x="257250" y="999421"/>
            <a:ext cx="399914" cy="31147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txBox="1"/>
          <p:nvPr/>
        </p:nvSpPr>
        <p:spPr>
          <a:xfrm>
            <a:off x="333450" y="978463"/>
            <a:ext cx="6096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ada"/>
                <a:ea typeface="Mada"/>
                <a:cs typeface="Mada"/>
                <a:sym typeface="Mada"/>
              </a:rPr>
              <a:t>1</a:t>
            </a:r>
            <a:endParaRPr b="1">
              <a:solidFill>
                <a:srgbClr val="FFFFFF"/>
              </a:solidFill>
              <a:latin typeface="Mada"/>
              <a:ea typeface="Mada"/>
              <a:cs typeface="Mada"/>
              <a:sym typeface="Mada"/>
            </a:endParaRPr>
          </a:p>
        </p:txBody>
      </p:sp>
      <p:sp>
        <p:nvSpPr>
          <p:cNvPr id="255" name="Google Shape;255;p23"/>
          <p:cNvSpPr txBox="1"/>
          <p:nvPr/>
        </p:nvSpPr>
        <p:spPr>
          <a:xfrm>
            <a:off x="805325" y="1523900"/>
            <a:ext cx="6531900" cy="6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latin typeface="Mada"/>
                <a:ea typeface="Mada"/>
                <a:cs typeface="Mada"/>
                <a:sym typeface="Mada"/>
              </a:rPr>
              <a:t>The Pulmonary Embolism Severity Index (PESI) is a risk stratification tool to determine the mortality of patients with newly diagnosed pulmonary embolism (PE). It supports physicians in identifying those patients who could potentially be treated as outpatient</a:t>
            </a:r>
            <a:endParaRPr sz="1200">
              <a:solidFill>
                <a:srgbClr val="999999"/>
              </a:solidFill>
              <a:latin typeface="Mada"/>
              <a:ea typeface="Mada"/>
              <a:cs typeface="Mada"/>
              <a:sym typeface="Mada"/>
            </a:endParaRPr>
          </a:p>
        </p:txBody>
      </p:sp>
      <p:sp>
        <p:nvSpPr>
          <p:cNvPr id="247" name="Google Shape;247;p23"/>
          <p:cNvSpPr txBox="1"/>
          <p:nvPr/>
        </p:nvSpPr>
        <p:spPr>
          <a:xfrm>
            <a:off x="805325" y="2267675"/>
            <a:ext cx="65319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latin typeface="Mada"/>
                <a:ea typeface="Mada"/>
                <a:cs typeface="Mada"/>
                <a:sym typeface="Mada"/>
              </a:rPr>
              <a:t>The Simplified Pulmonary Embolism Severity Index (sPESI) was designed to remove some of the more complicated elements of the Pulmonary Embolism Severity Index (PESI) and aid in the risk stratification of patients with pulmonary embolism (PE).</a:t>
            </a:r>
            <a:endParaRPr/>
          </a:p>
        </p:txBody>
      </p:sp>
      <p:cxnSp>
        <p:nvCxnSpPr>
          <p:cNvPr id="256" name="Google Shape;256;p23"/>
          <p:cNvCxnSpPr>
            <a:endCxn id="255" idx="1"/>
          </p:cNvCxnSpPr>
          <p:nvPr/>
        </p:nvCxnSpPr>
        <p:spPr>
          <a:xfrm flipH="1" rot="-5400000">
            <a:off x="494525" y="1548650"/>
            <a:ext cx="379200" cy="242400"/>
          </a:xfrm>
          <a:prstGeom prst="bentConnector2">
            <a:avLst/>
          </a:prstGeom>
          <a:noFill/>
          <a:ln cap="flat" cmpd="sng" w="19050">
            <a:solidFill>
              <a:srgbClr val="B7B7B7"/>
            </a:solidFill>
            <a:prstDash val="solid"/>
            <a:round/>
            <a:headEnd len="med" w="med" type="none"/>
            <a:tailEnd len="med" w="med" type="stealth"/>
          </a:ln>
        </p:spPr>
      </p:cxnSp>
      <p:graphicFrame>
        <p:nvGraphicFramePr>
          <p:cNvPr id="257" name="Google Shape;257;p23"/>
          <p:cNvGraphicFramePr/>
          <p:nvPr/>
        </p:nvGraphicFramePr>
        <p:xfrm>
          <a:off x="416706" y="2992175"/>
          <a:ext cx="3000000" cy="3000000"/>
        </p:xfrm>
        <a:graphic>
          <a:graphicData uri="http://schemas.openxmlformats.org/drawingml/2006/table">
            <a:tbl>
              <a:tblPr>
                <a:noFill/>
                <a:tableStyleId>{7A736EF5-81CE-426A-943F-D404D3DBE517}</a:tableStyleId>
              </a:tblPr>
              <a:tblGrid>
                <a:gridCol w="2802775"/>
                <a:gridCol w="1940525"/>
                <a:gridCol w="2005225"/>
              </a:tblGrid>
              <a:tr h="366625">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Parameter</a:t>
                      </a:r>
                      <a:endParaRPr b="1">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Original version</a:t>
                      </a:r>
                      <a:endParaRPr b="1">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Simplified version</a:t>
                      </a:r>
                      <a:endParaRPr b="1">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r>
              <a:tr h="80800">
                <a:tc rowSpan="11">
                  <a:txBody>
                    <a:bodyPr/>
                    <a:lstStyle/>
                    <a:p>
                      <a:pPr indent="0" lvl="0" marL="0" rtl="0" algn="ctr">
                        <a:lnSpc>
                          <a:spcPct val="125000"/>
                        </a:lnSpc>
                        <a:spcBef>
                          <a:spcPts val="0"/>
                        </a:spcBef>
                        <a:spcAft>
                          <a:spcPts val="0"/>
                        </a:spcAft>
                        <a:buNone/>
                      </a:pPr>
                      <a:r>
                        <a:rPr lang="ar" sz="1000">
                          <a:latin typeface="Mada"/>
                          <a:ea typeface="Mada"/>
                          <a:cs typeface="Mada"/>
                          <a:sym typeface="Mada"/>
                        </a:rPr>
                        <a:t>Age</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Male sex</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 History of Cancer</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History of heart failure</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History of chronic lung disease</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Pulse rate </a:t>
                      </a:r>
                      <a:r>
                        <a:rPr lang="ar" sz="1000">
                          <a:solidFill>
                            <a:schemeClr val="dk1"/>
                          </a:solidFill>
                          <a:latin typeface="Mada"/>
                          <a:ea typeface="Mada"/>
                          <a:cs typeface="Mada"/>
                          <a:sym typeface="Mada"/>
                        </a:rPr>
                        <a:t>≥ 110 </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Systolic BP &lt;100 mmHg</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RR &gt; 30 breath\min</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Temperature &lt;36 ℃</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Altered mental status</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Arterial Hb saturation &lt; 90%</a:t>
                      </a:r>
                      <a:endParaRPr sz="10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11">
                  <a:txBody>
                    <a:bodyPr/>
                    <a:lstStyle/>
                    <a:p>
                      <a:pPr indent="0" lvl="0" marL="0" rtl="0" algn="ctr">
                        <a:lnSpc>
                          <a:spcPct val="125000"/>
                        </a:lnSpc>
                        <a:spcBef>
                          <a:spcPts val="0"/>
                        </a:spcBef>
                        <a:spcAft>
                          <a:spcPts val="0"/>
                        </a:spcAft>
                        <a:buNone/>
                      </a:pPr>
                      <a:r>
                        <a:rPr lang="ar" sz="1000">
                          <a:latin typeface="Mada"/>
                          <a:ea typeface="Mada"/>
                          <a:cs typeface="Mada"/>
                          <a:sym typeface="Mada"/>
                        </a:rPr>
                        <a:t>Age in years</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+ 10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+ 30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+ 10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+ 10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+ 20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+ 30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+ 20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+ 20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+ 60 points</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+ 20 points</a:t>
                      </a:r>
                      <a:endParaRPr sz="10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11">
                  <a:txBody>
                    <a:bodyPr/>
                    <a:lstStyle/>
                    <a:p>
                      <a:pPr indent="0" lvl="0" marL="0" rtl="0" algn="ctr">
                        <a:lnSpc>
                          <a:spcPct val="125000"/>
                        </a:lnSpc>
                        <a:spcBef>
                          <a:spcPts val="0"/>
                        </a:spcBef>
                        <a:spcAft>
                          <a:spcPts val="0"/>
                        </a:spcAft>
                        <a:buNone/>
                      </a:pPr>
                      <a:r>
                        <a:rPr lang="ar" sz="1000">
                          <a:latin typeface="Mada"/>
                          <a:ea typeface="Mada"/>
                          <a:cs typeface="Mada"/>
                          <a:sym typeface="Mada"/>
                        </a:rPr>
                        <a:t>1 point (if age &gt;80)</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1 point</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1 point</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1 point</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1 point</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p>
                      <a:pPr indent="0" lvl="0" marL="0" rtl="0" algn="ctr">
                        <a:lnSpc>
                          <a:spcPct val="125000"/>
                        </a:lnSpc>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p>
                      <a:pPr indent="0" lvl="0" marL="0" rtl="0" algn="ctr">
                        <a:lnSpc>
                          <a:spcPct val="125000"/>
                        </a:lnSpc>
                        <a:spcBef>
                          <a:spcPts val="0"/>
                        </a:spcBef>
                        <a:spcAft>
                          <a:spcPts val="0"/>
                        </a:spcAft>
                        <a:buNone/>
                      </a:pPr>
                      <a:r>
                        <a:rPr lang="ar" sz="1000">
                          <a:solidFill>
                            <a:schemeClr val="dk1"/>
                          </a:solidFill>
                          <a:latin typeface="Mada"/>
                          <a:ea typeface="Mada"/>
                          <a:cs typeface="Mada"/>
                          <a:sym typeface="Mada"/>
                        </a:rPr>
                        <a:t>1 point</a:t>
                      </a:r>
                      <a:endParaRPr sz="10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80800">
                <a:tc vMerge="1"/>
                <a:tc vMerge="1"/>
                <a:tc vMerge="1"/>
              </a:tr>
              <a:tr h="80800">
                <a:tc vMerge="1"/>
                <a:tc vMerge="1"/>
                <a:tc vMerge="1"/>
              </a:tr>
              <a:tr h="80800">
                <a:tc vMerge="1"/>
                <a:tc vMerge="1"/>
                <a:tc vMerge="1"/>
              </a:tr>
              <a:tr h="80800">
                <a:tc vMerge="1"/>
                <a:tc vMerge="1"/>
                <a:tc vMerge="1"/>
              </a:tr>
              <a:tr h="80800">
                <a:tc vMerge="1"/>
                <a:tc vMerge="1"/>
                <a:tc vMerge="1"/>
              </a:tr>
              <a:tr h="84025">
                <a:tc vMerge="1"/>
                <a:tc vMerge="1"/>
                <a:tc vMerge="1"/>
              </a:tr>
              <a:tr h="80800">
                <a:tc vMerge="1"/>
                <a:tc vMerge="1"/>
                <a:tc vMerge="1"/>
              </a:tr>
              <a:tr h="80800">
                <a:tc vMerge="1"/>
                <a:tc vMerge="1"/>
                <a:tc vMerge="1"/>
              </a:tr>
              <a:tr h="80800">
                <a:tc vMerge="1"/>
                <a:tc vMerge="1"/>
                <a:tc vMerge="1"/>
              </a:tr>
              <a:tr h="1317525">
                <a:tc vMerge="1"/>
                <a:tc vMerge="1"/>
                <a:tc vMerge="1"/>
              </a:tr>
            </a:tbl>
          </a:graphicData>
        </a:graphic>
      </p:graphicFrame>
      <p:grpSp>
        <p:nvGrpSpPr>
          <p:cNvPr id="258" name="Google Shape;258;p23"/>
          <p:cNvGrpSpPr/>
          <p:nvPr/>
        </p:nvGrpSpPr>
        <p:grpSpPr>
          <a:xfrm>
            <a:off x="257250" y="5936875"/>
            <a:ext cx="7359075" cy="501600"/>
            <a:chOff x="257250" y="5998550"/>
            <a:chExt cx="7359075" cy="501600"/>
          </a:xfrm>
        </p:grpSpPr>
        <p:sp>
          <p:nvSpPr>
            <p:cNvPr id="259" name="Google Shape;259;p23"/>
            <p:cNvSpPr txBox="1"/>
            <p:nvPr/>
          </p:nvSpPr>
          <p:spPr>
            <a:xfrm>
              <a:off x="257250" y="5998550"/>
              <a:ext cx="13794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Class 1: ≤65 points</a:t>
              </a:r>
              <a:endParaRPr b="1"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999999"/>
                  </a:solidFill>
                  <a:latin typeface="Mada"/>
                  <a:ea typeface="Mada"/>
                  <a:cs typeface="Mada"/>
                  <a:sym typeface="Mada"/>
                </a:rPr>
                <a:t>very low mortality risk</a:t>
              </a:r>
              <a:endParaRPr sz="1200">
                <a:solidFill>
                  <a:srgbClr val="999999"/>
                </a:solidFill>
              </a:endParaRPr>
            </a:p>
          </p:txBody>
        </p:sp>
        <p:sp>
          <p:nvSpPr>
            <p:cNvPr id="260" name="Google Shape;260;p23"/>
            <p:cNvSpPr txBox="1"/>
            <p:nvPr/>
          </p:nvSpPr>
          <p:spPr>
            <a:xfrm>
              <a:off x="1552650" y="5998550"/>
              <a:ext cx="16239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Mada"/>
                  <a:ea typeface="Mada"/>
                  <a:cs typeface="Mada"/>
                  <a:sym typeface="Mada"/>
                </a:rPr>
                <a:t>Class2: 66-85 points</a:t>
              </a:r>
              <a:endParaRPr b="1" sz="1000">
                <a:solidFill>
                  <a:schemeClr val="dk1"/>
                </a:solidFill>
                <a:latin typeface="Mada"/>
                <a:ea typeface="Mada"/>
                <a:cs typeface="Mada"/>
                <a:sym typeface="Mada"/>
              </a:endParaRPr>
            </a:p>
            <a:p>
              <a:pPr indent="0" lvl="0" marL="0" rtl="0" algn="l">
                <a:spcBef>
                  <a:spcPts val="0"/>
                </a:spcBef>
                <a:spcAft>
                  <a:spcPts val="0"/>
                </a:spcAft>
                <a:buNone/>
              </a:pPr>
              <a:r>
                <a:rPr lang="ar" sz="1000">
                  <a:solidFill>
                    <a:srgbClr val="999999"/>
                  </a:solidFill>
                  <a:latin typeface="Mada"/>
                  <a:ea typeface="Mada"/>
                  <a:cs typeface="Mada"/>
                  <a:sym typeface="Mada"/>
                </a:rPr>
                <a:t>low mortality risk</a:t>
              </a:r>
              <a:endParaRPr b="1" sz="1000">
                <a:solidFill>
                  <a:srgbClr val="999999"/>
                </a:solidFill>
                <a:latin typeface="Mada"/>
                <a:ea typeface="Mada"/>
                <a:cs typeface="Mada"/>
                <a:sym typeface="Mada"/>
              </a:endParaRPr>
            </a:p>
          </p:txBody>
        </p:sp>
        <p:sp>
          <p:nvSpPr>
            <p:cNvPr id="261" name="Google Shape;261;p23"/>
            <p:cNvSpPr txBox="1"/>
            <p:nvPr/>
          </p:nvSpPr>
          <p:spPr>
            <a:xfrm>
              <a:off x="2848050" y="5998550"/>
              <a:ext cx="17784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Mada"/>
                  <a:ea typeface="Mada"/>
                  <a:cs typeface="Mada"/>
                  <a:sym typeface="Mada"/>
                </a:rPr>
                <a:t>Class3: 86-105 points</a:t>
              </a:r>
              <a:endParaRPr b="1" sz="1000">
                <a:solidFill>
                  <a:schemeClr val="dk1"/>
                </a:solidFill>
                <a:latin typeface="Mada"/>
                <a:ea typeface="Mada"/>
                <a:cs typeface="Mada"/>
                <a:sym typeface="Mada"/>
              </a:endParaRPr>
            </a:p>
            <a:p>
              <a:pPr indent="0" lvl="0" marL="0" rtl="0" algn="l">
                <a:spcBef>
                  <a:spcPts val="0"/>
                </a:spcBef>
                <a:spcAft>
                  <a:spcPts val="0"/>
                </a:spcAft>
                <a:buNone/>
              </a:pPr>
              <a:r>
                <a:rPr lang="ar" sz="1000">
                  <a:solidFill>
                    <a:srgbClr val="666666"/>
                  </a:solidFill>
                  <a:latin typeface="Mada"/>
                  <a:ea typeface="Mada"/>
                  <a:cs typeface="Mada"/>
                  <a:sym typeface="Mada"/>
                </a:rPr>
                <a:t>moderate mortality risk</a:t>
              </a:r>
              <a:endParaRPr sz="400">
                <a:solidFill>
                  <a:srgbClr val="666666"/>
                </a:solidFill>
                <a:latin typeface="Mada"/>
                <a:ea typeface="Mada"/>
                <a:cs typeface="Mada"/>
                <a:sym typeface="Mada"/>
              </a:endParaRPr>
            </a:p>
            <a:p>
              <a:pPr indent="0" lvl="0" marL="0" rtl="0" algn="l">
                <a:spcBef>
                  <a:spcPts val="0"/>
                </a:spcBef>
                <a:spcAft>
                  <a:spcPts val="0"/>
                </a:spcAft>
                <a:buNone/>
              </a:pPr>
              <a:r>
                <a:t/>
              </a:r>
              <a:endParaRPr b="1" sz="1000">
                <a:solidFill>
                  <a:schemeClr val="dk1"/>
                </a:solidFill>
                <a:latin typeface="Mada"/>
                <a:ea typeface="Mada"/>
                <a:cs typeface="Mada"/>
                <a:sym typeface="Mada"/>
              </a:endParaRPr>
            </a:p>
          </p:txBody>
        </p:sp>
        <p:sp>
          <p:nvSpPr>
            <p:cNvPr id="262" name="Google Shape;262;p23"/>
            <p:cNvSpPr txBox="1"/>
            <p:nvPr/>
          </p:nvSpPr>
          <p:spPr>
            <a:xfrm>
              <a:off x="4372050" y="5998550"/>
              <a:ext cx="17784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Mada"/>
                  <a:ea typeface="Mada"/>
                  <a:cs typeface="Mada"/>
                  <a:sym typeface="Mada"/>
                </a:rPr>
                <a:t>Class4: 106-125 points</a:t>
              </a:r>
              <a:endParaRPr b="1" sz="1000">
                <a:solidFill>
                  <a:schemeClr val="dk1"/>
                </a:solidFill>
                <a:latin typeface="Mada"/>
                <a:ea typeface="Mada"/>
                <a:cs typeface="Mada"/>
                <a:sym typeface="Mada"/>
              </a:endParaRPr>
            </a:p>
            <a:p>
              <a:pPr indent="0" lvl="0" marL="0" rtl="0" algn="l">
                <a:spcBef>
                  <a:spcPts val="0"/>
                </a:spcBef>
                <a:spcAft>
                  <a:spcPts val="0"/>
                </a:spcAft>
                <a:buNone/>
              </a:pPr>
              <a:r>
                <a:rPr lang="ar" sz="1000">
                  <a:solidFill>
                    <a:srgbClr val="999999"/>
                  </a:solidFill>
                  <a:latin typeface="Mada"/>
                  <a:ea typeface="Mada"/>
                  <a:cs typeface="Mada"/>
                  <a:sym typeface="Mada"/>
                </a:rPr>
                <a:t>high mortality risk</a:t>
              </a:r>
              <a:endParaRPr b="1" sz="1000">
                <a:solidFill>
                  <a:srgbClr val="999999"/>
                </a:solidFill>
                <a:latin typeface="Mada"/>
                <a:ea typeface="Mada"/>
                <a:cs typeface="Mada"/>
                <a:sym typeface="Mada"/>
              </a:endParaRPr>
            </a:p>
          </p:txBody>
        </p:sp>
        <p:sp>
          <p:nvSpPr>
            <p:cNvPr id="263" name="Google Shape;263;p23"/>
            <p:cNvSpPr txBox="1"/>
            <p:nvPr/>
          </p:nvSpPr>
          <p:spPr>
            <a:xfrm>
              <a:off x="5837925" y="5998550"/>
              <a:ext cx="17784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Mada"/>
                  <a:ea typeface="Mada"/>
                  <a:cs typeface="Mada"/>
                  <a:sym typeface="Mada"/>
                </a:rPr>
                <a:t>Class5: &gt;125 points</a:t>
              </a:r>
              <a:endParaRPr b="1" sz="1000">
                <a:solidFill>
                  <a:schemeClr val="dk1"/>
                </a:solidFill>
                <a:latin typeface="Mada"/>
                <a:ea typeface="Mada"/>
                <a:cs typeface="Mada"/>
                <a:sym typeface="Mada"/>
              </a:endParaRPr>
            </a:p>
            <a:p>
              <a:pPr indent="0" lvl="0" marL="0" rtl="0" algn="l">
                <a:spcBef>
                  <a:spcPts val="0"/>
                </a:spcBef>
                <a:spcAft>
                  <a:spcPts val="0"/>
                </a:spcAft>
                <a:buNone/>
              </a:pPr>
              <a:r>
                <a:rPr lang="ar" sz="1000">
                  <a:solidFill>
                    <a:srgbClr val="999999"/>
                  </a:solidFill>
                  <a:latin typeface="Mada"/>
                  <a:ea typeface="Mada"/>
                  <a:cs typeface="Mada"/>
                  <a:sym typeface="Mada"/>
                </a:rPr>
                <a:t>very high mortality risk</a:t>
              </a:r>
              <a:endParaRPr b="1" sz="1000">
                <a:solidFill>
                  <a:srgbClr val="999999"/>
                </a:solidFill>
                <a:latin typeface="Mada"/>
                <a:ea typeface="Mada"/>
                <a:cs typeface="Mada"/>
                <a:sym typeface="Mada"/>
              </a:endParaRPr>
            </a:p>
          </p:txBody>
        </p:sp>
      </p:grpSp>
      <p:grpSp>
        <p:nvGrpSpPr>
          <p:cNvPr id="264" name="Google Shape;264;p23"/>
          <p:cNvGrpSpPr/>
          <p:nvPr/>
        </p:nvGrpSpPr>
        <p:grpSpPr>
          <a:xfrm>
            <a:off x="257246" y="7034734"/>
            <a:ext cx="3730300" cy="477763"/>
            <a:chOff x="384550" y="7142313"/>
            <a:chExt cx="3730300" cy="477763"/>
          </a:xfrm>
        </p:grpSpPr>
        <p:sp>
          <p:nvSpPr>
            <p:cNvPr id="265" name="Google Shape;265;p23"/>
            <p:cNvSpPr txBox="1"/>
            <p:nvPr/>
          </p:nvSpPr>
          <p:spPr>
            <a:xfrm>
              <a:off x="628250" y="7272375"/>
              <a:ext cx="3486600" cy="34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Hestia criteria (Yes\ No Questions)</a:t>
              </a:r>
              <a:endParaRPr b="1" sz="1200">
                <a:solidFill>
                  <a:schemeClr val="dk1"/>
                </a:solidFill>
                <a:latin typeface="Mada"/>
                <a:ea typeface="Mada"/>
                <a:cs typeface="Mada"/>
                <a:sym typeface="Mada"/>
              </a:endParaRPr>
            </a:p>
          </p:txBody>
        </p:sp>
        <p:sp>
          <p:nvSpPr>
            <p:cNvPr id="266" name="Google Shape;266;p23"/>
            <p:cNvSpPr/>
            <p:nvPr/>
          </p:nvSpPr>
          <p:spPr>
            <a:xfrm>
              <a:off x="384550" y="7163271"/>
              <a:ext cx="399914" cy="311477"/>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txBox="1"/>
            <p:nvPr/>
          </p:nvSpPr>
          <p:spPr>
            <a:xfrm>
              <a:off x="460750" y="7142313"/>
              <a:ext cx="609600" cy="2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ada"/>
                  <a:ea typeface="Mada"/>
                  <a:cs typeface="Mada"/>
                  <a:sym typeface="Mada"/>
                </a:rPr>
                <a:t>2</a:t>
              </a:r>
              <a:endParaRPr b="1">
                <a:solidFill>
                  <a:srgbClr val="FFFFFF"/>
                </a:solidFill>
                <a:latin typeface="Mada"/>
                <a:ea typeface="Mada"/>
                <a:cs typeface="Mada"/>
                <a:sym typeface="Mada"/>
              </a:endParaRPr>
            </a:p>
          </p:txBody>
        </p:sp>
      </p:grpSp>
      <p:graphicFrame>
        <p:nvGraphicFramePr>
          <p:cNvPr id="268" name="Google Shape;268;p23"/>
          <p:cNvGraphicFramePr/>
          <p:nvPr/>
        </p:nvGraphicFramePr>
        <p:xfrm>
          <a:off x="405738" y="7582975"/>
          <a:ext cx="3000000" cy="3000000"/>
        </p:xfrm>
        <a:graphic>
          <a:graphicData uri="http://schemas.openxmlformats.org/drawingml/2006/table">
            <a:tbl>
              <a:tblPr>
                <a:noFill/>
                <a:tableStyleId>{7A736EF5-81CE-426A-943F-D404D3DBE517}</a:tableStyleId>
              </a:tblPr>
              <a:tblGrid>
                <a:gridCol w="3452275"/>
                <a:gridCol w="3296250"/>
              </a:tblGrid>
              <a:tr h="344675">
                <a:tc gridSpan="2">
                  <a:txBody>
                    <a:bodyPr/>
                    <a:lstStyle/>
                    <a:p>
                      <a:pPr indent="0" lvl="0" marL="0" rtl="0" algn="ctr">
                        <a:spcBef>
                          <a:spcPts val="0"/>
                        </a:spcBef>
                        <a:spcAft>
                          <a:spcPts val="0"/>
                        </a:spcAft>
                        <a:buNone/>
                      </a:pPr>
                      <a:r>
                        <a:rPr b="1" lang="ar">
                          <a:solidFill>
                            <a:srgbClr val="FFFFFF"/>
                          </a:solidFill>
                          <a:latin typeface="Mada"/>
                          <a:ea typeface="Mada"/>
                          <a:cs typeface="Mada"/>
                          <a:sym typeface="Mada"/>
                        </a:rPr>
                        <a:t>If any of the following Qs answered with [Yes]; Patient need to be </a:t>
                      </a:r>
                      <a:r>
                        <a:rPr b="1" lang="ar">
                          <a:solidFill>
                            <a:srgbClr val="FFFFFF"/>
                          </a:solidFill>
                          <a:latin typeface="Mada"/>
                          <a:ea typeface="Mada"/>
                          <a:cs typeface="Mada"/>
                          <a:sym typeface="Mada"/>
                        </a:rPr>
                        <a:t>admitted</a:t>
                      </a:r>
                      <a:endParaRPr b="1">
                        <a:solidFill>
                          <a:srgbClr val="FFFFF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3"/>
                    </a:solidFill>
                  </a:tcPr>
                </a:tc>
                <a:tc hMerge="1"/>
              </a:tr>
              <a:tr h="123050">
                <a:tc rowSpan="6">
                  <a:txBody>
                    <a:bodyPr/>
                    <a:lstStyle/>
                    <a:p>
                      <a:pPr indent="-292100" lvl="0" marL="457200" rtl="0" algn="l">
                        <a:lnSpc>
                          <a:spcPct val="125000"/>
                        </a:lnSpc>
                        <a:spcBef>
                          <a:spcPts val="0"/>
                        </a:spcBef>
                        <a:spcAft>
                          <a:spcPts val="0"/>
                        </a:spcAft>
                        <a:buSzPts val="1000"/>
                        <a:buFont typeface="Mada"/>
                        <a:buChar char="●"/>
                      </a:pPr>
                      <a:r>
                        <a:rPr lang="ar" sz="1000">
                          <a:latin typeface="Mada"/>
                          <a:ea typeface="Mada"/>
                          <a:cs typeface="Mada"/>
                          <a:sym typeface="Mada"/>
                        </a:rPr>
                        <a:t>Is the patient hemodynamically unstable?</a:t>
                      </a:r>
                      <a:endParaRPr sz="1000">
                        <a:latin typeface="Mada"/>
                        <a:ea typeface="Mada"/>
                        <a:cs typeface="Mada"/>
                        <a:sym typeface="Mada"/>
                      </a:endParaRPr>
                    </a:p>
                    <a:p>
                      <a:pPr indent="-292100" lvl="0" marL="457200" rtl="0" algn="l">
                        <a:lnSpc>
                          <a:spcPct val="125000"/>
                        </a:lnSpc>
                        <a:spcBef>
                          <a:spcPts val="0"/>
                        </a:spcBef>
                        <a:spcAft>
                          <a:spcPts val="0"/>
                        </a:spcAft>
                        <a:buSzPts val="1000"/>
                        <a:buFont typeface="Mada"/>
                        <a:buChar char="●"/>
                      </a:pPr>
                      <a:r>
                        <a:rPr lang="ar" sz="1000">
                          <a:latin typeface="Mada"/>
                          <a:ea typeface="Mada"/>
                          <a:cs typeface="Mada"/>
                          <a:sym typeface="Mada"/>
                        </a:rPr>
                        <a:t>Is the thrombolysis or embolectomy necessary?</a:t>
                      </a:r>
                      <a:endParaRPr sz="1000">
                        <a:latin typeface="Mada"/>
                        <a:ea typeface="Mada"/>
                        <a:cs typeface="Mada"/>
                        <a:sym typeface="Mada"/>
                      </a:endParaRPr>
                    </a:p>
                    <a:p>
                      <a:pPr indent="-292100" lvl="0" marL="457200" rtl="0" algn="l">
                        <a:lnSpc>
                          <a:spcPct val="125000"/>
                        </a:lnSpc>
                        <a:spcBef>
                          <a:spcPts val="0"/>
                        </a:spcBef>
                        <a:spcAft>
                          <a:spcPts val="0"/>
                        </a:spcAft>
                        <a:buSzPts val="1000"/>
                        <a:buFont typeface="Mada"/>
                        <a:buChar char="●"/>
                      </a:pPr>
                      <a:r>
                        <a:rPr lang="ar" sz="1000">
                          <a:latin typeface="Mada"/>
                          <a:ea typeface="Mada"/>
                          <a:cs typeface="Mada"/>
                          <a:sym typeface="Mada"/>
                        </a:rPr>
                        <a:t>Active bleeding or high risk for bleeding?</a:t>
                      </a:r>
                      <a:endParaRPr sz="1000">
                        <a:latin typeface="Mada"/>
                        <a:ea typeface="Mada"/>
                        <a:cs typeface="Mada"/>
                        <a:sym typeface="Mada"/>
                      </a:endParaRPr>
                    </a:p>
                    <a:p>
                      <a:pPr indent="-292100" lvl="0" marL="457200" rtl="0" algn="l">
                        <a:lnSpc>
                          <a:spcPct val="125000"/>
                        </a:lnSpc>
                        <a:spcBef>
                          <a:spcPts val="0"/>
                        </a:spcBef>
                        <a:spcAft>
                          <a:spcPts val="0"/>
                        </a:spcAft>
                        <a:buSzPts val="1000"/>
                        <a:buFont typeface="Mada"/>
                        <a:buChar char="●"/>
                      </a:pPr>
                      <a:r>
                        <a:rPr lang="ar" sz="1000">
                          <a:latin typeface="Mada"/>
                          <a:ea typeface="Mada"/>
                          <a:cs typeface="Mada"/>
                          <a:sym typeface="Mada"/>
                        </a:rPr>
                        <a:t>&gt;24 h of O2 supply to maintain O2 saturation &gt;90%?</a:t>
                      </a:r>
                      <a:endParaRPr sz="1000">
                        <a:latin typeface="Mada"/>
                        <a:ea typeface="Mada"/>
                        <a:cs typeface="Mada"/>
                        <a:sym typeface="Mada"/>
                      </a:endParaRPr>
                    </a:p>
                    <a:p>
                      <a:pPr indent="-292100" lvl="0" marL="457200" rtl="0" algn="l">
                        <a:lnSpc>
                          <a:spcPct val="125000"/>
                        </a:lnSpc>
                        <a:spcBef>
                          <a:spcPts val="0"/>
                        </a:spcBef>
                        <a:spcAft>
                          <a:spcPts val="0"/>
                        </a:spcAft>
                        <a:buSzPts val="1000"/>
                        <a:buFont typeface="Mada"/>
                        <a:buChar char="●"/>
                      </a:pPr>
                      <a:r>
                        <a:rPr lang="ar" sz="1000">
                          <a:latin typeface="Mada"/>
                          <a:ea typeface="Mada"/>
                          <a:cs typeface="Mada"/>
                          <a:sym typeface="Mada"/>
                        </a:rPr>
                        <a:t>Is PE diagnosed during anticoagulant treatment?</a:t>
                      </a:r>
                      <a:endParaRPr sz="1000">
                        <a:latin typeface="Mada"/>
                        <a:ea typeface="Mada"/>
                        <a:cs typeface="Mada"/>
                        <a:sym typeface="Mada"/>
                      </a:endParaRPr>
                    </a:p>
                    <a:p>
                      <a:pPr indent="-292100" lvl="0" marL="457200" rtl="0" algn="l">
                        <a:lnSpc>
                          <a:spcPct val="125000"/>
                        </a:lnSpc>
                        <a:spcBef>
                          <a:spcPts val="0"/>
                        </a:spcBef>
                        <a:spcAft>
                          <a:spcPts val="0"/>
                        </a:spcAft>
                        <a:buSzPts val="1000"/>
                        <a:buFont typeface="Mada"/>
                        <a:buChar char="●"/>
                      </a:pPr>
                      <a:r>
                        <a:rPr lang="ar" sz="1000">
                          <a:latin typeface="Mada"/>
                          <a:ea typeface="Mada"/>
                          <a:cs typeface="Mada"/>
                          <a:sym typeface="Mada"/>
                        </a:rPr>
                        <a:t>Severe pain needing I.V pain med for &gt; 24h?</a:t>
                      </a:r>
                      <a:endParaRPr sz="10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6">
                  <a:txBody>
                    <a:bodyPr/>
                    <a:lstStyle/>
                    <a:p>
                      <a:pPr indent="-292100" lvl="0" marL="457200" rtl="0" algn="l">
                        <a:lnSpc>
                          <a:spcPct val="12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Medical or social reasons for treatment in hospital &gt;24h (infection, malignancy, no support system?</a:t>
                      </a:r>
                      <a:endParaRPr sz="1000">
                        <a:solidFill>
                          <a:schemeClr val="dk1"/>
                        </a:solidFill>
                        <a:latin typeface="Mada"/>
                        <a:ea typeface="Mada"/>
                        <a:cs typeface="Mada"/>
                        <a:sym typeface="Mada"/>
                      </a:endParaRPr>
                    </a:p>
                    <a:p>
                      <a:pPr indent="-292100" lvl="0" marL="457200" rtl="0" algn="l">
                        <a:lnSpc>
                          <a:spcPct val="12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Does the patient have a creatinine clearance &lt; 30mL\min?</a:t>
                      </a:r>
                      <a:endParaRPr sz="1000">
                        <a:latin typeface="Mada"/>
                        <a:ea typeface="Mada"/>
                        <a:cs typeface="Mada"/>
                        <a:sym typeface="Mada"/>
                      </a:endParaRPr>
                    </a:p>
                    <a:p>
                      <a:pPr indent="-292100" lvl="0" marL="457200" rtl="0" algn="l">
                        <a:lnSpc>
                          <a:spcPct val="12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Does the patient have severe liver impairment ?</a:t>
                      </a:r>
                      <a:endParaRPr sz="1000">
                        <a:latin typeface="Mada"/>
                        <a:ea typeface="Mada"/>
                        <a:cs typeface="Mada"/>
                        <a:sym typeface="Mada"/>
                      </a:endParaRPr>
                    </a:p>
                    <a:p>
                      <a:pPr indent="-292100" lvl="0" marL="457200" rtl="0" algn="l">
                        <a:lnSpc>
                          <a:spcPct val="12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Is the patient pregnant?</a:t>
                      </a:r>
                      <a:endParaRPr sz="1000">
                        <a:latin typeface="Mada"/>
                        <a:ea typeface="Mada"/>
                        <a:cs typeface="Mada"/>
                        <a:sym typeface="Mada"/>
                      </a:endParaRPr>
                    </a:p>
                    <a:p>
                      <a:pPr indent="-292100" lvl="0" marL="457200" rtl="0" algn="l">
                        <a:lnSpc>
                          <a:spcPct val="12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Does the patient have a documented history of HIT?</a:t>
                      </a:r>
                      <a:endParaRPr sz="10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123050">
                <a:tc vMerge="1"/>
                <a:tc vMerge="1"/>
              </a:tr>
              <a:tr h="123050">
                <a:tc vMerge="1"/>
                <a:tc vMerge="1"/>
              </a:tr>
              <a:tr h="123050">
                <a:tc vMerge="1"/>
                <a:tc vMerge="1"/>
              </a:tr>
              <a:tr h="123050">
                <a:tc vMerge="1"/>
                <a:tc vMerge="1"/>
              </a:tr>
              <a:tr h="883975">
                <a:tc vMerge="1"/>
                <a:tc vMerge="1"/>
              </a:tr>
            </a:tbl>
          </a:graphicData>
        </a:graphic>
      </p:graphicFrame>
      <p:grpSp>
        <p:nvGrpSpPr>
          <p:cNvPr id="269" name="Google Shape;269;p23"/>
          <p:cNvGrpSpPr/>
          <p:nvPr/>
        </p:nvGrpSpPr>
        <p:grpSpPr>
          <a:xfrm>
            <a:off x="304788" y="6616550"/>
            <a:ext cx="6860425" cy="347700"/>
            <a:chOff x="304800" y="6544750"/>
            <a:chExt cx="6860425" cy="347700"/>
          </a:xfrm>
        </p:grpSpPr>
        <p:sp>
          <p:nvSpPr>
            <p:cNvPr id="270" name="Google Shape;270;p23"/>
            <p:cNvSpPr txBox="1"/>
            <p:nvPr/>
          </p:nvSpPr>
          <p:spPr>
            <a:xfrm>
              <a:off x="1676100" y="6544750"/>
              <a:ext cx="2443800" cy="3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Mada"/>
                  <a:ea typeface="Mada"/>
                  <a:cs typeface="Mada"/>
                  <a:sym typeface="Mada"/>
                </a:rPr>
                <a:t>0 point= low risk </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rgbClr val="999999"/>
                  </a:solidFill>
                  <a:latin typeface="Mada"/>
                  <a:ea typeface="Mada"/>
                  <a:cs typeface="Mada"/>
                  <a:sym typeface="Mada"/>
                </a:rPr>
                <a:t>30 day mortality risk 1%</a:t>
              </a:r>
              <a:endParaRPr sz="1200">
                <a:solidFill>
                  <a:srgbClr val="999999"/>
                </a:solidFill>
              </a:endParaRPr>
            </a:p>
          </p:txBody>
        </p:sp>
        <p:sp>
          <p:nvSpPr>
            <p:cNvPr id="271" name="Google Shape;271;p23"/>
            <p:cNvSpPr txBox="1"/>
            <p:nvPr/>
          </p:nvSpPr>
          <p:spPr>
            <a:xfrm>
              <a:off x="3940525" y="6544750"/>
              <a:ext cx="3224700" cy="3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Mada"/>
                  <a:ea typeface="Mada"/>
                  <a:cs typeface="Mada"/>
                  <a:sym typeface="Mada"/>
                </a:rPr>
                <a:t>≥1 point = high risk</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chemeClr val="dk1"/>
                  </a:solidFill>
                  <a:latin typeface="Mada"/>
                  <a:ea typeface="Mada"/>
                  <a:cs typeface="Mada"/>
                  <a:sym typeface="Mada"/>
                </a:rPr>
                <a:t> </a:t>
              </a:r>
              <a:r>
                <a:rPr lang="ar" sz="1000">
                  <a:solidFill>
                    <a:srgbClr val="999999"/>
                  </a:solidFill>
                  <a:latin typeface="Mada"/>
                  <a:ea typeface="Mada"/>
                  <a:cs typeface="Mada"/>
                  <a:sym typeface="Mada"/>
                </a:rPr>
                <a:t>30 day mortality risk 10.9%</a:t>
              </a:r>
              <a:endParaRPr sz="1200">
                <a:solidFill>
                  <a:srgbClr val="999999"/>
                </a:solidFill>
              </a:endParaRPr>
            </a:p>
            <a:p>
              <a:pPr indent="0" lvl="0" marL="0" rtl="0" algn="l">
                <a:spcBef>
                  <a:spcPts val="0"/>
                </a:spcBef>
                <a:spcAft>
                  <a:spcPts val="0"/>
                </a:spcAft>
                <a:buNone/>
              </a:pPr>
              <a:r>
                <a:t/>
              </a:r>
              <a:endParaRPr sz="1000">
                <a:solidFill>
                  <a:schemeClr val="dk1"/>
                </a:solidFill>
                <a:latin typeface="Mada"/>
                <a:ea typeface="Mada"/>
                <a:cs typeface="Mada"/>
                <a:sym typeface="Mada"/>
              </a:endParaRPr>
            </a:p>
          </p:txBody>
        </p:sp>
        <p:sp>
          <p:nvSpPr>
            <p:cNvPr id="272" name="Google Shape;272;p23"/>
            <p:cNvSpPr/>
            <p:nvPr/>
          </p:nvSpPr>
          <p:spPr>
            <a:xfrm>
              <a:off x="304800" y="6619875"/>
              <a:ext cx="1248000" cy="201000"/>
            </a:xfrm>
            <a:prstGeom prst="homePlate">
              <a:avLst>
                <a:gd fmla="val 50000" name="adj"/>
              </a:avLst>
            </a:prstGeom>
            <a:solidFill>
              <a:schemeClr val="accent4"/>
            </a:solidFill>
            <a:ln cap="flat" cmpd="sng" w="9525">
              <a:solidFill>
                <a:schemeClr val="accent3"/>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chemeClr val="dk1"/>
                  </a:solidFill>
                  <a:highlight>
                    <a:schemeClr val="accent4"/>
                  </a:highlight>
                  <a:latin typeface="Mada"/>
                  <a:ea typeface="Mada"/>
                  <a:cs typeface="Mada"/>
                  <a:sym typeface="Mada"/>
                </a:rPr>
                <a:t>Simplified Ver:</a:t>
              </a:r>
              <a:endParaRPr b="1" sz="1200">
                <a:solidFill>
                  <a:schemeClr val="dk1"/>
                </a:solidFill>
                <a:highlight>
                  <a:schemeClr val="accent4"/>
                </a:highlight>
                <a:latin typeface="Mada"/>
                <a:ea typeface="Mada"/>
                <a:cs typeface="Mada"/>
                <a:sym typeface="Mada"/>
              </a:endParaRPr>
            </a:p>
          </p:txBody>
        </p:sp>
      </p:grpSp>
      <p:sp>
        <p:nvSpPr>
          <p:cNvPr id="273" name="Google Shape;273;p23"/>
          <p:cNvSpPr txBox="1"/>
          <p:nvPr/>
        </p:nvSpPr>
        <p:spPr>
          <a:xfrm>
            <a:off x="257250" y="6292076"/>
            <a:ext cx="5418000" cy="3477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Class I and II defined as low risk.</a:t>
            </a:r>
            <a:endParaRPr sz="1000">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279" name="Google Shape;279;p24"/>
          <p:cNvSpPr txBox="1"/>
          <p:nvPr/>
        </p:nvSpPr>
        <p:spPr>
          <a:xfrm>
            <a:off x="12791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Diagnosis</a:t>
            </a:r>
            <a:endParaRPr b="1" sz="2600">
              <a:latin typeface="Mada"/>
              <a:ea typeface="Mada"/>
              <a:cs typeface="Mada"/>
              <a:sym typeface="Mada"/>
            </a:endParaRPr>
          </a:p>
        </p:txBody>
      </p:sp>
      <p:sp>
        <p:nvSpPr>
          <p:cNvPr id="280" name="Google Shape;280;p24"/>
          <p:cNvSpPr txBox="1"/>
          <p:nvPr/>
        </p:nvSpPr>
        <p:spPr>
          <a:xfrm>
            <a:off x="371475" y="971550"/>
            <a:ext cx="6766200" cy="1209600"/>
          </a:xfrm>
          <a:prstGeom prst="rect">
            <a:avLst/>
          </a:prstGeom>
          <a:solidFill>
            <a:srgbClr val="F3F3F3"/>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diagnosis of massive PE should be explored whenever oxygenation or hemodynamic parameters are severely compromised without explanation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The diagnosis of pulmonary embolism may be aided by asking three questions: </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AutoNum type="arabicPeriod"/>
            </a:pPr>
            <a:r>
              <a:rPr lang="ar" sz="1200">
                <a:solidFill>
                  <a:schemeClr val="accent5"/>
                </a:solidFill>
                <a:latin typeface="Mada"/>
                <a:ea typeface="Mada"/>
                <a:cs typeface="Mada"/>
                <a:sym typeface="Mada"/>
              </a:rPr>
              <a:t>Is the clinical presentation consistent with PE? </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AutoNum type="arabicPeriod"/>
            </a:pPr>
            <a:r>
              <a:rPr lang="ar" sz="1200">
                <a:solidFill>
                  <a:schemeClr val="accent5"/>
                </a:solidFill>
                <a:latin typeface="Mada"/>
                <a:ea typeface="Mada"/>
                <a:cs typeface="Mada"/>
                <a:sym typeface="Mada"/>
              </a:rPr>
              <a:t>Does the patient have risk factors for PE? </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AutoNum type="arabicPeriod"/>
            </a:pPr>
            <a:r>
              <a:rPr lang="ar" sz="1200">
                <a:solidFill>
                  <a:schemeClr val="accent5"/>
                </a:solidFill>
                <a:latin typeface="Mada"/>
                <a:ea typeface="Mada"/>
                <a:cs typeface="Mada"/>
                <a:sym typeface="Mada"/>
              </a:rPr>
              <a:t>Are there any alternative diagnoses that can explain the patient’s presentation?</a:t>
            </a:r>
            <a:endParaRPr sz="1200">
              <a:solidFill>
                <a:schemeClr val="dk1"/>
              </a:solidFill>
              <a:latin typeface="Mada"/>
              <a:ea typeface="Mada"/>
              <a:cs typeface="Mada"/>
              <a:sym typeface="Mada"/>
            </a:endParaRPr>
          </a:p>
        </p:txBody>
      </p:sp>
      <p:sp>
        <p:nvSpPr>
          <p:cNvPr id="281" name="Google Shape;281;p24"/>
          <p:cNvSpPr txBox="1"/>
          <p:nvPr/>
        </p:nvSpPr>
        <p:spPr>
          <a:xfrm>
            <a:off x="371475" y="3219450"/>
            <a:ext cx="4953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CXR</a:t>
            </a:r>
            <a:endParaRPr sz="1200">
              <a:latin typeface="Mada"/>
              <a:ea typeface="Mada"/>
              <a:cs typeface="Mada"/>
              <a:sym typeface="Mada"/>
            </a:endParaRPr>
          </a:p>
        </p:txBody>
      </p:sp>
      <p:sp>
        <p:nvSpPr>
          <p:cNvPr id="282" name="Google Shape;282;p24"/>
          <p:cNvSpPr txBox="1"/>
          <p:nvPr/>
        </p:nvSpPr>
        <p:spPr>
          <a:xfrm>
            <a:off x="1057275" y="3219450"/>
            <a:ext cx="4953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ABG</a:t>
            </a:r>
            <a:endParaRPr sz="1200">
              <a:latin typeface="Mada"/>
              <a:ea typeface="Mada"/>
              <a:cs typeface="Mada"/>
              <a:sym typeface="Mada"/>
            </a:endParaRPr>
          </a:p>
        </p:txBody>
      </p:sp>
      <p:sp>
        <p:nvSpPr>
          <p:cNvPr id="283" name="Google Shape;283;p24"/>
          <p:cNvSpPr txBox="1"/>
          <p:nvPr/>
        </p:nvSpPr>
        <p:spPr>
          <a:xfrm>
            <a:off x="1895475" y="3219450"/>
            <a:ext cx="4953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ECG</a:t>
            </a:r>
            <a:endParaRPr sz="1200">
              <a:latin typeface="Mada"/>
              <a:ea typeface="Mada"/>
              <a:cs typeface="Mada"/>
              <a:sym typeface="Mada"/>
            </a:endParaRPr>
          </a:p>
        </p:txBody>
      </p:sp>
      <p:sp>
        <p:nvSpPr>
          <p:cNvPr id="284" name="Google Shape;284;p24"/>
          <p:cNvSpPr txBox="1"/>
          <p:nvPr/>
        </p:nvSpPr>
        <p:spPr>
          <a:xfrm>
            <a:off x="2733675" y="3219450"/>
            <a:ext cx="4953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V\Q</a:t>
            </a:r>
            <a:endParaRPr sz="1200">
              <a:latin typeface="Mada"/>
              <a:ea typeface="Mada"/>
              <a:cs typeface="Mada"/>
              <a:sym typeface="Mada"/>
            </a:endParaRPr>
          </a:p>
        </p:txBody>
      </p:sp>
      <p:sp>
        <p:nvSpPr>
          <p:cNvPr id="285" name="Google Shape;285;p24"/>
          <p:cNvSpPr txBox="1"/>
          <p:nvPr/>
        </p:nvSpPr>
        <p:spPr>
          <a:xfrm>
            <a:off x="4676775" y="3219450"/>
            <a:ext cx="7812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Echo</a:t>
            </a:r>
            <a:endParaRPr sz="1200">
              <a:latin typeface="Mada"/>
              <a:ea typeface="Mada"/>
              <a:cs typeface="Mada"/>
              <a:sym typeface="Mada"/>
            </a:endParaRPr>
          </a:p>
        </p:txBody>
      </p:sp>
      <p:sp>
        <p:nvSpPr>
          <p:cNvPr id="286" name="Google Shape;286;p24"/>
          <p:cNvSpPr txBox="1"/>
          <p:nvPr/>
        </p:nvSpPr>
        <p:spPr>
          <a:xfrm>
            <a:off x="5553075" y="3219450"/>
            <a:ext cx="7812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Angio</a:t>
            </a:r>
            <a:endParaRPr sz="1200">
              <a:latin typeface="Mada"/>
              <a:ea typeface="Mada"/>
              <a:cs typeface="Mada"/>
              <a:sym typeface="Mada"/>
            </a:endParaRPr>
          </a:p>
        </p:txBody>
      </p:sp>
      <p:sp>
        <p:nvSpPr>
          <p:cNvPr id="287" name="Google Shape;287;p24"/>
          <p:cNvSpPr txBox="1"/>
          <p:nvPr/>
        </p:nvSpPr>
        <p:spPr>
          <a:xfrm>
            <a:off x="6467475" y="3219450"/>
            <a:ext cx="7812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D-dimer</a:t>
            </a:r>
            <a:endParaRPr sz="1200">
              <a:latin typeface="Mada"/>
              <a:ea typeface="Mada"/>
              <a:cs typeface="Mada"/>
              <a:sym typeface="Mada"/>
            </a:endParaRPr>
          </a:p>
        </p:txBody>
      </p:sp>
      <p:grpSp>
        <p:nvGrpSpPr>
          <p:cNvPr id="288" name="Google Shape;288;p24"/>
          <p:cNvGrpSpPr/>
          <p:nvPr/>
        </p:nvGrpSpPr>
        <p:grpSpPr>
          <a:xfrm>
            <a:off x="544486" y="2360950"/>
            <a:ext cx="6378281" cy="1153700"/>
            <a:chOff x="544486" y="2360950"/>
            <a:chExt cx="6378281" cy="1153700"/>
          </a:xfrm>
        </p:grpSpPr>
        <p:sp>
          <p:nvSpPr>
            <p:cNvPr id="289" name="Google Shape;289;p24"/>
            <p:cNvSpPr txBox="1"/>
            <p:nvPr/>
          </p:nvSpPr>
          <p:spPr>
            <a:xfrm>
              <a:off x="3724275" y="3219450"/>
              <a:ext cx="7812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Spiral CT</a:t>
              </a:r>
              <a:endParaRPr sz="1200">
                <a:latin typeface="Mada"/>
                <a:ea typeface="Mada"/>
                <a:cs typeface="Mada"/>
                <a:sym typeface="Mada"/>
              </a:endParaRPr>
            </a:p>
          </p:txBody>
        </p:sp>
        <p:cxnSp>
          <p:nvCxnSpPr>
            <p:cNvPr id="290" name="Google Shape;290;p24"/>
            <p:cNvCxnSpPr>
              <a:stCxn id="291" idx="2"/>
              <a:endCxn id="281" idx="0"/>
            </p:cNvCxnSpPr>
            <p:nvPr/>
          </p:nvCxnSpPr>
          <p:spPr>
            <a:xfrm rot="5400000">
              <a:off x="1882275" y="1470750"/>
              <a:ext cx="485400" cy="3012000"/>
            </a:xfrm>
            <a:prstGeom prst="bentConnector3">
              <a:avLst>
                <a:gd fmla="val 50000" name="adj1"/>
              </a:avLst>
            </a:prstGeom>
            <a:noFill/>
            <a:ln cap="flat" cmpd="sng" w="19050">
              <a:solidFill>
                <a:schemeClr val="accent1"/>
              </a:solidFill>
              <a:prstDash val="solid"/>
              <a:round/>
              <a:headEnd len="med" w="med" type="none"/>
              <a:tailEnd len="med" w="med" type="none"/>
            </a:ln>
          </p:spPr>
        </p:cxnSp>
        <p:cxnSp>
          <p:nvCxnSpPr>
            <p:cNvPr id="292" name="Google Shape;292;p24"/>
            <p:cNvCxnSpPr>
              <a:stCxn id="291" idx="2"/>
              <a:endCxn id="282" idx="0"/>
            </p:cNvCxnSpPr>
            <p:nvPr/>
          </p:nvCxnSpPr>
          <p:spPr>
            <a:xfrm rot="5400000">
              <a:off x="2225325" y="1813800"/>
              <a:ext cx="485400" cy="2325900"/>
            </a:xfrm>
            <a:prstGeom prst="bentConnector3">
              <a:avLst>
                <a:gd fmla="val 50000" name="adj1"/>
              </a:avLst>
            </a:prstGeom>
            <a:noFill/>
            <a:ln cap="flat" cmpd="sng" w="19050">
              <a:solidFill>
                <a:schemeClr val="accent1"/>
              </a:solidFill>
              <a:prstDash val="solid"/>
              <a:round/>
              <a:headEnd len="med" w="med" type="none"/>
              <a:tailEnd len="med" w="med" type="none"/>
            </a:ln>
          </p:spPr>
        </p:cxnSp>
        <p:cxnSp>
          <p:nvCxnSpPr>
            <p:cNvPr id="293" name="Google Shape;293;p24"/>
            <p:cNvCxnSpPr>
              <a:stCxn id="291" idx="2"/>
              <a:endCxn id="283" idx="0"/>
            </p:cNvCxnSpPr>
            <p:nvPr/>
          </p:nvCxnSpPr>
          <p:spPr>
            <a:xfrm rot="5400000">
              <a:off x="2644425" y="2232900"/>
              <a:ext cx="485400" cy="1487700"/>
            </a:xfrm>
            <a:prstGeom prst="bentConnector3">
              <a:avLst>
                <a:gd fmla="val 50000" name="adj1"/>
              </a:avLst>
            </a:prstGeom>
            <a:noFill/>
            <a:ln cap="flat" cmpd="sng" w="19050">
              <a:solidFill>
                <a:schemeClr val="accent1"/>
              </a:solidFill>
              <a:prstDash val="solid"/>
              <a:round/>
              <a:headEnd len="med" w="med" type="none"/>
              <a:tailEnd len="med" w="med" type="none"/>
            </a:ln>
          </p:spPr>
        </p:cxnSp>
        <p:cxnSp>
          <p:nvCxnSpPr>
            <p:cNvPr id="294" name="Google Shape;294;p24"/>
            <p:cNvCxnSpPr>
              <a:stCxn id="291" idx="2"/>
              <a:endCxn id="284" idx="0"/>
            </p:cNvCxnSpPr>
            <p:nvPr/>
          </p:nvCxnSpPr>
          <p:spPr>
            <a:xfrm rot="5400000">
              <a:off x="3063525" y="2652000"/>
              <a:ext cx="485400" cy="649500"/>
            </a:xfrm>
            <a:prstGeom prst="bentConnector3">
              <a:avLst>
                <a:gd fmla="val 50000" name="adj1"/>
              </a:avLst>
            </a:prstGeom>
            <a:noFill/>
            <a:ln cap="flat" cmpd="sng" w="19050">
              <a:solidFill>
                <a:schemeClr val="accent1"/>
              </a:solidFill>
              <a:prstDash val="solid"/>
              <a:round/>
              <a:headEnd len="med" w="med" type="none"/>
              <a:tailEnd len="med" w="med" type="none"/>
            </a:ln>
          </p:spPr>
        </p:cxnSp>
        <p:grpSp>
          <p:nvGrpSpPr>
            <p:cNvPr id="295" name="Google Shape;295;p24"/>
            <p:cNvGrpSpPr/>
            <p:nvPr/>
          </p:nvGrpSpPr>
          <p:grpSpPr>
            <a:xfrm>
              <a:off x="544486" y="3100402"/>
              <a:ext cx="148931" cy="146877"/>
              <a:chOff x="6071025" y="663825"/>
              <a:chExt cx="804600" cy="793500"/>
            </a:xfrm>
          </p:grpSpPr>
          <p:sp>
            <p:nvSpPr>
              <p:cNvPr id="296" name="Google Shape;296;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24"/>
            <p:cNvGrpSpPr/>
            <p:nvPr/>
          </p:nvGrpSpPr>
          <p:grpSpPr>
            <a:xfrm>
              <a:off x="1230286" y="3100402"/>
              <a:ext cx="148931" cy="146877"/>
              <a:chOff x="6071025" y="663825"/>
              <a:chExt cx="804600" cy="793500"/>
            </a:xfrm>
          </p:grpSpPr>
          <p:sp>
            <p:nvSpPr>
              <p:cNvPr id="299" name="Google Shape;299;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24"/>
            <p:cNvGrpSpPr/>
            <p:nvPr/>
          </p:nvGrpSpPr>
          <p:grpSpPr>
            <a:xfrm>
              <a:off x="2068486" y="3100402"/>
              <a:ext cx="148931" cy="146877"/>
              <a:chOff x="6071025" y="663825"/>
              <a:chExt cx="804600" cy="793500"/>
            </a:xfrm>
          </p:grpSpPr>
          <p:sp>
            <p:nvSpPr>
              <p:cNvPr id="302" name="Google Shape;302;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4"/>
            <p:cNvGrpSpPr/>
            <p:nvPr/>
          </p:nvGrpSpPr>
          <p:grpSpPr>
            <a:xfrm>
              <a:off x="2906686" y="3100402"/>
              <a:ext cx="148931" cy="146877"/>
              <a:chOff x="6071025" y="663825"/>
              <a:chExt cx="804600" cy="793500"/>
            </a:xfrm>
          </p:grpSpPr>
          <p:sp>
            <p:nvSpPr>
              <p:cNvPr id="305" name="Google Shape;305;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24"/>
            <p:cNvGrpSpPr/>
            <p:nvPr/>
          </p:nvGrpSpPr>
          <p:grpSpPr>
            <a:xfrm>
              <a:off x="2270775" y="2360950"/>
              <a:ext cx="4651992" cy="886329"/>
              <a:chOff x="2270775" y="2360950"/>
              <a:chExt cx="4651992" cy="886329"/>
            </a:xfrm>
          </p:grpSpPr>
          <p:cxnSp>
            <p:nvCxnSpPr>
              <p:cNvPr id="308" name="Google Shape;308;p24"/>
              <p:cNvCxnSpPr>
                <a:stCxn id="291" idx="2"/>
                <a:endCxn id="287" idx="0"/>
              </p:cNvCxnSpPr>
              <p:nvPr/>
            </p:nvCxnSpPr>
            <p:spPr>
              <a:xfrm flipH="1" rot="-5400000">
                <a:off x="5001825" y="1363200"/>
                <a:ext cx="485400" cy="3227100"/>
              </a:xfrm>
              <a:prstGeom prst="bentConnector3">
                <a:avLst>
                  <a:gd fmla="val 50000" name="adj1"/>
                </a:avLst>
              </a:prstGeom>
              <a:noFill/>
              <a:ln cap="flat" cmpd="sng" w="19050">
                <a:solidFill>
                  <a:schemeClr val="accent1"/>
                </a:solidFill>
                <a:prstDash val="solid"/>
                <a:round/>
                <a:headEnd len="med" w="med" type="none"/>
                <a:tailEnd len="med" w="med" type="none"/>
              </a:ln>
            </p:spPr>
          </p:cxnSp>
          <p:cxnSp>
            <p:nvCxnSpPr>
              <p:cNvPr id="309" name="Google Shape;309;p24"/>
              <p:cNvCxnSpPr>
                <a:stCxn id="291" idx="2"/>
                <a:endCxn id="286" idx="0"/>
              </p:cNvCxnSpPr>
              <p:nvPr/>
            </p:nvCxnSpPr>
            <p:spPr>
              <a:xfrm flipH="1" rot="-5400000">
                <a:off x="4544625" y="1820400"/>
                <a:ext cx="485400" cy="2312700"/>
              </a:xfrm>
              <a:prstGeom prst="bentConnector3">
                <a:avLst>
                  <a:gd fmla="val 50000" name="adj1"/>
                </a:avLst>
              </a:prstGeom>
              <a:noFill/>
              <a:ln cap="flat" cmpd="sng" w="19050">
                <a:solidFill>
                  <a:schemeClr val="accent1"/>
                </a:solidFill>
                <a:prstDash val="solid"/>
                <a:round/>
                <a:headEnd len="med" w="med" type="none"/>
                <a:tailEnd len="med" w="med" type="none"/>
              </a:ln>
            </p:spPr>
          </p:cxnSp>
          <p:cxnSp>
            <p:nvCxnSpPr>
              <p:cNvPr id="310" name="Google Shape;310;p24"/>
              <p:cNvCxnSpPr>
                <a:stCxn id="291" idx="2"/>
                <a:endCxn id="285" idx="0"/>
              </p:cNvCxnSpPr>
              <p:nvPr/>
            </p:nvCxnSpPr>
            <p:spPr>
              <a:xfrm flipH="1" rot="-5400000">
                <a:off x="4106475" y="2258550"/>
                <a:ext cx="485400" cy="1436400"/>
              </a:xfrm>
              <a:prstGeom prst="bentConnector3">
                <a:avLst>
                  <a:gd fmla="val 50000" name="adj1"/>
                </a:avLst>
              </a:prstGeom>
              <a:noFill/>
              <a:ln cap="flat" cmpd="sng" w="19050">
                <a:solidFill>
                  <a:schemeClr val="accent1"/>
                </a:solidFill>
                <a:prstDash val="solid"/>
                <a:round/>
                <a:headEnd len="med" w="med" type="none"/>
                <a:tailEnd len="med" w="med" type="none"/>
              </a:ln>
            </p:spPr>
          </p:cxnSp>
          <p:cxnSp>
            <p:nvCxnSpPr>
              <p:cNvPr id="311" name="Google Shape;311;p24"/>
              <p:cNvCxnSpPr>
                <a:stCxn id="291" idx="2"/>
                <a:endCxn id="289" idx="0"/>
              </p:cNvCxnSpPr>
              <p:nvPr/>
            </p:nvCxnSpPr>
            <p:spPr>
              <a:xfrm flipH="1" rot="-5400000">
                <a:off x="3630225" y="2734800"/>
                <a:ext cx="485400" cy="483900"/>
              </a:xfrm>
              <a:prstGeom prst="bentConnector3">
                <a:avLst>
                  <a:gd fmla="val 50000" name="adj1"/>
                </a:avLst>
              </a:prstGeom>
              <a:noFill/>
              <a:ln cap="flat" cmpd="sng" w="19050">
                <a:solidFill>
                  <a:schemeClr val="accent1"/>
                </a:solidFill>
                <a:prstDash val="solid"/>
                <a:round/>
                <a:headEnd len="med" w="med" type="none"/>
                <a:tailEnd len="med" w="med" type="none"/>
              </a:ln>
            </p:spPr>
          </p:cxnSp>
          <p:grpSp>
            <p:nvGrpSpPr>
              <p:cNvPr id="312" name="Google Shape;312;p24"/>
              <p:cNvGrpSpPr/>
              <p:nvPr/>
            </p:nvGrpSpPr>
            <p:grpSpPr>
              <a:xfrm>
                <a:off x="2270775" y="2360950"/>
                <a:ext cx="2720400" cy="480900"/>
                <a:chOff x="2270775" y="2360950"/>
                <a:chExt cx="2720400" cy="480900"/>
              </a:xfrm>
            </p:grpSpPr>
            <p:sp>
              <p:nvSpPr>
                <p:cNvPr id="313" name="Google Shape;313;p24"/>
                <p:cNvSpPr/>
                <p:nvPr/>
              </p:nvSpPr>
              <p:spPr>
                <a:xfrm>
                  <a:off x="2375719" y="2360950"/>
                  <a:ext cx="2481900" cy="480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291" name="Google Shape;291;p24"/>
                <p:cNvSpPr txBox="1"/>
                <p:nvPr/>
              </p:nvSpPr>
              <p:spPr>
                <a:xfrm>
                  <a:off x="2270775" y="2438850"/>
                  <a:ext cx="27204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Diagnosis Methods</a:t>
                  </a:r>
                  <a:endParaRPr b="1" sz="2200">
                    <a:solidFill>
                      <a:srgbClr val="FFFFFF"/>
                    </a:solidFill>
                    <a:latin typeface="Mada"/>
                    <a:ea typeface="Mada"/>
                    <a:cs typeface="Mada"/>
                    <a:sym typeface="Mada"/>
                  </a:endParaRPr>
                </a:p>
              </p:txBody>
            </p:sp>
          </p:grpSp>
          <p:grpSp>
            <p:nvGrpSpPr>
              <p:cNvPr id="314" name="Google Shape;314;p24"/>
              <p:cNvGrpSpPr/>
              <p:nvPr/>
            </p:nvGrpSpPr>
            <p:grpSpPr>
              <a:xfrm>
                <a:off x="4030636" y="3100402"/>
                <a:ext cx="148931" cy="146877"/>
                <a:chOff x="6071025" y="663825"/>
                <a:chExt cx="804600" cy="793500"/>
              </a:xfrm>
            </p:grpSpPr>
            <p:sp>
              <p:nvSpPr>
                <p:cNvPr id="315" name="Google Shape;315;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24"/>
              <p:cNvGrpSpPr/>
              <p:nvPr/>
            </p:nvGrpSpPr>
            <p:grpSpPr>
              <a:xfrm>
                <a:off x="4992661" y="3100402"/>
                <a:ext cx="148931" cy="146877"/>
                <a:chOff x="6071025" y="663825"/>
                <a:chExt cx="804600" cy="793500"/>
              </a:xfrm>
            </p:grpSpPr>
            <p:sp>
              <p:nvSpPr>
                <p:cNvPr id="318" name="Google Shape;318;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 name="Google Shape;320;p24"/>
              <p:cNvGrpSpPr/>
              <p:nvPr/>
            </p:nvGrpSpPr>
            <p:grpSpPr>
              <a:xfrm>
                <a:off x="5859436" y="3100402"/>
                <a:ext cx="148931" cy="146877"/>
                <a:chOff x="6071025" y="663825"/>
                <a:chExt cx="804600" cy="793500"/>
              </a:xfrm>
            </p:grpSpPr>
            <p:sp>
              <p:nvSpPr>
                <p:cNvPr id="321" name="Google Shape;321;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24"/>
              <p:cNvGrpSpPr/>
              <p:nvPr/>
            </p:nvGrpSpPr>
            <p:grpSpPr>
              <a:xfrm>
                <a:off x="6773836" y="3100402"/>
                <a:ext cx="148931" cy="146877"/>
                <a:chOff x="6071025" y="663825"/>
                <a:chExt cx="804600" cy="793500"/>
              </a:xfrm>
            </p:grpSpPr>
            <p:sp>
              <p:nvSpPr>
                <p:cNvPr id="324" name="Google Shape;324;p24"/>
                <p:cNvSpPr/>
                <p:nvPr/>
              </p:nvSpPr>
              <p:spPr>
                <a:xfrm>
                  <a:off x="6071025" y="663825"/>
                  <a:ext cx="804600" cy="793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6129225" y="720975"/>
                  <a:ext cx="685800" cy="67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pic>
        <p:nvPicPr>
          <p:cNvPr id="326" name="Google Shape;326;p24"/>
          <p:cNvPicPr preferRelativeResize="0"/>
          <p:nvPr/>
        </p:nvPicPr>
        <p:blipFill>
          <a:blip r:embed="rId3">
            <a:alphaModFix/>
          </a:blip>
          <a:stretch>
            <a:fillRect/>
          </a:stretch>
        </p:blipFill>
        <p:spPr>
          <a:xfrm>
            <a:off x="3799962" y="8429311"/>
            <a:ext cx="1543206" cy="1012470"/>
          </a:xfrm>
          <a:prstGeom prst="rect">
            <a:avLst/>
          </a:prstGeom>
          <a:noFill/>
          <a:ln>
            <a:noFill/>
          </a:ln>
        </p:spPr>
      </p:pic>
      <p:pic>
        <p:nvPicPr>
          <p:cNvPr id="327" name="Google Shape;327;p24"/>
          <p:cNvPicPr preferRelativeResize="0"/>
          <p:nvPr/>
        </p:nvPicPr>
        <p:blipFill>
          <a:blip r:embed="rId4">
            <a:alphaModFix/>
          </a:blip>
          <a:stretch>
            <a:fillRect/>
          </a:stretch>
        </p:blipFill>
        <p:spPr>
          <a:xfrm>
            <a:off x="307862" y="6535075"/>
            <a:ext cx="2203575" cy="1566000"/>
          </a:xfrm>
          <a:prstGeom prst="rect">
            <a:avLst/>
          </a:prstGeom>
          <a:noFill/>
          <a:ln>
            <a:noFill/>
          </a:ln>
        </p:spPr>
      </p:pic>
      <p:pic>
        <p:nvPicPr>
          <p:cNvPr id="328" name="Google Shape;328;p24"/>
          <p:cNvPicPr preferRelativeResize="0"/>
          <p:nvPr/>
        </p:nvPicPr>
        <p:blipFill>
          <a:blip r:embed="rId5">
            <a:alphaModFix/>
          </a:blip>
          <a:stretch>
            <a:fillRect/>
          </a:stretch>
        </p:blipFill>
        <p:spPr>
          <a:xfrm>
            <a:off x="2589801" y="6546063"/>
            <a:ext cx="2042725" cy="1566000"/>
          </a:xfrm>
          <a:prstGeom prst="rect">
            <a:avLst/>
          </a:prstGeom>
          <a:noFill/>
          <a:ln>
            <a:noFill/>
          </a:ln>
        </p:spPr>
      </p:pic>
      <p:pic>
        <p:nvPicPr>
          <p:cNvPr id="329" name="Google Shape;329;p24"/>
          <p:cNvPicPr preferRelativeResize="0"/>
          <p:nvPr/>
        </p:nvPicPr>
        <p:blipFill>
          <a:blip r:embed="rId6">
            <a:alphaModFix/>
          </a:blip>
          <a:stretch>
            <a:fillRect/>
          </a:stretch>
        </p:blipFill>
        <p:spPr>
          <a:xfrm>
            <a:off x="4710900" y="6546088"/>
            <a:ext cx="2490400" cy="1566000"/>
          </a:xfrm>
          <a:prstGeom prst="rect">
            <a:avLst/>
          </a:prstGeom>
          <a:noFill/>
          <a:ln>
            <a:noFill/>
          </a:ln>
        </p:spPr>
      </p:pic>
      <p:pic>
        <p:nvPicPr>
          <p:cNvPr id="330" name="Google Shape;330;p24"/>
          <p:cNvPicPr preferRelativeResize="0"/>
          <p:nvPr/>
        </p:nvPicPr>
        <p:blipFill>
          <a:blip r:embed="rId7">
            <a:alphaModFix/>
          </a:blip>
          <a:stretch>
            <a:fillRect/>
          </a:stretch>
        </p:blipFill>
        <p:spPr>
          <a:xfrm>
            <a:off x="5450209" y="8429309"/>
            <a:ext cx="1758254" cy="1012491"/>
          </a:xfrm>
          <a:prstGeom prst="rect">
            <a:avLst/>
          </a:prstGeom>
          <a:noFill/>
          <a:ln>
            <a:noFill/>
          </a:ln>
        </p:spPr>
      </p:pic>
      <p:pic>
        <p:nvPicPr>
          <p:cNvPr id="331" name="Google Shape;331;p24"/>
          <p:cNvPicPr preferRelativeResize="0"/>
          <p:nvPr/>
        </p:nvPicPr>
        <p:blipFill>
          <a:blip r:embed="rId8">
            <a:alphaModFix/>
          </a:blip>
          <a:stretch>
            <a:fillRect/>
          </a:stretch>
        </p:blipFill>
        <p:spPr>
          <a:xfrm>
            <a:off x="2146952" y="8429309"/>
            <a:ext cx="1565006" cy="1012491"/>
          </a:xfrm>
          <a:prstGeom prst="rect">
            <a:avLst/>
          </a:prstGeom>
          <a:noFill/>
          <a:ln>
            <a:noFill/>
          </a:ln>
        </p:spPr>
      </p:pic>
      <p:pic>
        <p:nvPicPr>
          <p:cNvPr id="332" name="Google Shape;332;p24"/>
          <p:cNvPicPr preferRelativeResize="0"/>
          <p:nvPr/>
        </p:nvPicPr>
        <p:blipFill>
          <a:blip r:embed="rId9">
            <a:alphaModFix/>
          </a:blip>
          <a:stretch>
            <a:fillRect/>
          </a:stretch>
        </p:blipFill>
        <p:spPr>
          <a:xfrm>
            <a:off x="300688" y="8429300"/>
            <a:ext cx="1758262" cy="1012491"/>
          </a:xfrm>
          <a:prstGeom prst="rect">
            <a:avLst/>
          </a:prstGeom>
          <a:noFill/>
          <a:ln>
            <a:noFill/>
          </a:ln>
        </p:spPr>
      </p:pic>
      <p:sp>
        <p:nvSpPr>
          <p:cNvPr id="333" name="Google Shape;333;p24"/>
          <p:cNvSpPr txBox="1"/>
          <p:nvPr/>
        </p:nvSpPr>
        <p:spPr>
          <a:xfrm>
            <a:off x="436725" y="4162075"/>
            <a:ext cx="6696600" cy="19338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Computed tomographic pulmonary angiography </a:t>
            </a:r>
            <a:r>
              <a:rPr lang="ar" sz="1200">
                <a:latin typeface="Mada"/>
                <a:ea typeface="Mada"/>
                <a:cs typeface="Mada"/>
                <a:sym typeface="Mada"/>
              </a:rPr>
              <a:t>(CTPA)</a:t>
            </a:r>
            <a:r>
              <a:rPr lang="ar" sz="1200">
                <a:latin typeface="Mada"/>
                <a:ea typeface="Mada"/>
                <a:cs typeface="Mada"/>
                <a:sym typeface="Mada"/>
              </a:rPr>
              <a:t> (Spiral CT):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Data suggest that a negative Spiral CT is an adequate criterion for excluding PE in patients with a non-high clinical probability of PE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accent5"/>
                </a:solidFill>
                <a:latin typeface="Mada"/>
                <a:ea typeface="Mada"/>
                <a:cs typeface="Mada"/>
                <a:sym typeface="Mada"/>
              </a:rPr>
              <a:t>Has been found to have good sensitivity (&gt;90%) and specificity</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Can visualize very small clots (as small as 2 mm); may miss clots in small subsegmental vessels (far periphery).</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The test of choice in most medical centers</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In combination with clinical suspicion, guides treatment</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CTA cannot be performed in patients with significant renal insufficiency because of the IV contrast that is required.</a:t>
            </a:r>
            <a:endParaRPr sz="1200">
              <a:solidFill>
                <a:schemeClr val="accent5"/>
              </a:solidFill>
              <a:latin typeface="Mada"/>
              <a:ea typeface="Mada"/>
              <a:cs typeface="Mada"/>
              <a:sym typeface="Mada"/>
            </a:endParaRPr>
          </a:p>
        </p:txBody>
      </p:sp>
      <p:sp>
        <p:nvSpPr>
          <p:cNvPr id="334" name="Google Shape;334;p24"/>
          <p:cNvSpPr/>
          <p:nvPr/>
        </p:nvSpPr>
        <p:spPr>
          <a:xfrm>
            <a:off x="746333" y="6193060"/>
            <a:ext cx="1326600" cy="2382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Before</a:t>
            </a:r>
            <a:endParaRPr sz="1200">
              <a:latin typeface="Mada"/>
              <a:ea typeface="Mada"/>
              <a:cs typeface="Mada"/>
              <a:sym typeface="Mada"/>
            </a:endParaRPr>
          </a:p>
        </p:txBody>
      </p:sp>
      <p:sp>
        <p:nvSpPr>
          <p:cNvPr id="335" name="Google Shape;335;p24"/>
          <p:cNvSpPr/>
          <p:nvPr/>
        </p:nvSpPr>
        <p:spPr>
          <a:xfrm>
            <a:off x="2947871" y="6193073"/>
            <a:ext cx="1326600" cy="2382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After</a:t>
            </a:r>
            <a:endParaRPr sz="1200">
              <a:latin typeface="Mada"/>
              <a:ea typeface="Mada"/>
              <a:cs typeface="Mada"/>
              <a:sym typeface="Mada"/>
            </a:endParaRPr>
          </a:p>
        </p:txBody>
      </p:sp>
      <p:sp>
        <p:nvSpPr>
          <p:cNvPr id="336" name="Google Shape;336;p24"/>
          <p:cNvSpPr/>
          <p:nvPr/>
        </p:nvSpPr>
        <p:spPr>
          <a:xfrm>
            <a:off x="4745300" y="6158538"/>
            <a:ext cx="2421600" cy="3312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Large clot in right main pulmonary artery (infarcted left lung)</a:t>
            </a:r>
            <a:r>
              <a:rPr b="1" baseline="30000" lang="ar" sz="1200">
                <a:latin typeface="Mada"/>
                <a:ea typeface="Mada"/>
                <a:cs typeface="Mada"/>
                <a:sym typeface="Mada"/>
              </a:rPr>
              <a:t>1</a:t>
            </a:r>
            <a:endParaRPr b="1" baseline="30000" sz="1200">
              <a:latin typeface="Mada"/>
              <a:ea typeface="Mada"/>
              <a:cs typeface="Mada"/>
              <a:sym typeface="Mada"/>
            </a:endParaRPr>
          </a:p>
        </p:txBody>
      </p:sp>
      <p:sp>
        <p:nvSpPr>
          <p:cNvPr id="337" name="Google Shape;337;p24"/>
          <p:cNvSpPr txBox="1"/>
          <p:nvPr/>
        </p:nvSpPr>
        <p:spPr>
          <a:xfrm>
            <a:off x="260625" y="8076800"/>
            <a:ext cx="6987900" cy="352500"/>
          </a:xfrm>
          <a:prstGeom prst="rect">
            <a:avLst/>
          </a:prstGeom>
          <a:noFill/>
          <a:ln>
            <a:noFill/>
          </a:ln>
        </p:spPr>
        <p:txBody>
          <a:bodyPr anchorCtr="0" anchor="t" bIns="91425" lIns="91425" spcFirstLastPara="1" rIns="91425" wrap="square" tIns="91425">
            <a:noAutofit/>
          </a:bodyPr>
          <a:lstStyle/>
          <a:p>
            <a:pPr indent="-304800" lvl="0" marL="457200" rtl="0" algn="ctr">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Normally aorta is larger than pulmonary but here pulmonary is dilated due to the presence of a clot</a:t>
            </a:r>
            <a:endParaRPr sz="1200"/>
          </a:p>
        </p:txBody>
      </p:sp>
      <p:sp>
        <p:nvSpPr>
          <p:cNvPr id="338" name="Google Shape;338;p24"/>
          <p:cNvSpPr txBox="1"/>
          <p:nvPr/>
        </p:nvSpPr>
        <p:spPr>
          <a:xfrm>
            <a:off x="298325" y="3613063"/>
            <a:ext cx="5250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solidFill>
                  <a:srgbClr val="CEA320"/>
                </a:solidFill>
                <a:highlight>
                  <a:schemeClr val="accent4"/>
                </a:highlight>
                <a:latin typeface="Mada"/>
                <a:ea typeface="Mada"/>
                <a:cs typeface="Mada"/>
                <a:sym typeface="Mada"/>
              </a:rPr>
              <a:t>Spiral CT</a:t>
            </a:r>
            <a:r>
              <a:rPr b="1" lang="ar" sz="2200">
                <a:solidFill>
                  <a:srgbClr val="CC0000"/>
                </a:solidFill>
                <a:highlight>
                  <a:schemeClr val="accent4"/>
                </a:highlight>
                <a:latin typeface="Mada"/>
                <a:ea typeface="Mada"/>
                <a:cs typeface="Mada"/>
                <a:sym typeface="Mada"/>
              </a:rPr>
              <a:t> (first-line diagnostic test)</a:t>
            </a:r>
            <a:endParaRPr b="1" baseline="30000" sz="2200">
              <a:highlight>
                <a:schemeClr val="accent4"/>
              </a:highlight>
              <a:latin typeface="Mada"/>
              <a:ea typeface="Mada"/>
              <a:cs typeface="Mada"/>
              <a:sym typeface="Mada"/>
            </a:endParaRPr>
          </a:p>
        </p:txBody>
      </p:sp>
      <p:sp>
        <p:nvSpPr>
          <p:cNvPr id="339" name="Google Shape;339;p24"/>
          <p:cNvSpPr txBox="1"/>
          <p:nvPr/>
        </p:nvSpPr>
        <p:spPr>
          <a:xfrm>
            <a:off x="-42678" y="9864863"/>
            <a:ext cx="60480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1-lung infarction is rarely seen</a:t>
            </a:r>
            <a:endParaRPr sz="1000">
              <a:solidFill>
                <a:srgbClr val="6AA84F"/>
              </a:solidFill>
              <a:latin typeface="Mada"/>
              <a:ea typeface="Mada"/>
              <a:cs typeface="Mada"/>
              <a:sym typeface="Mada"/>
            </a:endParaRPr>
          </a:p>
        </p:txBody>
      </p:sp>
      <p:sp>
        <p:nvSpPr>
          <p:cNvPr id="340" name="Google Shape;340;p24"/>
          <p:cNvSpPr/>
          <p:nvPr/>
        </p:nvSpPr>
        <p:spPr>
          <a:xfrm>
            <a:off x="5181988" y="3672763"/>
            <a:ext cx="371100" cy="3312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5622748" y="9485163"/>
            <a:ext cx="1326600" cy="2382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6AA84F"/>
                </a:solidFill>
                <a:latin typeface="Mada"/>
                <a:ea typeface="Mada"/>
                <a:cs typeface="Mada"/>
                <a:sym typeface="Mada"/>
              </a:rPr>
              <a:t>signet ring sign</a:t>
            </a:r>
            <a:endParaRPr sz="12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347" name="Google Shape;347;p25"/>
          <p:cNvSpPr txBox="1"/>
          <p:nvPr/>
        </p:nvSpPr>
        <p:spPr>
          <a:xfrm>
            <a:off x="239455" y="855856"/>
            <a:ext cx="3225600" cy="35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ECG:</a:t>
            </a:r>
            <a:endParaRPr b="1" sz="2200">
              <a:highlight>
                <a:schemeClr val="accent4"/>
              </a:highlight>
              <a:latin typeface="Mada"/>
              <a:ea typeface="Mada"/>
              <a:cs typeface="Mada"/>
              <a:sym typeface="Mada"/>
            </a:endParaRPr>
          </a:p>
        </p:txBody>
      </p:sp>
      <p:grpSp>
        <p:nvGrpSpPr>
          <p:cNvPr id="348" name="Google Shape;348;p25"/>
          <p:cNvGrpSpPr/>
          <p:nvPr/>
        </p:nvGrpSpPr>
        <p:grpSpPr>
          <a:xfrm>
            <a:off x="3880700" y="1380491"/>
            <a:ext cx="3225693" cy="2813459"/>
            <a:chOff x="292807" y="1325642"/>
            <a:chExt cx="3225693" cy="2813459"/>
          </a:xfrm>
        </p:grpSpPr>
        <p:pic>
          <p:nvPicPr>
            <p:cNvPr id="349" name="Google Shape;349;p25"/>
            <p:cNvPicPr preferRelativeResize="0"/>
            <p:nvPr/>
          </p:nvPicPr>
          <p:blipFill>
            <a:blip r:embed="rId3">
              <a:alphaModFix/>
            </a:blip>
            <a:stretch>
              <a:fillRect/>
            </a:stretch>
          </p:blipFill>
          <p:spPr>
            <a:xfrm>
              <a:off x="292900" y="1568725"/>
              <a:ext cx="3225600" cy="1432800"/>
            </a:xfrm>
            <a:prstGeom prst="rect">
              <a:avLst/>
            </a:prstGeom>
            <a:noFill/>
            <a:ln>
              <a:noFill/>
            </a:ln>
          </p:spPr>
        </p:pic>
        <p:sp>
          <p:nvSpPr>
            <p:cNvPr id="350" name="Google Shape;350;p25"/>
            <p:cNvSpPr/>
            <p:nvPr/>
          </p:nvSpPr>
          <p:spPr>
            <a:xfrm>
              <a:off x="757167" y="1325642"/>
              <a:ext cx="2297100" cy="2220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CEA320"/>
                  </a:solidFill>
                  <a:latin typeface="Mada"/>
                  <a:ea typeface="Mada"/>
                  <a:cs typeface="Mada"/>
                  <a:sym typeface="Mada"/>
                </a:rPr>
                <a:t>S1 Q3 T3 Pattern</a:t>
              </a:r>
              <a:endParaRPr sz="1200">
                <a:solidFill>
                  <a:srgbClr val="CEA320"/>
                </a:solidFill>
                <a:latin typeface="Mada"/>
                <a:ea typeface="Mada"/>
                <a:cs typeface="Mada"/>
                <a:sym typeface="Mada"/>
              </a:endParaRPr>
            </a:p>
          </p:txBody>
        </p:sp>
        <p:sp>
          <p:nvSpPr>
            <p:cNvPr id="351" name="Google Shape;351;p25"/>
            <p:cNvSpPr txBox="1"/>
            <p:nvPr/>
          </p:nvSpPr>
          <p:spPr>
            <a:xfrm>
              <a:off x="292807" y="3048001"/>
              <a:ext cx="3225600" cy="10911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Findings: </a:t>
              </a:r>
              <a:endParaRPr sz="1200">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Y</a:t>
              </a:r>
              <a:r>
                <a:rPr lang="ar" sz="1000">
                  <a:solidFill>
                    <a:srgbClr val="6AA84F"/>
                  </a:solidFill>
                  <a:latin typeface="Mada"/>
                  <a:ea typeface="Mada"/>
                  <a:cs typeface="Mada"/>
                  <a:sym typeface="Mada"/>
                </a:rPr>
                <a:t>ou see the S wave in lead 1 and the Q and T waves in lead 3</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-This finding is helpful but not diagnostic for PE</a:t>
              </a:r>
              <a:endParaRPr sz="1000">
                <a:solidFill>
                  <a:srgbClr val="6AA84F"/>
                </a:solidFill>
                <a:latin typeface="Mada"/>
                <a:ea typeface="Mada"/>
                <a:cs typeface="Mada"/>
                <a:sym typeface="Mada"/>
              </a:endParaRPr>
            </a:p>
          </p:txBody>
        </p:sp>
      </p:grpSp>
      <p:grpSp>
        <p:nvGrpSpPr>
          <p:cNvPr id="352" name="Google Shape;352;p25"/>
          <p:cNvGrpSpPr/>
          <p:nvPr/>
        </p:nvGrpSpPr>
        <p:grpSpPr>
          <a:xfrm>
            <a:off x="3880700" y="4333357"/>
            <a:ext cx="3326700" cy="2275693"/>
            <a:chOff x="3891642" y="1325632"/>
            <a:chExt cx="3326700" cy="2275693"/>
          </a:xfrm>
        </p:grpSpPr>
        <p:pic>
          <p:nvPicPr>
            <p:cNvPr id="353" name="Google Shape;353;p25"/>
            <p:cNvPicPr preferRelativeResize="0"/>
            <p:nvPr/>
          </p:nvPicPr>
          <p:blipFill>
            <a:blip r:embed="rId4">
              <a:alphaModFix/>
            </a:blip>
            <a:stretch>
              <a:fillRect/>
            </a:stretch>
          </p:blipFill>
          <p:spPr>
            <a:xfrm>
              <a:off x="3891650" y="1568725"/>
              <a:ext cx="3326575" cy="1432799"/>
            </a:xfrm>
            <a:prstGeom prst="rect">
              <a:avLst/>
            </a:prstGeom>
            <a:noFill/>
            <a:ln>
              <a:noFill/>
            </a:ln>
          </p:spPr>
        </p:pic>
        <p:sp>
          <p:nvSpPr>
            <p:cNvPr id="354" name="Google Shape;354;p25"/>
            <p:cNvSpPr/>
            <p:nvPr/>
          </p:nvSpPr>
          <p:spPr>
            <a:xfrm>
              <a:off x="4406172" y="1325632"/>
              <a:ext cx="2297100" cy="2220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T-wave inversion</a:t>
              </a:r>
              <a:endParaRPr sz="1200">
                <a:latin typeface="Mada"/>
                <a:ea typeface="Mada"/>
                <a:cs typeface="Mada"/>
                <a:sym typeface="Mada"/>
              </a:endParaRPr>
            </a:p>
          </p:txBody>
        </p:sp>
        <p:sp>
          <p:nvSpPr>
            <p:cNvPr id="355" name="Google Shape;355;p25"/>
            <p:cNvSpPr txBox="1"/>
            <p:nvPr/>
          </p:nvSpPr>
          <p:spPr>
            <a:xfrm>
              <a:off x="3891642" y="3039125"/>
              <a:ext cx="3326700" cy="5622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Findings: </a:t>
              </a:r>
              <a:endParaRPr sz="1200">
                <a:latin typeface="Mada"/>
                <a:ea typeface="Mada"/>
                <a:cs typeface="Mada"/>
                <a:sym typeface="Mada"/>
              </a:endParaRPr>
            </a:p>
            <a:p>
              <a:pPr indent="0" lvl="0" marL="0" rtl="0" algn="l">
                <a:spcBef>
                  <a:spcPts val="0"/>
                </a:spcBef>
                <a:spcAft>
                  <a:spcPts val="0"/>
                </a:spcAft>
                <a:buNone/>
              </a:pPr>
              <a:r>
                <a:rPr lang="ar" sz="1000">
                  <a:solidFill>
                    <a:srgbClr val="6AA84F"/>
                  </a:solidFill>
                  <a:highlight>
                    <a:srgbClr val="FFFFFF"/>
                  </a:highlight>
                  <a:latin typeface="Mada"/>
                  <a:ea typeface="Mada"/>
                  <a:cs typeface="Mada"/>
                  <a:sym typeface="Mada"/>
                </a:rPr>
                <a:t>T-wave inversion in V1,V2,V3</a:t>
              </a:r>
              <a:endParaRPr sz="1000">
                <a:solidFill>
                  <a:srgbClr val="6AA84F"/>
                </a:solidFill>
                <a:latin typeface="Mada"/>
                <a:ea typeface="Mada"/>
                <a:cs typeface="Mada"/>
                <a:sym typeface="Mada"/>
              </a:endParaRPr>
            </a:p>
          </p:txBody>
        </p:sp>
      </p:grpSp>
      <p:grpSp>
        <p:nvGrpSpPr>
          <p:cNvPr id="356" name="Google Shape;356;p25"/>
          <p:cNvGrpSpPr/>
          <p:nvPr/>
        </p:nvGrpSpPr>
        <p:grpSpPr>
          <a:xfrm>
            <a:off x="342225" y="1347457"/>
            <a:ext cx="3225638" cy="2846493"/>
            <a:chOff x="316413" y="3774857"/>
            <a:chExt cx="3225638" cy="2846493"/>
          </a:xfrm>
        </p:grpSpPr>
        <p:pic>
          <p:nvPicPr>
            <p:cNvPr id="357" name="Google Shape;357;p25"/>
            <p:cNvPicPr preferRelativeResize="0"/>
            <p:nvPr/>
          </p:nvPicPr>
          <p:blipFill>
            <a:blip r:embed="rId5">
              <a:alphaModFix/>
            </a:blip>
            <a:stretch>
              <a:fillRect/>
            </a:stretch>
          </p:blipFill>
          <p:spPr>
            <a:xfrm>
              <a:off x="316413" y="4027201"/>
              <a:ext cx="3225600" cy="1432799"/>
            </a:xfrm>
            <a:prstGeom prst="rect">
              <a:avLst/>
            </a:prstGeom>
            <a:noFill/>
            <a:ln>
              <a:noFill/>
            </a:ln>
          </p:spPr>
        </p:pic>
        <p:sp>
          <p:nvSpPr>
            <p:cNvPr id="358" name="Google Shape;358;p25"/>
            <p:cNvSpPr/>
            <p:nvPr/>
          </p:nvSpPr>
          <p:spPr>
            <a:xfrm>
              <a:off x="780659" y="3774857"/>
              <a:ext cx="2297100" cy="2220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Rt. Bundle Branch Block </a:t>
              </a:r>
              <a:endParaRPr baseline="30000" sz="1200">
                <a:latin typeface="Mada"/>
                <a:ea typeface="Mada"/>
                <a:cs typeface="Mada"/>
                <a:sym typeface="Mada"/>
              </a:endParaRPr>
            </a:p>
          </p:txBody>
        </p:sp>
        <p:sp>
          <p:nvSpPr>
            <p:cNvPr id="359" name="Google Shape;359;p25"/>
            <p:cNvSpPr txBox="1"/>
            <p:nvPr/>
          </p:nvSpPr>
          <p:spPr>
            <a:xfrm>
              <a:off x="316450" y="5490350"/>
              <a:ext cx="3225600" cy="11310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Findings: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 Lead 1: S wave</a:t>
              </a:r>
              <a:endParaRPr sz="10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 V1,2: Slurred R wave</a:t>
              </a:r>
              <a:endParaRPr sz="10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 There are 2 types of RBBB:</a:t>
              </a:r>
              <a:endParaRPr sz="10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1- Complete RBBB: QRS duration is prolonged</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 Incomplete RBBB: Normal QRS duration (&lt;0.12s or 4 small squares)</a:t>
              </a:r>
              <a:endParaRPr sz="1000">
                <a:solidFill>
                  <a:srgbClr val="6AA84F"/>
                </a:solidFill>
                <a:latin typeface="Mada"/>
                <a:ea typeface="Mada"/>
                <a:cs typeface="Mada"/>
                <a:sym typeface="Mada"/>
              </a:endParaRPr>
            </a:p>
          </p:txBody>
        </p:sp>
      </p:grpSp>
      <p:grpSp>
        <p:nvGrpSpPr>
          <p:cNvPr id="360" name="Google Shape;360;p25"/>
          <p:cNvGrpSpPr/>
          <p:nvPr/>
        </p:nvGrpSpPr>
        <p:grpSpPr>
          <a:xfrm>
            <a:off x="342213" y="4333349"/>
            <a:ext cx="3328437" cy="2283701"/>
            <a:chOff x="3915163" y="3768849"/>
            <a:chExt cx="3328437" cy="2283701"/>
          </a:xfrm>
        </p:grpSpPr>
        <p:pic>
          <p:nvPicPr>
            <p:cNvPr id="361" name="Google Shape;361;p25"/>
            <p:cNvPicPr preferRelativeResize="0"/>
            <p:nvPr/>
          </p:nvPicPr>
          <p:blipFill>
            <a:blip r:embed="rId6">
              <a:alphaModFix/>
            </a:blip>
            <a:stretch>
              <a:fillRect/>
            </a:stretch>
          </p:blipFill>
          <p:spPr>
            <a:xfrm>
              <a:off x="3915163" y="4027200"/>
              <a:ext cx="3326575" cy="1432799"/>
            </a:xfrm>
            <a:prstGeom prst="rect">
              <a:avLst/>
            </a:prstGeom>
            <a:noFill/>
            <a:ln>
              <a:noFill/>
            </a:ln>
          </p:spPr>
        </p:pic>
        <p:sp>
          <p:nvSpPr>
            <p:cNvPr id="362" name="Google Shape;362;p25"/>
            <p:cNvSpPr/>
            <p:nvPr/>
          </p:nvSpPr>
          <p:spPr>
            <a:xfrm>
              <a:off x="4429697" y="3768849"/>
              <a:ext cx="2297100" cy="222000"/>
            </a:xfrm>
            <a:prstGeom prst="roundRect">
              <a:avLst>
                <a:gd fmla="val 16667" name="adj"/>
              </a:avLst>
            </a:prstGeom>
            <a:solidFill>
              <a:schemeClr val="accent3"/>
            </a:solidFill>
            <a:ln cap="flat" cmpd="sng" w="952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Rt. Ventricular Strain</a:t>
              </a:r>
              <a:endParaRPr sz="1200">
                <a:latin typeface="Mada"/>
                <a:ea typeface="Mada"/>
                <a:cs typeface="Mada"/>
                <a:sym typeface="Mada"/>
              </a:endParaRPr>
            </a:p>
          </p:txBody>
        </p:sp>
        <p:sp>
          <p:nvSpPr>
            <p:cNvPr id="363" name="Google Shape;363;p25"/>
            <p:cNvSpPr txBox="1"/>
            <p:nvPr/>
          </p:nvSpPr>
          <p:spPr>
            <a:xfrm>
              <a:off x="3916900" y="5490350"/>
              <a:ext cx="3326700" cy="5622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Findings: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 ST-segment depression</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 T-wave inversion</a:t>
              </a:r>
              <a:endParaRPr sz="1000">
                <a:solidFill>
                  <a:srgbClr val="6AA84F"/>
                </a:solidFill>
                <a:latin typeface="Mada"/>
                <a:ea typeface="Mada"/>
                <a:cs typeface="Mada"/>
                <a:sym typeface="Mada"/>
              </a:endParaRPr>
            </a:p>
          </p:txBody>
        </p:sp>
      </p:grpSp>
      <p:sp>
        <p:nvSpPr>
          <p:cNvPr id="364" name="Google Shape;364;p25"/>
          <p:cNvSpPr txBox="1"/>
          <p:nvPr/>
        </p:nvSpPr>
        <p:spPr>
          <a:xfrm>
            <a:off x="12791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Diagnosis</a:t>
            </a:r>
            <a:endParaRPr b="1" sz="2600">
              <a:latin typeface="Mada"/>
              <a:ea typeface="Mada"/>
              <a:cs typeface="Mada"/>
              <a:sym typeface="Mada"/>
            </a:endParaRPr>
          </a:p>
        </p:txBody>
      </p:sp>
      <p:sp>
        <p:nvSpPr>
          <p:cNvPr id="365" name="Google Shape;365;p25"/>
          <p:cNvSpPr txBox="1"/>
          <p:nvPr/>
        </p:nvSpPr>
        <p:spPr>
          <a:xfrm>
            <a:off x="239450" y="6756450"/>
            <a:ext cx="5250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V\Q (</a:t>
            </a:r>
            <a:r>
              <a:rPr b="1" lang="ar" sz="2200">
                <a:solidFill>
                  <a:schemeClr val="dk1"/>
                </a:solidFill>
                <a:highlight>
                  <a:schemeClr val="accent4"/>
                </a:highlight>
                <a:latin typeface="Mada"/>
                <a:ea typeface="Mada"/>
                <a:cs typeface="Mada"/>
                <a:sym typeface="Mada"/>
              </a:rPr>
              <a:t>ventilation perfusion scan</a:t>
            </a:r>
            <a:r>
              <a:rPr b="1" lang="ar" sz="2200">
                <a:solidFill>
                  <a:schemeClr val="dk1"/>
                </a:solidFill>
                <a:highlight>
                  <a:schemeClr val="accent4"/>
                </a:highlight>
                <a:latin typeface="Mada"/>
                <a:ea typeface="Mada"/>
                <a:cs typeface="Mada"/>
                <a:sym typeface="Mada"/>
              </a:rPr>
              <a:t>)</a:t>
            </a:r>
            <a:r>
              <a:rPr b="1" baseline="30000" lang="ar" sz="2200">
                <a:solidFill>
                  <a:schemeClr val="dk1"/>
                </a:solidFill>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sp>
        <p:nvSpPr>
          <p:cNvPr id="366" name="Google Shape;366;p25"/>
          <p:cNvSpPr txBox="1"/>
          <p:nvPr/>
        </p:nvSpPr>
        <p:spPr>
          <a:xfrm>
            <a:off x="76200" y="9769550"/>
            <a:ext cx="7391400" cy="8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not used for COPD patients, also it’s rarely used now (time consuming)</a:t>
            </a:r>
            <a:endParaRPr sz="1000">
              <a:solidFill>
                <a:srgbClr val="6AA84F"/>
              </a:solidFill>
              <a:latin typeface="Mada"/>
              <a:ea typeface="Mada"/>
              <a:cs typeface="Mada"/>
              <a:sym typeface="Mada"/>
            </a:endParaRPr>
          </a:p>
        </p:txBody>
      </p:sp>
      <p:sp>
        <p:nvSpPr>
          <p:cNvPr id="367" name="Google Shape;367;p25"/>
          <p:cNvSpPr txBox="1"/>
          <p:nvPr/>
        </p:nvSpPr>
        <p:spPr>
          <a:xfrm>
            <a:off x="239450" y="7207050"/>
            <a:ext cx="7083300" cy="2369700"/>
          </a:xfrm>
          <a:prstGeom prst="rect">
            <a:avLst/>
          </a:prstGeom>
          <a:noFill/>
          <a:ln cap="flat" cmpd="sng" w="9525">
            <a:solidFill>
              <a:schemeClr val="accent3"/>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accent5"/>
              </a:buClr>
              <a:buSzPts val="1200"/>
              <a:buFont typeface="Mada"/>
              <a:buChar char="●"/>
            </a:pPr>
            <a:r>
              <a:rPr b="1" lang="ar" sz="1200">
                <a:solidFill>
                  <a:schemeClr val="accent5"/>
                </a:solidFill>
                <a:latin typeface="Mada"/>
                <a:ea typeface="Mada"/>
                <a:cs typeface="Mada"/>
                <a:sym typeface="Mada"/>
              </a:rPr>
              <a:t>This test is performed in two stages:</a:t>
            </a:r>
            <a:endParaRPr b="1"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AutoNum type="arabicPeriod"/>
            </a:pPr>
            <a:r>
              <a:rPr b="1" lang="ar" sz="1200">
                <a:solidFill>
                  <a:schemeClr val="accent5"/>
                </a:solidFill>
                <a:latin typeface="Mada"/>
                <a:ea typeface="Mada"/>
                <a:cs typeface="Mada"/>
                <a:sym typeface="Mada"/>
              </a:rPr>
              <a:t>perfusion phase:</a:t>
            </a:r>
            <a:r>
              <a:rPr lang="ar" sz="1200">
                <a:solidFill>
                  <a:schemeClr val="accent5"/>
                </a:solidFill>
                <a:latin typeface="Mada"/>
                <a:ea typeface="Mada"/>
                <a:cs typeface="Mada"/>
                <a:sym typeface="Mada"/>
              </a:rPr>
              <a:t> in which technetium-labelled albumin aggregates are injected intravenously and blood flow to the lungs is assessed</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AutoNum type="arabicPeriod"/>
            </a:pPr>
            <a:r>
              <a:rPr b="1" lang="ar" sz="1200">
                <a:solidFill>
                  <a:schemeClr val="accent5"/>
                </a:solidFill>
                <a:latin typeface="Mada"/>
                <a:ea typeface="Mada"/>
                <a:cs typeface="Mada"/>
                <a:sym typeface="Mada"/>
              </a:rPr>
              <a:t>ventilation phase:</a:t>
            </a:r>
            <a:r>
              <a:rPr lang="ar" sz="1200">
                <a:solidFill>
                  <a:schemeClr val="accent5"/>
                </a:solidFill>
                <a:latin typeface="Mada"/>
                <a:ea typeface="Mada"/>
                <a:cs typeface="Mada"/>
                <a:sym typeface="Mada"/>
              </a:rPr>
              <a:t> in which patients inhale radiolabelled xenon or technetium to assess air delivery to the lungs</a:t>
            </a:r>
            <a:endParaRPr sz="1200">
              <a:solidFill>
                <a:schemeClr val="accent5"/>
              </a:solidFill>
              <a:latin typeface="Mada"/>
              <a:ea typeface="Mada"/>
              <a:cs typeface="Mada"/>
              <a:sym typeface="Mada"/>
            </a:endParaRPr>
          </a:p>
          <a:p>
            <a:pPr indent="-304800" lvl="0" marL="4572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Traditionally,	this was the most common test used when	PE is suspected, but has been replaced by CT angiography (CTA) as the initial study of choice in many medical centers.</a:t>
            </a:r>
            <a:endParaRPr sz="1200">
              <a:solidFill>
                <a:schemeClr val="accent5"/>
              </a:solidFill>
              <a:latin typeface="Mada"/>
              <a:ea typeface="Mada"/>
              <a:cs typeface="Mada"/>
              <a:sym typeface="Mada"/>
            </a:endParaRPr>
          </a:p>
          <a:p>
            <a:pPr indent="-304800" lvl="0" marL="457200" rtl="0" algn="l">
              <a:lnSpc>
                <a:spcPct val="115000"/>
              </a:lnSpc>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Plays an important role in diagnosis when there is a contraindication to CTA. (This technique has the advantage of a lower radiation dose and is preferred in those with renal impairment and allergies to intravenous contrast agents.)May be useful when the chest x-ray is clear and when there is no underlying cardiopulmonary disease.</a:t>
            </a:r>
            <a:endParaRPr sz="1200">
              <a:solidFill>
                <a:schemeClr val="accent5"/>
              </a:solidFill>
              <a:latin typeface="Mada"/>
              <a:ea typeface="Mada"/>
              <a:cs typeface="Mada"/>
              <a:sym typeface="Mada"/>
            </a:endParaRPr>
          </a:p>
        </p:txBody>
      </p:sp>
      <p:cxnSp>
        <p:nvCxnSpPr>
          <p:cNvPr id="368" name="Google Shape;368;p25"/>
          <p:cNvCxnSpPr>
            <a:stCxn id="369" idx="3"/>
          </p:cNvCxnSpPr>
          <p:nvPr/>
        </p:nvCxnSpPr>
        <p:spPr>
          <a:xfrm flipH="1" rot="-5400000">
            <a:off x="-7432226" y="4085761"/>
            <a:ext cx="610500" cy="403200"/>
          </a:xfrm>
          <a:prstGeom prst="bentConnector3">
            <a:avLst>
              <a:gd fmla="val 50000" name="adj1"/>
            </a:avLst>
          </a:prstGeom>
          <a:noFill/>
          <a:ln cap="flat" cmpd="sng" w="9525">
            <a:solidFill>
              <a:srgbClr val="D0EDF8"/>
            </a:solidFill>
            <a:prstDash val="solid"/>
            <a:round/>
            <a:headEnd len="sm" w="sm" type="none"/>
            <a:tailEnd len="sm" w="sm" type="none"/>
          </a:ln>
        </p:spPr>
      </p:cxnSp>
      <p:sp>
        <p:nvSpPr>
          <p:cNvPr id="370" name="Google Shape;370;p25"/>
          <p:cNvSpPr/>
          <p:nvPr/>
        </p:nvSpPr>
        <p:spPr>
          <a:xfrm>
            <a:off x="1511163" y="920875"/>
            <a:ext cx="371100" cy="3312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4883013" y="6816150"/>
            <a:ext cx="371100" cy="3312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376290" y="8151378"/>
            <a:ext cx="278100" cy="286200"/>
          </a:xfrm>
          <a:prstGeom prst="star5">
            <a:avLst>
              <a:gd fmla="val 19098" name="adj"/>
              <a:gd fmla="val 105146" name="hf"/>
              <a:gd fmla="val 110557" name="vf"/>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376290" y="8582601"/>
            <a:ext cx="278100" cy="286200"/>
          </a:xfrm>
          <a:prstGeom prst="star5">
            <a:avLst>
              <a:gd fmla="val 19098" name="adj"/>
              <a:gd fmla="val 105146" name="hf"/>
              <a:gd fmla="val 110557" name="vf"/>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874CD"/>
      </a:accent1>
      <a:accent2>
        <a:srgbClr val="509EEA"/>
      </a:accent2>
      <a:accent3>
        <a:srgbClr val="9CC8F3"/>
      </a:accent3>
      <a:accent4>
        <a:srgbClr val="E8F2FC"/>
      </a:accent4>
      <a:accent5>
        <a:srgbClr val="1C4588"/>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874CD"/>
      </a:accent1>
      <a:accent2>
        <a:srgbClr val="509EEA"/>
      </a:accent2>
      <a:accent3>
        <a:srgbClr val="9CC8F3"/>
      </a:accent3>
      <a:accent4>
        <a:srgbClr val="E8F2FC"/>
      </a:accent4>
      <a:accent5>
        <a:srgbClr val="1C4588"/>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