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62" r:id="rId5"/>
    <p:sldMasterId id="2147483663"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Lst>
  <p:sldSz cy="10692000" cx="7560000"/>
  <p:notesSz cx="6858000" cy="9144000"/>
  <p:embeddedFontLst>
    <p:embeddedFont>
      <p:font typeface="Neucha"/>
      <p:regular r:id="rId21"/>
    </p:embeddedFont>
    <p:embeddedFont>
      <p:font typeface="Cabin"/>
      <p:regular r:id="rId22"/>
      <p:bold r:id="rId23"/>
      <p:italic r:id="rId24"/>
      <p:boldItalic r:id="rId25"/>
    </p:embeddedFont>
    <p:embeddedFont>
      <p:font typeface="Mada"/>
      <p:regular r:id="rId26"/>
      <p:bold r:id="rId27"/>
    </p:embeddedFont>
    <p:embeddedFont>
      <p:font typeface="Mada Black"/>
      <p:bold r:id="rId28"/>
    </p:embeddedFont>
    <p:embeddedFont>
      <p:font typeface="Roboto Condensed"/>
      <p:regular r:id="rId29"/>
      <p:bold r:id="rId30"/>
      <p:italic r:id="rId31"/>
      <p:boldItalic r:id="rId32"/>
    </p:embeddedFont>
    <p:embeddedFont>
      <p:font typeface="Pacifico"/>
      <p:regular r:id="rId33"/>
    </p:embeddedFont>
    <p:embeddedFont>
      <p:font typeface="Exo Thin"/>
      <p:bold r:id="rId34"/>
      <p:boldItalic r:id="rId35"/>
    </p:embeddedFont>
    <p:embeddedFont>
      <p:font typeface="Exo"/>
      <p:regular r:id="rId36"/>
      <p:bold r:id="rId37"/>
      <p:italic r:id="rId38"/>
      <p:boldItalic r:id="rId39"/>
    </p:embeddedFont>
    <p:embeddedFont>
      <p:font typeface="Alegreya"/>
      <p:regular r:id="rId40"/>
      <p:bold r:id="rId41"/>
      <p:italic r:id="rId42"/>
      <p:boldItalic r:id="rId4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3368">
          <p15:clr>
            <a:srgbClr val="A4A3A4"/>
          </p15:clr>
        </p15:guide>
        <p15:guide id="2" pos="238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32D50917-F297-417B-8068-F551DDBFEC28}">
  <a:tblStyle styleId="{32D50917-F297-417B-8068-F551DDBFEC28}"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3368" orient="horz"/>
        <p:guide pos="2381"/>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Alegreya-regular.fntdata"/><Relationship Id="rId20" Type="http://schemas.openxmlformats.org/officeDocument/2006/relationships/slide" Target="slides/slide13.xml"/><Relationship Id="rId42" Type="http://schemas.openxmlformats.org/officeDocument/2006/relationships/font" Target="fonts/Alegreya-italic.fntdata"/><Relationship Id="rId41" Type="http://schemas.openxmlformats.org/officeDocument/2006/relationships/font" Target="fonts/Alegreya-bold.fntdata"/><Relationship Id="rId22" Type="http://schemas.openxmlformats.org/officeDocument/2006/relationships/font" Target="fonts/Cabin-regular.fntdata"/><Relationship Id="rId21" Type="http://schemas.openxmlformats.org/officeDocument/2006/relationships/font" Target="fonts/Neucha-regular.fntdata"/><Relationship Id="rId43" Type="http://schemas.openxmlformats.org/officeDocument/2006/relationships/font" Target="fonts/Alegreya-boldItalic.fntdata"/><Relationship Id="rId24" Type="http://schemas.openxmlformats.org/officeDocument/2006/relationships/font" Target="fonts/Cabin-italic.fntdata"/><Relationship Id="rId23" Type="http://schemas.openxmlformats.org/officeDocument/2006/relationships/font" Target="fonts/Cabin-bold.fntdata"/><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26" Type="http://schemas.openxmlformats.org/officeDocument/2006/relationships/font" Target="fonts/Mada-regular.fntdata"/><Relationship Id="rId25" Type="http://schemas.openxmlformats.org/officeDocument/2006/relationships/font" Target="fonts/Cabin-boldItalic.fntdata"/><Relationship Id="rId28" Type="http://schemas.openxmlformats.org/officeDocument/2006/relationships/font" Target="fonts/MadaBlack-bold.fntdata"/><Relationship Id="rId27" Type="http://schemas.openxmlformats.org/officeDocument/2006/relationships/font" Target="fonts/Mada-bold.fntdata"/><Relationship Id="rId5" Type="http://schemas.openxmlformats.org/officeDocument/2006/relationships/slideMaster" Target="slideMasters/slideMaster1.xml"/><Relationship Id="rId6" Type="http://schemas.openxmlformats.org/officeDocument/2006/relationships/slideMaster" Target="slideMasters/slideMaster2.xml"/><Relationship Id="rId29" Type="http://schemas.openxmlformats.org/officeDocument/2006/relationships/font" Target="fonts/RobotoCondensed-regular.fntdata"/><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font" Target="fonts/RobotoCondensed-italic.fntdata"/><Relationship Id="rId30" Type="http://schemas.openxmlformats.org/officeDocument/2006/relationships/font" Target="fonts/RobotoCondensed-bold.fntdata"/><Relationship Id="rId11" Type="http://schemas.openxmlformats.org/officeDocument/2006/relationships/slide" Target="slides/slide4.xml"/><Relationship Id="rId33" Type="http://schemas.openxmlformats.org/officeDocument/2006/relationships/font" Target="fonts/Pacifico-regular.fntdata"/><Relationship Id="rId10" Type="http://schemas.openxmlformats.org/officeDocument/2006/relationships/slide" Target="slides/slide3.xml"/><Relationship Id="rId32" Type="http://schemas.openxmlformats.org/officeDocument/2006/relationships/font" Target="fonts/RobotoCondensed-boldItalic.fntdata"/><Relationship Id="rId13" Type="http://schemas.openxmlformats.org/officeDocument/2006/relationships/slide" Target="slides/slide6.xml"/><Relationship Id="rId35" Type="http://schemas.openxmlformats.org/officeDocument/2006/relationships/font" Target="fonts/ExoThin-boldItalic.fntdata"/><Relationship Id="rId12" Type="http://schemas.openxmlformats.org/officeDocument/2006/relationships/slide" Target="slides/slide5.xml"/><Relationship Id="rId34" Type="http://schemas.openxmlformats.org/officeDocument/2006/relationships/font" Target="fonts/ExoThin-bold.fntdata"/><Relationship Id="rId15" Type="http://schemas.openxmlformats.org/officeDocument/2006/relationships/slide" Target="slides/slide8.xml"/><Relationship Id="rId37" Type="http://schemas.openxmlformats.org/officeDocument/2006/relationships/font" Target="fonts/Exo-bold.fntdata"/><Relationship Id="rId14" Type="http://schemas.openxmlformats.org/officeDocument/2006/relationships/slide" Target="slides/slide7.xml"/><Relationship Id="rId36" Type="http://schemas.openxmlformats.org/officeDocument/2006/relationships/font" Target="fonts/Exo-regular.fntdata"/><Relationship Id="rId17" Type="http://schemas.openxmlformats.org/officeDocument/2006/relationships/slide" Target="slides/slide10.xml"/><Relationship Id="rId39" Type="http://schemas.openxmlformats.org/officeDocument/2006/relationships/font" Target="fonts/Exo-boldItalic.fntdata"/><Relationship Id="rId16" Type="http://schemas.openxmlformats.org/officeDocument/2006/relationships/slide" Target="slides/slide9.xml"/><Relationship Id="rId38" Type="http://schemas.openxmlformats.org/officeDocument/2006/relationships/font" Target="fonts/Exo-italic.fntdata"/><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 name="Shape 77"/>
        <p:cNvGrpSpPr/>
        <p:nvPr/>
      </p:nvGrpSpPr>
      <p:grpSpPr>
        <a:xfrm>
          <a:off x="0" y="0"/>
          <a:ext cx="0" cy="0"/>
          <a:chOff x="0" y="0"/>
          <a:chExt cx="0" cy="0"/>
        </a:xfrm>
      </p:grpSpPr>
      <p:sp>
        <p:nvSpPr>
          <p:cNvPr id="78" name="Google Shape;78;g7d487dd4aaae101_0: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79" name="Google Shape;79;g7d487dd4aaae10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5" name="Shape 455"/>
        <p:cNvGrpSpPr/>
        <p:nvPr/>
      </p:nvGrpSpPr>
      <p:grpSpPr>
        <a:xfrm>
          <a:off x="0" y="0"/>
          <a:ext cx="0" cy="0"/>
          <a:chOff x="0" y="0"/>
          <a:chExt cx="0" cy="0"/>
        </a:xfrm>
      </p:grpSpPr>
      <p:sp>
        <p:nvSpPr>
          <p:cNvPr id="456" name="Google Shape;456;g7b24c247f33e725_74: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457" name="Google Shape;457;g7b24c247f33e725_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7" name="Shape 477"/>
        <p:cNvGrpSpPr/>
        <p:nvPr/>
      </p:nvGrpSpPr>
      <p:grpSpPr>
        <a:xfrm>
          <a:off x="0" y="0"/>
          <a:ext cx="0" cy="0"/>
          <a:chOff x="0" y="0"/>
          <a:chExt cx="0" cy="0"/>
        </a:xfrm>
      </p:grpSpPr>
      <p:sp>
        <p:nvSpPr>
          <p:cNvPr id="478" name="Google Shape;478;g3eec6bbc59d0dd94_30: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479" name="Google Shape;479;g3eec6bbc59d0dd94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4" name="Shape 564"/>
        <p:cNvGrpSpPr/>
        <p:nvPr/>
      </p:nvGrpSpPr>
      <p:grpSpPr>
        <a:xfrm>
          <a:off x="0" y="0"/>
          <a:ext cx="0" cy="0"/>
          <a:chOff x="0" y="0"/>
          <a:chExt cx="0" cy="0"/>
        </a:xfrm>
      </p:grpSpPr>
      <p:sp>
        <p:nvSpPr>
          <p:cNvPr id="565" name="Google Shape;565;g3eec6bbc59d0dd94_8: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566" name="Google Shape;566;g3eec6bbc59d0dd94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1" name="Shape 571"/>
        <p:cNvGrpSpPr/>
        <p:nvPr/>
      </p:nvGrpSpPr>
      <p:grpSpPr>
        <a:xfrm>
          <a:off x="0" y="0"/>
          <a:ext cx="0" cy="0"/>
          <a:chOff x="0" y="0"/>
          <a:chExt cx="0" cy="0"/>
        </a:xfrm>
      </p:grpSpPr>
      <p:sp>
        <p:nvSpPr>
          <p:cNvPr id="572" name="Google Shape;572;g5f828a0b3c716f54_227: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573" name="Google Shape;573;g5f828a0b3c716f54_2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g823ca8f900_0_5: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97" name="Google Shape;97;g823ca8f900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g795ccafe65c70d7a_4: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187" name="Google Shape;187;g795ccafe65c70d7a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g2d8c39414bf3d451_0: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200" name="Google Shape;200;g2d8c39414bf3d45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g36b4ca7f36a6ddf9_1: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269" name="Google Shape;269;g36b4ca7f36a6ddf9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gfaff143a534190_202: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279" name="Google Shape;279;gfaff143a534190_2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0" name="Shape 340"/>
        <p:cNvGrpSpPr/>
        <p:nvPr/>
      </p:nvGrpSpPr>
      <p:grpSpPr>
        <a:xfrm>
          <a:off x="0" y="0"/>
          <a:ext cx="0" cy="0"/>
          <a:chOff x="0" y="0"/>
          <a:chExt cx="0" cy="0"/>
        </a:xfrm>
      </p:grpSpPr>
      <p:sp>
        <p:nvSpPr>
          <p:cNvPr id="341" name="Google Shape;341;gfaff143a534190_266: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342" name="Google Shape;342;gfaff143a534190_2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6" name="Shape 396"/>
        <p:cNvGrpSpPr/>
        <p:nvPr/>
      </p:nvGrpSpPr>
      <p:grpSpPr>
        <a:xfrm>
          <a:off x="0" y="0"/>
          <a:ext cx="0" cy="0"/>
          <a:chOff x="0" y="0"/>
          <a:chExt cx="0" cy="0"/>
        </a:xfrm>
      </p:grpSpPr>
      <p:sp>
        <p:nvSpPr>
          <p:cNvPr id="397" name="Google Shape;397;gfaff143a534190_359: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398" name="Google Shape;398;gfaff143a534190_3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7" name="Shape 427"/>
        <p:cNvGrpSpPr/>
        <p:nvPr/>
      </p:nvGrpSpPr>
      <p:grpSpPr>
        <a:xfrm>
          <a:off x="0" y="0"/>
          <a:ext cx="0" cy="0"/>
          <a:chOff x="0" y="0"/>
          <a:chExt cx="0" cy="0"/>
        </a:xfrm>
      </p:grpSpPr>
      <p:sp>
        <p:nvSpPr>
          <p:cNvPr id="428" name="Google Shape;428;g20be005b1d324768_2:notes"/>
          <p:cNvSpPr/>
          <p:nvPr>
            <p:ph idx="2" type="sldImg"/>
          </p:nvPr>
        </p:nvSpPr>
        <p:spPr>
          <a:xfrm>
            <a:off x="2217045" y="685800"/>
            <a:ext cx="2424600" cy="3429000"/>
          </a:xfrm>
          <a:custGeom>
            <a:rect b="b" l="l" r="r" t="t"/>
            <a:pathLst>
              <a:path extrusionOk="0" h="120000" w="120000">
                <a:moveTo>
                  <a:pt x="0" y="0"/>
                </a:moveTo>
                <a:lnTo>
                  <a:pt x="120000" y="0"/>
                </a:lnTo>
                <a:lnTo>
                  <a:pt x="120000" y="120000"/>
                </a:lnTo>
                <a:lnTo>
                  <a:pt x="0" y="120000"/>
                </a:lnTo>
                <a:close/>
              </a:path>
            </a:pathLst>
          </a:custGeom>
        </p:spPr>
      </p:sp>
      <p:sp>
        <p:nvSpPr>
          <p:cNvPr id="429" name="Google Shape;429;g20be005b1d324768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idx="12" type="sldNum"/>
          </p:nvPr>
        </p:nvSpPr>
        <p:spPr>
          <a:xfrm>
            <a:off x="7106400" y="-68"/>
            <a:ext cx="453600" cy="562200"/>
          </a:xfrm>
          <a:prstGeom prst="rect">
            <a:avLst/>
          </a:prstGeom>
        </p:spPr>
        <p:txBody>
          <a:bodyPr anchorCtr="0" anchor="ctr" bIns="111700" lIns="111700" spcFirstLastPara="1" rIns="111700" wrap="square" tIns="111700">
            <a:noAutofit/>
          </a:bodyPr>
          <a:lstStyle>
            <a:lvl1pPr lvl="0">
              <a:buNone/>
              <a:defRPr sz="2500">
                <a:latin typeface="Exo"/>
                <a:ea typeface="Exo"/>
                <a:cs typeface="Exo"/>
                <a:sym typeface="Exo"/>
              </a:defRPr>
            </a:lvl1pPr>
            <a:lvl2pPr lvl="1">
              <a:buNone/>
              <a:defRPr sz="2500">
                <a:latin typeface="Exo"/>
                <a:ea typeface="Exo"/>
                <a:cs typeface="Exo"/>
                <a:sym typeface="Exo"/>
              </a:defRPr>
            </a:lvl2pPr>
            <a:lvl3pPr lvl="2">
              <a:buNone/>
              <a:defRPr sz="2500">
                <a:latin typeface="Exo"/>
                <a:ea typeface="Exo"/>
                <a:cs typeface="Exo"/>
                <a:sym typeface="Exo"/>
              </a:defRPr>
            </a:lvl3pPr>
            <a:lvl4pPr lvl="3">
              <a:buNone/>
              <a:defRPr sz="2500">
                <a:latin typeface="Exo"/>
                <a:ea typeface="Exo"/>
                <a:cs typeface="Exo"/>
                <a:sym typeface="Exo"/>
              </a:defRPr>
            </a:lvl4pPr>
            <a:lvl5pPr lvl="4">
              <a:buNone/>
              <a:defRPr sz="2500">
                <a:latin typeface="Exo"/>
                <a:ea typeface="Exo"/>
                <a:cs typeface="Exo"/>
                <a:sym typeface="Exo"/>
              </a:defRPr>
            </a:lvl5pPr>
            <a:lvl6pPr lvl="5">
              <a:buNone/>
              <a:defRPr sz="2500">
                <a:latin typeface="Exo"/>
                <a:ea typeface="Exo"/>
                <a:cs typeface="Exo"/>
                <a:sym typeface="Exo"/>
              </a:defRPr>
            </a:lvl6pPr>
            <a:lvl7pPr lvl="6">
              <a:buNone/>
              <a:defRPr sz="2500">
                <a:latin typeface="Exo"/>
                <a:ea typeface="Exo"/>
                <a:cs typeface="Exo"/>
                <a:sym typeface="Exo"/>
              </a:defRPr>
            </a:lvl7pPr>
            <a:lvl8pPr lvl="7">
              <a:buNone/>
              <a:defRPr sz="2500">
                <a:latin typeface="Exo"/>
                <a:ea typeface="Exo"/>
                <a:cs typeface="Exo"/>
                <a:sym typeface="Exo"/>
              </a:defRPr>
            </a:lvl8pPr>
            <a:lvl9pPr lvl="8">
              <a:buNone/>
              <a:defRPr sz="2500">
                <a:latin typeface="Exo"/>
                <a:ea typeface="Exo"/>
                <a:cs typeface="Exo"/>
                <a:sym typeface="Exo"/>
              </a:defRPr>
            </a:lvl9pPr>
          </a:lstStyle>
          <a:p>
            <a:pPr indent="0" lvl="0" marL="0" rtl="0" algn="r">
              <a:spcBef>
                <a:spcPts val="0"/>
              </a:spcBef>
              <a:spcAft>
                <a:spcPts val="0"/>
              </a:spcAft>
              <a:buNone/>
            </a:pPr>
            <a:fld id="{00000000-1234-1234-1234-123412341234}" type="slidenum">
              <a:rPr lang="ar"/>
              <a:t>‹#›</a:t>
            </a:fld>
            <a:endParaRPr/>
          </a:p>
        </p:txBody>
      </p:sp>
      <p:sp>
        <p:nvSpPr>
          <p:cNvPr id="11" name="Google Shape;11;p2"/>
          <p:cNvSpPr/>
          <p:nvPr/>
        </p:nvSpPr>
        <p:spPr>
          <a:xfrm rot="-10799591">
            <a:off x="1747" y="382"/>
            <a:ext cx="7556400" cy="396000"/>
          </a:xfrm>
          <a:prstGeom prst="snip2SameRect">
            <a:avLst>
              <a:gd fmla="val 50000" name="adj1"/>
              <a:gd fmla="val 0" name="adj2"/>
            </a:avLst>
          </a:prstGeom>
          <a:solidFill>
            <a:schemeClr val="accent1"/>
          </a:solidFill>
          <a:ln>
            <a:noFill/>
          </a:ln>
          <a:effectLst>
            <a:outerShdw blurRad="57150" rotWithShape="0" algn="bl" dir="5400000" dist="19050">
              <a:srgbClr val="000000">
                <a:alpha val="50000"/>
              </a:srgbClr>
            </a:outerShdw>
          </a:effectLst>
        </p:spPr>
        <p:txBody>
          <a:bodyPr anchorCtr="0" anchor="ctr" bIns="232875" lIns="232875" spcFirstLastPara="1" rIns="232875" wrap="square" tIns="232875">
            <a:noAutofit/>
          </a:bodyPr>
          <a:lstStyle/>
          <a:p>
            <a:pPr indent="0" lvl="0" marL="0" rtl="0" algn="l">
              <a:spcBef>
                <a:spcPts val="0"/>
              </a:spcBef>
              <a:spcAft>
                <a:spcPts val="0"/>
              </a:spcAft>
              <a:buNone/>
            </a:pPr>
            <a:r>
              <a:t/>
            </a:r>
            <a:endParaRPr sz="3600"/>
          </a:p>
        </p:txBody>
      </p:sp>
      <p:sp>
        <p:nvSpPr>
          <p:cNvPr id="12" name="Google Shape;12;p2"/>
          <p:cNvSpPr/>
          <p:nvPr/>
        </p:nvSpPr>
        <p:spPr>
          <a:xfrm>
            <a:off x="-95250" y="847725"/>
            <a:ext cx="1677000" cy="503700"/>
          </a:xfrm>
          <a:prstGeom prst="roundRect">
            <a:avLst>
              <a:gd fmla="val 16667" name="adj"/>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p:nvPr/>
        </p:nvSpPr>
        <p:spPr>
          <a:xfrm>
            <a:off x="-95252" y="1566127"/>
            <a:ext cx="1677000" cy="503700"/>
          </a:xfrm>
          <a:prstGeom prst="roundRect">
            <a:avLst>
              <a:gd fmla="val 16667" name="adj"/>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59" name="Shape 59"/>
        <p:cNvGrpSpPr/>
        <p:nvPr/>
      </p:nvGrpSpPr>
      <p:grpSpPr>
        <a:xfrm>
          <a:off x="0" y="0"/>
          <a:ext cx="0" cy="0"/>
          <a:chOff x="0" y="0"/>
          <a:chExt cx="0" cy="0"/>
        </a:xfrm>
      </p:grpSpPr>
      <p:sp>
        <p:nvSpPr>
          <p:cNvPr id="60" name="Google Shape;60;p12"/>
          <p:cNvSpPr txBox="1"/>
          <p:nvPr>
            <p:ph type="title"/>
          </p:nvPr>
        </p:nvSpPr>
        <p:spPr>
          <a:xfrm>
            <a:off x="257705" y="925091"/>
            <a:ext cx="7044900" cy="1190700"/>
          </a:xfrm>
          <a:prstGeom prst="rect">
            <a:avLst/>
          </a:prstGeom>
        </p:spPr>
        <p:txBody>
          <a:bodyPr anchorCtr="0" anchor="t" bIns="111700" lIns="111700" spcFirstLastPara="1" rIns="111700" wrap="square" tIns="111700">
            <a:noAutofit/>
          </a:bodyPr>
          <a:lstStyle>
            <a:lvl1pPr lvl="0" rtl="0">
              <a:spcBef>
                <a:spcPts val="0"/>
              </a:spcBef>
              <a:spcAft>
                <a:spcPts val="0"/>
              </a:spcAft>
              <a:buSzPts val="3300"/>
              <a:buNone/>
              <a:defRPr/>
            </a:lvl1pPr>
            <a:lvl2pPr lvl="1" rtl="0">
              <a:spcBef>
                <a:spcPts val="0"/>
              </a:spcBef>
              <a:spcAft>
                <a:spcPts val="0"/>
              </a:spcAft>
              <a:buSzPts val="3300"/>
              <a:buNone/>
              <a:defRPr/>
            </a:lvl2pPr>
            <a:lvl3pPr lvl="2" rtl="0">
              <a:spcBef>
                <a:spcPts val="0"/>
              </a:spcBef>
              <a:spcAft>
                <a:spcPts val="0"/>
              </a:spcAft>
              <a:buSzPts val="3300"/>
              <a:buNone/>
              <a:defRPr/>
            </a:lvl3pPr>
            <a:lvl4pPr lvl="3" rtl="0">
              <a:spcBef>
                <a:spcPts val="0"/>
              </a:spcBef>
              <a:spcAft>
                <a:spcPts val="0"/>
              </a:spcAft>
              <a:buSzPts val="3300"/>
              <a:buNone/>
              <a:defRPr/>
            </a:lvl4pPr>
            <a:lvl5pPr lvl="4" rtl="0">
              <a:spcBef>
                <a:spcPts val="0"/>
              </a:spcBef>
              <a:spcAft>
                <a:spcPts val="0"/>
              </a:spcAft>
              <a:buSzPts val="3300"/>
              <a:buNone/>
              <a:defRPr/>
            </a:lvl5pPr>
            <a:lvl6pPr lvl="5" rtl="0">
              <a:spcBef>
                <a:spcPts val="0"/>
              </a:spcBef>
              <a:spcAft>
                <a:spcPts val="0"/>
              </a:spcAft>
              <a:buSzPts val="3300"/>
              <a:buNone/>
              <a:defRPr/>
            </a:lvl6pPr>
            <a:lvl7pPr lvl="6" rtl="0">
              <a:spcBef>
                <a:spcPts val="0"/>
              </a:spcBef>
              <a:spcAft>
                <a:spcPts val="0"/>
              </a:spcAft>
              <a:buSzPts val="3300"/>
              <a:buNone/>
              <a:defRPr/>
            </a:lvl7pPr>
            <a:lvl8pPr lvl="7" rtl="0">
              <a:spcBef>
                <a:spcPts val="0"/>
              </a:spcBef>
              <a:spcAft>
                <a:spcPts val="0"/>
              </a:spcAft>
              <a:buSzPts val="3300"/>
              <a:buNone/>
              <a:defRPr/>
            </a:lvl8pPr>
            <a:lvl9pPr lvl="8" rtl="0">
              <a:spcBef>
                <a:spcPts val="0"/>
              </a:spcBef>
              <a:spcAft>
                <a:spcPts val="0"/>
              </a:spcAft>
              <a:buSzPts val="3300"/>
              <a:buNone/>
              <a:defRPr/>
            </a:lvl9pPr>
          </a:lstStyle>
          <a:p/>
        </p:txBody>
      </p:sp>
      <p:sp>
        <p:nvSpPr>
          <p:cNvPr id="61" name="Google Shape;61;p12"/>
          <p:cNvSpPr txBox="1"/>
          <p:nvPr>
            <p:ph idx="1" type="body"/>
          </p:nvPr>
        </p:nvSpPr>
        <p:spPr>
          <a:xfrm>
            <a:off x="257705" y="2395696"/>
            <a:ext cx="7044900" cy="7102200"/>
          </a:xfrm>
          <a:prstGeom prst="rect">
            <a:avLst/>
          </a:prstGeom>
        </p:spPr>
        <p:txBody>
          <a:bodyPr anchorCtr="0" anchor="t" bIns="111700" lIns="111700" spcFirstLastPara="1" rIns="111700" wrap="square" tIns="111700">
            <a:noAutofit/>
          </a:bodyPr>
          <a:lstStyle>
            <a:lvl1pPr indent="-374650" lvl="0" marL="457200" rtl="0">
              <a:spcBef>
                <a:spcPts val="0"/>
              </a:spcBef>
              <a:spcAft>
                <a:spcPts val="0"/>
              </a:spcAft>
              <a:buSzPts val="2300"/>
              <a:buChar char="●"/>
              <a:defRPr/>
            </a:lvl1pPr>
            <a:lvl2pPr indent="-342900" lvl="1" marL="914400" rtl="0">
              <a:spcBef>
                <a:spcPts val="2000"/>
              </a:spcBef>
              <a:spcAft>
                <a:spcPts val="0"/>
              </a:spcAft>
              <a:buSzPts val="1800"/>
              <a:buChar char="○"/>
              <a:defRPr/>
            </a:lvl2pPr>
            <a:lvl3pPr indent="-342900" lvl="2" marL="1371600" rtl="0">
              <a:spcBef>
                <a:spcPts val="2000"/>
              </a:spcBef>
              <a:spcAft>
                <a:spcPts val="0"/>
              </a:spcAft>
              <a:buSzPts val="1800"/>
              <a:buChar char="■"/>
              <a:defRPr/>
            </a:lvl3pPr>
            <a:lvl4pPr indent="-342900" lvl="3" marL="1828800" rtl="0">
              <a:spcBef>
                <a:spcPts val="2000"/>
              </a:spcBef>
              <a:spcAft>
                <a:spcPts val="0"/>
              </a:spcAft>
              <a:buSzPts val="1800"/>
              <a:buChar char="●"/>
              <a:defRPr/>
            </a:lvl4pPr>
            <a:lvl5pPr indent="-342900" lvl="4" marL="2286000" rtl="0">
              <a:spcBef>
                <a:spcPts val="2000"/>
              </a:spcBef>
              <a:spcAft>
                <a:spcPts val="0"/>
              </a:spcAft>
              <a:buSzPts val="1800"/>
              <a:buChar char="○"/>
              <a:defRPr/>
            </a:lvl5pPr>
            <a:lvl6pPr indent="-342900" lvl="5" marL="2743200" rtl="0">
              <a:spcBef>
                <a:spcPts val="2000"/>
              </a:spcBef>
              <a:spcAft>
                <a:spcPts val="0"/>
              </a:spcAft>
              <a:buSzPts val="1800"/>
              <a:buChar char="■"/>
              <a:defRPr/>
            </a:lvl6pPr>
            <a:lvl7pPr indent="-342900" lvl="6" marL="3200400" rtl="0">
              <a:spcBef>
                <a:spcPts val="2000"/>
              </a:spcBef>
              <a:spcAft>
                <a:spcPts val="0"/>
              </a:spcAft>
              <a:buSzPts val="1800"/>
              <a:buChar char="●"/>
              <a:defRPr/>
            </a:lvl7pPr>
            <a:lvl8pPr indent="-342900" lvl="7" marL="3657600" rtl="0">
              <a:spcBef>
                <a:spcPts val="2000"/>
              </a:spcBef>
              <a:spcAft>
                <a:spcPts val="0"/>
              </a:spcAft>
              <a:buSzPts val="1800"/>
              <a:buChar char="○"/>
              <a:defRPr/>
            </a:lvl8pPr>
            <a:lvl9pPr indent="-342900" lvl="8" marL="4114800" rtl="0">
              <a:spcBef>
                <a:spcPts val="2000"/>
              </a:spcBef>
              <a:spcAft>
                <a:spcPts val="2000"/>
              </a:spcAft>
              <a:buSzPts val="1800"/>
              <a:buChar char="■"/>
              <a:defRPr/>
            </a:lvl9pPr>
          </a:lstStyle>
          <a:p/>
        </p:txBody>
      </p:sp>
      <p:sp>
        <p:nvSpPr>
          <p:cNvPr id="62" name="Google Shape;62;p12"/>
          <p:cNvSpPr txBox="1"/>
          <p:nvPr>
            <p:ph idx="12" type="sldNum"/>
          </p:nvPr>
        </p:nvSpPr>
        <p:spPr>
          <a:xfrm>
            <a:off x="7004788" y="9693616"/>
            <a:ext cx="453600" cy="818100"/>
          </a:xfrm>
          <a:prstGeom prst="rect">
            <a:avLst/>
          </a:prstGeom>
        </p:spPr>
        <p:txBody>
          <a:bodyPr anchorCtr="0" anchor="ctr" bIns="111700" lIns="111700" spcFirstLastPara="1" rIns="111700" wrap="square" tIns="1117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63" name="Shape 63"/>
        <p:cNvGrpSpPr/>
        <p:nvPr/>
      </p:nvGrpSpPr>
      <p:grpSpPr>
        <a:xfrm>
          <a:off x="0" y="0"/>
          <a:ext cx="0" cy="0"/>
          <a:chOff x="0" y="0"/>
          <a:chExt cx="0" cy="0"/>
        </a:xfrm>
      </p:grpSpPr>
      <p:sp>
        <p:nvSpPr>
          <p:cNvPr id="64" name="Google Shape;64;p13"/>
          <p:cNvSpPr txBox="1"/>
          <p:nvPr>
            <p:ph type="title"/>
          </p:nvPr>
        </p:nvSpPr>
        <p:spPr>
          <a:xfrm>
            <a:off x="257705" y="925091"/>
            <a:ext cx="7044900" cy="1190700"/>
          </a:xfrm>
          <a:prstGeom prst="rect">
            <a:avLst/>
          </a:prstGeom>
        </p:spPr>
        <p:txBody>
          <a:bodyPr anchorCtr="0" anchor="t" bIns="111700" lIns="111700" spcFirstLastPara="1" rIns="111700" wrap="square" tIns="111700">
            <a:noAutofit/>
          </a:bodyPr>
          <a:lstStyle>
            <a:lvl1pPr lvl="0" rtl="0">
              <a:spcBef>
                <a:spcPts val="0"/>
              </a:spcBef>
              <a:spcAft>
                <a:spcPts val="0"/>
              </a:spcAft>
              <a:buSzPts val="3300"/>
              <a:buNone/>
              <a:defRPr/>
            </a:lvl1pPr>
            <a:lvl2pPr lvl="1" rtl="0">
              <a:spcBef>
                <a:spcPts val="0"/>
              </a:spcBef>
              <a:spcAft>
                <a:spcPts val="0"/>
              </a:spcAft>
              <a:buSzPts val="3300"/>
              <a:buNone/>
              <a:defRPr/>
            </a:lvl2pPr>
            <a:lvl3pPr lvl="2" rtl="0">
              <a:spcBef>
                <a:spcPts val="0"/>
              </a:spcBef>
              <a:spcAft>
                <a:spcPts val="0"/>
              </a:spcAft>
              <a:buSzPts val="3300"/>
              <a:buNone/>
              <a:defRPr/>
            </a:lvl3pPr>
            <a:lvl4pPr lvl="3" rtl="0">
              <a:spcBef>
                <a:spcPts val="0"/>
              </a:spcBef>
              <a:spcAft>
                <a:spcPts val="0"/>
              </a:spcAft>
              <a:buSzPts val="3300"/>
              <a:buNone/>
              <a:defRPr/>
            </a:lvl4pPr>
            <a:lvl5pPr lvl="4" rtl="0">
              <a:spcBef>
                <a:spcPts val="0"/>
              </a:spcBef>
              <a:spcAft>
                <a:spcPts val="0"/>
              </a:spcAft>
              <a:buSzPts val="3300"/>
              <a:buNone/>
              <a:defRPr/>
            </a:lvl5pPr>
            <a:lvl6pPr lvl="5" rtl="0">
              <a:spcBef>
                <a:spcPts val="0"/>
              </a:spcBef>
              <a:spcAft>
                <a:spcPts val="0"/>
              </a:spcAft>
              <a:buSzPts val="3300"/>
              <a:buNone/>
              <a:defRPr/>
            </a:lvl6pPr>
            <a:lvl7pPr lvl="6" rtl="0">
              <a:spcBef>
                <a:spcPts val="0"/>
              </a:spcBef>
              <a:spcAft>
                <a:spcPts val="0"/>
              </a:spcAft>
              <a:buSzPts val="3300"/>
              <a:buNone/>
              <a:defRPr/>
            </a:lvl7pPr>
            <a:lvl8pPr lvl="7" rtl="0">
              <a:spcBef>
                <a:spcPts val="0"/>
              </a:spcBef>
              <a:spcAft>
                <a:spcPts val="0"/>
              </a:spcAft>
              <a:buSzPts val="3300"/>
              <a:buNone/>
              <a:defRPr/>
            </a:lvl8pPr>
            <a:lvl9pPr lvl="8" rtl="0">
              <a:spcBef>
                <a:spcPts val="0"/>
              </a:spcBef>
              <a:spcAft>
                <a:spcPts val="0"/>
              </a:spcAft>
              <a:buSzPts val="3300"/>
              <a:buNone/>
              <a:defRPr/>
            </a:lvl9pPr>
          </a:lstStyle>
          <a:p/>
        </p:txBody>
      </p:sp>
      <p:sp>
        <p:nvSpPr>
          <p:cNvPr id="65" name="Google Shape;65;p13"/>
          <p:cNvSpPr txBox="1"/>
          <p:nvPr>
            <p:ph idx="12" type="sldNum"/>
          </p:nvPr>
        </p:nvSpPr>
        <p:spPr>
          <a:xfrm>
            <a:off x="7106400" y="2"/>
            <a:ext cx="453600" cy="562200"/>
          </a:xfrm>
          <a:prstGeom prst="rect">
            <a:avLst/>
          </a:prstGeom>
          <a:solidFill>
            <a:srgbClr val="509EEA"/>
          </a:solidFill>
          <a:ln>
            <a:noFill/>
          </a:ln>
        </p:spPr>
        <p:txBody>
          <a:bodyPr anchorCtr="0" anchor="ctr" bIns="111700" lIns="111700" spcFirstLastPara="1" rIns="111700" wrap="square" tIns="111700">
            <a:noAutofit/>
          </a:bodyPr>
          <a:lstStyle>
            <a:lvl1pPr lvl="0" rtl="0">
              <a:buNone/>
              <a:defRPr b="1" sz="1400">
                <a:solidFill>
                  <a:schemeClr val="lt1"/>
                </a:solidFill>
                <a:latin typeface="Exo"/>
                <a:ea typeface="Exo"/>
                <a:cs typeface="Exo"/>
                <a:sym typeface="Exo"/>
              </a:defRPr>
            </a:lvl1pPr>
            <a:lvl2pPr lvl="1" rtl="0">
              <a:buNone/>
              <a:defRPr b="1" sz="1400">
                <a:solidFill>
                  <a:schemeClr val="lt1"/>
                </a:solidFill>
                <a:latin typeface="Exo"/>
                <a:ea typeface="Exo"/>
                <a:cs typeface="Exo"/>
                <a:sym typeface="Exo"/>
              </a:defRPr>
            </a:lvl2pPr>
            <a:lvl3pPr lvl="2" rtl="0">
              <a:buNone/>
              <a:defRPr b="1" sz="1400">
                <a:solidFill>
                  <a:schemeClr val="lt1"/>
                </a:solidFill>
                <a:latin typeface="Exo"/>
                <a:ea typeface="Exo"/>
                <a:cs typeface="Exo"/>
                <a:sym typeface="Exo"/>
              </a:defRPr>
            </a:lvl3pPr>
            <a:lvl4pPr lvl="3" rtl="0">
              <a:buNone/>
              <a:defRPr b="1" sz="1400">
                <a:solidFill>
                  <a:schemeClr val="lt1"/>
                </a:solidFill>
                <a:latin typeface="Exo"/>
                <a:ea typeface="Exo"/>
                <a:cs typeface="Exo"/>
                <a:sym typeface="Exo"/>
              </a:defRPr>
            </a:lvl4pPr>
            <a:lvl5pPr lvl="4" rtl="0">
              <a:buNone/>
              <a:defRPr b="1" sz="1400">
                <a:solidFill>
                  <a:schemeClr val="lt1"/>
                </a:solidFill>
                <a:latin typeface="Exo"/>
                <a:ea typeface="Exo"/>
                <a:cs typeface="Exo"/>
                <a:sym typeface="Exo"/>
              </a:defRPr>
            </a:lvl5pPr>
            <a:lvl6pPr lvl="5" rtl="0">
              <a:buNone/>
              <a:defRPr b="1" sz="1400">
                <a:solidFill>
                  <a:schemeClr val="lt1"/>
                </a:solidFill>
                <a:latin typeface="Exo"/>
                <a:ea typeface="Exo"/>
                <a:cs typeface="Exo"/>
                <a:sym typeface="Exo"/>
              </a:defRPr>
            </a:lvl6pPr>
            <a:lvl7pPr lvl="6" rtl="0">
              <a:buNone/>
              <a:defRPr b="1" sz="1400">
                <a:solidFill>
                  <a:schemeClr val="lt1"/>
                </a:solidFill>
                <a:latin typeface="Exo"/>
                <a:ea typeface="Exo"/>
                <a:cs typeface="Exo"/>
                <a:sym typeface="Exo"/>
              </a:defRPr>
            </a:lvl7pPr>
            <a:lvl8pPr lvl="7" rtl="0">
              <a:buNone/>
              <a:defRPr b="1" sz="1400">
                <a:solidFill>
                  <a:schemeClr val="lt1"/>
                </a:solidFill>
                <a:latin typeface="Exo"/>
                <a:ea typeface="Exo"/>
                <a:cs typeface="Exo"/>
                <a:sym typeface="Exo"/>
              </a:defRPr>
            </a:lvl8pPr>
            <a:lvl9pPr lvl="8" rtl="0">
              <a:buNone/>
              <a:defRPr b="1" sz="1400">
                <a:solidFill>
                  <a:schemeClr val="lt1"/>
                </a:solidFill>
                <a:latin typeface="Exo"/>
                <a:ea typeface="Exo"/>
                <a:cs typeface="Exo"/>
                <a:sym typeface="Exo"/>
              </a:defRPr>
            </a:lvl9pPr>
          </a:lstStyle>
          <a:p>
            <a:pPr indent="0" lvl="0" marL="0" rtl="0" algn="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66" name="Shape 66"/>
        <p:cNvGrpSpPr/>
        <p:nvPr/>
      </p:nvGrpSpPr>
      <p:grpSpPr>
        <a:xfrm>
          <a:off x="0" y="0"/>
          <a:ext cx="0" cy="0"/>
          <a:chOff x="0" y="0"/>
          <a:chExt cx="0" cy="0"/>
        </a:xfrm>
      </p:grpSpPr>
      <p:sp>
        <p:nvSpPr>
          <p:cNvPr id="67" name="Google Shape;67;p14"/>
          <p:cNvSpPr/>
          <p:nvPr/>
        </p:nvSpPr>
        <p:spPr>
          <a:xfrm flipH="1" rot="-273">
            <a:off x="-3463" y="10303462"/>
            <a:ext cx="7566900" cy="388200"/>
          </a:xfrm>
          <a:prstGeom prst="snip2SameRect">
            <a:avLst>
              <a:gd fmla="val 50000" name="adj1"/>
              <a:gd fmla="val 0" name="adj2"/>
            </a:avLst>
          </a:prstGeom>
          <a:solidFill>
            <a:schemeClr val="accent1"/>
          </a:solidFill>
          <a:ln>
            <a:noFill/>
          </a:ln>
          <a:effectLst>
            <a:outerShdw blurRad="57150" rotWithShape="0" algn="bl" dir="5400000" dist="19050">
              <a:srgbClr val="000000">
                <a:alpha val="50000"/>
              </a:srgbClr>
            </a:outerShdw>
          </a:effectLst>
        </p:spPr>
        <p:txBody>
          <a:bodyPr anchorCtr="0" anchor="ctr" bIns="91175" lIns="91175" spcFirstLastPara="1" rIns="91175" wrap="square" tIns="91175">
            <a:noAutofit/>
          </a:bodyPr>
          <a:lstStyle/>
          <a:p>
            <a:pPr indent="0" lvl="0" marL="0" marR="0" rtl="0" algn="l">
              <a:lnSpc>
                <a:spcPct val="100000"/>
              </a:lnSpc>
              <a:spcBef>
                <a:spcPts val="0"/>
              </a:spcBef>
              <a:spcAft>
                <a:spcPts val="0"/>
              </a:spcAft>
              <a:buNone/>
            </a:pPr>
            <a:r>
              <a:t/>
            </a:r>
            <a:endParaRPr sz="1400"/>
          </a:p>
        </p:txBody>
      </p:sp>
      <p:cxnSp>
        <p:nvCxnSpPr>
          <p:cNvPr id="68" name="Google Shape;68;p14"/>
          <p:cNvCxnSpPr/>
          <p:nvPr/>
        </p:nvCxnSpPr>
        <p:spPr>
          <a:xfrm flipH="1" rot="10800000">
            <a:off x="1376930" y="663995"/>
            <a:ext cx="4808700" cy="12000"/>
          </a:xfrm>
          <a:prstGeom prst="straightConnector1">
            <a:avLst/>
          </a:prstGeom>
          <a:noFill/>
          <a:ln cap="flat" cmpd="sng" w="38100">
            <a:solidFill>
              <a:schemeClr val="accent1"/>
            </a:solidFill>
            <a:prstDash val="solid"/>
            <a:round/>
            <a:headEnd len="med" w="med" type="diamond"/>
            <a:tailEnd len="med" w="med" type="diamond"/>
          </a:ln>
        </p:spPr>
      </p:cxnSp>
      <p:sp>
        <p:nvSpPr>
          <p:cNvPr id="69" name="Google Shape;69;p14"/>
          <p:cNvSpPr/>
          <p:nvPr/>
        </p:nvSpPr>
        <p:spPr>
          <a:xfrm>
            <a:off x="138722" y="818449"/>
            <a:ext cx="7281000" cy="9207300"/>
          </a:xfrm>
          <a:prstGeom prst="rect">
            <a:avLst/>
          </a:prstGeom>
          <a:noFill/>
          <a:ln cap="flat" cmpd="sng" w="9525">
            <a:solidFill>
              <a:schemeClr val="accent3"/>
            </a:solidFill>
            <a:prstDash val="lgDash"/>
            <a:round/>
            <a:headEnd len="sm" w="sm" type="none"/>
            <a:tailEnd len="sm" w="sm" type="none"/>
          </a:ln>
        </p:spPr>
        <p:txBody>
          <a:bodyPr anchorCtr="0" anchor="ctr" bIns="91175" lIns="91175" spcFirstLastPara="1" rIns="91175" wrap="square" tIns="91175">
            <a:noAutofit/>
          </a:bodyPr>
          <a:lstStyle/>
          <a:p>
            <a:pPr indent="0" lvl="0" marL="0" rtl="0" algn="l">
              <a:spcBef>
                <a:spcPts val="0"/>
              </a:spcBef>
              <a:spcAft>
                <a:spcPts val="0"/>
              </a:spcAft>
              <a:buClr>
                <a:srgbClr val="000000"/>
              </a:buClr>
              <a:buSzPts val="1100"/>
              <a:buFont typeface="Arial"/>
              <a:buNone/>
            </a:pPr>
            <a:r>
              <a:t/>
            </a:r>
            <a:endParaRPr sz="800">
              <a:latin typeface="Cabin"/>
              <a:ea typeface="Cabin"/>
              <a:cs typeface="Cabin"/>
              <a:sym typeface="Cabin"/>
            </a:endParaRPr>
          </a:p>
        </p:txBody>
      </p:sp>
      <p:sp>
        <p:nvSpPr>
          <p:cNvPr id="70" name="Google Shape;70;p14"/>
          <p:cNvSpPr txBox="1"/>
          <p:nvPr/>
        </p:nvSpPr>
        <p:spPr>
          <a:xfrm>
            <a:off x="996329" y="105779"/>
            <a:ext cx="5569800" cy="646500"/>
          </a:xfrm>
          <a:prstGeom prst="rect">
            <a:avLst/>
          </a:prstGeom>
          <a:noFill/>
          <a:ln>
            <a:noFill/>
          </a:ln>
        </p:spPr>
        <p:txBody>
          <a:bodyPr anchorCtr="0" anchor="t" bIns="91175" lIns="91175" spcFirstLastPara="1" rIns="91175" wrap="square" tIns="91175">
            <a:noAutofit/>
          </a:bodyPr>
          <a:lstStyle/>
          <a:p>
            <a:pPr indent="0" lvl="0" marL="0" rtl="0" algn="ctr">
              <a:spcBef>
                <a:spcPts val="0"/>
              </a:spcBef>
              <a:spcAft>
                <a:spcPts val="0"/>
              </a:spcAft>
              <a:buNone/>
            </a:pPr>
            <a:r>
              <a:rPr b="1" lang="ar" sz="2500">
                <a:latin typeface="Mada"/>
                <a:ea typeface="Mada"/>
                <a:cs typeface="Mada"/>
                <a:sym typeface="Mada"/>
              </a:rPr>
              <a:t>Lecture Quiz</a:t>
            </a:r>
            <a:endParaRPr b="1" sz="2500">
              <a:latin typeface="Mada"/>
              <a:ea typeface="Mada"/>
              <a:cs typeface="Mada"/>
              <a:sym typeface="Mada"/>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71" name="Shape 71"/>
        <p:cNvGrpSpPr/>
        <p:nvPr/>
      </p:nvGrpSpPr>
      <p:grpSpPr>
        <a:xfrm>
          <a:off x="0" y="0"/>
          <a:ext cx="0" cy="0"/>
          <a:chOff x="0" y="0"/>
          <a:chExt cx="0" cy="0"/>
        </a:xfrm>
      </p:grpSpPr>
      <p:cxnSp>
        <p:nvCxnSpPr>
          <p:cNvPr id="72" name="Google Shape;72;p15"/>
          <p:cNvCxnSpPr/>
          <p:nvPr/>
        </p:nvCxnSpPr>
        <p:spPr>
          <a:xfrm flipH="1" rot="10800000">
            <a:off x="1355300" y="588250"/>
            <a:ext cx="4827000" cy="12000"/>
          </a:xfrm>
          <a:prstGeom prst="straightConnector1">
            <a:avLst/>
          </a:prstGeom>
          <a:noFill/>
          <a:ln cap="flat" cmpd="sng" w="38100">
            <a:solidFill>
              <a:srgbClr val="1874CD"/>
            </a:solidFill>
            <a:prstDash val="solid"/>
            <a:round/>
            <a:headEnd len="med" w="med" type="diamond"/>
            <a:tailEnd len="med" w="med" type="diamond"/>
          </a:ln>
        </p:spPr>
      </p:cxnSp>
      <p:sp>
        <p:nvSpPr>
          <p:cNvPr id="73" name="Google Shape;73;p15"/>
          <p:cNvSpPr txBox="1"/>
          <p:nvPr/>
        </p:nvSpPr>
        <p:spPr>
          <a:xfrm>
            <a:off x="1355300" y="0"/>
            <a:ext cx="5085300" cy="41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600">
                <a:latin typeface="Mada"/>
                <a:ea typeface="Mada"/>
                <a:cs typeface="Mada"/>
                <a:sym typeface="Mada"/>
              </a:rPr>
              <a:t>Summary</a:t>
            </a:r>
            <a:endParaRPr b="1" sz="2600">
              <a:latin typeface="Mada"/>
              <a:ea typeface="Mada"/>
              <a:cs typeface="Mada"/>
              <a:sym typeface="Mada"/>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74" name="Shape 74"/>
        <p:cNvGrpSpPr/>
        <p:nvPr/>
      </p:nvGrpSpPr>
      <p:grpSpPr>
        <a:xfrm>
          <a:off x="0" y="0"/>
          <a:ext cx="0" cy="0"/>
          <a:chOff x="0" y="0"/>
          <a:chExt cx="0" cy="0"/>
        </a:xfrm>
      </p:grpSpPr>
      <p:sp>
        <p:nvSpPr>
          <p:cNvPr id="75" name="Google Shape;75;p16"/>
          <p:cNvSpPr txBox="1"/>
          <p:nvPr>
            <p:ph idx="12" type="sldNum"/>
          </p:nvPr>
        </p:nvSpPr>
        <p:spPr>
          <a:xfrm>
            <a:off x="7004788" y="9693616"/>
            <a:ext cx="453600" cy="818100"/>
          </a:xfrm>
          <a:prstGeom prst="rect">
            <a:avLst/>
          </a:prstGeom>
        </p:spPr>
        <p:txBody>
          <a:bodyPr anchorCtr="0" anchor="ctr" bIns="111700" lIns="111700" spcFirstLastPara="1" rIns="111700" wrap="square" tIns="1117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ar"/>
              <a:t>‹#›</a:t>
            </a:fld>
            <a:endParaRPr/>
          </a:p>
        </p:txBody>
      </p:sp>
      <p:sp>
        <p:nvSpPr>
          <p:cNvPr id="76" name="Google Shape;76;p16"/>
          <p:cNvSpPr/>
          <p:nvPr/>
        </p:nvSpPr>
        <p:spPr>
          <a:xfrm>
            <a:off x="-91200" y="-91200"/>
            <a:ext cx="7751100" cy="10896900"/>
          </a:xfrm>
          <a:prstGeom prst="rect">
            <a:avLst/>
          </a:prstGeom>
          <a:solidFill>
            <a:srgbClr val="9CC8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4" name="Shape 14"/>
        <p:cNvGrpSpPr/>
        <p:nvPr/>
      </p:nvGrpSpPr>
      <p:grpSpPr>
        <a:xfrm>
          <a:off x="0" y="0"/>
          <a:ext cx="0" cy="0"/>
          <a:chOff x="0" y="0"/>
          <a:chExt cx="0" cy="0"/>
        </a:xfrm>
      </p:grpSpPr>
      <p:sp>
        <p:nvSpPr>
          <p:cNvPr id="15" name="Google Shape;15;p3"/>
          <p:cNvSpPr/>
          <p:nvPr/>
        </p:nvSpPr>
        <p:spPr>
          <a:xfrm>
            <a:off x="7106400" y="0"/>
            <a:ext cx="453600" cy="562200"/>
          </a:xfrm>
          <a:prstGeom prst="rect">
            <a:avLst/>
          </a:prstGeom>
          <a:solidFill>
            <a:srgbClr val="B4A7D6"/>
          </a:solidFill>
          <a:ln cap="flat" cmpd="sng" w="9525">
            <a:solidFill>
              <a:srgbClr val="B4A7D6"/>
            </a:solidFill>
            <a:prstDash val="solid"/>
            <a:round/>
            <a:headEnd len="sm" w="sm" type="none"/>
            <a:tailEnd len="sm" w="sm" type="none"/>
          </a:ln>
        </p:spPr>
        <p:txBody>
          <a:bodyPr anchorCtr="0" anchor="ctr" bIns="232875" lIns="232875" spcFirstLastPara="1" rIns="232875" wrap="square" tIns="232875">
            <a:noAutofit/>
          </a:bodyPr>
          <a:lstStyle/>
          <a:p>
            <a:pPr indent="0" lvl="0" marL="0" rtl="0" algn="l">
              <a:spcBef>
                <a:spcPts val="0"/>
              </a:spcBef>
              <a:spcAft>
                <a:spcPts val="0"/>
              </a:spcAft>
              <a:buNone/>
            </a:pPr>
            <a:r>
              <a:t/>
            </a:r>
            <a:endParaRPr sz="3800">
              <a:solidFill>
                <a:srgbClr val="FFFFFF"/>
              </a:solidFill>
              <a:latin typeface="Exo Thin"/>
              <a:ea typeface="Exo Thin"/>
              <a:cs typeface="Exo Thin"/>
              <a:sym typeface="Exo Thin"/>
            </a:endParaRPr>
          </a:p>
        </p:txBody>
      </p:sp>
      <p:sp>
        <p:nvSpPr>
          <p:cNvPr id="16" name="Google Shape;16;p3"/>
          <p:cNvSpPr txBox="1"/>
          <p:nvPr>
            <p:ph idx="12" type="sldNum"/>
          </p:nvPr>
        </p:nvSpPr>
        <p:spPr>
          <a:xfrm>
            <a:off x="7106400" y="2"/>
            <a:ext cx="453600" cy="562200"/>
          </a:xfrm>
          <a:prstGeom prst="rect">
            <a:avLst/>
          </a:prstGeom>
          <a:solidFill>
            <a:schemeClr val="accent2"/>
          </a:solidFill>
          <a:ln>
            <a:noFill/>
          </a:ln>
        </p:spPr>
        <p:txBody>
          <a:bodyPr anchorCtr="0" anchor="ctr" bIns="111700" lIns="111700" spcFirstLastPara="1" rIns="111700" wrap="square" tIns="111700">
            <a:noAutofit/>
          </a:bodyPr>
          <a:lstStyle>
            <a:lvl1pPr lvl="0" algn="ctr">
              <a:buNone/>
              <a:defRPr b="1" sz="1700">
                <a:solidFill>
                  <a:schemeClr val="lt1"/>
                </a:solidFill>
                <a:latin typeface="Exo"/>
                <a:ea typeface="Exo"/>
                <a:cs typeface="Exo"/>
                <a:sym typeface="Exo"/>
              </a:defRPr>
            </a:lvl1pPr>
            <a:lvl2pPr lvl="1" algn="ctr">
              <a:buNone/>
              <a:defRPr b="1" sz="1700">
                <a:solidFill>
                  <a:schemeClr val="lt1"/>
                </a:solidFill>
                <a:latin typeface="Exo"/>
                <a:ea typeface="Exo"/>
                <a:cs typeface="Exo"/>
                <a:sym typeface="Exo"/>
              </a:defRPr>
            </a:lvl2pPr>
            <a:lvl3pPr lvl="2" algn="ctr">
              <a:buNone/>
              <a:defRPr b="1" sz="1700">
                <a:solidFill>
                  <a:schemeClr val="lt1"/>
                </a:solidFill>
                <a:latin typeface="Exo"/>
                <a:ea typeface="Exo"/>
                <a:cs typeface="Exo"/>
                <a:sym typeface="Exo"/>
              </a:defRPr>
            </a:lvl3pPr>
            <a:lvl4pPr lvl="3" algn="ctr">
              <a:buNone/>
              <a:defRPr b="1" sz="1700">
                <a:solidFill>
                  <a:schemeClr val="lt1"/>
                </a:solidFill>
                <a:latin typeface="Exo"/>
                <a:ea typeface="Exo"/>
                <a:cs typeface="Exo"/>
                <a:sym typeface="Exo"/>
              </a:defRPr>
            </a:lvl4pPr>
            <a:lvl5pPr lvl="4" algn="ctr">
              <a:buNone/>
              <a:defRPr b="1" sz="1700">
                <a:solidFill>
                  <a:schemeClr val="lt1"/>
                </a:solidFill>
                <a:latin typeface="Exo"/>
                <a:ea typeface="Exo"/>
                <a:cs typeface="Exo"/>
                <a:sym typeface="Exo"/>
              </a:defRPr>
            </a:lvl5pPr>
            <a:lvl6pPr lvl="5" algn="ctr">
              <a:buNone/>
              <a:defRPr b="1" sz="1700">
                <a:solidFill>
                  <a:schemeClr val="lt1"/>
                </a:solidFill>
                <a:latin typeface="Exo"/>
                <a:ea typeface="Exo"/>
                <a:cs typeface="Exo"/>
                <a:sym typeface="Exo"/>
              </a:defRPr>
            </a:lvl6pPr>
            <a:lvl7pPr lvl="6" algn="ctr">
              <a:buNone/>
              <a:defRPr b="1" sz="1700">
                <a:solidFill>
                  <a:schemeClr val="lt1"/>
                </a:solidFill>
                <a:latin typeface="Exo"/>
                <a:ea typeface="Exo"/>
                <a:cs typeface="Exo"/>
                <a:sym typeface="Exo"/>
              </a:defRPr>
            </a:lvl7pPr>
            <a:lvl8pPr lvl="7" algn="ctr">
              <a:buNone/>
              <a:defRPr b="1" sz="1700">
                <a:solidFill>
                  <a:schemeClr val="lt1"/>
                </a:solidFill>
                <a:latin typeface="Exo"/>
                <a:ea typeface="Exo"/>
                <a:cs typeface="Exo"/>
                <a:sym typeface="Exo"/>
              </a:defRPr>
            </a:lvl8pPr>
            <a:lvl9pPr lvl="8" algn="ctr">
              <a:buNone/>
              <a:defRPr b="1" sz="1700">
                <a:solidFill>
                  <a:schemeClr val="lt1"/>
                </a:solidFill>
                <a:latin typeface="Exo"/>
                <a:ea typeface="Exo"/>
                <a:cs typeface="Exo"/>
                <a:sym typeface="Exo"/>
              </a:defRPr>
            </a:lvl9pPr>
          </a:lstStyle>
          <a:p>
            <a:pPr indent="0" lvl="0" marL="0" rtl="0" algn="ctr">
              <a:spcBef>
                <a:spcPts val="0"/>
              </a:spcBef>
              <a:spcAft>
                <a:spcPts val="0"/>
              </a:spcAft>
              <a:buNone/>
            </a:pPr>
            <a:fld id="{00000000-1234-1234-1234-123412341234}" type="slidenum">
              <a:rPr lang="ar"/>
              <a:t>‹#›</a:t>
            </a:fld>
            <a:endParaRPr/>
          </a:p>
        </p:txBody>
      </p:sp>
      <p:cxnSp>
        <p:nvCxnSpPr>
          <p:cNvPr id="17" name="Google Shape;17;p3"/>
          <p:cNvCxnSpPr/>
          <p:nvPr/>
        </p:nvCxnSpPr>
        <p:spPr>
          <a:xfrm flipH="1" rot="10800000">
            <a:off x="1355300" y="588250"/>
            <a:ext cx="4827000" cy="12000"/>
          </a:xfrm>
          <a:prstGeom prst="straightConnector1">
            <a:avLst/>
          </a:prstGeom>
          <a:noFill/>
          <a:ln cap="flat" cmpd="sng" w="38100">
            <a:solidFill>
              <a:schemeClr val="accent1"/>
            </a:solidFill>
            <a:prstDash val="solid"/>
            <a:round/>
            <a:headEnd len="med" w="med" type="diamond"/>
            <a:tailEnd len="med" w="med" type="diamond"/>
          </a:ln>
        </p:spPr>
      </p:cxnSp>
      <p:cxnSp>
        <p:nvCxnSpPr>
          <p:cNvPr id="18" name="Google Shape;18;p3"/>
          <p:cNvCxnSpPr/>
          <p:nvPr/>
        </p:nvCxnSpPr>
        <p:spPr>
          <a:xfrm rot="10800000">
            <a:off x="8900" y="9773450"/>
            <a:ext cx="7612800" cy="0"/>
          </a:xfrm>
          <a:prstGeom prst="straightConnector1">
            <a:avLst/>
          </a:prstGeom>
          <a:noFill/>
          <a:ln cap="flat" cmpd="sng" w="28575">
            <a:solidFill>
              <a:schemeClr val="accent3"/>
            </a:solidFill>
            <a:prstDash val="dot"/>
            <a:round/>
            <a:headEnd len="med" w="med" type="none"/>
            <a:tailEnd len="med" w="med" type="none"/>
          </a:ln>
        </p:spPr>
      </p:cxn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9" name="Shape 19"/>
        <p:cNvGrpSpPr/>
        <p:nvPr/>
      </p:nvGrpSpPr>
      <p:grpSpPr>
        <a:xfrm>
          <a:off x="0" y="0"/>
          <a:ext cx="0" cy="0"/>
          <a:chOff x="0" y="0"/>
          <a:chExt cx="0" cy="0"/>
        </a:xfrm>
      </p:grpSpPr>
      <p:sp>
        <p:nvSpPr>
          <p:cNvPr id="20" name="Google Shape;20;p4"/>
          <p:cNvSpPr txBox="1"/>
          <p:nvPr>
            <p:ph type="title"/>
          </p:nvPr>
        </p:nvSpPr>
        <p:spPr>
          <a:xfrm>
            <a:off x="257705" y="925091"/>
            <a:ext cx="7044900" cy="1190700"/>
          </a:xfrm>
          <a:prstGeom prst="rect">
            <a:avLst/>
          </a:prstGeom>
        </p:spPr>
        <p:txBody>
          <a:bodyPr anchorCtr="0" anchor="t" bIns="111700" lIns="111700" spcFirstLastPara="1" rIns="111700" wrap="square" tIns="111700">
            <a:noAutofit/>
          </a:bodyPr>
          <a:lstStyle>
            <a:lvl1pPr lvl="0">
              <a:spcBef>
                <a:spcPts val="0"/>
              </a:spcBef>
              <a:spcAft>
                <a:spcPts val="0"/>
              </a:spcAft>
              <a:buSzPts val="3300"/>
              <a:buNone/>
              <a:defRPr/>
            </a:lvl1pPr>
            <a:lvl2pPr lvl="1">
              <a:spcBef>
                <a:spcPts val="0"/>
              </a:spcBef>
              <a:spcAft>
                <a:spcPts val="0"/>
              </a:spcAft>
              <a:buSzPts val="3300"/>
              <a:buNone/>
              <a:defRPr/>
            </a:lvl2pPr>
            <a:lvl3pPr lvl="2">
              <a:spcBef>
                <a:spcPts val="0"/>
              </a:spcBef>
              <a:spcAft>
                <a:spcPts val="0"/>
              </a:spcAft>
              <a:buSzPts val="3300"/>
              <a:buNone/>
              <a:defRPr/>
            </a:lvl3pPr>
            <a:lvl4pPr lvl="3">
              <a:spcBef>
                <a:spcPts val="0"/>
              </a:spcBef>
              <a:spcAft>
                <a:spcPts val="0"/>
              </a:spcAft>
              <a:buSzPts val="3300"/>
              <a:buNone/>
              <a:defRPr/>
            </a:lvl4pPr>
            <a:lvl5pPr lvl="4">
              <a:spcBef>
                <a:spcPts val="0"/>
              </a:spcBef>
              <a:spcAft>
                <a:spcPts val="0"/>
              </a:spcAft>
              <a:buSzPts val="3300"/>
              <a:buNone/>
              <a:defRPr/>
            </a:lvl5pPr>
            <a:lvl6pPr lvl="5">
              <a:spcBef>
                <a:spcPts val="0"/>
              </a:spcBef>
              <a:spcAft>
                <a:spcPts val="0"/>
              </a:spcAft>
              <a:buSzPts val="3300"/>
              <a:buNone/>
              <a:defRPr/>
            </a:lvl6pPr>
            <a:lvl7pPr lvl="6">
              <a:spcBef>
                <a:spcPts val="0"/>
              </a:spcBef>
              <a:spcAft>
                <a:spcPts val="0"/>
              </a:spcAft>
              <a:buSzPts val="3300"/>
              <a:buNone/>
              <a:defRPr/>
            </a:lvl7pPr>
            <a:lvl8pPr lvl="7">
              <a:spcBef>
                <a:spcPts val="0"/>
              </a:spcBef>
              <a:spcAft>
                <a:spcPts val="0"/>
              </a:spcAft>
              <a:buSzPts val="3300"/>
              <a:buNone/>
              <a:defRPr/>
            </a:lvl8pPr>
            <a:lvl9pPr lvl="8">
              <a:spcBef>
                <a:spcPts val="0"/>
              </a:spcBef>
              <a:spcAft>
                <a:spcPts val="0"/>
              </a:spcAft>
              <a:buSzPts val="3300"/>
              <a:buNone/>
              <a:defRPr/>
            </a:lvl9pPr>
          </a:lstStyle>
          <a:p/>
        </p:txBody>
      </p:sp>
      <p:sp>
        <p:nvSpPr>
          <p:cNvPr id="21" name="Google Shape;21;p4"/>
          <p:cNvSpPr txBox="1"/>
          <p:nvPr>
            <p:ph idx="1" type="body"/>
          </p:nvPr>
        </p:nvSpPr>
        <p:spPr>
          <a:xfrm>
            <a:off x="257705" y="2395696"/>
            <a:ext cx="7044900" cy="7102200"/>
          </a:xfrm>
          <a:prstGeom prst="rect">
            <a:avLst/>
          </a:prstGeom>
        </p:spPr>
        <p:txBody>
          <a:bodyPr anchorCtr="0" anchor="t" bIns="111700" lIns="111700" spcFirstLastPara="1" rIns="111700" wrap="square" tIns="111700">
            <a:noAutofit/>
          </a:bodyPr>
          <a:lstStyle>
            <a:lvl1pPr indent="-374650" lvl="0" marL="457200">
              <a:spcBef>
                <a:spcPts val="0"/>
              </a:spcBef>
              <a:spcAft>
                <a:spcPts val="0"/>
              </a:spcAft>
              <a:buSzPts val="2300"/>
              <a:buChar char="●"/>
              <a:defRPr/>
            </a:lvl1pPr>
            <a:lvl2pPr indent="-342900" lvl="1" marL="914400">
              <a:spcBef>
                <a:spcPts val="2000"/>
              </a:spcBef>
              <a:spcAft>
                <a:spcPts val="0"/>
              </a:spcAft>
              <a:buSzPts val="1800"/>
              <a:buChar char="○"/>
              <a:defRPr/>
            </a:lvl2pPr>
            <a:lvl3pPr indent="-342900" lvl="2" marL="1371600">
              <a:spcBef>
                <a:spcPts val="2000"/>
              </a:spcBef>
              <a:spcAft>
                <a:spcPts val="0"/>
              </a:spcAft>
              <a:buSzPts val="1800"/>
              <a:buChar char="■"/>
              <a:defRPr/>
            </a:lvl3pPr>
            <a:lvl4pPr indent="-342900" lvl="3" marL="1828800">
              <a:spcBef>
                <a:spcPts val="2000"/>
              </a:spcBef>
              <a:spcAft>
                <a:spcPts val="0"/>
              </a:spcAft>
              <a:buSzPts val="1800"/>
              <a:buChar char="●"/>
              <a:defRPr/>
            </a:lvl4pPr>
            <a:lvl5pPr indent="-342900" lvl="4" marL="2286000">
              <a:spcBef>
                <a:spcPts val="2000"/>
              </a:spcBef>
              <a:spcAft>
                <a:spcPts val="0"/>
              </a:spcAft>
              <a:buSzPts val="1800"/>
              <a:buChar char="○"/>
              <a:defRPr/>
            </a:lvl5pPr>
            <a:lvl6pPr indent="-342900" lvl="5" marL="2743200">
              <a:spcBef>
                <a:spcPts val="2000"/>
              </a:spcBef>
              <a:spcAft>
                <a:spcPts val="0"/>
              </a:spcAft>
              <a:buSzPts val="1800"/>
              <a:buChar char="■"/>
              <a:defRPr/>
            </a:lvl6pPr>
            <a:lvl7pPr indent="-342900" lvl="6" marL="3200400">
              <a:spcBef>
                <a:spcPts val="2000"/>
              </a:spcBef>
              <a:spcAft>
                <a:spcPts val="0"/>
              </a:spcAft>
              <a:buSzPts val="1800"/>
              <a:buChar char="●"/>
              <a:defRPr/>
            </a:lvl7pPr>
            <a:lvl8pPr indent="-342900" lvl="7" marL="3657600">
              <a:spcBef>
                <a:spcPts val="2000"/>
              </a:spcBef>
              <a:spcAft>
                <a:spcPts val="0"/>
              </a:spcAft>
              <a:buSzPts val="1800"/>
              <a:buChar char="○"/>
              <a:defRPr/>
            </a:lvl8pPr>
            <a:lvl9pPr indent="-342900" lvl="8" marL="4114800">
              <a:spcBef>
                <a:spcPts val="2000"/>
              </a:spcBef>
              <a:spcAft>
                <a:spcPts val="2000"/>
              </a:spcAft>
              <a:buSzPts val="1800"/>
              <a:buChar char="■"/>
              <a:defRPr/>
            </a:lvl9pPr>
          </a:lstStyle>
          <a:p/>
        </p:txBody>
      </p:sp>
      <p:sp>
        <p:nvSpPr>
          <p:cNvPr id="22" name="Google Shape;22;p4"/>
          <p:cNvSpPr txBox="1"/>
          <p:nvPr>
            <p:ph idx="12" type="sldNum"/>
          </p:nvPr>
        </p:nvSpPr>
        <p:spPr>
          <a:xfrm>
            <a:off x="7004788" y="9693616"/>
            <a:ext cx="453600" cy="818100"/>
          </a:xfrm>
          <a:prstGeom prst="rect">
            <a:avLst/>
          </a:prstGeom>
        </p:spPr>
        <p:txBody>
          <a:bodyPr anchorCtr="0" anchor="ctr" bIns="111700" lIns="111700" spcFirstLastPara="1" rIns="111700" wrap="square" tIns="1117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3" name="Shape 23"/>
        <p:cNvGrpSpPr/>
        <p:nvPr/>
      </p:nvGrpSpPr>
      <p:grpSpPr>
        <a:xfrm>
          <a:off x="0" y="0"/>
          <a:ext cx="0" cy="0"/>
          <a:chOff x="0" y="0"/>
          <a:chExt cx="0" cy="0"/>
        </a:xfrm>
      </p:grpSpPr>
      <p:sp>
        <p:nvSpPr>
          <p:cNvPr id="24" name="Google Shape;24;p5"/>
          <p:cNvSpPr txBox="1"/>
          <p:nvPr>
            <p:ph type="title"/>
          </p:nvPr>
        </p:nvSpPr>
        <p:spPr>
          <a:xfrm>
            <a:off x="257705" y="925091"/>
            <a:ext cx="7044900" cy="1190700"/>
          </a:xfrm>
          <a:prstGeom prst="rect">
            <a:avLst/>
          </a:prstGeom>
        </p:spPr>
        <p:txBody>
          <a:bodyPr anchorCtr="0" anchor="t" bIns="111700" lIns="111700" spcFirstLastPara="1" rIns="111700" wrap="square" tIns="111700">
            <a:noAutofit/>
          </a:bodyPr>
          <a:lstStyle>
            <a:lvl1pPr lvl="0">
              <a:spcBef>
                <a:spcPts val="0"/>
              </a:spcBef>
              <a:spcAft>
                <a:spcPts val="0"/>
              </a:spcAft>
              <a:buSzPts val="3300"/>
              <a:buNone/>
              <a:defRPr/>
            </a:lvl1pPr>
            <a:lvl2pPr lvl="1">
              <a:spcBef>
                <a:spcPts val="0"/>
              </a:spcBef>
              <a:spcAft>
                <a:spcPts val="0"/>
              </a:spcAft>
              <a:buSzPts val="3300"/>
              <a:buNone/>
              <a:defRPr/>
            </a:lvl2pPr>
            <a:lvl3pPr lvl="2">
              <a:spcBef>
                <a:spcPts val="0"/>
              </a:spcBef>
              <a:spcAft>
                <a:spcPts val="0"/>
              </a:spcAft>
              <a:buSzPts val="3300"/>
              <a:buNone/>
              <a:defRPr/>
            </a:lvl3pPr>
            <a:lvl4pPr lvl="3">
              <a:spcBef>
                <a:spcPts val="0"/>
              </a:spcBef>
              <a:spcAft>
                <a:spcPts val="0"/>
              </a:spcAft>
              <a:buSzPts val="3300"/>
              <a:buNone/>
              <a:defRPr/>
            </a:lvl4pPr>
            <a:lvl5pPr lvl="4">
              <a:spcBef>
                <a:spcPts val="0"/>
              </a:spcBef>
              <a:spcAft>
                <a:spcPts val="0"/>
              </a:spcAft>
              <a:buSzPts val="3300"/>
              <a:buNone/>
              <a:defRPr/>
            </a:lvl5pPr>
            <a:lvl6pPr lvl="5">
              <a:spcBef>
                <a:spcPts val="0"/>
              </a:spcBef>
              <a:spcAft>
                <a:spcPts val="0"/>
              </a:spcAft>
              <a:buSzPts val="3300"/>
              <a:buNone/>
              <a:defRPr/>
            </a:lvl6pPr>
            <a:lvl7pPr lvl="6">
              <a:spcBef>
                <a:spcPts val="0"/>
              </a:spcBef>
              <a:spcAft>
                <a:spcPts val="0"/>
              </a:spcAft>
              <a:buSzPts val="3300"/>
              <a:buNone/>
              <a:defRPr/>
            </a:lvl7pPr>
            <a:lvl8pPr lvl="7">
              <a:spcBef>
                <a:spcPts val="0"/>
              </a:spcBef>
              <a:spcAft>
                <a:spcPts val="0"/>
              </a:spcAft>
              <a:buSzPts val="3300"/>
              <a:buNone/>
              <a:defRPr/>
            </a:lvl8pPr>
            <a:lvl9pPr lvl="8">
              <a:spcBef>
                <a:spcPts val="0"/>
              </a:spcBef>
              <a:spcAft>
                <a:spcPts val="0"/>
              </a:spcAft>
              <a:buSzPts val="3300"/>
              <a:buNone/>
              <a:defRPr/>
            </a:lvl9pPr>
          </a:lstStyle>
          <a:p/>
        </p:txBody>
      </p:sp>
      <p:sp>
        <p:nvSpPr>
          <p:cNvPr id="25" name="Google Shape;25;p5"/>
          <p:cNvSpPr txBox="1"/>
          <p:nvPr>
            <p:ph idx="12" type="sldNum"/>
          </p:nvPr>
        </p:nvSpPr>
        <p:spPr>
          <a:xfrm>
            <a:off x="7106400" y="2"/>
            <a:ext cx="453600" cy="562200"/>
          </a:xfrm>
          <a:prstGeom prst="rect">
            <a:avLst/>
          </a:prstGeom>
          <a:solidFill>
            <a:srgbClr val="509EEA"/>
          </a:solidFill>
          <a:ln>
            <a:noFill/>
          </a:ln>
        </p:spPr>
        <p:txBody>
          <a:bodyPr anchorCtr="0" anchor="ctr" bIns="111700" lIns="111700" spcFirstLastPara="1" rIns="111700" wrap="square" tIns="111700">
            <a:noAutofit/>
          </a:bodyPr>
          <a:lstStyle>
            <a:lvl1pPr lvl="0" rtl="0">
              <a:buNone/>
              <a:defRPr b="1" sz="1400">
                <a:solidFill>
                  <a:schemeClr val="lt1"/>
                </a:solidFill>
                <a:latin typeface="Exo"/>
                <a:ea typeface="Exo"/>
                <a:cs typeface="Exo"/>
                <a:sym typeface="Exo"/>
              </a:defRPr>
            </a:lvl1pPr>
            <a:lvl2pPr lvl="1" rtl="0">
              <a:buNone/>
              <a:defRPr b="1" sz="1400">
                <a:solidFill>
                  <a:schemeClr val="lt1"/>
                </a:solidFill>
                <a:latin typeface="Exo"/>
                <a:ea typeface="Exo"/>
                <a:cs typeface="Exo"/>
                <a:sym typeface="Exo"/>
              </a:defRPr>
            </a:lvl2pPr>
            <a:lvl3pPr lvl="2" rtl="0">
              <a:buNone/>
              <a:defRPr b="1" sz="1400">
                <a:solidFill>
                  <a:schemeClr val="lt1"/>
                </a:solidFill>
                <a:latin typeface="Exo"/>
                <a:ea typeface="Exo"/>
                <a:cs typeface="Exo"/>
                <a:sym typeface="Exo"/>
              </a:defRPr>
            </a:lvl3pPr>
            <a:lvl4pPr lvl="3" rtl="0">
              <a:buNone/>
              <a:defRPr b="1" sz="1400">
                <a:solidFill>
                  <a:schemeClr val="lt1"/>
                </a:solidFill>
                <a:latin typeface="Exo"/>
                <a:ea typeface="Exo"/>
                <a:cs typeface="Exo"/>
                <a:sym typeface="Exo"/>
              </a:defRPr>
            </a:lvl4pPr>
            <a:lvl5pPr lvl="4" rtl="0">
              <a:buNone/>
              <a:defRPr b="1" sz="1400">
                <a:solidFill>
                  <a:schemeClr val="lt1"/>
                </a:solidFill>
                <a:latin typeface="Exo"/>
                <a:ea typeface="Exo"/>
                <a:cs typeface="Exo"/>
                <a:sym typeface="Exo"/>
              </a:defRPr>
            </a:lvl5pPr>
            <a:lvl6pPr lvl="5" rtl="0">
              <a:buNone/>
              <a:defRPr b="1" sz="1400">
                <a:solidFill>
                  <a:schemeClr val="lt1"/>
                </a:solidFill>
                <a:latin typeface="Exo"/>
                <a:ea typeface="Exo"/>
                <a:cs typeface="Exo"/>
                <a:sym typeface="Exo"/>
              </a:defRPr>
            </a:lvl6pPr>
            <a:lvl7pPr lvl="6" rtl="0">
              <a:buNone/>
              <a:defRPr b="1" sz="1400">
                <a:solidFill>
                  <a:schemeClr val="lt1"/>
                </a:solidFill>
                <a:latin typeface="Exo"/>
                <a:ea typeface="Exo"/>
                <a:cs typeface="Exo"/>
                <a:sym typeface="Exo"/>
              </a:defRPr>
            </a:lvl7pPr>
            <a:lvl8pPr lvl="7" rtl="0">
              <a:buNone/>
              <a:defRPr b="1" sz="1400">
                <a:solidFill>
                  <a:schemeClr val="lt1"/>
                </a:solidFill>
                <a:latin typeface="Exo"/>
                <a:ea typeface="Exo"/>
                <a:cs typeface="Exo"/>
                <a:sym typeface="Exo"/>
              </a:defRPr>
            </a:lvl8pPr>
            <a:lvl9pPr lvl="8" rtl="0">
              <a:buNone/>
              <a:defRPr b="1" sz="1400">
                <a:solidFill>
                  <a:schemeClr val="lt1"/>
                </a:solidFill>
                <a:latin typeface="Exo"/>
                <a:ea typeface="Exo"/>
                <a:cs typeface="Exo"/>
                <a:sym typeface="Exo"/>
              </a:defRPr>
            </a:lvl9pPr>
          </a:lstStyle>
          <a:p>
            <a:pPr indent="0" lvl="0" marL="0" rtl="0" algn="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26" name="Shape 26"/>
        <p:cNvGrpSpPr/>
        <p:nvPr/>
      </p:nvGrpSpPr>
      <p:grpSpPr>
        <a:xfrm>
          <a:off x="0" y="0"/>
          <a:ext cx="0" cy="0"/>
          <a:chOff x="0" y="0"/>
          <a:chExt cx="0" cy="0"/>
        </a:xfrm>
      </p:grpSpPr>
      <p:sp>
        <p:nvSpPr>
          <p:cNvPr id="27" name="Google Shape;27;p6"/>
          <p:cNvSpPr/>
          <p:nvPr/>
        </p:nvSpPr>
        <p:spPr>
          <a:xfrm flipH="1" rot="-273">
            <a:off x="-3463" y="10303462"/>
            <a:ext cx="7566900" cy="388200"/>
          </a:xfrm>
          <a:prstGeom prst="snip2SameRect">
            <a:avLst>
              <a:gd fmla="val 50000" name="adj1"/>
              <a:gd fmla="val 0" name="adj2"/>
            </a:avLst>
          </a:prstGeom>
          <a:solidFill>
            <a:schemeClr val="accent1"/>
          </a:solidFill>
          <a:ln>
            <a:noFill/>
          </a:ln>
          <a:effectLst>
            <a:outerShdw blurRad="57150" rotWithShape="0" algn="bl" dir="5400000" dist="19050">
              <a:srgbClr val="000000">
                <a:alpha val="50000"/>
              </a:srgbClr>
            </a:outerShdw>
          </a:effectLst>
        </p:spPr>
        <p:txBody>
          <a:bodyPr anchorCtr="0" anchor="ctr" bIns="91175" lIns="91175" spcFirstLastPara="1" rIns="91175" wrap="square" tIns="91175">
            <a:noAutofit/>
          </a:bodyPr>
          <a:lstStyle/>
          <a:p>
            <a:pPr indent="0" lvl="0" marL="0" marR="0" rtl="0" algn="l">
              <a:lnSpc>
                <a:spcPct val="100000"/>
              </a:lnSpc>
              <a:spcBef>
                <a:spcPts val="0"/>
              </a:spcBef>
              <a:spcAft>
                <a:spcPts val="0"/>
              </a:spcAft>
              <a:buNone/>
            </a:pPr>
            <a:r>
              <a:t/>
            </a:r>
            <a:endParaRPr sz="1400"/>
          </a:p>
        </p:txBody>
      </p:sp>
      <p:sp>
        <p:nvSpPr>
          <p:cNvPr id="28" name="Google Shape;28;p6"/>
          <p:cNvSpPr txBox="1"/>
          <p:nvPr/>
        </p:nvSpPr>
        <p:spPr>
          <a:xfrm>
            <a:off x="996329" y="105779"/>
            <a:ext cx="5569800" cy="646500"/>
          </a:xfrm>
          <a:prstGeom prst="rect">
            <a:avLst/>
          </a:prstGeom>
          <a:noFill/>
          <a:ln>
            <a:noFill/>
          </a:ln>
        </p:spPr>
        <p:txBody>
          <a:bodyPr anchorCtr="0" anchor="t" bIns="91175" lIns="91175" spcFirstLastPara="1" rIns="91175" wrap="square" tIns="91175">
            <a:noAutofit/>
          </a:bodyPr>
          <a:lstStyle/>
          <a:p>
            <a:pPr indent="0" lvl="0" marL="0" rtl="0" algn="ctr">
              <a:spcBef>
                <a:spcPts val="0"/>
              </a:spcBef>
              <a:spcAft>
                <a:spcPts val="0"/>
              </a:spcAft>
              <a:buNone/>
            </a:pPr>
            <a:r>
              <a:rPr b="1" lang="ar" sz="2500">
                <a:latin typeface="Mada"/>
                <a:ea typeface="Mada"/>
                <a:cs typeface="Mada"/>
                <a:sym typeface="Mada"/>
              </a:rPr>
              <a:t>Lecture Quiz</a:t>
            </a:r>
            <a:endParaRPr b="1" sz="2500">
              <a:latin typeface="Mada"/>
              <a:ea typeface="Mada"/>
              <a:cs typeface="Mada"/>
              <a:sym typeface="Mada"/>
            </a:endParaRPr>
          </a:p>
        </p:txBody>
      </p:sp>
      <p:cxnSp>
        <p:nvCxnSpPr>
          <p:cNvPr id="29" name="Google Shape;29;p6"/>
          <p:cNvCxnSpPr/>
          <p:nvPr/>
        </p:nvCxnSpPr>
        <p:spPr>
          <a:xfrm flipH="1" rot="10800000">
            <a:off x="1376930" y="663995"/>
            <a:ext cx="4808700" cy="12000"/>
          </a:xfrm>
          <a:prstGeom prst="straightConnector1">
            <a:avLst/>
          </a:prstGeom>
          <a:noFill/>
          <a:ln cap="flat" cmpd="sng" w="38100">
            <a:solidFill>
              <a:schemeClr val="accent1"/>
            </a:solidFill>
            <a:prstDash val="solid"/>
            <a:round/>
            <a:headEnd len="med" w="med" type="diamond"/>
            <a:tailEnd len="med" w="med" type="diamond"/>
          </a:ln>
        </p:spPr>
      </p:cxnSp>
      <p:sp>
        <p:nvSpPr>
          <p:cNvPr id="30" name="Google Shape;30;p6"/>
          <p:cNvSpPr/>
          <p:nvPr/>
        </p:nvSpPr>
        <p:spPr>
          <a:xfrm>
            <a:off x="138722" y="818449"/>
            <a:ext cx="7281000" cy="9207300"/>
          </a:xfrm>
          <a:prstGeom prst="rect">
            <a:avLst/>
          </a:prstGeom>
          <a:noFill/>
          <a:ln cap="flat" cmpd="sng" w="9525">
            <a:solidFill>
              <a:schemeClr val="accent3"/>
            </a:solidFill>
            <a:prstDash val="lgDash"/>
            <a:round/>
            <a:headEnd len="sm" w="sm" type="none"/>
            <a:tailEnd len="sm" w="sm" type="none"/>
          </a:ln>
        </p:spPr>
        <p:txBody>
          <a:bodyPr anchorCtr="0" anchor="ctr" bIns="91175" lIns="91175" spcFirstLastPara="1" rIns="91175" wrap="square" tIns="91175">
            <a:noAutofit/>
          </a:bodyPr>
          <a:lstStyle/>
          <a:p>
            <a:pPr indent="0" lvl="0" marL="0" rtl="0" algn="l">
              <a:spcBef>
                <a:spcPts val="0"/>
              </a:spcBef>
              <a:spcAft>
                <a:spcPts val="0"/>
              </a:spcAft>
              <a:buClr>
                <a:srgbClr val="000000"/>
              </a:buClr>
              <a:buSzPts val="1100"/>
              <a:buFont typeface="Arial"/>
              <a:buNone/>
            </a:pPr>
            <a:r>
              <a:t/>
            </a:r>
            <a:endParaRPr sz="800">
              <a:latin typeface="Cabin"/>
              <a:ea typeface="Cabin"/>
              <a:cs typeface="Cabin"/>
              <a:sym typeface="Cabin"/>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31" name="Shape 31"/>
        <p:cNvGrpSpPr/>
        <p:nvPr/>
      </p:nvGrpSpPr>
      <p:grpSpPr>
        <a:xfrm>
          <a:off x="0" y="0"/>
          <a:ext cx="0" cy="0"/>
          <a:chOff x="0" y="0"/>
          <a:chExt cx="0" cy="0"/>
        </a:xfrm>
      </p:grpSpPr>
      <p:cxnSp>
        <p:nvCxnSpPr>
          <p:cNvPr id="32" name="Google Shape;32;p7"/>
          <p:cNvCxnSpPr/>
          <p:nvPr/>
        </p:nvCxnSpPr>
        <p:spPr>
          <a:xfrm flipH="1" rot="10800000">
            <a:off x="1355300" y="588250"/>
            <a:ext cx="4827000" cy="12000"/>
          </a:xfrm>
          <a:prstGeom prst="straightConnector1">
            <a:avLst/>
          </a:prstGeom>
          <a:noFill/>
          <a:ln cap="flat" cmpd="sng" w="38100">
            <a:solidFill>
              <a:srgbClr val="1874CD"/>
            </a:solidFill>
            <a:prstDash val="solid"/>
            <a:round/>
            <a:headEnd len="med" w="med" type="diamond"/>
            <a:tailEnd len="med" w="med" type="diamond"/>
          </a:ln>
        </p:spPr>
      </p:cxnSp>
      <p:sp>
        <p:nvSpPr>
          <p:cNvPr id="33" name="Google Shape;33;p7"/>
          <p:cNvSpPr txBox="1"/>
          <p:nvPr/>
        </p:nvSpPr>
        <p:spPr>
          <a:xfrm>
            <a:off x="1355300" y="0"/>
            <a:ext cx="5085300" cy="41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600">
                <a:latin typeface="Mada"/>
                <a:ea typeface="Mada"/>
                <a:cs typeface="Mada"/>
                <a:sym typeface="Mada"/>
              </a:rPr>
              <a:t>Summary</a:t>
            </a:r>
            <a:endParaRPr b="1" sz="2600">
              <a:latin typeface="Mada"/>
              <a:ea typeface="Mada"/>
              <a:cs typeface="Mada"/>
              <a:sym typeface="Mada"/>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4" name="Shape 34"/>
        <p:cNvGrpSpPr/>
        <p:nvPr/>
      </p:nvGrpSpPr>
      <p:grpSpPr>
        <a:xfrm>
          <a:off x="0" y="0"/>
          <a:ext cx="0" cy="0"/>
          <a:chOff x="0" y="0"/>
          <a:chExt cx="0" cy="0"/>
        </a:xfrm>
      </p:grpSpPr>
      <p:sp>
        <p:nvSpPr>
          <p:cNvPr id="35" name="Google Shape;35;p8"/>
          <p:cNvSpPr txBox="1"/>
          <p:nvPr>
            <p:ph idx="12" type="sldNum"/>
          </p:nvPr>
        </p:nvSpPr>
        <p:spPr>
          <a:xfrm>
            <a:off x="7004788" y="9693616"/>
            <a:ext cx="453600" cy="818100"/>
          </a:xfrm>
          <a:prstGeom prst="rect">
            <a:avLst/>
          </a:prstGeom>
        </p:spPr>
        <p:txBody>
          <a:bodyPr anchorCtr="0" anchor="ctr" bIns="111700" lIns="111700" spcFirstLastPara="1" rIns="111700" wrap="square" tIns="11170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ar"/>
              <a:t>‹#›</a:t>
            </a:fld>
            <a:endParaRPr/>
          </a:p>
        </p:txBody>
      </p:sp>
      <p:sp>
        <p:nvSpPr>
          <p:cNvPr id="36" name="Google Shape;36;p8"/>
          <p:cNvSpPr/>
          <p:nvPr/>
        </p:nvSpPr>
        <p:spPr>
          <a:xfrm>
            <a:off x="-91200" y="-91200"/>
            <a:ext cx="7751100" cy="10896900"/>
          </a:xfrm>
          <a:prstGeom prst="rect">
            <a:avLst/>
          </a:prstGeom>
          <a:solidFill>
            <a:srgbClr val="9CC8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41" name="Shape 41"/>
        <p:cNvGrpSpPr/>
        <p:nvPr/>
      </p:nvGrpSpPr>
      <p:grpSpPr>
        <a:xfrm>
          <a:off x="0" y="0"/>
          <a:ext cx="0" cy="0"/>
          <a:chOff x="0" y="0"/>
          <a:chExt cx="0" cy="0"/>
        </a:xfrm>
      </p:grpSpPr>
      <p:sp>
        <p:nvSpPr>
          <p:cNvPr id="42" name="Google Shape;42;p10"/>
          <p:cNvSpPr txBox="1"/>
          <p:nvPr>
            <p:ph idx="12" type="sldNum"/>
          </p:nvPr>
        </p:nvSpPr>
        <p:spPr>
          <a:xfrm>
            <a:off x="7106400" y="-68"/>
            <a:ext cx="453600" cy="562200"/>
          </a:xfrm>
          <a:prstGeom prst="rect">
            <a:avLst/>
          </a:prstGeom>
        </p:spPr>
        <p:txBody>
          <a:bodyPr anchorCtr="0" anchor="ctr" bIns="111700" lIns="111700" spcFirstLastPara="1" rIns="111700" wrap="square" tIns="111700">
            <a:noAutofit/>
          </a:bodyPr>
          <a:lstStyle>
            <a:lvl1pPr lvl="0" rtl="0">
              <a:buNone/>
              <a:defRPr sz="2500">
                <a:latin typeface="Exo"/>
                <a:ea typeface="Exo"/>
                <a:cs typeface="Exo"/>
                <a:sym typeface="Exo"/>
              </a:defRPr>
            </a:lvl1pPr>
            <a:lvl2pPr lvl="1" rtl="0">
              <a:buNone/>
              <a:defRPr sz="2500">
                <a:latin typeface="Exo"/>
                <a:ea typeface="Exo"/>
                <a:cs typeface="Exo"/>
                <a:sym typeface="Exo"/>
              </a:defRPr>
            </a:lvl2pPr>
            <a:lvl3pPr lvl="2" rtl="0">
              <a:buNone/>
              <a:defRPr sz="2500">
                <a:latin typeface="Exo"/>
                <a:ea typeface="Exo"/>
                <a:cs typeface="Exo"/>
                <a:sym typeface="Exo"/>
              </a:defRPr>
            </a:lvl3pPr>
            <a:lvl4pPr lvl="3" rtl="0">
              <a:buNone/>
              <a:defRPr sz="2500">
                <a:latin typeface="Exo"/>
                <a:ea typeface="Exo"/>
                <a:cs typeface="Exo"/>
                <a:sym typeface="Exo"/>
              </a:defRPr>
            </a:lvl4pPr>
            <a:lvl5pPr lvl="4" rtl="0">
              <a:buNone/>
              <a:defRPr sz="2500">
                <a:latin typeface="Exo"/>
                <a:ea typeface="Exo"/>
                <a:cs typeface="Exo"/>
                <a:sym typeface="Exo"/>
              </a:defRPr>
            </a:lvl5pPr>
            <a:lvl6pPr lvl="5" rtl="0">
              <a:buNone/>
              <a:defRPr sz="2500">
                <a:latin typeface="Exo"/>
                <a:ea typeface="Exo"/>
                <a:cs typeface="Exo"/>
                <a:sym typeface="Exo"/>
              </a:defRPr>
            </a:lvl6pPr>
            <a:lvl7pPr lvl="6" rtl="0">
              <a:buNone/>
              <a:defRPr sz="2500">
                <a:latin typeface="Exo"/>
                <a:ea typeface="Exo"/>
                <a:cs typeface="Exo"/>
                <a:sym typeface="Exo"/>
              </a:defRPr>
            </a:lvl7pPr>
            <a:lvl8pPr lvl="7" rtl="0">
              <a:buNone/>
              <a:defRPr sz="2500">
                <a:latin typeface="Exo"/>
                <a:ea typeface="Exo"/>
                <a:cs typeface="Exo"/>
                <a:sym typeface="Exo"/>
              </a:defRPr>
            </a:lvl8pPr>
            <a:lvl9pPr lvl="8" rtl="0">
              <a:buNone/>
              <a:defRPr sz="2500">
                <a:latin typeface="Exo"/>
                <a:ea typeface="Exo"/>
                <a:cs typeface="Exo"/>
                <a:sym typeface="Exo"/>
              </a:defRPr>
            </a:lvl9pPr>
          </a:lstStyle>
          <a:p>
            <a:pPr indent="0" lvl="0" marL="0" rtl="0" algn="r">
              <a:spcBef>
                <a:spcPts val="0"/>
              </a:spcBef>
              <a:spcAft>
                <a:spcPts val="0"/>
              </a:spcAft>
              <a:buNone/>
            </a:pPr>
            <a:fld id="{00000000-1234-1234-1234-123412341234}" type="slidenum">
              <a:rPr lang="ar"/>
              <a:t>‹#›</a:t>
            </a:fld>
            <a:endParaRPr/>
          </a:p>
        </p:txBody>
      </p:sp>
      <p:sp>
        <p:nvSpPr>
          <p:cNvPr id="43" name="Google Shape;43;p10"/>
          <p:cNvSpPr/>
          <p:nvPr/>
        </p:nvSpPr>
        <p:spPr>
          <a:xfrm rot="-10799591">
            <a:off x="1747" y="382"/>
            <a:ext cx="7556400" cy="396000"/>
          </a:xfrm>
          <a:prstGeom prst="snip2SameRect">
            <a:avLst>
              <a:gd fmla="val 50000" name="adj1"/>
              <a:gd fmla="val 0" name="adj2"/>
            </a:avLst>
          </a:prstGeom>
          <a:solidFill>
            <a:schemeClr val="accent1"/>
          </a:solidFill>
          <a:ln>
            <a:noFill/>
          </a:ln>
          <a:effectLst>
            <a:outerShdw blurRad="57150" rotWithShape="0" algn="bl" dir="5400000" dist="19050">
              <a:srgbClr val="000000">
                <a:alpha val="50000"/>
              </a:srgbClr>
            </a:outerShdw>
          </a:effectLst>
        </p:spPr>
        <p:txBody>
          <a:bodyPr anchorCtr="0" anchor="ctr" bIns="232875" lIns="232875" spcFirstLastPara="1" rIns="232875" wrap="square" tIns="232875">
            <a:noAutofit/>
          </a:bodyPr>
          <a:lstStyle/>
          <a:p>
            <a:pPr indent="0" lvl="0" marL="0" rtl="0" algn="l">
              <a:spcBef>
                <a:spcPts val="0"/>
              </a:spcBef>
              <a:spcAft>
                <a:spcPts val="0"/>
              </a:spcAft>
              <a:buNone/>
            </a:pPr>
            <a:r>
              <a:t/>
            </a:r>
            <a:endParaRPr sz="3600"/>
          </a:p>
        </p:txBody>
      </p:sp>
      <p:sp>
        <p:nvSpPr>
          <p:cNvPr id="44" name="Google Shape;44;p10"/>
          <p:cNvSpPr/>
          <p:nvPr/>
        </p:nvSpPr>
        <p:spPr>
          <a:xfrm>
            <a:off x="-95250" y="847725"/>
            <a:ext cx="1677000" cy="503700"/>
          </a:xfrm>
          <a:prstGeom prst="roundRect">
            <a:avLst>
              <a:gd fmla="val 16667" name="adj"/>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 name="Google Shape;45;p10"/>
          <p:cNvSpPr/>
          <p:nvPr/>
        </p:nvSpPr>
        <p:spPr>
          <a:xfrm>
            <a:off x="-95252" y="1566127"/>
            <a:ext cx="1677000" cy="503700"/>
          </a:xfrm>
          <a:prstGeom prst="roundRect">
            <a:avLst>
              <a:gd fmla="val 16667" name="adj"/>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46" name="Shape 46"/>
        <p:cNvGrpSpPr/>
        <p:nvPr/>
      </p:nvGrpSpPr>
      <p:grpSpPr>
        <a:xfrm>
          <a:off x="0" y="0"/>
          <a:ext cx="0" cy="0"/>
          <a:chOff x="0" y="0"/>
          <a:chExt cx="0" cy="0"/>
        </a:xfrm>
      </p:grpSpPr>
      <p:sp>
        <p:nvSpPr>
          <p:cNvPr id="47" name="Google Shape;47;p11"/>
          <p:cNvSpPr/>
          <p:nvPr/>
        </p:nvSpPr>
        <p:spPr>
          <a:xfrm>
            <a:off x="7106400" y="0"/>
            <a:ext cx="453600" cy="562200"/>
          </a:xfrm>
          <a:prstGeom prst="rect">
            <a:avLst/>
          </a:prstGeom>
          <a:solidFill>
            <a:srgbClr val="B4A7D6"/>
          </a:solidFill>
          <a:ln cap="flat" cmpd="sng" w="9525">
            <a:solidFill>
              <a:srgbClr val="B4A7D6"/>
            </a:solidFill>
            <a:prstDash val="solid"/>
            <a:round/>
            <a:headEnd len="sm" w="sm" type="none"/>
            <a:tailEnd len="sm" w="sm" type="none"/>
          </a:ln>
        </p:spPr>
        <p:txBody>
          <a:bodyPr anchorCtr="0" anchor="ctr" bIns="232875" lIns="232875" spcFirstLastPara="1" rIns="232875" wrap="square" tIns="232875">
            <a:noAutofit/>
          </a:bodyPr>
          <a:lstStyle/>
          <a:p>
            <a:pPr indent="0" lvl="0" marL="0" rtl="0" algn="l">
              <a:spcBef>
                <a:spcPts val="0"/>
              </a:spcBef>
              <a:spcAft>
                <a:spcPts val="0"/>
              </a:spcAft>
              <a:buNone/>
            </a:pPr>
            <a:r>
              <a:t/>
            </a:r>
            <a:endParaRPr sz="3800">
              <a:solidFill>
                <a:srgbClr val="FFFFFF"/>
              </a:solidFill>
              <a:latin typeface="Exo Thin"/>
              <a:ea typeface="Exo Thin"/>
              <a:cs typeface="Exo Thin"/>
              <a:sym typeface="Exo Thin"/>
            </a:endParaRPr>
          </a:p>
        </p:txBody>
      </p:sp>
      <p:sp>
        <p:nvSpPr>
          <p:cNvPr id="48" name="Google Shape;48;p11"/>
          <p:cNvSpPr txBox="1"/>
          <p:nvPr>
            <p:ph idx="12" type="sldNum"/>
          </p:nvPr>
        </p:nvSpPr>
        <p:spPr>
          <a:xfrm>
            <a:off x="7106400" y="2"/>
            <a:ext cx="453600" cy="562200"/>
          </a:xfrm>
          <a:prstGeom prst="rect">
            <a:avLst/>
          </a:prstGeom>
          <a:solidFill>
            <a:schemeClr val="accent2"/>
          </a:solidFill>
          <a:ln>
            <a:noFill/>
          </a:ln>
        </p:spPr>
        <p:txBody>
          <a:bodyPr anchorCtr="0" anchor="ctr" bIns="111700" lIns="111700" spcFirstLastPara="1" rIns="111700" wrap="square" tIns="111700">
            <a:noAutofit/>
          </a:bodyPr>
          <a:lstStyle>
            <a:lvl1pPr lvl="0" rtl="0" algn="ctr">
              <a:buNone/>
              <a:defRPr b="1" sz="1700">
                <a:solidFill>
                  <a:schemeClr val="lt1"/>
                </a:solidFill>
                <a:latin typeface="Exo"/>
                <a:ea typeface="Exo"/>
                <a:cs typeface="Exo"/>
                <a:sym typeface="Exo"/>
              </a:defRPr>
            </a:lvl1pPr>
            <a:lvl2pPr lvl="1" rtl="0" algn="ctr">
              <a:buNone/>
              <a:defRPr b="1" sz="1700">
                <a:solidFill>
                  <a:schemeClr val="lt1"/>
                </a:solidFill>
                <a:latin typeface="Exo"/>
                <a:ea typeface="Exo"/>
                <a:cs typeface="Exo"/>
                <a:sym typeface="Exo"/>
              </a:defRPr>
            </a:lvl2pPr>
            <a:lvl3pPr lvl="2" rtl="0" algn="ctr">
              <a:buNone/>
              <a:defRPr b="1" sz="1700">
                <a:solidFill>
                  <a:schemeClr val="lt1"/>
                </a:solidFill>
                <a:latin typeface="Exo"/>
                <a:ea typeface="Exo"/>
                <a:cs typeface="Exo"/>
                <a:sym typeface="Exo"/>
              </a:defRPr>
            </a:lvl3pPr>
            <a:lvl4pPr lvl="3" rtl="0" algn="ctr">
              <a:buNone/>
              <a:defRPr b="1" sz="1700">
                <a:solidFill>
                  <a:schemeClr val="lt1"/>
                </a:solidFill>
                <a:latin typeface="Exo"/>
                <a:ea typeface="Exo"/>
                <a:cs typeface="Exo"/>
                <a:sym typeface="Exo"/>
              </a:defRPr>
            </a:lvl4pPr>
            <a:lvl5pPr lvl="4" rtl="0" algn="ctr">
              <a:buNone/>
              <a:defRPr b="1" sz="1700">
                <a:solidFill>
                  <a:schemeClr val="lt1"/>
                </a:solidFill>
                <a:latin typeface="Exo"/>
                <a:ea typeface="Exo"/>
                <a:cs typeface="Exo"/>
                <a:sym typeface="Exo"/>
              </a:defRPr>
            </a:lvl5pPr>
            <a:lvl6pPr lvl="5" rtl="0" algn="ctr">
              <a:buNone/>
              <a:defRPr b="1" sz="1700">
                <a:solidFill>
                  <a:schemeClr val="lt1"/>
                </a:solidFill>
                <a:latin typeface="Exo"/>
                <a:ea typeface="Exo"/>
                <a:cs typeface="Exo"/>
                <a:sym typeface="Exo"/>
              </a:defRPr>
            </a:lvl6pPr>
            <a:lvl7pPr lvl="6" rtl="0" algn="ctr">
              <a:buNone/>
              <a:defRPr b="1" sz="1700">
                <a:solidFill>
                  <a:schemeClr val="lt1"/>
                </a:solidFill>
                <a:latin typeface="Exo"/>
                <a:ea typeface="Exo"/>
                <a:cs typeface="Exo"/>
                <a:sym typeface="Exo"/>
              </a:defRPr>
            </a:lvl7pPr>
            <a:lvl8pPr lvl="7" rtl="0" algn="ctr">
              <a:buNone/>
              <a:defRPr b="1" sz="1700">
                <a:solidFill>
                  <a:schemeClr val="lt1"/>
                </a:solidFill>
                <a:latin typeface="Exo"/>
                <a:ea typeface="Exo"/>
                <a:cs typeface="Exo"/>
                <a:sym typeface="Exo"/>
              </a:defRPr>
            </a:lvl8pPr>
            <a:lvl9pPr lvl="8" rtl="0" algn="ctr">
              <a:buNone/>
              <a:defRPr b="1" sz="1700">
                <a:solidFill>
                  <a:schemeClr val="lt1"/>
                </a:solidFill>
                <a:latin typeface="Exo"/>
                <a:ea typeface="Exo"/>
                <a:cs typeface="Exo"/>
                <a:sym typeface="Exo"/>
              </a:defRPr>
            </a:lvl9pPr>
          </a:lstStyle>
          <a:p>
            <a:pPr indent="0" lvl="0" marL="0" rtl="0" algn="ctr">
              <a:spcBef>
                <a:spcPts val="0"/>
              </a:spcBef>
              <a:spcAft>
                <a:spcPts val="0"/>
              </a:spcAft>
              <a:buNone/>
            </a:pPr>
            <a:fld id="{00000000-1234-1234-1234-123412341234}" type="slidenum">
              <a:rPr lang="ar"/>
              <a:t>‹#›</a:t>
            </a:fld>
            <a:endParaRPr/>
          </a:p>
        </p:txBody>
      </p:sp>
      <p:cxnSp>
        <p:nvCxnSpPr>
          <p:cNvPr id="49" name="Google Shape;49;p11"/>
          <p:cNvCxnSpPr/>
          <p:nvPr/>
        </p:nvCxnSpPr>
        <p:spPr>
          <a:xfrm flipH="1" rot="10800000">
            <a:off x="1355300" y="588250"/>
            <a:ext cx="4827000" cy="12000"/>
          </a:xfrm>
          <a:prstGeom prst="straightConnector1">
            <a:avLst/>
          </a:prstGeom>
          <a:noFill/>
          <a:ln cap="flat" cmpd="sng" w="38100">
            <a:solidFill>
              <a:schemeClr val="accent1"/>
            </a:solidFill>
            <a:prstDash val="solid"/>
            <a:round/>
            <a:headEnd len="med" w="med" type="diamond"/>
            <a:tailEnd len="med" w="med" type="diamond"/>
          </a:ln>
        </p:spPr>
      </p:cxnSp>
      <p:cxnSp>
        <p:nvCxnSpPr>
          <p:cNvPr id="50" name="Google Shape;50;p11"/>
          <p:cNvCxnSpPr/>
          <p:nvPr/>
        </p:nvCxnSpPr>
        <p:spPr>
          <a:xfrm>
            <a:off x="205413" y="904850"/>
            <a:ext cx="7132500" cy="0"/>
          </a:xfrm>
          <a:prstGeom prst="straightConnector1">
            <a:avLst/>
          </a:prstGeom>
          <a:noFill/>
          <a:ln cap="flat" cmpd="sng" w="19050">
            <a:solidFill>
              <a:srgbClr val="A4C2F4"/>
            </a:solidFill>
            <a:prstDash val="solid"/>
            <a:round/>
            <a:headEnd len="med" w="med" type="none"/>
            <a:tailEnd len="med" w="med" type="none"/>
          </a:ln>
        </p:spPr>
      </p:cxnSp>
      <p:cxnSp>
        <p:nvCxnSpPr>
          <p:cNvPr id="51" name="Google Shape;51;p11"/>
          <p:cNvCxnSpPr/>
          <p:nvPr/>
        </p:nvCxnSpPr>
        <p:spPr>
          <a:xfrm>
            <a:off x="217813" y="9596628"/>
            <a:ext cx="7132500" cy="0"/>
          </a:xfrm>
          <a:prstGeom prst="straightConnector1">
            <a:avLst/>
          </a:prstGeom>
          <a:noFill/>
          <a:ln cap="flat" cmpd="sng" w="19050">
            <a:solidFill>
              <a:srgbClr val="A4C2F4"/>
            </a:solidFill>
            <a:prstDash val="solid"/>
            <a:round/>
            <a:headEnd len="med" w="med" type="none"/>
            <a:tailEnd len="med" w="med" type="none"/>
          </a:ln>
        </p:spPr>
      </p:cxnSp>
      <p:cxnSp>
        <p:nvCxnSpPr>
          <p:cNvPr id="52" name="Google Shape;52;p11"/>
          <p:cNvCxnSpPr/>
          <p:nvPr/>
        </p:nvCxnSpPr>
        <p:spPr>
          <a:xfrm>
            <a:off x="7354588" y="904850"/>
            <a:ext cx="0" cy="8714700"/>
          </a:xfrm>
          <a:prstGeom prst="straightConnector1">
            <a:avLst/>
          </a:prstGeom>
          <a:noFill/>
          <a:ln cap="flat" cmpd="sng" w="19050">
            <a:solidFill>
              <a:srgbClr val="A4C2F4"/>
            </a:solidFill>
            <a:prstDash val="solid"/>
            <a:round/>
            <a:headEnd len="med" w="med" type="none"/>
            <a:tailEnd len="med" w="med" type="none"/>
          </a:ln>
        </p:spPr>
      </p:cxnSp>
      <p:grpSp>
        <p:nvGrpSpPr>
          <p:cNvPr id="53" name="Google Shape;53;p11"/>
          <p:cNvGrpSpPr/>
          <p:nvPr/>
        </p:nvGrpSpPr>
        <p:grpSpPr>
          <a:xfrm>
            <a:off x="205413" y="904850"/>
            <a:ext cx="7149175" cy="8714700"/>
            <a:chOff x="217025" y="916300"/>
            <a:chExt cx="7149175" cy="8714700"/>
          </a:xfrm>
        </p:grpSpPr>
        <p:cxnSp>
          <p:nvCxnSpPr>
            <p:cNvPr id="54" name="Google Shape;54;p11"/>
            <p:cNvCxnSpPr/>
            <p:nvPr/>
          </p:nvCxnSpPr>
          <p:spPr>
            <a:xfrm>
              <a:off x="217025" y="916300"/>
              <a:ext cx="7132500" cy="0"/>
            </a:xfrm>
            <a:prstGeom prst="straightConnector1">
              <a:avLst/>
            </a:prstGeom>
            <a:noFill/>
            <a:ln cap="flat" cmpd="sng" w="19050">
              <a:solidFill>
                <a:schemeClr val="accent3"/>
              </a:solidFill>
              <a:prstDash val="solid"/>
              <a:round/>
              <a:headEnd len="med" w="med" type="none"/>
              <a:tailEnd len="med" w="med" type="none"/>
            </a:ln>
          </p:spPr>
        </p:cxnSp>
        <p:cxnSp>
          <p:nvCxnSpPr>
            <p:cNvPr id="55" name="Google Shape;55;p11"/>
            <p:cNvCxnSpPr/>
            <p:nvPr/>
          </p:nvCxnSpPr>
          <p:spPr>
            <a:xfrm>
              <a:off x="222600" y="916300"/>
              <a:ext cx="0" cy="8683200"/>
            </a:xfrm>
            <a:prstGeom prst="straightConnector1">
              <a:avLst/>
            </a:prstGeom>
            <a:noFill/>
            <a:ln cap="flat" cmpd="sng" w="19050">
              <a:solidFill>
                <a:schemeClr val="accent3"/>
              </a:solidFill>
              <a:prstDash val="solid"/>
              <a:round/>
              <a:headEnd len="med" w="med" type="none"/>
              <a:tailEnd len="med" w="med" type="none"/>
            </a:ln>
          </p:spPr>
        </p:cxnSp>
        <p:cxnSp>
          <p:nvCxnSpPr>
            <p:cNvPr id="56" name="Google Shape;56;p11"/>
            <p:cNvCxnSpPr/>
            <p:nvPr/>
          </p:nvCxnSpPr>
          <p:spPr>
            <a:xfrm>
              <a:off x="7366200" y="916300"/>
              <a:ext cx="0" cy="8714700"/>
            </a:xfrm>
            <a:prstGeom prst="straightConnector1">
              <a:avLst/>
            </a:prstGeom>
            <a:noFill/>
            <a:ln cap="flat" cmpd="sng" w="19050">
              <a:solidFill>
                <a:schemeClr val="accent3"/>
              </a:solidFill>
              <a:prstDash val="solid"/>
              <a:round/>
              <a:headEnd len="med" w="med" type="none"/>
              <a:tailEnd len="med" w="med" type="none"/>
            </a:ln>
          </p:spPr>
        </p:cxnSp>
        <p:cxnSp>
          <p:nvCxnSpPr>
            <p:cNvPr id="57" name="Google Shape;57;p11"/>
            <p:cNvCxnSpPr/>
            <p:nvPr/>
          </p:nvCxnSpPr>
          <p:spPr>
            <a:xfrm>
              <a:off x="229425" y="9608078"/>
              <a:ext cx="7132500" cy="0"/>
            </a:xfrm>
            <a:prstGeom prst="straightConnector1">
              <a:avLst/>
            </a:prstGeom>
            <a:noFill/>
            <a:ln cap="flat" cmpd="sng" w="19050">
              <a:solidFill>
                <a:schemeClr val="accent3"/>
              </a:solidFill>
              <a:prstDash val="solid"/>
              <a:round/>
              <a:headEnd len="med" w="med" type="none"/>
              <a:tailEnd len="med" w="med" type="none"/>
            </a:ln>
          </p:spPr>
        </p:cxnSp>
      </p:grpSp>
      <p:cxnSp>
        <p:nvCxnSpPr>
          <p:cNvPr id="58" name="Google Shape;58;p11"/>
          <p:cNvCxnSpPr/>
          <p:nvPr/>
        </p:nvCxnSpPr>
        <p:spPr>
          <a:xfrm rot="10800000">
            <a:off x="8900" y="9773450"/>
            <a:ext cx="7612800" cy="0"/>
          </a:xfrm>
          <a:prstGeom prst="straightConnector1">
            <a:avLst/>
          </a:prstGeom>
          <a:noFill/>
          <a:ln cap="flat" cmpd="sng" w="28575">
            <a:solidFill>
              <a:schemeClr val="accent3"/>
            </a:solidFill>
            <a:prstDash val="dot"/>
            <a:round/>
            <a:headEnd len="med" w="med" type="none"/>
            <a:tailEnd len="med" w="med" type="none"/>
          </a:ln>
        </p:spPr>
      </p:cxn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theme" Target="../theme/theme3.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slideLayout" Target="../slideLayouts/slideLayout9.xml"/><Relationship Id="rId3" Type="http://schemas.openxmlformats.org/officeDocument/2006/relationships/slideLayout" Target="../slideLayouts/slideLayout10.xml"/><Relationship Id="rId4" Type="http://schemas.openxmlformats.org/officeDocument/2006/relationships/slideLayout" Target="../slideLayouts/slideLayout11.xml"/><Relationship Id="rId5" Type="http://schemas.openxmlformats.org/officeDocument/2006/relationships/slideLayout" Target="../slideLayouts/slideLayout12.xml"/><Relationship Id="rId6" Type="http://schemas.openxmlformats.org/officeDocument/2006/relationships/slideLayout" Target="../slideLayouts/slideLayout13.xml"/><Relationship Id="rId7" Type="http://schemas.openxmlformats.org/officeDocument/2006/relationships/slideLayout" Target="../slideLayouts/slideLayout14.xml"/><Relationship Id="rId8"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257705" y="925091"/>
            <a:ext cx="7044900" cy="1190700"/>
          </a:xfrm>
          <a:prstGeom prst="rect">
            <a:avLst/>
          </a:prstGeom>
          <a:noFill/>
          <a:ln>
            <a:noFill/>
          </a:ln>
        </p:spPr>
        <p:txBody>
          <a:bodyPr anchorCtr="0" anchor="t" bIns="111700" lIns="111700" spcFirstLastPara="1" rIns="111700" wrap="square" tIns="111700">
            <a:noAutofit/>
          </a:bodyPr>
          <a:lstStyle>
            <a:lvl1pPr lvl="0">
              <a:spcBef>
                <a:spcPts val="0"/>
              </a:spcBef>
              <a:spcAft>
                <a:spcPts val="0"/>
              </a:spcAft>
              <a:buClr>
                <a:schemeClr val="dk1"/>
              </a:buClr>
              <a:buSzPts val="3300"/>
              <a:buNone/>
              <a:defRPr sz="3300">
                <a:solidFill>
                  <a:schemeClr val="dk1"/>
                </a:solidFill>
              </a:defRPr>
            </a:lvl1pPr>
            <a:lvl2pPr lvl="1">
              <a:spcBef>
                <a:spcPts val="0"/>
              </a:spcBef>
              <a:spcAft>
                <a:spcPts val="0"/>
              </a:spcAft>
              <a:buClr>
                <a:schemeClr val="dk1"/>
              </a:buClr>
              <a:buSzPts val="3300"/>
              <a:buNone/>
              <a:defRPr sz="3300">
                <a:solidFill>
                  <a:schemeClr val="dk1"/>
                </a:solidFill>
              </a:defRPr>
            </a:lvl2pPr>
            <a:lvl3pPr lvl="2">
              <a:spcBef>
                <a:spcPts val="0"/>
              </a:spcBef>
              <a:spcAft>
                <a:spcPts val="0"/>
              </a:spcAft>
              <a:buClr>
                <a:schemeClr val="dk1"/>
              </a:buClr>
              <a:buSzPts val="3300"/>
              <a:buNone/>
              <a:defRPr sz="3300">
                <a:solidFill>
                  <a:schemeClr val="dk1"/>
                </a:solidFill>
              </a:defRPr>
            </a:lvl3pPr>
            <a:lvl4pPr lvl="3">
              <a:spcBef>
                <a:spcPts val="0"/>
              </a:spcBef>
              <a:spcAft>
                <a:spcPts val="0"/>
              </a:spcAft>
              <a:buClr>
                <a:schemeClr val="dk1"/>
              </a:buClr>
              <a:buSzPts val="3300"/>
              <a:buNone/>
              <a:defRPr sz="3300">
                <a:solidFill>
                  <a:schemeClr val="dk1"/>
                </a:solidFill>
              </a:defRPr>
            </a:lvl4pPr>
            <a:lvl5pPr lvl="4">
              <a:spcBef>
                <a:spcPts val="0"/>
              </a:spcBef>
              <a:spcAft>
                <a:spcPts val="0"/>
              </a:spcAft>
              <a:buClr>
                <a:schemeClr val="dk1"/>
              </a:buClr>
              <a:buSzPts val="3300"/>
              <a:buNone/>
              <a:defRPr sz="3300">
                <a:solidFill>
                  <a:schemeClr val="dk1"/>
                </a:solidFill>
              </a:defRPr>
            </a:lvl5pPr>
            <a:lvl6pPr lvl="5">
              <a:spcBef>
                <a:spcPts val="0"/>
              </a:spcBef>
              <a:spcAft>
                <a:spcPts val="0"/>
              </a:spcAft>
              <a:buClr>
                <a:schemeClr val="dk1"/>
              </a:buClr>
              <a:buSzPts val="3300"/>
              <a:buNone/>
              <a:defRPr sz="3300">
                <a:solidFill>
                  <a:schemeClr val="dk1"/>
                </a:solidFill>
              </a:defRPr>
            </a:lvl6pPr>
            <a:lvl7pPr lvl="6">
              <a:spcBef>
                <a:spcPts val="0"/>
              </a:spcBef>
              <a:spcAft>
                <a:spcPts val="0"/>
              </a:spcAft>
              <a:buClr>
                <a:schemeClr val="dk1"/>
              </a:buClr>
              <a:buSzPts val="3300"/>
              <a:buNone/>
              <a:defRPr sz="3300">
                <a:solidFill>
                  <a:schemeClr val="dk1"/>
                </a:solidFill>
              </a:defRPr>
            </a:lvl7pPr>
            <a:lvl8pPr lvl="7">
              <a:spcBef>
                <a:spcPts val="0"/>
              </a:spcBef>
              <a:spcAft>
                <a:spcPts val="0"/>
              </a:spcAft>
              <a:buClr>
                <a:schemeClr val="dk1"/>
              </a:buClr>
              <a:buSzPts val="3300"/>
              <a:buNone/>
              <a:defRPr sz="3300">
                <a:solidFill>
                  <a:schemeClr val="dk1"/>
                </a:solidFill>
              </a:defRPr>
            </a:lvl8pPr>
            <a:lvl9pPr lvl="8">
              <a:spcBef>
                <a:spcPts val="0"/>
              </a:spcBef>
              <a:spcAft>
                <a:spcPts val="0"/>
              </a:spcAft>
              <a:buClr>
                <a:schemeClr val="dk1"/>
              </a:buClr>
              <a:buSzPts val="3300"/>
              <a:buNone/>
              <a:defRPr sz="3300">
                <a:solidFill>
                  <a:schemeClr val="dk1"/>
                </a:solidFill>
              </a:defRPr>
            </a:lvl9pPr>
          </a:lstStyle>
          <a:p/>
        </p:txBody>
      </p:sp>
      <p:sp>
        <p:nvSpPr>
          <p:cNvPr id="7" name="Google Shape;7;p1"/>
          <p:cNvSpPr txBox="1"/>
          <p:nvPr>
            <p:ph idx="1" type="body"/>
          </p:nvPr>
        </p:nvSpPr>
        <p:spPr>
          <a:xfrm>
            <a:off x="257705" y="2395696"/>
            <a:ext cx="7044900" cy="7102200"/>
          </a:xfrm>
          <a:prstGeom prst="rect">
            <a:avLst/>
          </a:prstGeom>
          <a:noFill/>
          <a:ln>
            <a:noFill/>
          </a:ln>
        </p:spPr>
        <p:txBody>
          <a:bodyPr anchorCtr="0" anchor="t" bIns="111700" lIns="111700" spcFirstLastPara="1" rIns="111700" wrap="square" tIns="111700">
            <a:noAutofit/>
          </a:bodyPr>
          <a:lstStyle>
            <a:lvl1pPr indent="-374650" lvl="0" marL="457200">
              <a:lnSpc>
                <a:spcPct val="115000"/>
              </a:lnSpc>
              <a:spcBef>
                <a:spcPts val="0"/>
              </a:spcBef>
              <a:spcAft>
                <a:spcPts val="0"/>
              </a:spcAft>
              <a:buClr>
                <a:schemeClr val="dk2"/>
              </a:buClr>
              <a:buSzPts val="2300"/>
              <a:buChar char="●"/>
              <a:defRPr sz="2300">
                <a:solidFill>
                  <a:schemeClr val="dk2"/>
                </a:solidFill>
              </a:defRPr>
            </a:lvl1pPr>
            <a:lvl2pPr indent="-342900" lvl="1" marL="914400">
              <a:lnSpc>
                <a:spcPct val="115000"/>
              </a:lnSpc>
              <a:spcBef>
                <a:spcPts val="2000"/>
              </a:spcBef>
              <a:spcAft>
                <a:spcPts val="0"/>
              </a:spcAft>
              <a:buClr>
                <a:schemeClr val="dk2"/>
              </a:buClr>
              <a:buSzPts val="1800"/>
              <a:buChar char="○"/>
              <a:defRPr sz="1800">
                <a:solidFill>
                  <a:schemeClr val="dk2"/>
                </a:solidFill>
              </a:defRPr>
            </a:lvl2pPr>
            <a:lvl3pPr indent="-342900" lvl="2" marL="1371600">
              <a:lnSpc>
                <a:spcPct val="115000"/>
              </a:lnSpc>
              <a:spcBef>
                <a:spcPts val="2000"/>
              </a:spcBef>
              <a:spcAft>
                <a:spcPts val="0"/>
              </a:spcAft>
              <a:buClr>
                <a:schemeClr val="dk2"/>
              </a:buClr>
              <a:buSzPts val="1800"/>
              <a:buChar char="■"/>
              <a:defRPr sz="1800">
                <a:solidFill>
                  <a:schemeClr val="dk2"/>
                </a:solidFill>
              </a:defRPr>
            </a:lvl3pPr>
            <a:lvl4pPr indent="-342900" lvl="3" marL="1828800">
              <a:lnSpc>
                <a:spcPct val="115000"/>
              </a:lnSpc>
              <a:spcBef>
                <a:spcPts val="2000"/>
              </a:spcBef>
              <a:spcAft>
                <a:spcPts val="0"/>
              </a:spcAft>
              <a:buClr>
                <a:schemeClr val="dk2"/>
              </a:buClr>
              <a:buSzPts val="1800"/>
              <a:buChar char="●"/>
              <a:defRPr sz="1800">
                <a:solidFill>
                  <a:schemeClr val="dk2"/>
                </a:solidFill>
              </a:defRPr>
            </a:lvl4pPr>
            <a:lvl5pPr indent="-342900" lvl="4" marL="2286000">
              <a:lnSpc>
                <a:spcPct val="115000"/>
              </a:lnSpc>
              <a:spcBef>
                <a:spcPts val="2000"/>
              </a:spcBef>
              <a:spcAft>
                <a:spcPts val="0"/>
              </a:spcAft>
              <a:buClr>
                <a:schemeClr val="dk2"/>
              </a:buClr>
              <a:buSzPts val="1800"/>
              <a:buChar char="○"/>
              <a:defRPr sz="1800">
                <a:solidFill>
                  <a:schemeClr val="dk2"/>
                </a:solidFill>
              </a:defRPr>
            </a:lvl5pPr>
            <a:lvl6pPr indent="-342900" lvl="5" marL="2743200">
              <a:lnSpc>
                <a:spcPct val="115000"/>
              </a:lnSpc>
              <a:spcBef>
                <a:spcPts val="2000"/>
              </a:spcBef>
              <a:spcAft>
                <a:spcPts val="0"/>
              </a:spcAft>
              <a:buClr>
                <a:schemeClr val="dk2"/>
              </a:buClr>
              <a:buSzPts val="1800"/>
              <a:buChar char="■"/>
              <a:defRPr sz="1800">
                <a:solidFill>
                  <a:schemeClr val="dk2"/>
                </a:solidFill>
              </a:defRPr>
            </a:lvl6pPr>
            <a:lvl7pPr indent="-342900" lvl="6" marL="3200400">
              <a:lnSpc>
                <a:spcPct val="115000"/>
              </a:lnSpc>
              <a:spcBef>
                <a:spcPts val="2000"/>
              </a:spcBef>
              <a:spcAft>
                <a:spcPts val="0"/>
              </a:spcAft>
              <a:buClr>
                <a:schemeClr val="dk2"/>
              </a:buClr>
              <a:buSzPts val="1800"/>
              <a:buChar char="●"/>
              <a:defRPr sz="1800">
                <a:solidFill>
                  <a:schemeClr val="dk2"/>
                </a:solidFill>
              </a:defRPr>
            </a:lvl7pPr>
            <a:lvl8pPr indent="-342900" lvl="7" marL="3657600">
              <a:lnSpc>
                <a:spcPct val="115000"/>
              </a:lnSpc>
              <a:spcBef>
                <a:spcPts val="2000"/>
              </a:spcBef>
              <a:spcAft>
                <a:spcPts val="0"/>
              </a:spcAft>
              <a:buClr>
                <a:schemeClr val="dk2"/>
              </a:buClr>
              <a:buSzPts val="1800"/>
              <a:buChar char="○"/>
              <a:defRPr sz="1800">
                <a:solidFill>
                  <a:schemeClr val="dk2"/>
                </a:solidFill>
              </a:defRPr>
            </a:lvl8pPr>
            <a:lvl9pPr indent="-342900" lvl="8" marL="4114800">
              <a:lnSpc>
                <a:spcPct val="115000"/>
              </a:lnSpc>
              <a:spcBef>
                <a:spcPts val="2000"/>
              </a:spcBef>
              <a:spcAft>
                <a:spcPts val="2000"/>
              </a:spcAft>
              <a:buClr>
                <a:schemeClr val="dk2"/>
              </a:buClr>
              <a:buSzPts val="1800"/>
              <a:buChar char="■"/>
              <a:defRPr sz="1800">
                <a:solidFill>
                  <a:schemeClr val="dk2"/>
                </a:solidFill>
              </a:defRPr>
            </a:lvl9pPr>
          </a:lstStyle>
          <a:p/>
        </p:txBody>
      </p:sp>
      <p:sp>
        <p:nvSpPr>
          <p:cNvPr id="8" name="Google Shape;8;p1"/>
          <p:cNvSpPr txBox="1"/>
          <p:nvPr>
            <p:ph idx="12" type="sldNum"/>
          </p:nvPr>
        </p:nvSpPr>
        <p:spPr>
          <a:xfrm>
            <a:off x="7004788" y="9693616"/>
            <a:ext cx="453600" cy="818100"/>
          </a:xfrm>
          <a:prstGeom prst="rect">
            <a:avLst/>
          </a:prstGeom>
          <a:noFill/>
          <a:ln>
            <a:noFill/>
          </a:ln>
        </p:spPr>
        <p:txBody>
          <a:bodyPr anchorCtr="0" anchor="ctr" bIns="111700" lIns="111700" spcFirstLastPara="1" rIns="111700" wrap="square" tIns="111700">
            <a:noAutofit/>
          </a:bodyPr>
          <a:lstStyle>
            <a:lvl1pPr lvl="0" algn="r">
              <a:buNone/>
              <a:defRPr sz="1300">
                <a:solidFill>
                  <a:schemeClr val="dk2"/>
                </a:solidFill>
              </a:defRPr>
            </a:lvl1pPr>
            <a:lvl2pPr lvl="1" algn="r">
              <a:buNone/>
              <a:defRPr sz="1300">
                <a:solidFill>
                  <a:schemeClr val="dk2"/>
                </a:solidFill>
              </a:defRPr>
            </a:lvl2pPr>
            <a:lvl3pPr lvl="2" algn="r">
              <a:buNone/>
              <a:defRPr sz="1300">
                <a:solidFill>
                  <a:schemeClr val="dk2"/>
                </a:solidFill>
              </a:defRPr>
            </a:lvl3pPr>
            <a:lvl4pPr lvl="3" algn="r">
              <a:buNone/>
              <a:defRPr sz="1300">
                <a:solidFill>
                  <a:schemeClr val="dk2"/>
                </a:solidFill>
              </a:defRPr>
            </a:lvl4pPr>
            <a:lvl5pPr lvl="4" algn="r">
              <a:buNone/>
              <a:defRPr sz="1300">
                <a:solidFill>
                  <a:schemeClr val="dk2"/>
                </a:solidFill>
              </a:defRPr>
            </a:lvl5pPr>
            <a:lvl6pPr lvl="5" algn="r">
              <a:buNone/>
              <a:defRPr sz="1300">
                <a:solidFill>
                  <a:schemeClr val="dk2"/>
                </a:solidFill>
              </a:defRPr>
            </a:lvl6pPr>
            <a:lvl7pPr lvl="6" algn="r">
              <a:buNone/>
              <a:defRPr sz="1300">
                <a:solidFill>
                  <a:schemeClr val="dk2"/>
                </a:solidFill>
              </a:defRPr>
            </a:lvl7pPr>
            <a:lvl8pPr lvl="7" algn="r">
              <a:buNone/>
              <a:defRPr sz="1300">
                <a:solidFill>
                  <a:schemeClr val="dk2"/>
                </a:solidFill>
              </a:defRPr>
            </a:lvl8pPr>
            <a:lvl9pPr lvl="8" algn="r">
              <a:buNone/>
              <a:defRPr sz="1300">
                <a:solidFill>
                  <a:schemeClr val="dk2"/>
                </a:solidFill>
              </a:defRPr>
            </a:lvl9pPr>
          </a:lstStyle>
          <a:p>
            <a:pPr indent="0" lvl="0" marL="0" rtl="0" algn="r">
              <a:spcBef>
                <a:spcPts val="0"/>
              </a:spcBef>
              <a:spcAft>
                <a:spcPts val="0"/>
              </a:spcAft>
              <a:buNone/>
            </a:pPr>
            <a:fld id="{00000000-1234-1234-1234-123412341234}" type="slidenum">
              <a:rPr lang="ar"/>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37" name="Shape 37"/>
        <p:cNvGrpSpPr/>
        <p:nvPr/>
      </p:nvGrpSpPr>
      <p:grpSpPr>
        <a:xfrm>
          <a:off x="0" y="0"/>
          <a:ext cx="0" cy="0"/>
          <a:chOff x="0" y="0"/>
          <a:chExt cx="0" cy="0"/>
        </a:xfrm>
      </p:grpSpPr>
      <p:sp>
        <p:nvSpPr>
          <p:cNvPr id="38" name="Google Shape;38;p9"/>
          <p:cNvSpPr txBox="1"/>
          <p:nvPr>
            <p:ph type="title"/>
          </p:nvPr>
        </p:nvSpPr>
        <p:spPr>
          <a:xfrm>
            <a:off x="257705" y="925091"/>
            <a:ext cx="7044900" cy="1190700"/>
          </a:xfrm>
          <a:prstGeom prst="rect">
            <a:avLst/>
          </a:prstGeom>
          <a:noFill/>
          <a:ln>
            <a:noFill/>
          </a:ln>
        </p:spPr>
        <p:txBody>
          <a:bodyPr anchorCtr="0" anchor="t" bIns="111700" lIns="111700" spcFirstLastPara="1" rIns="111700" wrap="square" tIns="111700">
            <a:noAutofit/>
          </a:bodyPr>
          <a:lstStyle>
            <a:lvl1pPr lvl="0" rtl="0">
              <a:spcBef>
                <a:spcPts val="0"/>
              </a:spcBef>
              <a:spcAft>
                <a:spcPts val="0"/>
              </a:spcAft>
              <a:buClr>
                <a:schemeClr val="dk1"/>
              </a:buClr>
              <a:buSzPts val="3300"/>
              <a:buNone/>
              <a:defRPr sz="3300">
                <a:solidFill>
                  <a:schemeClr val="dk1"/>
                </a:solidFill>
              </a:defRPr>
            </a:lvl1pPr>
            <a:lvl2pPr lvl="1" rtl="0">
              <a:spcBef>
                <a:spcPts val="0"/>
              </a:spcBef>
              <a:spcAft>
                <a:spcPts val="0"/>
              </a:spcAft>
              <a:buClr>
                <a:schemeClr val="dk1"/>
              </a:buClr>
              <a:buSzPts val="3300"/>
              <a:buNone/>
              <a:defRPr sz="3300">
                <a:solidFill>
                  <a:schemeClr val="dk1"/>
                </a:solidFill>
              </a:defRPr>
            </a:lvl2pPr>
            <a:lvl3pPr lvl="2" rtl="0">
              <a:spcBef>
                <a:spcPts val="0"/>
              </a:spcBef>
              <a:spcAft>
                <a:spcPts val="0"/>
              </a:spcAft>
              <a:buClr>
                <a:schemeClr val="dk1"/>
              </a:buClr>
              <a:buSzPts val="3300"/>
              <a:buNone/>
              <a:defRPr sz="3300">
                <a:solidFill>
                  <a:schemeClr val="dk1"/>
                </a:solidFill>
              </a:defRPr>
            </a:lvl3pPr>
            <a:lvl4pPr lvl="3" rtl="0">
              <a:spcBef>
                <a:spcPts val="0"/>
              </a:spcBef>
              <a:spcAft>
                <a:spcPts val="0"/>
              </a:spcAft>
              <a:buClr>
                <a:schemeClr val="dk1"/>
              </a:buClr>
              <a:buSzPts val="3300"/>
              <a:buNone/>
              <a:defRPr sz="3300">
                <a:solidFill>
                  <a:schemeClr val="dk1"/>
                </a:solidFill>
              </a:defRPr>
            </a:lvl4pPr>
            <a:lvl5pPr lvl="4" rtl="0">
              <a:spcBef>
                <a:spcPts val="0"/>
              </a:spcBef>
              <a:spcAft>
                <a:spcPts val="0"/>
              </a:spcAft>
              <a:buClr>
                <a:schemeClr val="dk1"/>
              </a:buClr>
              <a:buSzPts val="3300"/>
              <a:buNone/>
              <a:defRPr sz="3300">
                <a:solidFill>
                  <a:schemeClr val="dk1"/>
                </a:solidFill>
              </a:defRPr>
            </a:lvl5pPr>
            <a:lvl6pPr lvl="5" rtl="0">
              <a:spcBef>
                <a:spcPts val="0"/>
              </a:spcBef>
              <a:spcAft>
                <a:spcPts val="0"/>
              </a:spcAft>
              <a:buClr>
                <a:schemeClr val="dk1"/>
              </a:buClr>
              <a:buSzPts val="3300"/>
              <a:buNone/>
              <a:defRPr sz="3300">
                <a:solidFill>
                  <a:schemeClr val="dk1"/>
                </a:solidFill>
              </a:defRPr>
            </a:lvl6pPr>
            <a:lvl7pPr lvl="6" rtl="0">
              <a:spcBef>
                <a:spcPts val="0"/>
              </a:spcBef>
              <a:spcAft>
                <a:spcPts val="0"/>
              </a:spcAft>
              <a:buClr>
                <a:schemeClr val="dk1"/>
              </a:buClr>
              <a:buSzPts val="3300"/>
              <a:buNone/>
              <a:defRPr sz="3300">
                <a:solidFill>
                  <a:schemeClr val="dk1"/>
                </a:solidFill>
              </a:defRPr>
            </a:lvl7pPr>
            <a:lvl8pPr lvl="7" rtl="0">
              <a:spcBef>
                <a:spcPts val="0"/>
              </a:spcBef>
              <a:spcAft>
                <a:spcPts val="0"/>
              </a:spcAft>
              <a:buClr>
                <a:schemeClr val="dk1"/>
              </a:buClr>
              <a:buSzPts val="3300"/>
              <a:buNone/>
              <a:defRPr sz="3300">
                <a:solidFill>
                  <a:schemeClr val="dk1"/>
                </a:solidFill>
              </a:defRPr>
            </a:lvl8pPr>
            <a:lvl9pPr lvl="8" rtl="0">
              <a:spcBef>
                <a:spcPts val="0"/>
              </a:spcBef>
              <a:spcAft>
                <a:spcPts val="0"/>
              </a:spcAft>
              <a:buClr>
                <a:schemeClr val="dk1"/>
              </a:buClr>
              <a:buSzPts val="3300"/>
              <a:buNone/>
              <a:defRPr sz="3300">
                <a:solidFill>
                  <a:schemeClr val="dk1"/>
                </a:solidFill>
              </a:defRPr>
            </a:lvl9pPr>
          </a:lstStyle>
          <a:p/>
        </p:txBody>
      </p:sp>
      <p:sp>
        <p:nvSpPr>
          <p:cNvPr id="39" name="Google Shape;39;p9"/>
          <p:cNvSpPr txBox="1"/>
          <p:nvPr>
            <p:ph idx="1" type="body"/>
          </p:nvPr>
        </p:nvSpPr>
        <p:spPr>
          <a:xfrm>
            <a:off x="257705" y="2395696"/>
            <a:ext cx="7044900" cy="7102200"/>
          </a:xfrm>
          <a:prstGeom prst="rect">
            <a:avLst/>
          </a:prstGeom>
          <a:noFill/>
          <a:ln>
            <a:noFill/>
          </a:ln>
        </p:spPr>
        <p:txBody>
          <a:bodyPr anchorCtr="0" anchor="t" bIns="111700" lIns="111700" spcFirstLastPara="1" rIns="111700" wrap="square" tIns="111700">
            <a:noAutofit/>
          </a:bodyPr>
          <a:lstStyle>
            <a:lvl1pPr indent="-374650" lvl="0" marL="457200" rtl="0">
              <a:lnSpc>
                <a:spcPct val="115000"/>
              </a:lnSpc>
              <a:spcBef>
                <a:spcPts val="0"/>
              </a:spcBef>
              <a:spcAft>
                <a:spcPts val="0"/>
              </a:spcAft>
              <a:buClr>
                <a:schemeClr val="dk2"/>
              </a:buClr>
              <a:buSzPts val="2300"/>
              <a:buChar char="●"/>
              <a:defRPr sz="2300">
                <a:solidFill>
                  <a:schemeClr val="dk2"/>
                </a:solidFill>
              </a:defRPr>
            </a:lvl1pPr>
            <a:lvl2pPr indent="-342900" lvl="1" marL="914400" rtl="0">
              <a:lnSpc>
                <a:spcPct val="115000"/>
              </a:lnSpc>
              <a:spcBef>
                <a:spcPts val="2000"/>
              </a:spcBef>
              <a:spcAft>
                <a:spcPts val="0"/>
              </a:spcAft>
              <a:buClr>
                <a:schemeClr val="dk2"/>
              </a:buClr>
              <a:buSzPts val="1800"/>
              <a:buChar char="○"/>
              <a:defRPr sz="1800">
                <a:solidFill>
                  <a:schemeClr val="dk2"/>
                </a:solidFill>
              </a:defRPr>
            </a:lvl2pPr>
            <a:lvl3pPr indent="-342900" lvl="2" marL="1371600" rtl="0">
              <a:lnSpc>
                <a:spcPct val="115000"/>
              </a:lnSpc>
              <a:spcBef>
                <a:spcPts val="2000"/>
              </a:spcBef>
              <a:spcAft>
                <a:spcPts val="0"/>
              </a:spcAft>
              <a:buClr>
                <a:schemeClr val="dk2"/>
              </a:buClr>
              <a:buSzPts val="1800"/>
              <a:buChar char="■"/>
              <a:defRPr sz="1800">
                <a:solidFill>
                  <a:schemeClr val="dk2"/>
                </a:solidFill>
              </a:defRPr>
            </a:lvl3pPr>
            <a:lvl4pPr indent="-342900" lvl="3" marL="1828800" rtl="0">
              <a:lnSpc>
                <a:spcPct val="115000"/>
              </a:lnSpc>
              <a:spcBef>
                <a:spcPts val="2000"/>
              </a:spcBef>
              <a:spcAft>
                <a:spcPts val="0"/>
              </a:spcAft>
              <a:buClr>
                <a:schemeClr val="dk2"/>
              </a:buClr>
              <a:buSzPts val="1800"/>
              <a:buChar char="●"/>
              <a:defRPr sz="1800">
                <a:solidFill>
                  <a:schemeClr val="dk2"/>
                </a:solidFill>
              </a:defRPr>
            </a:lvl4pPr>
            <a:lvl5pPr indent="-342900" lvl="4" marL="2286000" rtl="0">
              <a:lnSpc>
                <a:spcPct val="115000"/>
              </a:lnSpc>
              <a:spcBef>
                <a:spcPts val="2000"/>
              </a:spcBef>
              <a:spcAft>
                <a:spcPts val="0"/>
              </a:spcAft>
              <a:buClr>
                <a:schemeClr val="dk2"/>
              </a:buClr>
              <a:buSzPts val="1800"/>
              <a:buChar char="○"/>
              <a:defRPr sz="1800">
                <a:solidFill>
                  <a:schemeClr val="dk2"/>
                </a:solidFill>
              </a:defRPr>
            </a:lvl5pPr>
            <a:lvl6pPr indent="-342900" lvl="5" marL="2743200" rtl="0">
              <a:lnSpc>
                <a:spcPct val="115000"/>
              </a:lnSpc>
              <a:spcBef>
                <a:spcPts val="2000"/>
              </a:spcBef>
              <a:spcAft>
                <a:spcPts val="0"/>
              </a:spcAft>
              <a:buClr>
                <a:schemeClr val="dk2"/>
              </a:buClr>
              <a:buSzPts val="1800"/>
              <a:buChar char="■"/>
              <a:defRPr sz="1800">
                <a:solidFill>
                  <a:schemeClr val="dk2"/>
                </a:solidFill>
              </a:defRPr>
            </a:lvl6pPr>
            <a:lvl7pPr indent="-342900" lvl="6" marL="3200400" rtl="0">
              <a:lnSpc>
                <a:spcPct val="115000"/>
              </a:lnSpc>
              <a:spcBef>
                <a:spcPts val="2000"/>
              </a:spcBef>
              <a:spcAft>
                <a:spcPts val="0"/>
              </a:spcAft>
              <a:buClr>
                <a:schemeClr val="dk2"/>
              </a:buClr>
              <a:buSzPts val="1800"/>
              <a:buChar char="●"/>
              <a:defRPr sz="1800">
                <a:solidFill>
                  <a:schemeClr val="dk2"/>
                </a:solidFill>
              </a:defRPr>
            </a:lvl7pPr>
            <a:lvl8pPr indent="-342900" lvl="7" marL="3657600" rtl="0">
              <a:lnSpc>
                <a:spcPct val="115000"/>
              </a:lnSpc>
              <a:spcBef>
                <a:spcPts val="2000"/>
              </a:spcBef>
              <a:spcAft>
                <a:spcPts val="0"/>
              </a:spcAft>
              <a:buClr>
                <a:schemeClr val="dk2"/>
              </a:buClr>
              <a:buSzPts val="1800"/>
              <a:buChar char="○"/>
              <a:defRPr sz="1800">
                <a:solidFill>
                  <a:schemeClr val="dk2"/>
                </a:solidFill>
              </a:defRPr>
            </a:lvl8pPr>
            <a:lvl9pPr indent="-342900" lvl="8" marL="4114800" rtl="0">
              <a:lnSpc>
                <a:spcPct val="115000"/>
              </a:lnSpc>
              <a:spcBef>
                <a:spcPts val="2000"/>
              </a:spcBef>
              <a:spcAft>
                <a:spcPts val="2000"/>
              </a:spcAft>
              <a:buClr>
                <a:schemeClr val="dk2"/>
              </a:buClr>
              <a:buSzPts val="1800"/>
              <a:buChar char="■"/>
              <a:defRPr sz="1800">
                <a:solidFill>
                  <a:schemeClr val="dk2"/>
                </a:solidFill>
              </a:defRPr>
            </a:lvl9pPr>
          </a:lstStyle>
          <a:p/>
        </p:txBody>
      </p:sp>
      <p:sp>
        <p:nvSpPr>
          <p:cNvPr id="40" name="Google Shape;40;p9"/>
          <p:cNvSpPr txBox="1"/>
          <p:nvPr>
            <p:ph idx="12" type="sldNum"/>
          </p:nvPr>
        </p:nvSpPr>
        <p:spPr>
          <a:xfrm>
            <a:off x="7004788" y="9693616"/>
            <a:ext cx="453600" cy="818100"/>
          </a:xfrm>
          <a:prstGeom prst="rect">
            <a:avLst/>
          </a:prstGeom>
          <a:noFill/>
          <a:ln>
            <a:noFill/>
          </a:ln>
        </p:spPr>
        <p:txBody>
          <a:bodyPr anchorCtr="0" anchor="ctr" bIns="111700" lIns="111700" spcFirstLastPara="1" rIns="111700" wrap="square" tIns="111700">
            <a:noAutofit/>
          </a:bodyPr>
          <a:lstStyle>
            <a:lvl1pPr lvl="0" rtl="0" algn="r">
              <a:buNone/>
              <a:defRPr sz="1300">
                <a:solidFill>
                  <a:schemeClr val="dk2"/>
                </a:solidFill>
              </a:defRPr>
            </a:lvl1pPr>
            <a:lvl2pPr lvl="1" rtl="0" algn="r">
              <a:buNone/>
              <a:defRPr sz="1300">
                <a:solidFill>
                  <a:schemeClr val="dk2"/>
                </a:solidFill>
              </a:defRPr>
            </a:lvl2pPr>
            <a:lvl3pPr lvl="2" rtl="0" algn="r">
              <a:buNone/>
              <a:defRPr sz="1300">
                <a:solidFill>
                  <a:schemeClr val="dk2"/>
                </a:solidFill>
              </a:defRPr>
            </a:lvl3pPr>
            <a:lvl4pPr lvl="3" rtl="0" algn="r">
              <a:buNone/>
              <a:defRPr sz="1300">
                <a:solidFill>
                  <a:schemeClr val="dk2"/>
                </a:solidFill>
              </a:defRPr>
            </a:lvl4pPr>
            <a:lvl5pPr lvl="4" rtl="0" algn="r">
              <a:buNone/>
              <a:defRPr sz="1300">
                <a:solidFill>
                  <a:schemeClr val="dk2"/>
                </a:solidFill>
              </a:defRPr>
            </a:lvl5pPr>
            <a:lvl6pPr lvl="5" rtl="0" algn="r">
              <a:buNone/>
              <a:defRPr sz="1300">
                <a:solidFill>
                  <a:schemeClr val="dk2"/>
                </a:solidFill>
              </a:defRPr>
            </a:lvl6pPr>
            <a:lvl7pPr lvl="6" rtl="0" algn="r">
              <a:buNone/>
              <a:defRPr sz="1300">
                <a:solidFill>
                  <a:schemeClr val="dk2"/>
                </a:solidFill>
              </a:defRPr>
            </a:lvl7pPr>
            <a:lvl8pPr lvl="7" rtl="0" algn="r">
              <a:buNone/>
              <a:defRPr sz="1300">
                <a:solidFill>
                  <a:schemeClr val="dk2"/>
                </a:solidFill>
              </a:defRPr>
            </a:lvl8pPr>
            <a:lvl9pPr lvl="8" rtl="0" algn="r">
              <a:buNone/>
              <a:defRPr sz="1300">
                <a:solidFill>
                  <a:schemeClr val="dk2"/>
                </a:solidFill>
              </a:defRPr>
            </a:lvl9pPr>
          </a:lstStyle>
          <a:p>
            <a:pPr indent="0" lvl="0" marL="0" rtl="0" algn="r">
              <a:spcBef>
                <a:spcPts val="0"/>
              </a:spcBef>
              <a:spcAft>
                <a:spcPts val="0"/>
              </a:spcAft>
              <a:buNone/>
            </a:pPr>
            <a:fld id="{00000000-1234-1234-1234-123412341234}" type="slidenum">
              <a:rPr lang="ar"/>
              <a:t>‹#›</a:t>
            </a:fld>
            <a:endParaRPr/>
          </a:p>
        </p:txBody>
      </p:sp>
    </p:spTree>
  </p:cSld>
  <p:clrMap accent1="accent1" accent2="accent2" accent3="accent3" accent4="accent4" accent5="accent5" accent6="accent6" bg1="lt1" bg2="dk2" tx1="dk1" tx2="lt2" folHlink="folHlink" hlink="hlink"/>
  <p:sldLayoutIdLst>
    <p:sldLayoutId id="2147483655" r:id="rId1"/>
    <p:sldLayoutId id="2147483656" r:id="rId2"/>
    <p:sldLayoutId id="2147483657" r:id="rId3"/>
    <p:sldLayoutId id="2147483658" r:id="rId4"/>
    <p:sldLayoutId id="2147483659" r:id="rId5"/>
    <p:sldLayoutId id="2147483660" r:id="rId6"/>
    <p:sldLayoutId id="2147483661" r:id="rId7"/>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xml"/><Relationship Id="rId3" Type="http://schemas.openxmlformats.org/officeDocument/2006/relationships/hyperlink" Target="https://docs.google.com/presentation/d/1TKjgKmuF8-7aGjiAgt-2f6dUWPkTI7rnH1d3RF0xuIw/edit" TargetMode="External"/><Relationship Id="rId4" Type="http://schemas.openxmlformats.org/officeDocument/2006/relationships/hyperlink" Target="https://docs.google.com/presentation/d/1TKjgKmuF8-7aGjiAgt-2f6dUWPkTI7rnH1d3RF0xuIw/edit" TargetMode="External"/><Relationship Id="rId5" Type="http://schemas.openxmlformats.org/officeDocument/2006/relationships/image" Target="../media/image2.jpg"/><Relationship Id="rId6" Type="http://schemas.openxmlformats.org/officeDocument/2006/relationships/image" Target="../media/image1.png"/><Relationship Id="rId7" Type="http://schemas.openxmlformats.org/officeDocument/2006/relationships/image" Target="../media/image3.png"/><Relationship Id="rId8"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 Id="rId3" Type="http://schemas.openxmlformats.org/officeDocument/2006/relationships/image" Target="../media/image12.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hyperlink" Target="https://forms.gle/5bhKW2hufJ2NrmJP7" TargetMode="External"/><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0.png"/><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23.png"/><Relationship Id="rId5" Type="http://schemas.openxmlformats.org/officeDocument/2006/relationships/image" Target="../media/image8.png"/><Relationship Id="rId6" Type="http://schemas.openxmlformats.org/officeDocument/2006/relationships/image" Target="../media/image7.png"/><Relationship Id="rId7" Type="http://schemas.openxmlformats.org/officeDocument/2006/relationships/image" Target="../media/image21.png"/><Relationship Id="rId8" Type="http://schemas.openxmlformats.org/officeDocument/2006/relationships/image" Target="../media/image2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5.png"/><Relationship Id="rId4" Type="http://schemas.openxmlformats.org/officeDocument/2006/relationships/image" Target="../media/image14.png"/><Relationship Id="rId5" Type="http://schemas.openxmlformats.org/officeDocument/2006/relationships/image" Target="../media/image1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 name="Shape 80"/>
        <p:cNvGrpSpPr/>
        <p:nvPr/>
      </p:nvGrpSpPr>
      <p:grpSpPr>
        <a:xfrm>
          <a:off x="0" y="0"/>
          <a:ext cx="0" cy="0"/>
          <a:chOff x="0" y="0"/>
          <a:chExt cx="0" cy="0"/>
        </a:xfrm>
      </p:grpSpPr>
      <p:sp>
        <p:nvSpPr>
          <p:cNvPr id="81" name="Google Shape;81;p17">
            <a:hlinkClick r:id="rId3"/>
          </p:cNvPr>
          <p:cNvSpPr/>
          <p:nvPr/>
        </p:nvSpPr>
        <p:spPr>
          <a:xfrm>
            <a:off x="-42747" y="1627153"/>
            <a:ext cx="1677000" cy="405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2000" u="sng">
                <a:solidFill>
                  <a:srgbClr val="FFFFFF"/>
                </a:solidFill>
                <a:latin typeface="Mada"/>
                <a:ea typeface="Mada"/>
                <a:cs typeface="Mada"/>
                <a:sym typeface="Mada"/>
                <a:hlinkClick r:id="rId4">
                  <a:extLst>
                    <a:ext uri="{A12FA001-AC4F-418D-AE19-62706E023703}">
                      <ahyp:hlinkClr val="tx"/>
                    </a:ext>
                  </a:extLst>
                </a:hlinkClick>
              </a:rPr>
              <a:t> Editing file</a:t>
            </a:r>
            <a:endParaRPr b="1" sz="2000" u="sng">
              <a:solidFill>
                <a:srgbClr val="FFFFFF"/>
              </a:solidFill>
              <a:latin typeface="Mada"/>
              <a:ea typeface="Mada"/>
              <a:cs typeface="Mada"/>
              <a:sym typeface="Mada"/>
            </a:endParaRPr>
          </a:p>
        </p:txBody>
      </p:sp>
      <p:sp>
        <p:nvSpPr>
          <p:cNvPr id="82" name="Google Shape;82;p17"/>
          <p:cNvSpPr txBox="1"/>
          <p:nvPr/>
        </p:nvSpPr>
        <p:spPr>
          <a:xfrm>
            <a:off x="0" y="812399"/>
            <a:ext cx="1591500" cy="551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ar" sz="2200">
                <a:solidFill>
                  <a:schemeClr val="lt1"/>
                </a:solidFill>
                <a:latin typeface="Mada"/>
                <a:ea typeface="Mada"/>
                <a:cs typeface="Mada"/>
                <a:sym typeface="Mada"/>
              </a:rPr>
              <a:t>Lecture 12</a:t>
            </a:r>
            <a:endParaRPr sz="2200">
              <a:latin typeface="Mada"/>
              <a:ea typeface="Mada"/>
              <a:cs typeface="Mada"/>
              <a:sym typeface="Mada"/>
            </a:endParaRPr>
          </a:p>
        </p:txBody>
      </p:sp>
      <p:sp>
        <p:nvSpPr>
          <p:cNvPr id="83" name="Google Shape;83;p17"/>
          <p:cNvSpPr txBox="1"/>
          <p:nvPr/>
        </p:nvSpPr>
        <p:spPr>
          <a:xfrm>
            <a:off x="0" y="9562694"/>
            <a:ext cx="2085600" cy="70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ar" sz="2100">
                <a:solidFill>
                  <a:srgbClr val="FFFFFF"/>
                </a:solidFill>
                <a:latin typeface="Exo"/>
                <a:ea typeface="Exo"/>
                <a:cs typeface="Exo"/>
                <a:sym typeface="Exo"/>
              </a:rPr>
              <a:t>Color index:</a:t>
            </a:r>
            <a:endParaRPr b="1" sz="2100">
              <a:solidFill>
                <a:srgbClr val="FFFFFF"/>
              </a:solidFill>
              <a:latin typeface="Exo"/>
              <a:ea typeface="Exo"/>
              <a:cs typeface="Exo"/>
              <a:sym typeface="Exo"/>
            </a:endParaRPr>
          </a:p>
        </p:txBody>
      </p:sp>
      <p:pic>
        <p:nvPicPr>
          <p:cNvPr id="84" name="Google Shape;84;p17"/>
          <p:cNvPicPr preferRelativeResize="0"/>
          <p:nvPr/>
        </p:nvPicPr>
        <p:blipFill rotWithShape="1">
          <a:blip r:embed="rId5">
            <a:alphaModFix/>
          </a:blip>
          <a:srcRect b="6795" l="8257" r="5094" t="9410"/>
          <a:stretch/>
        </p:blipFill>
        <p:spPr>
          <a:xfrm>
            <a:off x="2041675" y="957125"/>
            <a:ext cx="3506199" cy="3125175"/>
          </a:xfrm>
          <a:prstGeom prst="rect">
            <a:avLst/>
          </a:prstGeom>
          <a:noFill/>
          <a:ln>
            <a:noFill/>
          </a:ln>
        </p:spPr>
      </p:pic>
      <p:sp>
        <p:nvSpPr>
          <p:cNvPr id="85" name="Google Shape;85;p17"/>
          <p:cNvSpPr/>
          <p:nvPr/>
        </p:nvSpPr>
        <p:spPr>
          <a:xfrm rot="566">
            <a:off x="1046687" y="9890250"/>
            <a:ext cx="5466600" cy="801300"/>
          </a:xfrm>
          <a:prstGeom prst="snip2SameRect">
            <a:avLst>
              <a:gd fmla="val 50000" name="adj1"/>
              <a:gd fmla="val 0" name="adj2"/>
            </a:avLst>
          </a:prstGeom>
          <a:solidFill>
            <a:srgbClr val="E8F2FC"/>
          </a:solidFill>
          <a:ln>
            <a:noFill/>
          </a:ln>
          <a:effectLst>
            <a:outerShdw blurRad="57150" rotWithShape="0" algn="bl" dir="5400000" dist="19050">
              <a:srgbClr val="000000">
                <a:alpha val="50000"/>
              </a:srgbClr>
            </a:outerShdw>
          </a:effectLst>
        </p:spPr>
        <p:txBody>
          <a:bodyPr anchorCtr="0" anchor="ctr" bIns="232875" lIns="232875" spcFirstLastPara="1" rIns="232875" wrap="square" tIns="232875">
            <a:noAutofit/>
          </a:bodyPr>
          <a:lstStyle/>
          <a:p>
            <a:pPr indent="0" lvl="0" marL="0" rtl="0" algn="l">
              <a:spcBef>
                <a:spcPts val="0"/>
              </a:spcBef>
              <a:spcAft>
                <a:spcPts val="0"/>
              </a:spcAft>
              <a:buNone/>
            </a:pPr>
            <a:r>
              <a:t/>
            </a:r>
            <a:endParaRPr sz="3600"/>
          </a:p>
        </p:txBody>
      </p:sp>
      <p:sp>
        <p:nvSpPr>
          <p:cNvPr id="86" name="Google Shape;86;p17"/>
          <p:cNvSpPr txBox="1"/>
          <p:nvPr/>
        </p:nvSpPr>
        <p:spPr>
          <a:xfrm>
            <a:off x="2822850" y="9399952"/>
            <a:ext cx="1914300" cy="1031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200">
                <a:solidFill>
                  <a:srgbClr val="1874CD"/>
                </a:solidFill>
                <a:latin typeface="Mada"/>
                <a:ea typeface="Mada"/>
                <a:cs typeface="Mada"/>
                <a:sym typeface="Mada"/>
              </a:rPr>
              <a:t>Color index:</a:t>
            </a:r>
            <a:endParaRPr b="1" sz="2200">
              <a:solidFill>
                <a:srgbClr val="1874CD"/>
              </a:solidFill>
              <a:latin typeface="Mada"/>
              <a:ea typeface="Mada"/>
              <a:cs typeface="Mada"/>
              <a:sym typeface="Mada"/>
            </a:endParaRPr>
          </a:p>
        </p:txBody>
      </p:sp>
      <p:grpSp>
        <p:nvGrpSpPr>
          <p:cNvPr id="87" name="Google Shape;87;p17"/>
          <p:cNvGrpSpPr/>
          <p:nvPr/>
        </p:nvGrpSpPr>
        <p:grpSpPr>
          <a:xfrm>
            <a:off x="1046700" y="9957725"/>
            <a:ext cx="5434699" cy="734050"/>
            <a:chOff x="1442323" y="11224701"/>
            <a:chExt cx="7792800" cy="734050"/>
          </a:xfrm>
        </p:grpSpPr>
        <p:sp>
          <p:nvSpPr>
            <p:cNvPr id="88" name="Google Shape;88;p17"/>
            <p:cNvSpPr txBox="1"/>
            <p:nvPr/>
          </p:nvSpPr>
          <p:spPr>
            <a:xfrm>
              <a:off x="1442323" y="11482351"/>
              <a:ext cx="7792800" cy="476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ar" sz="1600">
                  <a:solidFill>
                    <a:srgbClr val="6AA84F"/>
                  </a:solidFill>
                  <a:latin typeface="Mada"/>
                  <a:ea typeface="Mada"/>
                  <a:cs typeface="Mada"/>
                  <a:sym typeface="Mada"/>
                </a:rPr>
                <a:t>Doctor’s notes </a:t>
              </a:r>
              <a:r>
                <a:rPr lang="ar" sz="1600">
                  <a:solidFill>
                    <a:srgbClr val="1C4588"/>
                  </a:solidFill>
                  <a:latin typeface="Mada"/>
                  <a:ea typeface="Mada"/>
                  <a:cs typeface="Mada"/>
                  <a:sym typeface="Mada"/>
                </a:rPr>
                <a:t>Textbook</a:t>
              </a:r>
              <a:r>
                <a:rPr lang="ar" sz="1600">
                  <a:latin typeface="Mada"/>
                  <a:ea typeface="Mada"/>
                  <a:cs typeface="Mada"/>
                  <a:sym typeface="Mada"/>
                </a:rPr>
                <a:t> </a:t>
              </a:r>
              <a:r>
                <a:rPr lang="ar" sz="1600">
                  <a:solidFill>
                    <a:srgbClr val="CC0000"/>
                  </a:solidFill>
                  <a:latin typeface="Mada"/>
                  <a:ea typeface="Mada"/>
                  <a:cs typeface="Mada"/>
                  <a:sym typeface="Mada"/>
                </a:rPr>
                <a:t>Important</a:t>
              </a:r>
              <a:r>
                <a:rPr lang="ar" sz="1600">
                  <a:latin typeface="Mada"/>
                  <a:ea typeface="Mada"/>
                  <a:cs typeface="Mada"/>
                  <a:sym typeface="Mada"/>
                </a:rPr>
                <a:t> </a:t>
              </a:r>
              <a:r>
                <a:rPr lang="ar" sz="1600">
                  <a:solidFill>
                    <a:srgbClr val="CEA320"/>
                  </a:solidFill>
                  <a:latin typeface="Mada"/>
                  <a:ea typeface="Mada"/>
                  <a:cs typeface="Mada"/>
                  <a:sym typeface="Mada"/>
                </a:rPr>
                <a:t>Golden notes</a:t>
              </a:r>
              <a:r>
                <a:rPr lang="ar" sz="1600">
                  <a:latin typeface="Mada"/>
                  <a:ea typeface="Mada"/>
                  <a:cs typeface="Mada"/>
                  <a:sym typeface="Mada"/>
                </a:rPr>
                <a:t> </a:t>
              </a:r>
              <a:r>
                <a:rPr lang="ar" sz="1600">
                  <a:solidFill>
                    <a:srgbClr val="999999"/>
                  </a:solidFill>
                  <a:latin typeface="Mada"/>
                  <a:ea typeface="Mada"/>
                  <a:cs typeface="Mada"/>
                  <a:sym typeface="Mada"/>
                </a:rPr>
                <a:t>Extra</a:t>
              </a:r>
              <a:endParaRPr sz="1600">
                <a:solidFill>
                  <a:srgbClr val="999999"/>
                </a:solidFill>
                <a:latin typeface="Mada"/>
                <a:ea typeface="Mada"/>
                <a:cs typeface="Mada"/>
                <a:sym typeface="Mada"/>
              </a:endParaRPr>
            </a:p>
          </p:txBody>
        </p:sp>
        <p:sp>
          <p:nvSpPr>
            <p:cNvPr id="89" name="Google Shape;89;p17"/>
            <p:cNvSpPr txBox="1"/>
            <p:nvPr/>
          </p:nvSpPr>
          <p:spPr>
            <a:xfrm>
              <a:off x="1603888" y="11224701"/>
              <a:ext cx="7560000" cy="337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lang="ar" sz="1600">
                  <a:solidFill>
                    <a:srgbClr val="000000"/>
                  </a:solidFill>
                  <a:latin typeface="Mada"/>
                  <a:ea typeface="Mada"/>
                  <a:cs typeface="Mada"/>
                  <a:sym typeface="Mada"/>
                </a:rPr>
                <a:t>Original text </a:t>
              </a:r>
              <a:r>
                <a:rPr lang="ar" sz="1600">
                  <a:solidFill>
                    <a:srgbClr val="A64D79"/>
                  </a:solidFill>
                  <a:latin typeface="Mada"/>
                  <a:ea typeface="Mada"/>
                  <a:cs typeface="Mada"/>
                  <a:sym typeface="Mada"/>
                </a:rPr>
                <a:t>Females slides</a:t>
              </a:r>
              <a:r>
                <a:rPr lang="ar" sz="1600">
                  <a:solidFill>
                    <a:srgbClr val="000000"/>
                  </a:solidFill>
                  <a:latin typeface="Mada"/>
                  <a:ea typeface="Mada"/>
                  <a:cs typeface="Mada"/>
                  <a:sym typeface="Mada"/>
                </a:rPr>
                <a:t> </a:t>
              </a:r>
              <a:r>
                <a:rPr lang="ar" sz="1600">
                  <a:solidFill>
                    <a:srgbClr val="6D9EEB"/>
                  </a:solidFill>
                  <a:latin typeface="Mada"/>
                  <a:ea typeface="Mada"/>
                  <a:cs typeface="Mada"/>
                  <a:sym typeface="Mada"/>
                </a:rPr>
                <a:t>Males slides </a:t>
              </a:r>
              <a:endParaRPr sz="1600">
                <a:solidFill>
                  <a:srgbClr val="6D9EEB"/>
                </a:solidFill>
                <a:latin typeface="Mada"/>
                <a:ea typeface="Mada"/>
                <a:cs typeface="Mada"/>
                <a:sym typeface="Mada"/>
              </a:endParaRPr>
            </a:p>
          </p:txBody>
        </p:sp>
      </p:grpSp>
      <p:sp>
        <p:nvSpPr>
          <p:cNvPr id="90" name="Google Shape;90;p17"/>
          <p:cNvSpPr txBox="1"/>
          <p:nvPr/>
        </p:nvSpPr>
        <p:spPr>
          <a:xfrm>
            <a:off x="693275" y="5768925"/>
            <a:ext cx="6502500" cy="327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2400">
                <a:solidFill>
                  <a:schemeClr val="accent1"/>
                </a:solidFill>
                <a:latin typeface="Mada Black"/>
                <a:ea typeface="Mada Black"/>
                <a:cs typeface="Mada Black"/>
                <a:sym typeface="Mada Black"/>
              </a:rPr>
              <a:t>Objectives:</a:t>
            </a:r>
            <a:endParaRPr sz="2400">
              <a:solidFill>
                <a:schemeClr val="accent1"/>
              </a:solidFill>
              <a:latin typeface="Mada Black"/>
              <a:ea typeface="Mada Black"/>
              <a:cs typeface="Mada Black"/>
              <a:sym typeface="Mada Black"/>
            </a:endParaRPr>
          </a:p>
          <a:p>
            <a:pPr indent="-336550" lvl="0" marL="457200" rtl="0" algn="l">
              <a:lnSpc>
                <a:spcPct val="115000"/>
              </a:lnSpc>
              <a:spcBef>
                <a:spcPts val="1200"/>
              </a:spcBef>
              <a:spcAft>
                <a:spcPts val="0"/>
              </a:spcAft>
              <a:buClr>
                <a:schemeClr val="dk1"/>
              </a:buClr>
              <a:buSzPts val="1700"/>
              <a:buFont typeface="Mada"/>
              <a:buChar char="★"/>
            </a:pPr>
            <a:r>
              <a:rPr lang="ar" sz="1700">
                <a:solidFill>
                  <a:schemeClr val="dk1"/>
                </a:solidFill>
                <a:latin typeface="Mada"/>
                <a:ea typeface="Mada"/>
                <a:cs typeface="Mada"/>
                <a:sym typeface="Mada"/>
              </a:rPr>
              <a:t>Describe the pathophysiology of a pleural effusion.</a:t>
            </a:r>
            <a:endParaRPr sz="1700">
              <a:solidFill>
                <a:schemeClr val="dk1"/>
              </a:solidFill>
              <a:latin typeface="Mada"/>
              <a:ea typeface="Mada"/>
              <a:cs typeface="Mada"/>
              <a:sym typeface="Mada"/>
            </a:endParaRPr>
          </a:p>
          <a:p>
            <a:pPr indent="-336550" lvl="0" marL="457200" rtl="0" algn="l">
              <a:lnSpc>
                <a:spcPct val="115000"/>
              </a:lnSpc>
              <a:spcBef>
                <a:spcPts val="0"/>
              </a:spcBef>
              <a:spcAft>
                <a:spcPts val="0"/>
              </a:spcAft>
              <a:buClr>
                <a:schemeClr val="dk1"/>
              </a:buClr>
              <a:buSzPts val="1700"/>
              <a:buFont typeface="Mada"/>
              <a:buChar char="★"/>
            </a:pPr>
            <a:r>
              <a:rPr lang="ar" sz="1700">
                <a:solidFill>
                  <a:schemeClr val="dk1"/>
                </a:solidFill>
                <a:latin typeface="Mada"/>
                <a:ea typeface="Mada"/>
                <a:cs typeface="Mada"/>
                <a:sym typeface="Mada"/>
              </a:rPr>
              <a:t>Describe the main causes of a pleural effusion.</a:t>
            </a:r>
            <a:endParaRPr sz="1700">
              <a:solidFill>
                <a:schemeClr val="dk1"/>
              </a:solidFill>
              <a:latin typeface="Mada"/>
              <a:ea typeface="Mada"/>
              <a:cs typeface="Mada"/>
              <a:sym typeface="Mada"/>
            </a:endParaRPr>
          </a:p>
          <a:p>
            <a:pPr indent="-336550" lvl="0" marL="457200" rtl="0" algn="l">
              <a:lnSpc>
                <a:spcPct val="115000"/>
              </a:lnSpc>
              <a:spcBef>
                <a:spcPts val="0"/>
              </a:spcBef>
              <a:spcAft>
                <a:spcPts val="0"/>
              </a:spcAft>
              <a:buClr>
                <a:schemeClr val="dk1"/>
              </a:buClr>
              <a:buSzPts val="1700"/>
              <a:buFont typeface="Mada"/>
              <a:buChar char="★"/>
            </a:pPr>
            <a:r>
              <a:rPr lang="ar" sz="1700">
                <a:solidFill>
                  <a:schemeClr val="dk1"/>
                </a:solidFill>
                <a:latin typeface="Mada"/>
                <a:ea typeface="Mada"/>
                <a:cs typeface="Mada"/>
                <a:sym typeface="Mada"/>
              </a:rPr>
              <a:t>Differentiate among the manifestations of fluid collections.</a:t>
            </a:r>
            <a:endParaRPr sz="1700">
              <a:solidFill>
                <a:schemeClr val="dk1"/>
              </a:solidFill>
              <a:latin typeface="Mada"/>
              <a:ea typeface="Mada"/>
              <a:cs typeface="Mada"/>
              <a:sym typeface="Mada"/>
            </a:endParaRPr>
          </a:p>
          <a:p>
            <a:pPr indent="-336550" lvl="0" marL="457200" rtl="0" algn="l">
              <a:lnSpc>
                <a:spcPct val="115000"/>
              </a:lnSpc>
              <a:spcBef>
                <a:spcPts val="0"/>
              </a:spcBef>
              <a:spcAft>
                <a:spcPts val="0"/>
              </a:spcAft>
              <a:buClr>
                <a:schemeClr val="dk1"/>
              </a:buClr>
              <a:buSzPts val="1700"/>
              <a:buFont typeface="Mada"/>
              <a:buChar char="★"/>
            </a:pPr>
            <a:r>
              <a:rPr lang="ar" sz="1700">
                <a:solidFill>
                  <a:schemeClr val="dk1"/>
                </a:solidFill>
                <a:latin typeface="Mada"/>
                <a:ea typeface="Mada"/>
                <a:cs typeface="Mada"/>
                <a:sym typeface="Mada"/>
              </a:rPr>
              <a:t>Describe the signs and symptoms of a pleural effusion</a:t>
            </a:r>
            <a:endParaRPr sz="1700">
              <a:solidFill>
                <a:schemeClr val="dk1"/>
              </a:solidFill>
              <a:latin typeface="Mada"/>
              <a:ea typeface="Mada"/>
              <a:cs typeface="Mada"/>
              <a:sym typeface="Mada"/>
            </a:endParaRPr>
          </a:p>
          <a:p>
            <a:pPr indent="-336550" lvl="0" marL="457200" rtl="0" algn="l">
              <a:lnSpc>
                <a:spcPct val="115000"/>
              </a:lnSpc>
              <a:spcBef>
                <a:spcPts val="0"/>
              </a:spcBef>
              <a:spcAft>
                <a:spcPts val="0"/>
              </a:spcAft>
              <a:buClr>
                <a:schemeClr val="dk1"/>
              </a:buClr>
              <a:buSzPts val="1700"/>
              <a:buFont typeface="Mada"/>
              <a:buChar char="★"/>
            </a:pPr>
            <a:r>
              <a:rPr lang="ar" sz="1700">
                <a:solidFill>
                  <a:schemeClr val="dk1"/>
                </a:solidFill>
                <a:latin typeface="Mada"/>
                <a:ea typeface="Mada"/>
                <a:cs typeface="Mada"/>
                <a:sym typeface="Mada"/>
              </a:rPr>
              <a:t>Explain diagnostic methods.</a:t>
            </a:r>
            <a:endParaRPr sz="1700">
              <a:solidFill>
                <a:schemeClr val="dk1"/>
              </a:solidFill>
              <a:latin typeface="Mada"/>
              <a:ea typeface="Mada"/>
              <a:cs typeface="Mada"/>
              <a:sym typeface="Mada"/>
            </a:endParaRPr>
          </a:p>
          <a:p>
            <a:pPr indent="-336550" lvl="0" marL="457200" rtl="0" algn="l">
              <a:lnSpc>
                <a:spcPct val="115000"/>
              </a:lnSpc>
              <a:spcBef>
                <a:spcPts val="0"/>
              </a:spcBef>
              <a:spcAft>
                <a:spcPts val="0"/>
              </a:spcAft>
              <a:buClr>
                <a:schemeClr val="dk1"/>
              </a:buClr>
              <a:buSzPts val="1700"/>
              <a:buFont typeface="Mada"/>
              <a:buChar char="★"/>
            </a:pPr>
            <a:r>
              <a:rPr lang="ar" sz="1700">
                <a:solidFill>
                  <a:schemeClr val="dk1"/>
                </a:solidFill>
                <a:latin typeface="Mada"/>
                <a:ea typeface="Mada"/>
                <a:cs typeface="Mada"/>
                <a:sym typeface="Mada"/>
              </a:rPr>
              <a:t>Describe the various treatment options.</a:t>
            </a:r>
            <a:endParaRPr b="1" sz="1700">
              <a:latin typeface="Mada"/>
              <a:ea typeface="Mada"/>
              <a:cs typeface="Mada"/>
              <a:sym typeface="Mada"/>
            </a:endParaRPr>
          </a:p>
        </p:txBody>
      </p:sp>
      <p:sp>
        <p:nvSpPr>
          <p:cNvPr id="91" name="Google Shape;91;p17"/>
          <p:cNvSpPr/>
          <p:nvPr/>
        </p:nvSpPr>
        <p:spPr>
          <a:xfrm>
            <a:off x="880125" y="4467225"/>
            <a:ext cx="5829300" cy="1149300"/>
          </a:xfrm>
          <a:prstGeom prst="snip2DiagRect">
            <a:avLst>
              <a:gd fmla="val 0" name="adj1"/>
              <a:gd fmla="val 16667" name="adj2"/>
            </a:avLst>
          </a:prstGeom>
          <a:noFill/>
          <a:ln cap="flat" cmpd="sng" w="28575">
            <a:solidFill>
              <a:schemeClr val="accent2"/>
            </a:solidFill>
            <a:prstDash val="lg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ar" sz="3600">
                <a:solidFill>
                  <a:schemeClr val="accent1"/>
                </a:solidFill>
                <a:latin typeface="Mada"/>
                <a:ea typeface="Mada"/>
                <a:cs typeface="Mada"/>
                <a:sym typeface="Mada"/>
              </a:rPr>
              <a:t>Pleural effusion</a:t>
            </a:r>
            <a:endParaRPr b="1" sz="3600">
              <a:solidFill>
                <a:schemeClr val="accent1"/>
              </a:solidFill>
              <a:latin typeface="Mada"/>
              <a:ea typeface="Mada"/>
              <a:cs typeface="Mada"/>
              <a:sym typeface="Mada"/>
            </a:endParaRPr>
          </a:p>
        </p:txBody>
      </p:sp>
      <p:pic>
        <p:nvPicPr>
          <p:cNvPr id="92" name="Google Shape;92;p17"/>
          <p:cNvPicPr preferRelativeResize="0"/>
          <p:nvPr/>
        </p:nvPicPr>
        <p:blipFill rotWithShape="1">
          <a:blip r:embed="rId6">
            <a:alphaModFix/>
          </a:blip>
          <a:srcRect b="15002" l="0" r="0" t="0"/>
          <a:stretch/>
        </p:blipFill>
        <p:spPr>
          <a:xfrm>
            <a:off x="5181150" y="482025"/>
            <a:ext cx="872675" cy="484150"/>
          </a:xfrm>
          <a:prstGeom prst="rect">
            <a:avLst/>
          </a:prstGeom>
          <a:noFill/>
          <a:ln>
            <a:noFill/>
          </a:ln>
        </p:spPr>
      </p:pic>
      <p:pic>
        <p:nvPicPr>
          <p:cNvPr id="93" name="Google Shape;93;p17"/>
          <p:cNvPicPr preferRelativeResize="0"/>
          <p:nvPr/>
        </p:nvPicPr>
        <p:blipFill>
          <a:blip r:embed="rId7">
            <a:alphaModFix/>
          </a:blip>
          <a:stretch>
            <a:fillRect/>
          </a:stretch>
        </p:blipFill>
        <p:spPr>
          <a:xfrm>
            <a:off x="6053825" y="482025"/>
            <a:ext cx="1478450" cy="1149901"/>
          </a:xfrm>
          <a:prstGeom prst="rect">
            <a:avLst/>
          </a:prstGeom>
          <a:noFill/>
          <a:ln>
            <a:noFill/>
          </a:ln>
        </p:spPr>
      </p:pic>
      <p:pic>
        <p:nvPicPr>
          <p:cNvPr id="94" name="Google Shape;94;p17"/>
          <p:cNvPicPr preferRelativeResize="0"/>
          <p:nvPr/>
        </p:nvPicPr>
        <p:blipFill>
          <a:blip r:embed="rId8">
            <a:alphaModFix/>
          </a:blip>
          <a:stretch>
            <a:fillRect/>
          </a:stretch>
        </p:blipFill>
        <p:spPr>
          <a:xfrm>
            <a:off x="6386051" y="1818251"/>
            <a:ext cx="962351" cy="9623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8" name="Shape 458"/>
        <p:cNvGrpSpPr/>
        <p:nvPr/>
      </p:nvGrpSpPr>
      <p:grpSpPr>
        <a:xfrm>
          <a:off x="0" y="0"/>
          <a:ext cx="0" cy="0"/>
          <a:chOff x="0" y="0"/>
          <a:chExt cx="0" cy="0"/>
        </a:xfrm>
      </p:grpSpPr>
      <p:sp>
        <p:nvSpPr>
          <p:cNvPr id="459" name="Google Shape;459;p26"/>
          <p:cNvSpPr txBox="1"/>
          <p:nvPr>
            <p:ph idx="12" type="sldNum"/>
          </p:nvPr>
        </p:nvSpPr>
        <p:spPr>
          <a:xfrm>
            <a:off x="7106400" y="2"/>
            <a:ext cx="453600" cy="562200"/>
          </a:xfrm>
          <a:prstGeom prst="rect">
            <a:avLst/>
          </a:prstGeom>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a:t>‹#›</a:t>
            </a:fld>
            <a:endParaRPr/>
          </a:p>
        </p:txBody>
      </p:sp>
      <p:sp>
        <p:nvSpPr>
          <p:cNvPr id="460" name="Google Shape;460;p26"/>
          <p:cNvSpPr txBox="1"/>
          <p:nvPr/>
        </p:nvSpPr>
        <p:spPr>
          <a:xfrm>
            <a:off x="290000" y="936674"/>
            <a:ext cx="5582700" cy="3063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highlight>
                  <a:schemeClr val="accent4"/>
                </a:highlight>
                <a:latin typeface="Mada"/>
                <a:ea typeface="Mada"/>
                <a:cs typeface="Mada"/>
                <a:sym typeface="Mada"/>
              </a:rPr>
              <a:t>Case study 1:</a:t>
            </a:r>
            <a:endParaRPr b="1" sz="2200">
              <a:highlight>
                <a:schemeClr val="accent4"/>
              </a:highlight>
              <a:latin typeface="Mada"/>
              <a:ea typeface="Mada"/>
              <a:cs typeface="Mada"/>
              <a:sym typeface="Mada"/>
            </a:endParaRPr>
          </a:p>
        </p:txBody>
      </p:sp>
      <p:sp>
        <p:nvSpPr>
          <p:cNvPr id="461" name="Google Shape;461;p26"/>
          <p:cNvSpPr/>
          <p:nvPr/>
        </p:nvSpPr>
        <p:spPr>
          <a:xfrm>
            <a:off x="369800" y="1444275"/>
            <a:ext cx="6900300" cy="784500"/>
          </a:xfrm>
          <a:prstGeom prst="roundRect">
            <a:avLst>
              <a:gd fmla="val 16667" name="adj"/>
            </a:avLst>
          </a:prstGeom>
          <a:solidFill>
            <a:srgbClr val="EEEEEE"/>
          </a:solidFill>
          <a:ln>
            <a:noFill/>
          </a:ln>
        </p:spPr>
        <p:txBody>
          <a:bodyPr anchorCtr="0" anchor="ctr" bIns="91425" lIns="91425" spcFirstLastPara="1" rIns="91425" wrap="square" tIns="91425">
            <a:noAutofit/>
          </a:bodyPr>
          <a:lstStyle/>
          <a:p>
            <a:pPr indent="-304800" lvl="0" marL="457200" rtl="0" algn="l">
              <a:spcBef>
                <a:spcPts val="0"/>
              </a:spcBef>
              <a:spcAft>
                <a:spcPts val="0"/>
              </a:spcAft>
              <a:buSzPts val="1200"/>
              <a:buFont typeface="Mada"/>
              <a:buChar char="❖"/>
            </a:pPr>
            <a:r>
              <a:rPr lang="ar" sz="1200">
                <a:solidFill>
                  <a:schemeClr val="dk1"/>
                </a:solidFill>
                <a:latin typeface="Mada"/>
                <a:ea typeface="Mada"/>
                <a:cs typeface="Mada"/>
                <a:sym typeface="Mada"/>
              </a:rPr>
              <a:t>A 55-year-old man presents with progressive shortness of breath. Other than a history of heavy smoker, the patient has no significant past medical history. Breath sounds are absent two-thirds of the way up on the left side of the chest. Percussion of the left chest reveals stony dullness, the trachea appears to be deviated toward the right. </a:t>
            </a:r>
            <a:endParaRPr sz="1200">
              <a:solidFill>
                <a:schemeClr val="accent1"/>
              </a:solidFill>
              <a:latin typeface="Mada"/>
              <a:ea typeface="Mada"/>
              <a:cs typeface="Mada"/>
              <a:sym typeface="Mada"/>
            </a:endParaRPr>
          </a:p>
        </p:txBody>
      </p:sp>
      <p:sp>
        <p:nvSpPr>
          <p:cNvPr id="462" name="Google Shape;462;p26"/>
          <p:cNvSpPr/>
          <p:nvPr/>
        </p:nvSpPr>
        <p:spPr>
          <a:xfrm>
            <a:off x="507000" y="2308176"/>
            <a:ext cx="6546000" cy="1362900"/>
          </a:xfrm>
          <a:prstGeom prst="roundRect">
            <a:avLst>
              <a:gd fmla="val 16667" name="adj"/>
            </a:avLst>
          </a:prstGeom>
          <a:noFill/>
          <a:ln cap="flat" cmpd="sng" w="28575">
            <a:solidFill>
              <a:schemeClr val="accent3"/>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 name="Google Shape;463;p26"/>
          <p:cNvSpPr txBox="1"/>
          <p:nvPr/>
        </p:nvSpPr>
        <p:spPr>
          <a:xfrm>
            <a:off x="663750" y="2334875"/>
            <a:ext cx="6303600" cy="1446300"/>
          </a:xfrm>
          <a:prstGeom prst="rect">
            <a:avLst/>
          </a:prstGeom>
          <a:noFill/>
          <a:ln>
            <a:noFill/>
          </a:ln>
        </p:spPr>
        <p:txBody>
          <a:bodyPr anchorCtr="0" anchor="ctr" bIns="91425" lIns="91425" spcFirstLastPara="1" rIns="91425" wrap="square" tIns="91425">
            <a:noAutofit/>
          </a:bodyPr>
          <a:lstStyle/>
          <a:p>
            <a:pPr indent="-292100" lvl="0" marL="457200" rtl="0" algn="l">
              <a:spcBef>
                <a:spcPts val="0"/>
              </a:spcBef>
              <a:spcAft>
                <a:spcPts val="0"/>
              </a:spcAft>
              <a:buSzPts val="1000"/>
              <a:buFont typeface="Mada"/>
              <a:buChar char="●"/>
            </a:pPr>
            <a:r>
              <a:rPr b="1" lang="ar" sz="1000">
                <a:solidFill>
                  <a:schemeClr val="dk1"/>
                </a:solidFill>
                <a:latin typeface="Mada"/>
                <a:ea typeface="Mada"/>
                <a:cs typeface="Mada"/>
                <a:sym typeface="Mada"/>
              </a:rPr>
              <a:t>Which of the following diagnoses is most likely? </a:t>
            </a:r>
            <a:endParaRPr b="1" sz="1000">
              <a:solidFill>
                <a:schemeClr val="accent2"/>
              </a:solidFill>
              <a:latin typeface="Mada"/>
              <a:ea typeface="Mada"/>
              <a:cs typeface="Mada"/>
              <a:sym typeface="Mada"/>
            </a:endParaRPr>
          </a:p>
          <a:p>
            <a:pPr indent="-292100" lvl="0" marL="457200" rtl="0" algn="l">
              <a:lnSpc>
                <a:spcPct val="115000"/>
              </a:lnSpc>
              <a:spcBef>
                <a:spcPts val="0"/>
              </a:spcBef>
              <a:spcAft>
                <a:spcPts val="0"/>
              </a:spcAft>
              <a:buClr>
                <a:schemeClr val="dk1"/>
              </a:buClr>
              <a:buSzPts val="1000"/>
              <a:buFont typeface="Mada"/>
              <a:buAutoNum type="alphaUcPeriod"/>
            </a:pPr>
            <a:r>
              <a:rPr lang="ar" sz="1000">
                <a:solidFill>
                  <a:schemeClr val="dk1"/>
                </a:solidFill>
                <a:latin typeface="Mada"/>
                <a:ea typeface="Mada"/>
                <a:cs typeface="Mada"/>
                <a:sym typeface="Mada"/>
              </a:rPr>
              <a:t>Bacterial pneumonia</a:t>
            </a:r>
            <a:endParaRPr sz="1000">
              <a:solidFill>
                <a:schemeClr val="dk1"/>
              </a:solidFill>
              <a:latin typeface="Mada"/>
              <a:ea typeface="Mada"/>
              <a:cs typeface="Mada"/>
              <a:sym typeface="Mada"/>
            </a:endParaRPr>
          </a:p>
          <a:p>
            <a:pPr indent="-292100" lvl="0" marL="457200" rtl="0" algn="l">
              <a:lnSpc>
                <a:spcPct val="115000"/>
              </a:lnSpc>
              <a:spcBef>
                <a:spcPts val="0"/>
              </a:spcBef>
              <a:spcAft>
                <a:spcPts val="0"/>
              </a:spcAft>
              <a:buClr>
                <a:schemeClr val="dk1"/>
              </a:buClr>
              <a:buSzPts val="1000"/>
              <a:buFont typeface="Mada"/>
              <a:buAutoNum type="alphaUcPeriod"/>
            </a:pPr>
            <a:r>
              <a:rPr lang="ar" sz="1000">
                <a:solidFill>
                  <a:schemeClr val="dk1"/>
                </a:solidFill>
                <a:latin typeface="Mada"/>
                <a:ea typeface="Mada"/>
                <a:cs typeface="Mada"/>
                <a:sym typeface="Mada"/>
              </a:rPr>
              <a:t>Viral pneumonia</a:t>
            </a:r>
            <a:endParaRPr sz="1000">
              <a:solidFill>
                <a:schemeClr val="dk1"/>
              </a:solidFill>
              <a:latin typeface="Mada"/>
              <a:ea typeface="Mada"/>
              <a:cs typeface="Mada"/>
              <a:sym typeface="Mada"/>
            </a:endParaRPr>
          </a:p>
          <a:p>
            <a:pPr indent="-292100" lvl="0" marL="457200" rtl="0" algn="l">
              <a:lnSpc>
                <a:spcPct val="115000"/>
              </a:lnSpc>
              <a:spcBef>
                <a:spcPts val="0"/>
              </a:spcBef>
              <a:spcAft>
                <a:spcPts val="0"/>
              </a:spcAft>
              <a:buClr>
                <a:schemeClr val="dk1"/>
              </a:buClr>
              <a:buSzPts val="1000"/>
              <a:buFont typeface="Mada"/>
              <a:buAutoNum type="alphaUcPeriod"/>
            </a:pPr>
            <a:r>
              <a:rPr lang="ar" sz="1000">
                <a:solidFill>
                  <a:schemeClr val="dk1"/>
                </a:solidFill>
                <a:latin typeface="Mada"/>
                <a:ea typeface="Mada"/>
                <a:cs typeface="Mada"/>
                <a:sym typeface="Mada"/>
              </a:rPr>
              <a:t>Bronchial obstruction</a:t>
            </a:r>
            <a:endParaRPr sz="1000">
              <a:solidFill>
                <a:schemeClr val="dk1"/>
              </a:solidFill>
              <a:latin typeface="Mada"/>
              <a:ea typeface="Mada"/>
              <a:cs typeface="Mada"/>
              <a:sym typeface="Mada"/>
            </a:endParaRPr>
          </a:p>
          <a:p>
            <a:pPr indent="-292100" lvl="0" marL="457200" rtl="0" algn="l">
              <a:lnSpc>
                <a:spcPct val="115000"/>
              </a:lnSpc>
              <a:spcBef>
                <a:spcPts val="0"/>
              </a:spcBef>
              <a:spcAft>
                <a:spcPts val="0"/>
              </a:spcAft>
              <a:buClr>
                <a:schemeClr val="dk1"/>
              </a:buClr>
              <a:buSzPts val="1000"/>
              <a:buFont typeface="Mada"/>
              <a:buAutoNum type="alphaUcPeriod"/>
            </a:pPr>
            <a:r>
              <a:rPr lang="ar" sz="1000">
                <a:solidFill>
                  <a:schemeClr val="dk1"/>
                </a:solidFill>
                <a:latin typeface="Mada"/>
                <a:ea typeface="Mada"/>
                <a:cs typeface="Mada"/>
                <a:sym typeface="Mada"/>
              </a:rPr>
              <a:t>Pleural effusion</a:t>
            </a:r>
            <a:endParaRPr sz="1000">
              <a:solidFill>
                <a:schemeClr val="dk1"/>
              </a:solidFill>
              <a:latin typeface="Mada"/>
              <a:ea typeface="Mada"/>
              <a:cs typeface="Mada"/>
              <a:sym typeface="Mada"/>
            </a:endParaRPr>
          </a:p>
          <a:p>
            <a:pPr indent="-292100" lvl="0" marL="457200" rtl="0" algn="l">
              <a:lnSpc>
                <a:spcPct val="115000"/>
              </a:lnSpc>
              <a:spcBef>
                <a:spcPts val="0"/>
              </a:spcBef>
              <a:spcAft>
                <a:spcPts val="0"/>
              </a:spcAft>
              <a:buClr>
                <a:schemeClr val="dk1"/>
              </a:buClr>
              <a:buSzPts val="1000"/>
              <a:buAutoNum type="alphaUcPeriod"/>
            </a:pPr>
            <a:r>
              <a:rPr lang="ar" sz="1000">
                <a:solidFill>
                  <a:schemeClr val="dk1"/>
                </a:solidFill>
                <a:latin typeface="Mada"/>
                <a:ea typeface="Mada"/>
                <a:cs typeface="Mada"/>
                <a:sym typeface="Mada"/>
              </a:rPr>
              <a:t>Pneumothorax </a:t>
            </a:r>
            <a:endParaRPr sz="1000">
              <a:solidFill>
                <a:schemeClr val="dk1"/>
              </a:solidFill>
              <a:latin typeface="Mada"/>
              <a:ea typeface="Mada"/>
              <a:cs typeface="Mada"/>
              <a:sym typeface="Mada"/>
            </a:endParaRPr>
          </a:p>
          <a:p>
            <a:pPr indent="0" lvl="0" marL="0" rtl="0" algn="l">
              <a:lnSpc>
                <a:spcPct val="115000"/>
              </a:lnSpc>
              <a:spcBef>
                <a:spcPts val="1200"/>
              </a:spcBef>
              <a:spcAft>
                <a:spcPts val="1200"/>
              </a:spcAft>
              <a:buNone/>
            </a:pPr>
            <a:r>
              <a:rPr lang="ar" sz="1000">
                <a:solidFill>
                  <a:schemeClr val="dk1"/>
                </a:solidFill>
                <a:latin typeface="Mada"/>
                <a:ea typeface="Mada"/>
                <a:cs typeface="Mada"/>
                <a:sym typeface="Mada"/>
              </a:rPr>
              <a:t>The correct answer is </a:t>
            </a:r>
            <a:r>
              <a:rPr b="1" lang="ar" sz="1000">
                <a:solidFill>
                  <a:schemeClr val="dk1"/>
                </a:solidFill>
                <a:latin typeface="Mada"/>
                <a:ea typeface="Mada"/>
                <a:cs typeface="Mada"/>
                <a:sym typeface="Mada"/>
              </a:rPr>
              <a:t>D</a:t>
            </a:r>
            <a:endParaRPr b="1" sz="1200">
              <a:latin typeface="Mada"/>
              <a:ea typeface="Mada"/>
              <a:cs typeface="Mada"/>
              <a:sym typeface="Mada"/>
            </a:endParaRPr>
          </a:p>
        </p:txBody>
      </p:sp>
      <p:grpSp>
        <p:nvGrpSpPr>
          <p:cNvPr id="464" name="Google Shape;464;p26"/>
          <p:cNvGrpSpPr/>
          <p:nvPr/>
        </p:nvGrpSpPr>
        <p:grpSpPr>
          <a:xfrm>
            <a:off x="580363" y="4645173"/>
            <a:ext cx="6591487" cy="1622642"/>
            <a:chOff x="529942" y="7465776"/>
            <a:chExt cx="6675600" cy="1719265"/>
          </a:xfrm>
        </p:grpSpPr>
        <p:sp>
          <p:nvSpPr>
            <p:cNvPr id="465" name="Google Shape;465;p26"/>
            <p:cNvSpPr/>
            <p:nvPr/>
          </p:nvSpPr>
          <p:spPr>
            <a:xfrm>
              <a:off x="529942" y="7466041"/>
              <a:ext cx="6675600" cy="1719000"/>
            </a:xfrm>
            <a:prstGeom prst="roundRect">
              <a:avLst>
                <a:gd fmla="val 16667" name="adj"/>
              </a:avLst>
            </a:prstGeom>
            <a:noFill/>
            <a:ln cap="flat" cmpd="sng" w="28575">
              <a:solidFill>
                <a:schemeClr val="accent3"/>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6" name="Google Shape;466;p26"/>
            <p:cNvSpPr txBox="1"/>
            <p:nvPr/>
          </p:nvSpPr>
          <p:spPr>
            <a:xfrm>
              <a:off x="646222" y="7465776"/>
              <a:ext cx="6436800" cy="1719000"/>
            </a:xfrm>
            <a:prstGeom prst="rect">
              <a:avLst/>
            </a:prstGeom>
            <a:noFill/>
            <a:ln>
              <a:noFill/>
            </a:ln>
          </p:spPr>
          <p:txBody>
            <a:bodyPr anchorCtr="0" anchor="ctr" bIns="91425" lIns="91425" spcFirstLastPara="1" rIns="91425" wrap="square" tIns="91425">
              <a:noAutofit/>
            </a:bodyPr>
            <a:lstStyle/>
            <a:p>
              <a:pPr indent="-292100" lvl="0" marL="457200" rtl="0" algn="l">
                <a:lnSpc>
                  <a:spcPct val="115000"/>
                </a:lnSpc>
                <a:spcBef>
                  <a:spcPts val="1200"/>
                </a:spcBef>
                <a:spcAft>
                  <a:spcPts val="0"/>
                </a:spcAft>
                <a:buClr>
                  <a:schemeClr val="dk1"/>
                </a:buClr>
                <a:buSzPts val="1000"/>
                <a:buFont typeface="Mada"/>
                <a:buChar char="●"/>
              </a:pPr>
              <a:r>
                <a:rPr b="1" lang="ar" sz="1000">
                  <a:solidFill>
                    <a:schemeClr val="dk1"/>
                  </a:solidFill>
                  <a:latin typeface="Mada"/>
                  <a:ea typeface="Mada"/>
                  <a:cs typeface="Mada"/>
                  <a:sym typeface="Mada"/>
                </a:rPr>
                <a:t>Which characteristic of the pleural fluid is most suggestive complicated parapneumonic pleural effusion?</a:t>
              </a:r>
              <a:endParaRPr b="1" sz="1000">
                <a:solidFill>
                  <a:schemeClr val="dk1"/>
                </a:solidFill>
                <a:latin typeface="Mada"/>
                <a:ea typeface="Mada"/>
                <a:cs typeface="Mada"/>
                <a:sym typeface="Mada"/>
              </a:endParaRPr>
            </a:p>
            <a:p>
              <a:pPr indent="-292100" lvl="0" marL="457200" rtl="0" algn="l">
                <a:lnSpc>
                  <a:spcPct val="115000"/>
                </a:lnSpc>
                <a:spcBef>
                  <a:spcPts val="0"/>
                </a:spcBef>
                <a:spcAft>
                  <a:spcPts val="0"/>
                </a:spcAft>
                <a:buClr>
                  <a:schemeClr val="dk1"/>
                </a:buClr>
                <a:buSzPts val="1000"/>
                <a:buFont typeface="Mada"/>
                <a:buAutoNum type="alphaUcPeriod"/>
              </a:pPr>
              <a:r>
                <a:rPr lang="ar" sz="1000">
                  <a:solidFill>
                    <a:schemeClr val="dk1"/>
                  </a:solidFill>
                  <a:latin typeface="Mada"/>
                  <a:ea typeface="Mada"/>
                  <a:cs typeface="Mada"/>
                  <a:sym typeface="Mada"/>
                </a:rPr>
                <a:t>Presence of more than 30% polymorphonucleocytes (PMNs)</a:t>
              </a:r>
              <a:endParaRPr sz="1000">
                <a:solidFill>
                  <a:schemeClr val="dk1"/>
                </a:solidFill>
                <a:latin typeface="Mada"/>
                <a:ea typeface="Mada"/>
                <a:cs typeface="Mada"/>
                <a:sym typeface="Mada"/>
              </a:endParaRPr>
            </a:p>
            <a:p>
              <a:pPr indent="-292100" lvl="0" marL="457200" rtl="0" algn="l">
                <a:lnSpc>
                  <a:spcPct val="115000"/>
                </a:lnSpc>
                <a:spcBef>
                  <a:spcPts val="0"/>
                </a:spcBef>
                <a:spcAft>
                  <a:spcPts val="0"/>
                </a:spcAft>
                <a:buClr>
                  <a:schemeClr val="dk1"/>
                </a:buClr>
                <a:buSzPts val="1000"/>
                <a:buFont typeface="Mada"/>
                <a:buAutoNum type="alphaUcPeriod"/>
              </a:pPr>
              <a:r>
                <a:rPr lang="ar" sz="1000">
                  <a:solidFill>
                    <a:schemeClr val="dk1"/>
                  </a:solidFill>
                  <a:latin typeface="Mada"/>
                  <a:ea typeface="Mada"/>
                  <a:cs typeface="Mada"/>
                  <a:sym typeface="Mada"/>
                </a:rPr>
                <a:t>Glucose less than 150 mg/dl</a:t>
              </a:r>
              <a:endParaRPr sz="1000">
                <a:solidFill>
                  <a:schemeClr val="dk1"/>
                </a:solidFill>
                <a:latin typeface="Mada"/>
                <a:ea typeface="Mada"/>
                <a:cs typeface="Mada"/>
                <a:sym typeface="Mada"/>
              </a:endParaRPr>
            </a:p>
            <a:p>
              <a:pPr indent="-292100" lvl="0" marL="457200" rtl="0" algn="l">
                <a:lnSpc>
                  <a:spcPct val="115000"/>
                </a:lnSpc>
                <a:spcBef>
                  <a:spcPts val="0"/>
                </a:spcBef>
                <a:spcAft>
                  <a:spcPts val="0"/>
                </a:spcAft>
                <a:buClr>
                  <a:schemeClr val="dk1"/>
                </a:buClr>
                <a:buSzPts val="1000"/>
                <a:buFont typeface="Mada"/>
                <a:buAutoNum type="alphaUcPeriod"/>
              </a:pPr>
              <a:r>
                <a:rPr lang="ar" sz="1000">
                  <a:solidFill>
                    <a:schemeClr val="dk1"/>
                  </a:solidFill>
                  <a:latin typeface="Mada"/>
                  <a:ea typeface="Mada"/>
                  <a:cs typeface="Mada"/>
                  <a:sym typeface="Mada"/>
                </a:rPr>
                <a:t>Presence of more than 100 white blood cells</a:t>
              </a:r>
              <a:endParaRPr sz="1000">
                <a:solidFill>
                  <a:schemeClr val="dk1"/>
                </a:solidFill>
                <a:latin typeface="Mada"/>
                <a:ea typeface="Mada"/>
                <a:cs typeface="Mada"/>
                <a:sym typeface="Mada"/>
              </a:endParaRPr>
            </a:p>
            <a:p>
              <a:pPr indent="-292100" lvl="0" marL="457200" rtl="0" algn="l">
                <a:lnSpc>
                  <a:spcPct val="115000"/>
                </a:lnSpc>
                <a:spcBef>
                  <a:spcPts val="0"/>
                </a:spcBef>
                <a:spcAft>
                  <a:spcPts val="0"/>
                </a:spcAft>
                <a:buClr>
                  <a:schemeClr val="dk1"/>
                </a:buClr>
                <a:buSzPts val="1000"/>
                <a:buFont typeface="Mada"/>
                <a:buAutoNum type="alphaUcPeriod"/>
              </a:pPr>
              <a:r>
                <a:rPr lang="ar" sz="1000">
                  <a:solidFill>
                    <a:schemeClr val="dk1"/>
                  </a:solidFill>
                  <a:latin typeface="Mada"/>
                  <a:ea typeface="Mada"/>
                  <a:cs typeface="Mada"/>
                  <a:sym typeface="Mada"/>
                </a:rPr>
                <a:t>pH less than 7.20</a:t>
              </a:r>
              <a:endParaRPr sz="1000">
                <a:solidFill>
                  <a:schemeClr val="dk1"/>
                </a:solidFill>
                <a:latin typeface="Mada"/>
                <a:ea typeface="Mada"/>
                <a:cs typeface="Mada"/>
                <a:sym typeface="Mada"/>
              </a:endParaRPr>
            </a:p>
            <a:p>
              <a:pPr indent="-292100" lvl="0" marL="457200" rtl="0" algn="l">
                <a:lnSpc>
                  <a:spcPct val="115000"/>
                </a:lnSpc>
                <a:spcBef>
                  <a:spcPts val="0"/>
                </a:spcBef>
                <a:spcAft>
                  <a:spcPts val="0"/>
                </a:spcAft>
                <a:buClr>
                  <a:schemeClr val="dk1"/>
                </a:buClr>
                <a:buSzPts val="1000"/>
                <a:buAutoNum type="alphaUcPeriod"/>
              </a:pPr>
              <a:r>
                <a:rPr lang="ar" sz="1000">
                  <a:solidFill>
                    <a:schemeClr val="dk1"/>
                  </a:solidFill>
                  <a:latin typeface="Mada"/>
                  <a:ea typeface="Mada"/>
                  <a:cs typeface="Mada"/>
                  <a:sym typeface="Mada"/>
                </a:rPr>
                <a:t>Lactate dehydrogenase (LDH) more than two-thirds of the normal upper limit for serum</a:t>
              </a:r>
              <a:endParaRPr sz="1000">
                <a:solidFill>
                  <a:schemeClr val="dk1"/>
                </a:solidFill>
                <a:latin typeface="Mada"/>
                <a:ea typeface="Mada"/>
                <a:cs typeface="Mada"/>
                <a:sym typeface="Mada"/>
              </a:endParaRPr>
            </a:p>
            <a:p>
              <a:pPr indent="0" lvl="0" marL="0" rtl="0" algn="l">
                <a:lnSpc>
                  <a:spcPct val="115000"/>
                </a:lnSpc>
                <a:spcBef>
                  <a:spcPts val="1200"/>
                </a:spcBef>
                <a:spcAft>
                  <a:spcPts val="1200"/>
                </a:spcAft>
                <a:buNone/>
              </a:pPr>
              <a:r>
                <a:rPr lang="ar" sz="1000">
                  <a:solidFill>
                    <a:schemeClr val="dk1"/>
                  </a:solidFill>
                  <a:latin typeface="Mada"/>
                  <a:ea typeface="Mada"/>
                  <a:cs typeface="Mada"/>
                  <a:sym typeface="Mada"/>
                </a:rPr>
                <a:t> The correct answer is </a:t>
              </a:r>
              <a:r>
                <a:rPr b="1" lang="ar" sz="1000">
                  <a:solidFill>
                    <a:schemeClr val="dk1"/>
                  </a:solidFill>
                  <a:latin typeface="Mada"/>
                  <a:ea typeface="Mada"/>
                  <a:cs typeface="Mada"/>
                  <a:sym typeface="Mada"/>
                </a:rPr>
                <a:t>D</a:t>
              </a:r>
              <a:endParaRPr b="1" sz="1200">
                <a:latin typeface="Mada"/>
                <a:ea typeface="Mada"/>
                <a:cs typeface="Mada"/>
                <a:sym typeface="Mada"/>
              </a:endParaRPr>
            </a:p>
          </p:txBody>
        </p:sp>
      </p:grpSp>
      <p:sp>
        <p:nvSpPr>
          <p:cNvPr id="467" name="Google Shape;467;p26"/>
          <p:cNvSpPr/>
          <p:nvPr/>
        </p:nvSpPr>
        <p:spPr>
          <a:xfrm>
            <a:off x="329850" y="4113125"/>
            <a:ext cx="6900300" cy="498000"/>
          </a:xfrm>
          <a:prstGeom prst="roundRect">
            <a:avLst>
              <a:gd fmla="val 16667" name="adj"/>
            </a:avLst>
          </a:prstGeom>
          <a:solidFill>
            <a:srgbClr val="EEEEE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 name="Google Shape;468;p26"/>
          <p:cNvSpPr txBox="1"/>
          <p:nvPr/>
        </p:nvSpPr>
        <p:spPr>
          <a:xfrm>
            <a:off x="333000" y="4113075"/>
            <a:ext cx="6402900" cy="631500"/>
          </a:xfrm>
          <a:prstGeom prst="rect">
            <a:avLst/>
          </a:prstGeom>
          <a:noFill/>
          <a:ln>
            <a:noFill/>
          </a:ln>
        </p:spPr>
        <p:txBody>
          <a:bodyPr anchorCtr="0" anchor="t" bIns="91425" lIns="91425" spcFirstLastPara="1" rIns="91425" wrap="square" tIns="91425">
            <a:noAutofit/>
          </a:bodyPr>
          <a:lstStyle/>
          <a:p>
            <a:pPr indent="-304800" lvl="0" marL="457200" rtl="0" algn="ctr">
              <a:spcBef>
                <a:spcPts val="0"/>
              </a:spcBef>
              <a:spcAft>
                <a:spcPts val="0"/>
              </a:spcAft>
              <a:buSzPts val="1200"/>
              <a:buFont typeface="Mada"/>
              <a:buChar char="❖"/>
            </a:pPr>
            <a:r>
              <a:rPr lang="ar" sz="1200">
                <a:solidFill>
                  <a:schemeClr val="dk1"/>
                </a:solidFill>
                <a:latin typeface="Mada"/>
                <a:ea typeface="Mada"/>
                <a:cs typeface="Mada"/>
                <a:sym typeface="Mada"/>
              </a:rPr>
              <a:t>A 59-year-old male presents with a community acquired pneumonia complicated by pleural effusion. A thoracentesis is performed, but the results are not currently available. </a:t>
            </a:r>
            <a:endParaRPr sz="1200">
              <a:latin typeface="Mada"/>
              <a:ea typeface="Mada"/>
              <a:cs typeface="Mada"/>
              <a:sym typeface="Mada"/>
            </a:endParaRPr>
          </a:p>
        </p:txBody>
      </p:sp>
      <p:grpSp>
        <p:nvGrpSpPr>
          <p:cNvPr id="469" name="Google Shape;469;p26"/>
          <p:cNvGrpSpPr/>
          <p:nvPr/>
        </p:nvGrpSpPr>
        <p:grpSpPr>
          <a:xfrm>
            <a:off x="750207" y="7893345"/>
            <a:ext cx="6325131" cy="1430078"/>
            <a:chOff x="529948" y="7466050"/>
            <a:chExt cx="6675600" cy="1996200"/>
          </a:xfrm>
        </p:grpSpPr>
        <p:sp>
          <p:nvSpPr>
            <p:cNvPr id="470" name="Google Shape;470;p26"/>
            <p:cNvSpPr/>
            <p:nvPr/>
          </p:nvSpPr>
          <p:spPr>
            <a:xfrm>
              <a:off x="529948" y="7466050"/>
              <a:ext cx="6675600" cy="1996200"/>
            </a:xfrm>
            <a:prstGeom prst="roundRect">
              <a:avLst>
                <a:gd fmla="val 16667" name="adj"/>
              </a:avLst>
            </a:prstGeom>
            <a:noFill/>
            <a:ln cap="flat" cmpd="sng" w="28575">
              <a:solidFill>
                <a:schemeClr val="accent3"/>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 name="Google Shape;471;p26"/>
            <p:cNvSpPr txBox="1"/>
            <p:nvPr/>
          </p:nvSpPr>
          <p:spPr>
            <a:xfrm>
              <a:off x="529959" y="7492738"/>
              <a:ext cx="6561300" cy="19428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SzPts val="1200"/>
                <a:buFont typeface="Mada"/>
                <a:buChar char="●"/>
              </a:pPr>
              <a:r>
                <a:rPr b="1" lang="ar" sz="1000">
                  <a:solidFill>
                    <a:schemeClr val="dk1"/>
                  </a:solidFill>
                  <a:latin typeface="Mada"/>
                  <a:ea typeface="Mada"/>
                  <a:cs typeface="Mada"/>
                  <a:sym typeface="Mada"/>
                </a:rPr>
                <a:t>Which of the following studies can be used to determine if the patient effusion is due to his CHF ( a transudate) or is a parapneumonic effusion (an exudate)?</a:t>
              </a:r>
              <a:endParaRPr b="1" sz="1000">
                <a:solidFill>
                  <a:schemeClr val="dk1"/>
                </a:solidFill>
                <a:latin typeface="Mada"/>
                <a:ea typeface="Mada"/>
                <a:cs typeface="Mada"/>
                <a:sym typeface="Mada"/>
              </a:endParaRPr>
            </a:p>
            <a:p>
              <a:pPr indent="-292100" lvl="0" marL="457200" rtl="0" algn="l">
                <a:spcBef>
                  <a:spcPts val="0"/>
                </a:spcBef>
                <a:spcAft>
                  <a:spcPts val="0"/>
                </a:spcAft>
                <a:buClr>
                  <a:schemeClr val="dk1"/>
                </a:buClr>
                <a:buSzPts val="1000"/>
                <a:buFont typeface="Mada"/>
                <a:buAutoNum type="alphaUcPeriod"/>
              </a:pPr>
              <a:r>
                <a:rPr lang="ar" sz="1000">
                  <a:solidFill>
                    <a:schemeClr val="dk1"/>
                  </a:solidFill>
                  <a:latin typeface="Mada"/>
                  <a:ea typeface="Mada"/>
                  <a:cs typeface="Mada"/>
                  <a:sym typeface="Mada"/>
                </a:rPr>
                <a:t>Pleural fluid pH</a:t>
              </a:r>
              <a:endParaRPr sz="1000">
                <a:solidFill>
                  <a:schemeClr val="dk1"/>
                </a:solidFill>
                <a:latin typeface="Mada"/>
                <a:ea typeface="Mada"/>
                <a:cs typeface="Mada"/>
                <a:sym typeface="Mada"/>
              </a:endParaRPr>
            </a:p>
            <a:p>
              <a:pPr indent="-292100" lvl="0" marL="457200" rtl="0" algn="l">
                <a:spcBef>
                  <a:spcPts val="0"/>
                </a:spcBef>
                <a:spcAft>
                  <a:spcPts val="0"/>
                </a:spcAft>
                <a:buClr>
                  <a:schemeClr val="dk1"/>
                </a:buClr>
                <a:buSzPts val="1000"/>
                <a:buFont typeface="Mada"/>
                <a:buAutoNum type="alphaUcPeriod"/>
              </a:pPr>
              <a:r>
                <a:rPr lang="ar" sz="1000">
                  <a:solidFill>
                    <a:schemeClr val="dk1"/>
                  </a:solidFill>
                  <a:latin typeface="Mada"/>
                  <a:ea typeface="Mada"/>
                  <a:cs typeface="Mada"/>
                  <a:sym typeface="Mada"/>
                </a:rPr>
                <a:t>Pleural fluid glucose </a:t>
              </a:r>
              <a:endParaRPr sz="1000">
                <a:solidFill>
                  <a:schemeClr val="dk1"/>
                </a:solidFill>
                <a:latin typeface="Mada"/>
                <a:ea typeface="Mada"/>
                <a:cs typeface="Mada"/>
                <a:sym typeface="Mada"/>
              </a:endParaRPr>
            </a:p>
            <a:p>
              <a:pPr indent="-292100" lvl="0" marL="457200" rtl="0" algn="l">
                <a:spcBef>
                  <a:spcPts val="0"/>
                </a:spcBef>
                <a:spcAft>
                  <a:spcPts val="0"/>
                </a:spcAft>
                <a:buClr>
                  <a:schemeClr val="dk1"/>
                </a:buClr>
                <a:buSzPts val="1000"/>
                <a:buFont typeface="Mada"/>
                <a:buAutoNum type="alphaUcPeriod"/>
              </a:pPr>
              <a:r>
                <a:rPr lang="ar" sz="1000">
                  <a:solidFill>
                    <a:schemeClr val="dk1"/>
                  </a:solidFill>
                  <a:latin typeface="Mada"/>
                  <a:ea typeface="Mada"/>
                  <a:cs typeface="Mada"/>
                  <a:sym typeface="Mada"/>
                </a:rPr>
                <a:t>Pleural fluid cell count </a:t>
              </a:r>
              <a:endParaRPr sz="1000">
                <a:solidFill>
                  <a:schemeClr val="dk1"/>
                </a:solidFill>
                <a:latin typeface="Mada"/>
                <a:ea typeface="Mada"/>
                <a:cs typeface="Mada"/>
                <a:sym typeface="Mada"/>
              </a:endParaRPr>
            </a:p>
            <a:p>
              <a:pPr indent="-292100" lvl="0" marL="457200" rtl="0" algn="l">
                <a:spcBef>
                  <a:spcPts val="0"/>
                </a:spcBef>
                <a:spcAft>
                  <a:spcPts val="0"/>
                </a:spcAft>
                <a:buClr>
                  <a:schemeClr val="dk1"/>
                </a:buClr>
                <a:buSzPts val="1000"/>
                <a:buFont typeface="Mada"/>
                <a:buAutoNum type="alphaUcPeriod"/>
              </a:pPr>
              <a:r>
                <a:rPr lang="ar" sz="1000">
                  <a:solidFill>
                    <a:schemeClr val="dk1"/>
                  </a:solidFill>
                  <a:latin typeface="Mada"/>
                  <a:ea typeface="Mada"/>
                  <a:cs typeface="Mada"/>
                  <a:sym typeface="Mada"/>
                </a:rPr>
                <a:t>Lactate dehydrogenase (LDH)</a:t>
              </a:r>
              <a:endParaRPr sz="1000">
                <a:solidFill>
                  <a:schemeClr val="dk1"/>
                </a:solidFill>
                <a:latin typeface="Mada"/>
                <a:ea typeface="Mada"/>
                <a:cs typeface="Mada"/>
                <a:sym typeface="Mada"/>
              </a:endParaRPr>
            </a:p>
            <a:p>
              <a:pPr indent="0" lvl="0" marL="0" rtl="0" algn="l">
                <a:lnSpc>
                  <a:spcPct val="115000"/>
                </a:lnSpc>
                <a:spcBef>
                  <a:spcPts val="1200"/>
                </a:spcBef>
                <a:spcAft>
                  <a:spcPts val="1200"/>
                </a:spcAft>
                <a:buClr>
                  <a:schemeClr val="dk1"/>
                </a:buClr>
                <a:buSzPts val="1100"/>
                <a:buFont typeface="Arial"/>
                <a:buNone/>
              </a:pPr>
              <a:r>
                <a:rPr lang="ar" sz="1000">
                  <a:solidFill>
                    <a:schemeClr val="dk1"/>
                  </a:solidFill>
                  <a:latin typeface="Mada"/>
                  <a:ea typeface="Mada"/>
                  <a:cs typeface="Mada"/>
                  <a:sym typeface="Mada"/>
                </a:rPr>
                <a:t> The correct answer is </a:t>
              </a:r>
              <a:r>
                <a:rPr b="1" lang="ar" sz="1000">
                  <a:solidFill>
                    <a:schemeClr val="dk1"/>
                  </a:solidFill>
                  <a:latin typeface="Mada"/>
                  <a:ea typeface="Mada"/>
                  <a:cs typeface="Mada"/>
                  <a:sym typeface="Mada"/>
                </a:rPr>
                <a:t>D</a:t>
              </a:r>
              <a:endParaRPr sz="1000">
                <a:solidFill>
                  <a:schemeClr val="dk1"/>
                </a:solidFill>
                <a:latin typeface="Mada"/>
                <a:ea typeface="Mada"/>
                <a:cs typeface="Mada"/>
                <a:sym typeface="Mada"/>
              </a:endParaRPr>
            </a:p>
          </p:txBody>
        </p:sp>
      </p:grpSp>
      <p:sp>
        <p:nvSpPr>
          <p:cNvPr id="472" name="Google Shape;472;p26"/>
          <p:cNvSpPr/>
          <p:nvPr/>
        </p:nvSpPr>
        <p:spPr>
          <a:xfrm>
            <a:off x="342025" y="6748578"/>
            <a:ext cx="6978300" cy="1059600"/>
          </a:xfrm>
          <a:prstGeom prst="roundRect">
            <a:avLst>
              <a:gd fmla="val 16667" name="adj"/>
            </a:avLst>
          </a:prstGeom>
          <a:solidFill>
            <a:srgbClr val="EEEEE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3" name="Google Shape;473;p26"/>
          <p:cNvSpPr txBox="1"/>
          <p:nvPr/>
        </p:nvSpPr>
        <p:spPr>
          <a:xfrm>
            <a:off x="319588" y="6756937"/>
            <a:ext cx="6900300" cy="1059600"/>
          </a:xfrm>
          <a:prstGeom prst="rect">
            <a:avLst/>
          </a:prstGeom>
          <a:noFill/>
          <a:ln>
            <a:noFill/>
          </a:ln>
        </p:spPr>
        <p:txBody>
          <a:bodyPr anchorCtr="0" anchor="t" bIns="91425" lIns="91425" spcFirstLastPara="1" rIns="91425" wrap="square" tIns="91425">
            <a:noAutofit/>
          </a:bodyPr>
          <a:lstStyle/>
          <a:p>
            <a:pPr indent="-304800" lvl="0" marL="457200" rtl="0" algn="ctr">
              <a:spcBef>
                <a:spcPts val="0"/>
              </a:spcBef>
              <a:spcAft>
                <a:spcPts val="0"/>
              </a:spcAft>
              <a:buSzPts val="1200"/>
              <a:buFont typeface="Mada"/>
              <a:buChar char="❖"/>
            </a:pPr>
            <a:r>
              <a:rPr lang="ar" sz="1200">
                <a:solidFill>
                  <a:schemeClr val="dk1"/>
                </a:solidFill>
                <a:latin typeface="Mada"/>
                <a:ea typeface="Mada"/>
                <a:cs typeface="Mada"/>
                <a:sym typeface="Mada"/>
              </a:rPr>
              <a:t>A 67-year-old man presents to the emergency department with a 5-day history of fever and cough that produces green sputum. He has a history of tobacco use and ischemic cardiomyopathy with a left ventricular ejection fraction of 25%. He was admitted with a presumptive diagnosis of pneumonia and is started on antibiotics. A chest radiograph is obtained and shows a left-sided consolidation and moderate-size effusion. </a:t>
            </a:r>
            <a:endParaRPr sz="1200">
              <a:solidFill>
                <a:schemeClr val="dk1"/>
              </a:solidFill>
              <a:latin typeface="Mada"/>
              <a:ea typeface="Mada"/>
              <a:cs typeface="Mada"/>
              <a:sym typeface="Mada"/>
            </a:endParaRPr>
          </a:p>
        </p:txBody>
      </p:sp>
      <p:sp>
        <p:nvSpPr>
          <p:cNvPr id="474" name="Google Shape;474;p26"/>
          <p:cNvSpPr txBox="1"/>
          <p:nvPr/>
        </p:nvSpPr>
        <p:spPr>
          <a:xfrm>
            <a:off x="1355300" y="0"/>
            <a:ext cx="5085300" cy="41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600">
                <a:latin typeface="Mada"/>
                <a:ea typeface="Mada"/>
                <a:cs typeface="Mada"/>
                <a:sym typeface="Mada"/>
              </a:rPr>
              <a:t>Cases (Doctor’s slides)</a:t>
            </a:r>
            <a:endParaRPr b="1" sz="2600">
              <a:latin typeface="Mada"/>
              <a:ea typeface="Mada"/>
              <a:cs typeface="Mada"/>
              <a:sym typeface="Mada"/>
            </a:endParaRPr>
          </a:p>
        </p:txBody>
      </p:sp>
      <p:sp>
        <p:nvSpPr>
          <p:cNvPr id="475" name="Google Shape;475;p26"/>
          <p:cNvSpPr txBox="1"/>
          <p:nvPr/>
        </p:nvSpPr>
        <p:spPr>
          <a:xfrm>
            <a:off x="269250" y="3666745"/>
            <a:ext cx="5582700" cy="4122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highlight>
                  <a:schemeClr val="accent4"/>
                </a:highlight>
                <a:latin typeface="Mada"/>
                <a:ea typeface="Mada"/>
                <a:cs typeface="Mada"/>
                <a:sym typeface="Mada"/>
              </a:rPr>
              <a:t>Case study 2:</a:t>
            </a:r>
            <a:endParaRPr b="1" sz="2200">
              <a:highlight>
                <a:schemeClr val="accent4"/>
              </a:highlight>
              <a:latin typeface="Mada"/>
              <a:ea typeface="Mada"/>
              <a:cs typeface="Mada"/>
              <a:sym typeface="Mada"/>
            </a:endParaRPr>
          </a:p>
        </p:txBody>
      </p:sp>
      <p:sp>
        <p:nvSpPr>
          <p:cNvPr id="476" name="Google Shape;476;p26"/>
          <p:cNvSpPr txBox="1"/>
          <p:nvPr/>
        </p:nvSpPr>
        <p:spPr>
          <a:xfrm>
            <a:off x="269250" y="6267925"/>
            <a:ext cx="5582700" cy="4122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ar" sz="2200">
                <a:highlight>
                  <a:schemeClr val="accent4"/>
                </a:highlight>
                <a:latin typeface="Mada"/>
                <a:ea typeface="Mada"/>
                <a:cs typeface="Mada"/>
                <a:sym typeface="Mada"/>
              </a:rPr>
              <a:t>Case study 3:</a:t>
            </a:r>
            <a:endParaRPr b="1" sz="2200">
              <a:highlight>
                <a:schemeClr val="accent4"/>
              </a:highlight>
              <a:latin typeface="Mada"/>
              <a:ea typeface="Mada"/>
              <a:cs typeface="Mada"/>
              <a:sym typeface="Mada"/>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0" name="Shape 480"/>
        <p:cNvGrpSpPr/>
        <p:nvPr/>
      </p:nvGrpSpPr>
      <p:grpSpPr>
        <a:xfrm>
          <a:off x="0" y="0"/>
          <a:ext cx="0" cy="0"/>
          <a:chOff x="0" y="0"/>
          <a:chExt cx="0" cy="0"/>
        </a:xfrm>
      </p:grpSpPr>
      <p:cxnSp>
        <p:nvCxnSpPr>
          <p:cNvPr id="481" name="Google Shape;481;p27"/>
          <p:cNvCxnSpPr>
            <a:endCxn id="482" idx="1"/>
          </p:cNvCxnSpPr>
          <p:nvPr/>
        </p:nvCxnSpPr>
        <p:spPr>
          <a:xfrm flipH="1" rot="10800000">
            <a:off x="3316175" y="6970975"/>
            <a:ext cx="801900" cy="2700"/>
          </a:xfrm>
          <a:prstGeom prst="straightConnector1">
            <a:avLst/>
          </a:prstGeom>
          <a:noFill/>
          <a:ln cap="flat" cmpd="sng" w="9525">
            <a:solidFill>
              <a:srgbClr val="B7B7B7"/>
            </a:solidFill>
            <a:prstDash val="solid"/>
            <a:round/>
            <a:headEnd len="med" w="med" type="none"/>
            <a:tailEnd len="med" w="med" type="none"/>
          </a:ln>
        </p:spPr>
      </p:cxnSp>
      <p:grpSp>
        <p:nvGrpSpPr>
          <p:cNvPr id="483" name="Google Shape;483;p27"/>
          <p:cNvGrpSpPr/>
          <p:nvPr/>
        </p:nvGrpSpPr>
        <p:grpSpPr>
          <a:xfrm>
            <a:off x="314576" y="862834"/>
            <a:ext cx="7066034" cy="293553"/>
            <a:chOff x="423650" y="3871959"/>
            <a:chExt cx="6010577" cy="1009816"/>
          </a:xfrm>
        </p:grpSpPr>
        <p:sp>
          <p:nvSpPr>
            <p:cNvPr id="484" name="Google Shape;484;p27"/>
            <p:cNvSpPr/>
            <p:nvPr/>
          </p:nvSpPr>
          <p:spPr>
            <a:xfrm>
              <a:off x="2082727" y="3871959"/>
              <a:ext cx="4351500" cy="1009800"/>
            </a:xfrm>
            <a:prstGeom prst="rect">
              <a:avLst/>
            </a:prstGeom>
            <a:solidFill>
              <a:srgbClr val="EFEFE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ar" sz="1200">
                  <a:latin typeface="Mada"/>
                  <a:ea typeface="Mada"/>
                  <a:cs typeface="Mada"/>
                  <a:sym typeface="Mada"/>
                </a:rPr>
                <a:t>             Is an excessive accumulation of serous fluid within the pleural space .</a:t>
              </a:r>
              <a:endParaRPr sz="1200">
                <a:latin typeface="Mada"/>
                <a:ea typeface="Mada"/>
                <a:cs typeface="Mada"/>
                <a:sym typeface="Mada"/>
              </a:endParaRPr>
            </a:p>
          </p:txBody>
        </p:sp>
        <p:sp>
          <p:nvSpPr>
            <p:cNvPr id="485" name="Google Shape;485;p27"/>
            <p:cNvSpPr/>
            <p:nvPr/>
          </p:nvSpPr>
          <p:spPr>
            <a:xfrm>
              <a:off x="423650" y="3871975"/>
              <a:ext cx="2070600" cy="1009800"/>
            </a:xfrm>
            <a:prstGeom prst="homePlate">
              <a:avLst>
                <a:gd fmla="val 50000" name="adj"/>
              </a:avLst>
            </a:prstGeom>
            <a:solidFill>
              <a:srgbClr val="509EEA"/>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1700">
                  <a:solidFill>
                    <a:srgbClr val="FFFFFF"/>
                  </a:solidFill>
                  <a:latin typeface="Mada"/>
                  <a:ea typeface="Mada"/>
                  <a:cs typeface="Mada"/>
                  <a:sym typeface="Mada"/>
                </a:rPr>
                <a:t>Pleural effusion</a:t>
              </a:r>
              <a:endParaRPr b="1" sz="1700">
                <a:solidFill>
                  <a:srgbClr val="FFFFFF"/>
                </a:solidFill>
                <a:latin typeface="Mada"/>
                <a:ea typeface="Mada"/>
                <a:cs typeface="Mada"/>
                <a:sym typeface="Mada"/>
              </a:endParaRPr>
            </a:p>
          </p:txBody>
        </p:sp>
      </p:grpSp>
      <p:grpSp>
        <p:nvGrpSpPr>
          <p:cNvPr id="486" name="Google Shape;486;p27"/>
          <p:cNvGrpSpPr/>
          <p:nvPr/>
        </p:nvGrpSpPr>
        <p:grpSpPr>
          <a:xfrm>
            <a:off x="314587" y="1461591"/>
            <a:ext cx="2006123" cy="1154949"/>
            <a:chOff x="102630" y="5356704"/>
            <a:chExt cx="4511183" cy="2657499"/>
          </a:xfrm>
        </p:grpSpPr>
        <p:sp>
          <p:nvSpPr>
            <p:cNvPr id="487" name="Google Shape;487;p27"/>
            <p:cNvSpPr/>
            <p:nvPr/>
          </p:nvSpPr>
          <p:spPr>
            <a:xfrm>
              <a:off x="1798013" y="5356704"/>
              <a:ext cx="2815800" cy="885900"/>
            </a:xfrm>
            <a:prstGeom prst="rect">
              <a:avLst/>
            </a:prstGeom>
            <a:solidFill>
              <a:srgbClr val="F3F3F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ar" sz="1100">
                  <a:latin typeface="Mada"/>
                  <a:ea typeface="Mada"/>
                  <a:cs typeface="Mada"/>
                  <a:sym typeface="Mada"/>
                </a:rPr>
                <a:t>          Empyema</a:t>
              </a:r>
              <a:endParaRPr sz="1100">
                <a:latin typeface="Mada"/>
                <a:ea typeface="Mada"/>
                <a:cs typeface="Mada"/>
                <a:sym typeface="Mada"/>
              </a:endParaRPr>
            </a:p>
          </p:txBody>
        </p:sp>
        <p:sp>
          <p:nvSpPr>
            <p:cNvPr id="488" name="Google Shape;488;p27"/>
            <p:cNvSpPr/>
            <p:nvPr/>
          </p:nvSpPr>
          <p:spPr>
            <a:xfrm>
              <a:off x="102639" y="5356732"/>
              <a:ext cx="2187600" cy="885900"/>
            </a:xfrm>
            <a:prstGeom prst="homePlate">
              <a:avLst>
                <a:gd fmla="val 50000" name="adj"/>
              </a:avLst>
            </a:prstGeom>
            <a:solidFill>
              <a:srgbClr val="1874C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1100">
                  <a:solidFill>
                    <a:srgbClr val="FFFFFF"/>
                  </a:solidFill>
                  <a:latin typeface="Mada"/>
                  <a:ea typeface="Mada"/>
                  <a:cs typeface="Mada"/>
                  <a:sym typeface="Mada"/>
                </a:rPr>
                <a:t>Frank pus</a:t>
              </a:r>
              <a:endParaRPr b="1" sz="1100">
                <a:solidFill>
                  <a:srgbClr val="FFFFFF"/>
                </a:solidFill>
                <a:latin typeface="Mada"/>
                <a:ea typeface="Mada"/>
                <a:cs typeface="Mada"/>
                <a:sym typeface="Mada"/>
              </a:endParaRPr>
            </a:p>
          </p:txBody>
        </p:sp>
        <p:sp>
          <p:nvSpPr>
            <p:cNvPr id="489" name="Google Shape;489;p27"/>
            <p:cNvSpPr/>
            <p:nvPr/>
          </p:nvSpPr>
          <p:spPr>
            <a:xfrm>
              <a:off x="1797984" y="6242546"/>
              <a:ext cx="2815800" cy="885900"/>
            </a:xfrm>
            <a:prstGeom prst="rect">
              <a:avLst/>
            </a:prstGeom>
            <a:solidFill>
              <a:srgbClr val="F3F3F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lang="ar" sz="1100">
                  <a:latin typeface="Mada"/>
                  <a:ea typeface="Mada"/>
                  <a:cs typeface="Mada"/>
                  <a:sym typeface="Mada"/>
                </a:rPr>
                <a:t>       Haemothorax</a:t>
              </a:r>
              <a:endParaRPr sz="1100">
                <a:latin typeface="Mada"/>
                <a:ea typeface="Mada"/>
                <a:cs typeface="Mada"/>
                <a:sym typeface="Mada"/>
              </a:endParaRPr>
            </a:p>
          </p:txBody>
        </p:sp>
        <p:sp>
          <p:nvSpPr>
            <p:cNvPr id="490" name="Google Shape;490;p27"/>
            <p:cNvSpPr/>
            <p:nvPr/>
          </p:nvSpPr>
          <p:spPr>
            <a:xfrm>
              <a:off x="102630" y="6242546"/>
              <a:ext cx="2187600" cy="885900"/>
            </a:xfrm>
            <a:prstGeom prst="homePlate">
              <a:avLst>
                <a:gd fmla="val 50000" name="adj"/>
              </a:avLst>
            </a:prstGeom>
            <a:solidFill>
              <a:srgbClr val="509EEA"/>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lang="ar" sz="1100">
                  <a:solidFill>
                    <a:srgbClr val="FFFFFF"/>
                  </a:solidFill>
                  <a:latin typeface="Mada"/>
                  <a:ea typeface="Mada"/>
                  <a:cs typeface="Mada"/>
                  <a:sym typeface="Mada"/>
                </a:rPr>
                <a:t>Blood</a:t>
              </a:r>
              <a:endParaRPr b="1" sz="1100">
                <a:solidFill>
                  <a:srgbClr val="FFFFFF"/>
                </a:solidFill>
                <a:latin typeface="Mada"/>
                <a:ea typeface="Mada"/>
                <a:cs typeface="Mada"/>
                <a:sym typeface="Mada"/>
              </a:endParaRPr>
            </a:p>
          </p:txBody>
        </p:sp>
        <p:sp>
          <p:nvSpPr>
            <p:cNvPr id="491" name="Google Shape;491;p27"/>
            <p:cNvSpPr/>
            <p:nvPr/>
          </p:nvSpPr>
          <p:spPr>
            <a:xfrm>
              <a:off x="1797985" y="7128303"/>
              <a:ext cx="2815800" cy="885900"/>
            </a:xfrm>
            <a:prstGeom prst="rect">
              <a:avLst/>
            </a:prstGeom>
            <a:solidFill>
              <a:srgbClr val="F3F3F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lang="ar" sz="1100">
                  <a:latin typeface="Mada"/>
                  <a:ea typeface="Mada"/>
                  <a:cs typeface="Mada"/>
                  <a:sym typeface="Mada"/>
                </a:rPr>
                <a:t>      Chylothorax</a:t>
              </a:r>
              <a:endParaRPr sz="1100">
                <a:latin typeface="Mada"/>
                <a:ea typeface="Mada"/>
                <a:cs typeface="Mada"/>
                <a:sym typeface="Mada"/>
              </a:endParaRPr>
            </a:p>
          </p:txBody>
        </p:sp>
        <p:sp>
          <p:nvSpPr>
            <p:cNvPr id="492" name="Google Shape;492;p27"/>
            <p:cNvSpPr/>
            <p:nvPr/>
          </p:nvSpPr>
          <p:spPr>
            <a:xfrm>
              <a:off x="102631" y="7128303"/>
              <a:ext cx="2187600" cy="885900"/>
            </a:xfrm>
            <a:prstGeom prst="homePlate">
              <a:avLst>
                <a:gd fmla="val 50000" name="adj"/>
              </a:avLst>
            </a:prstGeom>
            <a:solidFill>
              <a:srgbClr val="9FC5E8"/>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lang="ar" sz="1100">
                  <a:solidFill>
                    <a:srgbClr val="FFFFFF"/>
                  </a:solidFill>
                  <a:latin typeface="Mada"/>
                  <a:ea typeface="Mada"/>
                  <a:cs typeface="Mada"/>
                  <a:sym typeface="Mada"/>
                </a:rPr>
                <a:t>Chyle</a:t>
              </a:r>
              <a:endParaRPr b="1" sz="1100">
                <a:solidFill>
                  <a:srgbClr val="FFFFFF"/>
                </a:solidFill>
                <a:latin typeface="Mada"/>
                <a:ea typeface="Mada"/>
                <a:cs typeface="Mada"/>
                <a:sym typeface="Mada"/>
              </a:endParaRPr>
            </a:p>
          </p:txBody>
        </p:sp>
      </p:grpSp>
      <p:grpSp>
        <p:nvGrpSpPr>
          <p:cNvPr id="493" name="Google Shape;493;p27"/>
          <p:cNvGrpSpPr/>
          <p:nvPr/>
        </p:nvGrpSpPr>
        <p:grpSpPr>
          <a:xfrm>
            <a:off x="3032103" y="1236263"/>
            <a:ext cx="3969445" cy="893381"/>
            <a:chOff x="2143881" y="1304356"/>
            <a:chExt cx="5331692" cy="2558365"/>
          </a:xfrm>
        </p:grpSpPr>
        <p:grpSp>
          <p:nvGrpSpPr>
            <p:cNvPr id="494" name="Google Shape;494;p27"/>
            <p:cNvGrpSpPr/>
            <p:nvPr/>
          </p:nvGrpSpPr>
          <p:grpSpPr>
            <a:xfrm>
              <a:off x="2900331" y="1304356"/>
              <a:ext cx="3790582" cy="2071465"/>
              <a:chOff x="2883216" y="1176333"/>
              <a:chExt cx="3790582" cy="2739308"/>
            </a:xfrm>
          </p:grpSpPr>
          <p:grpSp>
            <p:nvGrpSpPr>
              <p:cNvPr id="495" name="Google Shape;495;p27"/>
              <p:cNvGrpSpPr/>
              <p:nvPr/>
            </p:nvGrpSpPr>
            <p:grpSpPr>
              <a:xfrm>
                <a:off x="2883216" y="2474433"/>
                <a:ext cx="3790582" cy="1441208"/>
                <a:chOff x="2883216" y="2474433"/>
                <a:chExt cx="3790582" cy="1441208"/>
              </a:xfrm>
            </p:grpSpPr>
            <p:cxnSp>
              <p:nvCxnSpPr>
                <p:cNvPr id="496" name="Google Shape;496;p27"/>
                <p:cNvCxnSpPr>
                  <a:stCxn id="497" idx="2"/>
                  <a:endCxn id="498" idx="0"/>
                </p:cNvCxnSpPr>
                <p:nvPr/>
              </p:nvCxnSpPr>
              <p:spPr>
                <a:xfrm flipH="1" rot="-5400000">
                  <a:off x="4979998" y="2221833"/>
                  <a:ext cx="1441200" cy="1946400"/>
                </a:xfrm>
                <a:prstGeom prst="bentConnector3">
                  <a:avLst>
                    <a:gd fmla="val 49979" name="adj1"/>
                  </a:avLst>
                </a:prstGeom>
                <a:noFill/>
                <a:ln cap="flat" cmpd="sng" w="9525">
                  <a:solidFill>
                    <a:srgbClr val="509EEA"/>
                  </a:solidFill>
                  <a:prstDash val="solid"/>
                  <a:round/>
                  <a:headEnd len="med" w="med" type="diamond"/>
                  <a:tailEnd len="med" w="med" type="diamond"/>
                </a:ln>
              </p:spPr>
            </p:cxnSp>
            <p:cxnSp>
              <p:nvCxnSpPr>
                <p:cNvPr id="499" name="Google Shape;499;p27"/>
                <p:cNvCxnSpPr>
                  <a:stCxn id="500" idx="0"/>
                  <a:endCxn id="497" idx="2"/>
                </p:cNvCxnSpPr>
                <p:nvPr/>
              </p:nvCxnSpPr>
              <p:spPr>
                <a:xfrm rot="-5400000">
                  <a:off x="3084666" y="2272991"/>
                  <a:ext cx="1441200" cy="1844100"/>
                </a:xfrm>
                <a:prstGeom prst="bentConnector3">
                  <a:avLst>
                    <a:gd fmla="val 49979" name="adj1"/>
                  </a:avLst>
                </a:prstGeom>
                <a:noFill/>
                <a:ln cap="flat" cmpd="sng" w="9525">
                  <a:solidFill>
                    <a:srgbClr val="509EEA"/>
                  </a:solidFill>
                  <a:prstDash val="solid"/>
                  <a:round/>
                  <a:headEnd len="med" w="med" type="diamond"/>
                  <a:tailEnd len="med" w="med" type="diamond"/>
                </a:ln>
              </p:spPr>
            </p:cxnSp>
          </p:grpSp>
          <p:sp>
            <p:nvSpPr>
              <p:cNvPr id="497" name="Google Shape;497;p27"/>
              <p:cNvSpPr txBox="1"/>
              <p:nvPr/>
            </p:nvSpPr>
            <p:spPr>
              <a:xfrm>
                <a:off x="3821848" y="1176333"/>
                <a:ext cx="1811100" cy="1298100"/>
              </a:xfrm>
              <a:prstGeom prst="rect">
                <a:avLst/>
              </a:prstGeom>
              <a:noFill/>
              <a:ln>
                <a:noFill/>
              </a:ln>
            </p:spPr>
            <p:txBody>
              <a:bodyPr anchorCtr="0" anchor="ctr" bIns="162625" lIns="162625" spcFirstLastPara="1" rIns="162625" wrap="square" tIns="162625">
                <a:noAutofit/>
              </a:bodyPr>
              <a:lstStyle/>
              <a:p>
                <a:pPr indent="0" lvl="0" marL="0" rtl="0" algn="ctr">
                  <a:spcBef>
                    <a:spcPts val="0"/>
                  </a:spcBef>
                  <a:spcAft>
                    <a:spcPts val="0"/>
                  </a:spcAft>
                  <a:buNone/>
                </a:pPr>
                <a:r>
                  <a:rPr lang="ar">
                    <a:solidFill>
                      <a:srgbClr val="509EEA"/>
                    </a:solidFill>
                    <a:latin typeface="Mada"/>
                    <a:ea typeface="Mada"/>
                    <a:cs typeface="Mada"/>
                    <a:sym typeface="Mada"/>
                  </a:rPr>
                  <a:t>Types</a:t>
                </a:r>
                <a:endParaRPr>
                  <a:solidFill>
                    <a:srgbClr val="509EEA"/>
                  </a:solidFill>
                  <a:latin typeface="Mada"/>
                  <a:ea typeface="Mada"/>
                  <a:cs typeface="Mada"/>
                  <a:sym typeface="Mada"/>
                </a:endParaRPr>
              </a:p>
            </p:txBody>
          </p:sp>
        </p:grpSp>
        <p:grpSp>
          <p:nvGrpSpPr>
            <p:cNvPr id="501" name="Google Shape;501;p27"/>
            <p:cNvGrpSpPr/>
            <p:nvPr/>
          </p:nvGrpSpPr>
          <p:grpSpPr>
            <a:xfrm>
              <a:off x="2143881" y="3375821"/>
              <a:ext cx="5331692" cy="486900"/>
              <a:chOff x="2143881" y="3375821"/>
              <a:chExt cx="5331692" cy="486900"/>
            </a:xfrm>
          </p:grpSpPr>
          <p:sp>
            <p:nvSpPr>
              <p:cNvPr id="500" name="Google Shape;500;p27"/>
              <p:cNvSpPr txBox="1"/>
              <p:nvPr/>
            </p:nvSpPr>
            <p:spPr>
              <a:xfrm>
                <a:off x="2143881" y="3375821"/>
                <a:ext cx="1512900" cy="486900"/>
              </a:xfrm>
              <a:prstGeom prst="rect">
                <a:avLst/>
              </a:prstGeom>
              <a:noFill/>
              <a:ln cap="flat" cmpd="sng" w="9525">
                <a:solidFill>
                  <a:srgbClr val="509EEA"/>
                </a:solidFill>
                <a:prstDash val="solid"/>
                <a:round/>
                <a:headEnd len="sm" w="sm" type="none"/>
                <a:tailEnd len="sm" w="sm" type="none"/>
              </a:ln>
            </p:spPr>
            <p:txBody>
              <a:bodyPr anchorCtr="0" anchor="ctr" bIns="162625" lIns="162625" spcFirstLastPara="1" rIns="162625" wrap="square" tIns="162625">
                <a:noAutofit/>
              </a:bodyPr>
              <a:lstStyle/>
              <a:p>
                <a:pPr indent="0" lvl="0" marL="0" rtl="0" algn="ctr">
                  <a:spcBef>
                    <a:spcPts val="0"/>
                  </a:spcBef>
                  <a:spcAft>
                    <a:spcPts val="0"/>
                  </a:spcAft>
                  <a:buNone/>
                </a:pPr>
                <a:r>
                  <a:rPr lang="ar" sz="1200">
                    <a:solidFill>
                      <a:srgbClr val="666666"/>
                    </a:solidFill>
                    <a:latin typeface="Mada"/>
                    <a:ea typeface="Mada"/>
                    <a:cs typeface="Mada"/>
                    <a:sym typeface="Mada"/>
                  </a:rPr>
                  <a:t>Exudative</a:t>
                </a:r>
                <a:endParaRPr sz="1700">
                  <a:solidFill>
                    <a:srgbClr val="666666"/>
                  </a:solidFill>
                  <a:latin typeface="Mada"/>
                  <a:ea typeface="Mada"/>
                  <a:cs typeface="Mada"/>
                  <a:sym typeface="Mada"/>
                </a:endParaRPr>
              </a:p>
            </p:txBody>
          </p:sp>
          <p:sp>
            <p:nvSpPr>
              <p:cNvPr id="498" name="Google Shape;498;p27"/>
              <p:cNvSpPr txBox="1"/>
              <p:nvPr/>
            </p:nvSpPr>
            <p:spPr>
              <a:xfrm>
                <a:off x="5906273" y="3375821"/>
                <a:ext cx="1569300" cy="486900"/>
              </a:xfrm>
              <a:prstGeom prst="rect">
                <a:avLst/>
              </a:prstGeom>
              <a:noFill/>
              <a:ln cap="flat" cmpd="sng" w="9525">
                <a:solidFill>
                  <a:srgbClr val="509EEA"/>
                </a:solidFill>
                <a:prstDash val="solid"/>
                <a:round/>
                <a:headEnd len="sm" w="sm" type="none"/>
                <a:tailEnd len="sm" w="sm" type="none"/>
              </a:ln>
            </p:spPr>
            <p:txBody>
              <a:bodyPr anchorCtr="0" anchor="ctr" bIns="162625" lIns="162625" spcFirstLastPara="1" rIns="162625" wrap="square" tIns="162625">
                <a:noAutofit/>
              </a:bodyPr>
              <a:lstStyle/>
              <a:p>
                <a:pPr indent="0" lvl="0" marL="0" rtl="0" algn="ctr">
                  <a:spcBef>
                    <a:spcPts val="0"/>
                  </a:spcBef>
                  <a:spcAft>
                    <a:spcPts val="0"/>
                  </a:spcAft>
                  <a:buNone/>
                </a:pPr>
                <a:r>
                  <a:rPr lang="ar" sz="1200">
                    <a:solidFill>
                      <a:srgbClr val="666666"/>
                    </a:solidFill>
                    <a:latin typeface="Mada"/>
                    <a:ea typeface="Mada"/>
                    <a:cs typeface="Mada"/>
                    <a:sym typeface="Mada"/>
                  </a:rPr>
                  <a:t>Transudative</a:t>
                </a:r>
                <a:endParaRPr sz="1700">
                  <a:solidFill>
                    <a:srgbClr val="666666"/>
                  </a:solidFill>
                  <a:latin typeface="Mada"/>
                  <a:ea typeface="Mada"/>
                  <a:cs typeface="Mada"/>
                  <a:sym typeface="Mada"/>
                </a:endParaRPr>
              </a:p>
            </p:txBody>
          </p:sp>
        </p:grpSp>
      </p:grpSp>
      <p:grpSp>
        <p:nvGrpSpPr>
          <p:cNvPr id="502" name="Google Shape;502;p27"/>
          <p:cNvGrpSpPr/>
          <p:nvPr/>
        </p:nvGrpSpPr>
        <p:grpSpPr>
          <a:xfrm>
            <a:off x="348769" y="2873903"/>
            <a:ext cx="2683336" cy="1884379"/>
            <a:chOff x="2385040" y="6461956"/>
            <a:chExt cx="3080400" cy="1884379"/>
          </a:xfrm>
        </p:grpSpPr>
        <p:sp>
          <p:nvSpPr>
            <p:cNvPr id="503" name="Google Shape;503;p27"/>
            <p:cNvSpPr/>
            <p:nvPr/>
          </p:nvSpPr>
          <p:spPr>
            <a:xfrm>
              <a:off x="2385040" y="6461956"/>
              <a:ext cx="3080400" cy="468300"/>
            </a:xfrm>
            <a:prstGeom prst="rect">
              <a:avLst/>
            </a:prstGeom>
            <a:solidFill>
              <a:srgbClr val="509EEA"/>
            </a:solidFill>
            <a:ln cap="flat" cmpd="sng" w="19050">
              <a:solidFill>
                <a:srgbClr val="EFEFEF"/>
              </a:solidFill>
              <a:prstDash val="solid"/>
              <a:round/>
              <a:headEnd len="sm" w="sm" type="none"/>
              <a:tailEnd len="sm" w="sm" type="none"/>
            </a:ln>
          </p:spPr>
          <p:txBody>
            <a:bodyPr anchorCtr="0" anchor="ctr" bIns="75600" lIns="75600" spcFirstLastPara="1" rIns="75600" wrap="square" tIns="75600">
              <a:noAutofit/>
            </a:bodyPr>
            <a:lstStyle/>
            <a:p>
              <a:pPr indent="0" lvl="0" marL="0" rtl="0" algn="ctr">
                <a:spcBef>
                  <a:spcPts val="0"/>
                </a:spcBef>
                <a:spcAft>
                  <a:spcPts val="0"/>
                </a:spcAft>
                <a:buNone/>
              </a:pPr>
              <a:r>
                <a:rPr b="1" lang="ar" sz="1200">
                  <a:solidFill>
                    <a:srgbClr val="FFFFFF"/>
                  </a:solidFill>
                  <a:latin typeface="Mada"/>
                  <a:ea typeface="Mada"/>
                  <a:cs typeface="Mada"/>
                  <a:sym typeface="Mada"/>
                </a:rPr>
                <a:t>Light’s criteria: Exudative effusions have at least one of the following :</a:t>
              </a:r>
              <a:endParaRPr b="1" sz="2200">
                <a:solidFill>
                  <a:srgbClr val="FFFFFF"/>
                </a:solidFill>
                <a:latin typeface="Mada"/>
                <a:ea typeface="Mada"/>
                <a:cs typeface="Mada"/>
                <a:sym typeface="Mada"/>
              </a:endParaRPr>
            </a:p>
          </p:txBody>
        </p:sp>
        <p:cxnSp>
          <p:nvCxnSpPr>
            <p:cNvPr id="504" name="Google Shape;504;p27"/>
            <p:cNvCxnSpPr>
              <a:stCxn id="503" idx="1"/>
              <a:endCxn id="505" idx="1"/>
            </p:cNvCxnSpPr>
            <p:nvPr/>
          </p:nvCxnSpPr>
          <p:spPr>
            <a:xfrm>
              <a:off x="2385040" y="6696106"/>
              <a:ext cx="325800" cy="568200"/>
            </a:xfrm>
            <a:prstGeom prst="bentConnector3">
              <a:avLst>
                <a:gd fmla="val -83905" name="adj1"/>
              </a:avLst>
            </a:prstGeom>
            <a:noFill/>
            <a:ln cap="flat" cmpd="sng" w="19050">
              <a:solidFill>
                <a:srgbClr val="EFEFEF"/>
              </a:solidFill>
              <a:prstDash val="solid"/>
              <a:round/>
              <a:headEnd len="sm" w="sm" type="none"/>
              <a:tailEnd len="sm" w="sm" type="none"/>
            </a:ln>
          </p:spPr>
        </p:cxnSp>
        <p:sp>
          <p:nvSpPr>
            <p:cNvPr id="505" name="Google Shape;505;p27"/>
            <p:cNvSpPr/>
            <p:nvPr/>
          </p:nvSpPr>
          <p:spPr>
            <a:xfrm>
              <a:off x="2710762" y="7087192"/>
              <a:ext cx="2754600" cy="354300"/>
            </a:xfrm>
            <a:prstGeom prst="rect">
              <a:avLst/>
            </a:prstGeom>
            <a:solidFill>
              <a:srgbClr val="EFEFEF"/>
            </a:solidFill>
            <a:ln cap="flat" cmpd="sng" w="19050">
              <a:solidFill>
                <a:srgbClr val="EFEFEF"/>
              </a:solidFill>
              <a:prstDash val="solid"/>
              <a:round/>
              <a:headEnd len="sm" w="sm" type="none"/>
              <a:tailEnd len="sm" w="sm" type="none"/>
            </a:ln>
          </p:spPr>
          <p:txBody>
            <a:bodyPr anchorCtr="0" anchor="ctr" bIns="75600" lIns="75600" spcFirstLastPara="1" rIns="75600" wrap="square" tIns="75600">
              <a:noAutofit/>
            </a:bodyPr>
            <a:lstStyle/>
            <a:p>
              <a:pPr indent="0" lvl="0" marL="0" rtl="0" algn="ctr">
                <a:lnSpc>
                  <a:spcPct val="100000"/>
                </a:lnSpc>
                <a:spcBef>
                  <a:spcPts val="0"/>
                </a:spcBef>
                <a:spcAft>
                  <a:spcPts val="0"/>
                </a:spcAft>
                <a:buNone/>
              </a:pPr>
              <a:r>
                <a:rPr lang="ar" sz="1100">
                  <a:latin typeface="Mada"/>
                  <a:ea typeface="Mada"/>
                  <a:cs typeface="Mada"/>
                  <a:sym typeface="Mada"/>
                </a:rPr>
                <a:t>1- Protein (pleural)/protein (serum) &gt;0.5</a:t>
              </a:r>
              <a:endParaRPr sz="1100">
                <a:latin typeface="Mada"/>
                <a:ea typeface="Mada"/>
                <a:cs typeface="Mada"/>
                <a:sym typeface="Mada"/>
              </a:endParaRPr>
            </a:p>
          </p:txBody>
        </p:sp>
        <p:sp>
          <p:nvSpPr>
            <p:cNvPr id="506" name="Google Shape;506;p27"/>
            <p:cNvSpPr/>
            <p:nvPr/>
          </p:nvSpPr>
          <p:spPr>
            <a:xfrm>
              <a:off x="2710764" y="7543504"/>
              <a:ext cx="2754600" cy="354300"/>
            </a:xfrm>
            <a:prstGeom prst="rect">
              <a:avLst/>
            </a:prstGeom>
            <a:solidFill>
              <a:srgbClr val="EFEFEF"/>
            </a:solidFill>
            <a:ln cap="flat" cmpd="sng" w="19050">
              <a:solidFill>
                <a:srgbClr val="EFEFEF"/>
              </a:solidFill>
              <a:prstDash val="solid"/>
              <a:round/>
              <a:headEnd len="sm" w="sm" type="none"/>
              <a:tailEnd len="sm" w="sm" type="none"/>
            </a:ln>
          </p:spPr>
          <p:txBody>
            <a:bodyPr anchorCtr="0" anchor="ctr" bIns="75600" lIns="75600" spcFirstLastPara="1" rIns="75600" wrap="square" tIns="75600">
              <a:noAutofit/>
            </a:bodyPr>
            <a:lstStyle/>
            <a:p>
              <a:pPr indent="0" lvl="0" marL="0" rtl="0" algn="ctr">
                <a:lnSpc>
                  <a:spcPct val="100000"/>
                </a:lnSpc>
                <a:spcBef>
                  <a:spcPts val="0"/>
                </a:spcBef>
                <a:spcAft>
                  <a:spcPts val="0"/>
                </a:spcAft>
                <a:buNone/>
              </a:pPr>
              <a:r>
                <a:rPr lang="ar" sz="1100">
                  <a:latin typeface="Mada"/>
                  <a:ea typeface="Mada"/>
                  <a:cs typeface="Mada"/>
                  <a:sym typeface="Mada"/>
                </a:rPr>
                <a:t>2- LDH (pleural)/LDH (serum) &gt;0.6</a:t>
              </a:r>
              <a:endParaRPr sz="1100">
                <a:latin typeface="Mada"/>
                <a:ea typeface="Mada"/>
                <a:cs typeface="Mada"/>
                <a:sym typeface="Mada"/>
              </a:endParaRPr>
            </a:p>
          </p:txBody>
        </p:sp>
        <p:cxnSp>
          <p:nvCxnSpPr>
            <p:cNvPr id="507" name="Google Shape;507;p27"/>
            <p:cNvCxnSpPr>
              <a:stCxn id="503" idx="1"/>
              <a:endCxn id="506" idx="1"/>
            </p:cNvCxnSpPr>
            <p:nvPr/>
          </p:nvCxnSpPr>
          <p:spPr>
            <a:xfrm>
              <a:off x="2385040" y="6696106"/>
              <a:ext cx="325800" cy="1024500"/>
            </a:xfrm>
            <a:prstGeom prst="bentConnector3">
              <a:avLst>
                <a:gd fmla="val -83905" name="adj1"/>
              </a:avLst>
            </a:prstGeom>
            <a:noFill/>
            <a:ln cap="flat" cmpd="sng" w="19050">
              <a:solidFill>
                <a:srgbClr val="EFEFEF"/>
              </a:solidFill>
              <a:prstDash val="solid"/>
              <a:round/>
              <a:headEnd len="sm" w="sm" type="none"/>
              <a:tailEnd len="sm" w="sm" type="none"/>
            </a:ln>
          </p:spPr>
        </p:cxnSp>
        <p:cxnSp>
          <p:nvCxnSpPr>
            <p:cNvPr id="508" name="Google Shape;508;p27"/>
            <p:cNvCxnSpPr>
              <a:stCxn id="503" idx="1"/>
              <a:endCxn id="509" idx="1"/>
            </p:cNvCxnSpPr>
            <p:nvPr/>
          </p:nvCxnSpPr>
          <p:spPr>
            <a:xfrm>
              <a:off x="2385040" y="6696106"/>
              <a:ext cx="325800" cy="1473000"/>
            </a:xfrm>
            <a:prstGeom prst="bentConnector3">
              <a:avLst>
                <a:gd fmla="val -83905" name="adj1"/>
              </a:avLst>
            </a:prstGeom>
            <a:noFill/>
            <a:ln cap="flat" cmpd="sng" w="19050">
              <a:solidFill>
                <a:srgbClr val="EFEFEF"/>
              </a:solidFill>
              <a:prstDash val="solid"/>
              <a:round/>
              <a:headEnd len="sm" w="sm" type="none"/>
              <a:tailEnd len="sm" w="sm" type="none"/>
            </a:ln>
          </p:spPr>
        </p:cxnSp>
        <p:sp>
          <p:nvSpPr>
            <p:cNvPr id="509" name="Google Shape;509;p27"/>
            <p:cNvSpPr/>
            <p:nvPr/>
          </p:nvSpPr>
          <p:spPr>
            <a:xfrm>
              <a:off x="2710764" y="7992035"/>
              <a:ext cx="2754600" cy="354300"/>
            </a:xfrm>
            <a:prstGeom prst="rect">
              <a:avLst/>
            </a:prstGeom>
            <a:solidFill>
              <a:srgbClr val="EFEFEF"/>
            </a:solidFill>
            <a:ln cap="flat" cmpd="sng" w="19050">
              <a:solidFill>
                <a:srgbClr val="EFEFEF"/>
              </a:solidFill>
              <a:prstDash val="solid"/>
              <a:round/>
              <a:headEnd len="sm" w="sm" type="none"/>
              <a:tailEnd len="sm" w="sm" type="none"/>
            </a:ln>
          </p:spPr>
          <p:txBody>
            <a:bodyPr anchorCtr="0" anchor="ctr" bIns="75600" lIns="75600" spcFirstLastPara="1" rIns="75600" wrap="square" tIns="75600">
              <a:noAutofit/>
            </a:bodyPr>
            <a:lstStyle/>
            <a:p>
              <a:pPr indent="0" lvl="0" marL="0" rtl="0" algn="ctr">
                <a:lnSpc>
                  <a:spcPct val="100000"/>
                </a:lnSpc>
                <a:spcBef>
                  <a:spcPts val="0"/>
                </a:spcBef>
                <a:spcAft>
                  <a:spcPts val="0"/>
                </a:spcAft>
                <a:buNone/>
              </a:pPr>
              <a:r>
                <a:rPr lang="ar" sz="1100">
                  <a:latin typeface="Mada"/>
                  <a:ea typeface="Mada"/>
                  <a:cs typeface="Mada"/>
                  <a:sym typeface="Mada"/>
                </a:rPr>
                <a:t>3- LDH &gt;2\3 the upper limit of normal serum LDH</a:t>
              </a:r>
              <a:endParaRPr sz="1100">
                <a:latin typeface="Mada"/>
                <a:ea typeface="Mada"/>
                <a:cs typeface="Mada"/>
                <a:sym typeface="Mada"/>
              </a:endParaRPr>
            </a:p>
          </p:txBody>
        </p:sp>
      </p:grpSp>
      <p:grpSp>
        <p:nvGrpSpPr>
          <p:cNvPr id="510" name="Google Shape;510;p27"/>
          <p:cNvGrpSpPr/>
          <p:nvPr/>
        </p:nvGrpSpPr>
        <p:grpSpPr>
          <a:xfrm>
            <a:off x="3126581" y="2367679"/>
            <a:ext cx="4315956" cy="1838797"/>
            <a:chOff x="555834" y="8034664"/>
            <a:chExt cx="6449425" cy="2436784"/>
          </a:xfrm>
        </p:grpSpPr>
        <p:grpSp>
          <p:nvGrpSpPr>
            <p:cNvPr id="511" name="Google Shape;511;p27"/>
            <p:cNvGrpSpPr/>
            <p:nvPr/>
          </p:nvGrpSpPr>
          <p:grpSpPr>
            <a:xfrm>
              <a:off x="567108" y="9009327"/>
              <a:ext cx="6436838" cy="486381"/>
              <a:chOff x="1961414" y="2473842"/>
              <a:chExt cx="6036611" cy="670500"/>
            </a:xfrm>
          </p:grpSpPr>
          <p:sp>
            <p:nvSpPr>
              <p:cNvPr id="512" name="Google Shape;512;p27"/>
              <p:cNvSpPr/>
              <p:nvPr/>
            </p:nvSpPr>
            <p:spPr>
              <a:xfrm rot="-5400000">
                <a:off x="4644475" y="-209208"/>
                <a:ext cx="670500" cy="6036600"/>
              </a:xfrm>
              <a:prstGeom prst="roundRect">
                <a:avLst>
                  <a:gd fmla="val 50000" name="adj"/>
                </a:avLst>
              </a:prstGeom>
              <a:solidFill>
                <a:srgbClr val="EFEFEF"/>
              </a:solidFill>
              <a:ln>
                <a:noFill/>
              </a:ln>
            </p:spPr>
            <p:txBody>
              <a:bodyPr anchorCtr="0" anchor="ctr" bIns="75600" lIns="75600" spcFirstLastPara="1" rIns="75600" wrap="square" tIns="75600">
                <a:noAutofit/>
              </a:bodyPr>
              <a:lstStyle/>
              <a:p>
                <a:pPr indent="0" lvl="0" marL="0" rtl="0" algn="l">
                  <a:spcBef>
                    <a:spcPts val="0"/>
                  </a:spcBef>
                  <a:spcAft>
                    <a:spcPts val="0"/>
                  </a:spcAft>
                  <a:buNone/>
                </a:pPr>
                <a:r>
                  <a:t/>
                </a:r>
                <a:endParaRPr>
                  <a:latin typeface="Mada"/>
                  <a:ea typeface="Mada"/>
                  <a:cs typeface="Mada"/>
                  <a:sym typeface="Mada"/>
                </a:endParaRPr>
              </a:p>
            </p:txBody>
          </p:sp>
          <p:sp>
            <p:nvSpPr>
              <p:cNvPr id="513" name="Google Shape;513;p27"/>
              <p:cNvSpPr txBox="1"/>
              <p:nvPr/>
            </p:nvSpPr>
            <p:spPr>
              <a:xfrm>
                <a:off x="1961414" y="2480566"/>
                <a:ext cx="2678400" cy="657000"/>
              </a:xfrm>
              <a:prstGeom prst="rect">
                <a:avLst/>
              </a:prstGeom>
              <a:noFill/>
              <a:ln>
                <a:noFill/>
              </a:ln>
            </p:spPr>
            <p:txBody>
              <a:bodyPr anchorCtr="0" anchor="ctr" bIns="75600" lIns="75600" spcFirstLastPara="1" rIns="75600" wrap="square" tIns="75600">
                <a:noAutofit/>
              </a:bodyPr>
              <a:lstStyle/>
              <a:p>
                <a:pPr indent="0" lvl="0" marL="0" rtl="0" algn="ctr">
                  <a:spcBef>
                    <a:spcPts val="0"/>
                  </a:spcBef>
                  <a:spcAft>
                    <a:spcPts val="0"/>
                  </a:spcAft>
                  <a:buNone/>
                </a:pPr>
                <a:r>
                  <a:rPr lang="ar" sz="1350">
                    <a:latin typeface="Mada"/>
                    <a:ea typeface="Mada"/>
                    <a:cs typeface="Mada"/>
                    <a:sym typeface="Mada"/>
                  </a:rPr>
                  <a:t>Cough</a:t>
                </a:r>
                <a:endParaRPr sz="1350">
                  <a:latin typeface="Mada"/>
                  <a:ea typeface="Mada"/>
                  <a:cs typeface="Mada"/>
                  <a:sym typeface="Mada"/>
                </a:endParaRPr>
              </a:p>
            </p:txBody>
          </p:sp>
        </p:grpSp>
        <p:grpSp>
          <p:nvGrpSpPr>
            <p:cNvPr id="514" name="Google Shape;514;p27"/>
            <p:cNvGrpSpPr/>
            <p:nvPr/>
          </p:nvGrpSpPr>
          <p:grpSpPr>
            <a:xfrm>
              <a:off x="567108" y="8515107"/>
              <a:ext cx="6436838" cy="486390"/>
              <a:chOff x="1961414" y="2473842"/>
              <a:chExt cx="6036611" cy="670513"/>
            </a:xfrm>
          </p:grpSpPr>
          <p:sp>
            <p:nvSpPr>
              <p:cNvPr id="515" name="Google Shape;515;p27"/>
              <p:cNvSpPr/>
              <p:nvPr/>
            </p:nvSpPr>
            <p:spPr>
              <a:xfrm rot="-5400000">
                <a:off x="4644475" y="-209208"/>
                <a:ext cx="670500" cy="6036600"/>
              </a:xfrm>
              <a:prstGeom prst="roundRect">
                <a:avLst>
                  <a:gd fmla="val 50000" name="adj"/>
                </a:avLst>
              </a:prstGeom>
              <a:solidFill>
                <a:srgbClr val="EFEFEF"/>
              </a:solidFill>
              <a:ln>
                <a:noFill/>
              </a:ln>
            </p:spPr>
            <p:txBody>
              <a:bodyPr anchorCtr="0" anchor="ctr" bIns="75600" lIns="75600" spcFirstLastPara="1" rIns="75600" wrap="square" tIns="75600">
                <a:noAutofit/>
              </a:bodyPr>
              <a:lstStyle/>
              <a:p>
                <a:pPr indent="0" lvl="0" marL="0" rtl="0" algn="l">
                  <a:spcBef>
                    <a:spcPts val="0"/>
                  </a:spcBef>
                  <a:spcAft>
                    <a:spcPts val="0"/>
                  </a:spcAft>
                  <a:buNone/>
                </a:pPr>
                <a:r>
                  <a:t/>
                </a:r>
                <a:endParaRPr>
                  <a:latin typeface="Mada"/>
                  <a:ea typeface="Mada"/>
                  <a:cs typeface="Mada"/>
                  <a:sym typeface="Mada"/>
                </a:endParaRPr>
              </a:p>
            </p:txBody>
          </p:sp>
          <p:sp>
            <p:nvSpPr>
              <p:cNvPr id="516" name="Google Shape;516;p27"/>
              <p:cNvSpPr txBox="1"/>
              <p:nvPr/>
            </p:nvSpPr>
            <p:spPr>
              <a:xfrm>
                <a:off x="4992880" y="2473842"/>
                <a:ext cx="2971800" cy="657000"/>
              </a:xfrm>
              <a:prstGeom prst="rect">
                <a:avLst/>
              </a:prstGeom>
              <a:noFill/>
              <a:ln>
                <a:noFill/>
              </a:ln>
            </p:spPr>
            <p:txBody>
              <a:bodyPr anchorCtr="0" anchor="ctr" bIns="75600" lIns="75600" spcFirstLastPara="1" rIns="75600" wrap="square" tIns="75600">
                <a:noAutofit/>
              </a:bodyPr>
              <a:lstStyle/>
              <a:p>
                <a:pPr indent="0" lvl="0" marL="0" rtl="0" algn="ctr">
                  <a:spcBef>
                    <a:spcPts val="0"/>
                  </a:spcBef>
                  <a:spcAft>
                    <a:spcPts val="0"/>
                  </a:spcAft>
                  <a:buNone/>
                </a:pPr>
                <a:r>
                  <a:rPr lang="ar" sz="1350">
                    <a:latin typeface="Mada"/>
                    <a:ea typeface="Mada"/>
                    <a:cs typeface="Mada"/>
                    <a:sym typeface="Mada"/>
                  </a:rPr>
                  <a:t>Decrease vesicular breath </a:t>
                </a:r>
                <a:r>
                  <a:rPr lang="ar" sz="1350">
                    <a:latin typeface="Mada"/>
                    <a:ea typeface="Mada"/>
                    <a:cs typeface="Mada"/>
                    <a:sym typeface="Mada"/>
                  </a:rPr>
                  <a:t>sounds</a:t>
                </a:r>
                <a:endParaRPr sz="1350">
                  <a:latin typeface="Mada"/>
                  <a:ea typeface="Mada"/>
                  <a:cs typeface="Mada"/>
                  <a:sym typeface="Mada"/>
                </a:endParaRPr>
              </a:p>
            </p:txBody>
          </p:sp>
          <p:sp>
            <p:nvSpPr>
              <p:cNvPr id="517" name="Google Shape;517;p27"/>
              <p:cNvSpPr txBox="1"/>
              <p:nvPr/>
            </p:nvSpPr>
            <p:spPr>
              <a:xfrm>
                <a:off x="1961414" y="2487355"/>
                <a:ext cx="2988300" cy="657000"/>
              </a:xfrm>
              <a:prstGeom prst="rect">
                <a:avLst/>
              </a:prstGeom>
              <a:noFill/>
              <a:ln>
                <a:noFill/>
              </a:ln>
            </p:spPr>
            <p:txBody>
              <a:bodyPr anchorCtr="0" anchor="ctr" bIns="75600" lIns="75600" spcFirstLastPara="1" rIns="75600" wrap="square" tIns="75600">
                <a:noAutofit/>
              </a:bodyPr>
              <a:lstStyle/>
              <a:p>
                <a:pPr indent="0" lvl="0" marL="0" rtl="0" algn="ctr">
                  <a:spcBef>
                    <a:spcPts val="0"/>
                  </a:spcBef>
                  <a:spcAft>
                    <a:spcPts val="0"/>
                  </a:spcAft>
                  <a:buClr>
                    <a:srgbClr val="000000"/>
                  </a:buClr>
                  <a:buSzPts val="1100"/>
                  <a:buFont typeface="Arial"/>
                  <a:buNone/>
                </a:pPr>
                <a:r>
                  <a:rPr lang="ar" sz="1350">
                    <a:latin typeface="Mada"/>
                    <a:ea typeface="Mada"/>
                    <a:cs typeface="Mada"/>
                    <a:sym typeface="Mada"/>
                  </a:rPr>
                  <a:t> Chest pain</a:t>
                </a:r>
                <a:endParaRPr sz="1350">
                  <a:latin typeface="Mada"/>
                  <a:ea typeface="Mada"/>
                  <a:cs typeface="Mada"/>
                  <a:sym typeface="Mada"/>
                </a:endParaRPr>
              </a:p>
            </p:txBody>
          </p:sp>
        </p:grpSp>
        <p:grpSp>
          <p:nvGrpSpPr>
            <p:cNvPr id="518" name="Google Shape;518;p27"/>
            <p:cNvGrpSpPr/>
            <p:nvPr/>
          </p:nvGrpSpPr>
          <p:grpSpPr>
            <a:xfrm>
              <a:off x="555899" y="8034664"/>
              <a:ext cx="6436827" cy="463531"/>
              <a:chOff x="1843239" y="2505332"/>
              <a:chExt cx="6036600" cy="639000"/>
            </a:xfrm>
          </p:grpSpPr>
          <p:sp>
            <p:nvSpPr>
              <p:cNvPr id="519" name="Google Shape;519;p27"/>
              <p:cNvSpPr/>
              <p:nvPr/>
            </p:nvSpPr>
            <p:spPr>
              <a:xfrm rot="-5400000">
                <a:off x="4542039" y="-193468"/>
                <a:ext cx="639000" cy="6036600"/>
              </a:xfrm>
              <a:prstGeom prst="roundRect">
                <a:avLst>
                  <a:gd fmla="val 50000" name="adj"/>
                </a:avLst>
              </a:prstGeom>
              <a:solidFill>
                <a:srgbClr val="509EEA"/>
              </a:solidFill>
              <a:ln>
                <a:noFill/>
              </a:ln>
            </p:spPr>
            <p:txBody>
              <a:bodyPr anchorCtr="0" anchor="ctr" bIns="75600" lIns="75600" spcFirstLastPara="1" rIns="75600" wrap="square" tIns="75600">
                <a:noAutofit/>
              </a:bodyPr>
              <a:lstStyle/>
              <a:p>
                <a:pPr indent="0" lvl="0" marL="0" rtl="0" algn="l">
                  <a:spcBef>
                    <a:spcPts val="0"/>
                  </a:spcBef>
                  <a:spcAft>
                    <a:spcPts val="0"/>
                  </a:spcAft>
                  <a:buNone/>
                </a:pPr>
                <a:r>
                  <a:t/>
                </a:r>
                <a:endParaRPr>
                  <a:latin typeface="Mada"/>
                  <a:ea typeface="Mada"/>
                  <a:cs typeface="Mada"/>
                  <a:sym typeface="Mada"/>
                </a:endParaRPr>
              </a:p>
            </p:txBody>
          </p:sp>
          <p:sp>
            <p:nvSpPr>
              <p:cNvPr id="520" name="Google Shape;520;p27"/>
              <p:cNvSpPr txBox="1"/>
              <p:nvPr/>
            </p:nvSpPr>
            <p:spPr>
              <a:xfrm>
                <a:off x="2526282" y="2618158"/>
                <a:ext cx="4488000" cy="404700"/>
              </a:xfrm>
              <a:prstGeom prst="rect">
                <a:avLst/>
              </a:prstGeom>
              <a:noFill/>
              <a:ln>
                <a:noFill/>
              </a:ln>
            </p:spPr>
            <p:txBody>
              <a:bodyPr anchorCtr="0" anchor="ctr" bIns="75600" lIns="75600" spcFirstLastPara="1" rIns="75600" wrap="square" tIns="75600">
                <a:noAutofit/>
              </a:bodyPr>
              <a:lstStyle/>
              <a:p>
                <a:pPr indent="0" lvl="0" marL="0" rtl="0" algn="ctr">
                  <a:spcBef>
                    <a:spcPts val="0"/>
                  </a:spcBef>
                  <a:spcAft>
                    <a:spcPts val="0"/>
                  </a:spcAft>
                  <a:buNone/>
                </a:pPr>
                <a:r>
                  <a:rPr b="1" lang="ar" sz="2200">
                    <a:solidFill>
                      <a:srgbClr val="FFFFFF"/>
                    </a:solidFill>
                    <a:latin typeface="Mada"/>
                    <a:ea typeface="Mada"/>
                    <a:cs typeface="Mada"/>
                    <a:sym typeface="Mada"/>
                  </a:rPr>
                  <a:t>  Clinical Features</a:t>
                </a:r>
                <a:endParaRPr b="1" sz="2200">
                  <a:solidFill>
                    <a:srgbClr val="FFFFFF"/>
                  </a:solidFill>
                  <a:latin typeface="Mada"/>
                  <a:ea typeface="Mada"/>
                  <a:cs typeface="Mada"/>
                  <a:sym typeface="Mada"/>
                </a:endParaRPr>
              </a:p>
            </p:txBody>
          </p:sp>
        </p:grpSp>
        <p:grpSp>
          <p:nvGrpSpPr>
            <p:cNvPr id="521" name="Google Shape;521;p27"/>
            <p:cNvGrpSpPr/>
            <p:nvPr/>
          </p:nvGrpSpPr>
          <p:grpSpPr>
            <a:xfrm>
              <a:off x="555834" y="9497197"/>
              <a:ext cx="6437067" cy="486381"/>
              <a:chOff x="1961425" y="2473842"/>
              <a:chExt cx="6036825" cy="670500"/>
            </a:xfrm>
          </p:grpSpPr>
          <p:sp>
            <p:nvSpPr>
              <p:cNvPr id="522" name="Google Shape;522;p27"/>
              <p:cNvSpPr/>
              <p:nvPr/>
            </p:nvSpPr>
            <p:spPr>
              <a:xfrm rot="-5400000">
                <a:off x="4644475" y="-209208"/>
                <a:ext cx="670500" cy="6036600"/>
              </a:xfrm>
              <a:prstGeom prst="roundRect">
                <a:avLst>
                  <a:gd fmla="val 50000" name="adj"/>
                </a:avLst>
              </a:prstGeom>
              <a:solidFill>
                <a:srgbClr val="EFEFEF"/>
              </a:solidFill>
              <a:ln>
                <a:noFill/>
              </a:ln>
            </p:spPr>
            <p:txBody>
              <a:bodyPr anchorCtr="0" anchor="ctr" bIns="75600" lIns="75600" spcFirstLastPara="1" rIns="75600" wrap="square" tIns="75600">
                <a:noAutofit/>
              </a:bodyPr>
              <a:lstStyle/>
              <a:p>
                <a:pPr indent="0" lvl="0" marL="0" rtl="0" algn="l">
                  <a:spcBef>
                    <a:spcPts val="0"/>
                  </a:spcBef>
                  <a:spcAft>
                    <a:spcPts val="0"/>
                  </a:spcAft>
                  <a:buNone/>
                </a:pPr>
                <a:r>
                  <a:t/>
                </a:r>
                <a:endParaRPr>
                  <a:latin typeface="Mada"/>
                  <a:ea typeface="Mada"/>
                  <a:cs typeface="Mada"/>
                  <a:sym typeface="Mada"/>
                </a:endParaRPr>
              </a:p>
            </p:txBody>
          </p:sp>
          <p:sp>
            <p:nvSpPr>
              <p:cNvPr id="523" name="Google Shape;523;p27"/>
              <p:cNvSpPr txBox="1"/>
              <p:nvPr/>
            </p:nvSpPr>
            <p:spPr>
              <a:xfrm>
                <a:off x="4801750" y="2473855"/>
                <a:ext cx="3196500" cy="657000"/>
              </a:xfrm>
              <a:prstGeom prst="rect">
                <a:avLst/>
              </a:prstGeom>
              <a:noFill/>
              <a:ln>
                <a:noFill/>
              </a:ln>
            </p:spPr>
            <p:txBody>
              <a:bodyPr anchorCtr="0" anchor="ctr" bIns="75600" lIns="75600" spcFirstLastPara="1" rIns="75600" wrap="square" tIns="75600">
                <a:noAutofit/>
              </a:bodyPr>
              <a:lstStyle/>
              <a:p>
                <a:pPr indent="0" lvl="0" marL="0" rtl="0" algn="ctr">
                  <a:spcBef>
                    <a:spcPts val="0"/>
                  </a:spcBef>
                  <a:spcAft>
                    <a:spcPts val="0"/>
                  </a:spcAft>
                  <a:buNone/>
                </a:pPr>
                <a:r>
                  <a:rPr lang="ar" sz="1350">
                    <a:latin typeface="Mada"/>
                    <a:ea typeface="Mada"/>
                    <a:cs typeface="Mada"/>
                    <a:sym typeface="Mada"/>
                  </a:rPr>
                  <a:t>Reduced tactile fremitus</a:t>
                </a:r>
                <a:endParaRPr sz="950">
                  <a:latin typeface="Mada"/>
                  <a:ea typeface="Mada"/>
                  <a:cs typeface="Mada"/>
                  <a:sym typeface="Mada"/>
                </a:endParaRPr>
              </a:p>
            </p:txBody>
          </p:sp>
          <p:sp>
            <p:nvSpPr>
              <p:cNvPr id="524" name="Google Shape;524;p27"/>
              <p:cNvSpPr txBox="1"/>
              <p:nvPr/>
            </p:nvSpPr>
            <p:spPr>
              <a:xfrm>
                <a:off x="1961427" y="2480566"/>
                <a:ext cx="2998800" cy="657000"/>
              </a:xfrm>
              <a:prstGeom prst="rect">
                <a:avLst/>
              </a:prstGeom>
              <a:noFill/>
              <a:ln>
                <a:noFill/>
              </a:ln>
            </p:spPr>
            <p:txBody>
              <a:bodyPr anchorCtr="0" anchor="ctr" bIns="75600" lIns="75600" spcFirstLastPara="1" rIns="75600" wrap="square" tIns="75600">
                <a:noAutofit/>
              </a:bodyPr>
              <a:lstStyle/>
              <a:p>
                <a:pPr indent="0" lvl="0" marL="0" rtl="0" algn="ctr">
                  <a:spcBef>
                    <a:spcPts val="0"/>
                  </a:spcBef>
                  <a:spcAft>
                    <a:spcPts val="0"/>
                  </a:spcAft>
                  <a:buNone/>
                </a:pPr>
                <a:r>
                  <a:rPr lang="ar" sz="1350">
                    <a:latin typeface="Mada"/>
                    <a:ea typeface="Mada"/>
                    <a:cs typeface="Mada"/>
                    <a:sym typeface="Mada"/>
                  </a:rPr>
                  <a:t>Dyspnea</a:t>
                </a:r>
                <a:endParaRPr sz="1350">
                  <a:latin typeface="Mada"/>
                  <a:ea typeface="Mada"/>
                  <a:cs typeface="Mada"/>
                  <a:sym typeface="Mada"/>
                </a:endParaRPr>
              </a:p>
            </p:txBody>
          </p:sp>
        </p:grpSp>
        <p:grpSp>
          <p:nvGrpSpPr>
            <p:cNvPr id="525" name="Google Shape;525;p27"/>
            <p:cNvGrpSpPr/>
            <p:nvPr/>
          </p:nvGrpSpPr>
          <p:grpSpPr>
            <a:xfrm>
              <a:off x="567134" y="9003332"/>
              <a:ext cx="6438126" cy="1468116"/>
              <a:chOff x="1961425" y="1120471"/>
              <a:chExt cx="6037819" cy="2023871"/>
            </a:xfrm>
          </p:grpSpPr>
          <p:sp>
            <p:nvSpPr>
              <p:cNvPr id="526" name="Google Shape;526;p27"/>
              <p:cNvSpPr/>
              <p:nvPr/>
            </p:nvSpPr>
            <p:spPr>
              <a:xfrm rot="-5400000">
                <a:off x="4644475" y="-209208"/>
                <a:ext cx="670500" cy="6036600"/>
              </a:xfrm>
              <a:prstGeom prst="roundRect">
                <a:avLst>
                  <a:gd fmla="val 50000" name="adj"/>
                </a:avLst>
              </a:prstGeom>
              <a:solidFill>
                <a:srgbClr val="EFEFEF"/>
              </a:solidFill>
              <a:ln>
                <a:noFill/>
              </a:ln>
            </p:spPr>
            <p:txBody>
              <a:bodyPr anchorCtr="0" anchor="ctr" bIns="75600" lIns="75600" spcFirstLastPara="1" rIns="75600" wrap="square" tIns="75600">
                <a:noAutofit/>
              </a:bodyPr>
              <a:lstStyle/>
              <a:p>
                <a:pPr indent="0" lvl="0" marL="0" rtl="0" algn="l">
                  <a:spcBef>
                    <a:spcPts val="0"/>
                  </a:spcBef>
                  <a:spcAft>
                    <a:spcPts val="0"/>
                  </a:spcAft>
                  <a:buNone/>
                </a:pPr>
                <a:r>
                  <a:t/>
                </a:r>
                <a:endParaRPr>
                  <a:latin typeface="Mada"/>
                  <a:ea typeface="Mada"/>
                  <a:cs typeface="Mada"/>
                  <a:sym typeface="Mada"/>
                </a:endParaRPr>
              </a:p>
            </p:txBody>
          </p:sp>
          <p:sp>
            <p:nvSpPr>
              <p:cNvPr id="527" name="Google Shape;527;p27"/>
              <p:cNvSpPr txBox="1"/>
              <p:nvPr/>
            </p:nvSpPr>
            <p:spPr>
              <a:xfrm>
                <a:off x="4802744" y="1120471"/>
                <a:ext cx="3196500" cy="657000"/>
              </a:xfrm>
              <a:prstGeom prst="rect">
                <a:avLst/>
              </a:prstGeom>
              <a:noFill/>
              <a:ln>
                <a:noFill/>
              </a:ln>
            </p:spPr>
            <p:txBody>
              <a:bodyPr anchorCtr="0" anchor="ctr" bIns="75600" lIns="75600" spcFirstLastPara="1" rIns="75600" wrap="square" tIns="75600">
                <a:noAutofit/>
              </a:bodyPr>
              <a:lstStyle/>
              <a:p>
                <a:pPr indent="0" lvl="0" marL="0" rtl="0" algn="ctr">
                  <a:spcBef>
                    <a:spcPts val="0"/>
                  </a:spcBef>
                  <a:spcAft>
                    <a:spcPts val="0"/>
                  </a:spcAft>
                  <a:buNone/>
                </a:pPr>
                <a:r>
                  <a:rPr lang="ar" sz="1350">
                    <a:latin typeface="Mada"/>
                    <a:ea typeface="Mada"/>
                    <a:cs typeface="Mada"/>
                    <a:sym typeface="Mada"/>
                  </a:rPr>
                  <a:t> dullness</a:t>
                </a:r>
                <a:endParaRPr sz="1350">
                  <a:latin typeface="Mada"/>
                  <a:ea typeface="Mada"/>
                  <a:cs typeface="Mada"/>
                  <a:sym typeface="Mada"/>
                </a:endParaRPr>
              </a:p>
            </p:txBody>
          </p:sp>
          <p:sp>
            <p:nvSpPr>
              <p:cNvPr id="528" name="Google Shape;528;p27"/>
              <p:cNvSpPr txBox="1"/>
              <p:nvPr/>
            </p:nvSpPr>
            <p:spPr>
              <a:xfrm>
                <a:off x="2261159" y="2473862"/>
                <a:ext cx="5736900" cy="657000"/>
              </a:xfrm>
              <a:prstGeom prst="rect">
                <a:avLst/>
              </a:prstGeom>
              <a:noFill/>
              <a:ln>
                <a:noFill/>
              </a:ln>
            </p:spPr>
            <p:txBody>
              <a:bodyPr anchorCtr="0" anchor="ctr" bIns="75600" lIns="75600" spcFirstLastPara="1" rIns="75600" wrap="square" tIns="75600">
                <a:noAutofit/>
              </a:bodyPr>
              <a:lstStyle/>
              <a:p>
                <a:pPr indent="0" lvl="0" marL="0" rtl="0" algn="ctr">
                  <a:spcBef>
                    <a:spcPts val="0"/>
                  </a:spcBef>
                  <a:spcAft>
                    <a:spcPts val="0"/>
                  </a:spcAft>
                  <a:buClr>
                    <a:schemeClr val="dk1"/>
                  </a:buClr>
                  <a:buSzPts val="1100"/>
                  <a:buFont typeface="Arial"/>
                  <a:buNone/>
                </a:pPr>
                <a:r>
                  <a:rPr lang="ar" sz="1350">
                    <a:solidFill>
                      <a:schemeClr val="dk1"/>
                    </a:solidFill>
                    <a:latin typeface="Mada"/>
                    <a:ea typeface="Mada"/>
                    <a:cs typeface="Mada"/>
                    <a:sym typeface="Mada"/>
                  </a:rPr>
                  <a:t>Trachea will shift away from the affected side</a:t>
                </a:r>
                <a:endParaRPr b="1" sz="1200">
                  <a:latin typeface="Mada"/>
                  <a:ea typeface="Mada"/>
                  <a:cs typeface="Mada"/>
                  <a:sym typeface="Mada"/>
                </a:endParaRPr>
              </a:p>
            </p:txBody>
          </p:sp>
        </p:grpSp>
      </p:grpSp>
      <p:cxnSp>
        <p:nvCxnSpPr>
          <p:cNvPr id="529" name="Google Shape;529;p27"/>
          <p:cNvCxnSpPr/>
          <p:nvPr/>
        </p:nvCxnSpPr>
        <p:spPr>
          <a:xfrm>
            <a:off x="5202401" y="2734254"/>
            <a:ext cx="3600" cy="1107000"/>
          </a:xfrm>
          <a:prstGeom prst="straightConnector1">
            <a:avLst/>
          </a:prstGeom>
          <a:noFill/>
          <a:ln cap="flat" cmpd="sng" w="9525">
            <a:solidFill>
              <a:srgbClr val="FFFFFF"/>
            </a:solidFill>
            <a:prstDash val="solid"/>
            <a:round/>
            <a:headEnd len="med" w="med" type="none"/>
            <a:tailEnd len="med" w="med" type="none"/>
          </a:ln>
        </p:spPr>
      </p:cxnSp>
      <p:cxnSp>
        <p:nvCxnSpPr>
          <p:cNvPr id="530" name="Google Shape;530;p27"/>
          <p:cNvCxnSpPr/>
          <p:nvPr/>
        </p:nvCxnSpPr>
        <p:spPr>
          <a:xfrm>
            <a:off x="3243725" y="3470109"/>
            <a:ext cx="4062300" cy="9000"/>
          </a:xfrm>
          <a:prstGeom prst="straightConnector1">
            <a:avLst/>
          </a:prstGeom>
          <a:noFill/>
          <a:ln cap="flat" cmpd="sng" w="9525">
            <a:solidFill>
              <a:srgbClr val="FFFFFF"/>
            </a:solidFill>
            <a:prstDash val="solid"/>
            <a:round/>
            <a:headEnd len="med" w="med" type="none"/>
            <a:tailEnd len="med" w="med" type="none"/>
          </a:ln>
        </p:spPr>
      </p:cxnSp>
      <p:cxnSp>
        <p:nvCxnSpPr>
          <p:cNvPr id="531" name="Google Shape;531;p27"/>
          <p:cNvCxnSpPr/>
          <p:nvPr/>
        </p:nvCxnSpPr>
        <p:spPr>
          <a:xfrm>
            <a:off x="3278959" y="3841201"/>
            <a:ext cx="4062300" cy="9000"/>
          </a:xfrm>
          <a:prstGeom prst="straightConnector1">
            <a:avLst/>
          </a:prstGeom>
          <a:noFill/>
          <a:ln cap="flat" cmpd="sng" w="9525">
            <a:solidFill>
              <a:srgbClr val="FFFFFF"/>
            </a:solidFill>
            <a:prstDash val="solid"/>
            <a:round/>
            <a:headEnd len="med" w="med" type="none"/>
            <a:tailEnd len="med" w="med" type="none"/>
          </a:ln>
        </p:spPr>
      </p:cxnSp>
      <p:grpSp>
        <p:nvGrpSpPr>
          <p:cNvPr id="532" name="Google Shape;532;p27"/>
          <p:cNvGrpSpPr/>
          <p:nvPr/>
        </p:nvGrpSpPr>
        <p:grpSpPr>
          <a:xfrm>
            <a:off x="3183971" y="4265727"/>
            <a:ext cx="4252263" cy="492553"/>
            <a:chOff x="102632" y="5356685"/>
            <a:chExt cx="4511206" cy="1771772"/>
          </a:xfrm>
        </p:grpSpPr>
        <p:sp>
          <p:nvSpPr>
            <p:cNvPr id="533" name="Google Shape;533;p27"/>
            <p:cNvSpPr/>
            <p:nvPr/>
          </p:nvSpPr>
          <p:spPr>
            <a:xfrm>
              <a:off x="1297939" y="5356685"/>
              <a:ext cx="3315900" cy="885900"/>
            </a:xfrm>
            <a:prstGeom prst="rect">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ar" sz="1100">
                  <a:latin typeface="Mada"/>
                  <a:ea typeface="Mada"/>
                  <a:cs typeface="Mada"/>
                  <a:sym typeface="Mada"/>
                </a:rPr>
                <a:t>          </a:t>
              </a:r>
              <a:r>
                <a:rPr lang="ar" sz="1100">
                  <a:latin typeface="Mada"/>
                  <a:ea typeface="Mada"/>
                  <a:cs typeface="Mada"/>
                  <a:sym typeface="Mada"/>
                </a:rPr>
                <a:t>Initial diagnostic test &gt; Chest x-ray</a:t>
              </a:r>
              <a:endParaRPr sz="1100">
                <a:latin typeface="Mada"/>
                <a:ea typeface="Mada"/>
                <a:cs typeface="Mada"/>
                <a:sym typeface="Mada"/>
              </a:endParaRPr>
            </a:p>
          </p:txBody>
        </p:sp>
        <p:sp>
          <p:nvSpPr>
            <p:cNvPr id="534" name="Google Shape;534;p27"/>
            <p:cNvSpPr/>
            <p:nvPr/>
          </p:nvSpPr>
          <p:spPr>
            <a:xfrm>
              <a:off x="102633" y="5356742"/>
              <a:ext cx="1381200" cy="885900"/>
            </a:xfrm>
            <a:prstGeom prst="homePlate">
              <a:avLst>
                <a:gd fmla="val 50000" name="adj"/>
              </a:avLst>
            </a:prstGeom>
            <a:solidFill>
              <a:srgbClr val="1874C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1100">
                  <a:solidFill>
                    <a:srgbClr val="FFFFFF"/>
                  </a:solidFill>
                  <a:latin typeface="Mada"/>
                  <a:ea typeface="Mada"/>
                  <a:cs typeface="Mada"/>
                  <a:sym typeface="Mada"/>
                </a:rPr>
                <a:t>Diagnosis</a:t>
              </a:r>
              <a:endParaRPr b="1" sz="1100">
                <a:solidFill>
                  <a:srgbClr val="FFFFFF"/>
                </a:solidFill>
                <a:latin typeface="Mada"/>
                <a:ea typeface="Mada"/>
                <a:cs typeface="Mada"/>
                <a:sym typeface="Mada"/>
              </a:endParaRPr>
            </a:p>
          </p:txBody>
        </p:sp>
        <p:sp>
          <p:nvSpPr>
            <p:cNvPr id="535" name="Google Shape;535;p27"/>
            <p:cNvSpPr/>
            <p:nvPr/>
          </p:nvSpPr>
          <p:spPr>
            <a:xfrm>
              <a:off x="1297894" y="6242557"/>
              <a:ext cx="3315900" cy="885900"/>
            </a:xfrm>
            <a:prstGeom prst="rect">
              <a:avLst/>
            </a:prstGeom>
            <a:solidFill>
              <a:srgbClr val="F3F3F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lang="ar" sz="1100">
                  <a:latin typeface="Mada"/>
                  <a:ea typeface="Mada"/>
                  <a:cs typeface="Mada"/>
                  <a:sym typeface="Mada"/>
                </a:rPr>
                <a:t>         </a:t>
              </a:r>
              <a:r>
                <a:rPr lang="ar" sz="1100">
                  <a:latin typeface="Mada"/>
                  <a:ea typeface="Mada"/>
                  <a:cs typeface="Mada"/>
                  <a:sym typeface="Mada"/>
                </a:rPr>
                <a:t>Thoracentesis – then treat underlying disease</a:t>
              </a:r>
              <a:endParaRPr sz="1100">
                <a:latin typeface="Mada"/>
                <a:ea typeface="Mada"/>
                <a:cs typeface="Mada"/>
                <a:sym typeface="Mada"/>
              </a:endParaRPr>
            </a:p>
          </p:txBody>
        </p:sp>
        <p:sp>
          <p:nvSpPr>
            <p:cNvPr id="536" name="Google Shape;536;p27"/>
            <p:cNvSpPr/>
            <p:nvPr/>
          </p:nvSpPr>
          <p:spPr>
            <a:xfrm>
              <a:off x="102632" y="6242557"/>
              <a:ext cx="1381200" cy="885900"/>
            </a:xfrm>
            <a:prstGeom prst="homePlate">
              <a:avLst>
                <a:gd fmla="val 50000" name="adj"/>
              </a:avLst>
            </a:prstGeom>
            <a:solidFill>
              <a:srgbClr val="509EEA"/>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lang="ar" sz="1100">
                  <a:solidFill>
                    <a:srgbClr val="FFFFFF"/>
                  </a:solidFill>
                  <a:latin typeface="Mada"/>
                  <a:ea typeface="Mada"/>
                  <a:cs typeface="Mada"/>
                  <a:sym typeface="Mada"/>
                </a:rPr>
                <a:t>Treatment</a:t>
              </a:r>
              <a:endParaRPr b="1" sz="1100">
                <a:solidFill>
                  <a:srgbClr val="FFFFFF"/>
                </a:solidFill>
                <a:latin typeface="Mada"/>
                <a:ea typeface="Mada"/>
                <a:cs typeface="Mada"/>
                <a:sym typeface="Mada"/>
              </a:endParaRPr>
            </a:p>
          </p:txBody>
        </p:sp>
      </p:grpSp>
      <p:pic>
        <p:nvPicPr>
          <p:cNvPr id="537" name="Google Shape;537;p27"/>
          <p:cNvPicPr preferRelativeResize="0"/>
          <p:nvPr/>
        </p:nvPicPr>
        <p:blipFill>
          <a:blip r:embed="rId3">
            <a:alphaModFix/>
          </a:blip>
          <a:stretch>
            <a:fillRect/>
          </a:stretch>
        </p:blipFill>
        <p:spPr>
          <a:xfrm>
            <a:off x="0" y="7277648"/>
            <a:ext cx="7560003" cy="3263204"/>
          </a:xfrm>
          <a:prstGeom prst="rect">
            <a:avLst/>
          </a:prstGeom>
          <a:noFill/>
          <a:ln>
            <a:noFill/>
          </a:ln>
        </p:spPr>
      </p:pic>
      <p:sp>
        <p:nvSpPr>
          <p:cNvPr id="538" name="Google Shape;538;p27"/>
          <p:cNvSpPr txBox="1"/>
          <p:nvPr/>
        </p:nvSpPr>
        <p:spPr>
          <a:xfrm>
            <a:off x="314575" y="1149675"/>
            <a:ext cx="1086600" cy="41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a:latin typeface="Mada"/>
                <a:ea typeface="Mada"/>
                <a:cs typeface="Mada"/>
                <a:sym typeface="Mada"/>
              </a:rPr>
              <a:t>If it’s :</a:t>
            </a:r>
            <a:endParaRPr>
              <a:latin typeface="Mada"/>
              <a:ea typeface="Mada"/>
              <a:cs typeface="Mada"/>
              <a:sym typeface="Mada"/>
            </a:endParaRPr>
          </a:p>
        </p:txBody>
      </p:sp>
      <p:grpSp>
        <p:nvGrpSpPr>
          <p:cNvPr id="539" name="Google Shape;539;p27"/>
          <p:cNvGrpSpPr/>
          <p:nvPr/>
        </p:nvGrpSpPr>
        <p:grpSpPr>
          <a:xfrm>
            <a:off x="168121" y="4824387"/>
            <a:ext cx="3941254" cy="2316562"/>
            <a:chOff x="168234" y="4090252"/>
            <a:chExt cx="3941254" cy="2412582"/>
          </a:xfrm>
        </p:grpSpPr>
        <p:cxnSp>
          <p:nvCxnSpPr>
            <p:cNvPr id="540" name="Google Shape;540;p27"/>
            <p:cNvCxnSpPr>
              <a:stCxn id="541" idx="2"/>
              <a:endCxn id="542" idx="1"/>
            </p:cNvCxnSpPr>
            <p:nvPr/>
          </p:nvCxnSpPr>
          <p:spPr>
            <a:xfrm>
              <a:off x="759234" y="5217202"/>
              <a:ext cx="1003800" cy="1061700"/>
            </a:xfrm>
            <a:prstGeom prst="bentConnector3">
              <a:avLst>
                <a:gd fmla="val 50003" name="adj1"/>
              </a:avLst>
            </a:prstGeom>
            <a:noFill/>
            <a:ln cap="flat" cmpd="sng" w="9525">
              <a:solidFill>
                <a:srgbClr val="C2C2C2"/>
              </a:solidFill>
              <a:prstDash val="solid"/>
              <a:round/>
              <a:headEnd len="sm" w="sm" type="none"/>
              <a:tailEnd len="sm" w="sm" type="none"/>
            </a:ln>
          </p:spPr>
        </p:cxnSp>
        <p:cxnSp>
          <p:nvCxnSpPr>
            <p:cNvPr id="543" name="Google Shape;543;p27"/>
            <p:cNvCxnSpPr>
              <a:stCxn id="541" idx="2"/>
              <a:endCxn id="544" idx="1"/>
            </p:cNvCxnSpPr>
            <p:nvPr/>
          </p:nvCxnSpPr>
          <p:spPr>
            <a:xfrm flipH="1" rot="10800000">
              <a:off x="759234" y="4384702"/>
              <a:ext cx="997800" cy="832500"/>
            </a:xfrm>
            <a:prstGeom prst="bentConnector3">
              <a:avLst>
                <a:gd fmla="val 49994" name="adj1"/>
              </a:avLst>
            </a:prstGeom>
            <a:noFill/>
            <a:ln cap="flat" cmpd="sng" w="9525">
              <a:solidFill>
                <a:srgbClr val="C2C2C2"/>
              </a:solidFill>
              <a:prstDash val="solid"/>
              <a:round/>
              <a:headEnd len="sm" w="sm" type="none"/>
              <a:tailEnd len="sm" w="sm" type="none"/>
            </a:ln>
          </p:spPr>
        </p:cxnSp>
        <p:sp>
          <p:nvSpPr>
            <p:cNvPr id="541" name="Google Shape;541;p27"/>
            <p:cNvSpPr/>
            <p:nvPr/>
          </p:nvSpPr>
          <p:spPr>
            <a:xfrm rot="-5400000">
              <a:off x="-663216" y="4921702"/>
              <a:ext cx="2253900" cy="591000"/>
            </a:xfrm>
            <a:prstGeom prst="roundRect">
              <a:avLst>
                <a:gd fmla="val 16667" name="adj"/>
              </a:avLst>
            </a:prstGeom>
            <a:solidFill>
              <a:srgbClr val="509EEA"/>
            </a:solidFill>
            <a:ln>
              <a:noFill/>
            </a:ln>
          </p:spPr>
          <p:txBody>
            <a:bodyPr anchorCtr="0" anchor="t" bIns="68575" lIns="68575" spcFirstLastPara="1" rIns="68575" wrap="square" tIns="68575">
              <a:noAutofit/>
            </a:bodyPr>
            <a:lstStyle/>
            <a:p>
              <a:pPr indent="0" lvl="0" marL="0" rtl="0" algn="ctr">
                <a:spcBef>
                  <a:spcPts val="0"/>
                </a:spcBef>
                <a:spcAft>
                  <a:spcPts val="0"/>
                </a:spcAft>
                <a:buNone/>
              </a:pPr>
              <a:r>
                <a:rPr b="1" lang="ar" sz="1200">
                  <a:solidFill>
                    <a:srgbClr val="FFFFFF"/>
                  </a:solidFill>
                  <a:latin typeface="Mada"/>
                  <a:ea typeface="Mada"/>
                  <a:cs typeface="Mada"/>
                  <a:sym typeface="Mada"/>
                </a:rPr>
                <a:t>Manifestations of Fluid Collections THE 5 C’s:</a:t>
              </a:r>
              <a:endParaRPr b="1" sz="1200">
                <a:solidFill>
                  <a:srgbClr val="FFFFFF"/>
                </a:solidFill>
                <a:latin typeface="Mada"/>
                <a:ea typeface="Mada"/>
                <a:cs typeface="Mada"/>
                <a:sym typeface="Mada"/>
              </a:endParaRPr>
            </a:p>
            <a:p>
              <a:pPr indent="0" lvl="0" marL="0" rtl="0" algn="ctr">
                <a:spcBef>
                  <a:spcPts val="0"/>
                </a:spcBef>
                <a:spcAft>
                  <a:spcPts val="0"/>
                </a:spcAft>
                <a:buNone/>
              </a:pPr>
              <a:r>
                <a:t/>
              </a:r>
              <a:endParaRPr b="1" sz="1200">
                <a:solidFill>
                  <a:srgbClr val="FFFFFF"/>
                </a:solidFill>
                <a:latin typeface="Mada"/>
                <a:ea typeface="Mada"/>
                <a:cs typeface="Mada"/>
                <a:sym typeface="Mada"/>
              </a:endParaRPr>
            </a:p>
            <a:p>
              <a:pPr indent="0" lvl="0" marL="0" rtl="0" algn="ctr">
                <a:spcBef>
                  <a:spcPts val="0"/>
                </a:spcBef>
                <a:spcAft>
                  <a:spcPts val="0"/>
                </a:spcAft>
                <a:buNone/>
              </a:pPr>
              <a:r>
                <a:t/>
              </a:r>
              <a:endParaRPr>
                <a:solidFill>
                  <a:srgbClr val="FFFFFF"/>
                </a:solidFill>
                <a:latin typeface="Mada"/>
                <a:ea typeface="Mada"/>
                <a:cs typeface="Mada"/>
                <a:sym typeface="Mada"/>
              </a:endParaRPr>
            </a:p>
          </p:txBody>
        </p:sp>
        <p:sp>
          <p:nvSpPr>
            <p:cNvPr id="544" name="Google Shape;544;p27"/>
            <p:cNvSpPr/>
            <p:nvPr/>
          </p:nvSpPr>
          <p:spPr>
            <a:xfrm>
              <a:off x="1756914" y="4160850"/>
              <a:ext cx="1765800" cy="447900"/>
            </a:xfrm>
            <a:prstGeom prst="roundRect">
              <a:avLst>
                <a:gd fmla="val 16667" name="adj"/>
              </a:avLst>
            </a:prstGeom>
            <a:solidFill>
              <a:srgbClr val="9CC8F3"/>
            </a:solidFill>
            <a:ln>
              <a:noFill/>
            </a:ln>
          </p:spPr>
          <p:txBody>
            <a:bodyPr anchorCtr="0" anchor="ctr" bIns="68575" lIns="68575" spcFirstLastPara="1" rIns="68575" wrap="square" tIns="68575">
              <a:noAutofit/>
            </a:bodyPr>
            <a:lstStyle/>
            <a:p>
              <a:pPr indent="0" lvl="0" marL="0" rtl="0" algn="ctr">
                <a:spcBef>
                  <a:spcPts val="0"/>
                </a:spcBef>
                <a:spcAft>
                  <a:spcPts val="0"/>
                </a:spcAft>
                <a:buNone/>
              </a:pPr>
              <a:r>
                <a:rPr b="1" lang="ar">
                  <a:solidFill>
                    <a:srgbClr val="FFFFFF"/>
                  </a:solidFill>
                  <a:latin typeface="Mada"/>
                  <a:ea typeface="Mada"/>
                  <a:cs typeface="Mada"/>
                  <a:sym typeface="Mada"/>
                </a:rPr>
                <a:t>Cytology</a:t>
              </a:r>
              <a:endParaRPr b="1" sz="800">
                <a:solidFill>
                  <a:srgbClr val="FFFFFF"/>
                </a:solidFill>
                <a:latin typeface="Mada"/>
                <a:ea typeface="Mada"/>
                <a:cs typeface="Mada"/>
                <a:sym typeface="Mada"/>
              </a:endParaRPr>
            </a:p>
          </p:txBody>
        </p:sp>
        <p:sp>
          <p:nvSpPr>
            <p:cNvPr id="542" name="Google Shape;542;p27"/>
            <p:cNvSpPr/>
            <p:nvPr/>
          </p:nvSpPr>
          <p:spPr>
            <a:xfrm>
              <a:off x="1763089" y="6054935"/>
              <a:ext cx="1759800" cy="447900"/>
            </a:xfrm>
            <a:prstGeom prst="roundRect">
              <a:avLst>
                <a:gd fmla="val 16667" name="adj"/>
              </a:avLst>
            </a:prstGeom>
            <a:solidFill>
              <a:srgbClr val="9CC8F3"/>
            </a:solidFill>
            <a:ln>
              <a:noFill/>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None/>
              </a:pPr>
              <a:r>
                <a:rPr b="1" lang="ar">
                  <a:solidFill>
                    <a:srgbClr val="FFFFFF"/>
                  </a:solidFill>
                  <a:latin typeface="Mada"/>
                  <a:ea typeface="Mada"/>
                  <a:cs typeface="Mada"/>
                  <a:sym typeface="Mada"/>
                </a:rPr>
                <a:t>Chemistry</a:t>
              </a:r>
              <a:endParaRPr b="1">
                <a:solidFill>
                  <a:srgbClr val="FFFFFF"/>
                </a:solidFill>
                <a:latin typeface="Mada"/>
                <a:ea typeface="Mada"/>
                <a:cs typeface="Mada"/>
                <a:sym typeface="Mada"/>
              </a:endParaRPr>
            </a:p>
          </p:txBody>
        </p:sp>
        <p:cxnSp>
          <p:nvCxnSpPr>
            <p:cNvPr id="545" name="Google Shape;545;p27"/>
            <p:cNvCxnSpPr>
              <a:endCxn id="546" idx="1"/>
            </p:cNvCxnSpPr>
            <p:nvPr/>
          </p:nvCxnSpPr>
          <p:spPr>
            <a:xfrm flipH="1" rot="10800000">
              <a:off x="3512189" y="4796290"/>
              <a:ext cx="597300" cy="538500"/>
            </a:xfrm>
            <a:prstGeom prst="bentConnector3">
              <a:avLst>
                <a:gd fmla="val 51328" name="adj1"/>
              </a:avLst>
            </a:prstGeom>
            <a:noFill/>
            <a:ln cap="flat" cmpd="sng" w="9525">
              <a:solidFill>
                <a:srgbClr val="B7B7B7"/>
              </a:solidFill>
              <a:prstDash val="solid"/>
              <a:round/>
              <a:headEnd len="med" w="med" type="none"/>
              <a:tailEnd len="med" w="med" type="none"/>
            </a:ln>
          </p:spPr>
        </p:cxnSp>
      </p:grpSp>
      <p:sp>
        <p:nvSpPr>
          <p:cNvPr id="547" name="Google Shape;547;p27"/>
          <p:cNvSpPr/>
          <p:nvPr/>
        </p:nvSpPr>
        <p:spPr>
          <a:xfrm>
            <a:off x="1762981" y="5352417"/>
            <a:ext cx="1765800" cy="423000"/>
          </a:xfrm>
          <a:prstGeom prst="roundRect">
            <a:avLst>
              <a:gd fmla="val 16667" name="adj"/>
            </a:avLst>
          </a:prstGeom>
          <a:solidFill>
            <a:srgbClr val="9CC8F3"/>
          </a:solidFill>
          <a:ln>
            <a:noFill/>
          </a:ln>
        </p:spPr>
        <p:txBody>
          <a:bodyPr anchorCtr="0" anchor="ctr" bIns="68575" lIns="68575" spcFirstLastPara="1" rIns="68575" wrap="square" tIns="68575">
            <a:noAutofit/>
          </a:bodyPr>
          <a:lstStyle/>
          <a:p>
            <a:pPr indent="0" lvl="0" marL="0" rtl="0" algn="ctr">
              <a:spcBef>
                <a:spcPts val="0"/>
              </a:spcBef>
              <a:spcAft>
                <a:spcPts val="0"/>
              </a:spcAft>
              <a:buNone/>
            </a:pPr>
            <a:r>
              <a:rPr b="1" lang="ar">
                <a:solidFill>
                  <a:srgbClr val="FFFFFF"/>
                </a:solidFill>
                <a:latin typeface="Mada"/>
                <a:ea typeface="Mada"/>
                <a:cs typeface="Mada"/>
                <a:sym typeface="Mada"/>
              </a:rPr>
              <a:t>Culture</a:t>
            </a:r>
            <a:endParaRPr b="1" sz="800">
              <a:solidFill>
                <a:srgbClr val="FFFFFF"/>
              </a:solidFill>
              <a:latin typeface="Mada"/>
              <a:ea typeface="Mada"/>
              <a:cs typeface="Mada"/>
              <a:sym typeface="Mada"/>
            </a:endParaRPr>
          </a:p>
        </p:txBody>
      </p:sp>
      <p:sp>
        <p:nvSpPr>
          <p:cNvPr id="548" name="Google Shape;548;p27"/>
          <p:cNvSpPr/>
          <p:nvPr/>
        </p:nvSpPr>
        <p:spPr>
          <a:xfrm>
            <a:off x="1762969" y="5806454"/>
            <a:ext cx="1765800" cy="423000"/>
          </a:xfrm>
          <a:prstGeom prst="roundRect">
            <a:avLst>
              <a:gd fmla="val 16667" name="adj"/>
            </a:avLst>
          </a:prstGeom>
          <a:solidFill>
            <a:srgbClr val="9CC8F3"/>
          </a:solidFill>
          <a:ln>
            <a:noFill/>
          </a:ln>
        </p:spPr>
        <p:txBody>
          <a:bodyPr anchorCtr="0" anchor="ctr" bIns="68575" lIns="68575" spcFirstLastPara="1" rIns="68575" wrap="square" tIns="68575">
            <a:noAutofit/>
          </a:bodyPr>
          <a:lstStyle/>
          <a:p>
            <a:pPr indent="0" lvl="0" marL="0" rtl="0" algn="ctr">
              <a:spcBef>
                <a:spcPts val="0"/>
              </a:spcBef>
              <a:spcAft>
                <a:spcPts val="0"/>
              </a:spcAft>
              <a:buNone/>
            </a:pPr>
            <a:r>
              <a:rPr b="1" lang="ar">
                <a:solidFill>
                  <a:srgbClr val="FFFFFF"/>
                </a:solidFill>
                <a:latin typeface="Mada"/>
                <a:ea typeface="Mada"/>
                <a:cs typeface="Mada"/>
                <a:sym typeface="Mada"/>
              </a:rPr>
              <a:t>Cell count</a:t>
            </a:r>
            <a:endParaRPr b="1" sz="800">
              <a:solidFill>
                <a:srgbClr val="FFFFFF"/>
              </a:solidFill>
              <a:latin typeface="Mada"/>
              <a:ea typeface="Mada"/>
              <a:cs typeface="Mada"/>
              <a:sym typeface="Mada"/>
            </a:endParaRPr>
          </a:p>
        </p:txBody>
      </p:sp>
      <p:sp>
        <p:nvSpPr>
          <p:cNvPr id="549" name="Google Shape;549;p27"/>
          <p:cNvSpPr/>
          <p:nvPr/>
        </p:nvSpPr>
        <p:spPr>
          <a:xfrm>
            <a:off x="1762969" y="6260467"/>
            <a:ext cx="1765800" cy="423000"/>
          </a:xfrm>
          <a:prstGeom prst="roundRect">
            <a:avLst>
              <a:gd fmla="val 16667" name="adj"/>
            </a:avLst>
          </a:prstGeom>
          <a:solidFill>
            <a:srgbClr val="9CC8F3"/>
          </a:solidFill>
          <a:ln>
            <a:noFill/>
          </a:ln>
        </p:spPr>
        <p:txBody>
          <a:bodyPr anchorCtr="0" anchor="ctr" bIns="68575" lIns="68575" spcFirstLastPara="1" rIns="68575" wrap="square" tIns="68575">
            <a:noAutofit/>
          </a:bodyPr>
          <a:lstStyle/>
          <a:p>
            <a:pPr indent="0" lvl="0" marL="0" rtl="0" algn="ctr">
              <a:spcBef>
                <a:spcPts val="0"/>
              </a:spcBef>
              <a:spcAft>
                <a:spcPts val="0"/>
              </a:spcAft>
              <a:buNone/>
            </a:pPr>
            <a:r>
              <a:rPr b="1" lang="ar">
                <a:solidFill>
                  <a:srgbClr val="FFFFFF"/>
                </a:solidFill>
                <a:latin typeface="Mada"/>
                <a:ea typeface="Mada"/>
                <a:cs typeface="Mada"/>
                <a:sym typeface="Mada"/>
              </a:rPr>
              <a:t>Color / Character</a:t>
            </a:r>
            <a:endParaRPr b="1" sz="800">
              <a:solidFill>
                <a:srgbClr val="FFFFFF"/>
              </a:solidFill>
              <a:latin typeface="Mada"/>
              <a:ea typeface="Mada"/>
              <a:cs typeface="Mada"/>
              <a:sym typeface="Mada"/>
            </a:endParaRPr>
          </a:p>
        </p:txBody>
      </p:sp>
      <p:cxnSp>
        <p:nvCxnSpPr>
          <p:cNvPr id="550" name="Google Shape;550;p27"/>
          <p:cNvCxnSpPr/>
          <p:nvPr/>
        </p:nvCxnSpPr>
        <p:spPr>
          <a:xfrm>
            <a:off x="3822123" y="5779077"/>
            <a:ext cx="293400" cy="900"/>
          </a:xfrm>
          <a:prstGeom prst="straightConnector1">
            <a:avLst/>
          </a:prstGeom>
          <a:noFill/>
          <a:ln cap="flat" cmpd="sng" w="9525">
            <a:solidFill>
              <a:srgbClr val="B7B7B7"/>
            </a:solidFill>
            <a:prstDash val="solid"/>
            <a:round/>
            <a:headEnd len="med" w="med" type="none"/>
            <a:tailEnd len="med" w="med" type="none"/>
          </a:ln>
        </p:spPr>
      </p:cxnSp>
      <p:cxnSp>
        <p:nvCxnSpPr>
          <p:cNvPr id="551" name="Google Shape;551;p27"/>
          <p:cNvCxnSpPr>
            <a:endCxn id="552" idx="1"/>
          </p:cNvCxnSpPr>
          <p:nvPr/>
        </p:nvCxnSpPr>
        <p:spPr>
          <a:xfrm flipH="1" rot="10800000">
            <a:off x="3813575" y="4950525"/>
            <a:ext cx="295800" cy="4200"/>
          </a:xfrm>
          <a:prstGeom prst="straightConnector1">
            <a:avLst/>
          </a:prstGeom>
          <a:noFill/>
          <a:ln cap="flat" cmpd="sng" w="9525">
            <a:solidFill>
              <a:srgbClr val="B7B7B7"/>
            </a:solidFill>
            <a:prstDash val="solid"/>
            <a:round/>
            <a:headEnd len="med" w="med" type="none"/>
            <a:tailEnd len="med" w="med" type="none"/>
          </a:ln>
        </p:spPr>
      </p:cxnSp>
      <p:sp>
        <p:nvSpPr>
          <p:cNvPr id="552" name="Google Shape;552;p27"/>
          <p:cNvSpPr/>
          <p:nvPr/>
        </p:nvSpPr>
        <p:spPr>
          <a:xfrm>
            <a:off x="4109375" y="4832925"/>
            <a:ext cx="3352500" cy="235200"/>
          </a:xfrm>
          <a:prstGeom prst="roundRect">
            <a:avLst>
              <a:gd fmla="val 16667" name="adj"/>
            </a:avLst>
          </a:prstGeom>
          <a:solidFill>
            <a:srgbClr val="EBEB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ar" sz="1000">
                <a:latin typeface="Mada"/>
                <a:ea typeface="Mada"/>
                <a:cs typeface="Mada"/>
                <a:sym typeface="Mada"/>
              </a:rPr>
              <a:t>Lymphocytes :</a:t>
            </a:r>
            <a:r>
              <a:rPr lang="ar" sz="1000">
                <a:latin typeface="Mada"/>
                <a:ea typeface="Mada"/>
                <a:cs typeface="Mada"/>
                <a:sym typeface="Mada"/>
              </a:rPr>
              <a:t> </a:t>
            </a:r>
            <a:r>
              <a:rPr lang="ar" sz="900">
                <a:latin typeface="Mada"/>
                <a:ea typeface="Mada"/>
                <a:cs typeface="Mada"/>
                <a:sym typeface="Mada"/>
              </a:rPr>
              <a:t>Malignancy, TB, Connective tissue disease</a:t>
            </a:r>
            <a:endParaRPr sz="900">
              <a:latin typeface="Cabin"/>
              <a:ea typeface="Cabin"/>
              <a:cs typeface="Cabin"/>
              <a:sym typeface="Cabin"/>
            </a:endParaRPr>
          </a:p>
        </p:txBody>
      </p:sp>
      <p:cxnSp>
        <p:nvCxnSpPr>
          <p:cNvPr id="553" name="Google Shape;553;p27"/>
          <p:cNvCxnSpPr/>
          <p:nvPr/>
        </p:nvCxnSpPr>
        <p:spPr>
          <a:xfrm flipH="1">
            <a:off x="3818630" y="4949473"/>
            <a:ext cx="2100" cy="718800"/>
          </a:xfrm>
          <a:prstGeom prst="straightConnector1">
            <a:avLst/>
          </a:prstGeom>
          <a:noFill/>
          <a:ln cap="flat" cmpd="sng" w="9525">
            <a:solidFill>
              <a:srgbClr val="B7B7B7"/>
            </a:solidFill>
            <a:prstDash val="solid"/>
            <a:round/>
            <a:headEnd len="med" w="med" type="none"/>
            <a:tailEnd len="med" w="med" type="none"/>
          </a:ln>
        </p:spPr>
      </p:cxnSp>
      <p:sp>
        <p:nvSpPr>
          <p:cNvPr id="554" name="Google Shape;554;p27"/>
          <p:cNvSpPr/>
          <p:nvPr/>
        </p:nvSpPr>
        <p:spPr>
          <a:xfrm>
            <a:off x="4109375" y="5108825"/>
            <a:ext cx="3352500" cy="235200"/>
          </a:xfrm>
          <a:prstGeom prst="roundRect">
            <a:avLst>
              <a:gd fmla="val 16667" name="adj"/>
            </a:avLst>
          </a:prstGeom>
          <a:solidFill>
            <a:srgbClr val="EBEB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ar" sz="1000">
                <a:latin typeface="Mada"/>
                <a:ea typeface="Mada"/>
                <a:cs typeface="Mada"/>
                <a:sym typeface="Mada"/>
              </a:rPr>
              <a:t>Neutrophils :</a:t>
            </a:r>
            <a:r>
              <a:rPr lang="ar" sz="1000">
                <a:latin typeface="Mada"/>
                <a:ea typeface="Mada"/>
                <a:cs typeface="Mada"/>
                <a:sym typeface="Mada"/>
              </a:rPr>
              <a:t> </a:t>
            </a:r>
            <a:r>
              <a:rPr lang="ar" sz="900">
                <a:latin typeface="Mada"/>
                <a:ea typeface="Mada"/>
                <a:cs typeface="Mada"/>
                <a:sym typeface="Mada"/>
              </a:rPr>
              <a:t>Parapneumonic (Acute infection), Empyema</a:t>
            </a:r>
            <a:endParaRPr sz="900">
              <a:latin typeface="Cabin"/>
              <a:ea typeface="Cabin"/>
              <a:cs typeface="Cabin"/>
              <a:sym typeface="Cabin"/>
            </a:endParaRPr>
          </a:p>
        </p:txBody>
      </p:sp>
      <p:sp>
        <p:nvSpPr>
          <p:cNvPr id="546" name="Google Shape;546;p27"/>
          <p:cNvSpPr/>
          <p:nvPr/>
        </p:nvSpPr>
        <p:spPr>
          <a:xfrm>
            <a:off x="4109375" y="5384725"/>
            <a:ext cx="3352500" cy="235200"/>
          </a:xfrm>
          <a:prstGeom prst="roundRect">
            <a:avLst>
              <a:gd fmla="val 16667" name="adj"/>
            </a:avLst>
          </a:prstGeom>
          <a:solidFill>
            <a:srgbClr val="EBEB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ar" sz="1000">
                <a:latin typeface="Mada"/>
                <a:ea typeface="Mada"/>
                <a:cs typeface="Mada"/>
                <a:sym typeface="Mada"/>
              </a:rPr>
              <a:t>Eosinophils : </a:t>
            </a:r>
            <a:r>
              <a:rPr lang="ar" sz="800">
                <a:latin typeface="Mada"/>
                <a:ea typeface="Mada"/>
                <a:cs typeface="Mada"/>
                <a:sym typeface="Mada"/>
              </a:rPr>
              <a:t>Lymphatic obstruction,Fungal Infection,</a:t>
            </a:r>
            <a:r>
              <a:rPr lang="ar" sz="800">
                <a:latin typeface="Mada"/>
                <a:ea typeface="Mada"/>
                <a:cs typeface="Mada"/>
                <a:sym typeface="Mada"/>
              </a:rPr>
              <a:t> </a:t>
            </a:r>
            <a:r>
              <a:rPr lang="ar" sz="800">
                <a:latin typeface="Mada"/>
                <a:ea typeface="Mada"/>
                <a:cs typeface="Mada"/>
                <a:sym typeface="Mada"/>
              </a:rPr>
              <a:t>Allergy,</a:t>
            </a:r>
            <a:r>
              <a:rPr lang="ar" sz="900">
                <a:latin typeface="Mada"/>
                <a:ea typeface="Mada"/>
                <a:cs typeface="Mada"/>
                <a:sym typeface="Mada"/>
              </a:rPr>
              <a:t> </a:t>
            </a:r>
            <a:r>
              <a:rPr lang="ar" sz="800">
                <a:latin typeface="Mada"/>
                <a:ea typeface="Mada"/>
                <a:cs typeface="Mada"/>
                <a:sym typeface="Mada"/>
              </a:rPr>
              <a:t>Drugs</a:t>
            </a:r>
            <a:endParaRPr sz="800">
              <a:latin typeface="Cabin"/>
              <a:ea typeface="Cabin"/>
              <a:cs typeface="Cabin"/>
              <a:sym typeface="Cabin"/>
            </a:endParaRPr>
          </a:p>
        </p:txBody>
      </p:sp>
      <p:sp>
        <p:nvSpPr>
          <p:cNvPr id="555" name="Google Shape;555;p27"/>
          <p:cNvSpPr/>
          <p:nvPr/>
        </p:nvSpPr>
        <p:spPr>
          <a:xfrm>
            <a:off x="4109375" y="5660625"/>
            <a:ext cx="3352500" cy="235200"/>
          </a:xfrm>
          <a:prstGeom prst="roundRect">
            <a:avLst>
              <a:gd fmla="val 16667" name="adj"/>
            </a:avLst>
          </a:prstGeom>
          <a:solidFill>
            <a:srgbClr val="EBEB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ar" sz="900">
                <a:latin typeface="Mada"/>
                <a:ea typeface="Mada"/>
                <a:cs typeface="Mada"/>
                <a:sym typeface="Mada"/>
              </a:rPr>
              <a:t>RBC &gt; </a:t>
            </a:r>
            <a:r>
              <a:rPr b="1" lang="ar" sz="900">
                <a:solidFill>
                  <a:schemeClr val="dk1"/>
                </a:solidFill>
                <a:latin typeface="Mada"/>
                <a:ea typeface="Mada"/>
                <a:cs typeface="Mada"/>
                <a:sym typeface="Mada"/>
              </a:rPr>
              <a:t>100,000/mm :</a:t>
            </a:r>
            <a:r>
              <a:rPr lang="ar" sz="900">
                <a:solidFill>
                  <a:schemeClr val="dk1"/>
                </a:solidFill>
                <a:latin typeface="Mada"/>
                <a:ea typeface="Mada"/>
                <a:cs typeface="Mada"/>
                <a:sym typeface="Mada"/>
              </a:rPr>
              <a:t> </a:t>
            </a:r>
            <a:r>
              <a:rPr lang="ar" sz="900">
                <a:latin typeface="Mada"/>
                <a:ea typeface="Mada"/>
                <a:cs typeface="Mada"/>
                <a:sym typeface="Mada"/>
              </a:rPr>
              <a:t>Malignancy, Trauma, Pulmonary infarction </a:t>
            </a:r>
            <a:endParaRPr sz="1200">
              <a:latin typeface="Cabin"/>
              <a:ea typeface="Cabin"/>
              <a:cs typeface="Cabin"/>
              <a:sym typeface="Cabin"/>
            </a:endParaRPr>
          </a:p>
        </p:txBody>
      </p:sp>
      <p:cxnSp>
        <p:nvCxnSpPr>
          <p:cNvPr id="556" name="Google Shape;556;p27"/>
          <p:cNvCxnSpPr/>
          <p:nvPr/>
        </p:nvCxnSpPr>
        <p:spPr>
          <a:xfrm>
            <a:off x="3822123" y="5225977"/>
            <a:ext cx="293400" cy="900"/>
          </a:xfrm>
          <a:prstGeom prst="straightConnector1">
            <a:avLst/>
          </a:prstGeom>
          <a:noFill/>
          <a:ln cap="flat" cmpd="sng" w="9525">
            <a:solidFill>
              <a:srgbClr val="B7B7B7"/>
            </a:solidFill>
            <a:prstDash val="solid"/>
            <a:round/>
            <a:headEnd len="med" w="med" type="none"/>
            <a:tailEnd len="med" w="med" type="none"/>
          </a:ln>
        </p:spPr>
      </p:cxnSp>
      <p:sp>
        <p:nvSpPr>
          <p:cNvPr id="557" name="Google Shape;557;p27"/>
          <p:cNvSpPr/>
          <p:nvPr/>
        </p:nvSpPr>
        <p:spPr>
          <a:xfrm>
            <a:off x="4118125" y="5956500"/>
            <a:ext cx="3352500" cy="235200"/>
          </a:xfrm>
          <a:prstGeom prst="roundRect">
            <a:avLst>
              <a:gd fmla="val 16667" name="adj"/>
            </a:avLst>
          </a:prstGeom>
          <a:solidFill>
            <a:srgbClr val="EBEB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ar" sz="800">
                <a:solidFill>
                  <a:srgbClr val="A61C00"/>
                </a:solidFill>
                <a:latin typeface="Mada"/>
                <a:ea typeface="Mada"/>
                <a:cs typeface="Mada"/>
                <a:sym typeface="Mada"/>
              </a:rPr>
              <a:t>Red : </a:t>
            </a:r>
            <a:r>
              <a:rPr lang="ar" sz="800">
                <a:latin typeface="Mada"/>
                <a:ea typeface="Mada"/>
                <a:cs typeface="Mada"/>
                <a:sym typeface="Mada"/>
              </a:rPr>
              <a:t>Blood (Hemorrhagic effusion),      </a:t>
            </a:r>
            <a:r>
              <a:rPr b="1" lang="ar" sz="800">
                <a:solidFill>
                  <a:srgbClr val="38761D"/>
                </a:solidFill>
                <a:latin typeface="Mada"/>
                <a:ea typeface="Mada"/>
                <a:cs typeface="Mada"/>
                <a:sym typeface="Mada"/>
              </a:rPr>
              <a:t>Green : </a:t>
            </a:r>
            <a:r>
              <a:rPr lang="ar" sz="800">
                <a:latin typeface="Mada"/>
                <a:ea typeface="Mada"/>
                <a:cs typeface="Mada"/>
                <a:sym typeface="Mada"/>
              </a:rPr>
              <a:t>Fungal infection</a:t>
            </a:r>
            <a:endParaRPr sz="800">
              <a:latin typeface="Mada"/>
              <a:ea typeface="Mada"/>
              <a:cs typeface="Mada"/>
              <a:sym typeface="Mada"/>
            </a:endParaRPr>
          </a:p>
          <a:p>
            <a:pPr indent="0" lvl="0" marL="0" rtl="0" algn="l">
              <a:spcBef>
                <a:spcPts val="0"/>
              </a:spcBef>
              <a:spcAft>
                <a:spcPts val="0"/>
              </a:spcAft>
              <a:buNone/>
            </a:pPr>
            <a:r>
              <a:rPr lang="ar" sz="800">
                <a:latin typeface="Mada"/>
                <a:ea typeface="Mada"/>
                <a:cs typeface="Mada"/>
                <a:sym typeface="Mada"/>
              </a:rPr>
              <a:t>Malignancy, TB</a:t>
            </a:r>
            <a:endParaRPr b="1" sz="800">
              <a:solidFill>
                <a:srgbClr val="A61C00"/>
              </a:solidFill>
              <a:latin typeface="Mada"/>
              <a:ea typeface="Mada"/>
              <a:cs typeface="Mada"/>
              <a:sym typeface="Mada"/>
            </a:endParaRPr>
          </a:p>
        </p:txBody>
      </p:sp>
      <p:sp>
        <p:nvSpPr>
          <p:cNvPr id="558" name="Google Shape;558;p27"/>
          <p:cNvSpPr/>
          <p:nvPr/>
        </p:nvSpPr>
        <p:spPr>
          <a:xfrm>
            <a:off x="4111975" y="6237975"/>
            <a:ext cx="3352500" cy="235200"/>
          </a:xfrm>
          <a:prstGeom prst="roundRect">
            <a:avLst>
              <a:gd fmla="val 16667" name="adj"/>
            </a:avLst>
          </a:prstGeom>
          <a:solidFill>
            <a:srgbClr val="EBEB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ar" sz="800">
                <a:solidFill>
                  <a:srgbClr val="FFFFFF"/>
                </a:solidFill>
                <a:latin typeface="Mada"/>
                <a:ea typeface="Mada"/>
                <a:cs typeface="Mada"/>
                <a:sym typeface="Mada"/>
              </a:rPr>
              <a:t>White/Milky : </a:t>
            </a:r>
            <a:r>
              <a:rPr lang="ar" sz="800">
                <a:latin typeface="Mada"/>
                <a:ea typeface="Mada"/>
                <a:cs typeface="Mada"/>
                <a:sym typeface="Mada"/>
              </a:rPr>
              <a:t>Thoracic duct injury,</a:t>
            </a:r>
            <a:r>
              <a:rPr lang="ar" sz="800">
                <a:latin typeface="Mada"/>
                <a:ea typeface="Mada"/>
                <a:cs typeface="Mada"/>
                <a:sym typeface="Mada"/>
              </a:rPr>
              <a:t>    </a:t>
            </a:r>
            <a:r>
              <a:rPr lang="ar" sz="800">
                <a:latin typeface="Mada"/>
                <a:ea typeface="Mada"/>
                <a:cs typeface="Mada"/>
                <a:sym typeface="Mada"/>
              </a:rPr>
              <a:t>     </a:t>
            </a:r>
            <a:r>
              <a:rPr b="1" lang="ar" sz="800">
                <a:solidFill>
                  <a:srgbClr val="FFD966"/>
                </a:solidFill>
                <a:latin typeface="Mada"/>
                <a:ea typeface="Mada"/>
                <a:cs typeface="Mada"/>
                <a:sym typeface="Mada"/>
              </a:rPr>
              <a:t>Yellow</a:t>
            </a:r>
            <a:r>
              <a:rPr lang="ar" sz="800">
                <a:latin typeface="Mada"/>
                <a:ea typeface="Mada"/>
                <a:cs typeface="Mada"/>
                <a:sym typeface="Mada"/>
              </a:rPr>
              <a:t> </a:t>
            </a:r>
            <a:r>
              <a:rPr b="1" lang="ar" sz="800">
                <a:solidFill>
                  <a:srgbClr val="FFD966"/>
                </a:solidFill>
                <a:latin typeface="Mada"/>
                <a:ea typeface="Mada"/>
                <a:cs typeface="Mada"/>
                <a:sym typeface="Mada"/>
              </a:rPr>
              <a:t>:</a:t>
            </a:r>
            <a:r>
              <a:rPr lang="ar" sz="800">
                <a:latin typeface="Mada"/>
                <a:ea typeface="Mada"/>
                <a:cs typeface="Mada"/>
                <a:sym typeface="Mada"/>
              </a:rPr>
              <a:t> Any causes</a:t>
            </a:r>
            <a:endParaRPr sz="800">
              <a:latin typeface="Mada"/>
              <a:ea typeface="Mada"/>
              <a:cs typeface="Mada"/>
              <a:sym typeface="Mada"/>
            </a:endParaRPr>
          </a:p>
          <a:p>
            <a:pPr indent="0" lvl="0" marL="0" rtl="0" algn="l">
              <a:spcBef>
                <a:spcPts val="0"/>
              </a:spcBef>
              <a:spcAft>
                <a:spcPts val="0"/>
              </a:spcAft>
              <a:buNone/>
            </a:pPr>
            <a:r>
              <a:rPr lang="ar" sz="800">
                <a:latin typeface="Mada"/>
                <a:ea typeface="Mada"/>
                <a:cs typeface="Mada"/>
                <a:sym typeface="Mada"/>
              </a:rPr>
              <a:t>Chylothorax</a:t>
            </a:r>
            <a:endParaRPr sz="800">
              <a:latin typeface="Mada"/>
              <a:ea typeface="Mada"/>
              <a:cs typeface="Mada"/>
              <a:sym typeface="Mada"/>
            </a:endParaRPr>
          </a:p>
        </p:txBody>
      </p:sp>
      <p:sp>
        <p:nvSpPr>
          <p:cNvPr id="559" name="Google Shape;559;p27"/>
          <p:cNvSpPr/>
          <p:nvPr/>
        </p:nvSpPr>
        <p:spPr>
          <a:xfrm>
            <a:off x="4118125" y="6519437"/>
            <a:ext cx="3352500" cy="235200"/>
          </a:xfrm>
          <a:prstGeom prst="roundRect">
            <a:avLst>
              <a:gd fmla="val 16667" name="adj"/>
            </a:avLst>
          </a:prstGeom>
          <a:solidFill>
            <a:srgbClr val="EBEB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ar" sz="800">
                <a:solidFill>
                  <a:srgbClr val="F9CB9C"/>
                </a:solidFill>
                <a:latin typeface="Mada"/>
                <a:ea typeface="Mada"/>
                <a:cs typeface="Mada"/>
                <a:sym typeface="Mada"/>
              </a:rPr>
              <a:t>Turbid : </a:t>
            </a:r>
            <a:r>
              <a:rPr lang="ar" sz="800">
                <a:latin typeface="Mada"/>
                <a:ea typeface="Mada"/>
                <a:cs typeface="Mada"/>
                <a:sym typeface="Mada"/>
              </a:rPr>
              <a:t>(Parapneumonic effusion)         </a:t>
            </a:r>
            <a:r>
              <a:rPr b="1" lang="ar" sz="700">
                <a:solidFill>
                  <a:srgbClr val="783F04"/>
                </a:solidFill>
                <a:latin typeface="Mada"/>
                <a:ea typeface="Mada"/>
                <a:cs typeface="Mada"/>
                <a:sym typeface="Mada"/>
              </a:rPr>
              <a:t>Brown/Roasted :</a:t>
            </a:r>
            <a:r>
              <a:rPr b="1" lang="ar" sz="800">
                <a:solidFill>
                  <a:srgbClr val="783F04"/>
                </a:solidFill>
                <a:latin typeface="Mada"/>
                <a:ea typeface="Mada"/>
                <a:cs typeface="Mada"/>
                <a:sym typeface="Mada"/>
              </a:rPr>
              <a:t> </a:t>
            </a:r>
            <a:r>
              <a:rPr lang="ar" sz="700">
                <a:latin typeface="Mada"/>
                <a:ea typeface="Mada"/>
                <a:cs typeface="Mada"/>
                <a:sym typeface="Mada"/>
              </a:rPr>
              <a:t>→ Pus → Empyema.</a:t>
            </a:r>
            <a:endParaRPr sz="700">
              <a:latin typeface="Mada"/>
              <a:ea typeface="Mada"/>
              <a:cs typeface="Mada"/>
              <a:sym typeface="Mada"/>
            </a:endParaRPr>
          </a:p>
        </p:txBody>
      </p:sp>
      <p:cxnSp>
        <p:nvCxnSpPr>
          <p:cNvPr id="560" name="Google Shape;560;p27"/>
          <p:cNvCxnSpPr>
            <a:stCxn id="557" idx="0"/>
            <a:endCxn id="559" idx="2"/>
          </p:cNvCxnSpPr>
          <p:nvPr/>
        </p:nvCxnSpPr>
        <p:spPr>
          <a:xfrm>
            <a:off x="5794375" y="5956500"/>
            <a:ext cx="0" cy="798000"/>
          </a:xfrm>
          <a:prstGeom prst="straightConnector1">
            <a:avLst/>
          </a:prstGeom>
          <a:noFill/>
          <a:ln cap="flat" cmpd="sng" w="9525">
            <a:solidFill>
              <a:srgbClr val="FFFFFF"/>
            </a:solidFill>
            <a:prstDash val="solid"/>
            <a:round/>
            <a:headEnd len="med" w="med" type="none"/>
            <a:tailEnd len="med" w="med" type="none"/>
          </a:ln>
        </p:spPr>
      </p:cxnSp>
      <p:cxnSp>
        <p:nvCxnSpPr>
          <p:cNvPr id="561" name="Google Shape;561;p27"/>
          <p:cNvCxnSpPr>
            <a:stCxn id="549" idx="3"/>
            <a:endCxn id="559" idx="1"/>
          </p:cNvCxnSpPr>
          <p:nvPr/>
        </p:nvCxnSpPr>
        <p:spPr>
          <a:xfrm>
            <a:off x="3528769" y="6471967"/>
            <a:ext cx="589500" cy="165000"/>
          </a:xfrm>
          <a:prstGeom prst="bentConnector3">
            <a:avLst>
              <a:gd fmla="val 49697" name="adj1"/>
            </a:avLst>
          </a:prstGeom>
          <a:noFill/>
          <a:ln cap="flat" cmpd="sng" w="9525">
            <a:solidFill>
              <a:srgbClr val="B7B7B7"/>
            </a:solidFill>
            <a:prstDash val="solid"/>
            <a:round/>
            <a:headEnd len="med" w="med" type="none"/>
            <a:tailEnd len="med" w="med" type="none"/>
          </a:ln>
        </p:spPr>
      </p:cxnSp>
      <p:cxnSp>
        <p:nvCxnSpPr>
          <p:cNvPr id="562" name="Google Shape;562;p27"/>
          <p:cNvCxnSpPr/>
          <p:nvPr/>
        </p:nvCxnSpPr>
        <p:spPr>
          <a:xfrm>
            <a:off x="3824723" y="6355102"/>
            <a:ext cx="293400" cy="900"/>
          </a:xfrm>
          <a:prstGeom prst="straightConnector1">
            <a:avLst/>
          </a:prstGeom>
          <a:noFill/>
          <a:ln cap="flat" cmpd="sng" w="9525">
            <a:solidFill>
              <a:srgbClr val="B7B7B7"/>
            </a:solidFill>
            <a:prstDash val="solid"/>
            <a:round/>
            <a:headEnd len="med" w="med" type="none"/>
            <a:tailEnd len="med" w="med" type="none"/>
          </a:ln>
        </p:spPr>
      </p:cxnSp>
      <p:cxnSp>
        <p:nvCxnSpPr>
          <p:cNvPr id="563" name="Google Shape;563;p27"/>
          <p:cNvCxnSpPr>
            <a:stCxn id="549" idx="3"/>
            <a:endCxn id="557" idx="1"/>
          </p:cNvCxnSpPr>
          <p:nvPr/>
        </p:nvCxnSpPr>
        <p:spPr>
          <a:xfrm flipH="1" rot="10800000">
            <a:off x="3528769" y="6074167"/>
            <a:ext cx="589500" cy="397800"/>
          </a:xfrm>
          <a:prstGeom prst="bentConnector3">
            <a:avLst>
              <a:gd fmla="val 49988" name="adj1"/>
            </a:avLst>
          </a:prstGeom>
          <a:noFill/>
          <a:ln cap="flat" cmpd="sng" w="9525">
            <a:solidFill>
              <a:srgbClr val="B7B7B7"/>
            </a:solidFill>
            <a:prstDash val="solid"/>
            <a:round/>
            <a:headEnd len="med" w="med" type="none"/>
            <a:tailEnd len="med" w="med" type="none"/>
          </a:ln>
        </p:spPr>
      </p:cxnSp>
      <p:sp>
        <p:nvSpPr>
          <p:cNvPr id="482" name="Google Shape;482;p27"/>
          <p:cNvSpPr/>
          <p:nvPr/>
        </p:nvSpPr>
        <p:spPr>
          <a:xfrm>
            <a:off x="4118075" y="6800875"/>
            <a:ext cx="3352500" cy="340200"/>
          </a:xfrm>
          <a:prstGeom prst="roundRect">
            <a:avLst>
              <a:gd fmla="val 16667" name="adj"/>
            </a:avLst>
          </a:prstGeom>
          <a:solidFill>
            <a:srgbClr val="EBEB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ar" sz="900">
                <a:latin typeface="Mada"/>
                <a:ea typeface="Mada"/>
                <a:cs typeface="Mada"/>
                <a:sym typeface="Mada"/>
              </a:rPr>
              <a:t>PH (&lt; 7.2), Glucose, Protein &amp; LDH ( for Light’s criteria )</a:t>
            </a:r>
            <a:endParaRPr sz="900">
              <a:latin typeface="Mada"/>
              <a:ea typeface="Mada"/>
              <a:cs typeface="Mada"/>
              <a:sym typeface="Mada"/>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7" name="Shape 567"/>
        <p:cNvGrpSpPr/>
        <p:nvPr/>
      </p:nvGrpSpPr>
      <p:grpSpPr>
        <a:xfrm>
          <a:off x="0" y="0"/>
          <a:ext cx="0" cy="0"/>
          <a:chOff x="0" y="0"/>
          <a:chExt cx="0" cy="0"/>
        </a:xfrm>
      </p:grpSpPr>
      <p:sp>
        <p:nvSpPr>
          <p:cNvPr id="568" name="Google Shape;568;p28"/>
          <p:cNvSpPr/>
          <p:nvPr/>
        </p:nvSpPr>
        <p:spPr>
          <a:xfrm>
            <a:off x="1034725" y="10307950"/>
            <a:ext cx="5760900" cy="379200"/>
          </a:xfrm>
          <a:prstGeom prst="rect">
            <a:avLst/>
          </a:prstGeom>
          <a:noFill/>
          <a:ln>
            <a:noFill/>
          </a:ln>
        </p:spPr>
        <p:txBody>
          <a:bodyPr anchorCtr="0" anchor="ctr" bIns="91175" lIns="91175" spcFirstLastPara="1" rIns="91175" wrap="square" tIns="91175">
            <a:noAutofit/>
          </a:bodyPr>
          <a:lstStyle/>
          <a:p>
            <a:pPr indent="0" lvl="0" marL="0" rtl="0" algn="ctr">
              <a:spcBef>
                <a:spcPts val="0"/>
              </a:spcBef>
              <a:spcAft>
                <a:spcPts val="0"/>
              </a:spcAft>
              <a:buNone/>
            </a:pPr>
            <a:r>
              <a:rPr lang="ar" sz="1200">
                <a:solidFill>
                  <a:srgbClr val="FFFFFF"/>
                </a:solidFill>
                <a:latin typeface="Cabin"/>
                <a:ea typeface="Cabin"/>
                <a:cs typeface="Cabin"/>
                <a:sym typeface="Cabin"/>
              </a:rPr>
              <a:t>Answers: Q1:D | Q2:C | Q3:D | Q4:B | Q5:A</a:t>
            </a:r>
            <a:endParaRPr sz="1200">
              <a:solidFill>
                <a:srgbClr val="FFFFFF"/>
              </a:solidFill>
              <a:latin typeface="Cabin"/>
              <a:ea typeface="Cabin"/>
              <a:cs typeface="Cabin"/>
              <a:sym typeface="Cabin"/>
            </a:endParaRPr>
          </a:p>
        </p:txBody>
      </p:sp>
      <p:sp>
        <p:nvSpPr>
          <p:cNvPr id="569" name="Google Shape;569;p28"/>
          <p:cNvSpPr txBox="1"/>
          <p:nvPr/>
        </p:nvSpPr>
        <p:spPr>
          <a:xfrm>
            <a:off x="358075" y="1467800"/>
            <a:ext cx="6846300" cy="8222700"/>
          </a:xfrm>
          <a:prstGeom prst="rect">
            <a:avLst/>
          </a:prstGeom>
          <a:noFill/>
          <a:ln>
            <a:noFill/>
          </a:ln>
        </p:spPr>
        <p:txBody>
          <a:bodyPr anchorCtr="0" anchor="ctr" bIns="91425" lIns="91425" spcFirstLastPara="1" rIns="91425" wrap="square" tIns="91425">
            <a:noAutofit/>
          </a:bodyPr>
          <a:lstStyle/>
          <a:p>
            <a:pPr indent="0" lvl="0" marL="0" rtl="0" algn="just">
              <a:spcBef>
                <a:spcPts val="0"/>
              </a:spcBef>
              <a:spcAft>
                <a:spcPts val="0"/>
              </a:spcAft>
              <a:buClr>
                <a:schemeClr val="dk1"/>
              </a:buClr>
              <a:buSzPts val="1100"/>
              <a:buFont typeface="Arial"/>
              <a:buNone/>
            </a:pPr>
            <a:r>
              <a:rPr b="1" lang="ar" sz="1200">
                <a:solidFill>
                  <a:schemeClr val="accent1"/>
                </a:solidFill>
                <a:latin typeface="Mada"/>
                <a:ea typeface="Mada"/>
                <a:cs typeface="Mada"/>
                <a:sym typeface="Mada"/>
              </a:rPr>
              <a:t>Q1: A 55-year-old man who has been smoking 20 cigarettes a day for the last 30 years has been diagnosed with a right-sided pleural effusion following admission with a week’s history of shortness of breath. From the list below, select the most likely findings that one would ascertain during examination of the chest wall ?</a:t>
            </a:r>
            <a:endParaRPr b="1" sz="1200">
              <a:solidFill>
                <a:schemeClr val="accent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1200">
                <a:solidFill>
                  <a:schemeClr val="dk1"/>
                </a:solidFill>
                <a:latin typeface="Mada"/>
                <a:ea typeface="Mada"/>
                <a:cs typeface="Mada"/>
                <a:sym typeface="Mada"/>
              </a:rPr>
              <a:t>A- Decreased air entry coupled increased vocal fremitus and resonant percussion on the right side of the chest</a:t>
            </a:r>
            <a:endParaRPr sz="1200">
              <a:solidFill>
                <a:schemeClr val="dk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1200">
                <a:solidFill>
                  <a:schemeClr val="dk1"/>
                </a:solidFill>
                <a:latin typeface="Mada"/>
                <a:ea typeface="Mada"/>
                <a:cs typeface="Mada"/>
                <a:sym typeface="Mada"/>
              </a:rPr>
              <a:t>B- Normal air entry coupled decreased vocal fremitus and resonant percussion on the right side of the chest </a:t>
            </a:r>
            <a:endParaRPr sz="1200">
              <a:solidFill>
                <a:schemeClr val="dk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1200">
                <a:solidFill>
                  <a:schemeClr val="dk1"/>
                </a:solidFill>
                <a:latin typeface="Mada"/>
                <a:ea typeface="Mada"/>
                <a:cs typeface="Mada"/>
                <a:sym typeface="Mada"/>
              </a:rPr>
              <a:t>C- Normal air entry coupled increased vocal fremitus and dull percussion on the right side of the chest</a:t>
            </a:r>
            <a:endParaRPr sz="1200">
              <a:solidFill>
                <a:schemeClr val="dk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1200">
                <a:solidFill>
                  <a:schemeClr val="dk1"/>
                </a:solidFill>
                <a:latin typeface="Mada"/>
                <a:ea typeface="Mada"/>
                <a:cs typeface="Mada"/>
                <a:sym typeface="Mada"/>
              </a:rPr>
              <a:t>D- Decreased air entry coupled decreased vocal fremitus and dull percussion on the side of the chest</a:t>
            </a:r>
            <a:endParaRPr sz="1200">
              <a:solidFill>
                <a:schemeClr val="dk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t/>
            </a:r>
            <a:endParaRPr sz="1200">
              <a:solidFill>
                <a:srgbClr val="1874CD"/>
              </a:solidFill>
              <a:latin typeface="Mada"/>
              <a:ea typeface="Mada"/>
              <a:cs typeface="Mada"/>
              <a:sym typeface="Mada"/>
            </a:endParaRPr>
          </a:p>
          <a:p>
            <a:pPr indent="0" lvl="0" marL="0" rtl="0" algn="just">
              <a:spcBef>
                <a:spcPts val="0"/>
              </a:spcBef>
              <a:spcAft>
                <a:spcPts val="0"/>
              </a:spcAft>
              <a:buClr>
                <a:schemeClr val="dk1"/>
              </a:buClr>
              <a:buSzPts val="1100"/>
              <a:buFont typeface="Arial"/>
              <a:buNone/>
            </a:pPr>
            <a:r>
              <a:rPr b="1" lang="ar" sz="1200">
                <a:solidFill>
                  <a:schemeClr val="accent1"/>
                </a:solidFill>
                <a:latin typeface="Mada"/>
                <a:ea typeface="Mada"/>
                <a:cs typeface="Mada"/>
                <a:sym typeface="Mada"/>
              </a:rPr>
              <a:t>Q2: A 54-year-old woman is seen in clinic with a history of weight loss, loss of appetite and shortness of breath. Her respiratory rate is 19 and oxygen saturations (on room air) range between 93 and 95 per cent. On examination, there is reduced air entry and dullness to percussion on the lower to mid zones of the right lung. There is also reduced chest expansion on the right. From the list below, select the most likely diagnosis ?</a:t>
            </a:r>
            <a:endParaRPr sz="1200">
              <a:solidFill>
                <a:schemeClr val="accent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1200">
                <a:solidFill>
                  <a:schemeClr val="dk1"/>
                </a:solidFill>
                <a:latin typeface="Mada"/>
                <a:ea typeface="Mada"/>
                <a:cs typeface="Mada"/>
                <a:sym typeface="Mada"/>
              </a:rPr>
              <a:t>A-  Right middle lobe pneumonia</a:t>
            </a:r>
            <a:endParaRPr sz="1200">
              <a:solidFill>
                <a:schemeClr val="dk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1200">
                <a:solidFill>
                  <a:schemeClr val="dk1"/>
                </a:solidFill>
                <a:latin typeface="Mada"/>
                <a:ea typeface="Mada"/>
                <a:cs typeface="Mada"/>
                <a:sym typeface="Mada"/>
              </a:rPr>
              <a:t>B- Pulmonary embolism</a:t>
            </a:r>
            <a:endParaRPr sz="1200">
              <a:solidFill>
                <a:schemeClr val="dk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1200">
                <a:solidFill>
                  <a:schemeClr val="dk1"/>
                </a:solidFill>
                <a:latin typeface="Mada"/>
                <a:ea typeface="Mada"/>
                <a:cs typeface="Mada"/>
                <a:sym typeface="Mada"/>
              </a:rPr>
              <a:t>C-  Right-sided pleural effusion</a:t>
            </a:r>
            <a:endParaRPr sz="1200">
              <a:solidFill>
                <a:schemeClr val="dk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1200">
                <a:solidFill>
                  <a:schemeClr val="dk1"/>
                </a:solidFill>
                <a:latin typeface="Mada"/>
                <a:ea typeface="Mada"/>
                <a:cs typeface="Mada"/>
                <a:sym typeface="Mada"/>
              </a:rPr>
              <a:t>D-  Right-sided bronchial carcinoma</a:t>
            </a:r>
            <a:endParaRPr sz="1200">
              <a:solidFill>
                <a:schemeClr val="dk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t/>
            </a:r>
            <a:endParaRPr sz="1200">
              <a:solidFill>
                <a:srgbClr val="986782"/>
              </a:solidFill>
              <a:latin typeface="Mada"/>
              <a:ea typeface="Mada"/>
              <a:cs typeface="Mada"/>
              <a:sym typeface="Mada"/>
            </a:endParaRPr>
          </a:p>
          <a:p>
            <a:pPr indent="0" lvl="0" marL="0" rtl="0" algn="just">
              <a:spcBef>
                <a:spcPts val="0"/>
              </a:spcBef>
              <a:spcAft>
                <a:spcPts val="0"/>
              </a:spcAft>
              <a:buClr>
                <a:schemeClr val="dk1"/>
              </a:buClr>
              <a:buSzPts val="1100"/>
              <a:buFont typeface="Arial"/>
              <a:buNone/>
            </a:pPr>
            <a:r>
              <a:rPr b="1" lang="ar" sz="1200">
                <a:solidFill>
                  <a:schemeClr val="accent1"/>
                </a:solidFill>
                <a:latin typeface="Mada"/>
                <a:ea typeface="Mada"/>
                <a:cs typeface="Mada"/>
                <a:sym typeface="Mada"/>
              </a:rPr>
              <a:t>Q3: A 56-year-old woman who has recently been discharged from your ward, with oral antibiotics for right basal community-acquired pneumonia, is re-admitted with transient pyrexia and shortness of breath. She is found to have a right-sided pleural effusion which is drained and some pleural aspirate sent for analysis. The results reveal an empyema. Which of the following, from the pleural aspirate analysis, would typically be found in a patient with an empyema?</a:t>
            </a:r>
            <a:endParaRPr b="1" sz="1200">
              <a:solidFill>
                <a:schemeClr val="accent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1200">
                <a:solidFill>
                  <a:schemeClr val="dk1"/>
                </a:solidFill>
                <a:latin typeface="Mada"/>
                <a:ea typeface="Mada"/>
                <a:cs typeface="Mada"/>
                <a:sym typeface="Mada"/>
              </a:rPr>
              <a:t>A- pH &gt;7.2, ↑ LDH, ↑ glucose </a:t>
            </a:r>
            <a:endParaRPr sz="1200">
              <a:solidFill>
                <a:schemeClr val="dk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1200">
                <a:solidFill>
                  <a:schemeClr val="dk1"/>
                </a:solidFill>
                <a:latin typeface="Mada"/>
                <a:ea typeface="Mada"/>
                <a:cs typeface="Mada"/>
                <a:sym typeface="Mada"/>
              </a:rPr>
              <a:t>B- pH &lt;7.2, ↑ LDH, ↑ glucose </a:t>
            </a:r>
            <a:endParaRPr sz="1200">
              <a:solidFill>
                <a:schemeClr val="dk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1200">
                <a:solidFill>
                  <a:schemeClr val="dk1"/>
                </a:solidFill>
                <a:latin typeface="Mada"/>
                <a:ea typeface="Mada"/>
                <a:cs typeface="Mada"/>
                <a:sym typeface="Mada"/>
              </a:rPr>
              <a:t>C- pH &gt;7.2, ↓ LDH, ↓ glucose </a:t>
            </a:r>
            <a:endParaRPr sz="1200">
              <a:solidFill>
                <a:schemeClr val="dk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1200">
                <a:solidFill>
                  <a:schemeClr val="dk1"/>
                </a:solidFill>
                <a:latin typeface="Mada"/>
                <a:ea typeface="Mada"/>
                <a:cs typeface="Mada"/>
                <a:sym typeface="Mada"/>
              </a:rPr>
              <a:t>D- pH &lt;7.2, ↑ LDH, ↓ glucose </a:t>
            </a:r>
            <a:endParaRPr sz="1200">
              <a:solidFill>
                <a:schemeClr val="dk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1200">
                <a:solidFill>
                  <a:schemeClr val="dk1"/>
                </a:solidFill>
                <a:latin typeface="Mada"/>
                <a:ea typeface="Mada"/>
                <a:cs typeface="Mada"/>
                <a:sym typeface="Mada"/>
              </a:rPr>
              <a:t>E- pH &lt;7.2, ↔ LDH, ↔ glucose</a:t>
            </a:r>
            <a:endParaRPr sz="1200">
              <a:solidFill>
                <a:schemeClr val="dk1"/>
              </a:solidFill>
              <a:latin typeface="Mada"/>
              <a:ea typeface="Mada"/>
              <a:cs typeface="Mada"/>
              <a:sym typeface="Mada"/>
            </a:endParaRPr>
          </a:p>
          <a:p>
            <a:pPr indent="0" lvl="0" marL="0" rtl="0" algn="just">
              <a:spcBef>
                <a:spcPts val="0"/>
              </a:spcBef>
              <a:spcAft>
                <a:spcPts val="0"/>
              </a:spcAft>
              <a:buClr>
                <a:schemeClr val="dk1"/>
              </a:buClr>
              <a:buSzPts val="1100"/>
              <a:buFont typeface="Arial"/>
              <a:buNone/>
            </a:pPr>
            <a:r>
              <a:t/>
            </a:r>
            <a:endParaRPr b="1" sz="1200">
              <a:solidFill>
                <a:srgbClr val="1874CD"/>
              </a:solidFill>
              <a:latin typeface="Mada"/>
              <a:ea typeface="Mada"/>
              <a:cs typeface="Mada"/>
              <a:sym typeface="Mada"/>
            </a:endParaRPr>
          </a:p>
          <a:p>
            <a:pPr indent="0" lvl="0" marL="0" rtl="0" algn="just">
              <a:spcBef>
                <a:spcPts val="0"/>
              </a:spcBef>
              <a:spcAft>
                <a:spcPts val="0"/>
              </a:spcAft>
              <a:buClr>
                <a:schemeClr val="dk1"/>
              </a:buClr>
              <a:buSzPts val="1100"/>
              <a:buFont typeface="Arial"/>
              <a:buNone/>
            </a:pPr>
            <a:r>
              <a:rPr b="1" lang="ar" sz="1200">
                <a:solidFill>
                  <a:schemeClr val="accent1"/>
                </a:solidFill>
                <a:latin typeface="Mada"/>
                <a:ea typeface="Mada"/>
                <a:cs typeface="Mada"/>
                <a:sym typeface="Mada"/>
              </a:rPr>
              <a:t>Q4: Which one of the following is considered the most common cause of pleural effusion ?</a:t>
            </a:r>
            <a:endParaRPr b="1" sz="1200">
              <a:solidFill>
                <a:schemeClr val="accent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1200">
                <a:solidFill>
                  <a:schemeClr val="dk1"/>
                </a:solidFill>
                <a:latin typeface="Mada"/>
                <a:ea typeface="Mada"/>
                <a:cs typeface="Mada"/>
                <a:sym typeface="Mada"/>
              </a:rPr>
              <a:t>A- Primary lung cancer</a:t>
            </a:r>
            <a:endParaRPr sz="1200">
              <a:solidFill>
                <a:schemeClr val="dk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1200">
                <a:solidFill>
                  <a:schemeClr val="dk1"/>
                </a:solidFill>
                <a:latin typeface="Mada"/>
                <a:ea typeface="Mada"/>
                <a:cs typeface="Mada"/>
                <a:sym typeface="Mada"/>
              </a:rPr>
              <a:t>B- Congestive heart failure</a:t>
            </a:r>
            <a:endParaRPr sz="1200">
              <a:solidFill>
                <a:schemeClr val="dk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1200">
                <a:solidFill>
                  <a:schemeClr val="dk1"/>
                </a:solidFill>
                <a:latin typeface="Mada"/>
                <a:ea typeface="Mada"/>
                <a:cs typeface="Mada"/>
                <a:sym typeface="Mada"/>
              </a:rPr>
              <a:t>C- Mesothelioma</a:t>
            </a:r>
            <a:endParaRPr sz="1200">
              <a:solidFill>
                <a:schemeClr val="dk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1200">
                <a:solidFill>
                  <a:schemeClr val="dk1"/>
                </a:solidFill>
                <a:latin typeface="Mada"/>
                <a:ea typeface="Mada"/>
                <a:cs typeface="Mada"/>
                <a:sym typeface="Mada"/>
              </a:rPr>
              <a:t>D- Trauma.</a:t>
            </a:r>
            <a:endParaRPr sz="1200">
              <a:solidFill>
                <a:schemeClr val="dk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t/>
            </a:r>
            <a:endParaRPr sz="1200">
              <a:solidFill>
                <a:srgbClr val="1874CD"/>
              </a:solidFill>
              <a:latin typeface="Mada"/>
              <a:ea typeface="Mada"/>
              <a:cs typeface="Mada"/>
              <a:sym typeface="Mada"/>
            </a:endParaRPr>
          </a:p>
          <a:p>
            <a:pPr indent="0" lvl="0" marL="0" rtl="0" algn="just">
              <a:spcBef>
                <a:spcPts val="0"/>
              </a:spcBef>
              <a:spcAft>
                <a:spcPts val="0"/>
              </a:spcAft>
              <a:buClr>
                <a:schemeClr val="dk1"/>
              </a:buClr>
              <a:buSzPts val="1100"/>
              <a:buFont typeface="Arial"/>
              <a:buNone/>
            </a:pPr>
            <a:r>
              <a:rPr b="1" lang="ar" sz="1200">
                <a:solidFill>
                  <a:schemeClr val="accent1"/>
                </a:solidFill>
                <a:latin typeface="Mada"/>
                <a:ea typeface="Mada"/>
                <a:cs typeface="Mada"/>
                <a:sym typeface="Mada"/>
              </a:rPr>
              <a:t>Q5: A 45-year-old woman with unexpected weight loss, loss of appetite and shortness of breath presents to you in clinic. On examination, there is reduced air entry and dullness to percussion in the right lung. A pleural tap is performed and the aspirate samples sent for analysis. You are told that the results reveal a protein content of &gt;30 g/L. From the list below, select the most likely diagnosis:</a:t>
            </a:r>
            <a:endParaRPr b="1" sz="1200">
              <a:solidFill>
                <a:schemeClr val="accent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1200">
                <a:solidFill>
                  <a:schemeClr val="dk1"/>
                </a:solidFill>
                <a:latin typeface="Mada"/>
                <a:ea typeface="Mada"/>
                <a:cs typeface="Mada"/>
                <a:sym typeface="Mada"/>
              </a:rPr>
              <a:t>A- Bronchogenic carcinoma</a:t>
            </a:r>
            <a:endParaRPr sz="1200">
              <a:solidFill>
                <a:schemeClr val="dk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1200">
                <a:solidFill>
                  <a:schemeClr val="dk1"/>
                </a:solidFill>
                <a:latin typeface="Mada"/>
                <a:ea typeface="Mada"/>
                <a:cs typeface="Mada"/>
                <a:sym typeface="Mada"/>
              </a:rPr>
              <a:t>B-  Congestive cardiac failure</a:t>
            </a:r>
            <a:endParaRPr sz="1200">
              <a:solidFill>
                <a:schemeClr val="dk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1200">
                <a:solidFill>
                  <a:schemeClr val="dk1"/>
                </a:solidFill>
                <a:latin typeface="Mada"/>
                <a:ea typeface="Mada"/>
                <a:cs typeface="Mada"/>
                <a:sym typeface="Mada"/>
              </a:rPr>
              <a:t>C- Liver cirrhosis</a:t>
            </a:r>
            <a:endParaRPr sz="1200">
              <a:solidFill>
                <a:schemeClr val="dk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1200">
                <a:solidFill>
                  <a:schemeClr val="dk1"/>
                </a:solidFill>
                <a:latin typeface="Mada"/>
                <a:ea typeface="Mada"/>
                <a:cs typeface="Mada"/>
                <a:sym typeface="Mada"/>
              </a:rPr>
              <a:t>D- Nephrotic syndrome</a:t>
            </a:r>
            <a:endParaRPr sz="1200">
              <a:solidFill>
                <a:schemeClr val="dk1"/>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1200">
                <a:solidFill>
                  <a:schemeClr val="dk1"/>
                </a:solidFill>
                <a:latin typeface="Mada"/>
                <a:ea typeface="Mada"/>
                <a:cs typeface="Mada"/>
                <a:sym typeface="Mada"/>
              </a:rPr>
              <a:t>E- Meig’s syndrome</a:t>
            </a:r>
            <a:endParaRPr sz="1200">
              <a:solidFill>
                <a:schemeClr val="dk1"/>
              </a:solidFill>
              <a:latin typeface="Mada"/>
              <a:ea typeface="Mada"/>
              <a:cs typeface="Mada"/>
              <a:sym typeface="Mada"/>
            </a:endParaRPr>
          </a:p>
          <a:p>
            <a:pPr indent="0" lvl="0" marL="0" rtl="0" algn="just">
              <a:spcBef>
                <a:spcPts val="0"/>
              </a:spcBef>
              <a:spcAft>
                <a:spcPts val="0"/>
              </a:spcAft>
              <a:buClr>
                <a:schemeClr val="dk1"/>
              </a:buClr>
              <a:buSzPts val="1100"/>
              <a:buFont typeface="Arial"/>
              <a:buNone/>
            </a:pPr>
            <a:r>
              <a:t/>
            </a:r>
            <a:endParaRPr b="1" sz="1200">
              <a:solidFill>
                <a:srgbClr val="1874CD"/>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t/>
            </a:r>
            <a:endParaRPr sz="1200">
              <a:solidFill>
                <a:schemeClr val="dk1"/>
              </a:solidFill>
              <a:latin typeface="Mada"/>
              <a:ea typeface="Mada"/>
              <a:cs typeface="Mada"/>
              <a:sym typeface="Mada"/>
            </a:endParaRPr>
          </a:p>
          <a:p>
            <a:pPr indent="0" lvl="0" marL="0" rtl="0" algn="l">
              <a:spcBef>
                <a:spcPts val="0"/>
              </a:spcBef>
              <a:spcAft>
                <a:spcPts val="0"/>
              </a:spcAft>
              <a:buNone/>
            </a:pPr>
            <a:r>
              <a:t/>
            </a:r>
            <a:endParaRPr sz="1200">
              <a:latin typeface="Mada"/>
              <a:ea typeface="Mada"/>
              <a:cs typeface="Mada"/>
              <a:sym typeface="Mada"/>
            </a:endParaRPr>
          </a:p>
        </p:txBody>
      </p:sp>
      <p:sp>
        <p:nvSpPr>
          <p:cNvPr id="570" name="Google Shape;570;p28"/>
          <p:cNvSpPr txBox="1"/>
          <p:nvPr/>
        </p:nvSpPr>
        <p:spPr>
          <a:xfrm>
            <a:off x="7760610" y="132725"/>
            <a:ext cx="3000000" cy="300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4" name="Shape 574"/>
        <p:cNvGrpSpPr/>
        <p:nvPr/>
      </p:nvGrpSpPr>
      <p:grpSpPr>
        <a:xfrm>
          <a:off x="0" y="0"/>
          <a:ext cx="0" cy="0"/>
          <a:chOff x="0" y="0"/>
          <a:chExt cx="0" cy="0"/>
        </a:xfrm>
      </p:grpSpPr>
      <p:grpSp>
        <p:nvGrpSpPr>
          <p:cNvPr id="575" name="Google Shape;575;p29"/>
          <p:cNvGrpSpPr/>
          <p:nvPr/>
        </p:nvGrpSpPr>
        <p:grpSpPr>
          <a:xfrm>
            <a:off x="-1774523" y="-1292725"/>
            <a:ext cx="10683620" cy="8827587"/>
            <a:chOff x="-1774523" y="-1292725"/>
            <a:chExt cx="10683620" cy="8827587"/>
          </a:xfrm>
        </p:grpSpPr>
        <p:sp>
          <p:nvSpPr>
            <p:cNvPr id="576" name="Google Shape;576;p29"/>
            <p:cNvSpPr/>
            <p:nvPr/>
          </p:nvSpPr>
          <p:spPr>
            <a:xfrm rot="1034746">
              <a:off x="-1034724" y="-71934"/>
              <a:ext cx="9204022" cy="6386004"/>
            </a:xfrm>
            <a:custGeom>
              <a:rect b="b" l="l" r="r" t="t"/>
              <a:pathLst>
                <a:path extrusionOk="0" h="85839" w="147419">
                  <a:moveTo>
                    <a:pt x="91438" y="1"/>
                  </a:moveTo>
                  <a:cubicBezTo>
                    <a:pt x="85124" y="1"/>
                    <a:pt x="78560" y="733"/>
                    <a:pt x="71909" y="2340"/>
                  </a:cubicBezTo>
                  <a:cubicBezTo>
                    <a:pt x="32978" y="11742"/>
                    <a:pt x="1" y="57078"/>
                    <a:pt x="26152" y="80739"/>
                  </a:cubicBezTo>
                  <a:cubicBezTo>
                    <a:pt x="30212" y="84412"/>
                    <a:pt x="34137" y="85839"/>
                    <a:pt x="38055" y="85839"/>
                  </a:cubicBezTo>
                  <a:cubicBezTo>
                    <a:pt x="44874" y="85839"/>
                    <a:pt x="51672" y="81518"/>
                    <a:pt x="59118" y="77197"/>
                  </a:cubicBezTo>
                  <a:cubicBezTo>
                    <a:pt x="66562" y="72878"/>
                    <a:pt x="74655" y="68559"/>
                    <a:pt x="84062" y="68559"/>
                  </a:cubicBezTo>
                  <a:cubicBezTo>
                    <a:pt x="84374" y="68559"/>
                    <a:pt x="84688" y="68563"/>
                    <a:pt x="85003" y="68573"/>
                  </a:cubicBezTo>
                  <a:cubicBezTo>
                    <a:pt x="86667" y="68624"/>
                    <a:pt x="88304" y="68650"/>
                    <a:pt x="89914" y="68650"/>
                  </a:cubicBezTo>
                  <a:cubicBezTo>
                    <a:pt x="125227" y="68650"/>
                    <a:pt x="147419" y="56430"/>
                    <a:pt x="147113" y="35448"/>
                  </a:cubicBezTo>
                  <a:cubicBezTo>
                    <a:pt x="146850" y="17252"/>
                    <a:pt x="122087" y="1"/>
                    <a:pt x="9143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500"/>
            </a:p>
          </p:txBody>
        </p:sp>
        <p:sp>
          <p:nvSpPr>
            <p:cNvPr id="577" name="Google Shape;577;p29"/>
            <p:cNvSpPr/>
            <p:nvPr/>
          </p:nvSpPr>
          <p:spPr>
            <a:xfrm>
              <a:off x="5970980" y="3615412"/>
              <a:ext cx="359964" cy="334376"/>
            </a:xfrm>
            <a:custGeom>
              <a:rect b="b" l="l" r="r" t="t"/>
              <a:pathLst>
                <a:path extrusionOk="0" h="7296" w="7293">
                  <a:moveTo>
                    <a:pt x="4475" y="369"/>
                  </a:moveTo>
                  <a:lnTo>
                    <a:pt x="4475" y="2640"/>
                  </a:lnTo>
                  <a:cubicBezTo>
                    <a:pt x="4475" y="2738"/>
                    <a:pt x="4555" y="2822"/>
                    <a:pt x="4658" y="2822"/>
                  </a:cubicBezTo>
                  <a:lnTo>
                    <a:pt x="6925" y="2822"/>
                  </a:lnTo>
                  <a:lnTo>
                    <a:pt x="6925" y="4475"/>
                  </a:lnTo>
                  <a:lnTo>
                    <a:pt x="4658" y="4475"/>
                  </a:lnTo>
                  <a:cubicBezTo>
                    <a:pt x="4555" y="4475"/>
                    <a:pt x="4475" y="4558"/>
                    <a:pt x="4475" y="4656"/>
                  </a:cubicBezTo>
                  <a:lnTo>
                    <a:pt x="4475" y="6928"/>
                  </a:lnTo>
                  <a:lnTo>
                    <a:pt x="2823" y="6928"/>
                  </a:lnTo>
                  <a:lnTo>
                    <a:pt x="2823" y="4656"/>
                  </a:lnTo>
                  <a:cubicBezTo>
                    <a:pt x="2823" y="4558"/>
                    <a:pt x="2739" y="4475"/>
                    <a:pt x="2637" y="4475"/>
                  </a:cubicBezTo>
                  <a:lnTo>
                    <a:pt x="369" y="4475"/>
                  </a:lnTo>
                  <a:lnTo>
                    <a:pt x="369" y="2822"/>
                  </a:lnTo>
                  <a:lnTo>
                    <a:pt x="2637" y="2822"/>
                  </a:lnTo>
                  <a:cubicBezTo>
                    <a:pt x="2739" y="2822"/>
                    <a:pt x="2823" y="2738"/>
                    <a:pt x="2823" y="2640"/>
                  </a:cubicBezTo>
                  <a:lnTo>
                    <a:pt x="2823" y="369"/>
                  </a:lnTo>
                  <a:close/>
                  <a:moveTo>
                    <a:pt x="2637" y="1"/>
                  </a:moveTo>
                  <a:cubicBezTo>
                    <a:pt x="2535" y="1"/>
                    <a:pt x="2455" y="85"/>
                    <a:pt x="2455" y="186"/>
                  </a:cubicBezTo>
                  <a:lnTo>
                    <a:pt x="2455" y="2454"/>
                  </a:lnTo>
                  <a:lnTo>
                    <a:pt x="187" y="2454"/>
                  </a:lnTo>
                  <a:cubicBezTo>
                    <a:pt x="85" y="2454"/>
                    <a:pt x="1" y="2538"/>
                    <a:pt x="1" y="2640"/>
                  </a:cubicBezTo>
                  <a:lnTo>
                    <a:pt x="1" y="4656"/>
                  </a:lnTo>
                  <a:cubicBezTo>
                    <a:pt x="1" y="4759"/>
                    <a:pt x="85" y="4842"/>
                    <a:pt x="187" y="4842"/>
                  </a:cubicBezTo>
                  <a:lnTo>
                    <a:pt x="2455" y="4842"/>
                  </a:lnTo>
                  <a:lnTo>
                    <a:pt x="2455" y="7110"/>
                  </a:lnTo>
                  <a:cubicBezTo>
                    <a:pt x="2455" y="7212"/>
                    <a:pt x="2535" y="7296"/>
                    <a:pt x="2637" y="7296"/>
                  </a:cubicBezTo>
                  <a:lnTo>
                    <a:pt x="4658" y="7296"/>
                  </a:lnTo>
                  <a:cubicBezTo>
                    <a:pt x="4759" y="7296"/>
                    <a:pt x="4839" y="7212"/>
                    <a:pt x="4839" y="7110"/>
                  </a:cubicBezTo>
                  <a:lnTo>
                    <a:pt x="4839" y="4842"/>
                  </a:lnTo>
                  <a:lnTo>
                    <a:pt x="7111" y="4842"/>
                  </a:lnTo>
                  <a:cubicBezTo>
                    <a:pt x="7213" y="4842"/>
                    <a:pt x="7292" y="4759"/>
                    <a:pt x="7292" y="4656"/>
                  </a:cubicBezTo>
                  <a:lnTo>
                    <a:pt x="7292" y="2640"/>
                  </a:lnTo>
                  <a:cubicBezTo>
                    <a:pt x="7292" y="2538"/>
                    <a:pt x="7213" y="2454"/>
                    <a:pt x="7111" y="2454"/>
                  </a:cubicBezTo>
                  <a:lnTo>
                    <a:pt x="4839" y="2454"/>
                  </a:lnTo>
                  <a:lnTo>
                    <a:pt x="4839" y="186"/>
                  </a:lnTo>
                  <a:cubicBezTo>
                    <a:pt x="4839" y="85"/>
                    <a:pt x="4759" y="1"/>
                    <a:pt x="4658"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78" name="Google Shape;578;p29"/>
            <p:cNvGrpSpPr/>
            <p:nvPr/>
          </p:nvGrpSpPr>
          <p:grpSpPr>
            <a:xfrm>
              <a:off x="6233909" y="4499366"/>
              <a:ext cx="294716" cy="273655"/>
              <a:chOff x="4786297" y="2980907"/>
              <a:chExt cx="189564" cy="189564"/>
            </a:xfrm>
          </p:grpSpPr>
          <p:sp>
            <p:nvSpPr>
              <p:cNvPr id="579" name="Google Shape;579;p29"/>
              <p:cNvSpPr/>
              <p:nvPr/>
            </p:nvSpPr>
            <p:spPr>
              <a:xfrm>
                <a:off x="4792203" y="2986812"/>
                <a:ext cx="177881" cy="177881"/>
              </a:xfrm>
              <a:custGeom>
                <a:rect b="b" l="l" r="r" t="t"/>
                <a:pathLst>
                  <a:path extrusionOk="0" h="5603" w="5603">
                    <a:moveTo>
                      <a:pt x="2800" y="0"/>
                    </a:moveTo>
                    <a:cubicBezTo>
                      <a:pt x="1253" y="0"/>
                      <a:pt x="1" y="1252"/>
                      <a:pt x="1" y="2799"/>
                    </a:cubicBezTo>
                    <a:cubicBezTo>
                      <a:pt x="1" y="4347"/>
                      <a:pt x="1253" y="5602"/>
                      <a:pt x="2800" y="5602"/>
                    </a:cubicBezTo>
                    <a:cubicBezTo>
                      <a:pt x="4347" y="5602"/>
                      <a:pt x="5603" y="4347"/>
                      <a:pt x="5603" y="2799"/>
                    </a:cubicBezTo>
                    <a:cubicBezTo>
                      <a:pt x="5603" y="1252"/>
                      <a:pt x="4347" y="0"/>
                      <a:pt x="2800" y="0"/>
                    </a:cubicBezTo>
                    <a:close/>
                  </a:path>
                </a:pathLst>
              </a:custGeom>
              <a:solidFill>
                <a:srgbClr val="F9FB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0" name="Google Shape;580;p29"/>
              <p:cNvSpPr/>
              <p:nvPr/>
            </p:nvSpPr>
            <p:spPr>
              <a:xfrm>
                <a:off x="4786297" y="2980907"/>
                <a:ext cx="189564" cy="189564"/>
              </a:xfrm>
              <a:custGeom>
                <a:rect b="b" l="l" r="r" t="t"/>
                <a:pathLst>
                  <a:path extrusionOk="0" h="5971" w="5971">
                    <a:moveTo>
                      <a:pt x="2986" y="368"/>
                    </a:moveTo>
                    <a:cubicBezTo>
                      <a:pt x="4431" y="368"/>
                      <a:pt x="5607" y="1544"/>
                      <a:pt x="5607" y="2989"/>
                    </a:cubicBezTo>
                    <a:cubicBezTo>
                      <a:pt x="5607" y="4430"/>
                      <a:pt x="4431" y="5606"/>
                      <a:pt x="2986" y="5606"/>
                    </a:cubicBezTo>
                    <a:cubicBezTo>
                      <a:pt x="1545" y="5606"/>
                      <a:pt x="369" y="4430"/>
                      <a:pt x="369" y="2989"/>
                    </a:cubicBezTo>
                    <a:cubicBezTo>
                      <a:pt x="369" y="1544"/>
                      <a:pt x="1545" y="368"/>
                      <a:pt x="2986" y="368"/>
                    </a:cubicBezTo>
                    <a:close/>
                    <a:moveTo>
                      <a:pt x="2986" y="0"/>
                    </a:moveTo>
                    <a:cubicBezTo>
                      <a:pt x="1340" y="0"/>
                      <a:pt x="1" y="1340"/>
                      <a:pt x="1" y="2989"/>
                    </a:cubicBezTo>
                    <a:cubicBezTo>
                      <a:pt x="1" y="4635"/>
                      <a:pt x="1340" y="5971"/>
                      <a:pt x="2986" y="5971"/>
                    </a:cubicBezTo>
                    <a:cubicBezTo>
                      <a:pt x="4635" y="5971"/>
                      <a:pt x="5970" y="4635"/>
                      <a:pt x="5970" y="2989"/>
                    </a:cubicBezTo>
                    <a:cubicBezTo>
                      <a:pt x="5970" y="1340"/>
                      <a:pt x="4635" y="0"/>
                      <a:pt x="2986"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1" name="Google Shape;581;p29"/>
              <p:cNvSpPr/>
              <p:nvPr/>
            </p:nvSpPr>
            <p:spPr>
              <a:xfrm>
                <a:off x="4809188" y="3069898"/>
                <a:ext cx="143784" cy="11715"/>
              </a:xfrm>
              <a:custGeom>
                <a:rect b="b" l="l" r="r" t="t"/>
                <a:pathLst>
                  <a:path extrusionOk="0" h="369" w="4529">
                    <a:moveTo>
                      <a:pt x="187" y="1"/>
                    </a:moveTo>
                    <a:cubicBezTo>
                      <a:pt x="84" y="1"/>
                      <a:pt x="1" y="85"/>
                      <a:pt x="1" y="186"/>
                    </a:cubicBezTo>
                    <a:cubicBezTo>
                      <a:pt x="1" y="285"/>
                      <a:pt x="84" y="369"/>
                      <a:pt x="187" y="369"/>
                    </a:cubicBezTo>
                    <a:lnTo>
                      <a:pt x="4347" y="369"/>
                    </a:lnTo>
                    <a:cubicBezTo>
                      <a:pt x="4449" y="369"/>
                      <a:pt x="4529" y="285"/>
                      <a:pt x="4529" y="186"/>
                    </a:cubicBezTo>
                    <a:cubicBezTo>
                      <a:pt x="4529" y="85"/>
                      <a:pt x="4449" y="1"/>
                      <a:pt x="4347"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82" name="Google Shape;582;p29"/>
            <p:cNvGrpSpPr/>
            <p:nvPr/>
          </p:nvGrpSpPr>
          <p:grpSpPr>
            <a:xfrm>
              <a:off x="6730897" y="2553643"/>
              <a:ext cx="323310" cy="273663"/>
              <a:chOff x="5099945" y="1562040"/>
              <a:chExt cx="215986" cy="196894"/>
            </a:xfrm>
          </p:grpSpPr>
          <p:sp>
            <p:nvSpPr>
              <p:cNvPr id="583" name="Google Shape;583;p29"/>
              <p:cNvSpPr/>
              <p:nvPr/>
            </p:nvSpPr>
            <p:spPr>
              <a:xfrm>
                <a:off x="5106408" y="1568074"/>
                <a:ext cx="202928" cy="184825"/>
              </a:xfrm>
              <a:custGeom>
                <a:rect b="b" l="l" r="r" t="t"/>
                <a:pathLst>
                  <a:path extrusionOk="0" h="5605" w="6154">
                    <a:moveTo>
                      <a:pt x="3077" y="0"/>
                    </a:moveTo>
                    <a:cubicBezTo>
                      <a:pt x="2360" y="0"/>
                      <a:pt x="1642" y="274"/>
                      <a:pt x="1096" y="822"/>
                    </a:cubicBezTo>
                    <a:cubicBezTo>
                      <a:pt x="1" y="1918"/>
                      <a:pt x="1" y="3690"/>
                      <a:pt x="1096" y="4782"/>
                    </a:cubicBezTo>
                    <a:cubicBezTo>
                      <a:pt x="1642" y="5330"/>
                      <a:pt x="2360" y="5604"/>
                      <a:pt x="3077" y="5604"/>
                    </a:cubicBezTo>
                    <a:cubicBezTo>
                      <a:pt x="3794" y="5604"/>
                      <a:pt x="4511" y="5330"/>
                      <a:pt x="5058" y="4782"/>
                    </a:cubicBezTo>
                    <a:cubicBezTo>
                      <a:pt x="6153" y="3690"/>
                      <a:pt x="6153" y="1918"/>
                      <a:pt x="5058" y="822"/>
                    </a:cubicBezTo>
                    <a:cubicBezTo>
                      <a:pt x="4511" y="274"/>
                      <a:pt x="3794" y="0"/>
                      <a:pt x="3077" y="0"/>
                    </a:cubicBezTo>
                    <a:close/>
                  </a:path>
                </a:pathLst>
              </a:cu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4" name="Google Shape;584;p29"/>
              <p:cNvSpPr/>
              <p:nvPr/>
            </p:nvSpPr>
            <p:spPr>
              <a:xfrm>
                <a:off x="5099945" y="1562040"/>
                <a:ext cx="215986" cy="196894"/>
              </a:xfrm>
              <a:custGeom>
                <a:rect b="b" l="l" r="r" t="t"/>
                <a:pathLst>
                  <a:path extrusionOk="0" h="5971" w="6550">
                    <a:moveTo>
                      <a:pt x="3273" y="368"/>
                    </a:moveTo>
                    <a:cubicBezTo>
                      <a:pt x="3972" y="368"/>
                      <a:pt x="4631" y="641"/>
                      <a:pt x="5126" y="1136"/>
                    </a:cubicBezTo>
                    <a:cubicBezTo>
                      <a:pt x="6146" y="2156"/>
                      <a:pt x="6146" y="3816"/>
                      <a:pt x="5126" y="4838"/>
                    </a:cubicBezTo>
                    <a:cubicBezTo>
                      <a:pt x="4614" y="5348"/>
                      <a:pt x="3944" y="5603"/>
                      <a:pt x="3273" y="5603"/>
                    </a:cubicBezTo>
                    <a:cubicBezTo>
                      <a:pt x="2603" y="5603"/>
                      <a:pt x="1933" y="5348"/>
                      <a:pt x="1423" y="4838"/>
                    </a:cubicBezTo>
                    <a:cubicBezTo>
                      <a:pt x="401" y="3816"/>
                      <a:pt x="401" y="2156"/>
                      <a:pt x="1423" y="1136"/>
                    </a:cubicBezTo>
                    <a:cubicBezTo>
                      <a:pt x="1915" y="641"/>
                      <a:pt x="2574" y="368"/>
                      <a:pt x="3273" y="368"/>
                    </a:cubicBezTo>
                    <a:close/>
                    <a:moveTo>
                      <a:pt x="3273" y="0"/>
                    </a:moveTo>
                    <a:cubicBezTo>
                      <a:pt x="2476" y="0"/>
                      <a:pt x="1726" y="313"/>
                      <a:pt x="1161" y="874"/>
                    </a:cubicBezTo>
                    <a:cubicBezTo>
                      <a:pt x="0" y="2039"/>
                      <a:pt x="0" y="3932"/>
                      <a:pt x="1161" y="5096"/>
                    </a:cubicBezTo>
                    <a:cubicBezTo>
                      <a:pt x="1744" y="5679"/>
                      <a:pt x="2508" y="5970"/>
                      <a:pt x="3273" y="5970"/>
                    </a:cubicBezTo>
                    <a:cubicBezTo>
                      <a:pt x="4037" y="5970"/>
                      <a:pt x="4802" y="5679"/>
                      <a:pt x="5385" y="5096"/>
                    </a:cubicBezTo>
                    <a:cubicBezTo>
                      <a:pt x="6549" y="3932"/>
                      <a:pt x="6549" y="2039"/>
                      <a:pt x="5385" y="874"/>
                    </a:cubicBezTo>
                    <a:cubicBezTo>
                      <a:pt x="4820" y="313"/>
                      <a:pt x="4071" y="0"/>
                      <a:pt x="3273"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5" name="Google Shape;585;p29"/>
              <p:cNvSpPr/>
              <p:nvPr/>
            </p:nvSpPr>
            <p:spPr>
              <a:xfrm>
                <a:off x="5152771" y="1605930"/>
                <a:ext cx="110334" cy="109180"/>
              </a:xfrm>
              <a:custGeom>
                <a:rect b="b" l="l" r="r" t="t"/>
                <a:pathLst>
                  <a:path extrusionOk="0" h="3311" w="3346">
                    <a:moveTo>
                      <a:pt x="200" y="1"/>
                    </a:moveTo>
                    <a:cubicBezTo>
                      <a:pt x="153" y="1"/>
                      <a:pt x="106" y="18"/>
                      <a:pt x="70" y="52"/>
                    </a:cubicBezTo>
                    <a:cubicBezTo>
                      <a:pt x="1" y="126"/>
                      <a:pt x="1" y="242"/>
                      <a:pt x="70" y="315"/>
                    </a:cubicBezTo>
                    <a:lnTo>
                      <a:pt x="3015" y="3256"/>
                    </a:lnTo>
                    <a:cubicBezTo>
                      <a:pt x="3050" y="3293"/>
                      <a:pt x="3094" y="3310"/>
                      <a:pt x="3141" y="3310"/>
                    </a:cubicBezTo>
                    <a:cubicBezTo>
                      <a:pt x="3189" y="3310"/>
                      <a:pt x="3237" y="3293"/>
                      <a:pt x="3272" y="3256"/>
                    </a:cubicBezTo>
                    <a:cubicBezTo>
                      <a:pt x="3346" y="3184"/>
                      <a:pt x="3346" y="3067"/>
                      <a:pt x="3272" y="2998"/>
                    </a:cubicBezTo>
                    <a:lnTo>
                      <a:pt x="328" y="52"/>
                    </a:lnTo>
                    <a:cubicBezTo>
                      <a:pt x="293" y="18"/>
                      <a:pt x="247" y="1"/>
                      <a:pt x="200"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86" name="Google Shape;586;p29"/>
            <p:cNvGrpSpPr/>
            <p:nvPr/>
          </p:nvGrpSpPr>
          <p:grpSpPr>
            <a:xfrm>
              <a:off x="5510564" y="5207134"/>
              <a:ext cx="460558" cy="192901"/>
              <a:chOff x="5427392" y="3652956"/>
              <a:chExt cx="296236" cy="133625"/>
            </a:xfrm>
          </p:grpSpPr>
          <p:sp>
            <p:nvSpPr>
              <p:cNvPr id="587" name="Google Shape;587;p29"/>
              <p:cNvSpPr/>
              <p:nvPr/>
            </p:nvSpPr>
            <p:spPr>
              <a:xfrm>
                <a:off x="5433170" y="3658734"/>
                <a:ext cx="284648" cy="122069"/>
              </a:xfrm>
              <a:custGeom>
                <a:rect b="b" l="l" r="r" t="t"/>
                <a:pathLst>
                  <a:path extrusionOk="0" h="3845" w="8966">
                    <a:moveTo>
                      <a:pt x="4485" y="0"/>
                    </a:moveTo>
                    <a:cubicBezTo>
                      <a:pt x="2010" y="0"/>
                      <a:pt x="0" y="859"/>
                      <a:pt x="0" y="1923"/>
                    </a:cubicBezTo>
                    <a:cubicBezTo>
                      <a:pt x="0" y="2981"/>
                      <a:pt x="2010" y="3845"/>
                      <a:pt x="4485" y="3845"/>
                    </a:cubicBezTo>
                    <a:cubicBezTo>
                      <a:pt x="6961" y="3845"/>
                      <a:pt x="8966" y="2981"/>
                      <a:pt x="8966" y="1923"/>
                    </a:cubicBezTo>
                    <a:cubicBezTo>
                      <a:pt x="8966" y="859"/>
                      <a:pt x="6961" y="0"/>
                      <a:pt x="4485" y="0"/>
                    </a:cubicBezTo>
                    <a:close/>
                  </a:path>
                </a:pathLst>
              </a:cu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8" name="Google Shape;588;p29"/>
              <p:cNvSpPr/>
              <p:nvPr/>
            </p:nvSpPr>
            <p:spPr>
              <a:xfrm>
                <a:off x="5427392" y="3652956"/>
                <a:ext cx="296236" cy="133625"/>
              </a:xfrm>
              <a:custGeom>
                <a:rect b="b" l="l" r="r" t="t"/>
                <a:pathLst>
                  <a:path extrusionOk="0" h="4209" w="9331">
                    <a:moveTo>
                      <a:pt x="4667" y="368"/>
                    </a:moveTo>
                    <a:cubicBezTo>
                      <a:pt x="6997" y="368"/>
                      <a:pt x="8966" y="1162"/>
                      <a:pt x="8966" y="2105"/>
                    </a:cubicBezTo>
                    <a:cubicBezTo>
                      <a:pt x="8966" y="3047"/>
                      <a:pt x="6997" y="3840"/>
                      <a:pt x="4667" y="3840"/>
                    </a:cubicBezTo>
                    <a:cubicBezTo>
                      <a:pt x="2338" y="3840"/>
                      <a:pt x="367" y="3047"/>
                      <a:pt x="367" y="2105"/>
                    </a:cubicBezTo>
                    <a:cubicBezTo>
                      <a:pt x="367" y="1162"/>
                      <a:pt x="2338" y="368"/>
                      <a:pt x="4667" y="368"/>
                    </a:cubicBezTo>
                    <a:close/>
                    <a:moveTo>
                      <a:pt x="4667" y="1"/>
                    </a:moveTo>
                    <a:cubicBezTo>
                      <a:pt x="2049" y="1"/>
                      <a:pt x="1" y="925"/>
                      <a:pt x="1" y="2105"/>
                    </a:cubicBezTo>
                    <a:cubicBezTo>
                      <a:pt x="1" y="3284"/>
                      <a:pt x="2049" y="4208"/>
                      <a:pt x="4667" y="4208"/>
                    </a:cubicBezTo>
                    <a:cubicBezTo>
                      <a:pt x="7281" y="4208"/>
                      <a:pt x="9330" y="3284"/>
                      <a:pt x="9330" y="2105"/>
                    </a:cubicBezTo>
                    <a:cubicBezTo>
                      <a:pt x="9330" y="925"/>
                      <a:pt x="7281" y="1"/>
                      <a:pt x="4667"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9" name="Google Shape;589;p29"/>
              <p:cNvSpPr/>
              <p:nvPr/>
            </p:nvSpPr>
            <p:spPr>
              <a:xfrm>
                <a:off x="5569656" y="3679529"/>
                <a:ext cx="11715" cy="83718"/>
              </a:xfrm>
              <a:custGeom>
                <a:rect b="b" l="l" r="r" t="t"/>
                <a:pathLst>
                  <a:path extrusionOk="0" h="2637" w="369">
                    <a:moveTo>
                      <a:pt x="186" y="1"/>
                    </a:moveTo>
                    <a:cubicBezTo>
                      <a:pt x="84" y="1"/>
                      <a:pt x="0" y="85"/>
                      <a:pt x="0" y="186"/>
                    </a:cubicBezTo>
                    <a:lnTo>
                      <a:pt x="0" y="2454"/>
                    </a:lnTo>
                    <a:cubicBezTo>
                      <a:pt x="0" y="2556"/>
                      <a:pt x="84" y="2637"/>
                      <a:pt x="186" y="2637"/>
                    </a:cubicBezTo>
                    <a:cubicBezTo>
                      <a:pt x="288" y="2637"/>
                      <a:pt x="368" y="2556"/>
                      <a:pt x="368" y="2454"/>
                    </a:cubicBezTo>
                    <a:lnTo>
                      <a:pt x="368" y="186"/>
                    </a:lnTo>
                    <a:cubicBezTo>
                      <a:pt x="368" y="85"/>
                      <a:pt x="288" y="1"/>
                      <a:pt x="186"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90" name="Google Shape;590;p29"/>
            <p:cNvGrpSpPr/>
            <p:nvPr/>
          </p:nvGrpSpPr>
          <p:grpSpPr>
            <a:xfrm>
              <a:off x="7200498" y="2639841"/>
              <a:ext cx="271715" cy="241528"/>
              <a:chOff x="7456777" y="1936895"/>
              <a:chExt cx="174770" cy="167309"/>
            </a:xfrm>
          </p:grpSpPr>
          <p:sp>
            <p:nvSpPr>
              <p:cNvPr id="591" name="Google Shape;591;p29"/>
              <p:cNvSpPr/>
              <p:nvPr/>
            </p:nvSpPr>
            <p:spPr>
              <a:xfrm>
                <a:off x="7463158" y="1942705"/>
                <a:ext cx="162039" cy="155626"/>
              </a:xfrm>
              <a:custGeom>
                <a:rect b="b" l="l" r="r" t="t"/>
                <a:pathLst>
                  <a:path extrusionOk="0" h="4902" w="5104">
                    <a:moveTo>
                      <a:pt x="1133" y="1"/>
                    </a:moveTo>
                    <a:cubicBezTo>
                      <a:pt x="868" y="1"/>
                      <a:pt x="605" y="102"/>
                      <a:pt x="405" y="303"/>
                    </a:cubicBezTo>
                    <a:cubicBezTo>
                      <a:pt x="0" y="708"/>
                      <a:pt x="0" y="1359"/>
                      <a:pt x="405" y="1763"/>
                    </a:cubicBezTo>
                    <a:lnTo>
                      <a:pt x="3240" y="4599"/>
                    </a:lnTo>
                    <a:cubicBezTo>
                      <a:pt x="3442" y="4801"/>
                      <a:pt x="3706" y="4902"/>
                      <a:pt x="3970" y="4902"/>
                    </a:cubicBezTo>
                    <a:cubicBezTo>
                      <a:pt x="4234" y="4902"/>
                      <a:pt x="4498" y="4801"/>
                      <a:pt x="4700" y="4599"/>
                    </a:cubicBezTo>
                    <a:cubicBezTo>
                      <a:pt x="5104" y="4198"/>
                      <a:pt x="5104" y="3543"/>
                      <a:pt x="4700" y="3139"/>
                    </a:cubicBezTo>
                    <a:lnTo>
                      <a:pt x="1864" y="303"/>
                    </a:lnTo>
                    <a:cubicBezTo>
                      <a:pt x="1662" y="102"/>
                      <a:pt x="1397" y="1"/>
                      <a:pt x="1133" y="1"/>
                    </a:cubicBezTo>
                    <a:close/>
                  </a:path>
                </a:pathLst>
              </a:custGeom>
              <a:solidFill>
                <a:srgbClr val="F9FB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2" name="Google Shape;592;p29"/>
              <p:cNvSpPr/>
              <p:nvPr/>
            </p:nvSpPr>
            <p:spPr>
              <a:xfrm>
                <a:off x="7456777" y="1936895"/>
                <a:ext cx="174770" cy="167309"/>
              </a:xfrm>
              <a:custGeom>
                <a:rect b="b" l="l" r="r" t="t"/>
                <a:pathLst>
                  <a:path extrusionOk="0" h="5270" w="5505">
                    <a:moveTo>
                      <a:pt x="1333" y="367"/>
                    </a:moveTo>
                    <a:cubicBezTo>
                      <a:pt x="1552" y="367"/>
                      <a:pt x="1770" y="450"/>
                      <a:pt x="1934" y="618"/>
                    </a:cubicBezTo>
                    <a:lnTo>
                      <a:pt x="4770" y="3453"/>
                    </a:lnTo>
                    <a:cubicBezTo>
                      <a:pt x="5101" y="3785"/>
                      <a:pt x="5101" y="4324"/>
                      <a:pt x="4770" y="4655"/>
                    </a:cubicBezTo>
                    <a:cubicBezTo>
                      <a:pt x="4612" y="4815"/>
                      <a:pt x="4392" y="4895"/>
                      <a:pt x="4172" y="4895"/>
                    </a:cubicBezTo>
                    <a:cubicBezTo>
                      <a:pt x="3952" y="4895"/>
                      <a:pt x="3732" y="4815"/>
                      <a:pt x="3572" y="4655"/>
                    </a:cubicBezTo>
                    <a:lnTo>
                      <a:pt x="733" y="1815"/>
                    </a:lnTo>
                    <a:cubicBezTo>
                      <a:pt x="402" y="1484"/>
                      <a:pt x="402" y="949"/>
                      <a:pt x="733" y="618"/>
                    </a:cubicBezTo>
                    <a:cubicBezTo>
                      <a:pt x="900" y="450"/>
                      <a:pt x="1115" y="367"/>
                      <a:pt x="1333" y="367"/>
                    </a:cubicBezTo>
                    <a:close/>
                    <a:moveTo>
                      <a:pt x="1334" y="0"/>
                    </a:moveTo>
                    <a:cubicBezTo>
                      <a:pt x="1022" y="0"/>
                      <a:pt x="711" y="119"/>
                      <a:pt x="474" y="355"/>
                    </a:cubicBezTo>
                    <a:cubicBezTo>
                      <a:pt x="1" y="832"/>
                      <a:pt x="1" y="1600"/>
                      <a:pt x="474" y="2077"/>
                    </a:cubicBezTo>
                    <a:lnTo>
                      <a:pt x="3310" y="4913"/>
                    </a:lnTo>
                    <a:cubicBezTo>
                      <a:pt x="3547" y="5150"/>
                      <a:pt x="3860" y="5270"/>
                      <a:pt x="4173" y="5270"/>
                    </a:cubicBezTo>
                    <a:cubicBezTo>
                      <a:pt x="4482" y="5270"/>
                      <a:pt x="4796" y="5150"/>
                      <a:pt x="5032" y="4913"/>
                    </a:cubicBezTo>
                    <a:cubicBezTo>
                      <a:pt x="5505" y="4440"/>
                      <a:pt x="5505" y="3668"/>
                      <a:pt x="5032" y="3195"/>
                    </a:cubicBezTo>
                    <a:lnTo>
                      <a:pt x="2193" y="355"/>
                    </a:lnTo>
                    <a:cubicBezTo>
                      <a:pt x="1956" y="119"/>
                      <a:pt x="1645" y="0"/>
                      <a:pt x="1334"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3" name="Google Shape;593;p29"/>
              <p:cNvSpPr/>
              <p:nvPr/>
            </p:nvSpPr>
            <p:spPr>
              <a:xfrm>
                <a:off x="7463158" y="1942705"/>
                <a:ext cx="105084" cy="101878"/>
              </a:xfrm>
              <a:custGeom>
                <a:rect b="b" l="l" r="r" t="t"/>
                <a:pathLst>
                  <a:path extrusionOk="0" h="3209" w="3310">
                    <a:moveTo>
                      <a:pt x="1133" y="1"/>
                    </a:moveTo>
                    <a:cubicBezTo>
                      <a:pt x="868" y="1"/>
                      <a:pt x="605" y="102"/>
                      <a:pt x="405" y="303"/>
                    </a:cubicBezTo>
                    <a:cubicBezTo>
                      <a:pt x="0" y="708"/>
                      <a:pt x="0" y="1359"/>
                      <a:pt x="405" y="1763"/>
                    </a:cubicBezTo>
                    <a:lnTo>
                      <a:pt x="1850" y="3208"/>
                    </a:lnTo>
                    <a:lnTo>
                      <a:pt x="3309" y="1748"/>
                    </a:lnTo>
                    <a:lnTo>
                      <a:pt x="1864" y="303"/>
                    </a:lnTo>
                    <a:cubicBezTo>
                      <a:pt x="1662" y="102"/>
                      <a:pt x="1397" y="1"/>
                      <a:pt x="1133" y="1"/>
                    </a:cubicBezTo>
                    <a:close/>
                  </a:path>
                </a:pathLst>
              </a:custGeom>
              <a:solidFill>
                <a:srgbClr val="3CC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4" name="Google Shape;594;p29"/>
              <p:cNvSpPr/>
              <p:nvPr/>
            </p:nvSpPr>
            <p:spPr>
              <a:xfrm>
                <a:off x="7456777" y="1937244"/>
                <a:ext cx="117244" cy="113243"/>
              </a:xfrm>
              <a:custGeom>
                <a:rect b="b" l="l" r="r" t="t"/>
                <a:pathLst>
                  <a:path extrusionOk="0" h="3567" w="3693">
                    <a:moveTo>
                      <a:pt x="1333" y="356"/>
                    </a:moveTo>
                    <a:cubicBezTo>
                      <a:pt x="1552" y="356"/>
                      <a:pt x="1770" y="439"/>
                      <a:pt x="1934" y="607"/>
                    </a:cubicBezTo>
                    <a:lnTo>
                      <a:pt x="3252" y="1920"/>
                    </a:lnTo>
                    <a:lnTo>
                      <a:pt x="2051" y="3122"/>
                    </a:lnTo>
                    <a:lnTo>
                      <a:pt x="733" y="1804"/>
                    </a:lnTo>
                    <a:cubicBezTo>
                      <a:pt x="402" y="1473"/>
                      <a:pt x="402" y="938"/>
                      <a:pt x="733" y="607"/>
                    </a:cubicBezTo>
                    <a:cubicBezTo>
                      <a:pt x="900" y="439"/>
                      <a:pt x="1115" y="356"/>
                      <a:pt x="1333" y="356"/>
                    </a:cubicBezTo>
                    <a:close/>
                    <a:moveTo>
                      <a:pt x="1334" y="0"/>
                    </a:moveTo>
                    <a:cubicBezTo>
                      <a:pt x="1019" y="0"/>
                      <a:pt x="704" y="115"/>
                      <a:pt x="474" y="344"/>
                    </a:cubicBezTo>
                    <a:cubicBezTo>
                      <a:pt x="1" y="821"/>
                      <a:pt x="1" y="1589"/>
                      <a:pt x="474" y="2066"/>
                    </a:cubicBezTo>
                    <a:lnTo>
                      <a:pt x="1919" y="3511"/>
                    </a:lnTo>
                    <a:cubicBezTo>
                      <a:pt x="1956" y="3548"/>
                      <a:pt x="2003" y="3566"/>
                      <a:pt x="2051" y="3566"/>
                    </a:cubicBezTo>
                    <a:cubicBezTo>
                      <a:pt x="2098" y="3566"/>
                      <a:pt x="2145" y="3548"/>
                      <a:pt x="2182" y="3511"/>
                    </a:cubicBezTo>
                    <a:lnTo>
                      <a:pt x="3641" y="2052"/>
                    </a:lnTo>
                    <a:cubicBezTo>
                      <a:pt x="3674" y="2016"/>
                      <a:pt x="3692" y="1972"/>
                      <a:pt x="3692" y="1920"/>
                    </a:cubicBezTo>
                    <a:cubicBezTo>
                      <a:pt x="3692" y="1873"/>
                      <a:pt x="3674" y="1826"/>
                      <a:pt x="3641" y="1793"/>
                    </a:cubicBezTo>
                    <a:lnTo>
                      <a:pt x="2193" y="344"/>
                    </a:lnTo>
                    <a:cubicBezTo>
                      <a:pt x="1964" y="115"/>
                      <a:pt x="1649" y="0"/>
                      <a:pt x="1334"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95" name="Google Shape;595;p29"/>
            <p:cNvGrpSpPr/>
            <p:nvPr/>
          </p:nvGrpSpPr>
          <p:grpSpPr>
            <a:xfrm>
              <a:off x="6187636" y="5036716"/>
              <a:ext cx="265989" cy="241390"/>
              <a:chOff x="3923092" y="3421606"/>
              <a:chExt cx="171087" cy="167214"/>
            </a:xfrm>
          </p:grpSpPr>
          <p:sp>
            <p:nvSpPr>
              <p:cNvPr id="596" name="Google Shape;596;p29"/>
              <p:cNvSpPr/>
              <p:nvPr/>
            </p:nvSpPr>
            <p:spPr>
              <a:xfrm>
                <a:off x="3925759" y="3427448"/>
                <a:ext cx="162071" cy="155626"/>
              </a:xfrm>
              <a:custGeom>
                <a:rect b="b" l="l" r="r" t="t"/>
                <a:pathLst>
                  <a:path extrusionOk="0" h="4902" w="5105">
                    <a:moveTo>
                      <a:pt x="1134" y="1"/>
                    </a:moveTo>
                    <a:cubicBezTo>
                      <a:pt x="869" y="1"/>
                      <a:pt x="605" y="101"/>
                      <a:pt x="405" y="303"/>
                    </a:cubicBezTo>
                    <a:cubicBezTo>
                      <a:pt x="1" y="704"/>
                      <a:pt x="1" y="1359"/>
                      <a:pt x="405" y="1763"/>
                    </a:cubicBezTo>
                    <a:lnTo>
                      <a:pt x="3240" y="4599"/>
                    </a:lnTo>
                    <a:cubicBezTo>
                      <a:pt x="3443" y="4801"/>
                      <a:pt x="3707" y="4902"/>
                      <a:pt x="3971" y="4902"/>
                    </a:cubicBezTo>
                    <a:cubicBezTo>
                      <a:pt x="4235" y="4902"/>
                      <a:pt x="4498" y="4801"/>
                      <a:pt x="4700" y="4599"/>
                    </a:cubicBezTo>
                    <a:cubicBezTo>
                      <a:pt x="5105" y="4194"/>
                      <a:pt x="5105" y="3544"/>
                      <a:pt x="4700" y="3139"/>
                    </a:cubicBezTo>
                    <a:lnTo>
                      <a:pt x="1864" y="303"/>
                    </a:lnTo>
                    <a:cubicBezTo>
                      <a:pt x="1663" y="101"/>
                      <a:pt x="1398" y="1"/>
                      <a:pt x="1134" y="1"/>
                    </a:cubicBezTo>
                    <a:close/>
                  </a:path>
                </a:pathLst>
              </a:cu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7" name="Google Shape;597;p29"/>
              <p:cNvSpPr/>
              <p:nvPr/>
            </p:nvSpPr>
            <p:spPr>
              <a:xfrm>
                <a:off x="3923092" y="3421606"/>
                <a:ext cx="171087" cy="167214"/>
              </a:xfrm>
              <a:custGeom>
                <a:rect b="b" l="l" r="r" t="t"/>
                <a:pathLst>
                  <a:path extrusionOk="0" h="5267" w="5389">
                    <a:moveTo>
                      <a:pt x="1217" y="368"/>
                    </a:moveTo>
                    <a:cubicBezTo>
                      <a:pt x="1436" y="368"/>
                      <a:pt x="1654" y="451"/>
                      <a:pt x="1817" y="615"/>
                    </a:cubicBezTo>
                    <a:lnTo>
                      <a:pt x="4653" y="3454"/>
                    </a:lnTo>
                    <a:cubicBezTo>
                      <a:pt x="4984" y="3782"/>
                      <a:pt x="4984" y="4321"/>
                      <a:pt x="4653" y="4652"/>
                    </a:cubicBezTo>
                    <a:cubicBezTo>
                      <a:pt x="4488" y="4817"/>
                      <a:pt x="4270" y="4900"/>
                      <a:pt x="4053" y="4900"/>
                    </a:cubicBezTo>
                    <a:cubicBezTo>
                      <a:pt x="3835" y="4900"/>
                      <a:pt x="3617" y="4817"/>
                      <a:pt x="3452" y="4652"/>
                    </a:cubicBezTo>
                    <a:lnTo>
                      <a:pt x="616" y="1816"/>
                    </a:lnTo>
                    <a:cubicBezTo>
                      <a:pt x="456" y="1656"/>
                      <a:pt x="369" y="1441"/>
                      <a:pt x="369" y="1216"/>
                    </a:cubicBezTo>
                    <a:cubicBezTo>
                      <a:pt x="369" y="990"/>
                      <a:pt x="456" y="775"/>
                      <a:pt x="616" y="615"/>
                    </a:cubicBezTo>
                    <a:cubicBezTo>
                      <a:pt x="784" y="451"/>
                      <a:pt x="999" y="368"/>
                      <a:pt x="1217" y="368"/>
                    </a:cubicBezTo>
                    <a:close/>
                    <a:moveTo>
                      <a:pt x="1215" y="0"/>
                    </a:moveTo>
                    <a:cubicBezTo>
                      <a:pt x="904" y="0"/>
                      <a:pt x="594" y="118"/>
                      <a:pt x="358" y="356"/>
                    </a:cubicBezTo>
                    <a:cubicBezTo>
                      <a:pt x="129" y="586"/>
                      <a:pt x="1" y="892"/>
                      <a:pt x="1" y="1216"/>
                    </a:cubicBezTo>
                    <a:cubicBezTo>
                      <a:pt x="1" y="1539"/>
                      <a:pt x="129" y="1845"/>
                      <a:pt x="358" y="2075"/>
                    </a:cubicBezTo>
                    <a:lnTo>
                      <a:pt x="3193" y="4914"/>
                    </a:lnTo>
                    <a:cubicBezTo>
                      <a:pt x="3430" y="5151"/>
                      <a:pt x="3744" y="5267"/>
                      <a:pt x="4053" y="5267"/>
                    </a:cubicBezTo>
                    <a:cubicBezTo>
                      <a:pt x="4366" y="5267"/>
                      <a:pt x="4679" y="5151"/>
                      <a:pt x="4915" y="4914"/>
                    </a:cubicBezTo>
                    <a:cubicBezTo>
                      <a:pt x="5389" y="4437"/>
                      <a:pt x="5389" y="3666"/>
                      <a:pt x="4915" y="3192"/>
                    </a:cubicBezTo>
                    <a:lnTo>
                      <a:pt x="2076" y="356"/>
                    </a:lnTo>
                    <a:cubicBezTo>
                      <a:pt x="1839" y="119"/>
                      <a:pt x="1527" y="0"/>
                      <a:pt x="1215"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8" name="Google Shape;598;p29"/>
              <p:cNvSpPr/>
              <p:nvPr/>
            </p:nvSpPr>
            <p:spPr>
              <a:xfrm>
                <a:off x="3925759" y="3427448"/>
                <a:ext cx="105116" cy="101878"/>
              </a:xfrm>
              <a:custGeom>
                <a:rect b="b" l="l" r="r" t="t"/>
                <a:pathLst>
                  <a:path extrusionOk="0" h="3209" w="3311">
                    <a:moveTo>
                      <a:pt x="1134" y="1"/>
                    </a:moveTo>
                    <a:cubicBezTo>
                      <a:pt x="869" y="1"/>
                      <a:pt x="605" y="101"/>
                      <a:pt x="405" y="303"/>
                    </a:cubicBezTo>
                    <a:cubicBezTo>
                      <a:pt x="1" y="704"/>
                      <a:pt x="1" y="1359"/>
                      <a:pt x="405" y="1763"/>
                    </a:cubicBezTo>
                    <a:lnTo>
                      <a:pt x="1850" y="3208"/>
                    </a:lnTo>
                    <a:lnTo>
                      <a:pt x="3310" y="1748"/>
                    </a:lnTo>
                    <a:lnTo>
                      <a:pt x="1864" y="303"/>
                    </a:lnTo>
                    <a:cubicBezTo>
                      <a:pt x="1663" y="101"/>
                      <a:pt x="1398" y="1"/>
                      <a:pt x="1134" y="1"/>
                    </a:cubicBezTo>
                    <a:close/>
                  </a:path>
                </a:pathLst>
              </a:custGeom>
              <a:solidFill>
                <a:srgbClr val="3CC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9" name="Google Shape;599;p29"/>
              <p:cNvSpPr/>
              <p:nvPr/>
            </p:nvSpPr>
            <p:spPr>
              <a:xfrm>
                <a:off x="3923092" y="3421606"/>
                <a:ext cx="114132" cy="113497"/>
              </a:xfrm>
              <a:custGeom>
                <a:rect b="b" l="l" r="r" t="t"/>
                <a:pathLst>
                  <a:path extrusionOk="0" h="3575" w="3595">
                    <a:moveTo>
                      <a:pt x="1217" y="368"/>
                    </a:moveTo>
                    <a:cubicBezTo>
                      <a:pt x="1436" y="368"/>
                      <a:pt x="1654" y="451"/>
                      <a:pt x="1817" y="615"/>
                    </a:cubicBezTo>
                    <a:lnTo>
                      <a:pt x="3136" y="1932"/>
                    </a:lnTo>
                    <a:lnTo>
                      <a:pt x="1934" y="3134"/>
                    </a:lnTo>
                    <a:lnTo>
                      <a:pt x="616" y="1816"/>
                    </a:lnTo>
                    <a:cubicBezTo>
                      <a:pt x="456" y="1656"/>
                      <a:pt x="369" y="1441"/>
                      <a:pt x="369" y="1216"/>
                    </a:cubicBezTo>
                    <a:cubicBezTo>
                      <a:pt x="369" y="990"/>
                      <a:pt x="456" y="775"/>
                      <a:pt x="616" y="615"/>
                    </a:cubicBezTo>
                    <a:cubicBezTo>
                      <a:pt x="784" y="451"/>
                      <a:pt x="999" y="368"/>
                      <a:pt x="1217" y="368"/>
                    </a:cubicBezTo>
                    <a:close/>
                    <a:moveTo>
                      <a:pt x="1215" y="0"/>
                    </a:moveTo>
                    <a:cubicBezTo>
                      <a:pt x="904" y="0"/>
                      <a:pt x="594" y="118"/>
                      <a:pt x="358" y="356"/>
                    </a:cubicBezTo>
                    <a:cubicBezTo>
                      <a:pt x="129" y="586"/>
                      <a:pt x="1" y="892"/>
                      <a:pt x="1" y="1216"/>
                    </a:cubicBezTo>
                    <a:cubicBezTo>
                      <a:pt x="1" y="1539"/>
                      <a:pt x="129" y="1845"/>
                      <a:pt x="358" y="2075"/>
                    </a:cubicBezTo>
                    <a:lnTo>
                      <a:pt x="1803" y="3523"/>
                    </a:lnTo>
                    <a:cubicBezTo>
                      <a:pt x="1839" y="3556"/>
                      <a:pt x="1883" y="3575"/>
                      <a:pt x="1934" y="3575"/>
                    </a:cubicBezTo>
                    <a:cubicBezTo>
                      <a:pt x="1982" y="3575"/>
                      <a:pt x="2029" y="3556"/>
                      <a:pt x="2062" y="3523"/>
                    </a:cubicBezTo>
                    <a:lnTo>
                      <a:pt x="3525" y="2063"/>
                    </a:lnTo>
                    <a:cubicBezTo>
                      <a:pt x="3594" y="1991"/>
                      <a:pt x="3594" y="1875"/>
                      <a:pt x="3525" y="1801"/>
                    </a:cubicBezTo>
                    <a:lnTo>
                      <a:pt x="2076" y="356"/>
                    </a:lnTo>
                    <a:cubicBezTo>
                      <a:pt x="1839" y="119"/>
                      <a:pt x="1527" y="0"/>
                      <a:pt x="1215"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00" name="Google Shape;600;p29"/>
            <p:cNvGrpSpPr/>
            <p:nvPr/>
          </p:nvGrpSpPr>
          <p:grpSpPr>
            <a:xfrm>
              <a:off x="5801382" y="4601754"/>
              <a:ext cx="120088" cy="295337"/>
              <a:chOff x="6689991" y="3974566"/>
              <a:chExt cx="77242" cy="204583"/>
            </a:xfrm>
          </p:grpSpPr>
          <p:sp>
            <p:nvSpPr>
              <p:cNvPr id="601" name="Google Shape;601;p29"/>
              <p:cNvSpPr/>
              <p:nvPr/>
            </p:nvSpPr>
            <p:spPr>
              <a:xfrm>
                <a:off x="6695896" y="3980376"/>
                <a:ext cx="65527" cy="193025"/>
              </a:xfrm>
              <a:custGeom>
                <a:rect b="b" l="l" r="r" t="t"/>
                <a:pathLst>
                  <a:path extrusionOk="0" h="6080" w="2064">
                    <a:moveTo>
                      <a:pt x="1030" y="0"/>
                    </a:moveTo>
                    <a:cubicBezTo>
                      <a:pt x="462" y="0"/>
                      <a:pt x="0" y="463"/>
                      <a:pt x="0" y="1034"/>
                    </a:cubicBezTo>
                    <a:lnTo>
                      <a:pt x="0" y="5046"/>
                    </a:lnTo>
                    <a:cubicBezTo>
                      <a:pt x="0" y="5617"/>
                      <a:pt x="462" y="6079"/>
                      <a:pt x="1030" y="6079"/>
                    </a:cubicBezTo>
                    <a:cubicBezTo>
                      <a:pt x="1602" y="6079"/>
                      <a:pt x="2064" y="5617"/>
                      <a:pt x="2064" y="5046"/>
                    </a:cubicBezTo>
                    <a:lnTo>
                      <a:pt x="2064" y="1034"/>
                    </a:lnTo>
                    <a:cubicBezTo>
                      <a:pt x="2064" y="463"/>
                      <a:pt x="1602" y="0"/>
                      <a:pt x="1030" y="0"/>
                    </a:cubicBezTo>
                    <a:close/>
                  </a:path>
                </a:pathLst>
              </a:custGeom>
              <a:solidFill>
                <a:srgbClr val="F9FB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2" name="Google Shape;602;p29"/>
              <p:cNvSpPr/>
              <p:nvPr/>
            </p:nvSpPr>
            <p:spPr>
              <a:xfrm>
                <a:off x="6689991" y="3974566"/>
                <a:ext cx="77242" cy="204581"/>
              </a:xfrm>
              <a:custGeom>
                <a:rect b="b" l="l" r="r" t="t"/>
                <a:pathLst>
                  <a:path extrusionOk="0" h="6444" w="2433">
                    <a:moveTo>
                      <a:pt x="1216" y="369"/>
                    </a:moveTo>
                    <a:cubicBezTo>
                      <a:pt x="1686" y="369"/>
                      <a:pt x="2068" y="748"/>
                      <a:pt x="2068" y="1217"/>
                    </a:cubicBezTo>
                    <a:lnTo>
                      <a:pt x="2068" y="5229"/>
                    </a:lnTo>
                    <a:cubicBezTo>
                      <a:pt x="2068" y="5698"/>
                      <a:pt x="1686" y="6081"/>
                      <a:pt x="1216" y="6081"/>
                    </a:cubicBezTo>
                    <a:cubicBezTo>
                      <a:pt x="750" y="6081"/>
                      <a:pt x="368" y="5698"/>
                      <a:pt x="368" y="5229"/>
                    </a:cubicBezTo>
                    <a:lnTo>
                      <a:pt x="368" y="1217"/>
                    </a:lnTo>
                    <a:cubicBezTo>
                      <a:pt x="368" y="748"/>
                      <a:pt x="750" y="369"/>
                      <a:pt x="1216" y="369"/>
                    </a:cubicBezTo>
                    <a:close/>
                    <a:moveTo>
                      <a:pt x="1216" y="1"/>
                    </a:moveTo>
                    <a:cubicBezTo>
                      <a:pt x="546" y="1"/>
                      <a:pt x="0" y="547"/>
                      <a:pt x="0" y="1217"/>
                    </a:cubicBezTo>
                    <a:lnTo>
                      <a:pt x="0" y="5229"/>
                    </a:lnTo>
                    <a:cubicBezTo>
                      <a:pt x="0" y="5898"/>
                      <a:pt x="546" y="6444"/>
                      <a:pt x="1216" y="6444"/>
                    </a:cubicBezTo>
                    <a:cubicBezTo>
                      <a:pt x="1890" y="6444"/>
                      <a:pt x="2432" y="5898"/>
                      <a:pt x="2432" y="5229"/>
                    </a:cubicBezTo>
                    <a:lnTo>
                      <a:pt x="2432" y="1217"/>
                    </a:lnTo>
                    <a:cubicBezTo>
                      <a:pt x="2432" y="547"/>
                      <a:pt x="1890" y="1"/>
                      <a:pt x="1216"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3" name="Google Shape;603;p29"/>
              <p:cNvSpPr/>
              <p:nvPr/>
            </p:nvSpPr>
            <p:spPr>
              <a:xfrm>
                <a:off x="6695896" y="4075590"/>
                <a:ext cx="65527" cy="97814"/>
              </a:xfrm>
              <a:custGeom>
                <a:rect b="b" l="l" r="r" t="t"/>
                <a:pathLst>
                  <a:path extrusionOk="0" h="3081" w="2064">
                    <a:moveTo>
                      <a:pt x="0" y="1"/>
                    </a:moveTo>
                    <a:lnTo>
                      <a:pt x="0" y="2047"/>
                    </a:lnTo>
                    <a:cubicBezTo>
                      <a:pt x="0" y="2618"/>
                      <a:pt x="462" y="3080"/>
                      <a:pt x="1030" y="3080"/>
                    </a:cubicBezTo>
                    <a:cubicBezTo>
                      <a:pt x="1602" y="3080"/>
                      <a:pt x="2064" y="2618"/>
                      <a:pt x="2064" y="2047"/>
                    </a:cubicBezTo>
                    <a:lnTo>
                      <a:pt x="2064" y="1"/>
                    </a:lnTo>
                    <a:close/>
                  </a:path>
                </a:pathLst>
              </a:custGeom>
              <a:solidFill>
                <a:srgbClr val="F1688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4" name="Google Shape;604;p29"/>
              <p:cNvSpPr/>
              <p:nvPr/>
            </p:nvSpPr>
            <p:spPr>
              <a:xfrm>
                <a:off x="6689991" y="4069811"/>
                <a:ext cx="77242" cy="109338"/>
              </a:xfrm>
              <a:custGeom>
                <a:rect b="b" l="l" r="r" t="t"/>
                <a:pathLst>
                  <a:path extrusionOk="0" h="3444" w="2433">
                    <a:moveTo>
                      <a:pt x="2068" y="369"/>
                    </a:moveTo>
                    <a:lnTo>
                      <a:pt x="2068" y="2229"/>
                    </a:lnTo>
                    <a:cubicBezTo>
                      <a:pt x="2068" y="2698"/>
                      <a:pt x="1686" y="3081"/>
                      <a:pt x="1216" y="3081"/>
                    </a:cubicBezTo>
                    <a:cubicBezTo>
                      <a:pt x="750" y="3081"/>
                      <a:pt x="368" y="2698"/>
                      <a:pt x="368" y="2229"/>
                    </a:cubicBezTo>
                    <a:lnTo>
                      <a:pt x="368" y="369"/>
                    </a:lnTo>
                    <a:close/>
                    <a:moveTo>
                      <a:pt x="186" y="1"/>
                    </a:moveTo>
                    <a:cubicBezTo>
                      <a:pt x="84" y="1"/>
                      <a:pt x="0" y="85"/>
                      <a:pt x="0" y="183"/>
                    </a:cubicBezTo>
                    <a:lnTo>
                      <a:pt x="0" y="2229"/>
                    </a:lnTo>
                    <a:cubicBezTo>
                      <a:pt x="0" y="2898"/>
                      <a:pt x="546" y="3444"/>
                      <a:pt x="1216" y="3444"/>
                    </a:cubicBezTo>
                    <a:cubicBezTo>
                      <a:pt x="1890" y="3444"/>
                      <a:pt x="2432" y="2898"/>
                      <a:pt x="2432" y="2229"/>
                    </a:cubicBezTo>
                    <a:lnTo>
                      <a:pt x="2432" y="183"/>
                    </a:lnTo>
                    <a:cubicBezTo>
                      <a:pt x="2432" y="85"/>
                      <a:pt x="2352" y="1"/>
                      <a:pt x="2250"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05" name="Google Shape;605;p29"/>
            <p:cNvGrpSpPr/>
            <p:nvPr/>
          </p:nvGrpSpPr>
          <p:grpSpPr>
            <a:xfrm>
              <a:off x="5193184" y="5104648"/>
              <a:ext cx="120038" cy="295379"/>
              <a:chOff x="4308549" y="4159596"/>
              <a:chExt cx="77210" cy="204613"/>
            </a:xfrm>
          </p:grpSpPr>
          <p:sp>
            <p:nvSpPr>
              <p:cNvPr id="606" name="Google Shape;606;p29"/>
              <p:cNvSpPr/>
              <p:nvPr/>
            </p:nvSpPr>
            <p:spPr>
              <a:xfrm>
                <a:off x="4314454" y="4165406"/>
                <a:ext cx="65527" cy="193025"/>
              </a:xfrm>
              <a:custGeom>
                <a:rect b="b" l="l" r="r" t="t"/>
                <a:pathLst>
                  <a:path extrusionOk="0" h="6080" w="2064">
                    <a:moveTo>
                      <a:pt x="1030" y="0"/>
                    </a:moveTo>
                    <a:cubicBezTo>
                      <a:pt x="462" y="0"/>
                      <a:pt x="0" y="463"/>
                      <a:pt x="0" y="1034"/>
                    </a:cubicBezTo>
                    <a:lnTo>
                      <a:pt x="0" y="5046"/>
                    </a:lnTo>
                    <a:cubicBezTo>
                      <a:pt x="0" y="5617"/>
                      <a:pt x="462" y="6079"/>
                      <a:pt x="1030" y="6079"/>
                    </a:cubicBezTo>
                    <a:cubicBezTo>
                      <a:pt x="1602" y="6079"/>
                      <a:pt x="2064" y="5617"/>
                      <a:pt x="2064" y="5046"/>
                    </a:cubicBezTo>
                    <a:lnTo>
                      <a:pt x="2064" y="1034"/>
                    </a:lnTo>
                    <a:cubicBezTo>
                      <a:pt x="2064" y="463"/>
                      <a:pt x="1602" y="0"/>
                      <a:pt x="1030" y="0"/>
                    </a:cubicBezTo>
                    <a:close/>
                  </a:path>
                </a:pathLst>
              </a:cu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7" name="Google Shape;607;p29"/>
              <p:cNvSpPr/>
              <p:nvPr/>
            </p:nvSpPr>
            <p:spPr>
              <a:xfrm>
                <a:off x="4308549" y="4159596"/>
                <a:ext cx="77210" cy="204613"/>
              </a:xfrm>
              <a:custGeom>
                <a:rect b="b" l="l" r="r" t="t"/>
                <a:pathLst>
                  <a:path extrusionOk="0" h="6445" w="2432">
                    <a:moveTo>
                      <a:pt x="1216" y="369"/>
                    </a:moveTo>
                    <a:cubicBezTo>
                      <a:pt x="1685" y="369"/>
                      <a:pt x="2068" y="747"/>
                      <a:pt x="2068" y="1217"/>
                    </a:cubicBezTo>
                    <a:lnTo>
                      <a:pt x="2068" y="5229"/>
                    </a:lnTo>
                    <a:cubicBezTo>
                      <a:pt x="2068" y="5698"/>
                      <a:pt x="1685" y="6076"/>
                      <a:pt x="1216" y="6076"/>
                    </a:cubicBezTo>
                    <a:cubicBezTo>
                      <a:pt x="750" y="6076"/>
                      <a:pt x="368" y="5698"/>
                      <a:pt x="368" y="5229"/>
                    </a:cubicBezTo>
                    <a:lnTo>
                      <a:pt x="368" y="1217"/>
                    </a:lnTo>
                    <a:cubicBezTo>
                      <a:pt x="368" y="747"/>
                      <a:pt x="750" y="369"/>
                      <a:pt x="1216" y="369"/>
                    </a:cubicBezTo>
                    <a:close/>
                    <a:moveTo>
                      <a:pt x="1216" y="1"/>
                    </a:moveTo>
                    <a:cubicBezTo>
                      <a:pt x="546" y="1"/>
                      <a:pt x="0" y="547"/>
                      <a:pt x="0" y="1217"/>
                    </a:cubicBezTo>
                    <a:lnTo>
                      <a:pt x="0" y="5229"/>
                    </a:lnTo>
                    <a:cubicBezTo>
                      <a:pt x="0" y="5898"/>
                      <a:pt x="546" y="6444"/>
                      <a:pt x="1216" y="6444"/>
                    </a:cubicBezTo>
                    <a:cubicBezTo>
                      <a:pt x="1890" y="6444"/>
                      <a:pt x="2432" y="5898"/>
                      <a:pt x="2432" y="5229"/>
                    </a:cubicBezTo>
                    <a:lnTo>
                      <a:pt x="2432" y="1217"/>
                    </a:lnTo>
                    <a:cubicBezTo>
                      <a:pt x="2432" y="547"/>
                      <a:pt x="1890" y="1"/>
                      <a:pt x="1216"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8" name="Google Shape;608;p29"/>
              <p:cNvSpPr/>
              <p:nvPr/>
            </p:nvSpPr>
            <p:spPr>
              <a:xfrm>
                <a:off x="4314454" y="4165406"/>
                <a:ext cx="65527" cy="97814"/>
              </a:xfrm>
              <a:custGeom>
                <a:rect b="b" l="l" r="r" t="t"/>
                <a:pathLst>
                  <a:path extrusionOk="0" h="3081" w="2064">
                    <a:moveTo>
                      <a:pt x="1030" y="0"/>
                    </a:moveTo>
                    <a:cubicBezTo>
                      <a:pt x="462" y="0"/>
                      <a:pt x="0" y="463"/>
                      <a:pt x="0" y="1034"/>
                    </a:cubicBezTo>
                    <a:lnTo>
                      <a:pt x="0" y="3080"/>
                    </a:lnTo>
                    <a:lnTo>
                      <a:pt x="2064" y="3080"/>
                    </a:lnTo>
                    <a:lnTo>
                      <a:pt x="2064" y="1034"/>
                    </a:lnTo>
                    <a:cubicBezTo>
                      <a:pt x="2064" y="463"/>
                      <a:pt x="1602" y="0"/>
                      <a:pt x="1030" y="0"/>
                    </a:cubicBezTo>
                    <a:close/>
                  </a:path>
                </a:pathLst>
              </a:custGeom>
              <a:solidFill>
                <a:srgbClr val="8AAC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9" name="Google Shape;609;p29"/>
              <p:cNvSpPr/>
              <p:nvPr/>
            </p:nvSpPr>
            <p:spPr>
              <a:xfrm>
                <a:off x="4308549" y="4159596"/>
                <a:ext cx="77210" cy="109370"/>
              </a:xfrm>
              <a:custGeom>
                <a:rect b="b" l="l" r="r" t="t"/>
                <a:pathLst>
                  <a:path extrusionOk="0" h="3445" w="2432">
                    <a:moveTo>
                      <a:pt x="1216" y="369"/>
                    </a:moveTo>
                    <a:cubicBezTo>
                      <a:pt x="1685" y="369"/>
                      <a:pt x="2068" y="747"/>
                      <a:pt x="2068" y="1217"/>
                    </a:cubicBezTo>
                    <a:lnTo>
                      <a:pt x="2068" y="3077"/>
                    </a:lnTo>
                    <a:lnTo>
                      <a:pt x="368" y="3077"/>
                    </a:lnTo>
                    <a:lnTo>
                      <a:pt x="368" y="1217"/>
                    </a:lnTo>
                    <a:cubicBezTo>
                      <a:pt x="368" y="747"/>
                      <a:pt x="750" y="369"/>
                      <a:pt x="1216" y="369"/>
                    </a:cubicBezTo>
                    <a:close/>
                    <a:moveTo>
                      <a:pt x="1216" y="1"/>
                    </a:moveTo>
                    <a:cubicBezTo>
                      <a:pt x="546" y="1"/>
                      <a:pt x="0" y="547"/>
                      <a:pt x="0" y="1217"/>
                    </a:cubicBezTo>
                    <a:lnTo>
                      <a:pt x="0" y="3263"/>
                    </a:lnTo>
                    <a:cubicBezTo>
                      <a:pt x="0" y="3361"/>
                      <a:pt x="84" y="3445"/>
                      <a:pt x="186" y="3445"/>
                    </a:cubicBezTo>
                    <a:lnTo>
                      <a:pt x="2250" y="3445"/>
                    </a:lnTo>
                    <a:cubicBezTo>
                      <a:pt x="2352" y="3445"/>
                      <a:pt x="2432" y="3361"/>
                      <a:pt x="2432" y="3263"/>
                    </a:cubicBezTo>
                    <a:lnTo>
                      <a:pt x="2432" y="1217"/>
                    </a:lnTo>
                    <a:cubicBezTo>
                      <a:pt x="2432" y="547"/>
                      <a:pt x="1890" y="1"/>
                      <a:pt x="1216"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10" name="Google Shape;610;p29"/>
            <p:cNvGrpSpPr/>
            <p:nvPr/>
          </p:nvGrpSpPr>
          <p:grpSpPr>
            <a:xfrm>
              <a:off x="6630902" y="3487361"/>
              <a:ext cx="265720" cy="232428"/>
              <a:chOff x="4366946" y="1834186"/>
              <a:chExt cx="177537" cy="173778"/>
            </a:xfrm>
          </p:grpSpPr>
          <p:sp>
            <p:nvSpPr>
              <p:cNvPr id="611" name="Google Shape;611;p29"/>
              <p:cNvSpPr/>
              <p:nvPr/>
            </p:nvSpPr>
            <p:spPr>
              <a:xfrm>
                <a:off x="4369584" y="1840187"/>
                <a:ext cx="168304" cy="161676"/>
              </a:xfrm>
              <a:custGeom>
                <a:rect b="b" l="l" r="r" t="t"/>
                <a:pathLst>
                  <a:path extrusionOk="0" h="4903" w="5104">
                    <a:moveTo>
                      <a:pt x="1134" y="1"/>
                    </a:moveTo>
                    <a:cubicBezTo>
                      <a:pt x="871" y="1"/>
                      <a:pt x="607" y="102"/>
                      <a:pt x="404" y="304"/>
                    </a:cubicBezTo>
                    <a:cubicBezTo>
                      <a:pt x="1" y="704"/>
                      <a:pt x="1" y="1360"/>
                      <a:pt x="404" y="1764"/>
                    </a:cubicBezTo>
                    <a:lnTo>
                      <a:pt x="3240" y="4600"/>
                    </a:lnTo>
                    <a:cubicBezTo>
                      <a:pt x="3442" y="4802"/>
                      <a:pt x="3707" y="4903"/>
                      <a:pt x="3972" y="4903"/>
                    </a:cubicBezTo>
                    <a:cubicBezTo>
                      <a:pt x="4237" y="4903"/>
                      <a:pt x="4501" y="4802"/>
                      <a:pt x="4704" y="4600"/>
                    </a:cubicBezTo>
                    <a:cubicBezTo>
                      <a:pt x="5104" y="4195"/>
                      <a:pt x="5104" y="3544"/>
                      <a:pt x="4704" y="3140"/>
                    </a:cubicBezTo>
                    <a:lnTo>
                      <a:pt x="1864" y="304"/>
                    </a:lnTo>
                    <a:cubicBezTo>
                      <a:pt x="1662" y="102"/>
                      <a:pt x="1398" y="1"/>
                      <a:pt x="1134" y="1"/>
                    </a:cubicBezTo>
                    <a:close/>
                  </a:path>
                </a:pathLst>
              </a:cu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2" name="Google Shape;612;p29"/>
              <p:cNvSpPr/>
              <p:nvPr/>
            </p:nvSpPr>
            <p:spPr>
              <a:xfrm>
                <a:off x="4366946" y="1834186"/>
                <a:ext cx="177537" cy="173778"/>
              </a:xfrm>
              <a:custGeom>
                <a:rect b="b" l="l" r="r" t="t"/>
                <a:pathLst>
                  <a:path extrusionOk="0" h="5270" w="5384">
                    <a:moveTo>
                      <a:pt x="1217" y="366"/>
                    </a:moveTo>
                    <a:cubicBezTo>
                      <a:pt x="1431" y="366"/>
                      <a:pt x="1649" y="450"/>
                      <a:pt x="1817" y="614"/>
                    </a:cubicBezTo>
                    <a:lnTo>
                      <a:pt x="4653" y="3453"/>
                    </a:lnTo>
                    <a:cubicBezTo>
                      <a:pt x="4984" y="3784"/>
                      <a:pt x="4984" y="4323"/>
                      <a:pt x="4653" y="4654"/>
                    </a:cubicBezTo>
                    <a:cubicBezTo>
                      <a:pt x="4487" y="4819"/>
                      <a:pt x="4268" y="4901"/>
                      <a:pt x="4050" y="4901"/>
                    </a:cubicBezTo>
                    <a:cubicBezTo>
                      <a:pt x="3833" y="4901"/>
                      <a:pt x="3616" y="4820"/>
                      <a:pt x="3451" y="4654"/>
                    </a:cubicBezTo>
                    <a:lnTo>
                      <a:pt x="616" y="1815"/>
                    </a:lnTo>
                    <a:cubicBezTo>
                      <a:pt x="456" y="1654"/>
                      <a:pt x="365" y="1444"/>
                      <a:pt x="365" y="1214"/>
                    </a:cubicBezTo>
                    <a:cubicBezTo>
                      <a:pt x="365" y="989"/>
                      <a:pt x="456" y="774"/>
                      <a:pt x="616" y="614"/>
                    </a:cubicBezTo>
                    <a:cubicBezTo>
                      <a:pt x="780" y="450"/>
                      <a:pt x="998" y="366"/>
                      <a:pt x="1217" y="366"/>
                    </a:cubicBezTo>
                    <a:close/>
                    <a:moveTo>
                      <a:pt x="1216" y="0"/>
                    </a:moveTo>
                    <a:cubicBezTo>
                      <a:pt x="904" y="0"/>
                      <a:pt x="592" y="118"/>
                      <a:pt x="353" y="355"/>
                    </a:cubicBezTo>
                    <a:cubicBezTo>
                      <a:pt x="125" y="584"/>
                      <a:pt x="0" y="890"/>
                      <a:pt x="0" y="1214"/>
                    </a:cubicBezTo>
                    <a:cubicBezTo>
                      <a:pt x="0" y="1538"/>
                      <a:pt x="125" y="1844"/>
                      <a:pt x="357" y="2074"/>
                    </a:cubicBezTo>
                    <a:lnTo>
                      <a:pt x="3193" y="4913"/>
                    </a:lnTo>
                    <a:cubicBezTo>
                      <a:pt x="3423" y="5142"/>
                      <a:pt x="3728" y="5269"/>
                      <a:pt x="4052" y="5269"/>
                    </a:cubicBezTo>
                    <a:cubicBezTo>
                      <a:pt x="4376" y="5269"/>
                      <a:pt x="4681" y="5142"/>
                      <a:pt x="4911" y="4913"/>
                    </a:cubicBezTo>
                    <a:cubicBezTo>
                      <a:pt x="5384" y="4439"/>
                      <a:pt x="5384" y="3668"/>
                      <a:pt x="4911" y="3191"/>
                    </a:cubicBezTo>
                    <a:lnTo>
                      <a:pt x="2075" y="355"/>
                    </a:lnTo>
                    <a:cubicBezTo>
                      <a:pt x="1839" y="118"/>
                      <a:pt x="1527" y="0"/>
                      <a:pt x="1216"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3" name="Google Shape;613;p29"/>
              <p:cNvSpPr/>
              <p:nvPr/>
            </p:nvSpPr>
            <p:spPr>
              <a:xfrm>
                <a:off x="4428774" y="1896080"/>
                <a:ext cx="109114" cy="105784"/>
              </a:xfrm>
              <a:custGeom>
                <a:rect b="b" l="l" r="r" t="t"/>
                <a:pathLst>
                  <a:path extrusionOk="0" h="3208" w="3309">
                    <a:moveTo>
                      <a:pt x="1460" y="0"/>
                    </a:moveTo>
                    <a:lnTo>
                      <a:pt x="0" y="1459"/>
                    </a:lnTo>
                    <a:lnTo>
                      <a:pt x="1445" y="2905"/>
                    </a:lnTo>
                    <a:cubicBezTo>
                      <a:pt x="1647" y="3107"/>
                      <a:pt x="1912" y="3208"/>
                      <a:pt x="2177" y="3208"/>
                    </a:cubicBezTo>
                    <a:cubicBezTo>
                      <a:pt x="2442" y="3208"/>
                      <a:pt x="2706" y="3107"/>
                      <a:pt x="2909" y="2905"/>
                    </a:cubicBezTo>
                    <a:cubicBezTo>
                      <a:pt x="3309" y="2500"/>
                      <a:pt x="3309" y="1849"/>
                      <a:pt x="2909" y="1445"/>
                    </a:cubicBezTo>
                    <a:lnTo>
                      <a:pt x="1460" y="0"/>
                    </a:lnTo>
                    <a:close/>
                  </a:path>
                </a:pathLst>
              </a:custGeom>
              <a:solidFill>
                <a:srgbClr val="8AAC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4" name="Google Shape;614;p29"/>
              <p:cNvSpPr/>
              <p:nvPr/>
            </p:nvSpPr>
            <p:spPr>
              <a:xfrm>
                <a:off x="4422179" y="1889914"/>
                <a:ext cx="122304" cy="118051"/>
              </a:xfrm>
              <a:custGeom>
                <a:rect b="b" l="l" r="r" t="t"/>
                <a:pathLst>
                  <a:path extrusionOk="0" h="3580" w="3709">
                    <a:moveTo>
                      <a:pt x="1660" y="445"/>
                    </a:moveTo>
                    <a:lnTo>
                      <a:pt x="2978" y="1763"/>
                    </a:lnTo>
                    <a:cubicBezTo>
                      <a:pt x="3309" y="2094"/>
                      <a:pt x="3309" y="2633"/>
                      <a:pt x="2978" y="2964"/>
                    </a:cubicBezTo>
                    <a:cubicBezTo>
                      <a:pt x="2812" y="3129"/>
                      <a:pt x="2593" y="3211"/>
                      <a:pt x="2375" y="3211"/>
                    </a:cubicBezTo>
                    <a:cubicBezTo>
                      <a:pt x="2158" y="3211"/>
                      <a:pt x="1941" y="3130"/>
                      <a:pt x="1776" y="2964"/>
                    </a:cubicBezTo>
                    <a:lnTo>
                      <a:pt x="459" y="1646"/>
                    </a:lnTo>
                    <a:lnTo>
                      <a:pt x="1660" y="445"/>
                    </a:lnTo>
                    <a:close/>
                    <a:moveTo>
                      <a:pt x="1660" y="1"/>
                    </a:moveTo>
                    <a:cubicBezTo>
                      <a:pt x="1612" y="1"/>
                      <a:pt x="1565" y="23"/>
                      <a:pt x="1533" y="56"/>
                    </a:cubicBezTo>
                    <a:lnTo>
                      <a:pt x="73" y="1515"/>
                    </a:lnTo>
                    <a:cubicBezTo>
                      <a:pt x="0" y="1588"/>
                      <a:pt x="0" y="1705"/>
                      <a:pt x="73" y="1774"/>
                    </a:cubicBezTo>
                    <a:lnTo>
                      <a:pt x="1518" y="3223"/>
                    </a:lnTo>
                    <a:cubicBezTo>
                      <a:pt x="1755" y="3459"/>
                      <a:pt x="2064" y="3579"/>
                      <a:pt x="2377" y="3579"/>
                    </a:cubicBezTo>
                    <a:cubicBezTo>
                      <a:pt x="2690" y="3579"/>
                      <a:pt x="2999" y="3459"/>
                      <a:pt x="3236" y="3223"/>
                    </a:cubicBezTo>
                    <a:cubicBezTo>
                      <a:pt x="3709" y="2749"/>
                      <a:pt x="3709" y="1978"/>
                      <a:pt x="3236" y="1501"/>
                    </a:cubicBezTo>
                    <a:lnTo>
                      <a:pt x="1791" y="56"/>
                    </a:lnTo>
                    <a:cubicBezTo>
                      <a:pt x="1755" y="23"/>
                      <a:pt x="1711" y="1"/>
                      <a:pt x="1660"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15" name="Google Shape;615;p29"/>
            <p:cNvGrpSpPr/>
            <p:nvPr/>
          </p:nvGrpSpPr>
          <p:grpSpPr>
            <a:xfrm>
              <a:off x="6693933" y="4917802"/>
              <a:ext cx="271715" cy="241530"/>
              <a:chOff x="7373945" y="2491538"/>
              <a:chExt cx="174770" cy="167311"/>
            </a:xfrm>
          </p:grpSpPr>
          <p:sp>
            <p:nvSpPr>
              <p:cNvPr id="616" name="Google Shape;616;p29"/>
              <p:cNvSpPr/>
              <p:nvPr/>
            </p:nvSpPr>
            <p:spPr>
              <a:xfrm>
                <a:off x="7380295" y="2497317"/>
                <a:ext cx="162071" cy="155690"/>
              </a:xfrm>
              <a:custGeom>
                <a:rect b="b" l="l" r="r" t="t"/>
                <a:pathLst>
                  <a:path extrusionOk="0" h="4904" w="5105">
                    <a:moveTo>
                      <a:pt x="3971" y="1"/>
                    </a:moveTo>
                    <a:cubicBezTo>
                      <a:pt x="3707" y="1"/>
                      <a:pt x="3442" y="102"/>
                      <a:pt x="3240" y="304"/>
                    </a:cubicBezTo>
                    <a:lnTo>
                      <a:pt x="404" y="3143"/>
                    </a:lnTo>
                    <a:cubicBezTo>
                      <a:pt x="0" y="3544"/>
                      <a:pt x="0" y="4199"/>
                      <a:pt x="404" y="4603"/>
                    </a:cubicBezTo>
                    <a:cubicBezTo>
                      <a:pt x="606" y="4803"/>
                      <a:pt x="870" y="4903"/>
                      <a:pt x="1134" y="4903"/>
                    </a:cubicBezTo>
                    <a:cubicBezTo>
                      <a:pt x="1398" y="4903"/>
                      <a:pt x="1662" y="4803"/>
                      <a:pt x="1864" y="4603"/>
                    </a:cubicBezTo>
                    <a:lnTo>
                      <a:pt x="4700" y="1764"/>
                    </a:lnTo>
                    <a:cubicBezTo>
                      <a:pt x="5104" y="1363"/>
                      <a:pt x="5104" y="708"/>
                      <a:pt x="4700" y="304"/>
                    </a:cubicBezTo>
                    <a:cubicBezTo>
                      <a:pt x="4500" y="102"/>
                      <a:pt x="4236" y="1"/>
                      <a:pt x="3971" y="1"/>
                    </a:cubicBezTo>
                    <a:close/>
                  </a:path>
                </a:pathLst>
              </a:custGeom>
              <a:solidFill>
                <a:srgbClr val="F9FB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7" name="Google Shape;617;p29"/>
              <p:cNvSpPr/>
              <p:nvPr/>
            </p:nvSpPr>
            <p:spPr>
              <a:xfrm>
                <a:off x="7373945" y="2491538"/>
                <a:ext cx="174770" cy="167309"/>
              </a:xfrm>
              <a:custGeom>
                <a:rect b="b" l="l" r="r" t="t"/>
                <a:pathLst>
                  <a:path extrusionOk="0" h="5270" w="5505">
                    <a:moveTo>
                      <a:pt x="4172" y="370"/>
                    </a:moveTo>
                    <a:cubicBezTo>
                      <a:pt x="4387" y="370"/>
                      <a:pt x="4605" y="449"/>
                      <a:pt x="4772" y="617"/>
                    </a:cubicBezTo>
                    <a:cubicBezTo>
                      <a:pt x="5103" y="948"/>
                      <a:pt x="5103" y="1487"/>
                      <a:pt x="4772" y="1818"/>
                    </a:cubicBezTo>
                    <a:lnTo>
                      <a:pt x="1933" y="4654"/>
                    </a:lnTo>
                    <a:cubicBezTo>
                      <a:pt x="1767" y="4820"/>
                      <a:pt x="1550" y="4903"/>
                      <a:pt x="1333" y="4903"/>
                    </a:cubicBezTo>
                    <a:cubicBezTo>
                      <a:pt x="1116" y="4903"/>
                      <a:pt x="899" y="4820"/>
                      <a:pt x="735" y="4654"/>
                    </a:cubicBezTo>
                    <a:cubicBezTo>
                      <a:pt x="404" y="4323"/>
                      <a:pt x="404" y="3784"/>
                      <a:pt x="735" y="3453"/>
                    </a:cubicBezTo>
                    <a:lnTo>
                      <a:pt x="3571" y="617"/>
                    </a:lnTo>
                    <a:cubicBezTo>
                      <a:pt x="3735" y="449"/>
                      <a:pt x="3954" y="370"/>
                      <a:pt x="4172" y="370"/>
                    </a:cubicBezTo>
                    <a:close/>
                    <a:moveTo>
                      <a:pt x="4170" y="1"/>
                    </a:moveTo>
                    <a:cubicBezTo>
                      <a:pt x="3859" y="1"/>
                      <a:pt x="3547" y="120"/>
                      <a:pt x="3309" y="358"/>
                    </a:cubicBezTo>
                    <a:lnTo>
                      <a:pt x="473" y="3194"/>
                    </a:lnTo>
                    <a:cubicBezTo>
                      <a:pt x="0" y="3668"/>
                      <a:pt x="0" y="4439"/>
                      <a:pt x="473" y="4913"/>
                    </a:cubicBezTo>
                    <a:cubicBezTo>
                      <a:pt x="710" y="5149"/>
                      <a:pt x="1023" y="5269"/>
                      <a:pt x="1333" y="5269"/>
                    </a:cubicBezTo>
                    <a:cubicBezTo>
                      <a:pt x="1645" y="5269"/>
                      <a:pt x="1955" y="5149"/>
                      <a:pt x="2195" y="4913"/>
                    </a:cubicBezTo>
                    <a:lnTo>
                      <a:pt x="5031" y="2077"/>
                    </a:lnTo>
                    <a:cubicBezTo>
                      <a:pt x="5504" y="1603"/>
                      <a:pt x="5504" y="832"/>
                      <a:pt x="5031" y="358"/>
                    </a:cubicBezTo>
                    <a:cubicBezTo>
                      <a:pt x="4792" y="120"/>
                      <a:pt x="4481" y="1"/>
                      <a:pt x="4170"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8" name="Google Shape;618;p29"/>
              <p:cNvSpPr/>
              <p:nvPr/>
            </p:nvSpPr>
            <p:spPr>
              <a:xfrm>
                <a:off x="7380295" y="2551098"/>
                <a:ext cx="105052" cy="101909"/>
              </a:xfrm>
              <a:custGeom>
                <a:rect b="b" l="l" r="r" t="t"/>
                <a:pathLst>
                  <a:path extrusionOk="0" h="3210" w="3309">
                    <a:moveTo>
                      <a:pt x="1850" y="1"/>
                    </a:moveTo>
                    <a:lnTo>
                      <a:pt x="404" y="1449"/>
                    </a:lnTo>
                    <a:cubicBezTo>
                      <a:pt x="0" y="1850"/>
                      <a:pt x="0" y="2505"/>
                      <a:pt x="404" y="2909"/>
                    </a:cubicBezTo>
                    <a:cubicBezTo>
                      <a:pt x="606" y="3109"/>
                      <a:pt x="870" y="3209"/>
                      <a:pt x="1134" y="3209"/>
                    </a:cubicBezTo>
                    <a:cubicBezTo>
                      <a:pt x="1398" y="3209"/>
                      <a:pt x="1662" y="3109"/>
                      <a:pt x="1864" y="2909"/>
                    </a:cubicBezTo>
                    <a:lnTo>
                      <a:pt x="3309" y="1460"/>
                    </a:lnTo>
                    <a:lnTo>
                      <a:pt x="1850" y="1"/>
                    </a:lnTo>
                    <a:close/>
                  </a:path>
                </a:pathLst>
              </a:custGeom>
              <a:solidFill>
                <a:srgbClr val="8AAC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9" name="Google Shape;619;p29"/>
              <p:cNvSpPr/>
              <p:nvPr/>
            </p:nvSpPr>
            <p:spPr>
              <a:xfrm>
                <a:off x="7373945" y="2545415"/>
                <a:ext cx="117307" cy="113434"/>
              </a:xfrm>
              <a:custGeom>
                <a:rect b="b" l="l" r="r" t="t"/>
                <a:pathLst>
                  <a:path extrusionOk="0" h="3573" w="3695">
                    <a:moveTo>
                      <a:pt x="2050" y="442"/>
                    </a:moveTo>
                    <a:lnTo>
                      <a:pt x="3251" y="1639"/>
                    </a:lnTo>
                    <a:lnTo>
                      <a:pt x="1933" y="2957"/>
                    </a:lnTo>
                    <a:cubicBezTo>
                      <a:pt x="1767" y="3123"/>
                      <a:pt x="1550" y="3206"/>
                      <a:pt x="1333" y="3206"/>
                    </a:cubicBezTo>
                    <a:cubicBezTo>
                      <a:pt x="1116" y="3206"/>
                      <a:pt x="899" y="3123"/>
                      <a:pt x="735" y="2957"/>
                    </a:cubicBezTo>
                    <a:cubicBezTo>
                      <a:pt x="404" y="2626"/>
                      <a:pt x="404" y="2087"/>
                      <a:pt x="735" y="1756"/>
                    </a:cubicBezTo>
                    <a:lnTo>
                      <a:pt x="2050" y="442"/>
                    </a:lnTo>
                    <a:close/>
                    <a:moveTo>
                      <a:pt x="2050" y="1"/>
                    </a:moveTo>
                    <a:cubicBezTo>
                      <a:pt x="2001" y="1"/>
                      <a:pt x="1953" y="18"/>
                      <a:pt x="1919" y="52"/>
                    </a:cubicBezTo>
                    <a:lnTo>
                      <a:pt x="473" y="1497"/>
                    </a:lnTo>
                    <a:cubicBezTo>
                      <a:pt x="0" y="1971"/>
                      <a:pt x="0" y="2742"/>
                      <a:pt x="473" y="3216"/>
                    </a:cubicBezTo>
                    <a:cubicBezTo>
                      <a:pt x="710" y="3452"/>
                      <a:pt x="1023" y="3572"/>
                      <a:pt x="1333" y="3572"/>
                    </a:cubicBezTo>
                    <a:cubicBezTo>
                      <a:pt x="1645" y="3572"/>
                      <a:pt x="1955" y="3452"/>
                      <a:pt x="2195" y="3216"/>
                    </a:cubicBezTo>
                    <a:lnTo>
                      <a:pt x="3640" y="1770"/>
                    </a:lnTo>
                    <a:cubicBezTo>
                      <a:pt x="3673" y="1738"/>
                      <a:pt x="3695" y="1690"/>
                      <a:pt x="3695" y="1639"/>
                    </a:cubicBezTo>
                    <a:cubicBezTo>
                      <a:pt x="3695" y="1592"/>
                      <a:pt x="3673" y="1545"/>
                      <a:pt x="3640" y="1512"/>
                    </a:cubicBezTo>
                    <a:lnTo>
                      <a:pt x="2181" y="52"/>
                    </a:lnTo>
                    <a:cubicBezTo>
                      <a:pt x="2146" y="18"/>
                      <a:pt x="2098" y="1"/>
                      <a:pt x="2050"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20" name="Google Shape;620;p29"/>
            <p:cNvGrpSpPr/>
            <p:nvPr/>
          </p:nvGrpSpPr>
          <p:grpSpPr>
            <a:xfrm>
              <a:off x="7109737" y="3130115"/>
              <a:ext cx="120088" cy="295337"/>
              <a:chOff x="7089311" y="1211098"/>
              <a:chExt cx="77242" cy="204583"/>
            </a:xfrm>
          </p:grpSpPr>
          <p:sp>
            <p:nvSpPr>
              <p:cNvPr id="621" name="Google Shape;621;p29"/>
              <p:cNvSpPr/>
              <p:nvPr/>
            </p:nvSpPr>
            <p:spPr>
              <a:xfrm>
                <a:off x="7095216" y="1216908"/>
                <a:ext cx="65527" cy="193025"/>
              </a:xfrm>
              <a:custGeom>
                <a:rect b="b" l="l" r="r" t="t"/>
                <a:pathLst>
                  <a:path extrusionOk="0" h="6080" w="2064">
                    <a:moveTo>
                      <a:pt x="1030" y="0"/>
                    </a:moveTo>
                    <a:cubicBezTo>
                      <a:pt x="462" y="0"/>
                      <a:pt x="0" y="463"/>
                      <a:pt x="0" y="1034"/>
                    </a:cubicBezTo>
                    <a:lnTo>
                      <a:pt x="0" y="5046"/>
                    </a:lnTo>
                    <a:cubicBezTo>
                      <a:pt x="0" y="5617"/>
                      <a:pt x="462" y="6079"/>
                      <a:pt x="1030" y="6079"/>
                    </a:cubicBezTo>
                    <a:cubicBezTo>
                      <a:pt x="1602" y="6079"/>
                      <a:pt x="2064" y="5617"/>
                      <a:pt x="2064" y="5046"/>
                    </a:cubicBezTo>
                    <a:lnTo>
                      <a:pt x="2064" y="1034"/>
                    </a:lnTo>
                    <a:cubicBezTo>
                      <a:pt x="2064" y="463"/>
                      <a:pt x="1602" y="0"/>
                      <a:pt x="1030" y="0"/>
                    </a:cubicBezTo>
                    <a:close/>
                  </a:path>
                </a:pathLst>
              </a:custGeom>
              <a:solidFill>
                <a:srgbClr val="F9FB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2" name="Google Shape;622;p29"/>
              <p:cNvSpPr/>
              <p:nvPr/>
            </p:nvSpPr>
            <p:spPr>
              <a:xfrm>
                <a:off x="7089311" y="1211098"/>
                <a:ext cx="77242" cy="204581"/>
              </a:xfrm>
              <a:custGeom>
                <a:rect b="b" l="l" r="r" t="t"/>
                <a:pathLst>
                  <a:path extrusionOk="0" h="6444" w="2433">
                    <a:moveTo>
                      <a:pt x="1216" y="369"/>
                    </a:moveTo>
                    <a:cubicBezTo>
                      <a:pt x="1686" y="369"/>
                      <a:pt x="2068" y="748"/>
                      <a:pt x="2068" y="1217"/>
                    </a:cubicBezTo>
                    <a:lnTo>
                      <a:pt x="2068" y="5229"/>
                    </a:lnTo>
                    <a:cubicBezTo>
                      <a:pt x="2068" y="5698"/>
                      <a:pt x="1686" y="6081"/>
                      <a:pt x="1216" y="6081"/>
                    </a:cubicBezTo>
                    <a:cubicBezTo>
                      <a:pt x="750" y="6081"/>
                      <a:pt x="368" y="5698"/>
                      <a:pt x="368" y="5229"/>
                    </a:cubicBezTo>
                    <a:lnTo>
                      <a:pt x="368" y="1217"/>
                    </a:lnTo>
                    <a:cubicBezTo>
                      <a:pt x="368" y="748"/>
                      <a:pt x="750" y="369"/>
                      <a:pt x="1216" y="369"/>
                    </a:cubicBezTo>
                    <a:close/>
                    <a:moveTo>
                      <a:pt x="1216" y="1"/>
                    </a:moveTo>
                    <a:cubicBezTo>
                      <a:pt x="546" y="1"/>
                      <a:pt x="0" y="547"/>
                      <a:pt x="0" y="1217"/>
                    </a:cubicBezTo>
                    <a:lnTo>
                      <a:pt x="0" y="5229"/>
                    </a:lnTo>
                    <a:cubicBezTo>
                      <a:pt x="0" y="5898"/>
                      <a:pt x="546" y="6444"/>
                      <a:pt x="1216" y="6444"/>
                    </a:cubicBezTo>
                    <a:cubicBezTo>
                      <a:pt x="1890" y="6444"/>
                      <a:pt x="2432" y="5898"/>
                      <a:pt x="2432" y="5229"/>
                    </a:cubicBezTo>
                    <a:lnTo>
                      <a:pt x="2432" y="1217"/>
                    </a:lnTo>
                    <a:cubicBezTo>
                      <a:pt x="2432" y="547"/>
                      <a:pt x="1890" y="1"/>
                      <a:pt x="1216"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3" name="Google Shape;623;p29"/>
              <p:cNvSpPr/>
              <p:nvPr/>
            </p:nvSpPr>
            <p:spPr>
              <a:xfrm>
                <a:off x="7095216" y="1312122"/>
                <a:ext cx="65527" cy="97814"/>
              </a:xfrm>
              <a:custGeom>
                <a:rect b="b" l="l" r="r" t="t"/>
                <a:pathLst>
                  <a:path extrusionOk="0" h="3081" w="2064">
                    <a:moveTo>
                      <a:pt x="0" y="1"/>
                    </a:moveTo>
                    <a:lnTo>
                      <a:pt x="0" y="2047"/>
                    </a:lnTo>
                    <a:cubicBezTo>
                      <a:pt x="0" y="2618"/>
                      <a:pt x="462" y="3080"/>
                      <a:pt x="1030" y="3080"/>
                    </a:cubicBezTo>
                    <a:cubicBezTo>
                      <a:pt x="1602" y="3080"/>
                      <a:pt x="2064" y="2618"/>
                      <a:pt x="2064" y="2047"/>
                    </a:cubicBezTo>
                    <a:lnTo>
                      <a:pt x="2064" y="1"/>
                    </a:lnTo>
                    <a:close/>
                  </a:path>
                </a:pathLst>
              </a:custGeom>
              <a:solidFill>
                <a:srgbClr val="F1688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4" name="Google Shape;624;p29"/>
              <p:cNvSpPr/>
              <p:nvPr/>
            </p:nvSpPr>
            <p:spPr>
              <a:xfrm>
                <a:off x="7089311" y="1306343"/>
                <a:ext cx="77242" cy="109338"/>
              </a:xfrm>
              <a:custGeom>
                <a:rect b="b" l="l" r="r" t="t"/>
                <a:pathLst>
                  <a:path extrusionOk="0" h="3444" w="2433">
                    <a:moveTo>
                      <a:pt x="2068" y="369"/>
                    </a:moveTo>
                    <a:lnTo>
                      <a:pt x="2068" y="2229"/>
                    </a:lnTo>
                    <a:cubicBezTo>
                      <a:pt x="2068" y="2698"/>
                      <a:pt x="1686" y="3081"/>
                      <a:pt x="1216" y="3081"/>
                    </a:cubicBezTo>
                    <a:cubicBezTo>
                      <a:pt x="750" y="3081"/>
                      <a:pt x="368" y="2698"/>
                      <a:pt x="368" y="2229"/>
                    </a:cubicBezTo>
                    <a:lnTo>
                      <a:pt x="368" y="369"/>
                    </a:lnTo>
                    <a:close/>
                    <a:moveTo>
                      <a:pt x="186" y="1"/>
                    </a:moveTo>
                    <a:cubicBezTo>
                      <a:pt x="84" y="1"/>
                      <a:pt x="0" y="85"/>
                      <a:pt x="0" y="183"/>
                    </a:cubicBezTo>
                    <a:lnTo>
                      <a:pt x="0" y="2229"/>
                    </a:lnTo>
                    <a:cubicBezTo>
                      <a:pt x="0" y="2898"/>
                      <a:pt x="546" y="3444"/>
                      <a:pt x="1216" y="3444"/>
                    </a:cubicBezTo>
                    <a:cubicBezTo>
                      <a:pt x="1890" y="3444"/>
                      <a:pt x="2432" y="2898"/>
                      <a:pt x="2432" y="2229"/>
                    </a:cubicBezTo>
                    <a:lnTo>
                      <a:pt x="2432" y="183"/>
                    </a:lnTo>
                    <a:cubicBezTo>
                      <a:pt x="2432" y="85"/>
                      <a:pt x="2352" y="1"/>
                      <a:pt x="2250"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25" name="Google Shape;625;p29"/>
            <p:cNvGrpSpPr/>
            <p:nvPr/>
          </p:nvGrpSpPr>
          <p:grpSpPr>
            <a:xfrm>
              <a:off x="6390144" y="3813442"/>
              <a:ext cx="1082091" cy="1072938"/>
              <a:chOff x="4332233" y="3324392"/>
              <a:chExt cx="1191206" cy="1180090"/>
            </a:xfrm>
          </p:grpSpPr>
          <p:sp>
            <p:nvSpPr>
              <p:cNvPr id="626" name="Google Shape;626;p29"/>
              <p:cNvSpPr/>
              <p:nvPr/>
            </p:nvSpPr>
            <p:spPr>
              <a:xfrm>
                <a:off x="4952024" y="4241729"/>
                <a:ext cx="170992" cy="167214"/>
              </a:xfrm>
              <a:custGeom>
                <a:rect b="b" l="l" r="r" t="t"/>
                <a:pathLst>
                  <a:path extrusionOk="0" h="5267" w="5386">
                    <a:moveTo>
                      <a:pt x="1333" y="366"/>
                    </a:moveTo>
                    <a:cubicBezTo>
                      <a:pt x="1552" y="366"/>
                      <a:pt x="1767" y="450"/>
                      <a:pt x="1934" y="614"/>
                    </a:cubicBezTo>
                    <a:lnTo>
                      <a:pt x="4769" y="3453"/>
                    </a:lnTo>
                    <a:cubicBezTo>
                      <a:pt x="5101" y="3781"/>
                      <a:pt x="5101" y="4319"/>
                      <a:pt x="4769" y="4651"/>
                    </a:cubicBezTo>
                    <a:cubicBezTo>
                      <a:pt x="4604" y="4817"/>
                      <a:pt x="4386" y="4900"/>
                      <a:pt x="4169" y="4900"/>
                    </a:cubicBezTo>
                    <a:cubicBezTo>
                      <a:pt x="3952" y="4900"/>
                      <a:pt x="3734" y="4817"/>
                      <a:pt x="3568" y="4651"/>
                    </a:cubicBezTo>
                    <a:lnTo>
                      <a:pt x="733" y="1815"/>
                    </a:lnTo>
                    <a:cubicBezTo>
                      <a:pt x="401" y="1484"/>
                      <a:pt x="401" y="945"/>
                      <a:pt x="733" y="614"/>
                    </a:cubicBezTo>
                    <a:cubicBezTo>
                      <a:pt x="900" y="450"/>
                      <a:pt x="1115" y="366"/>
                      <a:pt x="1333" y="366"/>
                    </a:cubicBezTo>
                    <a:close/>
                    <a:moveTo>
                      <a:pt x="1333" y="0"/>
                    </a:moveTo>
                    <a:cubicBezTo>
                      <a:pt x="1022" y="0"/>
                      <a:pt x="711" y="119"/>
                      <a:pt x="474" y="355"/>
                    </a:cubicBezTo>
                    <a:cubicBezTo>
                      <a:pt x="1" y="829"/>
                      <a:pt x="1" y="1600"/>
                      <a:pt x="474" y="2074"/>
                    </a:cubicBezTo>
                    <a:lnTo>
                      <a:pt x="3310" y="4913"/>
                    </a:lnTo>
                    <a:cubicBezTo>
                      <a:pt x="3546" y="5149"/>
                      <a:pt x="3860" y="5266"/>
                      <a:pt x="4169" y="5266"/>
                    </a:cubicBezTo>
                    <a:cubicBezTo>
                      <a:pt x="4482" y="5266"/>
                      <a:pt x="4791" y="5149"/>
                      <a:pt x="5028" y="4913"/>
                    </a:cubicBezTo>
                    <a:cubicBezTo>
                      <a:pt x="5261" y="4680"/>
                      <a:pt x="5385" y="4378"/>
                      <a:pt x="5385" y="4050"/>
                    </a:cubicBezTo>
                    <a:cubicBezTo>
                      <a:pt x="5385" y="3726"/>
                      <a:pt x="5261" y="3420"/>
                      <a:pt x="5028" y="3191"/>
                    </a:cubicBezTo>
                    <a:lnTo>
                      <a:pt x="2192" y="355"/>
                    </a:lnTo>
                    <a:cubicBezTo>
                      <a:pt x="1956" y="119"/>
                      <a:pt x="1644" y="0"/>
                      <a:pt x="1333" y="0"/>
                    </a:cubicBezTo>
                    <a:close/>
                  </a:path>
                </a:pathLst>
              </a:custGeom>
              <a:solidFill>
                <a:srgbClr val="2F49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7" name="Google Shape;627;p29"/>
              <p:cNvSpPr/>
              <p:nvPr/>
            </p:nvSpPr>
            <p:spPr>
              <a:xfrm>
                <a:off x="4952024" y="4241729"/>
                <a:ext cx="117815" cy="113466"/>
              </a:xfrm>
              <a:custGeom>
                <a:rect b="b" l="l" r="r" t="t"/>
                <a:pathLst>
                  <a:path extrusionOk="0" h="3574" w="3711">
                    <a:moveTo>
                      <a:pt x="1333" y="366"/>
                    </a:moveTo>
                    <a:cubicBezTo>
                      <a:pt x="1552" y="366"/>
                      <a:pt x="1767" y="450"/>
                      <a:pt x="1934" y="614"/>
                    </a:cubicBezTo>
                    <a:lnTo>
                      <a:pt x="3252" y="1932"/>
                    </a:lnTo>
                    <a:lnTo>
                      <a:pt x="2050" y="3133"/>
                    </a:lnTo>
                    <a:lnTo>
                      <a:pt x="733" y="1815"/>
                    </a:lnTo>
                    <a:cubicBezTo>
                      <a:pt x="401" y="1484"/>
                      <a:pt x="401" y="945"/>
                      <a:pt x="733" y="614"/>
                    </a:cubicBezTo>
                    <a:cubicBezTo>
                      <a:pt x="900" y="450"/>
                      <a:pt x="1115" y="366"/>
                      <a:pt x="1333" y="366"/>
                    </a:cubicBezTo>
                    <a:close/>
                    <a:moveTo>
                      <a:pt x="1333" y="0"/>
                    </a:moveTo>
                    <a:cubicBezTo>
                      <a:pt x="1022" y="0"/>
                      <a:pt x="711" y="119"/>
                      <a:pt x="474" y="355"/>
                    </a:cubicBezTo>
                    <a:cubicBezTo>
                      <a:pt x="1" y="829"/>
                      <a:pt x="1" y="1600"/>
                      <a:pt x="474" y="2074"/>
                    </a:cubicBezTo>
                    <a:lnTo>
                      <a:pt x="1919" y="3522"/>
                    </a:lnTo>
                    <a:cubicBezTo>
                      <a:pt x="1956" y="3555"/>
                      <a:pt x="2000" y="3573"/>
                      <a:pt x="2050" y="3573"/>
                    </a:cubicBezTo>
                    <a:cubicBezTo>
                      <a:pt x="2098" y="3573"/>
                      <a:pt x="2145" y="3555"/>
                      <a:pt x="2178" y="3522"/>
                    </a:cubicBezTo>
                    <a:lnTo>
                      <a:pt x="3638" y="2059"/>
                    </a:lnTo>
                    <a:cubicBezTo>
                      <a:pt x="3710" y="1990"/>
                      <a:pt x="3710" y="1873"/>
                      <a:pt x="3638" y="1801"/>
                    </a:cubicBezTo>
                    <a:lnTo>
                      <a:pt x="2192" y="355"/>
                    </a:lnTo>
                    <a:cubicBezTo>
                      <a:pt x="1956" y="119"/>
                      <a:pt x="1644" y="0"/>
                      <a:pt x="1333" y="0"/>
                    </a:cubicBezTo>
                    <a:close/>
                  </a:path>
                </a:pathLst>
              </a:custGeom>
              <a:solidFill>
                <a:srgbClr val="2F49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8" name="Google Shape;628;p29"/>
              <p:cNvSpPr/>
              <p:nvPr/>
            </p:nvSpPr>
            <p:spPr>
              <a:xfrm>
                <a:off x="4429415" y="3468498"/>
                <a:ext cx="1094019" cy="1030270"/>
              </a:xfrm>
              <a:custGeom>
                <a:rect b="b" l="l" r="r" t="t"/>
                <a:pathLst>
                  <a:path extrusionOk="0" h="32452" w="34460">
                    <a:moveTo>
                      <a:pt x="8706" y="0"/>
                    </a:moveTo>
                    <a:cubicBezTo>
                      <a:pt x="7704" y="0"/>
                      <a:pt x="6842" y="241"/>
                      <a:pt x="6262" y="820"/>
                    </a:cubicBezTo>
                    <a:lnTo>
                      <a:pt x="2302" y="4784"/>
                    </a:lnTo>
                    <a:cubicBezTo>
                      <a:pt x="1" y="7085"/>
                      <a:pt x="3037" y="13855"/>
                      <a:pt x="5338" y="16159"/>
                    </a:cubicBezTo>
                    <a:lnTo>
                      <a:pt x="20055" y="30873"/>
                    </a:lnTo>
                    <a:cubicBezTo>
                      <a:pt x="21107" y="31925"/>
                      <a:pt x="22486" y="32451"/>
                      <a:pt x="23865" y="32451"/>
                    </a:cubicBezTo>
                    <a:cubicBezTo>
                      <a:pt x="25244" y="32451"/>
                      <a:pt x="26624" y="31925"/>
                      <a:pt x="27678" y="30873"/>
                    </a:cubicBezTo>
                    <a:lnTo>
                      <a:pt x="32355" y="26196"/>
                    </a:lnTo>
                    <a:cubicBezTo>
                      <a:pt x="34459" y="24092"/>
                      <a:pt x="34459" y="20677"/>
                      <a:pt x="32355" y="18573"/>
                    </a:cubicBezTo>
                    <a:lnTo>
                      <a:pt x="17641" y="3859"/>
                    </a:lnTo>
                    <a:cubicBezTo>
                      <a:pt x="15917" y="2135"/>
                      <a:pt x="11690" y="0"/>
                      <a:pt x="8706" y="0"/>
                    </a:cubicBezTo>
                    <a:close/>
                  </a:path>
                </a:pathLst>
              </a:cu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9" name="Google Shape;629;p29"/>
              <p:cNvSpPr/>
              <p:nvPr/>
            </p:nvSpPr>
            <p:spPr>
              <a:xfrm>
                <a:off x="4419477" y="3462498"/>
                <a:ext cx="1093066" cy="1041985"/>
              </a:xfrm>
              <a:custGeom>
                <a:rect b="b" l="l" r="r" t="t"/>
                <a:pathLst>
                  <a:path extrusionOk="0" h="32821" w="34430">
                    <a:moveTo>
                      <a:pt x="9025" y="372"/>
                    </a:moveTo>
                    <a:cubicBezTo>
                      <a:pt x="11911" y="372"/>
                      <a:pt x="16072" y="2428"/>
                      <a:pt x="17823" y="4176"/>
                    </a:cubicBezTo>
                    <a:lnTo>
                      <a:pt x="32537" y="18893"/>
                    </a:lnTo>
                    <a:cubicBezTo>
                      <a:pt x="33520" y="19876"/>
                      <a:pt x="34063" y="21183"/>
                      <a:pt x="34063" y="22573"/>
                    </a:cubicBezTo>
                    <a:cubicBezTo>
                      <a:pt x="34063" y="23964"/>
                      <a:pt x="33520" y="25271"/>
                      <a:pt x="32537" y="26254"/>
                    </a:cubicBezTo>
                    <a:lnTo>
                      <a:pt x="27860" y="30931"/>
                    </a:lnTo>
                    <a:cubicBezTo>
                      <a:pt x="26844" y="31947"/>
                      <a:pt x="25511" y="32455"/>
                      <a:pt x="24177" y="32455"/>
                    </a:cubicBezTo>
                    <a:cubicBezTo>
                      <a:pt x="22844" y="32455"/>
                      <a:pt x="21511" y="31947"/>
                      <a:pt x="20495" y="30931"/>
                    </a:cubicBezTo>
                    <a:lnTo>
                      <a:pt x="5782" y="16217"/>
                    </a:lnTo>
                    <a:cubicBezTo>
                      <a:pt x="3452" y="13888"/>
                      <a:pt x="576" y="7270"/>
                      <a:pt x="2746" y="5100"/>
                    </a:cubicBezTo>
                    <a:lnTo>
                      <a:pt x="6706" y="1140"/>
                    </a:lnTo>
                    <a:cubicBezTo>
                      <a:pt x="7249" y="597"/>
                      <a:pt x="8064" y="372"/>
                      <a:pt x="9025" y="372"/>
                    </a:cubicBezTo>
                    <a:close/>
                    <a:moveTo>
                      <a:pt x="9021" y="1"/>
                    </a:moveTo>
                    <a:cubicBezTo>
                      <a:pt x="7978" y="1"/>
                      <a:pt x="7071" y="257"/>
                      <a:pt x="6447" y="881"/>
                    </a:cubicBezTo>
                    <a:lnTo>
                      <a:pt x="2484" y="4842"/>
                    </a:lnTo>
                    <a:cubicBezTo>
                      <a:pt x="1" y="7324"/>
                      <a:pt x="3336" y="14288"/>
                      <a:pt x="5523" y="16476"/>
                    </a:cubicBezTo>
                    <a:lnTo>
                      <a:pt x="20237" y="31193"/>
                    </a:lnTo>
                    <a:cubicBezTo>
                      <a:pt x="21325" y="32278"/>
                      <a:pt x="22752" y="32821"/>
                      <a:pt x="24179" y="32821"/>
                    </a:cubicBezTo>
                    <a:cubicBezTo>
                      <a:pt x="25606" y="32821"/>
                      <a:pt x="27033" y="32278"/>
                      <a:pt x="28117" y="31193"/>
                    </a:cubicBezTo>
                    <a:lnTo>
                      <a:pt x="32799" y="26512"/>
                    </a:lnTo>
                    <a:cubicBezTo>
                      <a:pt x="33851" y="25460"/>
                      <a:pt x="34430" y="24063"/>
                      <a:pt x="34430" y="22573"/>
                    </a:cubicBezTo>
                    <a:cubicBezTo>
                      <a:pt x="34430" y="21084"/>
                      <a:pt x="33851" y="19686"/>
                      <a:pt x="32799" y="18631"/>
                    </a:cubicBezTo>
                    <a:lnTo>
                      <a:pt x="18082" y="3917"/>
                    </a:lnTo>
                    <a:cubicBezTo>
                      <a:pt x="16444" y="2279"/>
                      <a:pt x="12129" y="1"/>
                      <a:pt x="9021"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0" name="Google Shape;630;p29"/>
              <p:cNvSpPr/>
              <p:nvPr/>
            </p:nvSpPr>
            <p:spPr>
              <a:xfrm>
                <a:off x="4635239" y="3945104"/>
                <a:ext cx="831689" cy="502309"/>
              </a:xfrm>
              <a:custGeom>
                <a:rect b="b" l="l" r="r" t="t"/>
                <a:pathLst>
                  <a:path extrusionOk="0" h="15822" w="26197">
                    <a:moveTo>
                      <a:pt x="1" y="1"/>
                    </a:moveTo>
                    <a:lnTo>
                      <a:pt x="14715" y="14718"/>
                    </a:lnTo>
                    <a:cubicBezTo>
                      <a:pt x="15450" y="15454"/>
                      <a:pt x="16416" y="15821"/>
                      <a:pt x="17381" y="15821"/>
                    </a:cubicBezTo>
                    <a:cubicBezTo>
                      <a:pt x="18347" y="15821"/>
                      <a:pt x="19313" y="15454"/>
                      <a:pt x="20048" y="14718"/>
                    </a:cubicBezTo>
                    <a:lnTo>
                      <a:pt x="24729" y="10037"/>
                    </a:lnTo>
                    <a:cubicBezTo>
                      <a:pt x="26196" y="8570"/>
                      <a:pt x="26196" y="6175"/>
                      <a:pt x="24725" y="4704"/>
                    </a:cubicBezTo>
                    <a:lnTo>
                      <a:pt x="20048" y="26"/>
                    </a:lnTo>
                    <a:lnTo>
                      <a:pt x="1" y="1"/>
                    </a:lnTo>
                    <a:close/>
                  </a:path>
                </a:pathLst>
              </a:custGeom>
              <a:solidFill>
                <a:srgbClr val="F1688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1" name="Google Shape;631;p29"/>
              <p:cNvSpPr/>
              <p:nvPr/>
            </p:nvSpPr>
            <p:spPr>
              <a:xfrm>
                <a:off x="4626826" y="3474276"/>
                <a:ext cx="874072" cy="838578"/>
              </a:xfrm>
              <a:custGeom>
                <a:rect b="b" l="l" r="r" t="t"/>
                <a:pathLst>
                  <a:path extrusionOk="0" h="26414" w="27532">
                    <a:moveTo>
                      <a:pt x="2494" y="1"/>
                    </a:moveTo>
                    <a:cubicBezTo>
                      <a:pt x="1533" y="1"/>
                      <a:pt x="718" y="226"/>
                      <a:pt x="175" y="769"/>
                    </a:cubicBezTo>
                    <a:lnTo>
                      <a:pt x="0" y="943"/>
                    </a:lnTo>
                    <a:lnTo>
                      <a:pt x="13910" y="14849"/>
                    </a:lnTo>
                    <a:lnTo>
                      <a:pt x="20313" y="14856"/>
                    </a:lnTo>
                    <a:lnTo>
                      <a:pt x="24990" y="19534"/>
                    </a:lnTo>
                    <a:cubicBezTo>
                      <a:pt x="26461" y="21005"/>
                      <a:pt x="26461" y="23400"/>
                      <a:pt x="24994" y="24867"/>
                    </a:cubicBezTo>
                    <a:lnTo>
                      <a:pt x="24459" y="25402"/>
                    </a:lnTo>
                    <a:lnTo>
                      <a:pt x="25474" y="26414"/>
                    </a:lnTo>
                    <a:lnTo>
                      <a:pt x="26006" y="25883"/>
                    </a:lnTo>
                    <a:cubicBezTo>
                      <a:pt x="26989" y="24900"/>
                      <a:pt x="27532" y="23593"/>
                      <a:pt x="27532" y="22202"/>
                    </a:cubicBezTo>
                    <a:cubicBezTo>
                      <a:pt x="27532" y="20812"/>
                      <a:pt x="26989" y="19505"/>
                      <a:pt x="26006" y="18522"/>
                    </a:cubicBezTo>
                    <a:lnTo>
                      <a:pt x="11292" y="3805"/>
                    </a:lnTo>
                    <a:cubicBezTo>
                      <a:pt x="9541" y="2057"/>
                      <a:pt x="5380" y="1"/>
                      <a:pt x="2494" y="1"/>
                    </a:cubicBezTo>
                    <a:close/>
                  </a:path>
                </a:pathLst>
              </a:cu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2" name="Google Shape;632;p29"/>
              <p:cNvSpPr/>
              <p:nvPr/>
            </p:nvSpPr>
            <p:spPr>
              <a:xfrm>
                <a:off x="4622762" y="3468498"/>
                <a:ext cx="900677" cy="848515"/>
              </a:xfrm>
              <a:custGeom>
                <a:rect b="b" l="l" r="r" t="t"/>
                <a:pathLst>
                  <a:path extrusionOk="0" h="26727" w="28370">
                    <a:moveTo>
                      <a:pt x="2618" y="1"/>
                    </a:moveTo>
                    <a:cubicBezTo>
                      <a:pt x="1614" y="1"/>
                      <a:pt x="755" y="241"/>
                      <a:pt x="172" y="820"/>
                    </a:cubicBezTo>
                    <a:lnTo>
                      <a:pt x="1" y="994"/>
                    </a:lnTo>
                    <a:lnTo>
                      <a:pt x="128" y="1125"/>
                    </a:lnTo>
                    <a:lnTo>
                      <a:pt x="303" y="951"/>
                    </a:lnTo>
                    <a:cubicBezTo>
                      <a:pt x="846" y="408"/>
                      <a:pt x="1661" y="183"/>
                      <a:pt x="2622" y="183"/>
                    </a:cubicBezTo>
                    <a:cubicBezTo>
                      <a:pt x="5508" y="183"/>
                      <a:pt x="9669" y="2239"/>
                      <a:pt x="11420" y="3987"/>
                    </a:cubicBezTo>
                    <a:lnTo>
                      <a:pt x="26134" y="18704"/>
                    </a:lnTo>
                    <a:cubicBezTo>
                      <a:pt x="27117" y="19687"/>
                      <a:pt x="27660" y="20994"/>
                      <a:pt x="27660" y="22384"/>
                    </a:cubicBezTo>
                    <a:cubicBezTo>
                      <a:pt x="27660" y="23775"/>
                      <a:pt x="27117" y="25082"/>
                      <a:pt x="26134" y="26065"/>
                    </a:cubicBezTo>
                    <a:lnTo>
                      <a:pt x="25602" y="26596"/>
                    </a:lnTo>
                    <a:lnTo>
                      <a:pt x="25733" y="26727"/>
                    </a:lnTo>
                    <a:lnTo>
                      <a:pt x="26265" y="26196"/>
                    </a:lnTo>
                    <a:cubicBezTo>
                      <a:pt x="28369" y="24092"/>
                      <a:pt x="28369" y="20677"/>
                      <a:pt x="26265" y="18573"/>
                    </a:cubicBezTo>
                    <a:lnTo>
                      <a:pt x="11551" y="3859"/>
                    </a:lnTo>
                    <a:cubicBezTo>
                      <a:pt x="9826" y="2134"/>
                      <a:pt x="5600" y="1"/>
                      <a:pt x="2618" y="1"/>
                    </a:cubicBezTo>
                    <a:close/>
                  </a:path>
                </a:pathLst>
              </a:custGeom>
              <a:solidFill>
                <a:srgbClr val="2A427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3" name="Google Shape;633;p29"/>
              <p:cNvSpPr/>
              <p:nvPr/>
            </p:nvSpPr>
            <p:spPr>
              <a:xfrm>
                <a:off x="5068413" y="3945707"/>
                <a:ext cx="398526" cy="335063"/>
              </a:xfrm>
              <a:custGeom>
                <a:rect b="b" l="l" r="r" t="t"/>
                <a:pathLst>
                  <a:path extrusionOk="0" h="10554" w="12553">
                    <a:moveTo>
                      <a:pt x="1" y="0"/>
                    </a:moveTo>
                    <a:lnTo>
                      <a:pt x="10550" y="10553"/>
                    </a:lnTo>
                    <a:lnTo>
                      <a:pt x="11085" y="10018"/>
                    </a:lnTo>
                    <a:cubicBezTo>
                      <a:pt x="12552" y="8551"/>
                      <a:pt x="12552" y="6156"/>
                      <a:pt x="11081" y="4685"/>
                    </a:cubicBezTo>
                    <a:lnTo>
                      <a:pt x="6404" y="7"/>
                    </a:lnTo>
                    <a:lnTo>
                      <a:pt x="1" y="0"/>
                    </a:lnTo>
                    <a:close/>
                  </a:path>
                </a:pathLst>
              </a:custGeom>
              <a:solidFill>
                <a:srgbClr val="D85D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4" name="Google Shape;634;p29"/>
              <p:cNvSpPr/>
              <p:nvPr/>
            </p:nvSpPr>
            <p:spPr>
              <a:xfrm>
                <a:off x="4526628" y="3740200"/>
                <a:ext cx="601552" cy="692508"/>
              </a:xfrm>
              <a:custGeom>
                <a:rect b="b" l="l" r="r" t="t"/>
                <a:pathLst>
                  <a:path extrusionOk="0" h="21813" w="18948">
                    <a:moveTo>
                      <a:pt x="1369" y="0"/>
                    </a:moveTo>
                    <a:cubicBezTo>
                      <a:pt x="1238" y="0"/>
                      <a:pt x="1103" y="19"/>
                      <a:pt x="972" y="66"/>
                    </a:cubicBezTo>
                    <a:cubicBezTo>
                      <a:pt x="339" y="284"/>
                      <a:pt x="1" y="976"/>
                      <a:pt x="219" y="1610"/>
                    </a:cubicBezTo>
                    <a:cubicBezTo>
                      <a:pt x="947" y="3725"/>
                      <a:pt x="2039" y="5643"/>
                      <a:pt x="3135" y="6742"/>
                    </a:cubicBezTo>
                    <a:lnTo>
                      <a:pt x="17852" y="21456"/>
                    </a:lnTo>
                    <a:cubicBezTo>
                      <a:pt x="18089" y="21693"/>
                      <a:pt x="18398" y="21813"/>
                      <a:pt x="18707" y="21813"/>
                    </a:cubicBezTo>
                    <a:cubicBezTo>
                      <a:pt x="18791" y="21813"/>
                      <a:pt x="18872" y="21806"/>
                      <a:pt x="18948" y="21788"/>
                    </a:cubicBezTo>
                    <a:cubicBezTo>
                      <a:pt x="18660" y="21623"/>
                      <a:pt x="18383" y="21420"/>
                      <a:pt x="18136" y="21172"/>
                    </a:cubicBezTo>
                    <a:lnTo>
                      <a:pt x="3422" y="6455"/>
                    </a:lnTo>
                    <a:lnTo>
                      <a:pt x="6287" y="6458"/>
                    </a:lnTo>
                    <a:lnTo>
                      <a:pt x="4853" y="5024"/>
                    </a:lnTo>
                    <a:cubicBezTo>
                      <a:pt x="4027" y="4202"/>
                      <a:pt x="3109" y="2549"/>
                      <a:pt x="2516" y="820"/>
                    </a:cubicBezTo>
                    <a:cubicBezTo>
                      <a:pt x="2341" y="314"/>
                      <a:pt x="1871" y="0"/>
                      <a:pt x="1369" y="0"/>
                    </a:cubicBezTo>
                    <a:close/>
                  </a:path>
                </a:pathLst>
              </a:cu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5" name="Google Shape;635;p29"/>
              <p:cNvSpPr/>
              <p:nvPr/>
            </p:nvSpPr>
            <p:spPr>
              <a:xfrm>
                <a:off x="4635239" y="3945104"/>
                <a:ext cx="527739" cy="486816"/>
              </a:xfrm>
              <a:custGeom>
                <a:rect b="b" l="l" r="r" t="t"/>
                <a:pathLst>
                  <a:path extrusionOk="0" h="15334" w="16623">
                    <a:moveTo>
                      <a:pt x="1" y="1"/>
                    </a:moveTo>
                    <a:lnTo>
                      <a:pt x="14715" y="14718"/>
                    </a:lnTo>
                    <a:cubicBezTo>
                      <a:pt x="14962" y="14966"/>
                      <a:pt x="15239" y="15169"/>
                      <a:pt x="15527" y="15334"/>
                    </a:cubicBezTo>
                    <a:cubicBezTo>
                      <a:pt x="15756" y="15290"/>
                      <a:pt x="15970" y="15177"/>
                      <a:pt x="16145" y="15002"/>
                    </a:cubicBezTo>
                    <a:cubicBezTo>
                      <a:pt x="16619" y="14529"/>
                      <a:pt x="16622" y="13761"/>
                      <a:pt x="16145" y="13287"/>
                    </a:cubicBezTo>
                    <a:lnTo>
                      <a:pt x="2866" y="4"/>
                    </a:lnTo>
                    <a:lnTo>
                      <a:pt x="1" y="1"/>
                    </a:lnTo>
                    <a:close/>
                  </a:path>
                </a:pathLst>
              </a:custGeom>
              <a:solidFill>
                <a:srgbClr val="CC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6" name="Google Shape;636;p29"/>
              <p:cNvSpPr/>
              <p:nvPr/>
            </p:nvSpPr>
            <p:spPr>
              <a:xfrm>
                <a:off x="4332233" y="3324392"/>
                <a:ext cx="354143" cy="354016"/>
              </a:xfrm>
              <a:custGeom>
                <a:rect b="b" l="l" r="r" t="t"/>
                <a:pathLst>
                  <a:path extrusionOk="0" h="11151" w="11155">
                    <a:moveTo>
                      <a:pt x="7607" y="0"/>
                    </a:moveTo>
                    <a:cubicBezTo>
                      <a:pt x="7597" y="0"/>
                      <a:pt x="7587" y="4"/>
                      <a:pt x="7579" y="11"/>
                    </a:cubicBezTo>
                    <a:lnTo>
                      <a:pt x="15" y="7576"/>
                    </a:lnTo>
                    <a:cubicBezTo>
                      <a:pt x="0" y="7590"/>
                      <a:pt x="0" y="7620"/>
                      <a:pt x="15" y="7634"/>
                    </a:cubicBezTo>
                    <a:lnTo>
                      <a:pt x="3532" y="11150"/>
                    </a:lnTo>
                    <a:lnTo>
                      <a:pt x="11154" y="3531"/>
                    </a:lnTo>
                    <a:lnTo>
                      <a:pt x="7638" y="11"/>
                    </a:lnTo>
                    <a:cubicBezTo>
                      <a:pt x="7629" y="4"/>
                      <a:pt x="7618" y="0"/>
                      <a:pt x="7607" y="0"/>
                    </a:cubicBezTo>
                    <a:close/>
                  </a:path>
                </a:pathLst>
              </a:custGeom>
              <a:solidFill>
                <a:srgbClr val="8AAC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7" name="Google Shape;637;p29"/>
              <p:cNvSpPr/>
              <p:nvPr/>
            </p:nvSpPr>
            <p:spPr>
              <a:xfrm>
                <a:off x="4510119" y="3341918"/>
                <a:ext cx="176262" cy="158166"/>
              </a:xfrm>
              <a:custGeom>
                <a:rect b="b" l="l" r="r" t="t"/>
                <a:pathLst>
                  <a:path extrusionOk="0" h="4982" w="5552">
                    <a:moveTo>
                      <a:pt x="2004" y="1"/>
                    </a:moveTo>
                    <a:cubicBezTo>
                      <a:pt x="1653" y="1"/>
                      <a:pt x="1301" y="134"/>
                      <a:pt x="1034" y="402"/>
                    </a:cubicBezTo>
                    <a:lnTo>
                      <a:pt x="0" y="1436"/>
                    </a:lnTo>
                    <a:lnTo>
                      <a:pt x="3549" y="4981"/>
                    </a:lnTo>
                    <a:lnTo>
                      <a:pt x="5551" y="2979"/>
                    </a:lnTo>
                    <a:lnTo>
                      <a:pt x="2977" y="402"/>
                    </a:lnTo>
                    <a:cubicBezTo>
                      <a:pt x="2708" y="134"/>
                      <a:pt x="2356" y="1"/>
                      <a:pt x="2004" y="1"/>
                    </a:cubicBezTo>
                    <a:close/>
                  </a:path>
                </a:pathLst>
              </a:custGeom>
              <a:solidFill>
                <a:srgbClr val="6194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8" name="Google Shape;638;p29"/>
              <p:cNvSpPr/>
              <p:nvPr/>
            </p:nvSpPr>
            <p:spPr>
              <a:xfrm>
                <a:off x="4339154" y="3336108"/>
                <a:ext cx="353096" cy="348207"/>
              </a:xfrm>
              <a:custGeom>
                <a:rect b="b" l="l" r="r" t="t"/>
                <a:pathLst>
                  <a:path extrusionOk="0" h="10968" w="11122">
                    <a:moveTo>
                      <a:pt x="7391" y="366"/>
                    </a:moveTo>
                    <a:cubicBezTo>
                      <a:pt x="7697" y="366"/>
                      <a:pt x="7998" y="483"/>
                      <a:pt x="8231" y="716"/>
                    </a:cubicBezTo>
                    <a:lnTo>
                      <a:pt x="10678" y="3158"/>
                    </a:lnTo>
                    <a:lnTo>
                      <a:pt x="3314" y="10522"/>
                    </a:lnTo>
                    <a:lnTo>
                      <a:pt x="871" y="8076"/>
                    </a:lnTo>
                    <a:cubicBezTo>
                      <a:pt x="645" y="7851"/>
                      <a:pt x="521" y="7552"/>
                      <a:pt x="521" y="7236"/>
                    </a:cubicBezTo>
                    <a:cubicBezTo>
                      <a:pt x="521" y="6919"/>
                      <a:pt x="645" y="6617"/>
                      <a:pt x="871" y="6394"/>
                    </a:cubicBezTo>
                    <a:lnTo>
                      <a:pt x="6550" y="716"/>
                    </a:lnTo>
                    <a:cubicBezTo>
                      <a:pt x="6779" y="483"/>
                      <a:pt x="7085" y="366"/>
                      <a:pt x="7391" y="366"/>
                    </a:cubicBezTo>
                    <a:close/>
                    <a:moveTo>
                      <a:pt x="7390" y="1"/>
                    </a:moveTo>
                    <a:cubicBezTo>
                      <a:pt x="6991" y="1"/>
                      <a:pt x="6592" y="152"/>
                      <a:pt x="6288" y="454"/>
                    </a:cubicBezTo>
                    <a:lnTo>
                      <a:pt x="609" y="6132"/>
                    </a:lnTo>
                    <a:cubicBezTo>
                      <a:pt x="1" y="6740"/>
                      <a:pt x="1" y="7731"/>
                      <a:pt x="609" y="8335"/>
                    </a:cubicBezTo>
                    <a:lnTo>
                      <a:pt x="3186" y="10912"/>
                    </a:lnTo>
                    <a:cubicBezTo>
                      <a:pt x="3219" y="10945"/>
                      <a:pt x="3266" y="10967"/>
                      <a:pt x="3314" y="10967"/>
                    </a:cubicBezTo>
                    <a:cubicBezTo>
                      <a:pt x="3364" y="10967"/>
                      <a:pt x="3411" y="10945"/>
                      <a:pt x="3445" y="10912"/>
                    </a:cubicBezTo>
                    <a:lnTo>
                      <a:pt x="11067" y="3289"/>
                    </a:lnTo>
                    <a:cubicBezTo>
                      <a:pt x="11100" y="3257"/>
                      <a:pt x="11121" y="3210"/>
                      <a:pt x="11121" y="3158"/>
                    </a:cubicBezTo>
                    <a:cubicBezTo>
                      <a:pt x="11121" y="3111"/>
                      <a:pt x="11100" y="3064"/>
                      <a:pt x="11067" y="3031"/>
                    </a:cubicBezTo>
                    <a:lnTo>
                      <a:pt x="8490" y="454"/>
                    </a:lnTo>
                    <a:cubicBezTo>
                      <a:pt x="8188" y="152"/>
                      <a:pt x="7789" y="1"/>
                      <a:pt x="7390"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9" name="Google Shape;639;p29"/>
              <p:cNvSpPr/>
              <p:nvPr/>
            </p:nvSpPr>
            <p:spPr>
              <a:xfrm>
                <a:off x="4446432" y="3439004"/>
                <a:ext cx="125403" cy="124291"/>
              </a:xfrm>
              <a:custGeom>
                <a:rect b="b" l="l" r="r" t="t"/>
                <a:pathLst>
                  <a:path extrusionOk="0" h="3915" w="3950">
                    <a:moveTo>
                      <a:pt x="200" y="0"/>
                    </a:moveTo>
                    <a:cubicBezTo>
                      <a:pt x="153" y="0"/>
                      <a:pt x="105" y="17"/>
                      <a:pt x="69" y="52"/>
                    </a:cubicBezTo>
                    <a:cubicBezTo>
                      <a:pt x="0" y="125"/>
                      <a:pt x="0" y="242"/>
                      <a:pt x="69" y="314"/>
                    </a:cubicBezTo>
                    <a:lnTo>
                      <a:pt x="3619" y="3860"/>
                    </a:lnTo>
                    <a:cubicBezTo>
                      <a:pt x="3651" y="3896"/>
                      <a:pt x="3698" y="3914"/>
                      <a:pt x="3745" y="3914"/>
                    </a:cubicBezTo>
                    <a:cubicBezTo>
                      <a:pt x="3794" y="3914"/>
                      <a:pt x="3841" y="3896"/>
                      <a:pt x="3877" y="3860"/>
                    </a:cubicBezTo>
                    <a:cubicBezTo>
                      <a:pt x="3950" y="3787"/>
                      <a:pt x="3950" y="3671"/>
                      <a:pt x="3877" y="3602"/>
                    </a:cubicBezTo>
                    <a:lnTo>
                      <a:pt x="331" y="52"/>
                    </a:lnTo>
                    <a:cubicBezTo>
                      <a:pt x="295" y="17"/>
                      <a:pt x="248" y="0"/>
                      <a:pt x="200"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0" name="Google Shape;640;p29"/>
              <p:cNvSpPr/>
              <p:nvPr/>
            </p:nvSpPr>
            <p:spPr>
              <a:xfrm>
                <a:off x="4415223" y="3470117"/>
                <a:ext cx="125434" cy="124260"/>
              </a:xfrm>
              <a:custGeom>
                <a:rect b="b" l="l" r="r" t="t"/>
                <a:pathLst>
                  <a:path extrusionOk="0" h="3914" w="3951">
                    <a:moveTo>
                      <a:pt x="201" y="0"/>
                    </a:moveTo>
                    <a:cubicBezTo>
                      <a:pt x="154" y="0"/>
                      <a:pt x="107" y="19"/>
                      <a:pt x="73" y="55"/>
                    </a:cubicBezTo>
                    <a:cubicBezTo>
                      <a:pt x="0" y="128"/>
                      <a:pt x="0" y="244"/>
                      <a:pt x="73" y="313"/>
                    </a:cubicBezTo>
                    <a:lnTo>
                      <a:pt x="3619" y="3863"/>
                    </a:lnTo>
                    <a:cubicBezTo>
                      <a:pt x="3655" y="3895"/>
                      <a:pt x="3702" y="3914"/>
                      <a:pt x="3750" y="3914"/>
                    </a:cubicBezTo>
                    <a:cubicBezTo>
                      <a:pt x="3797" y="3914"/>
                      <a:pt x="3844" y="3895"/>
                      <a:pt x="3877" y="3863"/>
                    </a:cubicBezTo>
                    <a:cubicBezTo>
                      <a:pt x="3950" y="3790"/>
                      <a:pt x="3950" y="3673"/>
                      <a:pt x="3877" y="3601"/>
                    </a:cubicBezTo>
                    <a:lnTo>
                      <a:pt x="331" y="55"/>
                    </a:lnTo>
                    <a:cubicBezTo>
                      <a:pt x="295" y="19"/>
                      <a:pt x="248" y="0"/>
                      <a:pt x="201"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1" name="Google Shape;641;p29"/>
              <p:cNvSpPr/>
              <p:nvPr/>
            </p:nvSpPr>
            <p:spPr>
              <a:xfrm>
                <a:off x="4384110" y="3501294"/>
                <a:ext cx="125434" cy="124291"/>
              </a:xfrm>
              <a:custGeom>
                <a:rect b="b" l="l" r="r" t="t"/>
                <a:pathLst>
                  <a:path extrusionOk="0" h="3915" w="3951">
                    <a:moveTo>
                      <a:pt x="201" y="0"/>
                    </a:moveTo>
                    <a:cubicBezTo>
                      <a:pt x="154" y="0"/>
                      <a:pt x="107" y="18"/>
                      <a:pt x="70" y="52"/>
                    </a:cubicBezTo>
                    <a:cubicBezTo>
                      <a:pt x="1" y="126"/>
                      <a:pt x="1" y="242"/>
                      <a:pt x="70" y="314"/>
                    </a:cubicBezTo>
                    <a:lnTo>
                      <a:pt x="3620" y="3860"/>
                    </a:lnTo>
                    <a:cubicBezTo>
                      <a:pt x="3652" y="3896"/>
                      <a:pt x="3699" y="3915"/>
                      <a:pt x="3747" y="3915"/>
                    </a:cubicBezTo>
                    <a:cubicBezTo>
                      <a:pt x="3794" y="3915"/>
                      <a:pt x="3841" y="3896"/>
                      <a:pt x="3878" y="3860"/>
                    </a:cubicBezTo>
                    <a:cubicBezTo>
                      <a:pt x="3951" y="3787"/>
                      <a:pt x="3951" y="3671"/>
                      <a:pt x="3878" y="3602"/>
                    </a:cubicBezTo>
                    <a:lnTo>
                      <a:pt x="332" y="52"/>
                    </a:lnTo>
                    <a:cubicBezTo>
                      <a:pt x="296" y="18"/>
                      <a:pt x="249" y="0"/>
                      <a:pt x="201"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2" name="Google Shape;642;p29"/>
              <p:cNvSpPr/>
              <p:nvPr/>
            </p:nvSpPr>
            <p:spPr>
              <a:xfrm>
                <a:off x="4352933" y="3532407"/>
                <a:ext cx="125403" cy="124260"/>
              </a:xfrm>
              <a:custGeom>
                <a:rect b="b" l="l" r="r" t="t"/>
                <a:pathLst>
                  <a:path extrusionOk="0" h="3914" w="3950">
                    <a:moveTo>
                      <a:pt x="201" y="1"/>
                    </a:moveTo>
                    <a:cubicBezTo>
                      <a:pt x="154" y="1"/>
                      <a:pt x="108" y="19"/>
                      <a:pt x="73" y="55"/>
                    </a:cubicBezTo>
                    <a:cubicBezTo>
                      <a:pt x="0" y="128"/>
                      <a:pt x="0" y="245"/>
                      <a:pt x="73" y="314"/>
                    </a:cubicBezTo>
                    <a:lnTo>
                      <a:pt x="3619" y="3863"/>
                    </a:lnTo>
                    <a:cubicBezTo>
                      <a:pt x="3655" y="3896"/>
                      <a:pt x="3703" y="3914"/>
                      <a:pt x="3750" y="3914"/>
                    </a:cubicBezTo>
                    <a:cubicBezTo>
                      <a:pt x="3797" y="3914"/>
                      <a:pt x="3844" y="3896"/>
                      <a:pt x="3877" y="3863"/>
                    </a:cubicBezTo>
                    <a:cubicBezTo>
                      <a:pt x="3950" y="3790"/>
                      <a:pt x="3950" y="3674"/>
                      <a:pt x="3877" y="3601"/>
                    </a:cubicBezTo>
                    <a:lnTo>
                      <a:pt x="331" y="55"/>
                    </a:lnTo>
                    <a:cubicBezTo>
                      <a:pt x="295" y="19"/>
                      <a:pt x="248" y="1"/>
                      <a:pt x="201"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3" name="Google Shape;643;p29"/>
              <p:cNvSpPr/>
              <p:nvPr/>
            </p:nvSpPr>
            <p:spPr>
              <a:xfrm>
                <a:off x="4539803" y="3345537"/>
                <a:ext cx="125403" cy="124260"/>
              </a:xfrm>
              <a:custGeom>
                <a:rect b="b" l="l" r="r" t="t"/>
                <a:pathLst>
                  <a:path extrusionOk="0" h="3914" w="3950">
                    <a:moveTo>
                      <a:pt x="201" y="0"/>
                    </a:moveTo>
                    <a:cubicBezTo>
                      <a:pt x="154" y="0"/>
                      <a:pt x="108" y="19"/>
                      <a:pt x="73" y="55"/>
                    </a:cubicBezTo>
                    <a:cubicBezTo>
                      <a:pt x="1" y="128"/>
                      <a:pt x="1" y="244"/>
                      <a:pt x="73" y="314"/>
                    </a:cubicBezTo>
                    <a:lnTo>
                      <a:pt x="3619" y="3863"/>
                    </a:lnTo>
                    <a:cubicBezTo>
                      <a:pt x="3655" y="3896"/>
                      <a:pt x="3702" y="3913"/>
                      <a:pt x="3750" y="3913"/>
                    </a:cubicBezTo>
                    <a:cubicBezTo>
                      <a:pt x="3797" y="3913"/>
                      <a:pt x="3845" y="3896"/>
                      <a:pt x="3877" y="3863"/>
                    </a:cubicBezTo>
                    <a:cubicBezTo>
                      <a:pt x="3950" y="3790"/>
                      <a:pt x="3950" y="3673"/>
                      <a:pt x="3877" y="3601"/>
                    </a:cubicBezTo>
                    <a:lnTo>
                      <a:pt x="332" y="55"/>
                    </a:lnTo>
                    <a:cubicBezTo>
                      <a:pt x="295" y="19"/>
                      <a:pt x="248" y="0"/>
                      <a:pt x="201"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4" name="Google Shape;644;p29"/>
              <p:cNvSpPr/>
              <p:nvPr/>
            </p:nvSpPr>
            <p:spPr>
              <a:xfrm>
                <a:off x="4508722" y="3376714"/>
                <a:ext cx="125434" cy="124291"/>
              </a:xfrm>
              <a:custGeom>
                <a:rect b="b" l="l" r="r" t="t"/>
                <a:pathLst>
                  <a:path extrusionOk="0" h="3915" w="3951">
                    <a:moveTo>
                      <a:pt x="200" y="0"/>
                    </a:moveTo>
                    <a:cubicBezTo>
                      <a:pt x="153" y="0"/>
                      <a:pt x="106" y="18"/>
                      <a:pt x="69" y="53"/>
                    </a:cubicBezTo>
                    <a:cubicBezTo>
                      <a:pt x="0" y="125"/>
                      <a:pt x="0" y="241"/>
                      <a:pt x="69" y="315"/>
                    </a:cubicBezTo>
                    <a:lnTo>
                      <a:pt x="3618" y="3860"/>
                    </a:lnTo>
                    <a:cubicBezTo>
                      <a:pt x="3651" y="3897"/>
                      <a:pt x="3699" y="3914"/>
                      <a:pt x="3746" y="3914"/>
                    </a:cubicBezTo>
                    <a:cubicBezTo>
                      <a:pt x="3793" y="3914"/>
                      <a:pt x="3841" y="3897"/>
                      <a:pt x="3877" y="3860"/>
                    </a:cubicBezTo>
                    <a:cubicBezTo>
                      <a:pt x="3950" y="3787"/>
                      <a:pt x="3950" y="3670"/>
                      <a:pt x="3877" y="3601"/>
                    </a:cubicBezTo>
                    <a:lnTo>
                      <a:pt x="331" y="53"/>
                    </a:lnTo>
                    <a:cubicBezTo>
                      <a:pt x="295" y="18"/>
                      <a:pt x="248" y="0"/>
                      <a:pt x="200"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5" name="Google Shape;645;p29"/>
              <p:cNvSpPr/>
              <p:nvPr/>
            </p:nvSpPr>
            <p:spPr>
              <a:xfrm>
                <a:off x="4477513" y="3407827"/>
                <a:ext cx="125434" cy="124260"/>
              </a:xfrm>
              <a:custGeom>
                <a:rect b="b" l="l" r="r" t="t"/>
                <a:pathLst>
                  <a:path extrusionOk="0" h="3914" w="3951">
                    <a:moveTo>
                      <a:pt x="202" y="0"/>
                    </a:moveTo>
                    <a:cubicBezTo>
                      <a:pt x="156" y="0"/>
                      <a:pt x="109" y="19"/>
                      <a:pt x="73" y="55"/>
                    </a:cubicBezTo>
                    <a:cubicBezTo>
                      <a:pt x="0" y="128"/>
                      <a:pt x="0" y="244"/>
                      <a:pt x="73" y="313"/>
                    </a:cubicBezTo>
                    <a:lnTo>
                      <a:pt x="3618" y="3863"/>
                    </a:lnTo>
                    <a:cubicBezTo>
                      <a:pt x="3655" y="3895"/>
                      <a:pt x="3702" y="3914"/>
                      <a:pt x="3749" y="3914"/>
                    </a:cubicBezTo>
                    <a:cubicBezTo>
                      <a:pt x="3797" y="3914"/>
                      <a:pt x="3845" y="3895"/>
                      <a:pt x="3877" y="3863"/>
                    </a:cubicBezTo>
                    <a:cubicBezTo>
                      <a:pt x="3950" y="3790"/>
                      <a:pt x="3950" y="3673"/>
                      <a:pt x="3877" y="3601"/>
                    </a:cubicBezTo>
                    <a:lnTo>
                      <a:pt x="332" y="55"/>
                    </a:lnTo>
                    <a:cubicBezTo>
                      <a:pt x="295" y="19"/>
                      <a:pt x="249" y="0"/>
                      <a:pt x="202"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6" name="Google Shape;646;p29"/>
              <p:cNvSpPr/>
              <p:nvPr/>
            </p:nvSpPr>
            <p:spPr>
              <a:xfrm>
                <a:off x="4814522" y="3680799"/>
                <a:ext cx="493610" cy="493515"/>
              </a:xfrm>
              <a:custGeom>
                <a:rect b="b" l="l" r="r" t="t"/>
                <a:pathLst>
                  <a:path extrusionOk="0" h="15545" w="15548">
                    <a:moveTo>
                      <a:pt x="8340" y="1"/>
                    </a:moveTo>
                    <a:lnTo>
                      <a:pt x="0" y="8341"/>
                    </a:lnTo>
                    <a:lnTo>
                      <a:pt x="7208" y="15544"/>
                    </a:lnTo>
                    <a:lnTo>
                      <a:pt x="15548" y="7209"/>
                    </a:lnTo>
                    <a:lnTo>
                      <a:pt x="8340" y="1"/>
                    </a:lnTo>
                    <a:close/>
                  </a:path>
                </a:pathLst>
              </a:custGeom>
              <a:solidFill>
                <a:srgbClr val="8AAC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7" name="Google Shape;647;p29"/>
              <p:cNvSpPr/>
              <p:nvPr/>
            </p:nvSpPr>
            <p:spPr>
              <a:xfrm>
                <a:off x="4941420" y="3680799"/>
                <a:ext cx="366715" cy="366747"/>
              </a:xfrm>
              <a:custGeom>
                <a:rect b="b" l="l" r="r" t="t"/>
                <a:pathLst>
                  <a:path extrusionOk="0" h="11552" w="11551">
                    <a:moveTo>
                      <a:pt x="4343" y="1"/>
                    </a:moveTo>
                    <a:lnTo>
                      <a:pt x="0" y="4344"/>
                    </a:lnTo>
                    <a:lnTo>
                      <a:pt x="7208" y="11551"/>
                    </a:lnTo>
                    <a:lnTo>
                      <a:pt x="11551" y="7209"/>
                    </a:lnTo>
                    <a:lnTo>
                      <a:pt x="4343" y="1"/>
                    </a:lnTo>
                    <a:close/>
                  </a:path>
                </a:pathLst>
              </a:custGeom>
              <a:solidFill>
                <a:srgbClr val="6194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8" name="Google Shape;648;p29"/>
              <p:cNvSpPr/>
              <p:nvPr/>
            </p:nvSpPr>
            <p:spPr>
              <a:xfrm>
                <a:off x="4808712" y="3675021"/>
                <a:ext cx="505198" cy="505198"/>
              </a:xfrm>
              <a:custGeom>
                <a:rect b="b" l="l" r="r" t="t"/>
                <a:pathLst>
                  <a:path extrusionOk="0" h="15913" w="15913">
                    <a:moveTo>
                      <a:pt x="8523" y="442"/>
                    </a:moveTo>
                    <a:lnTo>
                      <a:pt x="15469" y="7391"/>
                    </a:lnTo>
                    <a:lnTo>
                      <a:pt x="7391" y="15468"/>
                    </a:lnTo>
                    <a:lnTo>
                      <a:pt x="442" y="8523"/>
                    </a:lnTo>
                    <a:lnTo>
                      <a:pt x="8523" y="442"/>
                    </a:lnTo>
                    <a:close/>
                    <a:moveTo>
                      <a:pt x="8523" y="0"/>
                    </a:moveTo>
                    <a:cubicBezTo>
                      <a:pt x="8476" y="0"/>
                      <a:pt x="8428" y="17"/>
                      <a:pt x="8392" y="52"/>
                    </a:cubicBezTo>
                    <a:lnTo>
                      <a:pt x="56" y="8392"/>
                    </a:lnTo>
                    <a:cubicBezTo>
                      <a:pt x="19" y="8424"/>
                      <a:pt x="1" y="8471"/>
                      <a:pt x="1" y="8523"/>
                    </a:cubicBezTo>
                    <a:cubicBezTo>
                      <a:pt x="1" y="8570"/>
                      <a:pt x="19" y="8617"/>
                      <a:pt x="56" y="8649"/>
                    </a:cubicBezTo>
                    <a:lnTo>
                      <a:pt x="7260" y="15857"/>
                    </a:lnTo>
                    <a:cubicBezTo>
                      <a:pt x="7296" y="15894"/>
                      <a:pt x="7344" y="15912"/>
                      <a:pt x="7391" y="15912"/>
                    </a:cubicBezTo>
                    <a:cubicBezTo>
                      <a:pt x="7438" y="15912"/>
                      <a:pt x="7485" y="15894"/>
                      <a:pt x="7522" y="15857"/>
                    </a:cubicBezTo>
                    <a:lnTo>
                      <a:pt x="15857" y="7518"/>
                    </a:lnTo>
                    <a:cubicBezTo>
                      <a:pt x="15894" y="7485"/>
                      <a:pt x="15913" y="7438"/>
                      <a:pt x="15913" y="7391"/>
                    </a:cubicBezTo>
                    <a:cubicBezTo>
                      <a:pt x="15913" y="7339"/>
                      <a:pt x="15894" y="7295"/>
                      <a:pt x="15857" y="7259"/>
                    </a:cubicBezTo>
                    <a:lnTo>
                      <a:pt x="8654" y="52"/>
                    </a:lnTo>
                    <a:cubicBezTo>
                      <a:pt x="8618" y="17"/>
                      <a:pt x="8570" y="0"/>
                      <a:pt x="8523"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9" name="Google Shape;649;p29"/>
              <p:cNvSpPr/>
              <p:nvPr/>
            </p:nvSpPr>
            <p:spPr>
              <a:xfrm>
                <a:off x="4974343" y="3820619"/>
                <a:ext cx="200771" cy="200898"/>
              </a:xfrm>
              <a:custGeom>
                <a:rect b="b" l="l" r="r" t="t"/>
                <a:pathLst>
                  <a:path extrusionOk="0" h="6328" w="6324">
                    <a:moveTo>
                      <a:pt x="1428" y="1"/>
                    </a:moveTo>
                    <a:lnTo>
                      <a:pt x="0" y="1429"/>
                    </a:lnTo>
                    <a:lnTo>
                      <a:pt x="1734" y="3164"/>
                    </a:lnTo>
                    <a:lnTo>
                      <a:pt x="0" y="4898"/>
                    </a:lnTo>
                    <a:lnTo>
                      <a:pt x="1428" y="6328"/>
                    </a:lnTo>
                    <a:lnTo>
                      <a:pt x="3164" y="4592"/>
                    </a:lnTo>
                    <a:lnTo>
                      <a:pt x="4896" y="6328"/>
                    </a:lnTo>
                    <a:lnTo>
                      <a:pt x="6324" y="4898"/>
                    </a:lnTo>
                    <a:lnTo>
                      <a:pt x="4590" y="3164"/>
                    </a:lnTo>
                    <a:lnTo>
                      <a:pt x="6324" y="1429"/>
                    </a:lnTo>
                    <a:lnTo>
                      <a:pt x="4896" y="1"/>
                    </a:lnTo>
                    <a:lnTo>
                      <a:pt x="3164" y="1738"/>
                    </a:lnTo>
                    <a:lnTo>
                      <a:pt x="1428" y="1"/>
                    </a:lnTo>
                    <a:close/>
                  </a:path>
                </a:pathLst>
              </a:custGeom>
              <a:solidFill>
                <a:srgbClr val="F9FB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0" name="Google Shape;650;p29"/>
              <p:cNvSpPr/>
              <p:nvPr/>
            </p:nvSpPr>
            <p:spPr>
              <a:xfrm>
                <a:off x="4981518" y="3820619"/>
                <a:ext cx="193596" cy="193660"/>
              </a:xfrm>
              <a:custGeom>
                <a:rect b="b" l="l" r="r" t="t"/>
                <a:pathLst>
                  <a:path extrusionOk="0" h="6100" w="6098">
                    <a:moveTo>
                      <a:pt x="1202" y="1"/>
                    </a:moveTo>
                    <a:lnTo>
                      <a:pt x="1" y="1202"/>
                    </a:lnTo>
                    <a:lnTo>
                      <a:pt x="4897" y="6099"/>
                    </a:lnTo>
                    <a:lnTo>
                      <a:pt x="6098" y="4898"/>
                    </a:lnTo>
                    <a:lnTo>
                      <a:pt x="4364" y="3164"/>
                    </a:lnTo>
                    <a:lnTo>
                      <a:pt x="6098" y="1429"/>
                    </a:lnTo>
                    <a:lnTo>
                      <a:pt x="4670" y="1"/>
                    </a:lnTo>
                    <a:lnTo>
                      <a:pt x="2938" y="1738"/>
                    </a:lnTo>
                    <a:lnTo>
                      <a:pt x="1202" y="1"/>
                    </a:lnTo>
                    <a:close/>
                  </a:path>
                </a:pathLst>
              </a:custGeom>
              <a:solidFill>
                <a:srgbClr val="D0E0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1" name="Google Shape;651;p29"/>
              <p:cNvSpPr/>
              <p:nvPr/>
            </p:nvSpPr>
            <p:spPr>
              <a:xfrm>
                <a:off x="4967993" y="3814872"/>
                <a:ext cx="213597" cy="212423"/>
              </a:xfrm>
              <a:custGeom>
                <a:rect b="b" l="l" r="r" t="t"/>
                <a:pathLst>
                  <a:path extrusionOk="0" h="6691" w="6728">
                    <a:moveTo>
                      <a:pt x="5096" y="441"/>
                    </a:moveTo>
                    <a:lnTo>
                      <a:pt x="6265" y="1610"/>
                    </a:lnTo>
                    <a:lnTo>
                      <a:pt x="4659" y="3214"/>
                    </a:lnTo>
                    <a:cubicBezTo>
                      <a:pt x="4590" y="3288"/>
                      <a:pt x="4590" y="3404"/>
                      <a:pt x="4659" y="3477"/>
                    </a:cubicBezTo>
                    <a:lnTo>
                      <a:pt x="6265" y="5079"/>
                    </a:lnTo>
                    <a:lnTo>
                      <a:pt x="5096" y="6247"/>
                    </a:lnTo>
                    <a:lnTo>
                      <a:pt x="3491" y="4645"/>
                    </a:lnTo>
                    <a:cubicBezTo>
                      <a:pt x="3457" y="4609"/>
                      <a:pt x="3410" y="4590"/>
                      <a:pt x="3363" y="4590"/>
                    </a:cubicBezTo>
                    <a:cubicBezTo>
                      <a:pt x="3316" y="4590"/>
                      <a:pt x="3269" y="4609"/>
                      <a:pt x="3233" y="4645"/>
                    </a:cubicBezTo>
                    <a:lnTo>
                      <a:pt x="1628" y="6247"/>
                    </a:lnTo>
                    <a:lnTo>
                      <a:pt x="459" y="5079"/>
                    </a:lnTo>
                    <a:lnTo>
                      <a:pt x="2065" y="3477"/>
                    </a:lnTo>
                    <a:cubicBezTo>
                      <a:pt x="2137" y="3404"/>
                      <a:pt x="2137" y="3288"/>
                      <a:pt x="2065" y="3214"/>
                    </a:cubicBezTo>
                    <a:lnTo>
                      <a:pt x="459" y="1610"/>
                    </a:lnTo>
                    <a:lnTo>
                      <a:pt x="1628" y="441"/>
                    </a:lnTo>
                    <a:lnTo>
                      <a:pt x="3233" y="2046"/>
                    </a:lnTo>
                    <a:cubicBezTo>
                      <a:pt x="3269" y="2083"/>
                      <a:pt x="3316" y="2101"/>
                      <a:pt x="3363" y="2101"/>
                    </a:cubicBezTo>
                    <a:cubicBezTo>
                      <a:pt x="3410" y="2101"/>
                      <a:pt x="3457" y="2083"/>
                      <a:pt x="3491" y="2046"/>
                    </a:cubicBezTo>
                    <a:lnTo>
                      <a:pt x="5096" y="441"/>
                    </a:lnTo>
                    <a:close/>
                    <a:moveTo>
                      <a:pt x="5096" y="0"/>
                    </a:moveTo>
                    <a:cubicBezTo>
                      <a:pt x="5049" y="0"/>
                      <a:pt x="5002" y="19"/>
                      <a:pt x="4965" y="51"/>
                    </a:cubicBezTo>
                    <a:lnTo>
                      <a:pt x="3364" y="1657"/>
                    </a:lnTo>
                    <a:lnTo>
                      <a:pt x="1759" y="51"/>
                    </a:lnTo>
                    <a:cubicBezTo>
                      <a:pt x="1724" y="18"/>
                      <a:pt x="1676" y="2"/>
                      <a:pt x="1628" y="2"/>
                    </a:cubicBezTo>
                    <a:cubicBezTo>
                      <a:pt x="1580" y="2"/>
                      <a:pt x="1533" y="18"/>
                      <a:pt x="1500" y="51"/>
                    </a:cubicBezTo>
                    <a:lnTo>
                      <a:pt x="69" y="1482"/>
                    </a:lnTo>
                    <a:cubicBezTo>
                      <a:pt x="0" y="1551"/>
                      <a:pt x="0" y="1667"/>
                      <a:pt x="69" y="1741"/>
                    </a:cubicBezTo>
                    <a:lnTo>
                      <a:pt x="1675" y="3345"/>
                    </a:lnTo>
                    <a:lnTo>
                      <a:pt x="69" y="4951"/>
                    </a:lnTo>
                    <a:cubicBezTo>
                      <a:pt x="0" y="5020"/>
                      <a:pt x="0" y="5136"/>
                      <a:pt x="69" y="5210"/>
                    </a:cubicBezTo>
                    <a:lnTo>
                      <a:pt x="1500" y="6637"/>
                    </a:lnTo>
                    <a:cubicBezTo>
                      <a:pt x="1533" y="6673"/>
                      <a:pt x="1580" y="6691"/>
                      <a:pt x="1628" y="6691"/>
                    </a:cubicBezTo>
                    <a:cubicBezTo>
                      <a:pt x="1679" y="6691"/>
                      <a:pt x="1722" y="6673"/>
                      <a:pt x="1759" y="6637"/>
                    </a:cubicBezTo>
                    <a:lnTo>
                      <a:pt x="3364" y="5031"/>
                    </a:lnTo>
                    <a:lnTo>
                      <a:pt x="4965" y="6637"/>
                    </a:lnTo>
                    <a:cubicBezTo>
                      <a:pt x="5002" y="6673"/>
                      <a:pt x="5049" y="6691"/>
                      <a:pt x="5096" y="6691"/>
                    </a:cubicBezTo>
                    <a:cubicBezTo>
                      <a:pt x="5144" y="6691"/>
                      <a:pt x="5191" y="6673"/>
                      <a:pt x="5227" y="6637"/>
                    </a:cubicBezTo>
                    <a:lnTo>
                      <a:pt x="6655" y="5210"/>
                    </a:lnTo>
                    <a:cubicBezTo>
                      <a:pt x="6727" y="5136"/>
                      <a:pt x="6727" y="5020"/>
                      <a:pt x="6655" y="4951"/>
                    </a:cubicBezTo>
                    <a:lnTo>
                      <a:pt x="5049" y="3345"/>
                    </a:lnTo>
                    <a:lnTo>
                      <a:pt x="6655" y="1741"/>
                    </a:lnTo>
                    <a:cubicBezTo>
                      <a:pt x="6727" y="1667"/>
                      <a:pt x="6727" y="1551"/>
                      <a:pt x="6655" y="1482"/>
                    </a:cubicBezTo>
                    <a:lnTo>
                      <a:pt x="5227" y="51"/>
                    </a:lnTo>
                    <a:cubicBezTo>
                      <a:pt x="5191" y="19"/>
                      <a:pt x="5144" y="0"/>
                      <a:pt x="5096"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52" name="Google Shape;652;p29"/>
            <p:cNvGrpSpPr/>
            <p:nvPr/>
          </p:nvGrpSpPr>
          <p:grpSpPr>
            <a:xfrm>
              <a:off x="7002589" y="3756903"/>
              <a:ext cx="460558" cy="192901"/>
              <a:chOff x="5427392" y="3652956"/>
              <a:chExt cx="296236" cy="133625"/>
            </a:xfrm>
          </p:grpSpPr>
          <p:sp>
            <p:nvSpPr>
              <p:cNvPr id="653" name="Google Shape;653;p29"/>
              <p:cNvSpPr/>
              <p:nvPr/>
            </p:nvSpPr>
            <p:spPr>
              <a:xfrm>
                <a:off x="5433170" y="3658734"/>
                <a:ext cx="284648" cy="122069"/>
              </a:xfrm>
              <a:custGeom>
                <a:rect b="b" l="l" r="r" t="t"/>
                <a:pathLst>
                  <a:path extrusionOk="0" h="3845" w="8966">
                    <a:moveTo>
                      <a:pt x="4485" y="0"/>
                    </a:moveTo>
                    <a:cubicBezTo>
                      <a:pt x="2010" y="0"/>
                      <a:pt x="0" y="859"/>
                      <a:pt x="0" y="1923"/>
                    </a:cubicBezTo>
                    <a:cubicBezTo>
                      <a:pt x="0" y="2981"/>
                      <a:pt x="2010" y="3845"/>
                      <a:pt x="4485" y="3845"/>
                    </a:cubicBezTo>
                    <a:cubicBezTo>
                      <a:pt x="6961" y="3845"/>
                      <a:pt x="8966" y="2981"/>
                      <a:pt x="8966" y="1923"/>
                    </a:cubicBezTo>
                    <a:cubicBezTo>
                      <a:pt x="8966" y="859"/>
                      <a:pt x="6961" y="0"/>
                      <a:pt x="4485" y="0"/>
                    </a:cubicBezTo>
                    <a:close/>
                  </a:path>
                </a:pathLst>
              </a:cu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4" name="Google Shape;654;p29"/>
              <p:cNvSpPr/>
              <p:nvPr/>
            </p:nvSpPr>
            <p:spPr>
              <a:xfrm>
                <a:off x="5427392" y="3652956"/>
                <a:ext cx="296236" cy="133625"/>
              </a:xfrm>
              <a:custGeom>
                <a:rect b="b" l="l" r="r" t="t"/>
                <a:pathLst>
                  <a:path extrusionOk="0" h="4209" w="9331">
                    <a:moveTo>
                      <a:pt x="4667" y="368"/>
                    </a:moveTo>
                    <a:cubicBezTo>
                      <a:pt x="6997" y="368"/>
                      <a:pt x="8966" y="1162"/>
                      <a:pt x="8966" y="2105"/>
                    </a:cubicBezTo>
                    <a:cubicBezTo>
                      <a:pt x="8966" y="3047"/>
                      <a:pt x="6997" y="3840"/>
                      <a:pt x="4667" y="3840"/>
                    </a:cubicBezTo>
                    <a:cubicBezTo>
                      <a:pt x="2338" y="3840"/>
                      <a:pt x="367" y="3047"/>
                      <a:pt x="367" y="2105"/>
                    </a:cubicBezTo>
                    <a:cubicBezTo>
                      <a:pt x="367" y="1162"/>
                      <a:pt x="2338" y="368"/>
                      <a:pt x="4667" y="368"/>
                    </a:cubicBezTo>
                    <a:close/>
                    <a:moveTo>
                      <a:pt x="4667" y="1"/>
                    </a:moveTo>
                    <a:cubicBezTo>
                      <a:pt x="2049" y="1"/>
                      <a:pt x="1" y="925"/>
                      <a:pt x="1" y="2105"/>
                    </a:cubicBezTo>
                    <a:cubicBezTo>
                      <a:pt x="1" y="3284"/>
                      <a:pt x="2049" y="4208"/>
                      <a:pt x="4667" y="4208"/>
                    </a:cubicBezTo>
                    <a:cubicBezTo>
                      <a:pt x="7281" y="4208"/>
                      <a:pt x="9330" y="3284"/>
                      <a:pt x="9330" y="2105"/>
                    </a:cubicBezTo>
                    <a:cubicBezTo>
                      <a:pt x="9330" y="925"/>
                      <a:pt x="7281" y="1"/>
                      <a:pt x="4667"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5" name="Google Shape;655;p29"/>
              <p:cNvSpPr/>
              <p:nvPr/>
            </p:nvSpPr>
            <p:spPr>
              <a:xfrm>
                <a:off x="5569656" y="3679529"/>
                <a:ext cx="11715" cy="83718"/>
              </a:xfrm>
              <a:custGeom>
                <a:rect b="b" l="l" r="r" t="t"/>
                <a:pathLst>
                  <a:path extrusionOk="0" h="2637" w="369">
                    <a:moveTo>
                      <a:pt x="186" y="1"/>
                    </a:moveTo>
                    <a:cubicBezTo>
                      <a:pt x="84" y="1"/>
                      <a:pt x="0" y="85"/>
                      <a:pt x="0" y="186"/>
                    </a:cubicBezTo>
                    <a:lnTo>
                      <a:pt x="0" y="2454"/>
                    </a:lnTo>
                    <a:cubicBezTo>
                      <a:pt x="0" y="2556"/>
                      <a:pt x="84" y="2637"/>
                      <a:pt x="186" y="2637"/>
                    </a:cubicBezTo>
                    <a:cubicBezTo>
                      <a:pt x="288" y="2637"/>
                      <a:pt x="368" y="2556"/>
                      <a:pt x="368" y="2454"/>
                    </a:cubicBezTo>
                    <a:lnTo>
                      <a:pt x="368" y="186"/>
                    </a:lnTo>
                    <a:cubicBezTo>
                      <a:pt x="368" y="85"/>
                      <a:pt x="288" y="1"/>
                      <a:pt x="186"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656" name="Google Shape;656;p29"/>
          <p:cNvSpPr txBox="1"/>
          <p:nvPr/>
        </p:nvSpPr>
        <p:spPr>
          <a:xfrm>
            <a:off x="1991852" y="454388"/>
            <a:ext cx="4156200" cy="1028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6000">
                <a:solidFill>
                  <a:schemeClr val="accent1"/>
                </a:solidFill>
                <a:latin typeface="Mada"/>
                <a:ea typeface="Mada"/>
                <a:cs typeface="Mada"/>
                <a:sym typeface="Mada"/>
              </a:rPr>
              <a:t>THANKS!!</a:t>
            </a:r>
            <a:endParaRPr b="1" sz="6000">
              <a:solidFill>
                <a:schemeClr val="accent1"/>
              </a:solidFill>
              <a:latin typeface="Mada"/>
              <a:ea typeface="Mada"/>
              <a:cs typeface="Mada"/>
              <a:sym typeface="Mada"/>
            </a:endParaRPr>
          </a:p>
        </p:txBody>
      </p:sp>
      <p:grpSp>
        <p:nvGrpSpPr>
          <p:cNvPr id="657" name="Google Shape;657;p29"/>
          <p:cNvGrpSpPr/>
          <p:nvPr/>
        </p:nvGrpSpPr>
        <p:grpSpPr>
          <a:xfrm>
            <a:off x="799050" y="1327025"/>
            <a:ext cx="6541800" cy="3892716"/>
            <a:chOff x="799050" y="1361463"/>
            <a:chExt cx="6541800" cy="3892716"/>
          </a:xfrm>
        </p:grpSpPr>
        <p:sp>
          <p:nvSpPr>
            <p:cNvPr id="658" name="Google Shape;658;p29"/>
            <p:cNvSpPr txBox="1"/>
            <p:nvPr/>
          </p:nvSpPr>
          <p:spPr>
            <a:xfrm>
              <a:off x="799050" y="1361463"/>
              <a:ext cx="6541800" cy="1028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ar" sz="3000">
                  <a:latin typeface="Pacifico"/>
                  <a:ea typeface="Pacifico"/>
                  <a:cs typeface="Pacifico"/>
                  <a:sym typeface="Pacifico"/>
                </a:rPr>
                <a:t>This lecture was done by:</a:t>
              </a:r>
              <a:endParaRPr sz="3000">
                <a:latin typeface="Pacifico"/>
                <a:ea typeface="Pacifico"/>
                <a:cs typeface="Pacifico"/>
                <a:sym typeface="Pacifico"/>
              </a:endParaRPr>
            </a:p>
          </p:txBody>
        </p:sp>
        <p:sp>
          <p:nvSpPr>
            <p:cNvPr id="659" name="Google Shape;659;p29"/>
            <p:cNvSpPr txBox="1"/>
            <p:nvPr/>
          </p:nvSpPr>
          <p:spPr>
            <a:xfrm>
              <a:off x="2266950" y="1888828"/>
              <a:ext cx="3026100" cy="911100"/>
            </a:xfrm>
            <a:prstGeom prst="rect">
              <a:avLst/>
            </a:prstGeom>
            <a:noFill/>
            <a:ln>
              <a:noFill/>
            </a:ln>
          </p:spPr>
          <p:txBody>
            <a:bodyPr anchorCtr="0" anchor="t" bIns="91425" lIns="91425" spcFirstLastPara="1" rIns="91425" wrap="square" tIns="91425">
              <a:noAutofit/>
            </a:bodyPr>
            <a:lstStyle/>
            <a:p>
              <a:pPr indent="-342900" lvl="0" marL="457200" rtl="0" algn="ctr">
                <a:spcBef>
                  <a:spcPts val="0"/>
                </a:spcBef>
                <a:spcAft>
                  <a:spcPts val="0"/>
                </a:spcAft>
                <a:buSzPts val="1800"/>
                <a:buFont typeface="Mada"/>
                <a:buChar char="-"/>
              </a:pPr>
              <a:r>
                <a:rPr lang="ar" sz="1800">
                  <a:latin typeface="Mada"/>
                  <a:ea typeface="Mada"/>
                  <a:cs typeface="Mada"/>
                  <a:sym typeface="Mada"/>
                </a:rPr>
                <a:t>Njoud Alali</a:t>
              </a:r>
              <a:endParaRPr sz="1800">
                <a:latin typeface="Mada"/>
                <a:ea typeface="Mada"/>
                <a:cs typeface="Mada"/>
                <a:sym typeface="Mada"/>
              </a:endParaRPr>
            </a:p>
            <a:p>
              <a:pPr indent="-342900" lvl="0" marL="457200" rtl="0" algn="ctr">
                <a:spcBef>
                  <a:spcPts val="0"/>
                </a:spcBef>
                <a:spcAft>
                  <a:spcPts val="0"/>
                </a:spcAft>
                <a:buSzPts val="1800"/>
                <a:buFont typeface="Mada"/>
                <a:buChar char="-"/>
              </a:pPr>
              <a:r>
                <a:rPr lang="ar" sz="1800">
                  <a:latin typeface="Mada"/>
                  <a:ea typeface="Mada"/>
                  <a:cs typeface="Mada"/>
                  <a:sym typeface="Mada"/>
                </a:rPr>
                <a:t>Razan Alrabah  </a:t>
              </a:r>
              <a:endParaRPr sz="1800">
                <a:latin typeface="Mada"/>
                <a:ea typeface="Mada"/>
                <a:cs typeface="Mada"/>
                <a:sym typeface="Mada"/>
              </a:endParaRPr>
            </a:p>
            <a:p>
              <a:pPr indent="-342900" lvl="0" marL="457200" rtl="0" algn="ctr">
                <a:spcBef>
                  <a:spcPts val="0"/>
                </a:spcBef>
                <a:spcAft>
                  <a:spcPts val="0"/>
                </a:spcAft>
                <a:buSzPts val="1800"/>
                <a:buFont typeface="Mada"/>
                <a:buChar char="-"/>
              </a:pPr>
              <a:r>
                <a:rPr lang="ar" sz="1800">
                  <a:latin typeface="Mada"/>
                  <a:ea typeface="Mada"/>
                  <a:cs typeface="Mada"/>
                  <a:sym typeface="Mada"/>
                </a:rPr>
                <a:t>Lama Alasiri</a:t>
              </a:r>
              <a:endParaRPr sz="1800">
                <a:latin typeface="Mada"/>
                <a:ea typeface="Mada"/>
                <a:cs typeface="Mada"/>
                <a:sym typeface="Mada"/>
              </a:endParaRPr>
            </a:p>
          </p:txBody>
        </p:sp>
        <p:sp>
          <p:nvSpPr>
            <p:cNvPr id="660" name="Google Shape;660;p29"/>
            <p:cNvSpPr txBox="1"/>
            <p:nvPr/>
          </p:nvSpPr>
          <p:spPr>
            <a:xfrm>
              <a:off x="1518900" y="2794100"/>
              <a:ext cx="5102100" cy="639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ar" sz="3000">
                  <a:latin typeface="Pacifico"/>
                  <a:ea typeface="Pacifico"/>
                  <a:cs typeface="Pacifico"/>
                  <a:sym typeface="Pacifico"/>
                </a:rPr>
                <a:t>Quiz and summary maker:</a:t>
              </a:r>
              <a:endParaRPr sz="3000">
                <a:latin typeface="Pacifico"/>
                <a:ea typeface="Pacifico"/>
                <a:cs typeface="Pacifico"/>
                <a:sym typeface="Pacifico"/>
              </a:endParaRPr>
            </a:p>
          </p:txBody>
        </p:sp>
        <p:sp>
          <p:nvSpPr>
            <p:cNvPr id="661" name="Google Shape;661;p29"/>
            <p:cNvSpPr txBox="1"/>
            <p:nvPr/>
          </p:nvSpPr>
          <p:spPr>
            <a:xfrm>
              <a:off x="2329952" y="3227634"/>
              <a:ext cx="3026100" cy="433500"/>
            </a:xfrm>
            <a:prstGeom prst="rect">
              <a:avLst/>
            </a:prstGeom>
            <a:noFill/>
            <a:ln>
              <a:noFill/>
            </a:ln>
          </p:spPr>
          <p:txBody>
            <a:bodyPr anchorCtr="0" anchor="ctr" bIns="91425" lIns="91425" spcFirstLastPara="1" rIns="91425" wrap="square" tIns="91425">
              <a:noAutofit/>
            </a:bodyPr>
            <a:lstStyle/>
            <a:p>
              <a:pPr indent="0" lvl="0" marL="457200" rtl="0" algn="l">
                <a:spcBef>
                  <a:spcPts val="0"/>
                </a:spcBef>
                <a:spcAft>
                  <a:spcPts val="0"/>
                </a:spcAft>
                <a:buNone/>
              </a:pPr>
              <a:r>
                <a:t/>
              </a:r>
              <a:endParaRPr sz="1800">
                <a:latin typeface="Mada"/>
                <a:ea typeface="Mada"/>
                <a:cs typeface="Mada"/>
                <a:sym typeface="Mada"/>
              </a:endParaRPr>
            </a:p>
            <a:p>
              <a:pPr indent="-342900" lvl="0" marL="457200" rtl="0" algn="ctr">
                <a:spcBef>
                  <a:spcPts val="0"/>
                </a:spcBef>
                <a:spcAft>
                  <a:spcPts val="0"/>
                </a:spcAft>
                <a:buSzPts val="1800"/>
                <a:buFont typeface="Mada"/>
                <a:buChar char="-"/>
              </a:pPr>
              <a:r>
                <a:rPr lang="ar" sz="1800">
                  <a:latin typeface="Mada"/>
                  <a:ea typeface="Mada"/>
                  <a:cs typeface="Mada"/>
                  <a:sym typeface="Mada"/>
                </a:rPr>
                <a:t>Sarah </a:t>
              </a:r>
              <a:r>
                <a:rPr lang="ar" sz="1800">
                  <a:latin typeface="Mada"/>
                  <a:ea typeface="Mada"/>
                  <a:cs typeface="Mada"/>
                  <a:sym typeface="Mada"/>
                </a:rPr>
                <a:t>Alarifi </a:t>
              </a:r>
              <a:endParaRPr sz="1800">
                <a:latin typeface="Mada"/>
                <a:ea typeface="Mada"/>
                <a:cs typeface="Mada"/>
                <a:sym typeface="Mada"/>
              </a:endParaRPr>
            </a:p>
          </p:txBody>
        </p:sp>
        <p:sp>
          <p:nvSpPr>
            <p:cNvPr id="662" name="Google Shape;662;p29"/>
            <p:cNvSpPr txBox="1"/>
            <p:nvPr/>
          </p:nvSpPr>
          <p:spPr>
            <a:xfrm>
              <a:off x="1518900" y="3837663"/>
              <a:ext cx="5102100" cy="639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ar" sz="3000">
                  <a:latin typeface="Pacifico"/>
                  <a:ea typeface="Pacifico"/>
                  <a:cs typeface="Pacifico"/>
                  <a:sym typeface="Pacifico"/>
                </a:rPr>
                <a:t>Note taker:</a:t>
              </a:r>
              <a:endParaRPr sz="3000">
                <a:latin typeface="Pacifico"/>
                <a:ea typeface="Pacifico"/>
                <a:cs typeface="Pacifico"/>
                <a:sym typeface="Pacifico"/>
              </a:endParaRPr>
            </a:p>
          </p:txBody>
        </p:sp>
        <p:sp>
          <p:nvSpPr>
            <p:cNvPr id="663" name="Google Shape;663;p29"/>
            <p:cNvSpPr txBox="1"/>
            <p:nvPr/>
          </p:nvSpPr>
          <p:spPr>
            <a:xfrm>
              <a:off x="2266950" y="4343078"/>
              <a:ext cx="3026100" cy="911100"/>
            </a:xfrm>
            <a:prstGeom prst="rect">
              <a:avLst/>
            </a:prstGeom>
            <a:noFill/>
            <a:ln>
              <a:noFill/>
            </a:ln>
          </p:spPr>
          <p:txBody>
            <a:bodyPr anchorCtr="0" anchor="t" bIns="91425" lIns="91425" spcFirstLastPara="1" rIns="91425" wrap="square" tIns="91425">
              <a:noAutofit/>
            </a:bodyPr>
            <a:lstStyle/>
            <a:p>
              <a:pPr indent="-342900" lvl="0" marL="457200" rtl="0" algn="ctr">
                <a:spcBef>
                  <a:spcPts val="0"/>
                </a:spcBef>
                <a:spcAft>
                  <a:spcPts val="0"/>
                </a:spcAft>
                <a:buSzPts val="1800"/>
                <a:buFont typeface="Mada"/>
                <a:buChar char="-"/>
              </a:pPr>
              <a:r>
                <a:rPr lang="ar" sz="1800">
                  <a:latin typeface="Mada"/>
                  <a:ea typeface="Mada"/>
                  <a:cs typeface="Mada"/>
                  <a:sym typeface="Mada"/>
                </a:rPr>
                <a:t>Joud Alkhalifah</a:t>
              </a:r>
              <a:endParaRPr sz="1800">
                <a:latin typeface="Mada"/>
                <a:ea typeface="Mada"/>
                <a:cs typeface="Mada"/>
                <a:sym typeface="Mada"/>
              </a:endParaRPr>
            </a:p>
            <a:p>
              <a:pPr indent="-342900" lvl="0" marL="457200" rtl="0" algn="ctr">
                <a:spcBef>
                  <a:spcPts val="0"/>
                </a:spcBef>
                <a:spcAft>
                  <a:spcPts val="0"/>
                </a:spcAft>
                <a:buSzPts val="1800"/>
                <a:buFont typeface="Mada"/>
                <a:buChar char="-"/>
              </a:pPr>
              <a:r>
                <a:rPr lang="ar" sz="1800">
                  <a:latin typeface="Mada"/>
                  <a:ea typeface="Mada"/>
                  <a:cs typeface="Mada"/>
                  <a:sym typeface="Mada"/>
                </a:rPr>
                <a:t>Mohammed Alqahtani</a:t>
              </a:r>
              <a:endParaRPr sz="1800">
                <a:latin typeface="Mada"/>
                <a:ea typeface="Mada"/>
                <a:cs typeface="Mada"/>
                <a:sym typeface="Mada"/>
              </a:endParaRPr>
            </a:p>
          </p:txBody>
        </p:sp>
      </p:grpSp>
      <p:grpSp>
        <p:nvGrpSpPr>
          <p:cNvPr id="664" name="Google Shape;664;p29"/>
          <p:cNvGrpSpPr/>
          <p:nvPr/>
        </p:nvGrpSpPr>
        <p:grpSpPr>
          <a:xfrm>
            <a:off x="-1685884" y="5753484"/>
            <a:ext cx="10384167" cy="4605366"/>
            <a:chOff x="-1557559" y="5606217"/>
            <a:chExt cx="10384167" cy="4605366"/>
          </a:xfrm>
        </p:grpSpPr>
        <p:sp>
          <p:nvSpPr>
            <p:cNvPr id="665" name="Google Shape;665;p29"/>
            <p:cNvSpPr/>
            <p:nvPr/>
          </p:nvSpPr>
          <p:spPr>
            <a:xfrm rot="844026">
              <a:off x="-1318394" y="6118960"/>
              <a:ext cx="4315373" cy="2502029"/>
            </a:xfrm>
            <a:custGeom>
              <a:rect b="b" l="l" r="r" t="t"/>
              <a:pathLst>
                <a:path extrusionOk="0" h="85839" w="147419">
                  <a:moveTo>
                    <a:pt x="91438" y="1"/>
                  </a:moveTo>
                  <a:cubicBezTo>
                    <a:pt x="85124" y="1"/>
                    <a:pt x="78560" y="733"/>
                    <a:pt x="71909" y="2340"/>
                  </a:cubicBezTo>
                  <a:cubicBezTo>
                    <a:pt x="32978" y="11742"/>
                    <a:pt x="1" y="57078"/>
                    <a:pt x="26152" y="80739"/>
                  </a:cubicBezTo>
                  <a:cubicBezTo>
                    <a:pt x="30212" y="84412"/>
                    <a:pt x="34137" y="85839"/>
                    <a:pt x="38055" y="85839"/>
                  </a:cubicBezTo>
                  <a:cubicBezTo>
                    <a:pt x="44874" y="85839"/>
                    <a:pt x="51672" y="81518"/>
                    <a:pt x="59118" y="77197"/>
                  </a:cubicBezTo>
                  <a:cubicBezTo>
                    <a:pt x="66562" y="72878"/>
                    <a:pt x="74655" y="68559"/>
                    <a:pt x="84062" y="68559"/>
                  </a:cubicBezTo>
                  <a:cubicBezTo>
                    <a:pt x="84374" y="68559"/>
                    <a:pt x="84688" y="68563"/>
                    <a:pt x="85003" y="68573"/>
                  </a:cubicBezTo>
                  <a:cubicBezTo>
                    <a:pt x="86667" y="68624"/>
                    <a:pt x="88304" y="68650"/>
                    <a:pt x="89914" y="68650"/>
                  </a:cubicBezTo>
                  <a:cubicBezTo>
                    <a:pt x="125227" y="68650"/>
                    <a:pt x="147419" y="56430"/>
                    <a:pt x="147113" y="35448"/>
                  </a:cubicBezTo>
                  <a:cubicBezTo>
                    <a:pt x="146850" y="17252"/>
                    <a:pt x="122087" y="1"/>
                    <a:pt x="9143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500"/>
            </a:p>
          </p:txBody>
        </p:sp>
        <p:sp>
          <p:nvSpPr>
            <p:cNvPr id="666" name="Google Shape;666;p29"/>
            <p:cNvSpPr/>
            <p:nvPr/>
          </p:nvSpPr>
          <p:spPr>
            <a:xfrm rot="-9658027">
              <a:off x="4500214" y="6206605"/>
              <a:ext cx="4065076" cy="2283739"/>
            </a:xfrm>
            <a:custGeom>
              <a:rect b="b" l="l" r="r" t="t"/>
              <a:pathLst>
                <a:path extrusionOk="0" h="85839" w="147419">
                  <a:moveTo>
                    <a:pt x="91438" y="1"/>
                  </a:moveTo>
                  <a:cubicBezTo>
                    <a:pt x="85124" y="1"/>
                    <a:pt x="78560" y="733"/>
                    <a:pt x="71909" y="2340"/>
                  </a:cubicBezTo>
                  <a:cubicBezTo>
                    <a:pt x="32978" y="11742"/>
                    <a:pt x="1" y="57078"/>
                    <a:pt x="26152" y="80739"/>
                  </a:cubicBezTo>
                  <a:cubicBezTo>
                    <a:pt x="30212" y="84412"/>
                    <a:pt x="34137" y="85839"/>
                    <a:pt x="38055" y="85839"/>
                  </a:cubicBezTo>
                  <a:cubicBezTo>
                    <a:pt x="44874" y="85839"/>
                    <a:pt x="51672" y="81518"/>
                    <a:pt x="59118" y="77197"/>
                  </a:cubicBezTo>
                  <a:cubicBezTo>
                    <a:pt x="66562" y="72878"/>
                    <a:pt x="74655" y="68559"/>
                    <a:pt x="84062" y="68559"/>
                  </a:cubicBezTo>
                  <a:cubicBezTo>
                    <a:pt x="84374" y="68559"/>
                    <a:pt x="84688" y="68563"/>
                    <a:pt x="85003" y="68573"/>
                  </a:cubicBezTo>
                  <a:cubicBezTo>
                    <a:pt x="86667" y="68624"/>
                    <a:pt x="88304" y="68650"/>
                    <a:pt x="89914" y="68650"/>
                  </a:cubicBezTo>
                  <a:cubicBezTo>
                    <a:pt x="125227" y="68650"/>
                    <a:pt x="147419" y="56430"/>
                    <a:pt x="147113" y="35448"/>
                  </a:cubicBezTo>
                  <a:cubicBezTo>
                    <a:pt x="146850" y="17252"/>
                    <a:pt x="122087" y="1"/>
                    <a:pt x="9143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500"/>
            </a:p>
          </p:txBody>
        </p:sp>
        <p:sp>
          <p:nvSpPr>
            <p:cNvPr id="667" name="Google Shape;667;p29"/>
            <p:cNvSpPr/>
            <p:nvPr/>
          </p:nvSpPr>
          <p:spPr>
            <a:xfrm rot="-10142682">
              <a:off x="2186869" y="8368856"/>
              <a:ext cx="3760268" cy="1499130"/>
            </a:xfrm>
            <a:custGeom>
              <a:rect b="b" l="l" r="r" t="t"/>
              <a:pathLst>
                <a:path extrusionOk="0" h="85839" w="147419">
                  <a:moveTo>
                    <a:pt x="91438" y="1"/>
                  </a:moveTo>
                  <a:cubicBezTo>
                    <a:pt x="85124" y="1"/>
                    <a:pt x="78560" y="733"/>
                    <a:pt x="71909" y="2340"/>
                  </a:cubicBezTo>
                  <a:cubicBezTo>
                    <a:pt x="32978" y="11742"/>
                    <a:pt x="1" y="57078"/>
                    <a:pt x="26152" y="80739"/>
                  </a:cubicBezTo>
                  <a:cubicBezTo>
                    <a:pt x="30212" y="84412"/>
                    <a:pt x="34137" y="85839"/>
                    <a:pt x="38055" y="85839"/>
                  </a:cubicBezTo>
                  <a:cubicBezTo>
                    <a:pt x="44874" y="85839"/>
                    <a:pt x="51672" y="81518"/>
                    <a:pt x="59118" y="77197"/>
                  </a:cubicBezTo>
                  <a:cubicBezTo>
                    <a:pt x="66562" y="72878"/>
                    <a:pt x="74655" y="68559"/>
                    <a:pt x="84062" y="68559"/>
                  </a:cubicBezTo>
                  <a:cubicBezTo>
                    <a:pt x="84374" y="68559"/>
                    <a:pt x="84688" y="68563"/>
                    <a:pt x="85003" y="68573"/>
                  </a:cubicBezTo>
                  <a:cubicBezTo>
                    <a:pt x="86667" y="68624"/>
                    <a:pt x="88304" y="68650"/>
                    <a:pt x="89914" y="68650"/>
                  </a:cubicBezTo>
                  <a:cubicBezTo>
                    <a:pt x="125227" y="68650"/>
                    <a:pt x="147419" y="56430"/>
                    <a:pt x="147113" y="35448"/>
                  </a:cubicBezTo>
                  <a:cubicBezTo>
                    <a:pt x="146850" y="17252"/>
                    <a:pt x="122087" y="1"/>
                    <a:pt x="9143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500"/>
            </a:p>
          </p:txBody>
        </p:sp>
        <p:sp>
          <p:nvSpPr>
            <p:cNvPr id="668" name="Google Shape;668;p29"/>
            <p:cNvSpPr txBox="1"/>
            <p:nvPr/>
          </p:nvSpPr>
          <p:spPr>
            <a:xfrm>
              <a:off x="136688" y="6779083"/>
              <a:ext cx="2783400" cy="1227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ar" sz="2000">
                  <a:latin typeface="Mada"/>
                  <a:ea typeface="Mada"/>
                  <a:cs typeface="Mada"/>
                  <a:sym typeface="Mada"/>
                </a:rPr>
                <a:t>Females co-leaders:</a:t>
              </a:r>
              <a:endParaRPr b="1" sz="2000">
                <a:latin typeface="Mada"/>
                <a:ea typeface="Mada"/>
                <a:cs typeface="Mada"/>
                <a:sym typeface="Mada"/>
              </a:endParaRPr>
            </a:p>
            <a:p>
              <a:pPr indent="0" lvl="0" marL="0" rtl="0" algn="ctr">
                <a:spcBef>
                  <a:spcPts val="0"/>
                </a:spcBef>
                <a:spcAft>
                  <a:spcPts val="0"/>
                </a:spcAft>
                <a:buNone/>
              </a:pPr>
              <a:r>
                <a:rPr lang="ar" sz="2000">
                  <a:latin typeface="Mada"/>
                  <a:ea typeface="Mada"/>
                  <a:cs typeface="Mada"/>
                  <a:sym typeface="Mada"/>
                </a:rPr>
                <a:t>Raghad AlKhashan </a:t>
              </a:r>
              <a:endParaRPr sz="2000">
                <a:latin typeface="Mada"/>
                <a:ea typeface="Mada"/>
                <a:cs typeface="Mada"/>
                <a:sym typeface="Mada"/>
              </a:endParaRPr>
            </a:p>
            <a:p>
              <a:pPr indent="0" lvl="0" marL="0" rtl="0" algn="ctr">
                <a:spcBef>
                  <a:spcPts val="0"/>
                </a:spcBef>
                <a:spcAft>
                  <a:spcPts val="0"/>
                </a:spcAft>
                <a:buNone/>
              </a:pPr>
              <a:r>
                <a:rPr lang="ar" sz="2000">
                  <a:latin typeface="Mada"/>
                  <a:ea typeface="Mada"/>
                  <a:cs typeface="Mada"/>
                  <a:sym typeface="Mada"/>
                </a:rPr>
                <a:t>Amirah Aldakhilallah</a:t>
              </a:r>
              <a:endParaRPr sz="2000">
                <a:latin typeface="Mada"/>
                <a:ea typeface="Mada"/>
                <a:cs typeface="Mada"/>
                <a:sym typeface="Mada"/>
              </a:endParaRPr>
            </a:p>
          </p:txBody>
        </p:sp>
        <p:grpSp>
          <p:nvGrpSpPr>
            <p:cNvPr id="669" name="Google Shape;669;p29"/>
            <p:cNvGrpSpPr/>
            <p:nvPr/>
          </p:nvGrpSpPr>
          <p:grpSpPr>
            <a:xfrm>
              <a:off x="1656025" y="8761125"/>
              <a:ext cx="4020900" cy="998700"/>
              <a:chOff x="1656025" y="8761125"/>
              <a:chExt cx="4020900" cy="998700"/>
            </a:xfrm>
          </p:grpSpPr>
          <p:sp>
            <p:nvSpPr>
              <p:cNvPr id="670" name="Google Shape;670;p29"/>
              <p:cNvSpPr txBox="1"/>
              <p:nvPr/>
            </p:nvSpPr>
            <p:spPr>
              <a:xfrm>
                <a:off x="1656025" y="8761125"/>
                <a:ext cx="4020900" cy="998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ar" sz="2000">
                    <a:latin typeface="Pacifico"/>
                    <a:ea typeface="Pacifico"/>
                    <a:cs typeface="Pacifico"/>
                    <a:sym typeface="Pacifico"/>
                  </a:rPr>
                  <a:t>Send us your feedback:</a:t>
                </a:r>
                <a:endParaRPr sz="2000">
                  <a:latin typeface="Pacifico"/>
                  <a:ea typeface="Pacifico"/>
                  <a:cs typeface="Pacifico"/>
                  <a:sym typeface="Pacifico"/>
                </a:endParaRPr>
              </a:p>
              <a:p>
                <a:pPr indent="0" lvl="0" marL="0" rtl="0" algn="ctr">
                  <a:spcBef>
                    <a:spcPts val="0"/>
                  </a:spcBef>
                  <a:spcAft>
                    <a:spcPts val="0"/>
                  </a:spcAft>
                  <a:buNone/>
                </a:pPr>
                <a:r>
                  <a:rPr lang="ar" sz="2000">
                    <a:latin typeface="Pacifico"/>
                    <a:ea typeface="Pacifico"/>
                    <a:cs typeface="Pacifico"/>
                    <a:sym typeface="Pacifico"/>
                  </a:rPr>
                  <a:t>We are all ears!</a:t>
                </a:r>
                <a:endParaRPr sz="2000">
                  <a:latin typeface="Pacifico"/>
                  <a:ea typeface="Pacifico"/>
                  <a:cs typeface="Pacifico"/>
                  <a:sym typeface="Pacifico"/>
                </a:endParaRPr>
              </a:p>
            </p:txBody>
          </p:sp>
          <p:pic>
            <p:nvPicPr>
              <p:cNvPr id="671" name="Google Shape;671;p29">
                <a:hlinkClick r:id="rId3"/>
              </p:cNvPr>
              <p:cNvPicPr preferRelativeResize="0"/>
              <p:nvPr/>
            </p:nvPicPr>
            <p:blipFill>
              <a:blip r:embed="rId4">
                <a:alphaModFix/>
              </a:blip>
              <a:stretch>
                <a:fillRect/>
              </a:stretch>
            </p:blipFill>
            <p:spPr>
              <a:xfrm>
                <a:off x="5035175" y="8789299"/>
                <a:ext cx="347000" cy="477591"/>
              </a:xfrm>
              <a:prstGeom prst="rect">
                <a:avLst/>
              </a:prstGeom>
              <a:noFill/>
              <a:ln>
                <a:noFill/>
              </a:ln>
            </p:spPr>
          </p:pic>
        </p:grpSp>
      </p:grpSp>
      <p:grpSp>
        <p:nvGrpSpPr>
          <p:cNvPr id="672" name="Google Shape;672;p29"/>
          <p:cNvGrpSpPr/>
          <p:nvPr/>
        </p:nvGrpSpPr>
        <p:grpSpPr>
          <a:xfrm>
            <a:off x="258081" y="3971276"/>
            <a:ext cx="1131856" cy="1357967"/>
            <a:chOff x="876055" y="2338940"/>
            <a:chExt cx="862498" cy="998652"/>
          </a:xfrm>
        </p:grpSpPr>
        <p:grpSp>
          <p:nvGrpSpPr>
            <p:cNvPr id="673" name="Google Shape;673;p29"/>
            <p:cNvGrpSpPr/>
            <p:nvPr/>
          </p:nvGrpSpPr>
          <p:grpSpPr>
            <a:xfrm>
              <a:off x="876055" y="2338940"/>
              <a:ext cx="431131" cy="998652"/>
              <a:chOff x="6094678" y="3600952"/>
              <a:chExt cx="431131" cy="998652"/>
            </a:xfrm>
          </p:grpSpPr>
          <p:sp>
            <p:nvSpPr>
              <p:cNvPr id="674" name="Google Shape;674;p29"/>
              <p:cNvSpPr/>
              <p:nvPr/>
            </p:nvSpPr>
            <p:spPr>
              <a:xfrm>
                <a:off x="6100456" y="3716294"/>
                <a:ext cx="419543" cy="877533"/>
              </a:xfrm>
              <a:custGeom>
                <a:rect b="b" l="l" r="r" t="t"/>
                <a:pathLst>
                  <a:path extrusionOk="0" h="27641" w="13215">
                    <a:moveTo>
                      <a:pt x="4481" y="0"/>
                    </a:moveTo>
                    <a:cubicBezTo>
                      <a:pt x="2006" y="0"/>
                      <a:pt x="0" y="5268"/>
                      <a:pt x="0" y="7739"/>
                    </a:cubicBezTo>
                    <a:lnTo>
                      <a:pt x="0" y="23545"/>
                    </a:lnTo>
                    <a:cubicBezTo>
                      <a:pt x="0" y="25805"/>
                      <a:pt x="1835" y="27640"/>
                      <a:pt x="4096" y="27640"/>
                    </a:cubicBezTo>
                    <a:lnTo>
                      <a:pt x="9120" y="27640"/>
                    </a:lnTo>
                    <a:cubicBezTo>
                      <a:pt x="11380" y="27640"/>
                      <a:pt x="13214" y="25805"/>
                      <a:pt x="13214" y="23545"/>
                    </a:cubicBezTo>
                    <a:lnTo>
                      <a:pt x="13214" y="7739"/>
                    </a:lnTo>
                    <a:cubicBezTo>
                      <a:pt x="13214" y="5268"/>
                      <a:pt x="11209" y="0"/>
                      <a:pt x="8737" y="0"/>
                    </a:cubicBezTo>
                    <a:close/>
                  </a:path>
                </a:pathLst>
              </a:custGeom>
              <a:solidFill>
                <a:srgbClr val="F9FB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5" name="Google Shape;675;p29"/>
              <p:cNvSpPr/>
              <p:nvPr/>
            </p:nvSpPr>
            <p:spPr>
              <a:xfrm>
                <a:off x="6111790" y="3719754"/>
                <a:ext cx="408209" cy="874072"/>
              </a:xfrm>
              <a:custGeom>
                <a:rect b="b" l="l" r="r" t="t"/>
                <a:pathLst>
                  <a:path extrusionOk="0" h="27532" w="12858">
                    <a:moveTo>
                      <a:pt x="8992" y="1"/>
                    </a:moveTo>
                    <a:lnTo>
                      <a:pt x="8992" y="22981"/>
                    </a:lnTo>
                    <a:cubicBezTo>
                      <a:pt x="8992" y="24154"/>
                      <a:pt x="8042" y="25100"/>
                      <a:pt x="6873" y="25100"/>
                    </a:cubicBezTo>
                    <a:lnTo>
                      <a:pt x="1" y="25100"/>
                    </a:lnTo>
                    <a:cubicBezTo>
                      <a:pt x="641" y="26531"/>
                      <a:pt x="2071" y="27531"/>
                      <a:pt x="3739" y="27531"/>
                    </a:cubicBezTo>
                    <a:lnTo>
                      <a:pt x="8763" y="27531"/>
                    </a:lnTo>
                    <a:cubicBezTo>
                      <a:pt x="8842" y="27531"/>
                      <a:pt x="8916" y="27517"/>
                      <a:pt x="8992" y="27514"/>
                    </a:cubicBezTo>
                    <a:lnTo>
                      <a:pt x="8992" y="27517"/>
                    </a:lnTo>
                    <a:cubicBezTo>
                      <a:pt x="9054" y="27514"/>
                      <a:pt x="9116" y="27506"/>
                      <a:pt x="9178" y="27499"/>
                    </a:cubicBezTo>
                    <a:cubicBezTo>
                      <a:pt x="9312" y="27484"/>
                      <a:pt x="9443" y="27466"/>
                      <a:pt x="9571" y="27440"/>
                    </a:cubicBezTo>
                    <a:cubicBezTo>
                      <a:pt x="9662" y="27422"/>
                      <a:pt x="9749" y="27404"/>
                      <a:pt x="9836" y="27378"/>
                    </a:cubicBezTo>
                    <a:cubicBezTo>
                      <a:pt x="9920" y="27356"/>
                      <a:pt x="10000" y="27331"/>
                      <a:pt x="10080" y="27306"/>
                    </a:cubicBezTo>
                    <a:cubicBezTo>
                      <a:pt x="10179" y="27273"/>
                      <a:pt x="10273" y="27233"/>
                      <a:pt x="10368" y="27193"/>
                    </a:cubicBezTo>
                    <a:cubicBezTo>
                      <a:pt x="10455" y="27156"/>
                      <a:pt x="10546" y="27116"/>
                      <a:pt x="10630" y="27069"/>
                    </a:cubicBezTo>
                    <a:cubicBezTo>
                      <a:pt x="10732" y="27018"/>
                      <a:pt x="10834" y="26963"/>
                      <a:pt x="10928" y="26902"/>
                    </a:cubicBezTo>
                    <a:cubicBezTo>
                      <a:pt x="10983" y="26869"/>
                      <a:pt x="11034" y="26837"/>
                      <a:pt x="11088" y="26800"/>
                    </a:cubicBezTo>
                    <a:cubicBezTo>
                      <a:pt x="11219" y="26709"/>
                      <a:pt x="11343" y="26614"/>
                      <a:pt x="11463" y="26509"/>
                    </a:cubicBezTo>
                    <a:cubicBezTo>
                      <a:pt x="11481" y="26494"/>
                      <a:pt x="11500" y="26472"/>
                      <a:pt x="11518" y="26457"/>
                    </a:cubicBezTo>
                    <a:cubicBezTo>
                      <a:pt x="11631" y="26352"/>
                      <a:pt x="11737" y="26242"/>
                      <a:pt x="11839" y="26126"/>
                    </a:cubicBezTo>
                    <a:cubicBezTo>
                      <a:pt x="11864" y="26101"/>
                      <a:pt x="11886" y="26076"/>
                      <a:pt x="11908" y="26050"/>
                    </a:cubicBezTo>
                    <a:cubicBezTo>
                      <a:pt x="12024" y="25911"/>
                      <a:pt x="12130" y="25770"/>
                      <a:pt x="12224" y="25617"/>
                    </a:cubicBezTo>
                    <a:lnTo>
                      <a:pt x="12228" y="25613"/>
                    </a:lnTo>
                    <a:cubicBezTo>
                      <a:pt x="12326" y="25456"/>
                      <a:pt x="12410" y="25296"/>
                      <a:pt x="12486" y="25129"/>
                    </a:cubicBezTo>
                    <a:cubicBezTo>
                      <a:pt x="12490" y="25118"/>
                      <a:pt x="12497" y="25111"/>
                      <a:pt x="12501" y="25100"/>
                    </a:cubicBezTo>
                    <a:lnTo>
                      <a:pt x="12497" y="25100"/>
                    </a:lnTo>
                    <a:cubicBezTo>
                      <a:pt x="12726" y="24594"/>
                      <a:pt x="12857" y="24029"/>
                      <a:pt x="12857" y="23436"/>
                    </a:cubicBezTo>
                    <a:lnTo>
                      <a:pt x="12857" y="7630"/>
                    </a:lnTo>
                    <a:cubicBezTo>
                      <a:pt x="12857" y="5366"/>
                      <a:pt x="11176" y="758"/>
                      <a:pt x="8992" y="1"/>
                    </a:cubicBezTo>
                    <a:close/>
                  </a:path>
                </a:pathLst>
              </a:custGeom>
              <a:solidFill>
                <a:srgbClr val="373A5A">
                  <a:alpha val="187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6" name="Google Shape;676;p29"/>
              <p:cNvSpPr/>
              <p:nvPr/>
            </p:nvSpPr>
            <p:spPr>
              <a:xfrm>
                <a:off x="6094678" y="3710389"/>
                <a:ext cx="431131" cy="889216"/>
              </a:xfrm>
              <a:custGeom>
                <a:rect b="b" l="l" r="r" t="t"/>
                <a:pathLst>
                  <a:path extrusionOk="0" h="28009" w="13580">
                    <a:moveTo>
                      <a:pt x="8919" y="368"/>
                    </a:moveTo>
                    <a:cubicBezTo>
                      <a:pt x="11224" y="368"/>
                      <a:pt x="13211" y="5439"/>
                      <a:pt x="13211" y="7925"/>
                    </a:cubicBezTo>
                    <a:lnTo>
                      <a:pt x="13211" y="23731"/>
                    </a:lnTo>
                    <a:cubicBezTo>
                      <a:pt x="13211" y="25887"/>
                      <a:pt x="11460" y="27641"/>
                      <a:pt x="9302" y="27641"/>
                    </a:cubicBezTo>
                    <a:lnTo>
                      <a:pt x="4278" y="27641"/>
                    </a:lnTo>
                    <a:cubicBezTo>
                      <a:pt x="2123" y="27641"/>
                      <a:pt x="369" y="25887"/>
                      <a:pt x="369" y="23731"/>
                    </a:cubicBezTo>
                    <a:lnTo>
                      <a:pt x="369" y="7925"/>
                    </a:lnTo>
                    <a:cubicBezTo>
                      <a:pt x="369" y="5439"/>
                      <a:pt x="2356" y="368"/>
                      <a:pt x="4663" y="368"/>
                    </a:cubicBezTo>
                    <a:close/>
                    <a:moveTo>
                      <a:pt x="4663" y="0"/>
                    </a:moveTo>
                    <a:cubicBezTo>
                      <a:pt x="1970" y="0"/>
                      <a:pt x="1" y="5563"/>
                      <a:pt x="1" y="7925"/>
                    </a:cubicBezTo>
                    <a:lnTo>
                      <a:pt x="1" y="23731"/>
                    </a:lnTo>
                    <a:cubicBezTo>
                      <a:pt x="1" y="26090"/>
                      <a:pt x="1919" y="28009"/>
                      <a:pt x="4278" y="28009"/>
                    </a:cubicBezTo>
                    <a:lnTo>
                      <a:pt x="9302" y="28009"/>
                    </a:lnTo>
                    <a:cubicBezTo>
                      <a:pt x="11660" y="28009"/>
                      <a:pt x="13579" y="26090"/>
                      <a:pt x="13579" y="23731"/>
                    </a:cubicBezTo>
                    <a:lnTo>
                      <a:pt x="13579" y="7925"/>
                    </a:lnTo>
                    <a:cubicBezTo>
                      <a:pt x="13579" y="5563"/>
                      <a:pt x="11609" y="0"/>
                      <a:pt x="8919"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7" name="Google Shape;677;p29"/>
              <p:cNvSpPr/>
              <p:nvPr/>
            </p:nvSpPr>
            <p:spPr>
              <a:xfrm>
                <a:off x="6141253" y="3606730"/>
                <a:ext cx="337952" cy="157309"/>
              </a:xfrm>
              <a:custGeom>
                <a:rect b="b" l="l" r="r" t="t"/>
                <a:pathLst>
                  <a:path extrusionOk="0" h="4955" w="10645">
                    <a:moveTo>
                      <a:pt x="1795" y="0"/>
                    </a:moveTo>
                    <a:cubicBezTo>
                      <a:pt x="805" y="0"/>
                      <a:pt x="1" y="805"/>
                      <a:pt x="1" y="1795"/>
                    </a:cubicBezTo>
                    <a:lnTo>
                      <a:pt x="1" y="3171"/>
                    </a:lnTo>
                    <a:cubicBezTo>
                      <a:pt x="1" y="4157"/>
                      <a:pt x="798" y="4955"/>
                      <a:pt x="1785" y="4955"/>
                    </a:cubicBezTo>
                    <a:lnTo>
                      <a:pt x="8865" y="4955"/>
                    </a:lnTo>
                    <a:cubicBezTo>
                      <a:pt x="9848" y="4955"/>
                      <a:pt x="10644" y="4157"/>
                      <a:pt x="10644" y="3171"/>
                    </a:cubicBezTo>
                    <a:lnTo>
                      <a:pt x="10644" y="1795"/>
                    </a:lnTo>
                    <a:cubicBezTo>
                      <a:pt x="10644" y="805"/>
                      <a:pt x="9844" y="0"/>
                      <a:pt x="8850" y="0"/>
                    </a:cubicBezTo>
                    <a:close/>
                  </a:path>
                </a:pathLst>
              </a:custGeom>
              <a:solidFill>
                <a:srgbClr val="F1688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8" name="Google Shape;678;p29"/>
              <p:cNvSpPr/>
              <p:nvPr/>
            </p:nvSpPr>
            <p:spPr>
              <a:xfrm>
                <a:off x="6397239" y="3606730"/>
                <a:ext cx="81972" cy="157309"/>
              </a:xfrm>
              <a:custGeom>
                <a:rect b="b" l="l" r="r" t="t"/>
                <a:pathLst>
                  <a:path extrusionOk="0" h="4955" w="2582">
                    <a:moveTo>
                      <a:pt x="1" y="0"/>
                    </a:moveTo>
                    <a:lnTo>
                      <a:pt x="1" y="4955"/>
                    </a:lnTo>
                    <a:lnTo>
                      <a:pt x="1632" y="4955"/>
                    </a:lnTo>
                    <a:cubicBezTo>
                      <a:pt x="2156" y="4955"/>
                      <a:pt x="2581" y="4529"/>
                      <a:pt x="2581" y="4004"/>
                    </a:cubicBezTo>
                    <a:lnTo>
                      <a:pt x="2581" y="1358"/>
                    </a:lnTo>
                    <a:cubicBezTo>
                      <a:pt x="2581" y="608"/>
                      <a:pt x="1978" y="0"/>
                      <a:pt x="1227" y="0"/>
                    </a:cubicBezTo>
                    <a:close/>
                  </a:path>
                </a:pathLst>
              </a:custGeom>
              <a:solidFill>
                <a:srgbClr val="D85D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9" name="Google Shape;679;p29"/>
              <p:cNvSpPr/>
              <p:nvPr/>
            </p:nvSpPr>
            <p:spPr>
              <a:xfrm>
                <a:off x="6304439" y="3600952"/>
                <a:ext cx="11715" cy="168992"/>
              </a:xfrm>
              <a:custGeom>
                <a:rect b="b" l="l" r="r" t="t"/>
                <a:pathLst>
                  <a:path extrusionOk="0" h="5323" w="369">
                    <a:moveTo>
                      <a:pt x="183" y="1"/>
                    </a:moveTo>
                    <a:cubicBezTo>
                      <a:pt x="81" y="1"/>
                      <a:pt x="0" y="80"/>
                      <a:pt x="0" y="182"/>
                    </a:cubicBezTo>
                    <a:lnTo>
                      <a:pt x="0" y="5137"/>
                    </a:lnTo>
                    <a:cubicBezTo>
                      <a:pt x="0" y="5238"/>
                      <a:pt x="81" y="5322"/>
                      <a:pt x="183" y="5322"/>
                    </a:cubicBezTo>
                    <a:cubicBezTo>
                      <a:pt x="284" y="5322"/>
                      <a:pt x="368" y="5238"/>
                      <a:pt x="368" y="5137"/>
                    </a:cubicBezTo>
                    <a:lnTo>
                      <a:pt x="368" y="182"/>
                    </a:lnTo>
                    <a:cubicBezTo>
                      <a:pt x="368" y="80"/>
                      <a:pt x="284" y="1"/>
                      <a:pt x="183"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0" name="Google Shape;680;p29"/>
              <p:cNvSpPr/>
              <p:nvPr/>
            </p:nvSpPr>
            <p:spPr>
              <a:xfrm>
                <a:off x="6260880" y="3600952"/>
                <a:ext cx="11683" cy="168992"/>
              </a:xfrm>
              <a:custGeom>
                <a:rect b="b" l="l" r="r" t="t"/>
                <a:pathLst>
                  <a:path extrusionOk="0" h="5323" w="368">
                    <a:moveTo>
                      <a:pt x="186" y="1"/>
                    </a:moveTo>
                    <a:cubicBezTo>
                      <a:pt x="84" y="1"/>
                      <a:pt x="1" y="80"/>
                      <a:pt x="1" y="182"/>
                    </a:cubicBezTo>
                    <a:lnTo>
                      <a:pt x="1" y="5137"/>
                    </a:lnTo>
                    <a:cubicBezTo>
                      <a:pt x="1" y="5238"/>
                      <a:pt x="84" y="5322"/>
                      <a:pt x="186" y="5322"/>
                    </a:cubicBezTo>
                    <a:cubicBezTo>
                      <a:pt x="285" y="5322"/>
                      <a:pt x="368" y="5238"/>
                      <a:pt x="368" y="5137"/>
                    </a:cubicBezTo>
                    <a:lnTo>
                      <a:pt x="368" y="182"/>
                    </a:lnTo>
                    <a:cubicBezTo>
                      <a:pt x="368" y="80"/>
                      <a:pt x="285" y="1"/>
                      <a:pt x="186"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1" name="Google Shape;681;p29"/>
              <p:cNvSpPr/>
              <p:nvPr/>
            </p:nvSpPr>
            <p:spPr>
              <a:xfrm>
                <a:off x="6217417" y="3600952"/>
                <a:ext cx="11715" cy="168992"/>
              </a:xfrm>
              <a:custGeom>
                <a:rect b="b" l="l" r="r" t="t"/>
                <a:pathLst>
                  <a:path extrusionOk="0" h="5323" w="369">
                    <a:moveTo>
                      <a:pt x="182" y="1"/>
                    </a:moveTo>
                    <a:cubicBezTo>
                      <a:pt x="81" y="1"/>
                      <a:pt x="1" y="80"/>
                      <a:pt x="1" y="182"/>
                    </a:cubicBezTo>
                    <a:lnTo>
                      <a:pt x="1" y="5137"/>
                    </a:lnTo>
                    <a:cubicBezTo>
                      <a:pt x="1" y="5238"/>
                      <a:pt x="81" y="5322"/>
                      <a:pt x="182" y="5322"/>
                    </a:cubicBezTo>
                    <a:cubicBezTo>
                      <a:pt x="285" y="5322"/>
                      <a:pt x="368" y="5238"/>
                      <a:pt x="368" y="5137"/>
                    </a:cubicBezTo>
                    <a:lnTo>
                      <a:pt x="368" y="182"/>
                    </a:lnTo>
                    <a:cubicBezTo>
                      <a:pt x="368" y="80"/>
                      <a:pt x="285" y="1"/>
                      <a:pt x="182"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2" name="Google Shape;682;p29"/>
              <p:cNvSpPr/>
              <p:nvPr/>
            </p:nvSpPr>
            <p:spPr>
              <a:xfrm>
                <a:off x="6173858" y="3600952"/>
                <a:ext cx="11683" cy="168992"/>
              </a:xfrm>
              <a:custGeom>
                <a:rect b="b" l="l" r="r" t="t"/>
                <a:pathLst>
                  <a:path extrusionOk="0" h="5323" w="368">
                    <a:moveTo>
                      <a:pt x="186" y="1"/>
                    </a:moveTo>
                    <a:cubicBezTo>
                      <a:pt x="84" y="1"/>
                      <a:pt x="0" y="80"/>
                      <a:pt x="0" y="182"/>
                    </a:cubicBezTo>
                    <a:lnTo>
                      <a:pt x="0" y="5137"/>
                    </a:lnTo>
                    <a:cubicBezTo>
                      <a:pt x="0" y="5238"/>
                      <a:pt x="84" y="5322"/>
                      <a:pt x="186" y="5322"/>
                    </a:cubicBezTo>
                    <a:cubicBezTo>
                      <a:pt x="288" y="5322"/>
                      <a:pt x="368" y="5238"/>
                      <a:pt x="368" y="5137"/>
                    </a:cubicBezTo>
                    <a:lnTo>
                      <a:pt x="368" y="182"/>
                    </a:lnTo>
                    <a:cubicBezTo>
                      <a:pt x="368" y="80"/>
                      <a:pt x="288" y="1"/>
                      <a:pt x="186"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3" name="Google Shape;683;p29"/>
              <p:cNvSpPr/>
              <p:nvPr/>
            </p:nvSpPr>
            <p:spPr>
              <a:xfrm>
                <a:off x="6434925" y="3600952"/>
                <a:ext cx="11683" cy="168992"/>
              </a:xfrm>
              <a:custGeom>
                <a:rect b="b" l="l" r="r" t="t"/>
                <a:pathLst>
                  <a:path extrusionOk="0" h="5323" w="368">
                    <a:moveTo>
                      <a:pt x="183" y="1"/>
                    </a:moveTo>
                    <a:cubicBezTo>
                      <a:pt x="84" y="1"/>
                      <a:pt x="1" y="80"/>
                      <a:pt x="1" y="182"/>
                    </a:cubicBezTo>
                    <a:lnTo>
                      <a:pt x="1" y="5137"/>
                    </a:lnTo>
                    <a:cubicBezTo>
                      <a:pt x="1" y="5238"/>
                      <a:pt x="84" y="5322"/>
                      <a:pt x="183" y="5322"/>
                    </a:cubicBezTo>
                    <a:cubicBezTo>
                      <a:pt x="285" y="5322"/>
                      <a:pt x="368" y="5238"/>
                      <a:pt x="368" y="5137"/>
                    </a:cubicBezTo>
                    <a:lnTo>
                      <a:pt x="368" y="182"/>
                    </a:lnTo>
                    <a:cubicBezTo>
                      <a:pt x="368" y="80"/>
                      <a:pt x="285" y="1"/>
                      <a:pt x="183"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4" name="Google Shape;684;p29"/>
              <p:cNvSpPr/>
              <p:nvPr/>
            </p:nvSpPr>
            <p:spPr>
              <a:xfrm>
                <a:off x="6391461" y="3600952"/>
                <a:ext cx="11620" cy="168992"/>
              </a:xfrm>
              <a:custGeom>
                <a:rect b="b" l="l" r="r" t="t"/>
                <a:pathLst>
                  <a:path extrusionOk="0" h="5323" w="366">
                    <a:moveTo>
                      <a:pt x="183" y="1"/>
                    </a:moveTo>
                    <a:cubicBezTo>
                      <a:pt x="81" y="1"/>
                      <a:pt x="1" y="80"/>
                      <a:pt x="1" y="182"/>
                    </a:cubicBezTo>
                    <a:lnTo>
                      <a:pt x="1" y="5137"/>
                    </a:lnTo>
                    <a:cubicBezTo>
                      <a:pt x="1" y="5238"/>
                      <a:pt x="81" y="5322"/>
                      <a:pt x="183" y="5322"/>
                    </a:cubicBezTo>
                    <a:cubicBezTo>
                      <a:pt x="285" y="5322"/>
                      <a:pt x="365" y="5238"/>
                      <a:pt x="365" y="5137"/>
                    </a:cubicBezTo>
                    <a:lnTo>
                      <a:pt x="365" y="182"/>
                    </a:lnTo>
                    <a:cubicBezTo>
                      <a:pt x="365" y="80"/>
                      <a:pt x="285" y="1"/>
                      <a:pt x="183"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5" name="Google Shape;685;p29"/>
              <p:cNvSpPr/>
              <p:nvPr/>
            </p:nvSpPr>
            <p:spPr>
              <a:xfrm>
                <a:off x="6347903" y="3600952"/>
                <a:ext cx="11715" cy="168992"/>
              </a:xfrm>
              <a:custGeom>
                <a:rect b="b" l="l" r="r" t="t"/>
                <a:pathLst>
                  <a:path extrusionOk="0" h="5323" w="369">
                    <a:moveTo>
                      <a:pt x="186" y="1"/>
                    </a:moveTo>
                    <a:cubicBezTo>
                      <a:pt x="84" y="1"/>
                      <a:pt x="0" y="80"/>
                      <a:pt x="0" y="182"/>
                    </a:cubicBezTo>
                    <a:lnTo>
                      <a:pt x="0" y="5137"/>
                    </a:lnTo>
                    <a:cubicBezTo>
                      <a:pt x="0" y="5238"/>
                      <a:pt x="84" y="5322"/>
                      <a:pt x="186" y="5322"/>
                    </a:cubicBezTo>
                    <a:cubicBezTo>
                      <a:pt x="284" y="5322"/>
                      <a:pt x="368" y="5238"/>
                      <a:pt x="368" y="5137"/>
                    </a:cubicBezTo>
                    <a:lnTo>
                      <a:pt x="368" y="182"/>
                    </a:lnTo>
                    <a:cubicBezTo>
                      <a:pt x="368" y="80"/>
                      <a:pt x="284" y="1"/>
                      <a:pt x="186"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6" name="Google Shape;686;p29"/>
              <p:cNvSpPr/>
              <p:nvPr/>
            </p:nvSpPr>
            <p:spPr>
              <a:xfrm>
                <a:off x="6135379" y="3600952"/>
                <a:ext cx="349730" cy="168992"/>
              </a:xfrm>
              <a:custGeom>
                <a:rect b="b" l="l" r="r" t="t"/>
                <a:pathLst>
                  <a:path extrusionOk="0" h="5323" w="11016">
                    <a:moveTo>
                      <a:pt x="9475" y="368"/>
                    </a:moveTo>
                    <a:cubicBezTo>
                      <a:pt x="10120" y="368"/>
                      <a:pt x="10648" y="892"/>
                      <a:pt x="10648" y="1540"/>
                    </a:cubicBezTo>
                    <a:lnTo>
                      <a:pt x="10648" y="4186"/>
                    </a:lnTo>
                    <a:cubicBezTo>
                      <a:pt x="10648" y="4609"/>
                      <a:pt x="10302" y="4954"/>
                      <a:pt x="9880" y="4954"/>
                    </a:cubicBezTo>
                    <a:lnTo>
                      <a:pt x="1136" y="4954"/>
                    </a:lnTo>
                    <a:cubicBezTo>
                      <a:pt x="713" y="4954"/>
                      <a:pt x="367" y="4609"/>
                      <a:pt x="367" y="4186"/>
                    </a:cubicBezTo>
                    <a:lnTo>
                      <a:pt x="367" y="1540"/>
                    </a:lnTo>
                    <a:cubicBezTo>
                      <a:pt x="367" y="892"/>
                      <a:pt x="896" y="368"/>
                      <a:pt x="1543" y="368"/>
                    </a:cubicBezTo>
                    <a:close/>
                    <a:moveTo>
                      <a:pt x="1543" y="1"/>
                    </a:moveTo>
                    <a:cubicBezTo>
                      <a:pt x="691" y="1"/>
                      <a:pt x="0" y="692"/>
                      <a:pt x="0" y="1540"/>
                    </a:cubicBezTo>
                    <a:lnTo>
                      <a:pt x="0" y="4186"/>
                    </a:lnTo>
                    <a:cubicBezTo>
                      <a:pt x="0" y="4813"/>
                      <a:pt x="510" y="5322"/>
                      <a:pt x="1136" y="5322"/>
                    </a:cubicBezTo>
                    <a:lnTo>
                      <a:pt x="9880" y="5322"/>
                    </a:lnTo>
                    <a:cubicBezTo>
                      <a:pt x="10506" y="5322"/>
                      <a:pt x="11015" y="4813"/>
                      <a:pt x="11015" y="4186"/>
                    </a:cubicBezTo>
                    <a:lnTo>
                      <a:pt x="11015" y="1540"/>
                    </a:lnTo>
                    <a:cubicBezTo>
                      <a:pt x="11015" y="692"/>
                      <a:pt x="10323" y="1"/>
                      <a:pt x="9475"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7" name="Google Shape;687;p29"/>
              <p:cNvSpPr/>
              <p:nvPr/>
            </p:nvSpPr>
            <p:spPr>
              <a:xfrm>
                <a:off x="6100456" y="3979329"/>
                <a:ext cx="149912" cy="470847"/>
              </a:xfrm>
              <a:custGeom>
                <a:rect b="b" l="l" r="r" t="t"/>
                <a:pathLst>
                  <a:path extrusionOk="0" h="14831" w="4722">
                    <a:moveTo>
                      <a:pt x="0" y="0"/>
                    </a:moveTo>
                    <a:lnTo>
                      <a:pt x="0" y="14830"/>
                    </a:lnTo>
                    <a:lnTo>
                      <a:pt x="4722" y="14830"/>
                    </a:lnTo>
                    <a:lnTo>
                      <a:pt x="4722" y="0"/>
                    </a:lnTo>
                    <a:close/>
                  </a:path>
                </a:pathLst>
              </a:custGeom>
              <a:solidFill>
                <a:srgbClr val="8AAC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8" name="Google Shape;688;p29"/>
              <p:cNvSpPr/>
              <p:nvPr/>
            </p:nvSpPr>
            <p:spPr>
              <a:xfrm>
                <a:off x="6094678" y="3973424"/>
                <a:ext cx="161595" cy="482657"/>
              </a:xfrm>
              <a:custGeom>
                <a:rect b="b" l="l" r="r" t="t"/>
                <a:pathLst>
                  <a:path extrusionOk="0" h="15203" w="5090">
                    <a:moveTo>
                      <a:pt x="4722" y="369"/>
                    </a:moveTo>
                    <a:lnTo>
                      <a:pt x="4722" y="14835"/>
                    </a:lnTo>
                    <a:lnTo>
                      <a:pt x="369" y="14835"/>
                    </a:lnTo>
                    <a:lnTo>
                      <a:pt x="369" y="369"/>
                    </a:lnTo>
                    <a:close/>
                    <a:moveTo>
                      <a:pt x="182" y="1"/>
                    </a:moveTo>
                    <a:cubicBezTo>
                      <a:pt x="85" y="1"/>
                      <a:pt x="1" y="85"/>
                      <a:pt x="1" y="186"/>
                    </a:cubicBezTo>
                    <a:lnTo>
                      <a:pt x="1" y="15016"/>
                    </a:lnTo>
                    <a:cubicBezTo>
                      <a:pt x="1" y="15119"/>
                      <a:pt x="85" y="15202"/>
                      <a:pt x="182" y="15202"/>
                    </a:cubicBezTo>
                    <a:lnTo>
                      <a:pt x="4904" y="15202"/>
                    </a:lnTo>
                    <a:cubicBezTo>
                      <a:pt x="5006" y="15202"/>
                      <a:pt x="5090" y="15119"/>
                      <a:pt x="5090" y="15016"/>
                    </a:cubicBezTo>
                    <a:lnTo>
                      <a:pt x="5090" y="186"/>
                    </a:lnTo>
                    <a:cubicBezTo>
                      <a:pt x="5090" y="85"/>
                      <a:pt x="5006" y="1"/>
                      <a:pt x="4904"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9" name="Google Shape;689;p29"/>
              <p:cNvSpPr/>
              <p:nvPr/>
            </p:nvSpPr>
            <p:spPr>
              <a:xfrm>
                <a:off x="6100456" y="3979329"/>
                <a:ext cx="149912" cy="121625"/>
              </a:xfrm>
              <a:custGeom>
                <a:rect b="b" l="l" r="r" t="t"/>
                <a:pathLst>
                  <a:path extrusionOk="0" h="3831" w="4722">
                    <a:moveTo>
                      <a:pt x="0" y="0"/>
                    </a:moveTo>
                    <a:lnTo>
                      <a:pt x="0" y="3830"/>
                    </a:lnTo>
                    <a:lnTo>
                      <a:pt x="4722" y="3830"/>
                    </a:lnTo>
                    <a:lnTo>
                      <a:pt x="4722" y="0"/>
                    </a:ln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0" name="Google Shape;690;p29"/>
              <p:cNvSpPr/>
              <p:nvPr/>
            </p:nvSpPr>
            <p:spPr>
              <a:xfrm>
                <a:off x="6094678" y="3973424"/>
                <a:ext cx="161595" cy="133403"/>
              </a:xfrm>
              <a:custGeom>
                <a:rect b="b" l="l" r="r" t="t"/>
                <a:pathLst>
                  <a:path extrusionOk="0" h="4202" w="5090">
                    <a:moveTo>
                      <a:pt x="4722" y="369"/>
                    </a:moveTo>
                    <a:lnTo>
                      <a:pt x="4722" y="3834"/>
                    </a:lnTo>
                    <a:lnTo>
                      <a:pt x="369" y="3834"/>
                    </a:lnTo>
                    <a:lnTo>
                      <a:pt x="369" y="369"/>
                    </a:lnTo>
                    <a:close/>
                    <a:moveTo>
                      <a:pt x="182" y="1"/>
                    </a:moveTo>
                    <a:cubicBezTo>
                      <a:pt x="85" y="1"/>
                      <a:pt x="1" y="85"/>
                      <a:pt x="1" y="186"/>
                    </a:cubicBezTo>
                    <a:lnTo>
                      <a:pt x="1" y="4016"/>
                    </a:lnTo>
                    <a:cubicBezTo>
                      <a:pt x="1" y="4118"/>
                      <a:pt x="85" y="4201"/>
                      <a:pt x="182" y="4201"/>
                    </a:cubicBezTo>
                    <a:lnTo>
                      <a:pt x="4904" y="4201"/>
                    </a:lnTo>
                    <a:cubicBezTo>
                      <a:pt x="5006" y="4201"/>
                      <a:pt x="5090" y="4118"/>
                      <a:pt x="5090" y="4016"/>
                    </a:cubicBezTo>
                    <a:lnTo>
                      <a:pt x="5090" y="186"/>
                    </a:lnTo>
                    <a:cubicBezTo>
                      <a:pt x="5090" y="85"/>
                      <a:pt x="5006" y="1"/>
                      <a:pt x="4904"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91" name="Google Shape;691;p29"/>
            <p:cNvGrpSpPr/>
            <p:nvPr/>
          </p:nvGrpSpPr>
          <p:grpSpPr>
            <a:xfrm>
              <a:off x="1396606" y="2521080"/>
              <a:ext cx="341947" cy="634395"/>
              <a:chOff x="5257252" y="2296731"/>
              <a:chExt cx="543549" cy="1048934"/>
            </a:xfrm>
          </p:grpSpPr>
          <p:sp>
            <p:nvSpPr>
              <p:cNvPr id="692" name="Google Shape;692;p29"/>
              <p:cNvSpPr/>
              <p:nvPr/>
            </p:nvSpPr>
            <p:spPr>
              <a:xfrm>
                <a:off x="5291675" y="2427700"/>
                <a:ext cx="477900" cy="912000"/>
              </a:xfrm>
              <a:prstGeom prst="roundRect">
                <a:avLst>
                  <a:gd fmla="val 16667" name="adj"/>
                </a:avLst>
              </a:prstGeom>
              <a:solidFill>
                <a:srgbClr val="F3F3F3"/>
              </a:solidFill>
              <a:ln cap="flat" cmpd="sng" w="9525">
                <a:solidFill>
                  <a:srgbClr val="8AACD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3" name="Google Shape;693;p29"/>
              <p:cNvSpPr/>
              <p:nvPr/>
            </p:nvSpPr>
            <p:spPr>
              <a:xfrm>
                <a:off x="5364720" y="2583799"/>
                <a:ext cx="192930" cy="65559"/>
              </a:xfrm>
              <a:custGeom>
                <a:rect b="b" l="l" r="r" t="t"/>
                <a:pathLst>
                  <a:path extrusionOk="0" h="2065" w="6077">
                    <a:moveTo>
                      <a:pt x="1035" y="1"/>
                    </a:moveTo>
                    <a:cubicBezTo>
                      <a:pt x="463" y="1"/>
                      <a:pt x="1" y="463"/>
                      <a:pt x="1" y="1031"/>
                    </a:cubicBezTo>
                    <a:cubicBezTo>
                      <a:pt x="1" y="1602"/>
                      <a:pt x="463" y="2064"/>
                      <a:pt x="1035" y="2064"/>
                    </a:cubicBezTo>
                    <a:lnTo>
                      <a:pt x="5046" y="2064"/>
                    </a:lnTo>
                    <a:cubicBezTo>
                      <a:pt x="5614" y="2064"/>
                      <a:pt x="6076" y="1602"/>
                      <a:pt x="6076" y="1031"/>
                    </a:cubicBezTo>
                    <a:cubicBezTo>
                      <a:pt x="6076" y="463"/>
                      <a:pt x="5614" y="1"/>
                      <a:pt x="5046" y="1"/>
                    </a:cubicBezTo>
                    <a:close/>
                  </a:path>
                </a:pathLst>
              </a:custGeom>
              <a:solidFill>
                <a:srgbClr val="F9FB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4" name="Google Shape;694;p29"/>
              <p:cNvSpPr/>
              <p:nvPr/>
            </p:nvSpPr>
            <p:spPr>
              <a:xfrm>
                <a:off x="5358974" y="2577894"/>
                <a:ext cx="204581" cy="77273"/>
              </a:xfrm>
              <a:custGeom>
                <a:rect b="b" l="l" r="r" t="t"/>
                <a:pathLst>
                  <a:path extrusionOk="0" h="2434" w="6444">
                    <a:moveTo>
                      <a:pt x="5227" y="369"/>
                    </a:moveTo>
                    <a:cubicBezTo>
                      <a:pt x="5694" y="369"/>
                      <a:pt x="6076" y="751"/>
                      <a:pt x="6076" y="1217"/>
                    </a:cubicBezTo>
                    <a:cubicBezTo>
                      <a:pt x="6076" y="1686"/>
                      <a:pt x="5694" y="2065"/>
                      <a:pt x="5227" y="2065"/>
                    </a:cubicBezTo>
                    <a:lnTo>
                      <a:pt x="1216" y="2065"/>
                    </a:lnTo>
                    <a:cubicBezTo>
                      <a:pt x="746" y="2065"/>
                      <a:pt x="365" y="1686"/>
                      <a:pt x="365" y="1217"/>
                    </a:cubicBezTo>
                    <a:cubicBezTo>
                      <a:pt x="365" y="751"/>
                      <a:pt x="746" y="369"/>
                      <a:pt x="1216" y="369"/>
                    </a:cubicBezTo>
                    <a:close/>
                    <a:moveTo>
                      <a:pt x="1216" y="1"/>
                    </a:moveTo>
                    <a:cubicBezTo>
                      <a:pt x="543" y="1"/>
                      <a:pt x="0" y="547"/>
                      <a:pt x="0" y="1217"/>
                    </a:cubicBezTo>
                    <a:cubicBezTo>
                      <a:pt x="0" y="1887"/>
                      <a:pt x="543" y="2433"/>
                      <a:pt x="1216" y="2433"/>
                    </a:cubicBezTo>
                    <a:lnTo>
                      <a:pt x="5227" y="2433"/>
                    </a:lnTo>
                    <a:cubicBezTo>
                      <a:pt x="5897" y="2433"/>
                      <a:pt x="6443" y="1887"/>
                      <a:pt x="6443" y="1217"/>
                    </a:cubicBezTo>
                    <a:cubicBezTo>
                      <a:pt x="6443" y="547"/>
                      <a:pt x="5897" y="1"/>
                      <a:pt x="5227"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5" name="Google Shape;695;p29"/>
              <p:cNvSpPr/>
              <p:nvPr/>
            </p:nvSpPr>
            <p:spPr>
              <a:xfrm>
                <a:off x="5364720" y="2583799"/>
                <a:ext cx="97814" cy="65559"/>
              </a:xfrm>
              <a:custGeom>
                <a:rect b="b" l="l" r="r" t="t"/>
                <a:pathLst>
                  <a:path extrusionOk="0" h="2065" w="3081">
                    <a:moveTo>
                      <a:pt x="1035" y="1"/>
                    </a:moveTo>
                    <a:cubicBezTo>
                      <a:pt x="463" y="1"/>
                      <a:pt x="1" y="463"/>
                      <a:pt x="1" y="1031"/>
                    </a:cubicBezTo>
                    <a:cubicBezTo>
                      <a:pt x="1" y="1602"/>
                      <a:pt x="463" y="2064"/>
                      <a:pt x="1035" y="2064"/>
                    </a:cubicBezTo>
                    <a:lnTo>
                      <a:pt x="3081" y="2064"/>
                    </a:lnTo>
                    <a:lnTo>
                      <a:pt x="3081" y="1"/>
                    </a:lnTo>
                    <a:close/>
                  </a:path>
                </a:pathLst>
              </a:custGeom>
              <a:solidFill>
                <a:srgbClr val="F1688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6" name="Google Shape;696;p29"/>
              <p:cNvSpPr/>
              <p:nvPr/>
            </p:nvSpPr>
            <p:spPr>
              <a:xfrm>
                <a:off x="5358974" y="2577894"/>
                <a:ext cx="109370" cy="77273"/>
              </a:xfrm>
              <a:custGeom>
                <a:rect b="b" l="l" r="r" t="t"/>
                <a:pathLst>
                  <a:path extrusionOk="0" h="2434" w="3445">
                    <a:moveTo>
                      <a:pt x="3076" y="369"/>
                    </a:moveTo>
                    <a:lnTo>
                      <a:pt x="3076" y="2065"/>
                    </a:lnTo>
                    <a:lnTo>
                      <a:pt x="1216" y="2065"/>
                    </a:lnTo>
                    <a:cubicBezTo>
                      <a:pt x="746" y="2065"/>
                      <a:pt x="365" y="1686"/>
                      <a:pt x="365" y="1217"/>
                    </a:cubicBezTo>
                    <a:cubicBezTo>
                      <a:pt x="365" y="751"/>
                      <a:pt x="746" y="369"/>
                      <a:pt x="1216" y="369"/>
                    </a:cubicBezTo>
                    <a:close/>
                    <a:moveTo>
                      <a:pt x="1216" y="1"/>
                    </a:moveTo>
                    <a:cubicBezTo>
                      <a:pt x="543" y="1"/>
                      <a:pt x="0" y="547"/>
                      <a:pt x="0" y="1217"/>
                    </a:cubicBezTo>
                    <a:cubicBezTo>
                      <a:pt x="0" y="1887"/>
                      <a:pt x="543" y="2433"/>
                      <a:pt x="1216" y="2433"/>
                    </a:cubicBezTo>
                    <a:lnTo>
                      <a:pt x="3262" y="2433"/>
                    </a:lnTo>
                    <a:cubicBezTo>
                      <a:pt x="3360" y="2433"/>
                      <a:pt x="3444" y="2353"/>
                      <a:pt x="3444" y="2250"/>
                    </a:cubicBezTo>
                    <a:lnTo>
                      <a:pt x="3444" y="187"/>
                    </a:lnTo>
                    <a:cubicBezTo>
                      <a:pt x="3444" y="85"/>
                      <a:pt x="3360" y="1"/>
                      <a:pt x="3262"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7" name="Google Shape;697;p29"/>
              <p:cNvSpPr/>
              <p:nvPr/>
            </p:nvSpPr>
            <p:spPr>
              <a:xfrm>
                <a:off x="5448060" y="2955667"/>
                <a:ext cx="162071" cy="155658"/>
              </a:xfrm>
              <a:custGeom>
                <a:rect b="b" l="l" r="r" t="t"/>
                <a:pathLst>
                  <a:path extrusionOk="0" h="4903" w="5105">
                    <a:moveTo>
                      <a:pt x="1133" y="1"/>
                    </a:moveTo>
                    <a:cubicBezTo>
                      <a:pt x="868" y="1"/>
                      <a:pt x="603" y="102"/>
                      <a:pt x="401" y="304"/>
                    </a:cubicBezTo>
                    <a:cubicBezTo>
                      <a:pt x="0" y="708"/>
                      <a:pt x="0" y="1360"/>
                      <a:pt x="401" y="1764"/>
                    </a:cubicBezTo>
                    <a:lnTo>
                      <a:pt x="3241" y="4600"/>
                    </a:lnTo>
                    <a:cubicBezTo>
                      <a:pt x="3443" y="4802"/>
                      <a:pt x="3706" y="4903"/>
                      <a:pt x="3970" y="4903"/>
                    </a:cubicBezTo>
                    <a:cubicBezTo>
                      <a:pt x="4234" y="4903"/>
                      <a:pt x="4498" y="4802"/>
                      <a:pt x="4701" y="4600"/>
                    </a:cubicBezTo>
                    <a:cubicBezTo>
                      <a:pt x="5104" y="4199"/>
                      <a:pt x="5104" y="3544"/>
                      <a:pt x="4701" y="3140"/>
                    </a:cubicBezTo>
                    <a:lnTo>
                      <a:pt x="1865" y="304"/>
                    </a:lnTo>
                    <a:cubicBezTo>
                      <a:pt x="1662" y="102"/>
                      <a:pt x="1398" y="1"/>
                      <a:pt x="1133" y="1"/>
                    </a:cubicBezTo>
                    <a:close/>
                  </a:path>
                </a:pathLst>
              </a:custGeom>
              <a:solidFill>
                <a:srgbClr val="F9FB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8" name="Google Shape;698;p29"/>
              <p:cNvSpPr/>
              <p:nvPr/>
            </p:nvSpPr>
            <p:spPr>
              <a:xfrm>
                <a:off x="5441710" y="2949857"/>
                <a:ext cx="174770" cy="167341"/>
              </a:xfrm>
              <a:custGeom>
                <a:rect b="b" l="l" r="r" t="t"/>
                <a:pathLst>
                  <a:path extrusionOk="0" h="5271" w="5505">
                    <a:moveTo>
                      <a:pt x="1333" y="367"/>
                    </a:moveTo>
                    <a:cubicBezTo>
                      <a:pt x="1551" y="367"/>
                      <a:pt x="1766" y="450"/>
                      <a:pt x="1934" y="618"/>
                    </a:cubicBezTo>
                    <a:lnTo>
                      <a:pt x="4770" y="3454"/>
                    </a:lnTo>
                    <a:cubicBezTo>
                      <a:pt x="5101" y="3785"/>
                      <a:pt x="5101" y="4324"/>
                      <a:pt x="4770" y="4655"/>
                    </a:cubicBezTo>
                    <a:cubicBezTo>
                      <a:pt x="4604" y="4821"/>
                      <a:pt x="4386" y="4904"/>
                      <a:pt x="4169" y="4904"/>
                    </a:cubicBezTo>
                    <a:cubicBezTo>
                      <a:pt x="3952" y="4904"/>
                      <a:pt x="3736" y="4821"/>
                      <a:pt x="3572" y="4655"/>
                    </a:cubicBezTo>
                    <a:lnTo>
                      <a:pt x="732" y="1816"/>
                    </a:lnTo>
                    <a:cubicBezTo>
                      <a:pt x="401" y="1488"/>
                      <a:pt x="401" y="949"/>
                      <a:pt x="732" y="618"/>
                    </a:cubicBezTo>
                    <a:cubicBezTo>
                      <a:pt x="899" y="450"/>
                      <a:pt x="1114" y="367"/>
                      <a:pt x="1333" y="367"/>
                    </a:cubicBezTo>
                    <a:close/>
                    <a:moveTo>
                      <a:pt x="1333" y="1"/>
                    </a:moveTo>
                    <a:cubicBezTo>
                      <a:pt x="1022" y="1"/>
                      <a:pt x="711" y="119"/>
                      <a:pt x="474" y="356"/>
                    </a:cubicBezTo>
                    <a:cubicBezTo>
                      <a:pt x="0" y="833"/>
                      <a:pt x="0" y="1601"/>
                      <a:pt x="474" y="2078"/>
                    </a:cubicBezTo>
                    <a:lnTo>
                      <a:pt x="3310" y="4914"/>
                    </a:lnTo>
                    <a:cubicBezTo>
                      <a:pt x="3546" y="5150"/>
                      <a:pt x="3859" y="5270"/>
                      <a:pt x="4168" y="5270"/>
                    </a:cubicBezTo>
                    <a:cubicBezTo>
                      <a:pt x="4481" y="5270"/>
                      <a:pt x="4791" y="5150"/>
                      <a:pt x="5032" y="4914"/>
                    </a:cubicBezTo>
                    <a:cubicBezTo>
                      <a:pt x="5504" y="4440"/>
                      <a:pt x="5504" y="3669"/>
                      <a:pt x="5032" y="3195"/>
                    </a:cubicBezTo>
                    <a:lnTo>
                      <a:pt x="2192" y="356"/>
                    </a:lnTo>
                    <a:cubicBezTo>
                      <a:pt x="1956" y="119"/>
                      <a:pt x="1644" y="1"/>
                      <a:pt x="1333"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9" name="Google Shape;699;p29"/>
              <p:cNvSpPr/>
              <p:nvPr/>
            </p:nvSpPr>
            <p:spPr>
              <a:xfrm>
                <a:off x="5505048" y="3009481"/>
                <a:ext cx="105084" cy="101846"/>
              </a:xfrm>
              <a:custGeom>
                <a:rect b="b" l="l" r="r" t="t"/>
                <a:pathLst>
                  <a:path extrusionOk="0" h="3208" w="3310">
                    <a:moveTo>
                      <a:pt x="1460" y="0"/>
                    </a:moveTo>
                    <a:lnTo>
                      <a:pt x="1" y="1459"/>
                    </a:lnTo>
                    <a:lnTo>
                      <a:pt x="1446" y="2905"/>
                    </a:lnTo>
                    <a:cubicBezTo>
                      <a:pt x="1648" y="3107"/>
                      <a:pt x="1911" y="3208"/>
                      <a:pt x="2175" y="3208"/>
                    </a:cubicBezTo>
                    <a:cubicBezTo>
                      <a:pt x="2439" y="3208"/>
                      <a:pt x="2703" y="3107"/>
                      <a:pt x="2906" y="2905"/>
                    </a:cubicBezTo>
                    <a:cubicBezTo>
                      <a:pt x="3309" y="2504"/>
                      <a:pt x="3309" y="1849"/>
                      <a:pt x="2906" y="1445"/>
                    </a:cubicBezTo>
                    <a:lnTo>
                      <a:pt x="1460" y="0"/>
                    </a:lnTo>
                    <a:close/>
                  </a:path>
                </a:pathLst>
              </a:custGeom>
              <a:solidFill>
                <a:srgbClr val="F1688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0" name="Google Shape;700;p29"/>
              <p:cNvSpPr/>
              <p:nvPr/>
            </p:nvSpPr>
            <p:spPr>
              <a:xfrm>
                <a:off x="5499143" y="3003671"/>
                <a:ext cx="117339" cy="113529"/>
              </a:xfrm>
              <a:custGeom>
                <a:rect b="b" l="l" r="r" t="t"/>
                <a:pathLst>
                  <a:path extrusionOk="0" h="3576" w="3696">
                    <a:moveTo>
                      <a:pt x="1646" y="441"/>
                    </a:moveTo>
                    <a:lnTo>
                      <a:pt x="2961" y="1759"/>
                    </a:lnTo>
                    <a:cubicBezTo>
                      <a:pt x="3292" y="2090"/>
                      <a:pt x="3292" y="2629"/>
                      <a:pt x="2961" y="2960"/>
                    </a:cubicBezTo>
                    <a:cubicBezTo>
                      <a:pt x="2795" y="3126"/>
                      <a:pt x="2577" y="3209"/>
                      <a:pt x="2360" y="3209"/>
                    </a:cubicBezTo>
                    <a:cubicBezTo>
                      <a:pt x="2143" y="3209"/>
                      <a:pt x="1927" y="3126"/>
                      <a:pt x="1763" y="2960"/>
                    </a:cubicBezTo>
                    <a:lnTo>
                      <a:pt x="444" y="1642"/>
                    </a:lnTo>
                    <a:lnTo>
                      <a:pt x="1646" y="441"/>
                    </a:lnTo>
                    <a:close/>
                    <a:moveTo>
                      <a:pt x="1646" y="0"/>
                    </a:moveTo>
                    <a:cubicBezTo>
                      <a:pt x="1595" y="0"/>
                      <a:pt x="1551" y="19"/>
                      <a:pt x="1515" y="52"/>
                    </a:cubicBezTo>
                    <a:lnTo>
                      <a:pt x="56" y="1511"/>
                    </a:lnTo>
                    <a:cubicBezTo>
                      <a:pt x="19" y="1548"/>
                      <a:pt x="1" y="1595"/>
                      <a:pt x="1" y="1642"/>
                    </a:cubicBezTo>
                    <a:cubicBezTo>
                      <a:pt x="1" y="1690"/>
                      <a:pt x="19" y="1737"/>
                      <a:pt x="56" y="1773"/>
                    </a:cubicBezTo>
                    <a:lnTo>
                      <a:pt x="1501" y="3219"/>
                    </a:lnTo>
                    <a:cubicBezTo>
                      <a:pt x="1737" y="3455"/>
                      <a:pt x="2050" y="3575"/>
                      <a:pt x="2359" y="3575"/>
                    </a:cubicBezTo>
                    <a:cubicBezTo>
                      <a:pt x="2672" y="3575"/>
                      <a:pt x="2982" y="3455"/>
                      <a:pt x="3223" y="3219"/>
                    </a:cubicBezTo>
                    <a:cubicBezTo>
                      <a:pt x="3695" y="2745"/>
                      <a:pt x="3695" y="1974"/>
                      <a:pt x="3223" y="1500"/>
                    </a:cubicBezTo>
                    <a:lnTo>
                      <a:pt x="1773" y="52"/>
                    </a:lnTo>
                    <a:cubicBezTo>
                      <a:pt x="1741" y="19"/>
                      <a:pt x="1694" y="0"/>
                      <a:pt x="1646"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1" name="Google Shape;701;p29"/>
              <p:cNvSpPr/>
              <p:nvPr/>
            </p:nvSpPr>
            <p:spPr>
              <a:xfrm>
                <a:off x="5391071" y="3085740"/>
                <a:ext cx="65590" cy="193025"/>
              </a:xfrm>
              <a:custGeom>
                <a:rect b="b" l="l" r="r" t="t"/>
                <a:pathLst>
                  <a:path extrusionOk="0" h="6080" w="2066">
                    <a:moveTo>
                      <a:pt x="1031" y="1"/>
                    </a:moveTo>
                    <a:cubicBezTo>
                      <a:pt x="463" y="1"/>
                      <a:pt x="1" y="463"/>
                      <a:pt x="1" y="1034"/>
                    </a:cubicBezTo>
                    <a:lnTo>
                      <a:pt x="1" y="5046"/>
                    </a:lnTo>
                    <a:cubicBezTo>
                      <a:pt x="1" y="5617"/>
                      <a:pt x="463" y="6079"/>
                      <a:pt x="1031" y="6079"/>
                    </a:cubicBezTo>
                    <a:cubicBezTo>
                      <a:pt x="1603" y="6079"/>
                      <a:pt x="2065" y="5617"/>
                      <a:pt x="2065" y="5046"/>
                    </a:cubicBezTo>
                    <a:lnTo>
                      <a:pt x="2065" y="1034"/>
                    </a:lnTo>
                    <a:cubicBezTo>
                      <a:pt x="2065" y="463"/>
                      <a:pt x="1603" y="1"/>
                      <a:pt x="1031" y="1"/>
                    </a:cubicBezTo>
                    <a:close/>
                  </a:path>
                </a:pathLst>
              </a:custGeom>
              <a:solidFill>
                <a:srgbClr val="F9FB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2" name="Google Shape;702;p29"/>
              <p:cNvSpPr/>
              <p:nvPr/>
            </p:nvSpPr>
            <p:spPr>
              <a:xfrm>
                <a:off x="5385198" y="3079930"/>
                <a:ext cx="77242" cy="204613"/>
              </a:xfrm>
              <a:custGeom>
                <a:rect b="b" l="l" r="r" t="t"/>
                <a:pathLst>
                  <a:path extrusionOk="0" h="6445" w="2433">
                    <a:moveTo>
                      <a:pt x="1216" y="369"/>
                    </a:moveTo>
                    <a:cubicBezTo>
                      <a:pt x="1686" y="369"/>
                      <a:pt x="2064" y="747"/>
                      <a:pt x="2064" y="1217"/>
                    </a:cubicBezTo>
                    <a:lnTo>
                      <a:pt x="2064" y="5229"/>
                    </a:lnTo>
                    <a:cubicBezTo>
                      <a:pt x="2064" y="5698"/>
                      <a:pt x="1686" y="6076"/>
                      <a:pt x="1216" y="6076"/>
                    </a:cubicBezTo>
                    <a:cubicBezTo>
                      <a:pt x="750" y="6076"/>
                      <a:pt x="368" y="5698"/>
                      <a:pt x="368" y="5229"/>
                    </a:cubicBezTo>
                    <a:lnTo>
                      <a:pt x="368" y="1217"/>
                    </a:lnTo>
                    <a:cubicBezTo>
                      <a:pt x="368" y="747"/>
                      <a:pt x="750" y="369"/>
                      <a:pt x="1216" y="369"/>
                    </a:cubicBezTo>
                    <a:close/>
                    <a:moveTo>
                      <a:pt x="1216" y="1"/>
                    </a:moveTo>
                    <a:cubicBezTo>
                      <a:pt x="547" y="1"/>
                      <a:pt x="1" y="547"/>
                      <a:pt x="1" y="1217"/>
                    </a:cubicBezTo>
                    <a:lnTo>
                      <a:pt x="1" y="5229"/>
                    </a:lnTo>
                    <a:cubicBezTo>
                      <a:pt x="1" y="5898"/>
                      <a:pt x="547" y="6444"/>
                      <a:pt x="1216" y="6444"/>
                    </a:cubicBezTo>
                    <a:cubicBezTo>
                      <a:pt x="1886" y="6444"/>
                      <a:pt x="2432" y="5898"/>
                      <a:pt x="2432" y="5229"/>
                    </a:cubicBezTo>
                    <a:lnTo>
                      <a:pt x="2432" y="1217"/>
                    </a:lnTo>
                    <a:cubicBezTo>
                      <a:pt x="2432" y="547"/>
                      <a:pt x="1886" y="1"/>
                      <a:pt x="1216"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3" name="Google Shape;703;p29"/>
              <p:cNvSpPr/>
              <p:nvPr/>
            </p:nvSpPr>
            <p:spPr>
              <a:xfrm>
                <a:off x="5391071" y="3085740"/>
                <a:ext cx="65590" cy="97814"/>
              </a:xfrm>
              <a:custGeom>
                <a:rect b="b" l="l" r="r" t="t"/>
                <a:pathLst>
                  <a:path extrusionOk="0" h="3081" w="2066">
                    <a:moveTo>
                      <a:pt x="1031" y="1"/>
                    </a:moveTo>
                    <a:cubicBezTo>
                      <a:pt x="463" y="1"/>
                      <a:pt x="1" y="463"/>
                      <a:pt x="1" y="1034"/>
                    </a:cubicBezTo>
                    <a:lnTo>
                      <a:pt x="1" y="3080"/>
                    </a:lnTo>
                    <a:lnTo>
                      <a:pt x="2065" y="3080"/>
                    </a:lnTo>
                    <a:lnTo>
                      <a:pt x="2065" y="1034"/>
                    </a:lnTo>
                    <a:cubicBezTo>
                      <a:pt x="2065" y="463"/>
                      <a:pt x="1603" y="1"/>
                      <a:pt x="1031" y="1"/>
                    </a:cubicBezTo>
                    <a:close/>
                  </a:path>
                </a:pathLst>
              </a:custGeom>
              <a:solidFill>
                <a:srgbClr val="8AAC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4" name="Google Shape;704;p29"/>
              <p:cNvSpPr/>
              <p:nvPr/>
            </p:nvSpPr>
            <p:spPr>
              <a:xfrm>
                <a:off x="5385198" y="3079930"/>
                <a:ext cx="77242" cy="109370"/>
              </a:xfrm>
              <a:custGeom>
                <a:rect b="b" l="l" r="r" t="t"/>
                <a:pathLst>
                  <a:path extrusionOk="0" h="3445" w="2433">
                    <a:moveTo>
                      <a:pt x="1216" y="369"/>
                    </a:moveTo>
                    <a:cubicBezTo>
                      <a:pt x="1686" y="369"/>
                      <a:pt x="2064" y="747"/>
                      <a:pt x="2064" y="1217"/>
                    </a:cubicBezTo>
                    <a:lnTo>
                      <a:pt x="2064" y="3077"/>
                    </a:lnTo>
                    <a:lnTo>
                      <a:pt x="368" y="3077"/>
                    </a:lnTo>
                    <a:lnTo>
                      <a:pt x="368" y="1217"/>
                    </a:lnTo>
                    <a:cubicBezTo>
                      <a:pt x="368" y="747"/>
                      <a:pt x="750" y="369"/>
                      <a:pt x="1216" y="369"/>
                    </a:cubicBezTo>
                    <a:close/>
                    <a:moveTo>
                      <a:pt x="1216" y="1"/>
                    </a:moveTo>
                    <a:cubicBezTo>
                      <a:pt x="547" y="1"/>
                      <a:pt x="1" y="547"/>
                      <a:pt x="1" y="1217"/>
                    </a:cubicBezTo>
                    <a:lnTo>
                      <a:pt x="1" y="3263"/>
                    </a:lnTo>
                    <a:cubicBezTo>
                      <a:pt x="1" y="3365"/>
                      <a:pt x="85" y="3445"/>
                      <a:pt x="186" y="3445"/>
                    </a:cubicBezTo>
                    <a:lnTo>
                      <a:pt x="2250" y="3445"/>
                    </a:lnTo>
                    <a:cubicBezTo>
                      <a:pt x="2352" y="3445"/>
                      <a:pt x="2432" y="3365"/>
                      <a:pt x="2432" y="3263"/>
                    </a:cubicBezTo>
                    <a:lnTo>
                      <a:pt x="2432" y="1217"/>
                    </a:lnTo>
                    <a:cubicBezTo>
                      <a:pt x="2432" y="547"/>
                      <a:pt x="1886" y="1"/>
                      <a:pt x="1216"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5" name="Google Shape;705;p29"/>
              <p:cNvSpPr/>
              <p:nvPr/>
            </p:nvSpPr>
            <p:spPr>
              <a:xfrm>
                <a:off x="5657472" y="2918363"/>
                <a:ext cx="65559" cy="193057"/>
              </a:xfrm>
              <a:custGeom>
                <a:rect b="b" l="l" r="r" t="t"/>
                <a:pathLst>
                  <a:path extrusionOk="0" h="6081" w="2065">
                    <a:moveTo>
                      <a:pt x="1035" y="1"/>
                    </a:moveTo>
                    <a:cubicBezTo>
                      <a:pt x="463" y="1"/>
                      <a:pt x="0" y="463"/>
                      <a:pt x="0" y="1035"/>
                    </a:cubicBezTo>
                    <a:lnTo>
                      <a:pt x="0" y="5046"/>
                    </a:lnTo>
                    <a:cubicBezTo>
                      <a:pt x="0" y="5618"/>
                      <a:pt x="463" y="6081"/>
                      <a:pt x="1035" y="6081"/>
                    </a:cubicBezTo>
                    <a:cubicBezTo>
                      <a:pt x="1603" y="6081"/>
                      <a:pt x="2065" y="5618"/>
                      <a:pt x="2065" y="5046"/>
                    </a:cubicBezTo>
                    <a:lnTo>
                      <a:pt x="2065" y="1035"/>
                    </a:lnTo>
                    <a:cubicBezTo>
                      <a:pt x="2065" y="463"/>
                      <a:pt x="1603" y="1"/>
                      <a:pt x="1035" y="1"/>
                    </a:cubicBezTo>
                    <a:close/>
                  </a:path>
                </a:pathLst>
              </a:custGeom>
              <a:solidFill>
                <a:srgbClr val="F9FB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6" name="Google Shape;706;p29"/>
              <p:cNvSpPr/>
              <p:nvPr/>
            </p:nvSpPr>
            <p:spPr>
              <a:xfrm>
                <a:off x="5651693" y="2912617"/>
                <a:ext cx="77242" cy="204581"/>
              </a:xfrm>
              <a:custGeom>
                <a:rect b="b" l="l" r="r" t="t"/>
                <a:pathLst>
                  <a:path extrusionOk="0" h="6444" w="2433">
                    <a:moveTo>
                      <a:pt x="1217" y="365"/>
                    </a:moveTo>
                    <a:cubicBezTo>
                      <a:pt x="1686" y="365"/>
                      <a:pt x="2065" y="746"/>
                      <a:pt x="2065" y="1216"/>
                    </a:cubicBezTo>
                    <a:lnTo>
                      <a:pt x="2065" y="5227"/>
                    </a:lnTo>
                    <a:cubicBezTo>
                      <a:pt x="2065" y="5697"/>
                      <a:pt x="1686" y="6076"/>
                      <a:pt x="1217" y="6076"/>
                    </a:cubicBezTo>
                    <a:cubicBezTo>
                      <a:pt x="747" y="6076"/>
                      <a:pt x="369" y="5697"/>
                      <a:pt x="369" y="5227"/>
                    </a:cubicBezTo>
                    <a:lnTo>
                      <a:pt x="369" y="1216"/>
                    </a:lnTo>
                    <a:cubicBezTo>
                      <a:pt x="369" y="746"/>
                      <a:pt x="747" y="365"/>
                      <a:pt x="1217" y="365"/>
                    </a:cubicBezTo>
                    <a:close/>
                    <a:moveTo>
                      <a:pt x="1217" y="0"/>
                    </a:moveTo>
                    <a:cubicBezTo>
                      <a:pt x="547" y="0"/>
                      <a:pt x="1" y="546"/>
                      <a:pt x="1" y="1216"/>
                    </a:cubicBezTo>
                    <a:lnTo>
                      <a:pt x="1" y="5227"/>
                    </a:lnTo>
                    <a:cubicBezTo>
                      <a:pt x="1" y="5897"/>
                      <a:pt x="547" y="6443"/>
                      <a:pt x="1217" y="6443"/>
                    </a:cubicBezTo>
                    <a:cubicBezTo>
                      <a:pt x="1886" y="6443"/>
                      <a:pt x="2432" y="5897"/>
                      <a:pt x="2432" y="5227"/>
                    </a:cubicBezTo>
                    <a:lnTo>
                      <a:pt x="2432" y="1216"/>
                    </a:lnTo>
                    <a:cubicBezTo>
                      <a:pt x="2432" y="546"/>
                      <a:pt x="1886" y="0"/>
                      <a:pt x="1217" y="0"/>
                    </a:cubicBezTo>
                    <a:close/>
                  </a:path>
                </a:pathLst>
              </a:custGeom>
              <a:solidFill>
                <a:srgbClr val="2F49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7" name="Google Shape;707;p29"/>
              <p:cNvSpPr/>
              <p:nvPr/>
            </p:nvSpPr>
            <p:spPr>
              <a:xfrm>
                <a:off x="5657472" y="3013640"/>
                <a:ext cx="65559" cy="97782"/>
              </a:xfrm>
              <a:custGeom>
                <a:rect b="b" l="l" r="r" t="t"/>
                <a:pathLst>
                  <a:path extrusionOk="0" h="3080" w="2065">
                    <a:moveTo>
                      <a:pt x="0" y="0"/>
                    </a:moveTo>
                    <a:lnTo>
                      <a:pt x="0" y="2045"/>
                    </a:lnTo>
                    <a:cubicBezTo>
                      <a:pt x="0" y="2617"/>
                      <a:pt x="463" y="3080"/>
                      <a:pt x="1035" y="3080"/>
                    </a:cubicBezTo>
                    <a:cubicBezTo>
                      <a:pt x="1603" y="3080"/>
                      <a:pt x="2065" y="2617"/>
                      <a:pt x="2065" y="2045"/>
                    </a:cubicBezTo>
                    <a:lnTo>
                      <a:pt x="2065" y="0"/>
                    </a:lnTo>
                    <a:close/>
                  </a:path>
                </a:pathLst>
              </a:custGeom>
              <a:solidFill>
                <a:srgbClr val="8AAC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8" name="Google Shape;708;p29"/>
              <p:cNvSpPr/>
              <p:nvPr/>
            </p:nvSpPr>
            <p:spPr>
              <a:xfrm>
                <a:off x="5651693" y="3007830"/>
                <a:ext cx="77242" cy="109370"/>
              </a:xfrm>
              <a:custGeom>
                <a:rect b="b" l="l" r="r" t="t"/>
                <a:pathLst>
                  <a:path extrusionOk="0" h="3445" w="2433">
                    <a:moveTo>
                      <a:pt x="2065" y="365"/>
                    </a:moveTo>
                    <a:lnTo>
                      <a:pt x="2065" y="2228"/>
                    </a:lnTo>
                    <a:cubicBezTo>
                      <a:pt x="2065" y="2698"/>
                      <a:pt x="1686" y="3077"/>
                      <a:pt x="1217" y="3077"/>
                    </a:cubicBezTo>
                    <a:cubicBezTo>
                      <a:pt x="747" y="3077"/>
                      <a:pt x="369" y="2698"/>
                      <a:pt x="369" y="2228"/>
                    </a:cubicBezTo>
                    <a:lnTo>
                      <a:pt x="369" y="365"/>
                    </a:lnTo>
                    <a:close/>
                    <a:moveTo>
                      <a:pt x="182" y="0"/>
                    </a:moveTo>
                    <a:cubicBezTo>
                      <a:pt x="81" y="0"/>
                      <a:pt x="1" y="81"/>
                      <a:pt x="1" y="183"/>
                    </a:cubicBezTo>
                    <a:lnTo>
                      <a:pt x="1" y="2228"/>
                    </a:lnTo>
                    <a:cubicBezTo>
                      <a:pt x="1" y="2898"/>
                      <a:pt x="547" y="3444"/>
                      <a:pt x="1217" y="3444"/>
                    </a:cubicBezTo>
                    <a:cubicBezTo>
                      <a:pt x="1886" y="3444"/>
                      <a:pt x="2432" y="2898"/>
                      <a:pt x="2432" y="2228"/>
                    </a:cubicBezTo>
                    <a:lnTo>
                      <a:pt x="2432" y="183"/>
                    </a:lnTo>
                    <a:cubicBezTo>
                      <a:pt x="2432" y="81"/>
                      <a:pt x="2349" y="0"/>
                      <a:pt x="2247" y="0"/>
                    </a:cubicBezTo>
                    <a:close/>
                  </a:path>
                </a:pathLst>
              </a:custGeom>
              <a:solidFill>
                <a:srgbClr val="2F49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9" name="Google Shape;709;p29"/>
              <p:cNvSpPr/>
              <p:nvPr/>
            </p:nvSpPr>
            <p:spPr>
              <a:xfrm>
                <a:off x="5549654" y="2616468"/>
                <a:ext cx="162071" cy="155690"/>
              </a:xfrm>
              <a:custGeom>
                <a:rect b="b" l="l" r="r" t="t"/>
                <a:pathLst>
                  <a:path extrusionOk="0" h="4904" w="5105">
                    <a:moveTo>
                      <a:pt x="3970" y="1"/>
                    </a:moveTo>
                    <a:cubicBezTo>
                      <a:pt x="3706" y="1"/>
                      <a:pt x="3442" y="102"/>
                      <a:pt x="3240" y="304"/>
                    </a:cubicBezTo>
                    <a:lnTo>
                      <a:pt x="401" y="3144"/>
                    </a:lnTo>
                    <a:cubicBezTo>
                      <a:pt x="1" y="3544"/>
                      <a:pt x="1" y="4199"/>
                      <a:pt x="401" y="4603"/>
                    </a:cubicBezTo>
                    <a:cubicBezTo>
                      <a:pt x="603" y="4804"/>
                      <a:pt x="868" y="4904"/>
                      <a:pt x="1133" y="4904"/>
                    </a:cubicBezTo>
                    <a:cubicBezTo>
                      <a:pt x="1398" y="4904"/>
                      <a:pt x="1662" y="4804"/>
                      <a:pt x="1864" y="4603"/>
                    </a:cubicBezTo>
                    <a:lnTo>
                      <a:pt x="4700" y="1764"/>
                    </a:lnTo>
                    <a:cubicBezTo>
                      <a:pt x="5104" y="1363"/>
                      <a:pt x="5104" y="708"/>
                      <a:pt x="4700" y="304"/>
                    </a:cubicBezTo>
                    <a:cubicBezTo>
                      <a:pt x="4498" y="102"/>
                      <a:pt x="4234" y="1"/>
                      <a:pt x="3970" y="1"/>
                    </a:cubicBezTo>
                    <a:close/>
                  </a:path>
                </a:pathLst>
              </a:custGeom>
              <a:solidFill>
                <a:srgbClr val="F9FB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0" name="Google Shape;710;p29"/>
              <p:cNvSpPr/>
              <p:nvPr/>
            </p:nvSpPr>
            <p:spPr>
              <a:xfrm>
                <a:off x="5546987" y="2610690"/>
                <a:ext cx="171087" cy="167309"/>
              </a:xfrm>
              <a:custGeom>
                <a:rect b="b" l="l" r="r" t="t"/>
                <a:pathLst>
                  <a:path extrusionOk="0" h="5270" w="5389">
                    <a:moveTo>
                      <a:pt x="4052" y="377"/>
                    </a:moveTo>
                    <a:cubicBezTo>
                      <a:pt x="4272" y="377"/>
                      <a:pt x="4493" y="457"/>
                      <a:pt x="4653" y="617"/>
                    </a:cubicBezTo>
                    <a:cubicBezTo>
                      <a:pt x="4984" y="948"/>
                      <a:pt x="4984" y="1487"/>
                      <a:pt x="4653" y="1819"/>
                    </a:cubicBezTo>
                    <a:lnTo>
                      <a:pt x="1817" y="4654"/>
                    </a:lnTo>
                    <a:cubicBezTo>
                      <a:pt x="1651" y="4820"/>
                      <a:pt x="1434" y="4903"/>
                      <a:pt x="1216" y="4903"/>
                    </a:cubicBezTo>
                    <a:cubicBezTo>
                      <a:pt x="999" y="4903"/>
                      <a:pt x="781" y="4820"/>
                      <a:pt x="616" y="4654"/>
                    </a:cubicBezTo>
                    <a:cubicBezTo>
                      <a:pt x="456" y="4494"/>
                      <a:pt x="368" y="4283"/>
                      <a:pt x="368" y="4053"/>
                    </a:cubicBezTo>
                    <a:cubicBezTo>
                      <a:pt x="368" y="3828"/>
                      <a:pt x="456" y="3613"/>
                      <a:pt x="616" y="3453"/>
                    </a:cubicBezTo>
                    <a:lnTo>
                      <a:pt x="3452" y="617"/>
                    </a:lnTo>
                    <a:cubicBezTo>
                      <a:pt x="3612" y="457"/>
                      <a:pt x="3832" y="377"/>
                      <a:pt x="4052" y="377"/>
                    </a:cubicBezTo>
                    <a:close/>
                    <a:moveTo>
                      <a:pt x="4053" y="1"/>
                    </a:moveTo>
                    <a:cubicBezTo>
                      <a:pt x="3741" y="1"/>
                      <a:pt x="3430" y="120"/>
                      <a:pt x="3193" y="359"/>
                    </a:cubicBezTo>
                    <a:lnTo>
                      <a:pt x="357" y="3195"/>
                    </a:lnTo>
                    <a:cubicBezTo>
                      <a:pt x="128" y="3423"/>
                      <a:pt x="1" y="3729"/>
                      <a:pt x="1" y="4053"/>
                    </a:cubicBezTo>
                    <a:cubicBezTo>
                      <a:pt x="1" y="4378"/>
                      <a:pt x="128" y="4683"/>
                      <a:pt x="357" y="4912"/>
                    </a:cubicBezTo>
                    <a:cubicBezTo>
                      <a:pt x="594" y="5149"/>
                      <a:pt x="903" y="5270"/>
                      <a:pt x="1217" y="5270"/>
                    </a:cubicBezTo>
                    <a:cubicBezTo>
                      <a:pt x="1530" y="5270"/>
                      <a:pt x="1839" y="5149"/>
                      <a:pt x="2076" y="4912"/>
                    </a:cubicBezTo>
                    <a:lnTo>
                      <a:pt x="4915" y="2077"/>
                    </a:lnTo>
                    <a:cubicBezTo>
                      <a:pt x="5388" y="1604"/>
                      <a:pt x="5388" y="832"/>
                      <a:pt x="4915" y="359"/>
                    </a:cubicBezTo>
                    <a:cubicBezTo>
                      <a:pt x="4676" y="120"/>
                      <a:pt x="4364" y="1"/>
                      <a:pt x="4053"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1" name="Google Shape;711;p29"/>
              <p:cNvSpPr/>
              <p:nvPr/>
            </p:nvSpPr>
            <p:spPr>
              <a:xfrm>
                <a:off x="5606516" y="2616468"/>
                <a:ext cx="105211" cy="102005"/>
              </a:xfrm>
              <a:custGeom>
                <a:rect b="b" l="l" r="r" t="t"/>
                <a:pathLst>
                  <a:path extrusionOk="0" h="3213" w="3314">
                    <a:moveTo>
                      <a:pt x="2179" y="1"/>
                    </a:moveTo>
                    <a:cubicBezTo>
                      <a:pt x="1915" y="1"/>
                      <a:pt x="1651" y="102"/>
                      <a:pt x="1449" y="304"/>
                    </a:cubicBezTo>
                    <a:lnTo>
                      <a:pt x="1" y="1753"/>
                    </a:lnTo>
                    <a:lnTo>
                      <a:pt x="1464" y="3213"/>
                    </a:lnTo>
                    <a:lnTo>
                      <a:pt x="2909" y="1764"/>
                    </a:lnTo>
                    <a:cubicBezTo>
                      <a:pt x="3313" y="1363"/>
                      <a:pt x="3313" y="708"/>
                      <a:pt x="2909" y="304"/>
                    </a:cubicBezTo>
                    <a:cubicBezTo>
                      <a:pt x="2707" y="102"/>
                      <a:pt x="2443" y="1"/>
                      <a:pt x="2179" y="1"/>
                    </a:cubicBezTo>
                    <a:close/>
                  </a:path>
                </a:pathLst>
              </a:custGeom>
              <a:solidFill>
                <a:srgbClr val="32CC9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2" name="Google Shape;712;p29"/>
              <p:cNvSpPr/>
              <p:nvPr/>
            </p:nvSpPr>
            <p:spPr>
              <a:xfrm>
                <a:off x="5600166" y="2610690"/>
                <a:ext cx="117910" cy="113561"/>
              </a:xfrm>
              <a:custGeom>
                <a:rect b="b" l="l" r="r" t="t"/>
                <a:pathLst>
                  <a:path extrusionOk="0" h="3577" w="3714">
                    <a:moveTo>
                      <a:pt x="2377" y="369"/>
                    </a:moveTo>
                    <a:cubicBezTo>
                      <a:pt x="2595" y="369"/>
                      <a:pt x="2812" y="452"/>
                      <a:pt x="2978" y="617"/>
                    </a:cubicBezTo>
                    <a:cubicBezTo>
                      <a:pt x="3309" y="948"/>
                      <a:pt x="3309" y="1487"/>
                      <a:pt x="2978" y="1819"/>
                    </a:cubicBezTo>
                    <a:lnTo>
                      <a:pt x="1664" y="3133"/>
                    </a:lnTo>
                    <a:lnTo>
                      <a:pt x="463" y="1935"/>
                    </a:lnTo>
                    <a:lnTo>
                      <a:pt x="1777" y="617"/>
                    </a:lnTo>
                    <a:cubicBezTo>
                      <a:pt x="1942" y="452"/>
                      <a:pt x="2160" y="369"/>
                      <a:pt x="2377" y="369"/>
                    </a:cubicBezTo>
                    <a:close/>
                    <a:moveTo>
                      <a:pt x="2379" y="1"/>
                    </a:moveTo>
                    <a:cubicBezTo>
                      <a:pt x="2068" y="1"/>
                      <a:pt x="1756" y="120"/>
                      <a:pt x="1518" y="359"/>
                    </a:cubicBezTo>
                    <a:lnTo>
                      <a:pt x="73" y="1804"/>
                    </a:lnTo>
                    <a:cubicBezTo>
                      <a:pt x="0" y="1876"/>
                      <a:pt x="0" y="1993"/>
                      <a:pt x="73" y="2062"/>
                    </a:cubicBezTo>
                    <a:lnTo>
                      <a:pt x="1533" y="3522"/>
                    </a:lnTo>
                    <a:cubicBezTo>
                      <a:pt x="1570" y="3558"/>
                      <a:pt x="1617" y="3576"/>
                      <a:pt x="1664" y="3576"/>
                    </a:cubicBezTo>
                    <a:cubicBezTo>
                      <a:pt x="1708" y="3576"/>
                      <a:pt x="1755" y="3558"/>
                      <a:pt x="1791" y="3522"/>
                    </a:cubicBezTo>
                    <a:lnTo>
                      <a:pt x="3240" y="2077"/>
                    </a:lnTo>
                    <a:cubicBezTo>
                      <a:pt x="3713" y="1604"/>
                      <a:pt x="3713" y="832"/>
                      <a:pt x="3240" y="359"/>
                    </a:cubicBezTo>
                    <a:cubicBezTo>
                      <a:pt x="3001" y="120"/>
                      <a:pt x="2690" y="1"/>
                      <a:pt x="2379"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3" name="Google Shape;713;p29"/>
              <p:cNvSpPr/>
              <p:nvPr/>
            </p:nvSpPr>
            <p:spPr>
              <a:xfrm>
                <a:off x="5538669" y="3140379"/>
                <a:ext cx="162071" cy="155626"/>
              </a:xfrm>
              <a:custGeom>
                <a:rect b="b" l="l" r="r" t="t"/>
                <a:pathLst>
                  <a:path extrusionOk="0" h="4902" w="5105">
                    <a:moveTo>
                      <a:pt x="3970" y="0"/>
                    </a:moveTo>
                    <a:cubicBezTo>
                      <a:pt x="3706" y="0"/>
                      <a:pt x="3442" y="101"/>
                      <a:pt x="3240" y="303"/>
                    </a:cubicBezTo>
                    <a:lnTo>
                      <a:pt x="401" y="3139"/>
                    </a:lnTo>
                    <a:cubicBezTo>
                      <a:pt x="1" y="3543"/>
                      <a:pt x="1" y="4199"/>
                      <a:pt x="401" y="4599"/>
                    </a:cubicBezTo>
                    <a:cubicBezTo>
                      <a:pt x="603" y="4800"/>
                      <a:pt x="868" y="4901"/>
                      <a:pt x="1133" y="4901"/>
                    </a:cubicBezTo>
                    <a:cubicBezTo>
                      <a:pt x="1398" y="4901"/>
                      <a:pt x="1662" y="4800"/>
                      <a:pt x="1864" y="4599"/>
                    </a:cubicBezTo>
                    <a:lnTo>
                      <a:pt x="4700" y="1763"/>
                    </a:lnTo>
                    <a:cubicBezTo>
                      <a:pt x="5104" y="1359"/>
                      <a:pt x="5104" y="707"/>
                      <a:pt x="4700" y="303"/>
                    </a:cubicBezTo>
                    <a:cubicBezTo>
                      <a:pt x="4498" y="101"/>
                      <a:pt x="4234" y="0"/>
                      <a:pt x="3970" y="0"/>
                    </a:cubicBezTo>
                    <a:close/>
                  </a:path>
                </a:pathLst>
              </a:custGeom>
              <a:solidFill>
                <a:srgbClr val="F9FB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4" name="Google Shape;714;p29"/>
              <p:cNvSpPr/>
              <p:nvPr/>
            </p:nvSpPr>
            <p:spPr>
              <a:xfrm>
                <a:off x="5532224" y="3134569"/>
                <a:ext cx="174865" cy="167309"/>
              </a:xfrm>
              <a:custGeom>
                <a:rect b="b" l="l" r="r" t="t"/>
                <a:pathLst>
                  <a:path extrusionOk="0" h="5270" w="5508">
                    <a:moveTo>
                      <a:pt x="4172" y="366"/>
                    </a:moveTo>
                    <a:cubicBezTo>
                      <a:pt x="4390" y="366"/>
                      <a:pt x="4609" y="450"/>
                      <a:pt x="4772" y="617"/>
                    </a:cubicBezTo>
                    <a:cubicBezTo>
                      <a:pt x="5103" y="945"/>
                      <a:pt x="5103" y="1484"/>
                      <a:pt x="4772" y="1815"/>
                    </a:cubicBezTo>
                    <a:lnTo>
                      <a:pt x="1936" y="4654"/>
                    </a:lnTo>
                    <a:cubicBezTo>
                      <a:pt x="1776" y="4814"/>
                      <a:pt x="1556" y="4895"/>
                      <a:pt x="1336" y="4895"/>
                    </a:cubicBezTo>
                    <a:cubicBezTo>
                      <a:pt x="1115" y="4895"/>
                      <a:pt x="895" y="4814"/>
                      <a:pt x="735" y="4654"/>
                    </a:cubicBezTo>
                    <a:cubicBezTo>
                      <a:pt x="404" y="4323"/>
                      <a:pt x="404" y="3784"/>
                      <a:pt x="735" y="3453"/>
                    </a:cubicBezTo>
                    <a:lnTo>
                      <a:pt x="3571" y="617"/>
                    </a:lnTo>
                    <a:cubicBezTo>
                      <a:pt x="3738" y="450"/>
                      <a:pt x="3957" y="366"/>
                      <a:pt x="4172" y="366"/>
                    </a:cubicBezTo>
                    <a:close/>
                    <a:moveTo>
                      <a:pt x="4172" y="0"/>
                    </a:moveTo>
                    <a:cubicBezTo>
                      <a:pt x="3860" y="0"/>
                      <a:pt x="3549" y="119"/>
                      <a:pt x="3312" y="355"/>
                    </a:cubicBezTo>
                    <a:lnTo>
                      <a:pt x="477" y="3194"/>
                    </a:lnTo>
                    <a:cubicBezTo>
                      <a:pt x="0" y="3668"/>
                      <a:pt x="0" y="4439"/>
                      <a:pt x="477" y="4913"/>
                    </a:cubicBezTo>
                    <a:cubicBezTo>
                      <a:pt x="713" y="5149"/>
                      <a:pt x="1023" y="5269"/>
                      <a:pt x="1336" y="5269"/>
                    </a:cubicBezTo>
                    <a:cubicBezTo>
                      <a:pt x="1645" y="5269"/>
                      <a:pt x="1958" y="5149"/>
                      <a:pt x="2195" y="4913"/>
                    </a:cubicBezTo>
                    <a:lnTo>
                      <a:pt x="5034" y="2077"/>
                    </a:lnTo>
                    <a:cubicBezTo>
                      <a:pt x="5508" y="1600"/>
                      <a:pt x="5508" y="832"/>
                      <a:pt x="5034" y="355"/>
                    </a:cubicBezTo>
                    <a:cubicBezTo>
                      <a:pt x="4795" y="119"/>
                      <a:pt x="4483" y="0"/>
                      <a:pt x="4172"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5" name="Google Shape;715;p29"/>
              <p:cNvSpPr/>
              <p:nvPr/>
            </p:nvSpPr>
            <p:spPr>
              <a:xfrm>
                <a:off x="5595531" y="3140379"/>
                <a:ext cx="105211" cy="101846"/>
              </a:xfrm>
              <a:custGeom>
                <a:rect b="b" l="l" r="r" t="t"/>
                <a:pathLst>
                  <a:path extrusionOk="0" h="3208" w="3314">
                    <a:moveTo>
                      <a:pt x="2179" y="0"/>
                    </a:moveTo>
                    <a:cubicBezTo>
                      <a:pt x="1915" y="0"/>
                      <a:pt x="1651" y="101"/>
                      <a:pt x="1449" y="303"/>
                    </a:cubicBezTo>
                    <a:lnTo>
                      <a:pt x="1" y="1748"/>
                    </a:lnTo>
                    <a:lnTo>
                      <a:pt x="1464" y="3208"/>
                    </a:lnTo>
                    <a:lnTo>
                      <a:pt x="2909" y="1763"/>
                    </a:lnTo>
                    <a:cubicBezTo>
                      <a:pt x="3313" y="1359"/>
                      <a:pt x="3313" y="707"/>
                      <a:pt x="2909" y="303"/>
                    </a:cubicBezTo>
                    <a:cubicBezTo>
                      <a:pt x="2707" y="101"/>
                      <a:pt x="2443" y="0"/>
                      <a:pt x="2179" y="0"/>
                    </a:cubicBezTo>
                    <a:close/>
                  </a:path>
                </a:pathLst>
              </a:custGeom>
              <a:solidFill>
                <a:srgbClr val="32CC9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6" name="Google Shape;716;p29"/>
              <p:cNvSpPr/>
              <p:nvPr/>
            </p:nvSpPr>
            <p:spPr>
              <a:xfrm>
                <a:off x="5589752" y="3134569"/>
                <a:ext cx="117339" cy="113561"/>
              </a:xfrm>
              <a:custGeom>
                <a:rect b="b" l="l" r="r" t="t"/>
                <a:pathLst>
                  <a:path extrusionOk="0" h="3577" w="3696">
                    <a:moveTo>
                      <a:pt x="2359" y="369"/>
                    </a:moveTo>
                    <a:cubicBezTo>
                      <a:pt x="2577" y="369"/>
                      <a:pt x="2794" y="451"/>
                      <a:pt x="2960" y="617"/>
                    </a:cubicBezTo>
                    <a:cubicBezTo>
                      <a:pt x="3291" y="945"/>
                      <a:pt x="3291" y="1484"/>
                      <a:pt x="2960" y="1815"/>
                    </a:cubicBezTo>
                    <a:lnTo>
                      <a:pt x="1646" y="3132"/>
                    </a:lnTo>
                    <a:lnTo>
                      <a:pt x="445" y="1931"/>
                    </a:lnTo>
                    <a:lnTo>
                      <a:pt x="1759" y="617"/>
                    </a:lnTo>
                    <a:cubicBezTo>
                      <a:pt x="1924" y="451"/>
                      <a:pt x="2142" y="369"/>
                      <a:pt x="2359" y="369"/>
                    </a:cubicBezTo>
                    <a:close/>
                    <a:moveTo>
                      <a:pt x="2360" y="0"/>
                    </a:moveTo>
                    <a:cubicBezTo>
                      <a:pt x="2048" y="0"/>
                      <a:pt x="1737" y="119"/>
                      <a:pt x="1500" y="355"/>
                    </a:cubicBezTo>
                    <a:lnTo>
                      <a:pt x="55" y="1804"/>
                    </a:lnTo>
                    <a:cubicBezTo>
                      <a:pt x="19" y="1837"/>
                      <a:pt x="1" y="1884"/>
                      <a:pt x="1" y="1931"/>
                    </a:cubicBezTo>
                    <a:cubicBezTo>
                      <a:pt x="1" y="1982"/>
                      <a:pt x="19" y="2030"/>
                      <a:pt x="55" y="2062"/>
                    </a:cubicBezTo>
                    <a:lnTo>
                      <a:pt x="1515" y="3522"/>
                    </a:lnTo>
                    <a:cubicBezTo>
                      <a:pt x="1552" y="3559"/>
                      <a:pt x="1599" y="3577"/>
                      <a:pt x="1646" y="3577"/>
                    </a:cubicBezTo>
                    <a:cubicBezTo>
                      <a:pt x="1690" y="3577"/>
                      <a:pt x="1737" y="3559"/>
                      <a:pt x="1773" y="3522"/>
                    </a:cubicBezTo>
                    <a:lnTo>
                      <a:pt x="3222" y="2077"/>
                    </a:lnTo>
                    <a:cubicBezTo>
                      <a:pt x="3696" y="1600"/>
                      <a:pt x="3696" y="832"/>
                      <a:pt x="3222" y="355"/>
                    </a:cubicBezTo>
                    <a:cubicBezTo>
                      <a:pt x="2983" y="119"/>
                      <a:pt x="2671" y="0"/>
                      <a:pt x="2360"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7" name="Google Shape;717;p29"/>
              <p:cNvSpPr/>
              <p:nvPr/>
            </p:nvSpPr>
            <p:spPr>
              <a:xfrm>
                <a:off x="5630675" y="2485200"/>
                <a:ext cx="131403" cy="231653"/>
              </a:xfrm>
              <a:custGeom>
                <a:rect b="b" l="l" r="r" t="t"/>
                <a:pathLst>
                  <a:path extrusionOk="0" h="7423" w="4139">
                    <a:moveTo>
                      <a:pt x="0" y="0"/>
                    </a:moveTo>
                    <a:lnTo>
                      <a:pt x="0" y="4994"/>
                    </a:lnTo>
                    <a:lnTo>
                      <a:pt x="557" y="4438"/>
                    </a:lnTo>
                    <a:cubicBezTo>
                      <a:pt x="557" y="4434"/>
                      <a:pt x="560" y="4434"/>
                      <a:pt x="560" y="4434"/>
                    </a:cubicBezTo>
                    <a:cubicBezTo>
                      <a:pt x="565" y="4431"/>
                      <a:pt x="565" y="4426"/>
                      <a:pt x="568" y="4426"/>
                    </a:cubicBezTo>
                    <a:lnTo>
                      <a:pt x="568" y="4423"/>
                    </a:lnTo>
                    <a:lnTo>
                      <a:pt x="572" y="4423"/>
                    </a:lnTo>
                    <a:cubicBezTo>
                      <a:pt x="809" y="4194"/>
                      <a:pt x="1114" y="4081"/>
                      <a:pt x="1417" y="4081"/>
                    </a:cubicBezTo>
                    <a:cubicBezTo>
                      <a:pt x="1726" y="4081"/>
                      <a:pt x="2032" y="4197"/>
                      <a:pt x="2268" y="4426"/>
                    </a:cubicBezTo>
                    <a:cubicBezTo>
                      <a:pt x="2272" y="4431"/>
                      <a:pt x="2272" y="4431"/>
                      <a:pt x="2275" y="4434"/>
                    </a:cubicBezTo>
                    <a:lnTo>
                      <a:pt x="2279" y="4438"/>
                    </a:lnTo>
                    <a:cubicBezTo>
                      <a:pt x="2516" y="4674"/>
                      <a:pt x="2632" y="4984"/>
                      <a:pt x="2632" y="5296"/>
                    </a:cubicBezTo>
                    <a:cubicBezTo>
                      <a:pt x="2632" y="5606"/>
                      <a:pt x="2516" y="5919"/>
                      <a:pt x="2279" y="6156"/>
                    </a:cubicBezTo>
                    <a:lnTo>
                      <a:pt x="1009" y="7423"/>
                    </a:lnTo>
                    <a:lnTo>
                      <a:pt x="4139" y="7423"/>
                    </a:lnTo>
                    <a:lnTo>
                      <a:pt x="4139" y="2454"/>
                    </a:lnTo>
                    <a:cubicBezTo>
                      <a:pt x="3764" y="1293"/>
                      <a:pt x="2847" y="375"/>
                      <a:pt x="1689" y="0"/>
                    </a:cubicBezTo>
                    <a:close/>
                  </a:path>
                </a:pathLst>
              </a:cu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8" name="Google Shape;718;p29"/>
              <p:cNvSpPr/>
              <p:nvPr/>
            </p:nvSpPr>
            <p:spPr>
              <a:xfrm>
                <a:off x="5630676" y="2704348"/>
                <a:ext cx="12509" cy="12509"/>
              </a:xfrm>
              <a:custGeom>
                <a:rect b="b" l="l" r="r" t="t"/>
                <a:pathLst>
                  <a:path extrusionOk="0" h="394" w="394">
                    <a:moveTo>
                      <a:pt x="0" y="1"/>
                    </a:moveTo>
                    <a:lnTo>
                      <a:pt x="0" y="394"/>
                    </a:lnTo>
                    <a:lnTo>
                      <a:pt x="394" y="394"/>
                    </a:lnTo>
                    <a:lnTo>
                      <a:pt x="0" y="1"/>
                    </a:lnTo>
                    <a:close/>
                  </a:path>
                </a:pathLst>
              </a:custGeom>
              <a:solidFill>
                <a:srgbClr val="E0E1E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9" name="Google Shape;719;p29"/>
              <p:cNvSpPr/>
              <p:nvPr/>
            </p:nvSpPr>
            <p:spPr>
              <a:xfrm>
                <a:off x="5630676" y="2610753"/>
                <a:ext cx="72353" cy="29017"/>
              </a:xfrm>
              <a:custGeom>
                <a:rect b="b" l="l" r="r" t="t"/>
                <a:pathLst>
                  <a:path extrusionOk="0" h="914" w="2279">
                    <a:moveTo>
                      <a:pt x="557" y="357"/>
                    </a:moveTo>
                    <a:lnTo>
                      <a:pt x="0" y="913"/>
                    </a:lnTo>
                    <a:lnTo>
                      <a:pt x="0" y="913"/>
                    </a:lnTo>
                    <a:lnTo>
                      <a:pt x="557" y="357"/>
                    </a:lnTo>
                    <a:close/>
                    <a:moveTo>
                      <a:pt x="2275" y="353"/>
                    </a:moveTo>
                    <a:lnTo>
                      <a:pt x="2279" y="357"/>
                    </a:lnTo>
                    <a:lnTo>
                      <a:pt x="2275" y="353"/>
                    </a:lnTo>
                    <a:close/>
                    <a:moveTo>
                      <a:pt x="568" y="345"/>
                    </a:moveTo>
                    <a:cubicBezTo>
                      <a:pt x="565" y="345"/>
                      <a:pt x="565" y="350"/>
                      <a:pt x="560" y="353"/>
                    </a:cubicBezTo>
                    <a:cubicBezTo>
                      <a:pt x="565" y="350"/>
                      <a:pt x="565" y="345"/>
                      <a:pt x="568" y="345"/>
                    </a:cubicBezTo>
                    <a:close/>
                    <a:moveTo>
                      <a:pt x="572" y="342"/>
                    </a:moveTo>
                    <a:lnTo>
                      <a:pt x="568" y="342"/>
                    </a:lnTo>
                    <a:lnTo>
                      <a:pt x="572" y="342"/>
                    </a:lnTo>
                    <a:close/>
                    <a:moveTo>
                      <a:pt x="1417" y="0"/>
                    </a:moveTo>
                    <a:lnTo>
                      <a:pt x="1417" y="0"/>
                    </a:lnTo>
                    <a:cubicBezTo>
                      <a:pt x="1726" y="0"/>
                      <a:pt x="2032" y="116"/>
                      <a:pt x="2268" y="345"/>
                    </a:cubicBezTo>
                    <a:cubicBezTo>
                      <a:pt x="2032" y="116"/>
                      <a:pt x="1726" y="0"/>
                      <a:pt x="1417" y="0"/>
                    </a:cubicBezTo>
                    <a:close/>
                  </a:path>
                </a:pathLst>
              </a:custGeom>
              <a:solidFill>
                <a:srgbClr val="2A427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0" name="Google Shape;720;p29"/>
              <p:cNvSpPr/>
              <p:nvPr/>
            </p:nvSpPr>
            <p:spPr>
              <a:xfrm>
                <a:off x="5630676" y="2622405"/>
                <a:ext cx="74543" cy="87750"/>
              </a:xfrm>
              <a:custGeom>
                <a:rect b="b" l="l" r="r" t="t"/>
                <a:pathLst>
                  <a:path extrusionOk="0" h="2764" w="2348">
                    <a:moveTo>
                      <a:pt x="1417" y="0"/>
                    </a:moveTo>
                    <a:cubicBezTo>
                      <a:pt x="1202" y="0"/>
                      <a:pt x="983" y="81"/>
                      <a:pt x="816" y="248"/>
                    </a:cubicBezTo>
                    <a:lnTo>
                      <a:pt x="0" y="1067"/>
                    </a:lnTo>
                    <a:lnTo>
                      <a:pt x="0" y="2061"/>
                    </a:lnTo>
                    <a:lnTo>
                      <a:pt x="703" y="2764"/>
                    </a:lnTo>
                    <a:lnTo>
                      <a:pt x="2017" y="1450"/>
                    </a:lnTo>
                    <a:cubicBezTo>
                      <a:pt x="2348" y="1118"/>
                      <a:pt x="2348" y="579"/>
                      <a:pt x="2017" y="248"/>
                    </a:cubicBezTo>
                    <a:cubicBezTo>
                      <a:pt x="1853" y="81"/>
                      <a:pt x="1635" y="0"/>
                      <a:pt x="1417" y="0"/>
                    </a:cubicBezTo>
                    <a:close/>
                  </a:path>
                </a:pathLst>
              </a:custGeom>
              <a:solidFill>
                <a:srgbClr val="2DB78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1" name="Google Shape;721;p29"/>
              <p:cNvSpPr/>
              <p:nvPr/>
            </p:nvSpPr>
            <p:spPr>
              <a:xfrm>
                <a:off x="5630676" y="2610753"/>
                <a:ext cx="83559" cy="106100"/>
              </a:xfrm>
              <a:custGeom>
                <a:rect b="b" l="l" r="r" t="t"/>
                <a:pathLst>
                  <a:path extrusionOk="0" h="3342" w="2632">
                    <a:moveTo>
                      <a:pt x="1417" y="0"/>
                    </a:moveTo>
                    <a:cubicBezTo>
                      <a:pt x="1114" y="0"/>
                      <a:pt x="809" y="113"/>
                      <a:pt x="572" y="342"/>
                    </a:cubicBezTo>
                    <a:lnTo>
                      <a:pt x="568" y="342"/>
                    </a:lnTo>
                    <a:lnTo>
                      <a:pt x="568" y="345"/>
                    </a:lnTo>
                    <a:cubicBezTo>
                      <a:pt x="565" y="345"/>
                      <a:pt x="565" y="350"/>
                      <a:pt x="560" y="353"/>
                    </a:cubicBezTo>
                    <a:cubicBezTo>
                      <a:pt x="560" y="353"/>
                      <a:pt x="557" y="353"/>
                      <a:pt x="557" y="357"/>
                    </a:cubicBezTo>
                    <a:lnTo>
                      <a:pt x="0" y="913"/>
                    </a:lnTo>
                    <a:lnTo>
                      <a:pt x="0" y="1434"/>
                    </a:lnTo>
                    <a:lnTo>
                      <a:pt x="816" y="615"/>
                    </a:lnTo>
                    <a:cubicBezTo>
                      <a:pt x="983" y="448"/>
                      <a:pt x="1202" y="367"/>
                      <a:pt x="1417" y="367"/>
                    </a:cubicBezTo>
                    <a:cubicBezTo>
                      <a:pt x="1635" y="367"/>
                      <a:pt x="1853" y="448"/>
                      <a:pt x="2017" y="615"/>
                    </a:cubicBezTo>
                    <a:cubicBezTo>
                      <a:pt x="2348" y="946"/>
                      <a:pt x="2348" y="1485"/>
                      <a:pt x="2017" y="1817"/>
                    </a:cubicBezTo>
                    <a:lnTo>
                      <a:pt x="703" y="3131"/>
                    </a:lnTo>
                    <a:lnTo>
                      <a:pt x="0" y="2428"/>
                    </a:lnTo>
                    <a:lnTo>
                      <a:pt x="0" y="2949"/>
                    </a:lnTo>
                    <a:lnTo>
                      <a:pt x="394" y="3342"/>
                    </a:lnTo>
                    <a:lnTo>
                      <a:pt x="1009" y="3342"/>
                    </a:lnTo>
                    <a:lnTo>
                      <a:pt x="2279" y="2075"/>
                    </a:lnTo>
                    <a:cubicBezTo>
                      <a:pt x="2516" y="1838"/>
                      <a:pt x="2632" y="1525"/>
                      <a:pt x="2632" y="1215"/>
                    </a:cubicBezTo>
                    <a:cubicBezTo>
                      <a:pt x="2632" y="903"/>
                      <a:pt x="2516" y="593"/>
                      <a:pt x="2279" y="357"/>
                    </a:cubicBezTo>
                    <a:lnTo>
                      <a:pt x="2275" y="353"/>
                    </a:lnTo>
                    <a:cubicBezTo>
                      <a:pt x="2272" y="350"/>
                      <a:pt x="2272" y="350"/>
                      <a:pt x="2268" y="345"/>
                    </a:cubicBezTo>
                    <a:cubicBezTo>
                      <a:pt x="2032" y="116"/>
                      <a:pt x="1726" y="0"/>
                      <a:pt x="1417"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2" name="Google Shape;722;p29"/>
              <p:cNvSpPr/>
              <p:nvPr/>
            </p:nvSpPr>
            <p:spPr>
              <a:xfrm>
                <a:off x="5630688" y="2992810"/>
                <a:ext cx="131403" cy="352855"/>
              </a:xfrm>
              <a:custGeom>
                <a:rect b="b" l="l" r="r" t="t"/>
                <a:pathLst>
                  <a:path extrusionOk="0" h="10813" w="4139">
                    <a:moveTo>
                      <a:pt x="0" y="1"/>
                    </a:moveTo>
                    <a:lnTo>
                      <a:pt x="0" y="5035"/>
                    </a:lnTo>
                    <a:lnTo>
                      <a:pt x="211" y="4820"/>
                    </a:lnTo>
                    <a:cubicBezTo>
                      <a:pt x="448" y="4583"/>
                      <a:pt x="761" y="4467"/>
                      <a:pt x="1071" y="4467"/>
                    </a:cubicBezTo>
                    <a:cubicBezTo>
                      <a:pt x="1383" y="4467"/>
                      <a:pt x="1693" y="4583"/>
                      <a:pt x="1933" y="4820"/>
                    </a:cubicBezTo>
                    <a:cubicBezTo>
                      <a:pt x="2170" y="5057"/>
                      <a:pt x="2286" y="5369"/>
                      <a:pt x="2286" y="5680"/>
                    </a:cubicBezTo>
                    <a:cubicBezTo>
                      <a:pt x="2286" y="5992"/>
                      <a:pt x="2170" y="6302"/>
                      <a:pt x="1933" y="6542"/>
                    </a:cubicBezTo>
                    <a:lnTo>
                      <a:pt x="0" y="8475"/>
                    </a:lnTo>
                    <a:lnTo>
                      <a:pt x="0" y="10812"/>
                    </a:lnTo>
                    <a:lnTo>
                      <a:pt x="1362" y="10812"/>
                    </a:lnTo>
                    <a:cubicBezTo>
                      <a:pt x="1464" y="10812"/>
                      <a:pt x="1565" y="10808"/>
                      <a:pt x="1664" y="10797"/>
                    </a:cubicBezTo>
                    <a:cubicBezTo>
                      <a:pt x="2821" y="10408"/>
                      <a:pt x="3735" y="9494"/>
                      <a:pt x="4125" y="8336"/>
                    </a:cubicBezTo>
                    <a:cubicBezTo>
                      <a:pt x="4135" y="8238"/>
                      <a:pt x="4139" y="8136"/>
                      <a:pt x="4139" y="8034"/>
                    </a:cubicBezTo>
                    <a:lnTo>
                      <a:pt x="4139" y="1"/>
                    </a:lnTo>
                    <a:lnTo>
                      <a:pt x="3094" y="1"/>
                    </a:lnTo>
                    <a:lnTo>
                      <a:pt x="3094" y="656"/>
                    </a:lnTo>
                    <a:lnTo>
                      <a:pt x="3094" y="2701"/>
                    </a:lnTo>
                    <a:cubicBezTo>
                      <a:pt x="3094" y="3371"/>
                      <a:pt x="2548" y="3917"/>
                      <a:pt x="1879" y="3917"/>
                    </a:cubicBezTo>
                    <a:cubicBezTo>
                      <a:pt x="1209" y="3917"/>
                      <a:pt x="663" y="3371"/>
                      <a:pt x="663" y="2701"/>
                    </a:cubicBezTo>
                    <a:lnTo>
                      <a:pt x="663" y="1"/>
                    </a:lnTo>
                    <a:close/>
                  </a:path>
                </a:pathLst>
              </a:cu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3" name="Google Shape;723;p29"/>
              <p:cNvSpPr/>
              <p:nvPr/>
            </p:nvSpPr>
            <p:spPr>
              <a:xfrm>
                <a:off x="5663377" y="2992813"/>
                <a:ext cx="53907" cy="15048"/>
              </a:xfrm>
              <a:custGeom>
                <a:rect b="b" l="l" r="r" t="t"/>
                <a:pathLst>
                  <a:path extrusionOk="0" h="474" w="1698">
                    <a:moveTo>
                      <a:pt x="1" y="1"/>
                    </a:moveTo>
                    <a:lnTo>
                      <a:pt x="1" y="473"/>
                    </a:lnTo>
                    <a:lnTo>
                      <a:pt x="1697" y="473"/>
                    </a:lnTo>
                    <a:lnTo>
                      <a:pt x="1697" y="1"/>
                    </a:lnTo>
                    <a:close/>
                  </a:path>
                </a:pathLst>
              </a:custGeom>
              <a:solidFill>
                <a:srgbClr val="E0E1E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4" name="Google Shape;724;p29"/>
              <p:cNvSpPr/>
              <p:nvPr/>
            </p:nvSpPr>
            <p:spPr>
              <a:xfrm>
                <a:off x="5651693" y="2992813"/>
                <a:ext cx="77242" cy="20858"/>
              </a:xfrm>
              <a:custGeom>
                <a:rect b="b" l="l" r="r" t="t"/>
                <a:pathLst>
                  <a:path extrusionOk="0" h="657" w="2433">
                    <a:moveTo>
                      <a:pt x="1" y="1"/>
                    </a:moveTo>
                    <a:lnTo>
                      <a:pt x="1" y="656"/>
                    </a:lnTo>
                    <a:cubicBezTo>
                      <a:pt x="1" y="554"/>
                      <a:pt x="81" y="473"/>
                      <a:pt x="182" y="473"/>
                    </a:cubicBezTo>
                    <a:lnTo>
                      <a:pt x="369" y="473"/>
                    </a:lnTo>
                    <a:lnTo>
                      <a:pt x="369" y="1"/>
                    </a:lnTo>
                    <a:close/>
                    <a:moveTo>
                      <a:pt x="2065" y="1"/>
                    </a:moveTo>
                    <a:lnTo>
                      <a:pt x="2065" y="473"/>
                    </a:lnTo>
                    <a:lnTo>
                      <a:pt x="2247" y="473"/>
                    </a:lnTo>
                    <a:cubicBezTo>
                      <a:pt x="2349" y="473"/>
                      <a:pt x="2432" y="554"/>
                      <a:pt x="2432" y="656"/>
                    </a:cubicBezTo>
                    <a:lnTo>
                      <a:pt x="2432" y="1"/>
                    </a:ln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5" name="Google Shape;725;p29"/>
              <p:cNvSpPr/>
              <p:nvPr/>
            </p:nvSpPr>
            <p:spPr>
              <a:xfrm>
                <a:off x="5663377" y="3019386"/>
                <a:ext cx="53907" cy="86131"/>
              </a:xfrm>
              <a:custGeom>
                <a:rect b="b" l="l" r="r" t="t"/>
                <a:pathLst>
                  <a:path extrusionOk="0" h="2713" w="1698">
                    <a:moveTo>
                      <a:pt x="1" y="1"/>
                    </a:moveTo>
                    <a:lnTo>
                      <a:pt x="1" y="1864"/>
                    </a:lnTo>
                    <a:cubicBezTo>
                      <a:pt x="1" y="2334"/>
                      <a:pt x="379" y="2713"/>
                      <a:pt x="849" y="2713"/>
                    </a:cubicBezTo>
                    <a:cubicBezTo>
                      <a:pt x="1318" y="2713"/>
                      <a:pt x="1697" y="2334"/>
                      <a:pt x="1697" y="1864"/>
                    </a:cubicBezTo>
                    <a:lnTo>
                      <a:pt x="1697" y="1"/>
                    </a:lnTo>
                    <a:close/>
                  </a:path>
                </a:pathLst>
              </a:custGeom>
              <a:solidFill>
                <a:srgbClr val="8AAC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6" name="Google Shape;726;p29"/>
              <p:cNvSpPr/>
              <p:nvPr/>
            </p:nvSpPr>
            <p:spPr>
              <a:xfrm>
                <a:off x="5651693" y="3007830"/>
                <a:ext cx="77242" cy="109370"/>
              </a:xfrm>
              <a:custGeom>
                <a:rect b="b" l="l" r="r" t="t"/>
                <a:pathLst>
                  <a:path extrusionOk="0" h="3445" w="2433">
                    <a:moveTo>
                      <a:pt x="2065" y="365"/>
                    </a:moveTo>
                    <a:lnTo>
                      <a:pt x="2065" y="2228"/>
                    </a:lnTo>
                    <a:cubicBezTo>
                      <a:pt x="2065" y="2698"/>
                      <a:pt x="1686" y="3077"/>
                      <a:pt x="1217" y="3077"/>
                    </a:cubicBezTo>
                    <a:cubicBezTo>
                      <a:pt x="747" y="3077"/>
                      <a:pt x="369" y="2698"/>
                      <a:pt x="369" y="2228"/>
                    </a:cubicBezTo>
                    <a:lnTo>
                      <a:pt x="369" y="365"/>
                    </a:lnTo>
                    <a:close/>
                    <a:moveTo>
                      <a:pt x="182" y="0"/>
                    </a:moveTo>
                    <a:cubicBezTo>
                      <a:pt x="81" y="0"/>
                      <a:pt x="1" y="81"/>
                      <a:pt x="1" y="183"/>
                    </a:cubicBezTo>
                    <a:lnTo>
                      <a:pt x="1" y="2228"/>
                    </a:lnTo>
                    <a:cubicBezTo>
                      <a:pt x="1" y="2898"/>
                      <a:pt x="547" y="3444"/>
                      <a:pt x="1217" y="3444"/>
                    </a:cubicBezTo>
                    <a:cubicBezTo>
                      <a:pt x="1886" y="3444"/>
                      <a:pt x="2432" y="2898"/>
                      <a:pt x="2432" y="2228"/>
                    </a:cubicBezTo>
                    <a:lnTo>
                      <a:pt x="2432" y="183"/>
                    </a:lnTo>
                    <a:cubicBezTo>
                      <a:pt x="2432" y="81"/>
                      <a:pt x="2349" y="0"/>
                      <a:pt x="2247"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7" name="Google Shape;727;p29"/>
              <p:cNvSpPr/>
              <p:nvPr/>
            </p:nvSpPr>
            <p:spPr>
              <a:xfrm>
                <a:off x="5630676" y="3239212"/>
                <a:ext cx="3016" cy="6159"/>
              </a:xfrm>
              <a:custGeom>
                <a:rect b="b" l="l" r="r" t="t"/>
                <a:pathLst>
                  <a:path extrusionOk="0" h="194" w="95">
                    <a:moveTo>
                      <a:pt x="0" y="0"/>
                    </a:moveTo>
                    <a:lnTo>
                      <a:pt x="0" y="194"/>
                    </a:lnTo>
                    <a:lnTo>
                      <a:pt x="95" y="95"/>
                    </a:lnTo>
                    <a:lnTo>
                      <a:pt x="0" y="0"/>
                    </a:lnTo>
                    <a:close/>
                  </a:path>
                </a:pathLst>
              </a:custGeom>
              <a:solidFill>
                <a:srgbClr val="E0E1E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8" name="Google Shape;728;p29"/>
              <p:cNvSpPr/>
              <p:nvPr/>
            </p:nvSpPr>
            <p:spPr>
              <a:xfrm>
                <a:off x="5630676" y="3200479"/>
                <a:ext cx="61368" cy="61431"/>
              </a:xfrm>
              <a:custGeom>
                <a:rect b="b" l="l" r="r" t="t"/>
                <a:pathLst>
                  <a:path extrusionOk="0" h="1935" w="1933">
                    <a:moveTo>
                      <a:pt x="1933" y="1"/>
                    </a:moveTo>
                    <a:lnTo>
                      <a:pt x="484" y="1446"/>
                    </a:lnTo>
                    <a:cubicBezTo>
                      <a:pt x="448" y="1483"/>
                      <a:pt x="401" y="1501"/>
                      <a:pt x="357" y="1501"/>
                    </a:cubicBezTo>
                    <a:cubicBezTo>
                      <a:pt x="310" y="1501"/>
                      <a:pt x="263" y="1483"/>
                      <a:pt x="226" y="1446"/>
                    </a:cubicBezTo>
                    <a:lnTo>
                      <a:pt x="95" y="1315"/>
                    </a:lnTo>
                    <a:lnTo>
                      <a:pt x="0" y="1414"/>
                    </a:lnTo>
                    <a:lnTo>
                      <a:pt x="0" y="1934"/>
                    </a:lnTo>
                    <a:lnTo>
                      <a:pt x="1933" y="1"/>
                    </a:lnTo>
                    <a:close/>
                  </a:path>
                </a:pathLst>
              </a:custGeom>
              <a:solidFill>
                <a:srgbClr val="2A427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9" name="Google Shape;729;p29"/>
              <p:cNvSpPr/>
              <p:nvPr/>
            </p:nvSpPr>
            <p:spPr>
              <a:xfrm>
                <a:off x="5630676" y="3146189"/>
                <a:ext cx="63558" cy="87845"/>
              </a:xfrm>
              <a:custGeom>
                <a:rect b="b" l="l" r="r" t="t"/>
                <a:pathLst>
                  <a:path extrusionOk="0" h="2767" w="2002">
                    <a:moveTo>
                      <a:pt x="1071" y="0"/>
                    </a:moveTo>
                    <a:cubicBezTo>
                      <a:pt x="852" y="0"/>
                      <a:pt x="637" y="84"/>
                      <a:pt x="470" y="251"/>
                    </a:cubicBezTo>
                    <a:lnTo>
                      <a:pt x="0" y="721"/>
                    </a:lnTo>
                    <a:lnTo>
                      <a:pt x="0" y="2410"/>
                    </a:lnTo>
                    <a:lnTo>
                      <a:pt x="357" y="2766"/>
                    </a:lnTo>
                    <a:lnTo>
                      <a:pt x="1671" y="1449"/>
                    </a:lnTo>
                    <a:cubicBezTo>
                      <a:pt x="2002" y="1118"/>
                      <a:pt x="2002" y="579"/>
                      <a:pt x="1671" y="251"/>
                    </a:cubicBezTo>
                    <a:cubicBezTo>
                      <a:pt x="1508" y="84"/>
                      <a:pt x="1289" y="0"/>
                      <a:pt x="1071" y="0"/>
                    </a:cubicBezTo>
                    <a:close/>
                  </a:path>
                </a:pathLst>
              </a:custGeom>
              <a:solidFill>
                <a:srgbClr val="2DB78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0" name="Google Shape;730;p29"/>
              <p:cNvSpPr/>
              <p:nvPr/>
            </p:nvSpPr>
            <p:spPr>
              <a:xfrm>
                <a:off x="5630676" y="3134601"/>
                <a:ext cx="72575" cy="113529"/>
              </a:xfrm>
              <a:custGeom>
                <a:rect b="b" l="l" r="r" t="t"/>
                <a:pathLst>
                  <a:path extrusionOk="0" h="3576" w="2286">
                    <a:moveTo>
                      <a:pt x="1071" y="1"/>
                    </a:moveTo>
                    <a:cubicBezTo>
                      <a:pt x="761" y="1"/>
                      <a:pt x="448" y="117"/>
                      <a:pt x="211" y="354"/>
                    </a:cubicBezTo>
                    <a:lnTo>
                      <a:pt x="0" y="569"/>
                    </a:lnTo>
                    <a:lnTo>
                      <a:pt x="0" y="1086"/>
                    </a:lnTo>
                    <a:lnTo>
                      <a:pt x="470" y="616"/>
                    </a:lnTo>
                    <a:cubicBezTo>
                      <a:pt x="637" y="449"/>
                      <a:pt x="852" y="365"/>
                      <a:pt x="1071" y="365"/>
                    </a:cubicBezTo>
                    <a:cubicBezTo>
                      <a:pt x="1289" y="365"/>
                      <a:pt x="1508" y="449"/>
                      <a:pt x="1671" y="616"/>
                    </a:cubicBezTo>
                    <a:cubicBezTo>
                      <a:pt x="2002" y="944"/>
                      <a:pt x="2002" y="1483"/>
                      <a:pt x="1671" y="1814"/>
                    </a:cubicBezTo>
                    <a:lnTo>
                      <a:pt x="357" y="3131"/>
                    </a:lnTo>
                    <a:lnTo>
                      <a:pt x="0" y="2775"/>
                    </a:lnTo>
                    <a:lnTo>
                      <a:pt x="0" y="3295"/>
                    </a:lnTo>
                    <a:lnTo>
                      <a:pt x="95" y="3390"/>
                    </a:lnTo>
                    <a:lnTo>
                      <a:pt x="226" y="3521"/>
                    </a:lnTo>
                    <a:cubicBezTo>
                      <a:pt x="263" y="3558"/>
                      <a:pt x="310" y="3576"/>
                      <a:pt x="357" y="3576"/>
                    </a:cubicBezTo>
                    <a:cubicBezTo>
                      <a:pt x="401" y="3576"/>
                      <a:pt x="448" y="3558"/>
                      <a:pt x="484" y="3521"/>
                    </a:cubicBezTo>
                    <a:lnTo>
                      <a:pt x="1933" y="2076"/>
                    </a:lnTo>
                    <a:cubicBezTo>
                      <a:pt x="2170" y="1836"/>
                      <a:pt x="2286" y="1526"/>
                      <a:pt x="2286" y="1214"/>
                    </a:cubicBezTo>
                    <a:cubicBezTo>
                      <a:pt x="2286" y="903"/>
                      <a:pt x="2170" y="591"/>
                      <a:pt x="1933" y="354"/>
                    </a:cubicBezTo>
                    <a:cubicBezTo>
                      <a:pt x="1693" y="117"/>
                      <a:pt x="1383" y="1"/>
                      <a:pt x="1071"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1" name="Google Shape;731;p29"/>
              <p:cNvSpPr/>
              <p:nvPr/>
            </p:nvSpPr>
            <p:spPr>
              <a:xfrm>
                <a:off x="5284313" y="2475386"/>
                <a:ext cx="489451" cy="870278"/>
              </a:xfrm>
              <a:custGeom>
                <a:rect b="b" l="l" r="r" t="t"/>
                <a:pathLst>
                  <a:path extrusionOk="0" h="27663" w="15417">
                    <a:moveTo>
                      <a:pt x="15049" y="368"/>
                    </a:moveTo>
                    <a:lnTo>
                      <a:pt x="15049" y="24517"/>
                    </a:lnTo>
                    <a:cubicBezTo>
                      <a:pt x="15049" y="26050"/>
                      <a:pt x="13804" y="27295"/>
                      <a:pt x="12272" y="27295"/>
                    </a:cubicBezTo>
                    <a:lnTo>
                      <a:pt x="3145" y="27295"/>
                    </a:lnTo>
                    <a:cubicBezTo>
                      <a:pt x="1617" y="27295"/>
                      <a:pt x="368" y="26050"/>
                      <a:pt x="368" y="24517"/>
                    </a:cubicBezTo>
                    <a:lnTo>
                      <a:pt x="368" y="368"/>
                    </a:lnTo>
                    <a:close/>
                    <a:moveTo>
                      <a:pt x="186" y="1"/>
                    </a:moveTo>
                    <a:cubicBezTo>
                      <a:pt x="84" y="1"/>
                      <a:pt x="0" y="84"/>
                      <a:pt x="0" y="186"/>
                    </a:cubicBezTo>
                    <a:lnTo>
                      <a:pt x="0" y="24517"/>
                    </a:lnTo>
                    <a:cubicBezTo>
                      <a:pt x="0" y="26250"/>
                      <a:pt x="1413" y="27662"/>
                      <a:pt x="3145" y="27662"/>
                    </a:cubicBezTo>
                    <a:lnTo>
                      <a:pt x="12272" y="27662"/>
                    </a:lnTo>
                    <a:cubicBezTo>
                      <a:pt x="14004" y="27662"/>
                      <a:pt x="15417" y="26250"/>
                      <a:pt x="15417" y="24517"/>
                    </a:cubicBezTo>
                    <a:lnTo>
                      <a:pt x="15417" y="186"/>
                    </a:lnTo>
                    <a:cubicBezTo>
                      <a:pt x="15417" y="84"/>
                      <a:pt x="15333" y="1"/>
                      <a:pt x="15235"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2" name="Google Shape;732;p29"/>
              <p:cNvSpPr/>
              <p:nvPr/>
            </p:nvSpPr>
            <p:spPr>
              <a:xfrm>
                <a:off x="5284080" y="2302604"/>
                <a:ext cx="490054" cy="130863"/>
              </a:xfrm>
              <a:custGeom>
                <a:rect b="b" l="l" r="r" t="t"/>
                <a:pathLst>
                  <a:path extrusionOk="0" h="4122" w="15436">
                    <a:moveTo>
                      <a:pt x="1351" y="1"/>
                    </a:moveTo>
                    <a:cubicBezTo>
                      <a:pt x="605" y="1"/>
                      <a:pt x="0" y="605"/>
                      <a:pt x="0" y="1352"/>
                    </a:cubicBezTo>
                    <a:lnTo>
                      <a:pt x="0" y="4122"/>
                    </a:lnTo>
                    <a:lnTo>
                      <a:pt x="15435" y="4122"/>
                    </a:lnTo>
                    <a:lnTo>
                      <a:pt x="15435" y="1352"/>
                    </a:lnTo>
                    <a:cubicBezTo>
                      <a:pt x="15435" y="605"/>
                      <a:pt x="14827" y="1"/>
                      <a:pt x="14081" y="1"/>
                    </a:cubicBezTo>
                    <a:close/>
                  </a:path>
                </a:pathLst>
              </a:custGeom>
              <a:solidFill>
                <a:srgbClr val="8AAC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3" name="Google Shape;733;p29"/>
              <p:cNvSpPr/>
              <p:nvPr/>
            </p:nvSpPr>
            <p:spPr>
              <a:xfrm>
                <a:off x="5630676" y="2302604"/>
                <a:ext cx="143467" cy="130863"/>
              </a:xfrm>
              <a:custGeom>
                <a:rect b="b" l="l" r="r" t="t"/>
                <a:pathLst>
                  <a:path extrusionOk="0" h="4122" w="4519">
                    <a:moveTo>
                      <a:pt x="0" y="1"/>
                    </a:moveTo>
                    <a:lnTo>
                      <a:pt x="0" y="4122"/>
                    </a:lnTo>
                    <a:lnTo>
                      <a:pt x="4518" y="4122"/>
                    </a:lnTo>
                    <a:lnTo>
                      <a:pt x="4518" y="1188"/>
                    </a:lnTo>
                    <a:cubicBezTo>
                      <a:pt x="4518" y="533"/>
                      <a:pt x="3986" y="1"/>
                      <a:pt x="3331" y="1"/>
                    </a:cubicBezTo>
                    <a:close/>
                  </a:path>
                </a:pathLst>
              </a:custGeom>
              <a:solidFill>
                <a:srgbClr val="373A5A">
                  <a:alpha val="187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4" name="Google Shape;734;p29"/>
              <p:cNvSpPr/>
              <p:nvPr/>
            </p:nvSpPr>
            <p:spPr>
              <a:xfrm>
                <a:off x="5523208" y="2296731"/>
                <a:ext cx="11683" cy="142515"/>
              </a:xfrm>
              <a:custGeom>
                <a:rect b="b" l="l" r="r" t="t"/>
                <a:pathLst>
                  <a:path extrusionOk="0" h="4489" w="368">
                    <a:moveTo>
                      <a:pt x="185" y="1"/>
                    </a:moveTo>
                    <a:cubicBezTo>
                      <a:pt x="84" y="1"/>
                      <a:pt x="0" y="84"/>
                      <a:pt x="0" y="186"/>
                    </a:cubicBezTo>
                    <a:lnTo>
                      <a:pt x="0" y="4307"/>
                    </a:lnTo>
                    <a:cubicBezTo>
                      <a:pt x="0" y="4409"/>
                      <a:pt x="84" y="4489"/>
                      <a:pt x="185" y="4489"/>
                    </a:cubicBezTo>
                    <a:cubicBezTo>
                      <a:pt x="288" y="4489"/>
                      <a:pt x="368" y="4409"/>
                      <a:pt x="368" y="4307"/>
                    </a:cubicBezTo>
                    <a:lnTo>
                      <a:pt x="368" y="186"/>
                    </a:lnTo>
                    <a:cubicBezTo>
                      <a:pt x="368" y="84"/>
                      <a:pt x="288" y="1"/>
                      <a:pt x="185"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5" name="Google Shape;735;p29"/>
              <p:cNvSpPr/>
              <p:nvPr/>
            </p:nvSpPr>
            <p:spPr>
              <a:xfrm>
                <a:off x="5479141" y="2296731"/>
                <a:ext cx="11715" cy="142515"/>
              </a:xfrm>
              <a:custGeom>
                <a:rect b="b" l="l" r="r" t="t"/>
                <a:pathLst>
                  <a:path extrusionOk="0" h="4489" w="369">
                    <a:moveTo>
                      <a:pt x="187" y="1"/>
                    </a:moveTo>
                    <a:cubicBezTo>
                      <a:pt x="85" y="1"/>
                      <a:pt x="1" y="84"/>
                      <a:pt x="1" y="186"/>
                    </a:cubicBezTo>
                    <a:lnTo>
                      <a:pt x="1" y="4307"/>
                    </a:lnTo>
                    <a:cubicBezTo>
                      <a:pt x="1" y="4409"/>
                      <a:pt x="85" y="4489"/>
                      <a:pt x="187" y="4489"/>
                    </a:cubicBezTo>
                    <a:cubicBezTo>
                      <a:pt x="285" y="4489"/>
                      <a:pt x="369" y="4409"/>
                      <a:pt x="369" y="4307"/>
                    </a:cubicBezTo>
                    <a:lnTo>
                      <a:pt x="369" y="186"/>
                    </a:lnTo>
                    <a:cubicBezTo>
                      <a:pt x="369" y="84"/>
                      <a:pt x="285" y="1"/>
                      <a:pt x="187"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6" name="Google Shape;736;p29"/>
              <p:cNvSpPr/>
              <p:nvPr/>
            </p:nvSpPr>
            <p:spPr>
              <a:xfrm>
                <a:off x="5435138" y="2296731"/>
                <a:ext cx="11715" cy="142515"/>
              </a:xfrm>
              <a:custGeom>
                <a:rect b="b" l="l" r="r" t="t"/>
                <a:pathLst>
                  <a:path extrusionOk="0" h="4489" w="369">
                    <a:moveTo>
                      <a:pt x="182" y="1"/>
                    </a:moveTo>
                    <a:cubicBezTo>
                      <a:pt x="84" y="1"/>
                      <a:pt x="0" y="84"/>
                      <a:pt x="0" y="186"/>
                    </a:cubicBezTo>
                    <a:lnTo>
                      <a:pt x="0" y="4307"/>
                    </a:lnTo>
                    <a:cubicBezTo>
                      <a:pt x="0" y="4409"/>
                      <a:pt x="84" y="4489"/>
                      <a:pt x="182" y="4489"/>
                    </a:cubicBezTo>
                    <a:cubicBezTo>
                      <a:pt x="284" y="4489"/>
                      <a:pt x="368" y="4409"/>
                      <a:pt x="368" y="4307"/>
                    </a:cubicBezTo>
                    <a:lnTo>
                      <a:pt x="368" y="186"/>
                    </a:lnTo>
                    <a:cubicBezTo>
                      <a:pt x="368" y="84"/>
                      <a:pt x="284" y="1"/>
                      <a:pt x="182"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7" name="Google Shape;737;p29"/>
              <p:cNvSpPr/>
              <p:nvPr/>
            </p:nvSpPr>
            <p:spPr>
              <a:xfrm>
                <a:off x="5391071" y="2296731"/>
                <a:ext cx="11715" cy="142515"/>
              </a:xfrm>
              <a:custGeom>
                <a:rect b="b" l="l" r="r" t="t"/>
                <a:pathLst>
                  <a:path extrusionOk="0" h="4489" w="369">
                    <a:moveTo>
                      <a:pt x="183" y="1"/>
                    </a:moveTo>
                    <a:cubicBezTo>
                      <a:pt x="85" y="1"/>
                      <a:pt x="1" y="84"/>
                      <a:pt x="1" y="186"/>
                    </a:cubicBezTo>
                    <a:lnTo>
                      <a:pt x="1" y="4307"/>
                    </a:lnTo>
                    <a:cubicBezTo>
                      <a:pt x="1" y="4409"/>
                      <a:pt x="85" y="4489"/>
                      <a:pt x="183" y="4489"/>
                    </a:cubicBezTo>
                    <a:cubicBezTo>
                      <a:pt x="285" y="4489"/>
                      <a:pt x="369" y="4409"/>
                      <a:pt x="369" y="4307"/>
                    </a:cubicBezTo>
                    <a:lnTo>
                      <a:pt x="369" y="186"/>
                    </a:lnTo>
                    <a:cubicBezTo>
                      <a:pt x="369" y="84"/>
                      <a:pt x="285" y="1"/>
                      <a:pt x="183"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8" name="Google Shape;738;p29"/>
              <p:cNvSpPr/>
              <p:nvPr/>
            </p:nvSpPr>
            <p:spPr>
              <a:xfrm>
                <a:off x="5347068" y="2296731"/>
                <a:ext cx="11715" cy="142515"/>
              </a:xfrm>
              <a:custGeom>
                <a:rect b="b" l="l" r="r" t="t"/>
                <a:pathLst>
                  <a:path extrusionOk="0" h="4489" w="369">
                    <a:moveTo>
                      <a:pt x="182" y="1"/>
                    </a:moveTo>
                    <a:cubicBezTo>
                      <a:pt x="80" y="1"/>
                      <a:pt x="0" y="84"/>
                      <a:pt x="0" y="186"/>
                    </a:cubicBezTo>
                    <a:lnTo>
                      <a:pt x="0" y="4307"/>
                    </a:lnTo>
                    <a:cubicBezTo>
                      <a:pt x="0" y="4409"/>
                      <a:pt x="80" y="4489"/>
                      <a:pt x="182" y="4489"/>
                    </a:cubicBezTo>
                    <a:cubicBezTo>
                      <a:pt x="284" y="4489"/>
                      <a:pt x="368" y="4409"/>
                      <a:pt x="368" y="4307"/>
                    </a:cubicBezTo>
                    <a:lnTo>
                      <a:pt x="368" y="186"/>
                    </a:lnTo>
                    <a:cubicBezTo>
                      <a:pt x="368" y="84"/>
                      <a:pt x="284" y="1"/>
                      <a:pt x="182"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9" name="Google Shape;739;p29"/>
              <p:cNvSpPr/>
              <p:nvPr/>
            </p:nvSpPr>
            <p:spPr>
              <a:xfrm>
                <a:off x="5303033" y="2299048"/>
                <a:ext cx="11588" cy="140197"/>
              </a:xfrm>
              <a:custGeom>
                <a:rect b="b" l="l" r="r" t="t"/>
                <a:pathLst>
                  <a:path extrusionOk="0" h="4416" w="365">
                    <a:moveTo>
                      <a:pt x="183" y="0"/>
                    </a:moveTo>
                    <a:cubicBezTo>
                      <a:pt x="80" y="0"/>
                      <a:pt x="0" y="84"/>
                      <a:pt x="0" y="182"/>
                    </a:cubicBezTo>
                    <a:lnTo>
                      <a:pt x="0" y="4234"/>
                    </a:lnTo>
                    <a:cubicBezTo>
                      <a:pt x="0" y="4336"/>
                      <a:pt x="80" y="4416"/>
                      <a:pt x="183" y="4416"/>
                    </a:cubicBezTo>
                    <a:cubicBezTo>
                      <a:pt x="284" y="4416"/>
                      <a:pt x="364" y="4336"/>
                      <a:pt x="364" y="4234"/>
                    </a:cubicBezTo>
                    <a:lnTo>
                      <a:pt x="364" y="182"/>
                    </a:lnTo>
                    <a:cubicBezTo>
                      <a:pt x="364" y="84"/>
                      <a:pt x="284" y="0"/>
                      <a:pt x="183"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0" name="Google Shape;740;p29"/>
              <p:cNvSpPr/>
              <p:nvPr/>
            </p:nvSpPr>
            <p:spPr>
              <a:xfrm>
                <a:off x="5655376" y="2296731"/>
                <a:ext cx="11620" cy="142515"/>
              </a:xfrm>
              <a:custGeom>
                <a:rect b="b" l="l" r="r" t="t"/>
                <a:pathLst>
                  <a:path extrusionOk="0" h="4489" w="366">
                    <a:moveTo>
                      <a:pt x="183" y="1"/>
                    </a:moveTo>
                    <a:cubicBezTo>
                      <a:pt x="81" y="1"/>
                      <a:pt x="1" y="84"/>
                      <a:pt x="1" y="186"/>
                    </a:cubicBezTo>
                    <a:lnTo>
                      <a:pt x="1" y="4307"/>
                    </a:lnTo>
                    <a:cubicBezTo>
                      <a:pt x="1" y="4409"/>
                      <a:pt x="81" y="4489"/>
                      <a:pt x="183" y="4489"/>
                    </a:cubicBezTo>
                    <a:cubicBezTo>
                      <a:pt x="285" y="4489"/>
                      <a:pt x="365" y="4409"/>
                      <a:pt x="365" y="4307"/>
                    </a:cubicBezTo>
                    <a:lnTo>
                      <a:pt x="365" y="186"/>
                    </a:lnTo>
                    <a:cubicBezTo>
                      <a:pt x="365" y="84"/>
                      <a:pt x="285" y="1"/>
                      <a:pt x="183"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1" name="Google Shape;741;p29"/>
              <p:cNvSpPr/>
              <p:nvPr/>
            </p:nvSpPr>
            <p:spPr>
              <a:xfrm>
                <a:off x="5611373" y="2296731"/>
                <a:ext cx="11588" cy="142515"/>
              </a:xfrm>
              <a:custGeom>
                <a:rect b="b" l="l" r="r" t="t"/>
                <a:pathLst>
                  <a:path extrusionOk="0" h="4489" w="365">
                    <a:moveTo>
                      <a:pt x="182" y="1"/>
                    </a:moveTo>
                    <a:cubicBezTo>
                      <a:pt x="81" y="1"/>
                      <a:pt x="0" y="84"/>
                      <a:pt x="0" y="186"/>
                    </a:cubicBezTo>
                    <a:lnTo>
                      <a:pt x="0" y="4307"/>
                    </a:lnTo>
                    <a:cubicBezTo>
                      <a:pt x="0" y="4409"/>
                      <a:pt x="81" y="4489"/>
                      <a:pt x="182" y="4489"/>
                    </a:cubicBezTo>
                    <a:cubicBezTo>
                      <a:pt x="284" y="4489"/>
                      <a:pt x="365" y="4409"/>
                      <a:pt x="365" y="4307"/>
                    </a:cubicBezTo>
                    <a:lnTo>
                      <a:pt x="365" y="186"/>
                    </a:lnTo>
                    <a:cubicBezTo>
                      <a:pt x="365" y="84"/>
                      <a:pt x="284" y="1"/>
                      <a:pt x="182"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2" name="Google Shape;742;p29"/>
              <p:cNvSpPr/>
              <p:nvPr/>
            </p:nvSpPr>
            <p:spPr>
              <a:xfrm>
                <a:off x="5567211" y="2296731"/>
                <a:ext cx="11715" cy="142515"/>
              </a:xfrm>
              <a:custGeom>
                <a:rect b="b" l="l" r="r" t="t"/>
                <a:pathLst>
                  <a:path extrusionOk="0" h="4489" w="369">
                    <a:moveTo>
                      <a:pt x="187" y="1"/>
                    </a:moveTo>
                    <a:cubicBezTo>
                      <a:pt x="84" y="1"/>
                      <a:pt x="1" y="84"/>
                      <a:pt x="1" y="186"/>
                    </a:cubicBezTo>
                    <a:lnTo>
                      <a:pt x="1" y="4307"/>
                    </a:lnTo>
                    <a:cubicBezTo>
                      <a:pt x="1" y="4409"/>
                      <a:pt x="84" y="4489"/>
                      <a:pt x="187" y="4489"/>
                    </a:cubicBezTo>
                    <a:cubicBezTo>
                      <a:pt x="288" y="4489"/>
                      <a:pt x="368" y="4409"/>
                      <a:pt x="368" y="4307"/>
                    </a:cubicBezTo>
                    <a:lnTo>
                      <a:pt x="368" y="186"/>
                    </a:lnTo>
                    <a:cubicBezTo>
                      <a:pt x="368" y="84"/>
                      <a:pt x="288" y="1"/>
                      <a:pt x="187"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3" name="Google Shape;743;p29"/>
              <p:cNvSpPr/>
              <p:nvPr/>
            </p:nvSpPr>
            <p:spPr>
              <a:xfrm>
                <a:off x="5743446" y="2298699"/>
                <a:ext cx="11715" cy="140546"/>
              </a:xfrm>
              <a:custGeom>
                <a:rect b="b" l="l" r="r" t="t"/>
                <a:pathLst>
                  <a:path extrusionOk="0" h="4427" w="369">
                    <a:moveTo>
                      <a:pt x="183" y="1"/>
                    </a:moveTo>
                    <a:cubicBezTo>
                      <a:pt x="81" y="1"/>
                      <a:pt x="1" y="80"/>
                      <a:pt x="1" y="182"/>
                    </a:cubicBezTo>
                    <a:lnTo>
                      <a:pt x="1" y="4245"/>
                    </a:lnTo>
                    <a:cubicBezTo>
                      <a:pt x="1" y="4347"/>
                      <a:pt x="81" y="4427"/>
                      <a:pt x="183" y="4427"/>
                    </a:cubicBezTo>
                    <a:cubicBezTo>
                      <a:pt x="285" y="4427"/>
                      <a:pt x="369" y="4347"/>
                      <a:pt x="369" y="4245"/>
                    </a:cubicBezTo>
                    <a:lnTo>
                      <a:pt x="369" y="182"/>
                    </a:lnTo>
                    <a:cubicBezTo>
                      <a:pt x="369" y="80"/>
                      <a:pt x="285" y="1"/>
                      <a:pt x="183"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4" name="Google Shape;744;p29"/>
              <p:cNvSpPr/>
              <p:nvPr/>
            </p:nvSpPr>
            <p:spPr>
              <a:xfrm>
                <a:off x="5699443" y="2296731"/>
                <a:ext cx="11715" cy="142515"/>
              </a:xfrm>
              <a:custGeom>
                <a:rect b="b" l="l" r="r" t="t"/>
                <a:pathLst>
                  <a:path extrusionOk="0" h="4489" w="369">
                    <a:moveTo>
                      <a:pt x="182" y="1"/>
                    </a:moveTo>
                    <a:cubicBezTo>
                      <a:pt x="81" y="1"/>
                      <a:pt x="0" y="84"/>
                      <a:pt x="0" y="186"/>
                    </a:cubicBezTo>
                    <a:lnTo>
                      <a:pt x="0" y="4307"/>
                    </a:lnTo>
                    <a:cubicBezTo>
                      <a:pt x="0" y="4409"/>
                      <a:pt x="81" y="4489"/>
                      <a:pt x="182" y="4489"/>
                    </a:cubicBezTo>
                    <a:cubicBezTo>
                      <a:pt x="284" y="4489"/>
                      <a:pt x="368" y="4409"/>
                      <a:pt x="368" y="4307"/>
                    </a:cubicBezTo>
                    <a:lnTo>
                      <a:pt x="368" y="186"/>
                    </a:lnTo>
                    <a:cubicBezTo>
                      <a:pt x="368" y="84"/>
                      <a:pt x="284" y="1"/>
                      <a:pt x="182"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5" name="Google Shape;745;p29"/>
              <p:cNvSpPr/>
              <p:nvPr/>
            </p:nvSpPr>
            <p:spPr>
              <a:xfrm>
                <a:off x="5263062" y="2433439"/>
                <a:ext cx="531961" cy="41970"/>
              </a:xfrm>
              <a:custGeom>
                <a:rect b="b" l="l" r="r" t="t"/>
                <a:pathLst>
                  <a:path extrusionOk="0" h="1322" w="16756">
                    <a:moveTo>
                      <a:pt x="662" y="1"/>
                    </a:moveTo>
                    <a:cubicBezTo>
                      <a:pt x="298" y="1"/>
                      <a:pt x="0" y="295"/>
                      <a:pt x="0" y="660"/>
                    </a:cubicBezTo>
                    <a:cubicBezTo>
                      <a:pt x="0" y="1027"/>
                      <a:pt x="298" y="1322"/>
                      <a:pt x="662" y="1322"/>
                    </a:cubicBezTo>
                    <a:lnTo>
                      <a:pt x="16097" y="1322"/>
                    </a:lnTo>
                    <a:cubicBezTo>
                      <a:pt x="16461" y="1322"/>
                      <a:pt x="16756" y="1027"/>
                      <a:pt x="16756" y="660"/>
                    </a:cubicBezTo>
                    <a:cubicBezTo>
                      <a:pt x="16756" y="295"/>
                      <a:pt x="16461" y="1"/>
                      <a:pt x="16097" y="1"/>
                    </a:cubicBezTo>
                    <a:close/>
                  </a:path>
                </a:pathLst>
              </a:custGeom>
              <a:solidFill>
                <a:srgbClr val="8AAC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6" name="Google Shape;746;p29"/>
              <p:cNvSpPr/>
              <p:nvPr/>
            </p:nvSpPr>
            <p:spPr>
              <a:xfrm>
                <a:off x="5630676" y="2433439"/>
                <a:ext cx="164357" cy="41970"/>
              </a:xfrm>
              <a:custGeom>
                <a:rect b="b" l="l" r="r" t="t"/>
                <a:pathLst>
                  <a:path extrusionOk="0" h="1322" w="5177">
                    <a:moveTo>
                      <a:pt x="0" y="1"/>
                    </a:moveTo>
                    <a:lnTo>
                      <a:pt x="0" y="1322"/>
                    </a:lnTo>
                    <a:lnTo>
                      <a:pt x="4518" y="1322"/>
                    </a:lnTo>
                    <a:cubicBezTo>
                      <a:pt x="4882" y="1322"/>
                      <a:pt x="5177" y="1027"/>
                      <a:pt x="5177" y="660"/>
                    </a:cubicBezTo>
                    <a:cubicBezTo>
                      <a:pt x="5177" y="295"/>
                      <a:pt x="4882" y="1"/>
                      <a:pt x="4518" y="1"/>
                    </a:cubicBezTo>
                    <a:close/>
                  </a:path>
                </a:pathLst>
              </a:custGeom>
              <a:solidFill>
                <a:srgbClr val="373A5A">
                  <a:alpha val="187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7" name="Google Shape;747;p29"/>
              <p:cNvSpPr/>
              <p:nvPr/>
            </p:nvSpPr>
            <p:spPr>
              <a:xfrm>
                <a:off x="5257252" y="2427693"/>
                <a:ext cx="543549" cy="53526"/>
              </a:xfrm>
              <a:custGeom>
                <a:rect b="b" l="l" r="r" t="t"/>
                <a:pathLst>
                  <a:path extrusionOk="0" h="1686" w="17121">
                    <a:moveTo>
                      <a:pt x="16280" y="364"/>
                    </a:moveTo>
                    <a:cubicBezTo>
                      <a:pt x="16542" y="364"/>
                      <a:pt x="16756" y="578"/>
                      <a:pt x="16756" y="841"/>
                    </a:cubicBezTo>
                    <a:cubicBezTo>
                      <a:pt x="16756" y="1106"/>
                      <a:pt x="16542" y="1318"/>
                      <a:pt x="16280" y="1318"/>
                    </a:cubicBezTo>
                    <a:lnTo>
                      <a:pt x="845" y="1318"/>
                    </a:lnTo>
                    <a:cubicBezTo>
                      <a:pt x="580" y="1318"/>
                      <a:pt x="368" y="1106"/>
                      <a:pt x="368" y="841"/>
                    </a:cubicBezTo>
                    <a:cubicBezTo>
                      <a:pt x="368" y="578"/>
                      <a:pt x="580" y="364"/>
                      <a:pt x="845" y="364"/>
                    </a:cubicBezTo>
                    <a:close/>
                    <a:moveTo>
                      <a:pt x="845" y="0"/>
                    </a:moveTo>
                    <a:cubicBezTo>
                      <a:pt x="380" y="0"/>
                      <a:pt x="1" y="378"/>
                      <a:pt x="1" y="841"/>
                    </a:cubicBezTo>
                    <a:cubicBezTo>
                      <a:pt x="1" y="1306"/>
                      <a:pt x="380" y="1685"/>
                      <a:pt x="845" y="1685"/>
                    </a:cubicBezTo>
                    <a:lnTo>
                      <a:pt x="16280" y="1685"/>
                    </a:lnTo>
                    <a:cubicBezTo>
                      <a:pt x="16746" y="1685"/>
                      <a:pt x="17121" y="1306"/>
                      <a:pt x="17121" y="841"/>
                    </a:cubicBezTo>
                    <a:cubicBezTo>
                      <a:pt x="17121" y="378"/>
                      <a:pt x="16746" y="0"/>
                      <a:pt x="16280"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8" name="Google Shape;748;p29"/>
              <p:cNvSpPr/>
              <p:nvPr/>
            </p:nvSpPr>
            <p:spPr>
              <a:xfrm>
                <a:off x="5278174" y="2296731"/>
                <a:ext cx="501706" cy="142515"/>
              </a:xfrm>
              <a:custGeom>
                <a:rect b="b" l="l" r="r" t="t"/>
                <a:pathLst>
                  <a:path extrusionOk="0" h="4489" w="15803">
                    <a:moveTo>
                      <a:pt x="14434" y="368"/>
                    </a:moveTo>
                    <a:cubicBezTo>
                      <a:pt x="14988" y="368"/>
                      <a:pt x="15435" y="819"/>
                      <a:pt x="15435" y="1373"/>
                    </a:cubicBezTo>
                    <a:lnTo>
                      <a:pt x="15435" y="4125"/>
                    </a:lnTo>
                    <a:lnTo>
                      <a:pt x="368" y="4125"/>
                    </a:lnTo>
                    <a:lnTo>
                      <a:pt x="368" y="1373"/>
                    </a:lnTo>
                    <a:cubicBezTo>
                      <a:pt x="368" y="819"/>
                      <a:pt x="820" y="368"/>
                      <a:pt x="1373" y="368"/>
                    </a:cubicBezTo>
                    <a:close/>
                    <a:moveTo>
                      <a:pt x="1373" y="1"/>
                    </a:moveTo>
                    <a:cubicBezTo>
                      <a:pt x="616" y="1"/>
                      <a:pt x="0" y="616"/>
                      <a:pt x="0" y="1373"/>
                    </a:cubicBezTo>
                    <a:lnTo>
                      <a:pt x="0" y="4307"/>
                    </a:lnTo>
                    <a:cubicBezTo>
                      <a:pt x="0" y="4409"/>
                      <a:pt x="84" y="4489"/>
                      <a:pt x="186" y="4489"/>
                    </a:cubicBezTo>
                    <a:lnTo>
                      <a:pt x="15621" y="4489"/>
                    </a:lnTo>
                    <a:cubicBezTo>
                      <a:pt x="15722" y="4489"/>
                      <a:pt x="15803" y="4409"/>
                      <a:pt x="15803" y="4307"/>
                    </a:cubicBezTo>
                    <a:lnTo>
                      <a:pt x="15803" y="1373"/>
                    </a:lnTo>
                    <a:cubicBezTo>
                      <a:pt x="15803" y="616"/>
                      <a:pt x="15188" y="1"/>
                      <a:pt x="14434"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9" name="Google Shape;749;p29"/>
              <p:cNvSpPr/>
              <p:nvPr/>
            </p:nvSpPr>
            <p:spPr>
              <a:xfrm>
                <a:off x="5290207" y="2722730"/>
                <a:ext cx="477800" cy="264330"/>
              </a:xfrm>
              <a:custGeom>
                <a:rect b="b" l="l" r="r" t="t"/>
                <a:pathLst>
                  <a:path extrusionOk="0" h="8326" w="15050">
                    <a:moveTo>
                      <a:pt x="0" y="0"/>
                    </a:moveTo>
                    <a:lnTo>
                      <a:pt x="0" y="8325"/>
                    </a:lnTo>
                    <a:lnTo>
                      <a:pt x="15049" y="8325"/>
                    </a:lnTo>
                    <a:lnTo>
                      <a:pt x="15049" y="0"/>
                    </a:lnTo>
                    <a:close/>
                  </a:path>
                </a:pathLst>
              </a:custGeom>
              <a:solidFill>
                <a:srgbClr val="F1688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0" name="Google Shape;750;p29"/>
              <p:cNvSpPr/>
              <p:nvPr/>
            </p:nvSpPr>
            <p:spPr>
              <a:xfrm>
                <a:off x="5284302" y="2716825"/>
                <a:ext cx="489451" cy="276013"/>
              </a:xfrm>
              <a:custGeom>
                <a:rect b="b" l="l" r="r" t="t"/>
                <a:pathLst>
                  <a:path extrusionOk="0" h="8694" w="15417">
                    <a:moveTo>
                      <a:pt x="15049" y="368"/>
                    </a:moveTo>
                    <a:lnTo>
                      <a:pt x="15049" y="8326"/>
                    </a:lnTo>
                    <a:lnTo>
                      <a:pt x="368" y="8326"/>
                    </a:lnTo>
                    <a:lnTo>
                      <a:pt x="368" y="368"/>
                    </a:lnTo>
                    <a:close/>
                    <a:moveTo>
                      <a:pt x="186" y="1"/>
                    </a:moveTo>
                    <a:cubicBezTo>
                      <a:pt x="84" y="1"/>
                      <a:pt x="0" y="84"/>
                      <a:pt x="0" y="186"/>
                    </a:cubicBezTo>
                    <a:lnTo>
                      <a:pt x="0" y="8511"/>
                    </a:lnTo>
                    <a:cubicBezTo>
                      <a:pt x="0" y="8610"/>
                      <a:pt x="84" y="8694"/>
                      <a:pt x="186" y="8694"/>
                    </a:cubicBezTo>
                    <a:lnTo>
                      <a:pt x="15235" y="8694"/>
                    </a:lnTo>
                    <a:cubicBezTo>
                      <a:pt x="15333" y="8694"/>
                      <a:pt x="15417" y="8610"/>
                      <a:pt x="15417" y="8511"/>
                    </a:cubicBezTo>
                    <a:lnTo>
                      <a:pt x="15417" y="186"/>
                    </a:lnTo>
                    <a:cubicBezTo>
                      <a:pt x="15417" y="84"/>
                      <a:pt x="15333" y="1"/>
                      <a:pt x="15235"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1" name="Google Shape;751;p29"/>
              <p:cNvSpPr/>
              <p:nvPr/>
            </p:nvSpPr>
            <p:spPr>
              <a:xfrm>
                <a:off x="5625225" y="2729025"/>
                <a:ext cx="137350" cy="251882"/>
              </a:xfrm>
              <a:custGeom>
                <a:rect b="b" l="l" r="r" t="t"/>
                <a:pathLst>
                  <a:path extrusionOk="0" h="8326" w="4326">
                    <a:moveTo>
                      <a:pt x="0" y="0"/>
                    </a:moveTo>
                    <a:lnTo>
                      <a:pt x="0" y="8325"/>
                    </a:lnTo>
                    <a:lnTo>
                      <a:pt x="4325" y="8325"/>
                    </a:lnTo>
                    <a:lnTo>
                      <a:pt x="4325" y="0"/>
                    </a:lnTo>
                    <a:close/>
                  </a:path>
                </a:pathLst>
              </a:custGeom>
              <a:solidFill>
                <a:srgbClr val="D85D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2" name="Google Shape;752;p29"/>
              <p:cNvSpPr/>
              <p:nvPr/>
            </p:nvSpPr>
            <p:spPr>
              <a:xfrm>
                <a:off x="5377801" y="2778988"/>
                <a:ext cx="302458" cy="60035"/>
              </a:xfrm>
              <a:custGeom>
                <a:rect b="b" l="l" r="r" t="t"/>
                <a:pathLst>
                  <a:path extrusionOk="0" h="1891" w="9527">
                    <a:moveTo>
                      <a:pt x="0" y="1"/>
                    </a:moveTo>
                    <a:lnTo>
                      <a:pt x="0" y="1891"/>
                    </a:lnTo>
                    <a:lnTo>
                      <a:pt x="9527" y="1891"/>
                    </a:lnTo>
                    <a:lnTo>
                      <a:pt x="9527" y="1"/>
                    </a:lnTo>
                    <a:close/>
                  </a:path>
                </a:pathLst>
              </a:custGeom>
              <a:solidFill>
                <a:srgbClr val="8AAC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3" name="Google Shape;753;p29"/>
              <p:cNvSpPr/>
              <p:nvPr/>
            </p:nvSpPr>
            <p:spPr>
              <a:xfrm>
                <a:off x="5372022" y="2773241"/>
                <a:ext cx="314046" cy="71559"/>
              </a:xfrm>
              <a:custGeom>
                <a:rect b="b" l="l" r="r" t="t"/>
                <a:pathLst>
                  <a:path extrusionOk="0" h="2254" w="9892">
                    <a:moveTo>
                      <a:pt x="9527" y="368"/>
                    </a:moveTo>
                    <a:lnTo>
                      <a:pt x="9527" y="1889"/>
                    </a:lnTo>
                    <a:lnTo>
                      <a:pt x="369" y="1889"/>
                    </a:lnTo>
                    <a:lnTo>
                      <a:pt x="369" y="368"/>
                    </a:lnTo>
                    <a:close/>
                    <a:moveTo>
                      <a:pt x="182" y="0"/>
                    </a:moveTo>
                    <a:cubicBezTo>
                      <a:pt x="85" y="0"/>
                      <a:pt x="1" y="80"/>
                      <a:pt x="1" y="182"/>
                    </a:cubicBezTo>
                    <a:lnTo>
                      <a:pt x="1" y="2072"/>
                    </a:lnTo>
                    <a:cubicBezTo>
                      <a:pt x="1" y="2173"/>
                      <a:pt x="85" y="2253"/>
                      <a:pt x="182" y="2253"/>
                    </a:cubicBezTo>
                    <a:lnTo>
                      <a:pt x="9709" y="2253"/>
                    </a:lnTo>
                    <a:cubicBezTo>
                      <a:pt x="9811" y="2253"/>
                      <a:pt x="9891" y="2173"/>
                      <a:pt x="9891" y="2072"/>
                    </a:cubicBezTo>
                    <a:lnTo>
                      <a:pt x="9891" y="182"/>
                    </a:lnTo>
                    <a:cubicBezTo>
                      <a:pt x="9891" y="80"/>
                      <a:pt x="9811" y="0"/>
                      <a:pt x="9709"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4" name="Google Shape;754;p29"/>
              <p:cNvSpPr/>
              <p:nvPr/>
            </p:nvSpPr>
            <p:spPr>
              <a:xfrm>
                <a:off x="5396881" y="3189272"/>
                <a:ext cx="8921" cy="73559"/>
              </a:xfrm>
              <a:custGeom>
                <a:rect b="b" l="l" r="r" t="t"/>
                <a:pathLst>
                  <a:path extrusionOk="0" h="2317" w="281">
                    <a:moveTo>
                      <a:pt x="0" y="1"/>
                    </a:moveTo>
                    <a:lnTo>
                      <a:pt x="0" y="1785"/>
                    </a:lnTo>
                    <a:cubicBezTo>
                      <a:pt x="0" y="1985"/>
                      <a:pt x="70" y="2170"/>
                      <a:pt x="186" y="2316"/>
                    </a:cubicBezTo>
                    <a:cubicBezTo>
                      <a:pt x="248" y="2170"/>
                      <a:pt x="280" y="2014"/>
                      <a:pt x="280" y="1846"/>
                    </a:cubicBezTo>
                    <a:lnTo>
                      <a:pt x="280" y="1"/>
                    </a:lnTo>
                    <a:close/>
                  </a:path>
                </a:pathLst>
              </a:custGeom>
              <a:solidFill>
                <a:srgbClr val="FBFC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5" name="Google Shape;755;p29"/>
              <p:cNvSpPr/>
              <p:nvPr/>
            </p:nvSpPr>
            <p:spPr>
              <a:xfrm>
                <a:off x="5383706" y="2784893"/>
                <a:ext cx="22096" cy="48320"/>
              </a:xfrm>
              <a:custGeom>
                <a:rect b="b" l="l" r="r" t="t"/>
                <a:pathLst>
                  <a:path extrusionOk="0" h="1522" w="696">
                    <a:moveTo>
                      <a:pt x="1" y="1"/>
                    </a:moveTo>
                    <a:lnTo>
                      <a:pt x="1" y="1522"/>
                    </a:lnTo>
                    <a:lnTo>
                      <a:pt x="695" y="1522"/>
                    </a:lnTo>
                    <a:lnTo>
                      <a:pt x="695" y="1"/>
                    </a:lnTo>
                    <a:close/>
                  </a:path>
                </a:pathLst>
              </a:custGeom>
              <a:solidFill>
                <a:srgbClr val="373A5A">
                  <a:alpha val="187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6" name="Google Shape;756;p29"/>
              <p:cNvSpPr/>
              <p:nvPr/>
            </p:nvSpPr>
            <p:spPr>
              <a:xfrm>
                <a:off x="5372022" y="2773241"/>
                <a:ext cx="33779" cy="71559"/>
              </a:xfrm>
              <a:custGeom>
                <a:rect b="b" l="l" r="r" t="t"/>
                <a:pathLst>
                  <a:path extrusionOk="0" h="2254" w="1064">
                    <a:moveTo>
                      <a:pt x="182" y="0"/>
                    </a:moveTo>
                    <a:cubicBezTo>
                      <a:pt x="85" y="0"/>
                      <a:pt x="1" y="80"/>
                      <a:pt x="1" y="182"/>
                    </a:cubicBezTo>
                    <a:lnTo>
                      <a:pt x="1" y="2072"/>
                    </a:lnTo>
                    <a:cubicBezTo>
                      <a:pt x="1" y="2173"/>
                      <a:pt x="85" y="2253"/>
                      <a:pt x="182" y="2253"/>
                    </a:cubicBezTo>
                    <a:lnTo>
                      <a:pt x="1063" y="2253"/>
                    </a:lnTo>
                    <a:lnTo>
                      <a:pt x="1063" y="1889"/>
                    </a:lnTo>
                    <a:lnTo>
                      <a:pt x="369" y="1889"/>
                    </a:lnTo>
                    <a:lnTo>
                      <a:pt x="369" y="368"/>
                    </a:lnTo>
                    <a:lnTo>
                      <a:pt x="1063" y="368"/>
                    </a:lnTo>
                    <a:lnTo>
                      <a:pt x="1063" y="0"/>
                    </a:lnTo>
                    <a:close/>
                  </a:path>
                </a:pathLst>
              </a:custGeom>
              <a:solidFill>
                <a:srgbClr val="373A5A">
                  <a:alpha val="187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7" name="Google Shape;757;p29"/>
              <p:cNvSpPr/>
              <p:nvPr/>
            </p:nvSpPr>
            <p:spPr>
              <a:xfrm>
                <a:off x="5358974" y="2577894"/>
                <a:ext cx="46828" cy="77273"/>
              </a:xfrm>
              <a:custGeom>
                <a:rect b="b" l="l" r="r" t="t"/>
                <a:pathLst>
                  <a:path extrusionOk="0" h="2434" w="1475">
                    <a:moveTo>
                      <a:pt x="1216" y="1"/>
                    </a:moveTo>
                    <a:cubicBezTo>
                      <a:pt x="543" y="1"/>
                      <a:pt x="0" y="547"/>
                      <a:pt x="0" y="1217"/>
                    </a:cubicBezTo>
                    <a:cubicBezTo>
                      <a:pt x="0" y="1887"/>
                      <a:pt x="543" y="2433"/>
                      <a:pt x="1216" y="2433"/>
                    </a:cubicBezTo>
                    <a:lnTo>
                      <a:pt x="1474" y="2433"/>
                    </a:lnTo>
                    <a:lnTo>
                      <a:pt x="1474" y="2065"/>
                    </a:lnTo>
                    <a:lnTo>
                      <a:pt x="1216" y="2065"/>
                    </a:lnTo>
                    <a:cubicBezTo>
                      <a:pt x="746" y="2065"/>
                      <a:pt x="365" y="1686"/>
                      <a:pt x="365" y="1217"/>
                    </a:cubicBezTo>
                    <a:cubicBezTo>
                      <a:pt x="365" y="751"/>
                      <a:pt x="746" y="369"/>
                      <a:pt x="1216" y="369"/>
                    </a:cubicBezTo>
                    <a:lnTo>
                      <a:pt x="1474" y="369"/>
                    </a:lnTo>
                    <a:lnTo>
                      <a:pt x="1474" y="1"/>
                    </a:ln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758" name="Google Shape;758;p29"/>
          <p:cNvSpPr txBox="1"/>
          <p:nvPr/>
        </p:nvSpPr>
        <p:spPr>
          <a:xfrm>
            <a:off x="4663425" y="6779086"/>
            <a:ext cx="2783400" cy="1627200"/>
          </a:xfrm>
          <a:prstGeom prst="rect">
            <a:avLst/>
          </a:prstGeom>
          <a:noFill/>
          <a:ln>
            <a:noFill/>
          </a:ln>
        </p:spPr>
        <p:txBody>
          <a:bodyPr anchorCtr="0" anchor="t" bIns="91175" lIns="91175" spcFirstLastPara="1" rIns="91175" wrap="square" tIns="91175">
            <a:noAutofit/>
          </a:bodyPr>
          <a:lstStyle/>
          <a:p>
            <a:pPr indent="0" lvl="0" marL="0" rtl="0" algn="ctr">
              <a:spcBef>
                <a:spcPts val="0"/>
              </a:spcBef>
              <a:spcAft>
                <a:spcPts val="0"/>
              </a:spcAft>
              <a:buNone/>
            </a:pPr>
            <a:r>
              <a:rPr b="1" lang="ar" sz="2000">
                <a:latin typeface="Mada"/>
                <a:ea typeface="Mada"/>
                <a:cs typeface="Mada"/>
                <a:sym typeface="Mada"/>
              </a:rPr>
              <a:t>Males co-leaders:</a:t>
            </a:r>
            <a:endParaRPr sz="2000">
              <a:latin typeface="Mada"/>
              <a:ea typeface="Mada"/>
              <a:cs typeface="Mada"/>
              <a:sym typeface="Mada"/>
            </a:endParaRPr>
          </a:p>
          <a:p>
            <a:pPr indent="0" lvl="0" marL="0" rtl="0" algn="ctr">
              <a:spcBef>
                <a:spcPts val="0"/>
              </a:spcBef>
              <a:spcAft>
                <a:spcPts val="0"/>
              </a:spcAft>
              <a:buNone/>
            </a:pPr>
            <a:r>
              <a:rPr lang="ar" sz="2000">
                <a:latin typeface="Mada"/>
                <a:ea typeface="Mada"/>
                <a:cs typeface="Mada"/>
                <a:sym typeface="Mada"/>
              </a:rPr>
              <a:t>Mashal Abaalkhail</a:t>
            </a:r>
            <a:endParaRPr sz="2000">
              <a:latin typeface="Mada"/>
              <a:ea typeface="Mada"/>
              <a:cs typeface="Mada"/>
              <a:sym typeface="Mada"/>
            </a:endParaRPr>
          </a:p>
          <a:p>
            <a:pPr indent="0" lvl="0" marL="0" rtl="0" algn="ctr">
              <a:spcBef>
                <a:spcPts val="0"/>
              </a:spcBef>
              <a:spcAft>
                <a:spcPts val="0"/>
              </a:spcAft>
              <a:buNone/>
            </a:pPr>
            <a:r>
              <a:rPr lang="ar" sz="2000">
                <a:latin typeface="Mada"/>
                <a:ea typeface="Mada"/>
                <a:cs typeface="Mada"/>
                <a:sym typeface="Mada"/>
              </a:rPr>
              <a:t>Ibrahim AlAsous</a:t>
            </a:r>
            <a:endParaRPr sz="2000">
              <a:latin typeface="Mada"/>
              <a:ea typeface="Mada"/>
              <a:cs typeface="Mada"/>
              <a:sym typeface="Mada"/>
            </a:endParaRPr>
          </a:p>
          <a:p>
            <a:pPr indent="0" lvl="0" marL="0" rtl="0" algn="ctr">
              <a:spcBef>
                <a:spcPts val="0"/>
              </a:spcBef>
              <a:spcAft>
                <a:spcPts val="0"/>
              </a:spcAft>
              <a:buNone/>
            </a:pPr>
            <a:r>
              <a:t/>
            </a:r>
            <a:endParaRPr sz="2000">
              <a:latin typeface="Mada"/>
              <a:ea typeface="Mada"/>
              <a:cs typeface="Mada"/>
              <a:sym typeface="Mada"/>
            </a:endParaRPr>
          </a:p>
          <a:p>
            <a:pPr indent="0" lvl="0" marL="0" rtl="0" algn="ctr">
              <a:spcBef>
                <a:spcPts val="0"/>
              </a:spcBef>
              <a:spcAft>
                <a:spcPts val="0"/>
              </a:spcAft>
              <a:buNone/>
            </a:pPr>
            <a:r>
              <a:t/>
            </a:r>
            <a:endParaRPr b="1" sz="2000">
              <a:latin typeface="Mada"/>
              <a:ea typeface="Mada"/>
              <a:cs typeface="Mada"/>
              <a:sym typeface="Mada"/>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 name="Shape 98"/>
        <p:cNvGrpSpPr/>
        <p:nvPr/>
      </p:nvGrpSpPr>
      <p:grpSpPr>
        <a:xfrm>
          <a:off x="0" y="0"/>
          <a:ext cx="0" cy="0"/>
          <a:chOff x="0" y="0"/>
          <a:chExt cx="0" cy="0"/>
        </a:xfrm>
      </p:grpSpPr>
      <p:sp>
        <p:nvSpPr>
          <p:cNvPr id="99" name="Google Shape;99;p18"/>
          <p:cNvSpPr txBox="1"/>
          <p:nvPr>
            <p:ph idx="12" type="sldNum"/>
          </p:nvPr>
        </p:nvSpPr>
        <p:spPr>
          <a:xfrm>
            <a:off x="7106400" y="2"/>
            <a:ext cx="453600" cy="562200"/>
          </a:xfrm>
          <a:prstGeom prst="rect">
            <a:avLst/>
          </a:prstGeom>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sz="1700">
                <a:latin typeface="Exo"/>
                <a:ea typeface="Exo"/>
                <a:cs typeface="Exo"/>
                <a:sym typeface="Exo"/>
              </a:rPr>
              <a:t>‹#›</a:t>
            </a:fld>
            <a:endParaRPr sz="1700">
              <a:latin typeface="Exo"/>
              <a:ea typeface="Exo"/>
              <a:cs typeface="Exo"/>
              <a:sym typeface="Exo"/>
            </a:endParaRPr>
          </a:p>
        </p:txBody>
      </p:sp>
      <p:sp>
        <p:nvSpPr>
          <p:cNvPr id="100" name="Google Shape;100;p18"/>
          <p:cNvSpPr txBox="1"/>
          <p:nvPr/>
        </p:nvSpPr>
        <p:spPr>
          <a:xfrm>
            <a:off x="1278900" y="-79375"/>
            <a:ext cx="5085300" cy="4122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1200"/>
              </a:spcBef>
              <a:spcAft>
                <a:spcPts val="0"/>
              </a:spcAft>
              <a:buClr>
                <a:schemeClr val="dk1"/>
              </a:buClr>
              <a:buSzPts val="1100"/>
              <a:buFont typeface="Arial"/>
              <a:buNone/>
            </a:pPr>
            <a:r>
              <a:rPr b="1" lang="ar" sz="2600">
                <a:latin typeface="Mada"/>
                <a:ea typeface="Mada"/>
                <a:cs typeface="Mada"/>
                <a:sym typeface="Mada"/>
              </a:rPr>
              <a:t>Pleural Effusion</a:t>
            </a:r>
            <a:endParaRPr b="1" sz="2600">
              <a:latin typeface="Mada"/>
              <a:ea typeface="Mada"/>
              <a:cs typeface="Mada"/>
              <a:sym typeface="Mada"/>
            </a:endParaRPr>
          </a:p>
          <a:p>
            <a:pPr indent="0" lvl="0" marL="0" rtl="0" algn="ctr">
              <a:spcBef>
                <a:spcPts val="1200"/>
              </a:spcBef>
              <a:spcAft>
                <a:spcPts val="0"/>
              </a:spcAft>
              <a:buNone/>
            </a:pPr>
            <a:r>
              <a:t/>
            </a:r>
            <a:endParaRPr sz="2600">
              <a:solidFill>
                <a:schemeClr val="accent1"/>
              </a:solidFill>
              <a:latin typeface="Alegreya"/>
              <a:ea typeface="Alegreya"/>
              <a:cs typeface="Alegreya"/>
              <a:sym typeface="Alegreya"/>
            </a:endParaRPr>
          </a:p>
        </p:txBody>
      </p:sp>
      <p:sp>
        <p:nvSpPr>
          <p:cNvPr id="101" name="Google Shape;101;p18"/>
          <p:cNvSpPr txBox="1"/>
          <p:nvPr/>
        </p:nvSpPr>
        <p:spPr>
          <a:xfrm>
            <a:off x="0" y="9779825"/>
            <a:ext cx="7643100" cy="919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1000">
                <a:solidFill>
                  <a:srgbClr val="6AA84F"/>
                </a:solidFill>
                <a:latin typeface="Mada"/>
                <a:ea typeface="Mada"/>
                <a:cs typeface="Mada"/>
                <a:sym typeface="Mada"/>
              </a:rPr>
              <a:t>1- functions of pleural fluid : facilitate pleural movement and lubricate (to prevent </a:t>
            </a:r>
            <a:r>
              <a:rPr lang="ar" sz="1000">
                <a:solidFill>
                  <a:srgbClr val="6AA84F"/>
                </a:solidFill>
                <a:latin typeface="Mada"/>
                <a:ea typeface="Mada"/>
                <a:cs typeface="Mada"/>
                <a:sym typeface="Mada"/>
              </a:rPr>
              <a:t>atelectasis</a:t>
            </a:r>
            <a:r>
              <a:rPr lang="ar" sz="1000">
                <a:solidFill>
                  <a:srgbClr val="6AA84F"/>
                </a:solidFill>
                <a:latin typeface="Mada"/>
                <a:ea typeface="Mada"/>
                <a:cs typeface="Mada"/>
                <a:sym typeface="Mada"/>
              </a:rPr>
              <a:t>)</a:t>
            </a:r>
            <a:endParaRPr sz="1000">
              <a:solidFill>
                <a:srgbClr val="6AA84F"/>
              </a:solidFill>
              <a:latin typeface="Mada"/>
              <a:ea typeface="Mada"/>
              <a:cs typeface="Mada"/>
              <a:sym typeface="Mada"/>
            </a:endParaRPr>
          </a:p>
          <a:p>
            <a:pPr indent="0" lvl="0" marL="0" rtl="0" algn="l">
              <a:spcBef>
                <a:spcPts val="0"/>
              </a:spcBef>
              <a:spcAft>
                <a:spcPts val="0"/>
              </a:spcAft>
              <a:buNone/>
            </a:pPr>
            <a:r>
              <a:rPr lang="ar" sz="1000">
                <a:solidFill>
                  <a:srgbClr val="1C4588"/>
                </a:solidFill>
                <a:latin typeface="Mada"/>
                <a:ea typeface="Mada"/>
                <a:cs typeface="Mada"/>
                <a:sym typeface="Mada"/>
              </a:rPr>
              <a:t>2-Caused by accumulation of lymph in the pleural space.</a:t>
            </a:r>
            <a:endParaRPr sz="1000">
              <a:solidFill>
                <a:srgbClr val="1C4588"/>
              </a:solidFill>
              <a:latin typeface="Mada"/>
              <a:ea typeface="Mada"/>
              <a:cs typeface="Mada"/>
              <a:sym typeface="Mada"/>
            </a:endParaRPr>
          </a:p>
        </p:txBody>
      </p:sp>
      <p:sp>
        <p:nvSpPr>
          <p:cNvPr id="102" name="Google Shape;102;p18"/>
          <p:cNvSpPr/>
          <p:nvPr/>
        </p:nvSpPr>
        <p:spPr>
          <a:xfrm>
            <a:off x="265525" y="1167625"/>
            <a:ext cx="5280600" cy="2266800"/>
          </a:xfrm>
          <a:prstGeom prst="roundRect">
            <a:avLst>
              <a:gd fmla="val 16667" name="adj"/>
            </a:avLst>
          </a:prstGeom>
          <a:noFill/>
          <a:ln>
            <a:noFill/>
          </a:ln>
        </p:spPr>
        <p:txBody>
          <a:bodyPr anchorCtr="0" anchor="ctr" bIns="91425" lIns="91425" spcFirstLastPara="1" rIns="91425" wrap="square" tIns="91425">
            <a:noAutofit/>
          </a:bodyPr>
          <a:lstStyle/>
          <a:p>
            <a:pPr indent="-304800" lvl="0" marL="457200" rtl="0" algn="l">
              <a:lnSpc>
                <a:spcPct val="115000"/>
              </a:lnSpc>
              <a:spcBef>
                <a:spcPts val="1200"/>
              </a:spcBef>
              <a:spcAft>
                <a:spcPts val="0"/>
              </a:spcAft>
              <a:buClr>
                <a:schemeClr val="dk1"/>
              </a:buClr>
              <a:buSzPts val="1200"/>
              <a:buFont typeface="Mada"/>
              <a:buChar char="●"/>
            </a:pPr>
            <a:r>
              <a:rPr lang="ar" sz="1200">
                <a:solidFill>
                  <a:schemeClr val="dk1"/>
                </a:solidFill>
                <a:latin typeface="Mada"/>
                <a:ea typeface="Mada"/>
                <a:cs typeface="Mada"/>
                <a:sym typeface="Mada"/>
              </a:rPr>
              <a:t>Serous fluid (5-15ml) that allows for the parietal pleura (outer lining) and visceral pleura (inner lining) to glide over each other without separation</a:t>
            </a:r>
            <a:endParaRPr sz="1200">
              <a:solidFill>
                <a:schemeClr val="dk1"/>
              </a:solidFill>
              <a:latin typeface="Mada"/>
              <a:ea typeface="Mada"/>
              <a:cs typeface="Mada"/>
              <a:sym typeface="Mada"/>
            </a:endParaRPr>
          </a:p>
          <a:p>
            <a:pPr indent="-304800" lvl="0" marL="457200" rtl="0" algn="l">
              <a:lnSpc>
                <a:spcPct val="115000"/>
              </a:lnSpc>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Pleural fluid is produced by the parietal pleura and absorbed by the visceral pleura as a continuous process.</a:t>
            </a:r>
            <a:endParaRPr sz="1200">
              <a:solidFill>
                <a:schemeClr val="dk1"/>
              </a:solidFill>
              <a:latin typeface="Mada"/>
              <a:ea typeface="Mada"/>
              <a:cs typeface="Mada"/>
              <a:sym typeface="Mada"/>
            </a:endParaRPr>
          </a:p>
          <a:p>
            <a:pPr indent="-304800" lvl="0" marL="457200" rtl="0" algn="l">
              <a:lnSpc>
                <a:spcPct val="115000"/>
              </a:lnSpc>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The visceral pleura absorbs fluid, which then drains into the lymphatic system and returns to the blood</a:t>
            </a:r>
            <a:endParaRPr sz="1200">
              <a:solidFill>
                <a:schemeClr val="dk1"/>
              </a:solidFill>
              <a:latin typeface="Mada"/>
              <a:ea typeface="Mada"/>
              <a:cs typeface="Mada"/>
              <a:sym typeface="Mada"/>
            </a:endParaRPr>
          </a:p>
          <a:p>
            <a:pPr indent="-304800" lvl="0" marL="457200" rtl="0" algn="l">
              <a:lnSpc>
                <a:spcPct val="115000"/>
              </a:lnSpc>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about 100-200 ml of fluid circulates through the pleural space within a 24-hour period.</a:t>
            </a:r>
            <a:endParaRPr>
              <a:latin typeface="Mada"/>
              <a:ea typeface="Mada"/>
              <a:cs typeface="Mada"/>
              <a:sym typeface="Mada"/>
            </a:endParaRPr>
          </a:p>
        </p:txBody>
      </p:sp>
      <p:sp>
        <p:nvSpPr>
          <p:cNvPr id="103" name="Google Shape;103;p18"/>
          <p:cNvSpPr/>
          <p:nvPr/>
        </p:nvSpPr>
        <p:spPr>
          <a:xfrm>
            <a:off x="217350" y="3956225"/>
            <a:ext cx="5189100" cy="919500"/>
          </a:xfrm>
          <a:prstGeom prst="roundRect">
            <a:avLst>
              <a:gd fmla="val 16667" name="adj"/>
            </a:avLst>
          </a:prstGeom>
          <a:noFill/>
          <a:ln>
            <a:noFill/>
          </a:ln>
        </p:spPr>
        <p:txBody>
          <a:bodyPr anchorCtr="0" anchor="ctr" bIns="91425" lIns="91425" spcFirstLastPara="1" rIns="91425" wrap="square" tIns="91425">
            <a:noAutofit/>
          </a:bodyPr>
          <a:lstStyle/>
          <a:p>
            <a:pPr indent="-304800" lvl="0" marL="457200" rtl="0" algn="l">
              <a:lnSpc>
                <a:spcPct val="115000"/>
              </a:lnSpc>
              <a:spcBef>
                <a:spcPts val="1200"/>
              </a:spcBef>
              <a:spcAft>
                <a:spcPts val="0"/>
              </a:spcAft>
              <a:buClr>
                <a:schemeClr val="accent5"/>
              </a:buClr>
              <a:buSzPts val="1200"/>
              <a:buFont typeface="Mada"/>
              <a:buChar char="●"/>
            </a:pPr>
            <a:r>
              <a:rPr b="1" lang="ar" sz="1200">
                <a:solidFill>
                  <a:schemeClr val="accent5"/>
                </a:solidFill>
                <a:latin typeface="Mada"/>
                <a:ea typeface="Mada"/>
                <a:cs typeface="Mada"/>
                <a:sym typeface="Mada"/>
              </a:rPr>
              <a:t>Pleural effusion </a:t>
            </a:r>
            <a:r>
              <a:rPr lang="ar" sz="1200">
                <a:solidFill>
                  <a:schemeClr val="accent5"/>
                </a:solidFill>
                <a:latin typeface="Mada"/>
                <a:ea typeface="Mada"/>
                <a:cs typeface="Mada"/>
                <a:sym typeface="Mada"/>
              </a:rPr>
              <a:t>is an excessive accumulation of </a:t>
            </a:r>
            <a:r>
              <a:rPr b="1" lang="ar" sz="1200">
                <a:solidFill>
                  <a:schemeClr val="accent5"/>
                </a:solidFill>
                <a:latin typeface="Mada"/>
                <a:ea typeface="Mada"/>
                <a:cs typeface="Mada"/>
                <a:sym typeface="Mada"/>
              </a:rPr>
              <a:t>serous fluid </a:t>
            </a:r>
            <a:r>
              <a:rPr lang="ar" sz="1200">
                <a:solidFill>
                  <a:schemeClr val="accent5"/>
                </a:solidFill>
                <a:latin typeface="Mada"/>
                <a:ea typeface="Mada"/>
                <a:cs typeface="Mada"/>
                <a:sym typeface="Mada"/>
              </a:rPr>
              <a:t>within the </a:t>
            </a:r>
            <a:r>
              <a:rPr b="1" lang="ar" sz="1200">
                <a:solidFill>
                  <a:schemeClr val="accent5"/>
                </a:solidFill>
                <a:latin typeface="Mada"/>
                <a:ea typeface="Mada"/>
                <a:cs typeface="Mada"/>
                <a:sym typeface="Mada"/>
              </a:rPr>
              <a:t>pleural space.</a:t>
            </a:r>
            <a:endParaRPr b="1" sz="1200">
              <a:solidFill>
                <a:schemeClr val="accent5"/>
              </a:solidFill>
              <a:latin typeface="Mada"/>
              <a:ea typeface="Mada"/>
              <a:cs typeface="Mada"/>
              <a:sym typeface="Mada"/>
            </a:endParaRPr>
          </a:p>
          <a:p>
            <a:pPr indent="-304800" lvl="0" marL="457200" rtl="0" algn="l">
              <a:lnSpc>
                <a:spcPct val="115000"/>
              </a:lnSpc>
              <a:spcBef>
                <a:spcPts val="0"/>
              </a:spcBef>
              <a:spcAft>
                <a:spcPts val="0"/>
              </a:spcAft>
              <a:buClr>
                <a:srgbClr val="6AA84F"/>
              </a:buClr>
              <a:buSzPts val="1200"/>
              <a:buFont typeface="Mada"/>
              <a:buChar char="●"/>
            </a:pPr>
            <a:r>
              <a:rPr lang="ar" sz="1200">
                <a:solidFill>
                  <a:srgbClr val="6AA84F"/>
                </a:solidFill>
                <a:latin typeface="Mada"/>
                <a:ea typeface="Mada"/>
                <a:cs typeface="Mada"/>
                <a:sym typeface="Mada"/>
              </a:rPr>
              <a:t>Is there a normal effusion ? NO.. there is only normal pleural FLUID.</a:t>
            </a:r>
            <a:endParaRPr>
              <a:solidFill>
                <a:schemeClr val="accent5"/>
              </a:solidFill>
              <a:latin typeface="Mada"/>
              <a:ea typeface="Mada"/>
              <a:cs typeface="Mada"/>
              <a:sym typeface="Mada"/>
            </a:endParaRPr>
          </a:p>
        </p:txBody>
      </p:sp>
      <p:sp>
        <p:nvSpPr>
          <p:cNvPr id="104" name="Google Shape;104;p18"/>
          <p:cNvSpPr txBox="1"/>
          <p:nvPr/>
        </p:nvSpPr>
        <p:spPr>
          <a:xfrm>
            <a:off x="217352" y="4875713"/>
            <a:ext cx="7125300" cy="562200"/>
          </a:xfrm>
          <a:prstGeom prst="rect">
            <a:avLst/>
          </a:prstGeom>
          <a:noFill/>
          <a:ln>
            <a:noFill/>
          </a:ln>
        </p:spPr>
        <p:txBody>
          <a:bodyPr anchorCtr="0" anchor="ctr" bIns="91425" lIns="91425" spcFirstLastPara="1" rIns="91425" wrap="square" tIns="91425">
            <a:noAutofit/>
          </a:bodyPr>
          <a:lstStyle/>
          <a:p>
            <a:pPr indent="-368300" lvl="0" marL="457200" rtl="0" algn="l">
              <a:lnSpc>
                <a:spcPct val="115000"/>
              </a:lnSpc>
              <a:spcBef>
                <a:spcPts val="1200"/>
              </a:spcBef>
              <a:spcAft>
                <a:spcPts val="0"/>
              </a:spcAft>
              <a:buClr>
                <a:schemeClr val="dk1"/>
              </a:buClr>
              <a:buSzPts val="2200"/>
              <a:buFont typeface="Mada"/>
              <a:buChar char="◄"/>
            </a:pPr>
            <a:r>
              <a:rPr b="1" lang="ar" sz="2200">
                <a:solidFill>
                  <a:schemeClr val="dk1"/>
                </a:solidFill>
                <a:highlight>
                  <a:schemeClr val="accent4"/>
                </a:highlight>
                <a:latin typeface="Mada"/>
                <a:ea typeface="Mada"/>
                <a:cs typeface="Mada"/>
                <a:sym typeface="Mada"/>
              </a:rPr>
              <a:t>Development of Pleural effusion </a:t>
            </a:r>
            <a:r>
              <a:rPr lang="ar" sz="1200">
                <a:solidFill>
                  <a:srgbClr val="6AA84F"/>
                </a:solidFill>
                <a:highlight>
                  <a:schemeClr val="accent4"/>
                </a:highlight>
                <a:latin typeface="Mada"/>
                <a:ea typeface="Mada"/>
                <a:cs typeface="Mada"/>
                <a:sym typeface="Mada"/>
              </a:rPr>
              <a:t>The doctor said it’s not imp</a:t>
            </a:r>
            <a:endParaRPr sz="1200">
              <a:solidFill>
                <a:srgbClr val="6AA84F"/>
              </a:solidFill>
              <a:highlight>
                <a:schemeClr val="accent4"/>
              </a:highlight>
              <a:latin typeface="Mada"/>
              <a:ea typeface="Mada"/>
              <a:cs typeface="Mada"/>
              <a:sym typeface="Mada"/>
            </a:endParaRPr>
          </a:p>
        </p:txBody>
      </p:sp>
      <p:grpSp>
        <p:nvGrpSpPr>
          <p:cNvPr id="105" name="Google Shape;105;p18"/>
          <p:cNvGrpSpPr/>
          <p:nvPr/>
        </p:nvGrpSpPr>
        <p:grpSpPr>
          <a:xfrm>
            <a:off x="219326" y="5425603"/>
            <a:ext cx="3589210" cy="1700581"/>
            <a:chOff x="486401" y="5141278"/>
            <a:chExt cx="3589210" cy="1700581"/>
          </a:xfrm>
        </p:grpSpPr>
        <p:grpSp>
          <p:nvGrpSpPr>
            <p:cNvPr id="106" name="Google Shape;106;p18"/>
            <p:cNvGrpSpPr/>
            <p:nvPr/>
          </p:nvGrpSpPr>
          <p:grpSpPr>
            <a:xfrm>
              <a:off x="486401" y="5141278"/>
              <a:ext cx="3589210" cy="1700571"/>
              <a:chOff x="486401" y="5141278"/>
              <a:chExt cx="3589210" cy="1700571"/>
            </a:xfrm>
          </p:grpSpPr>
          <p:sp>
            <p:nvSpPr>
              <p:cNvPr id="107" name="Google Shape;107;p18"/>
              <p:cNvSpPr/>
              <p:nvPr/>
            </p:nvSpPr>
            <p:spPr>
              <a:xfrm>
                <a:off x="486401" y="5141278"/>
                <a:ext cx="3589200" cy="425100"/>
              </a:xfrm>
              <a:prstGeom prst="rect">
                <a:avLst/>
              </a:prstGeom>
              <a:solidFill>
                <a:srgbClr val="F3F3F3"/>
              </a:solidFill>
              <a:ln>
                <a:noFill/>
              </a:ln>
            </p:spPr>
            <p:txBody>
              <a:bodyPr anchorCtr="0" anchor="ctr" bIns="91425" lIns="91425" spcFirstLastPara="1" rIns="91425" wrap="square" tIns="91425">
                <a:noAutofit/>
              </a:bodyPr>
              <a:lstStyle/>
              <a:p>
                <a:pPr indent="0" lvl="0" marL="0" rtl="0" algn="ctr">
                  <a:lnSpc>
                    <a:spcPct val="115000"/>
                  </a:lnSpc>
                  <a:spcBef>
                    <a:spcPts val="1200"/>
                  </a:spcBef>
                  <a:spcAft>
                    <a:spcPts val="0"/>
                  </a:spcAft>
                  <a:buClr>
                    <a:schemeClr val="dk1"/>
                  </a:buClr>
                  <a:buSzPts val="1100"/>
                  <a:buFont typeface="Arial"/>
                  <a:buNone/>
                </a:pPr>
                <a:r>
                  <a:rPr lang="ar" sz="1200">
                    <a:solidFill>
                      <a:schemeClr val="dk1"/>
                    </a:solidFill>
                    <a:latin typeface="Mada"/>
                    <a:ea typeface="Mada"/>
                    <a:cs typeface="Mada"/>
                    <a:sym typeface="Mada"/>
                  </a:rPr>
                  <a:t>                  Pulmonary capillary pressure (CHF)</a:t>
                </a:r>
                <a:endParaRPr sz="1200">
                  <a:solidFill>
                    <a:schemeClr val="dk1"/>
                  </a:solidFill>
                  <a:latin typeface="Mada"/>
                  <a:ea typeface="Mada"/>
                  <a:cs typeface="Mada"/>
                  <a:sym typeface="Mada"/>
                </a:endParaRPr>
              </a:p>
              <a:p>
                <a:pPr indent="0" lvl="0" marL="0" rtl="0" algn="r">
                  <a:spcBef>
                    <a:spcPts val="1200"/>
                  </a:spcBef>
                  <a:spcAft>
                    <a:spcPts val="0"/>
                  </a:spcAft>
                  <a:buNone/>
                </a:pPr>
                <a:r>
                  <a:t/>
                </a:r>
                <a:endParaRPr sz="1200">
                  <a:latin typeface="Mada"/>
                  <a:ea typeface="Mada"/>
                  <a:cs typeface="Mada"/>
                  <a:sym typeface="Mada"/>
                </a:endParaRPr>
              </a:p>
            </p:txBody>
          </p:sp>
          <p:sp>
            <p:nvSpPr>
              <p:cNvPr id="108" name="Google Shape;108;p18"/>
              <p:cNvSpPr/>
              <p:nvPr/>
            </p:nvSpPr>
            <p:spPr>
              <a:xfrm>
                <a:off x="486401" y="5566417"/>
                <a:ext cx="3589200" cy="425100"/>
              </a:xfrm>
              <a:prstGeom prst="rect">
                <a:avLst/>
              </a:prstGeom>
              <a:solidFill>
                <a:srgbClr val="F3F3F3"/>
              </a:solidFill>
              <a:ln>
                <a:noFill/>
              </a:ln>
            </p:spPr>
            <p:txBody>
              <a:bodyPr anchorCtr="0" anchor="ctr" bIns="91425" lIns="91425" spcFirstLastPara="1" rIns="91425" wrap="square" tIns="91425">
                <a:noAutofit/>
              </a:bodyPr>
              <a:lstStyle/>
              <a:p>
                <a:pPr indent="0" lvl="0" marL="0" rtl="0" algn="ctr">
                  <a:lnSpc>
                    <a:spcPct val="115000"/>
                  </a:lnSpc>
                  <a:spcBef>
                    <a:spcPts val="1200"/>
                  </a:spcBef>
                  <a:spcAft>
                    <a:spcPts val="0"/>
                  </a:spcAft>
                  <a:buClr>
                    <a:schemeClr val="dk1"/>
                  </a:buClr>
                  <a:buSzPts val="1100"/>
                  <a:buFont typeface="Arial"/>
                  <a:buNone/>
                </a:pPr>
                <a:r>
                  <a:rPr lang="ar" sz="1200">
                    <a:solidFill>
                      <a:schemeClr val="dk1"/>
                    </a:solidFill>
                    <a:latin typeface="Mada"/>
                    <a:ea typeface="Mada"/>
                    <a:cs typeface="Mada"/>
                    <a:sym typeface="Mada"/>
                  </a:rPr>
                  <a:t>                  Capillary permeability (Pneumonia)</a:t>
                </a:r>
                <a:endParaRPr sz="1200">
                  <a:solidFill>
                    <a:schemeClr val="dk1"/>
                  </a:solidFill>
                  <a:latin typeface="Mada"/>
                  <a:ea typeface="Mada"/>
                  <a:cs typeface="Mada"/>
                  <a:sym typeface="Mada"/>
                </a:endParaRPr>
              </a:p>
              <a:p>
                <a:pPr indent="0" lvl="0" marL="0" marR="0" rtl="0" algn="r">
                  <a:lnSpc>
                    <a:spcPct val="100000"/>
                  </a:lnSpc>
                  <a:spcBef>
                    <a:spcPts val="1200"/>
                  </a:spcBef>
                  <a:spcAft>
                    <a:spcPts val="0"/>
                  </a:spcAft>
                  <a:buClr>
                    <a:srgbClr val="000000"/>
                  </a:buClr>
                  <a:buSzPts val="1100"/>
                  <a:buFont typeface="Arial"/>
                  <a:buNone/>
                </a:pPr>
                <a:r>
                  <a:t/>
                </a:r>
                <a:endParaRPr sz="1200">
                  <a:latin typeface="Mada"/>
                  <a:ea typeface="Mada"/>
                  <a:cs typeface="Mada"/>
                  <a:sym typeface="Mada"/>
                </a:endParaRPr>
              </a:p>
            </p:txBody>
          </p:sp>
          <p:sp>
            <p:nvSpPr>
              <p:cNvPr id="109" name="Google Shape;109;p18"/>
              <p:cNvSpPr/>
              <p:nvPr/>
            </p:nvSpPr>
            <p:spPr>
              <a:xfrm>
                <a:off x="486401" y="5991555"/>
                <a:ext cx="3589200" cy="425100"/>
              </a:xfrm>
              <a:prstGeom prst="rect">
                <a:avLst/>
              </a:prstGeom>
              <a:solidFill>
                <a:srgbClr val="F3F3F3"/>
              </a:solidFill>
              <a:ln>
                <a:noFill/>
              </a:ln>
            </p:spPr>
            <p:txBody>
              <a:bodyPr anchorCtr="0" anchor="ctr" bIns="91425" lIns="91425" spcFirstLastPara="1" rIns="91425" wrap="square" tIns="91425">
                <a:noAutofit/>
              </a:bodyPr>
              <a:lstStyle/>
              <a:p>
                <a:pPr indent="0" lvl="0" marL="0" rtl="0" algn="ctr">
                  <a:lnSpc>
                    <a:spcPct val="115000"/>
                  </a:lnSpc>
                  <a:spcBef>
                    <a:spcPts val="1200"/>
                  </a:spcBef>
                  <a:spcAft>
                    <a:spcPts val="0"/>
                  </a:spcAft>
                  <a:buClr>
                    <a:schemeClr val="dk1"/>
                  </a:buClr>
                  <a:buSzPts val="1100"/>
                  <a:buFont typeface="Arial"/>
                  <a:buNone/>
                </a:pPr>
                <a:r>
                  <a:rPr lang="ar" sz="1200">
                    <a:solidFill>
                      <a:schemeClr val="dk1"/>
                    </a:solidFill>
                    <a:latin typeface="Mada"/>
                    <a:ea typeface="Mada"/>
                    <a:cs typeface="Mada"/>
                    <a:sym typeface="Mada"/>
                  </a:rPr>
                  <a:t>               Intrapleural pressure (Atelectasis)</a:t>
                </a:r>
                <a:endParaRPr sz="1200">
                  <a:solidFill>
                    <a:schemeClr val="dk1"/>
                  </a:solidFill>
                  <a:latin typeface="Mada"/>
                  <a:ea typeface="Mada"/>
                  <a:cs typeface="Mada"/>
                  <a:sym typeface="Mada"/>
                </a:endParaRPr>
              </a:p>
              <a:p>
                <a:pPr indent="0" lvl="0" marL="0" marR="0" rtl="0" algn="r">
                  <a:lnSpc>
                    <a:spcPct val="100000"/>
                  </a:lnSpc>
                  <a:spcBef>
                    <a:spcPts val="1200"/>
                  </a:spcBef>
                  <a:spcAft>
                    <a:spcPts val="0"/>
                  </a:spcAft>
                  <a:buClr>
                    <a:srgbClr val="000000"/>
                  </a:buClr>
                  <a:buSzPts val="1100"/>
                  <a:buFont typeface="Arial"/>
                  <a:buNone/>
                </a:pPr>
                <a:r>
                  <a:t/>
                </a:r>
                <a:endParaRPr sz="1200">
                  <a:latin typeface="Mada"/>
                  <a:ea typeface="Mada"/>
                  <a:cs typeface="Mada"/>
                  <a:sym typeface="Mada"/>
                </a:endParaRPr>
              </a:p>
            </p:txBody>
          </p:sp>
          <p:sp>
            <p:nvSpPr>
              <p:cNvPr id="110" name="Google Shape;110;p18"/>
              <p:cNvSpPr/>
              <p:nvPr/>
            </p:nvSpPr>
            <p:spPr>
              <a:xfrm>
                <a:off x="486411" y="6416749"/>
                <a:ext cx="3589200" cy="425100"/>
              </a:xfrm>
              <a:prstGeom prst="rect">
                <a:avLst/>
              </a:prstGeom>
              <a:solidFill>
                <a:srgbClr val="F3F3F3"/>
              </a:solidFill>
              <a:ln>
                <a:noFill/>
              </a:ln>
            </p:spPr>
            <p:txBody>
              <a:bodyPr anchorCtr="0" anchor="ctr" bIns="91425" lIns="91425" spcFirstLastPara="1" rIns="91425" wrap="square" tIns="91425">
                <a:noAutofit/>
              </a:bodyPr>
              <a:lstStyle/>
              <a:p>
                <a:pPr indent="0" lvl="0" marL="0" rtl="0" algn="ctr">
                  <a:lnSpc>
                    <a:spcPct val="115000"/>
                  </a:lnSpc>
                  <a:spcBef>
                    <a:spcPts val="1200"/>
                  </a:spcBef>
                  <a:spcAft>
                    <a:spcPts val="0"/>
                  </a:spcAft>
                  <a:buClr>
                    <a:schemeClr val="dk1"/>
                  </a:buClr>
                  <a:buSzPts val="1100"/>
                  <a:buFont typeface="Arial"/>
                  <a:buNone/>
                </a:pPr>
                <a:r>
                  <a:rPr lang="ar" sz="1100">
                    <a:solidFill>
                      <a:schemeClr val="dk1"/>
                    </a:solidFill>
                    <a:latin typeface="Mada"/>
                    <a:ea typeface="Mada"/>
                    <a:cs typeface="Mada"/>
                    <a:sym typeface="Mada"/>
                  </a:rPr>
                  <a:t>                  Plasma oncotic pressure (Hypoalbuminemia)</a:t>
                </a:r>
                <a:endParaRPr sz="1100">
                  <a:solidFill>
                    <a:schemeClr val="dk1"/>
                  </a:solidFill>
                  <a:latin typeface="Mada"/>
                  <a:ea typeface="Mada"/>
                  <a:cs typeface="Mada"/>
                  <a:sym typeface="Mada"/>
                </a:endParaRPr>
              </a:p>
              <a:p>
                <a:pPr indent="0" lvl="0" marL="0" rtl="0" algn="r">
                  <a:spcBef>
                    <a:spcPts val="1200"/>
                  </a:spcBef>
                  <a:spcAft>
                    <a:spcPts val="0"/>
                  </a:spcAft>
                  <a:buNone/>
                </a:pPr>
                <a:r>
                  <a:t/>
                </a:r>
                <a:endParaRPr sz="1200">
                  <a:latin typeface="Mada"/>
                  <a:ea typeface="Mada"/>
                  <a:cs typeface="Mada"/>
                  <a:sym typeface="Mada"/>
                </a:endParaRPr>
              </a:p>
            </p:txBody>
          </p:sp>
        </p:grpSp>
        <p:grpSp>
          <p:nvGrpSpPr>
            <p:cNvPr id="111" name="Google Shape;111;p18"/>
            <p:cNvGrpSpPr/>
            <p:nvPr/>
          </p:nvGrpSpPr>
          <p:grpSpPr>
            <a:xfrm>
              <a:off x="486401" y="5141288"/>
              <a:ext cx="680112" cy="1700571"/>
              <a:chOff x="285443" y="5141305"/>
              <a:chExt cx="915606" cy="1700571"/>
            </a:xfrm>
          </p:grpSpPr>
          <p:sp>
            <p:nvSpPr>
              <p:cNvPr id="112" name="Google Shape;112;p18"/>
              <p:cNvSpPr/>
              <p:nvPr/>
            </p:nvSpPr>
            <p:spPr>
              <a:xfrm>
                <a:off x="285443" y="5141305"/>
                <a:ext cx="915600" cy="425100"/>
              </a:xfrm>
              <a:prstGeom prst="homePlate">
                <a:avLst>
                  <a:gd fmla="val 50000" name="adj"/>
                </a:avLst>
              </a:prstGeom>
              <a:solidFill>
                <a:srgbClr val="1874C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a:solidFill>
                    <a:srgbClr val="FFFFFF"/>
                  </a:solidFill>
                  <a:latin typeface="Mada"/>
                  <a:ea typeface="Mada"/>
                  <a:cs typeface="Mada"/>
                  <a:sym typeface="Mada"/>
                </a:endParaRPr>
              </a:p>
            </p:txBody>
          </p:sp>
          <p:sp>
            <p:nvSpPr>
              <p:cNvPr id="113" name="Google Shape;113;p18"/>
              <p:cNvSpPr/>
              <p:nvPr/>
            </p:nvSpPr>
            <p:spPr>
              <a:xfrm>
                <a:off x="285443" y="5566443"/>
                <a:ext cx="915600" cy="425100"/>
              </a:xfrm>
              <a:prstGeom prst="homePlate">
                <a:avLst>
                  <a:gd fmla="val 50000" name="adj"/>
                </a:avLst>
              </a:prstGeom>
              <a:solidFill>
                <a:srgbClr val="509EEA"/>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t/>
                </a:r>
                <a:endParaRPr b="1">
                  <a:solidFill>
                    <a:srgbClr val="FFFFFF"/>
                  </a:solidFill>
                  <a:latin typeface="Mada"/>
                  <a:ea typeface="Mada"/>
                  <a:cs typeface="Mada"/>
                  <a:sym typeface="Mada"/>
                </a:endParaRPr>
              </a:p>
            </p:txBody>
          </p:sp>
          <p:sp>
            <p:nvSpPr>
              <p:cNvPr id="114" name="Google Shape;114;p18"/>
              <p:cNvSpPr/>
              <p:nvPr/>
            </p:nvSpPr>
            <p:spPr>
              <a:xfrm>
                <a:off x="285443" y="5991582"/>
                <a:ext cx="915600" cy="425100"/>
              </a:xfrm>
              <a:prstGeom prst="homePlate">
                <a:avLst>
                  <a:gd fmla="val 50000" name="adj"/>
                </a:avLst>
              </a:prstGeom>
              <a:solidFill>
                <a:srgbClr val="9FC5E8"/>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t/>
                </a:r>
                <a:endParaRPr b="1">
                  <a:solidFill>
                    <a:srgbClr val="FFFFFF"/>
                  </a:solidFill>
                  <a:latin typeface="Mada"/>
                  <a:ea typeface="Mada"/>
                  <a:cs typeface="Mada"/>
                  <a:sym typeface="Mada"/>
                </a:endParaRPr>
              </a:p>
            </p:txBody>
          </p:sp>
          <p:sp>
            <p:nvSpPr>
              <p:cNvPr id="115" name="Google Shape;115;p18"/>
              <p:cNvSpPr/>
              <p:nvPr/>
            </p:nvSpPr>
            <p:spPr>
              <a:xfrm>
                <a:off x="285449" y="6416776"/>
                <a:ext cx="915600" cy="425100"/>
              </a:xfrm>
              <a:prstGeom prst="homePlate">
                <a:avLst>
                  <a:gd fmla="val 50000" name="adj"/>
                </a:avLst>
              </a:prstGeom>
              <a:solidFill>
                <a:srgbClr val="1874C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a:solidFill>
                    <a:srgbClr val="FFFFFF"/>
                  </a:solidFill>
                  <a:latin typeface="Mada"/>
                  <a:ea typeface="Mada"/>
                  <a:cs typeface="Mada"/>
                  <a:sym typeface="Mada"/>
                </a:endParaRPr>
              </a:p>
            </p:txBody>
          </p:sp>
        </p:grpSp>
        <p:grpSp>
          <p:nvGrpSpPr>
            <p:cNvPr id="116" name="Google Shape;116;p18"/>
            <p:cNvGrpSpPr/>
            <p:nvPr/>
          </p:nvGrpSpPr>
          <p:grpSpPr>
            <a:xfrm>
              <a:off x="680459" y="5228275"/>
              <a:ext cx="157800" cy="1526511"/>
              <a:chOff x="604378" y="5243512"/>
              <a:chExt cx="157800" cy="1526511"/>
            </a:xfrm>
          </p:grpSpPr>
          <p:sp>
            <p:nvSpPr>
              <p:cNvPr id="117" name="Google Shape;117;p18"/>
              <p:cNvSpPr/>
              <p:nvPr/>
            </p:nvSpPr>
            <p:spPr>
              <a:xfrm>
                <a:off x="604378" y="5243512"/>
                <a:ext cx="157800" cy="237600"/>
              </a:xfrm>
              <a:prstGeom prst="up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p18"/>
              <p:cNvSpPr/>
              <p:nvPr/>
            </p:nvSpPr>
            <p:spPr>
              <a:xfrm>
                <a:off x="604378" y="5619261"/>
                <a:ext cx="157800" cy="237600"/>
              </a:xfrm>
              <a:prstGeom prst="up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p18"/>
              <p:cNvSpPr/>
              <p:nvPr/>
            </p:nvSpPr>
            <p:spPr>
              <a:xfrm>
                <a:off x="604378" y="6076397"/>
                <a:ext cx="157800" cy="2640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p18"/>
              <p:cNvSpPr/>
              <p:nvPr/>
            </p:nvSpPr>
            <p:spPr>
              <a:xfrm>
                <a:off x="604378" y="6506023"/>
                <a:ext cx="157800" cy="2640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121" name="Google Shape;121;p18"/>
          <p:cNvSpPr txBox="1"/>
          <p:nvPr/>
        </p:nvSpPr>
        <p:spPr>
          <a:xfrm>
            <a:off x="219325" y="922000"/>
            <a:ext cx="7035300" cy="412200"/>
          </a:xfrm>
          <a:prstGeom prst="rect">
            <a:avLst/>
          </a:prstGeom>
          <a:noFill/>
          <a:ln>
            <a:noFill/>
          </a:ln>
        </p:spPr>
        <p:txBody>
          <a:bodyPr anchorCtr="0" anchor="ctr" bIns="91425" lIns="91425" spcFirstLastPara="1" rIns="91425" wrap="square" tIns="91425">
            <a:noAutofit/>
          </a:bodyPr>
          <a:lstStyle/>
          <a:p>
            <a:pPr indent="-368300" lvl="0" marL="457200" rtl="0" algn="l">
              <a:lnSpc>
                <a:spcPct val="115000"/>
              </a:lnSpc>
              <a:spcBef>
                <a:spcPts val="1200"/>
              </a:spcBef>
              <a:spcAft>
                <a:spcPts val="0"/>
              </a:spcAft>
              <a:buClr>
                <a:schemeClr val="dk1"/>
              </a:buClr>
              <a:buSzPts val="2200"/>
              <a:buFont typeface="Mada"/>
              <a:buChar char="◄"/>
            </a:pPr>
            <a:r>
              <a:rPr b="1" lang="ar" sz="2200">
                <a:solidFill>
                  <a:schemeClr val="dk1"/>
                </a:solidFill>
                <a:highlight>
                  <a:schemeClr val="accent4"/>
                </a:highlight>
                <a:latin typeface="Mada"/>
                <a:ea typeface="Mada"/>
                <a:cs typeface="Mada"/>
                <a:sym typeface="Mada"/>
              </a:rPr>
              <a:t>Pleura </a:t>
            </a:r>
            <a:r>
              <a:rPr b="1" baseline="30000" lang="ar" sz="2200">
                <a:solidFill>
                  <a:schemeClr val="dk1"/>
                </a:solidFill>
                <a:highlight>
                  <a:schemeClr val="accent4"/>
                </a:highlight>
                <a:latin typeface="Mada"/>
                <a:ea typeface="Mada"/>
                <a:cs typeface="Mada"/>
                <a:sym typeface="Mada"/>
              </a:rPr>
              <a:t>1</a:t>
            </a:r>
            <a:endParaRPr b="1" baseline="30000" sz="2200">
              <a:highlight>
                <a:schemeClr val="accent4"/>
              </a:highlight>
              <a:latin typeface="Mada"/>
              <a:ea typeface="Mada"/>
              <a:cs typeface="Mada"/>
              <a:sym typeface="Mada"/>
            </a:endParaRPr>
          </a:p>
        </p:txBody>
      </p:sp>
      <p:sp>
        <p:nvSpPr>
          <p:cNvPr id="122" name="Google Shape;122;p18"/>
          <p:cNvSpPr txBox="1"/>
          <p:nvPr/>
        </p:nvSpPr>
        <p:spPr>
          <a:xfrm>
            <a:off x="242425" y="3434475"/>
            <a:ext cx="6989100" cy="397500"/>
          </a:xfrm>
          <a:prstGeom prst="rect">
            <a:avLst/>
          </a:prstGeom>
          <a:noFill/>
          <a:ln>
            <a:noFill/>
          </a:ln>
        </p:spPr>
        <p:txBody>
          <a:bodyPr anchorCtr="0" anchor="ctr" bIns="91425" lIns="91425" spcFirstLastPara="1" rIns="91425" wrap="square" tIns="91425">
            <a:noAutofit/>
          </a:bodyPr>
          <a:lstStyle/>
          <a:p>
            <a:pPr indent="-368300" lvl="0" marL="457200" rtl="0" algn="l">
              <a:lnSpc>
                <a:spcPct val="115000"/>
              </a:lnSpc>
              <a:spcBef>
                <a:spcPts val="1200"/>
              </a:spcBef>
              <a:spcAft>
                <a:spcPts val="0"/>
              </a:spcAft>
              <a:buClr>
                <a:schemeClr val="dk1"/>
              </a:buClr>
              <a:buSzPts val="2200"/>
              <a:buFont typeface="Mada"/>
              <a:buChar char="◄"/>
            </a:pPr>
            <a:r>
              <a:rPr b="1" lang="ar" sz="2200">
                <a:solidFill>
                  <a:schemeClr val="dk1"/>
                </a:solidFill>
                <a:highlight>
                  <a:schemeClr val="accent4"/>
                </a:highlight>
                <a:latin typeface="Mada"/>
                <a:ea typeface="Mada"/>
                <a:cs typeface="Mada"/>
                <a:sym typeface="Mada"/>
              </a:rPr>
              <a:t>Pleural effusion</a:t>
            </a:r>
            <a:endParaRPr b="1" sz="2200">
              <a:highlight>
                <a:schemeClr val="accent4"/>
              </a:highlight>
              <a:latin typeface="Mada"/>
              <a:ea typeface="Mada"/>
              <a:cs typeface="Mada"/>
              <a:sym typeface="Mada"/>
            </a:endParaRPr>
          </a:p>
        </p:txBody>
      </p:sp>
      <p:grpSp>
        <p:nvGrpSpPr>
          <p:cNvPr id="123" name="Google Shape;123;p18"/>
          <p:cNvGrpSpPr/>
          <p:nvPr/>
        </p:nvGrpSpPr>
        <p:grpSpPr>
          <a:xfrm>
            <a:off x="297585" y="7826706"/>
            <a:ext cx="397553" cy="1700555"/>
            <a:chOff x="297591" y="7450537"/>
            <a:chExt cx="397553" cy="2076633"/>
          </a:xfrm>
        </p:grpSpPr>
        <p:grpSp>
          <p:nvGrpSpPr>
            <p:cNvPr id="124" name="Google Shape;124;p18"/>
            <p:cNvGrpSpPr/>
            <p:nvPr/>
          </p:nvGrpSpPr>
          <p:grpSpPr>
            <a:xfrm rot="5400000">
              <a:off x="164352" y="8273182"/>
              <a:ext cx="675016" cy="386567"/>
              <a:chOff x="2842489" y="2496277"/>
              <a:chExt cx="1782307" cy="877071"/>
            </a:xfrm>
          </p:grpSpPr>
          <p:sp>
            <p:nvSpPr>
              <p:cNvPr id="125" name="Google Shape;125;p18"/>
              <p:cNvSpPr/>
              <p:nvPr/>
            </p:nvSpPr>
            <p:spPr>
              <a:xfrm>
                <a:off x="2882235" y="2952152"/>
                <a:ext cx="330352" cy="395812"/>
              </a:xfrm>
              <a:custGeom>
                <a:rect b="b" l="l" r="r" t="t"/>
                <a:pathLst>
                  <a:path extrusionOk="0" h="19803" w="14429">
                    <a:moveTo>
                      <a:pt x="13487" y="0"/>
                    </a:moveTo>
                    <a:cubicBezTo>
                      <a:pt x="13189" y="0"/>
                      <a:pt x="12991" y="99"/>
                      <a:pt x="12793" y="298"/>
                    </a:cubicBezTo>
                    <a:lnTo>
                      <a:pt x="12793" y="347"/>
                    </a:lnTo>
                    <a:cubicBezTo>
                      <a:pt x="12148" y="1190"/>
                      <a:pt x="11504" y="1983"/>
                      <a:pt x="10859" y="2826"/>
                    </a:cubicBezTo>
                    <a:cubicBezTo>
                      <a:pt x="10264" y="3669"/>
                      <a:pt x="9669" y="4462"/>
                      <a:pt x="9124" y="5305"/>
                    </a:cubicBezTo>
                    <a:cubicBezTo>
                      <a:pt x="9173" y="5206"/>
                      <a:pt x="9223" y="5157"/>
                      <a:pt x="9272" y="5057"/>
                    </a:cubicBezTo>
                    <a:lnTo>
                      <a:pt x="9272" y="5057"/>
                    </a:lnTo>
                    <a:cubicBezTo>
                      <a:pt x="8231" y="6545"/>
                      <a:pt x="7239" y="8032"/>
                      <a:pt x="6248" y="9520"/>
                    </a:cubicBezTo>
                    <a:cubicBezTo>
                      <a:pt x="5801" y="10264"/>
                      <a:pt x="5405" y="10958"/>
                      <a:pt x="4958" y="11702"/>
                    </a:cubicBezTo>
                    <a:cubicBezTo>
                      <a:pt x="4760" y="12049"/>
                      <a:pt x="4512" y="12445"/>
                      <a:pt x="4314" y="12792"/>
                    </a:cubicBezTo>
                    <a:cubicBezTo>
                      <a:pt x="4066" y="13189"/>
                      <a:pt x="3818" y="13536"/>
                      <a:pt x="3620" y="13883"/>
                    </a:cubicBezTo>
                    <a:lnTo>
                      <a:pt x="3719" y="13685"/>
                    </a:lnTo>
                    <a:lnTo>
                      <a:pt x="3719" y="13685"/>
                    </a:lnTo>
                    <a:cubicBezTo>
                      <a:pt x="3173" y="14429"/>
                      <a:pt x="2628" y="15222"/>
                      <a:pt x="2033" y="15966"/>
                    </a:cubicBezTo>
                    <a:cubicBezTo>
                      <a:pt x="1785" y="16263"/>
                      <a:pt x="1537" y="16610"/>
                      <a:pt x="1240" y="16957"/>
                    </a:cubicBezTo>
                    <a:lnTo>
                      <a:pt x="843" y="17503"/>
                    </a:lnTo>
                    <a:cubicBezTo>
                      <a:pt x="694" y="17701"/>
                      <a:pt x="546" y="17899"/>
                      <a:pt x="347" y="18098"/>
                    </a:cubicBezTo>
                    <a:cubicBezTo>
                      <a:pt x="50" y="18445"/>
                      <a:pt x="0" y="18941"/>
                      <a:pt x="198" y="19337"/>
                    </a:cubicBezTo>
                    <a:cubicBezTo>
                      <a:pt x="347" y="19536"/>
                      <a:pt x="496" y="19684"/>
                      <a:pt x="744" y="19783"/>
                    </a:cubicBezTo>
                    <a:cubicBezTo>
                      <a:pt x="810" y="19797"/>
                      <a:pt x="877" y="19803"/>
                      <a:pt x="942" y="19803"/>
                    </a:cubicBezTo>
                    <a:cubicBezTo>
                      <a:pt x="1121" y="19803"/>
                      <a:pt x="1293" y="19757"/>
                      <a:pt x="1438" y="19684"/>
                    </a:cubicBezTo>
                    <a:cubicBezTo>
                      <a:pt x="1835" y="19288"/>
                      <a:pt x="2231" y="18841"/>
                      <a:pt x="2578" y="18346"/>
                    </a:cubicBezTo>
                    <a:cubicBezTo>
                      <a:pt x="2876" y="17949"/>
                      <a:pt x="3173" y="17602"/>
                      <a:pt x="3421" y="17255"/>
                    </a:cubicBezTo>
                    <a:cubicBezTo>
                      <a:pt x="4066" y="16461"/>
                      <a:pt x="4661" y="15619"/>
                      <a:pt x="5306" y="14776"/>
                    </a:cubicBezTo>
                    <a:cubicBezTo>
                      <a:pt x="5901" y="13883"/>
                      <a:pt x="6496" y="12891"/>
                      <a:pt x="7041" y="11999"/>
                    </a:cubicBezTo>
                    <a:cubicBezTo>
                      <a:pt x="7636" y="11057"/>
                      <a:pt x="8132" y="10313"/>
                      <a:pt x="8727" y="9470"/>
                    </a:cubicBezTo>
                    <a:lnTo>
                      <a:pt x="9669" y="8032"/>
                    </a:lnTo>
                    <a:cubicBezTo>
                      <a:pt x="10115" y="7388"/>
                      <a:pt x="10512" y="6842"/>
                      <a:pt x="10909" y="6247"/>
                    </a:cubicBezTo>
                    <a:cubicBezTo>
                      <a:pt x="11404" y="5504"/>
                      <a:pt x="11950" y="4859"/>
                      <a:pt x="12396" y="4115"/>
                    </a:cubicBezTo>
                    <a:cubicBezTo>
                      <a:pt x="12892" y="3421"/>
                      <a:pt x="13586" y="2578"/>
                      <a:pt x="14181" y="1835"/>
                    </a:cubicBezTo>
                    <a:cubicBezTo>
                      <a:pt x="14330" y="1636"/>
                      <a:pt x="14429" y="1339"/>
                      <a:pt x="14429" y="1091"/>
                    </a:cubicBezTo>
                    <a:cubicBezTo>
                      <a:pt x="14429" y="793"/>
                      <a:pt x="14330" y="496"/>
                      <a:pt x="14181" y="298"/>
                    </a:cubicBezTo>
                    <a:cubicBezTo>
                      <a:pt x="13983" y="99"/>
                      <a:pt x="13735" y="0"/>
                      <a:pt x="13487"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p18"/>
              <p:cNvSpPr/>
              <p:nvPr/>
            </p:nvSpPr>
            <p:spPr>
              <a:xfrm>
                <a:off x="2842489" y="2515105"/>
                <a:ext cx="373509" cy="467787"/>
              </a:xfrm>
              <a:custGeom>
                <a:rect b="b" l="l" r="r" t="t"/>
                <a:pathLst>
                  <a:path extrusionOk="0" h="23404" w="16314">
                    <a:moveTo>
                      <a:pt x="1092" y="0"/>
                    </a:moveTo>
                    <a:cubicBezTo>
                      <a:pt x="893" y="0"/>
                      <a:pt x="695" y="50"/>
                      <a:pt x="546" y="149"/>
                    </a:cubicBezTo>
                    <a:cubicBezTo>
                      <a:pt x="298" y="347"/>
                      <a:pt x="149" y="595"/>
                      <a:pt x="100" y="843"/>
                    </a:cubicBezTo>
                    <a:cubicBezTo>
                      <a:pt x="1" y="1140"/>
                      <a:pt x="50" y="1488"/>
                      <a:pt x="199" y="1735"/>
                    </a:cubicBezTo>
                    <a:cubicBezTo>
                      <a:pt x="298" y="1934"/>
                      <a:pt x="397" y="2132"/>
                      <a:pt x="546" y="2330"/>
                    </a:cubicBezTo>
                    <a:cubicBezTo>
                      <a:pt x="992" y="2925"/>
                      <a:pt x="1439" y="3669"/>
                      <a:pt x="1885" y="4314"/>
                    </a:cubicBezTo>
                    <a:cubicBezTo>
                      <a:pt x="2430" y="5157"/>
                      <a:pt x="3025" y="6000"/>
                      <a:pt x="3620" y="6842"/>
                    </a:cubicBezTo>
                    <a:cubicBezTo>
                      <a:pt x="4067" y="7437"/>
                      <a:pt x="4463" y="8082"/>
                      <a:pt x="4860" y="8677"/>
                    </a:cubicBezTo>
                    <a:cubicBezTo>
                      <a:pt x="5257" y="9322"/>
                      <a:pt x="5802" y="10115"/>
                      <a:pt x="6248" y="10809"/>
                    </a:cubicBezTo>
                    <a:cubicBezTo>
                      <a:pt x="6694" y="11503"/>
                      <a:pt x="7042" y="12098"/>
                      <a:pt x="7488" y="12693"/>
                    </a:cubicBezTo>
                    <a:cubicBezTo>
                      <a:pt x="7884" y="13338"/>
                      <a:pt x="8430" y="14082"/>
                      <a:pt x="8926" y="14776"/>
                    </a:cubicBezTo>
                    <a:cubicBezTo>
                      <a:pt x="9422" y="15470"/>
                      <a:pt x="9769" y="16065"/>
                      <a:pt x="10165" y="16709"/>
                    </a:cubicBezTo>
                    <a:cubicBezTo>
                      <a:pt x="10661" y="17503"/>
                      <a:pt x="11207" y="18296"/>
                      <a:pt x="11752" y="19089"/>
                    </a:cubicBezTo>
                    <a:cubicBezTo>
                      <a:pt x="12198" y="19784"/>
                      <a:pt x="12694" y="20379"/>
                      <a:pt x="13190" y="21023"/>
                    </a:cubicBezTo>
                    <a:cubicBezTo>
                      <a:pt x="13636" y="21618"/>
                      <a:pt x="14231" y="22362"/>
                      <a:pt x="14727" y="23056"/>
                    </a:cubicBezTo>
                    <a:cubicBezTo>
                      <a:pt x="14876" y="23254"/>
                      <a:pt x="15124" y="23403"/>
                      <a:pt x="15372" y="23403"/>
                    </a:cubicBezTo>
                    <a:cubicBezTo>
                      <a:pt x="15620" y="23403"/>
                      <a:pt x="15867" y="23254"/>
                      <a:pt x="16016" y="23056"/>
                    </a:cubicBezTo>
                    <a:cubicBezTo>
                      <a:pt x="16215" y="22858"/>
                      <a:pt x="16314" y="22610"/>
                      <a:pt x="16314" y="22312"/>
                    </a:cubicBezTo>
                    <a:lnTo>
                      <a:pt x="16264" y="22064"/>
                    </a:lnTo>
                    <a:cubicBezTo>
                      <a:pt x="16215" y="21866"/>
                      <a:pt x="16165" y="21717"/>
                      <a:pt x="16016" y="21569"/>
                    </a:cubicBezTo>
                    <a:cubicBezTo>
                      <a:pt x="15272" y="20478"/>
                      <a:pt x="14479" y="19436"/>
                      <a:pt x="13686" y="18346"/>
                    </a:cubicBezTo>
                    <a:cubicBezTo>
                      <a:pt x="12942" y="17255"/>
                      <a:pt x="12397" y="16362"/>
                      <a:pt x="11752" y="15321"/>
                    </a:cubicBezTo>
                    <a:cubicBezTo>
                      <a:pt x="11405" y="14776"/>
                      <a:pt x="11107" y="14230"/>
                      <a:pt x="10711" y="13734"/>
                    </a:cubicBezTo>
                    <a:cubicBezTo>
                      <a:pt x="10364" y="13189"/>
                      <a:pt x="10017" y="12693"/>
                      <a:pt x="9670" y="12148"/>
                    </a:cubicBezTo>
                    <a:cubicBezTo>
                      <a:pt x="8777" y="10908"/>
                      <a:pt x="7984" y="9570"/>
                      <a:pt x="7190" y="8280"/>
                    </a:cubicBezTo>
                    <a:lnTo>
                      <a:pt x="5901" y="6297"/>
                    </a:lnTo>
                    <a:cubicBezTo>
                      <a:pt x="5405" y="5553"/>
                      <a:pt x="4959" y="4859"/>
                      <a:pt x="4463" y="4165"/>
                    </a:cubicBezTo>
                    <a:cubicBezTo>
                      <a:pt x="3918" y="3372"/>
                      <a:pt x="3372" y="2578"/>
                      <a:pt x="2827" y="1735"/>
                    </a:cubicBezTo>
                    <a:lnTo>
                      <a:pt x="2827" y="1735"/>
                    </a:lnTo>
                    <a:lnTo>
                      <a:pt x="2529" y="1289"/>
                    </a:lnTo>
                    <a:cubicBezTo>
                      <a:pt x="2331" y="942"/>
                      <a:pt x="2083" y="645"/>
                      <a:pt x="1835" y="347"/>
                    </a:cubicBezTo>
                    <a:cubicBezTo>
                      <a:pt x="1687" y="198"/>
                      <a:pt x="1538" y="99"/>
                      <a:pt x="1339" y="50"/>
                    </a:cubicBezTo>
                    <a:cubicBezTo>
                      <a:pt x="1240" y="0"/>
                      <a:pt x="1191" y="0"/>
                      <a:pt x="1092"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p18"/>
              <p:cNvSpPr/>
              <p:nvPr/>
            </p:nvSpPr>
            <p:spPr>
              <a:xfrm>
                <a:off x="2842489" y="2496277"/>
                <a:ext cx="1782307" cy="877071"/>
              </a:xfrm>
              <a:custGeom>
                <a:rect b="b" l="l" r="r" t="t"/>
                <a:pathLst>
                  <a:path extrusionOk="0" h="43881" w="77847">
                    <a:moveTo>
                      <a:pt x="42643" y="0"/>
                    </a:moveTo>
                    <a:cubicBezTo>
                      <a:pt x="40957" y="0"/>
                      <a:pt x="39221" y="0"/>
                      <a:pt x="37535" y="50"/>
                    </a:cubicBezTo>
                    <a:lnTo>
                      <a:pt x="37486" y="50"/>
                    </a:lnTo>
                    <a:cubicBezTo>
                      <a:pt x="36544" y="50"/>
                      <a:pt x="35651" y="50"/>
                      <a:pt x="34660" y="99"/>
                    </a:cubicBezTo>
                    <a:cubicBezTo>
                      <a:pt x="33668" y="149"/>
                      <a:pt x="32726" y="149"/>
                      <a:pt x="31784" y="198"/>
                    </a:cubicBezTo>
                    <a:cubicBezTo>
                      <a:pt x="29850" y="198"/>
                      <a:pt x="27916" y="198"/>
                      <a:pt x="25982" y="248"/>
                    </a:cubicBezTo>
                    <a:cubicBezTo>
                      <a:pt x="24049" y="297"/>
                      <a:pt x="22165" y="347"/>
                      <a:pt x="20231" y="397"/>
                    </a:cubicBezTo>
                    <a:cubicBezTo>
                      <a:pt x="19239" y="397"/>
                      <a:pt x="18347" y="397"/>
                      <a:pt x="17355" y="446"/>
                    </a:cubicBezTo>
                    <a:cubicBezTo>
                      <a:pt x="16363" y="496"/>
                      <a:pt x="15520" y="496"/>
                      <a:pt x="14529" y="595"/>
                    </a:cubicBezTo>
                    <a:cubicBezTo>
                      <a:pt x="13587" y="645"/>
                      <a:pt x="12694" y="694"/>
                      <a:pt x="11752" y="793"/>
                    </a:cubicBezTo>
                    <a:cubicBezTo>
                      <a:pt x="10860" y="892"/>
                      <a:pt x="9917" y="1041"/>
                      <a:pt x="9025" y="1091"/>
                    </a:cubicBezTo>
                    <a:lnTo>
                      <a:pt x="7042" y="1091"/>
                    </a:lnTo>
                    <a:cubicBezTo>
                      <a:pt x="6397" y="1091"/>
                      <a:pt x="5703" y="1041"/>
                      <a:pt x="5009" y="1041"/>
                    </a:cubicBezTo>
                    <a:lnTo>
                      <a:pt x="3025" y="942"/>
                    </a:lnTo>
                    <a:cubicBezTo>
                      <a:pt x="2331" y="892"/>
                      <a:pt x="1587" y="843"/>
                      <a:pt x="893" y="744"/>
                    </a:cubicBezTo>
                    <a:cubicBezTo>
                      <a:pt x="645" y="744"/>
                      <a:pt x="397" y="843"/>
                      <a:pt x="249" y="1041"/>
                    </a:cubicBezTo>
                    <a:cubicBezTo>
                      <a:pt x="100" y="1240"/>
                      <a:pt x="1" y="1487"/>
                      <a:pt x="1" y="1785"/>
                    </a:cubicBezTo>
                    <a:cubicBezTo>
                      <a:pt x="1" y="2033"/>
                      <a:pt x="100" y="2281"/>
                      <a:pt x="249" y="2479"/>
                    </a:cubicBezTo>
                    <a:lnTo>
                      <a:pt x="447" y="2628"/>
                    </a:lnTo>
                    <a:cubicBezTo>
                      <a:pt x="546" y="2727"/>
                      <a:pt x="744" y="2777"/>
                      <a:pt x="893" y="2777"/>
                    </a:cubicBezTo>
                    <a:cubicBezTo>
                      <a:pt x="1786" y="2925"/>
                      <a:pt x="2728" y="2925"/>
                      <a:pt x="3670" y="2975"/>
                    </a:cubicBezTo>
                    <a:cubicBezTo>
                      <a:pt x="4562" y="3025"/>
                      <a:pt x="5455" y="3074"/>
                      <a:pt x="6397" y="3124"/>
                    </a:cubicBezTo>
                    <a:cubicBezTo>
                      <a:pt x="6843" y="3149"/>
                      <a:pt x="7277" y="3161"/>
                      <a:pt x="7711" y="3161"/>
                    </a:cubicBezTo>
                    <a:cubicBezTo>
                      <a:pt x="8145" y="3161"/>
                      <a:pt x="8579" y="3149"/>
                      <a:pt x="9025" y="3124"/>
                    </a:cubicBezTo>
                    <a:cubicBezTo>
                      <a:pt x="9868" y="3074"/>
                      <a:pt x="10760" y="2925"/>
                      <a:pt x="11653" y="2777"/>
                    </a:cubicBezTo>
                    <a:cubicBezTo>
                      <a:pt x="13438" y="2529"/>
                      <a:pt x="15272" y="2380"/>
                      <a:pt x="17107" y="2330"/>
                    </a:cubicBezTo>
                    <a:cubicBezTo>
                      <a:pt x="18099" y="2330"/>
                      <a:pt x="19090" y="2281"/>
                      <a:pt x="20132" y="2231"/>
                    </a:cubicBezTo>
                    <a:lnTo>
                      <a:pt x="22809" y="2132"/>
                    </a:lnTo>
                    <a:cubicBezTo>
                      <a:pt x="24743" y="2082"/>
                      <a:pt x="26726" y="2033"/>
                      <a:pt x="28660" y="1983"/>
                    </a:cubicBezTo>
                    <a:lnTo>
                      <a:pt x="31486" y="1983"/>
                    </a:lnTo>
                    <a:cubicBezTo>
                      <a:pt x="32379" y="1983"/>
                      <a:pt x="33470" y="1934"/>
                      <a:pt x="34461" y="1884"/>
                    </a:cubicBezTo>
                    <a:cubicBezTo>
                      <a:pt x="35106" y="1868"/>
                      <a:pt x="35750" y="1862"/>
                      <a:pt x="36393" y="1862"/>
                    </a:cubicBezTo>
                    <a:cubicBezTo>
                      <a:pt x="37679" y="1862"/>
                      <a:pt x="38957" y="1884"/>
                      <a:pt x="40213" y="1884"/>
                    </a:cubicBezTo>
                    <a:lnTo>
                      <a:pt x="45816" y="1884"/>
                    </a:lnTo>
                    <a:cubicBezTo>
                      <a:pt x="47513" y="1884"/>
                      <a:pt x="49210" y="1865"/>
                      <a:pt x="50906" y="1865"/>
                    </a:cubicBezTo>
                    <a:cubicBezTo>
                      <a:pt x="53028" y="1865"/>
                      <a:pt x="55149" y="1895"/>
                      <a:pt x="57270" y="2033"/>
                    </a:cubicBezTo>
                    <a:cubicBezTo>
                      <a:pt x="57914" y="2082"/>
                      <a:pt x="58509" y="2132"/>
                      <a:pt x="59154" y="2231"/>
                    </a:cubicBezTo>
                    <a:cubicBezTo>
                      <a:pt x="59203" y="2231"/>
                      <a:pt x="59253" y="2231"/>
                      <a:pt x="59352" y="2281"/>
                    </a:cubicBezTo>
                    <a:cubicBezTo>
                      <a:pt x="59451" y="2380"/>
                      <a:pt x="59600" y="2479"/>
                      <a:pt x="59749" y="2578"/>
                    </a:cubicBezTo>
                    <a:lnTo>
                      <a:pt x="60393" y="3124"/>
                    </a:lnTo>
                    <a:cubicBezTo>
                      <a:pt x="61088" y="3719"/>
                      <a:pt x="61732" y="4363"/>
                      <a:pt x="62426" y="4958"/>
                    </a:cubicBezTo>
                    <a:cubicBezTo>
                      <a:pt x="63071" y="5603"/>
                      <a:pt x="63864" y="6347"/>
                      <a:pt x="64509" y="7090"/>
                    </a:cubicBezTo>
                    <a:cubicBezTo>
                      <a:pt x="65203" y="7834"/>
                      <a:pt x="65848" y="8627"/>
                      <a:pt x="66492" y="9371"/>
                    </a:cubicBezTo>
                    <a:cubicBezTo>
                      <a:pt x="67137" y="10164"/>
                      <a:pt x="67881" y="10958"/>
                      <a:pt x="68575" y="11751"/>
                    </a:cubicBezTo>
                    <a:cubicBezTo>
                      <a:pt x="69269" y="12544"/>
                      <a:pt x="69914" y="13239"/>
                      <a:pt x="70509" y="13982"/>
                    </a:cubicBezTo>
                    <a:cubicBezTo>
                      <a:pt x="71153" y="14726"/>
                      <a:pt x="71798" y="15569"/>
                      <a:pt x="72393" y="16362"/>
                    </a:cubicBezTo>
                    <a:cubicBezTo>
                      <a:pt x="73533" y="17850"/>
                      <a:pt x="74574" y="19387"/>
                      <a:pt x="75715" y="20924"/>
                    </a:cubicBezTo>
                    <a:cubicBezTo>
                      <a:pt x="75070" y="21469"/>
                      <a:pt x="74426" y="22015"/>
                      <a:pt x="73781" y="22560"/>
                    </a:cubicBezTo>
                    <a:cubicBezTo>
                      <a:pt x="73434" y="22907"/>
                      <a:pt x="73087" y="23205"/>
                      <a:pt x="72740" y="23552"/>
                    </a:cubicBezTo>
                    <a:cubicBezTo>
                      <a:pt x="72393" y="23899"/>
                      <a:pt x="72095" y="24295"/>
                      <a:pt x="71748" y="24643"/>
                    </a:cubicBezTo>
                    <a:cubicBezTo>
                      <a:pt x="71004" y="25436"/>
                      <a:pt x="70310" y="26180"/>
                      <a:pt x="69616" y="26874"/>
                    </a:cubicBezTo>
                    <a:cubicBezTo>
                      <a:pt x="69269" y="27221"/>
                      <a:pt x="68971" y="27568"/>
                      <a:pt x="68624" y="27915"/>
                    </a:cubicBezTo>
                    <a:cubicBezTo>
                      <a:pt x="68277" y="28213"/>
                      <a:pt x="67980" y="28560"/>
                      <a:pt x="67633" y="28857"/>
                    </a:cubicBezTo>
                    <a:cubicBezTo>
                      <a:pt x="66195" y="30245"/>
                      <a:pt x="64757" y="31535"/>
                      <a:pt x="63319" y="32873"/>
                    </a:cubicBezTo>
                    <a:cubicBezTo>
                      <a:pt x="62625" y="33518"/>
                      <a:pt x="61931" y="34162"/>
                      <a:pt x="61236" y="34807"/>
                    </a:cubicBezTo>
                    <a:cubicBezTo>
                      <a:pt x="60542" y="35501"/>
                      <a:pt x="59798" y="36195"/>
                      <a:pt x="59104" y="36840"/>
                    </a:cubicBezTo>
                    <a:cubicBezTo>
                      <a:pt x="58509" y="37385"/>
                      <a:pt x="57964" y="37881"/>
                      <a:pt x="57369" y="38377"/>
                    </a:cubicBezTo>
                    <a:cubicBezTo>
                      <a:pt x="56823" y="38922"/>
                      <a:pt x="56427" y="39319"/>
                      <a:pt x="55931" y="39765"/>
                    </a:cubicBezTo>
                    <a:lnTo>
                      <a:pt x="56129" y="39666"/>
                    </a:lnTo>
                    <a:lnTo>
                      <a:pt x="56129" y="39666"/>
                    </a:lnTo>
                    <a:cubicBezTo>
                      <a:pt x="55931" y="39815"/>
                      <a:pt x="55782" y="40013"/>
                      <a:pt x="55584" y="40162"/>
                    </a:cubicBezTo>
                    <a:lnTo>
                      <a:pt x="54691" y="40212"/>
                    </a:lnTo>
                    <a:cubicBezTo>
                      <a:pt x="54196" y="40311"/>
                      <a:pt x="53700" y="40360"/>
                      <a:pt x="53253" y="40410"/>
                    </a:cubicBezTo>
                    <a:cubicBezTo>
                      <a:pt x="52411" y="40559"/>
                      <a:pt x="51518" y="40707"/>
                      <a:pt x="50675" y="40856"/>
                    </a:cubicBezTo>
                    <a:cubicBezTo>
                      <a:pt x="48841" y="41104"/>
                      <a:pt x="46956" y="41253"/>
                      <a:pt x="45122" y="41352"/>
                    </a:cubicBezTo>
                    <a:cubicBezTo>
                      <a:pt x="43238" y="41501"/>
                      <a:pt x="41254" y="41501"/>
                      <a:pt x="39320" y="41501"/>
                    </a:cubicBezTo>
                    <a:cubicBezTo>
                      <a:pt x="36775" y="41501"/>
                      <a:pt x="34208" y="41479"/>
                      <a:pt x="31633" y="41479"/>
                    </a:cubicBezTo>
                    <a:cubicBezTo>
                      <a:pt x="30346" y="41479"/>
                      <a:pt x="29057" y="41484"/>
                      <a:pt x="27768" y="41501"/>
                    </a:cubicBezTo>
                    <a:cubicBezTo>
                      <a:pt x="26825" y="41501"/>
                      <a:pt x="25933" y="41550"/>
                      <a:pt x="24941" y="41550"/>
                    </a:cubicBezTo>
                    <a:cubicBezTo>
                      <a:pt x="23999" y="41600"/>
                      <a:pt x="23057" y="41600"/>
                      <a:pt x="22065" y="41600"/>
                    </a:cubicBezTo>
                    <a:cubicBezTo>
                      <a:pt x="20181" y="41600"/>
                      <a:pt x="18297" y="41600"/>
                      <a:pt x="16413" y="41649"/>
                    </a:cubicBezTo>
                    <a:lnTo>
                      <a:pt x="10661" y="41649"/>
                    </a:lnTo>
                    <a:cubicBezTo>
                      <a:pt x="9769" y="41649"/>
                      <a:pt x="8827" y="41600"/>
                      <a:pt x="7884" y="41600"/>
                    </a:cubicBezTo>
                    <a:cubicBezTo>
                      <a:pt x="6992" y="41550"/>
                      <a:pt x="6149" y="41600"/>
                      <a:pt x="5257" y="41501"/>
                    </a:cubicBezTo>
                    <a:cubicBezTo>
                      <a:pt x="4810" y="41501"/>
                      <a:pt x="4364" y="41451"/>
                      <a:pt x="3918" y="41402"/>
                    </a:cubicBezTo>
                    <a:lnTo>
                      <a:pt x="2877" y="41302"/>
                    </a:lnTo>
                    <a:lnTo>
                      <a:pt x="2728" y="41302"/>
                    </a:lnTo>
                    <a:cubicBezTo>
                      <a:pt x="2657" y="41282"/>
                      <a:pt x="2586" y="41272"/>
                      <a:pt x="2516" y="41272"/>
                    </a:cubicBezTo>
                    <a:cubicBezTo>
                      <a:pt x="2245" y="41272"/>
                      <a:pt x="1993" y="41423"/>
                      <a:pt x="1835" y="41699"/>
                    </a:cubicBezTo>
                    <a:cubicBezTo>
                      <a:pt x="1736" y="41897"/>
                      <a:pt x="1736" y="42145"/>
                      <a:pt x="1786" y="42344"/>
                    </a:cubicBezTo>
                    <a:cubicBezTo>
                      <a:pt x="1835" y="42591"/>
                      <a:pt x="1934" y="42740"/>
                      <a:pt x="2133" y="42889"/>
                    </a:cubicBezTo>
                    <a:cubicBezTo>
                      <a:pt x="2282" y="42988"/>
                      <a:pt x="2480" y="43038"/>
                      <a:pt x="2678" y="43087"/>
                    </a:cubicBezTo>
                    <a:lnTo>
                      <a:pt x="3571" y="43236"/>
                    </a:lnTo>
                    <a:lnTo>
                      <a:pt x="3372" y="43236"/>
                    </a:lnTo>
                    <a:cubicBezTo>
                      <a:pt x="4265" y="43385"/>
                      <a:pt x="5207" y="43484"/>
                      <a:pt x="6149" y="43534"/>
                    </a:cubicBezTo>
                    <a:cubicBezTo>
                      <a:pt x="6992" y="43534"/>
                      <a:pt x="7884" y="43583"/>
                      <a:pt x="8727" y="43633"/>
                    </a:cubicBezTo>
                    <a:lnTo>
                      <a:pt x="10116" y="43732"/>
                    </a:lnTo>
                    <a:lnTo>
                      <a:pt x="11554" y="43732"/>
                    </a:lnTo>
                    <a:cubicBezTo>
                      <a:pt x="12496" y="43732"/>
                      <a:pt x="13487" y="43781"/>
                      <a:pt x="14430" y="43831"/>
                    </a:cubicBezTo>
                    <a:cubicBezTo>
                      <a:pt x="16363" y="43881"/>
                      <a:pt x="18247" y="43881"/>
                      <a:pt x="20181" y="43881"/>
                    </a:cubicBezTo>
                    <a:lnTo>
                      <a:pt x="37436" y="43881"/>
                    </a:lnTo>
                    <a:cubicBezTo>
                      <a:pt x="39370" y="43881"/>
                      <a:pt x="41254" y="43881"/>
                      <a:pt x="43188" y="43781"/>
                    </a:cubicBezTo>
                    <a:cubicBezTo>
                      <a:pt x="45072" y="43732"/>
                      <a:pt x="46907" y="43583"/>
                      <a:pt x="48692" y="43335"/>
                    </a:cubicBezTo>
                    <a:cubicBezTo>
                      <a:pt x="50130" y="43186"/>
                      <a:pt x="51518" y="42939"/>
                      <a:pt x="52956" y="42691"/>
                    </a:cubicBezTo>
                    <a:cubicBezTo>
                      <a:pt x="53551" y="42591"/>
                      <a:pt x="54146" y="42492"/>
                      <a:pt x="54741" y="42393"/>
                    </a:cubicBezTo>
                    <a:cubicBezTo>
                      <a:pt x="55038" y="42344"/>
                      <a:pt x="55336" y="42294"/>
                      <a:pt x="55584" y="42244"/>
                    </a:cubicBezTo>
                    <a:cubicBezTo>
                      <a:pt x="55782" y="42195"/>
                      <a:pt x="55981" y="42145"/>
                      <a:pt x="56129" y="42046"/>
                    </a:cubicBezTo>
                    <a:cubicBezTo>
                      <a:pt x="56278" y="41947"/>
                      <a:pt x="56427" y="41798"/>
                      <a:pt x="56576" y="41649"/>
                    </a:cubicBezTo>
                    <a:cubicBezTo>
                      <a:pt x="56873" y="41402"/>
                      <a:pt x="57220" y="41154"/>
                      <a:pt x="57468" y="40856"/>
                    </a:cubicBezTo>
                    <a:lnTo>
                      <a:pt x="58460" y="39964"/>
                    </a:lnTo>
                    <a:cubicBezTo>
                      <a:pt x="59154" y="39319"/>
                      <a:pt x="59898" y="38625"/>
                      <a:pt x="60641" y="37980"/>
                    </a:cubicBezTo>
                    <a:cubicBezTo>
                      <a:pt x="61385" y="37286"/>
                      <a:pt x="62079" y="36592"/>
                      <a:pt x="62823" y="35947"/>
                    </a:cubicBezTo>
                    <a:lnTo>
                      <a:pt x="64856" y="33964"/>
                    </a:lnTo>
                    <a:cubicBezTo>
                      <a:pt x="66294" y="32625"/>
                      <a:pt x="67781" y="31386"/>
                      <a:pt x="69170" y="29997"/>
                    </a:cubicBezTo>
                    <a:cubicBezTo>
                      <a:pt x="69517" y="29700"/>
                      <a:pt x="69864" y="29353"/>
                      <a:pt x="70161" y="29006"/>
                    </a:cubicBezTo>
                    <a:cubicBezTo>
                      <a:pt x="70509" y="28708"/>
                      <a:pt x="70856" y="28361"/>
                      <a:pt x="71203" y="28014"/>
                    </a:cubicBezTo>
                    <a:cubicBezTo>
                      <a:pt x="71946" y="27320"/>
                      <a:pt x="72641" y="26576"/>
                      <a:pt x="73384" y="25833"/>
                    </a:cubicBezTo>
                    <a:cubicBezTo>
                      <a:pt x="73979" y="25188"/>
                      <a:pt x="74624" y="24593"/>
                      <a:pt x="75219" y="24048"/>
                    </a:cubicBezTo>
                    <a:lnTo>
                      <a:pt x="76359" y="23106"/>
                    </a:lnTo>
                    <a:lnTo>
                      <a:pt x="76905" y="22659"/>
                    </a:lnTo>
                    <a:cubicBezTo>
                      <a:pt x="77252" y="22312"/>
                      <a:pt x="77847" y="21965"/>
                      <a:pt x="77797" y="21321"/>
                    </a:cubicBezTo>
                    <a:cubicBezTo>
                      <a:pt x="77797" y="21023"/>
                      <a:pt x="77748" y="20775"/>
                      <a:pt x="77599" y="20527"/>
                    </a:cubicBezTo>
                    <a:cubicBezTo>
                      <a:pt x="77500" y="20378"/>
                      <a:pt x="77401" y="20230"/>
                      <a:pt x="77301" y="20081"/>
                    </a:cubicBezTo>
                    <a:lnTo>
                      <a:pt x="76855" y="19536"/>
                    </a:lnTo>
                    <a:cubicBezTo>
                      <a:pt x="76607" y="19139"/>
                      <a:pt x="76310" y="18742"/>
                      <a:pt x="76012" y="18346"/>
                    </a:cubicBezTo>
                    <a:cubicBezTo>
                      <a:pt x="74921" y="16759"/>
                      <a:pt x="73781" y="15172"/>
                      <a:pt x="72591" y="13635"/>
                    </a:cubicBezTo>
                    <a:cubicBezTo>
                      <a:pt x="71946" y="12743"/>
                      <a:pt x="71302" y="11949"/>
                      <a:pt x="70608" y="11156"/>
                    </a:cubicBezTo>
                    <a:cubicBezTo>
                      <a:pt x="69914" y="10412"/>
                      <a:pt x="69219" y="9669"/>
                      <a:pt x="68575" y="8925"/>
                    </a:cubicBezTo>
                    <a:cubicBezTo>
                      <a:pt x="67881" y="8132"/>
                      <a:pt x="67236" y="7338"/>
                      <a:pt x="66591" y="6594"/>
                    </a:cubicBezTo>
                    <a:cubicBezTo>
                      <a:pt x="65897" y="5801"/>
                      <a:pt x="65154" y="5008"/>
                      <a:pt x="64410" y="4264"/>
                    </a:cubicBezTo>
                    <a:cubicBezTo>
                      <a:pt x="63666" y="3520"/>
                      <a:pt x="63021" y="2975"/>
                      <a:pt x="62327" y="2281"/>
                    </a:cubicBezTo>
                    <a:cubicBezTo>
                      <a:pt x="61931" y="1934"/>
                      <a:pt x="61534" y="1587"/>
                      <a:pt x="61088" y="1240"/>
                    </a:cubicBezTo>
                    <a:cubicBezTo>
                      <a:pt x="60741" y="942"/>
                      <a:pt x="60344" y="744"/>
                      <a:pt x="59947" y="545"/>
                    </a:cubicBezTo>
                    <a:cubicBezTo>
                      <a:pt x="59798" y="496"/>
                      <a:pt x="59699" y="446"/>
                      <a:pt x="59600" y="446"/>
                    </a:cubicBezTo>
                    <a:cubicBezTo>
                      <a:pt x="59303" y="397"/>
                      <a:pt x="59055" y="347"/>
                      <a:pt x="58807" y="347"/>
                    </a:cubicBezTo>
                    <a:cubicBezTo>
                      <a:pt x="58410" y="297"/>
                      <a:pt x="57964" y="248"/>
                      <a:pt x="57518" y="248"/>
                    </a:cubicBezTo>
                    <a:cubicBezTo>
                      <a:pt x="56576" y="198"/>
                      <a:pt x="55633" y="149"/>
                      <a:pt x="54691" y="99"/>
                    </a:cubicBezTo>
                    <a:cubicBezTo>
                      <a:pt x="52758" y="50"/>
                      <a:pt x="50824" y="50"/>
                      <a:pt x="48841"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28" name="Google Shape;128;p18"/>
            <p:cNvGrpSpPr/>
            <p:nvPr/>
          </p:nvGrpSpPr>
          <p:grpSpPr>
            <a:xfrm rot="5400000">
              <a:off x="141357" y="8976871"/>
              <a:ext cx="721016" cy="379581"/>
              <a:chOff x="4351201" y="2504192"/>
              <a:chExt cx="1903765" cy="861221"/>
            </a:xfrm>
          </p:grpSpPr>
          <p:sp>
            <p:nvSpPr>
              <p:cNvPr id="129" name="Google Shape;129;p18"/>
              <p:cNvSpPr/>
              <p:nvPr/>
            </p:nvSpPr>
            <p:spPr>
              <a:xfrm>
                <a:off x="4353467" y="2504192"/>
                <a:ext cx="1901498" cy="854725"/>
              </a:xfrm>
              <a:custGeom>
                <a:rect b="b" l="l" r="r" t="t"/>
                <a:pathLst>
                  <a:path extrusionOk="0" h="42763" w="83053">
                    <a:moveTo>
                      <a:pt x="61187" y="1"/>
                    </a:moveTo>
                    <a:lnTo>
                      <a:pt x="59947" y="50"/>
                    </a:lnTo>
                    <a:cubicBezTo>
                      <a:pt x="59005" y="100"/>
                      <a:pt x="58063" y="112"/>
                      <a:pt x="57121" y="112"/>
                    </a:cubicBezTo>
                    <a:cubicBezTo>
                      <a:pt x="56179" y="112"/>
                      <a:pt x="55236" y="100"/>
                      <a:pt x="54294" y="100"/>
                    </a:cubicBezTo>
                    <a:lnTo>
                      <a:pt x="48890" y="100"/>
                    </a:lnTo>
                    <a:cubicBezTo>
                      <a:pt x="45072" y="100"/>
                      <a:pt x="41254" y="100"/>
                      <a:pt x="37486" y="149"/>
                    </a:cubicBezTo>
                    <a:cubicBezTo>
                      <a:pt x="35552" y="199"/>
                      <a:pt x="33668" y="249"/>
                      <a:pt x="31783" y="298"/>
                    </a:cubicBezTo>
                    <a:cubicBezTo>
                      <a:pt x="30792" y="298"/>
                      <a:pt x="29800" y="298"/>
                      <a:pt x="28808" y="348"/>
                    </a:cubicBezTo>
                    <a:cubicBezTo>
                      <a:pt x="27866" y="397"/>
                      <a:pt x="27023" y="447"/>
                      <a:pt x="26131" y="496"/>
                    </a:cubicBezTo>
                    <a:cubicBezTo>
                      <a:pt x="24197" y="596"/>
                      <a:pt x="22313" y="695"/>
                      <a:pt x="20429" y="794"/>
                    </a:cubicBezTo>
                    <a:cubicBezTo>
                      <a:pt x="19487" y="844"/>
                      <a:pt x="18545" y="844"/>
                      <a:pt x="17553" y="893"/>
                    </a:cubicBezTo>
                    <a:cubicBezTo>
                      <a:pt x="16611" y="943"/>
                      <a:pt x="15718" y="992"/>
                      <a:pt x="14776" y="1042"/>
                    </a:cubicBezTo>
                    <a:cubicBezTo>
                      <a:pt x="13586" y="1091"/>
                      <a:pt x="12446" y="1141"/>
                      <a:pt x="11256" y="1191"/>
                    </a:cubicBezTo>
                    <a:cubicBezTo>
                      <a:pt x="10763" y="1211"/>
                      <a:pt x="10279" y="1223"/>
                      <a:pt x="9796" y="1223"/>
                    </a:cubicBezTo>
                    <a:cubicBezTo>
                      <a:pt x="9113" y="1223"/>
                      <a:pt x="8433" y="1199"/>
                      <a:pt x="7735" y="1141"/>
                    </a:cubicBezTo>
                    <a:lnTo>
                      <a:pt x="7636" y="1141"/>
                    </a:lnTo>
                    <a:cubicBezTo>
                      <a:pt x="7488" y="1091"/>
                      <a:pt x="7339" y="1042"/>
                      <a:pt x="7140" y="1042"/>
                    </a:cubicBezTo>
                    <a:cubicBezTo>
                      <a:pt x="6843" y="1042"/>
                      <a:pt x="6545" y="1240"/>
                      <a:pt x="6397" y="1538"/>
                    </a:cubicBezTo>
                    <a:cubicBezTo>
                      <a:pt x="6248" y="1885"/>
                      <a:pt x="6248" y="2281"/>
                      <a:pt x="6446" y="2629"/>
                    </a:cubicBezTo>
                    <a:cubicBezTo>
                      <a:pt x="6645" y="2926"/>
                      <a:pt x="6893" y="3224"/>
                      <a:pt x="7091" y="3521"/>
                    </a:cubicBezTo>
                    <a:cubicBezTo>
                      <a:pt x="7587" y="4265"/>
                      <a:pt x="8033" y="4959"/>
                      <a:pt x="8479" y="5703"/>
                    </a:cubicBezTo>
                    <a:cubicBezTo>
                      <a:pt x="8975" y="6546"/>
                      <a:pt x="9471" y="7339"/>
                      <a:pt x="9967" y="8132"/>
                    </a:cubicBezTo>
                    <a:cubicBezTo>
                      <a:pt x="10463" y="8975"/>
                      <a:pt x="11058" y="9868"/>
                      <a:pt x="11553" y="10711"/>
                    </a:cubicBezTo>
                    <a:cubicBezTo>
                      <a:pt x="12099" y="11603"/>
                      <a:pt x="12595" y="12347"/>
                      <a:pt x="13140" y="13140"/>
                    </a:cubicBezTo>
                    <a:cubicBezTo>
                      <a:pt x="13834" y="14132"/>
                      <a:pt x="14479" y="15123"/>
                      <a:pt x="15173" y="16115"/>
                    </a:cubicBezTo>
                    <a:cubicBezTo>
                      <a:pt x="15867" y="17057"/>
                      <a:pt x="16462" y="17850"/>
                      <a:pt x="17057" y="18743"/>
                    </a:cubicBezTo>
                    <a:cubicBezTo>
                      <a:pt x="17553" y="19437"/>
                      <a:pt x="17999" y="20131"/>
                      <a:pt x="18396" y="20875"/>
                    </a:cubicBezTo>
                    <a:cubicBezTo>
                      <a:pt x="18644" y="21272"/>
                      <a:pt x="18842" y="21619"/>
                      <a:pt x="19041" y="22015"/>
                    </a:cubicBezTo>
                    <a:cubicBezTo>
                      <a:pt x="19140" y="22214"/>
                      <a:pt x="19288" y="22462"/>
                      <a:pt x="19388" y="22660"/>
                    </a:cubicBezTo>
                    <a:lnTo>
                      <a:pt x="18941" y="23106"/>
                    </a:lnTo>
                    <a:cubicBezTo>
                      <a:pt x="18644" y="23453"/>
                      <a:pt x="18297" y="23751"/>
                      <a:pt x="17999" y="24098"/>
                    </a:cubicBezTo>
                    <a:cubicBezTo>
                      <a:pt x="17702" y="24445"/>
                      <a:pt x="17355" y="24842"/>
                      <a:pt x="17008" y="25189"/>
                    </a:cubicBezTo>
                    <a:lnTo>
                      <a:pt x="16016" y="26180"/>
                    </a:lnTo>
                    <a:cubicBezTo>
                      <a:pt x="15322" y="26874"/>
                      <a:pt x="14628" y="27569"/>
                      <a:pt x="13933" y="28213"/>
                    </a:cubicBezTo>
                    <a:cubicBezTo>
                      <a:pt x="13239" y="28907"/>
                      <a:pt x="12495" y="29552"/>
                      <a:pt x="11801" y="30246"/>
                    </a:cubicBezTo>
                    <a:cubicBezTo>
                      <a:pt x="11107" y="30940"/>
                      <a:pt x="10463" y="31585"/>
                      <a:pt x="9768" y="32279"/>
                    </a:cubicBezTo>
                    <a:cubicBezTo>
                      <a:pt x="9074" y="32973"/>
                      <a:pt x="8330" y="33717"/>
                      <a:pt x="7636" y="34411"/>
                    </a:cubicBezTo>
                    <a:cubicBezTo>
                      <a:pt x="6942" y="35155"/>
                      <a:pt x="6248" y="35799"/>
                      <a:pt x="5554" y="36444"/>
                    </a:cubicBezTo>
                    <a:cubicBezTo>
                      <a:pt x="4860" y="37088"/>
                      <a:pt x="4116" y="37783"/>
                      <a:pt x="3422" y="38477"/>
                    </a:cubicBezTo>
                    <a:cubicBezTo>
                      <a:pt x="2728" y="39171"/>
                      <a:pt x="2083" y="39865"/>
                      <a:pt x="1389" y="40460"/>
                    </a:cubicBezTo>
                    <a:cubicBezTo>
                      <a:pt x="1091" y="40708"/>
                      <a:pt x="794" y="40956"/>
                      <a:pt x="496" y="41204"/>
                    </a:cubicBezTo>
                    <a:cubicBezTo>
                      <a:pt x="149" y="41452"/>
                      <a:pt x="0" y="41948"/>
                      <a:pt x="248" y="42344"/>
                    </a:cubicBezTo>
                    <a:cubicBezTo>
                      <a:pt x="348" y="42609"/>
                      <a:pt x="601" y="42763"/>
                      <a:pt x="862" y="42763"/>
                    </a:cubicBezTo>
                    <a:cubicBezTo>
                      <a:pt x="992" y="42763"/>
                      <a:pt x="1124" y="42724"/>
                      <a:pt x="1240" y="42642"/>
                    </a:cubicBezTo>
                    <a:cubicBezTo>
                      <a:pt x="1686" y="42295"/>
                      <a:pt x="2133" y="41948"/>
                      <a:pt x="2529" y="41600"/>
                    </a:cubicBezTo>
                    <a:cubicBezTo>
                      <a:pt x="2926" y="41253"/>
                      <a:pt x="3273" y="40857"/>
                      <a:pt x="3620" y="40510"/>
                    </a:cubicBezTo>
                    <a:cubicBezTo>
                      <a:pt x="4314" y="39816"/>
                      <a:pt x="5008" y="39171"/>
                      <a:pt x="5703" y="38477"/>
                    </a:cubicBezTo>
                    <a:cubicBezTo>
                      <a:pt x="6397" y="37832"/>
                      <a:pt x="7140" y="37188"/>
                      <a:pt x="7785" y="36493"/>
                    </a:cubicBezTo>
                    <a:lnTo>
                      <a:pt x="9967" y="34361"/>
                    </a:lnTo>
                    <a:lnTo>
                      <a:pt x="12000" y="32279"/>
                    </a:lnTo>
                    <a:cubicBezTo>
                      <a:pt x="12694" y="31585"/>
                      <a:pt x="13388" y="30940"/>
                      <a:pt x="14082" y="30296"/>
                    </a:cubicBezTo>
                    <a:cubicBezTo>
                      <a:pt x="15470" y="28957"/>
                      <a:pt x="16908" y="27618"/>
                      <a:pt x="18297" y="26279"/>
                    </a:cubicBezTo>
                    <a:cubicBezTo>
                      <a:pt x="19189" y="25437"/>
                      <a:pt x="19933" y="24494"/>
                      <a:pt x="20826" y="23701"/>
                    </a:cubicBezTo>
                    <a:cubicBezTo>
                      <a:pt x="21123" y="23453"/>
                      <a:pt x="21321" y="23106"/>
                      <a:pt x="21321" y="22710"/>
                    </a:cubicBezTo>
                    <a:cubicBezTo>
                      <a:pt x="21272" y="22412"/>
                      <a:pt x="21173" y="22115"/>
                      <a:pt x="21024" y="21817"/>
                    </a:cubicBezTo>
                    <a:cubicBezTo>
                      <a:pt x="20875" y="21470"/>
                      <a:pt x="20677" y="21172"/>
                      <a:pt x="20528" y="20825"/>
                    </a:cubicBezTo>
                    <a:cubicBezTo>
                      <a:pt x="20181" y="20131"/>
                      <a:pt x="19834" y="19437"/>
                      <a:pt x="19437" y="18792"/>
                    </a:cubicBezTo>
                    <a:cubicBezTo>
                      <a:pt x="18594" y="17404"/>
                      <a:pt x="17702" y="16065"/>
                      <a:pt x="16760" y="14776"/>
                    </a:cubicBezTo>
                    <a:cubicBezTo>
                      <a:pt x="16264" y="13983"/>
                      <a:pt x="15718" y="13190"/>
                      <a:pt x="15173" y="12396"/>
                    </a:cubicBezTo>
                    <a:cubicBezTo>
                      <a:pt x="14677" y="11653"/>
                      <a:pt x="14082" y="10760"/>
                      <a:pt x="13537" y="9917"/>
                    </a:cubicBezTo>
                    <a:cubicBezTo>
                      <a:pt x="13041" y="9074"/>
                      <a:pt x="12495" y="8281"/>
                      <a:pt x="11950" y="7438"/>
                    </a:cubicBezTo>
                    <a:cubicBezTo>
                      <a:pt x="11752" y="7041"/>
                      <a:pt x="11504" y="6645"/>
                      <a:pt x="11256" y="6248"/>
                    </a:cubicBezTo>
                    <a:cubicBezTo>
                      <a:pt x="10958" y="5851"/>
                      <a:pt x="10661" y="5405"/>
                      <a:pt x="10413" y="4959"/>
                    </a:cubicBezTo>
                    <a:cubicBezTo>
                      <a:pt x="10016" y="4364"/>
                      <a:pt x="9570" y="3719"/>
                      <a:pt x="9173" y="3174"/>
                    </a:cubicBezTo>
                    <a:lnTo>
                      <a:pt x="9917" y="3174"/>
                    </a:lnTo>
                    <a:cubicBezTo>
                      <a:pt x="10859" y="3174"/>
                      <a:pt x="11801" y="3124"/>
                      <a:pt x="12743" y="3075"/>
                    </a:cubicBezTo>
                    <a:cubicBezTo>
                      <a:pt x="14628" y="2976"/>
                      <a:pt x="16512" y="2827"/>
                      <a:pt x="18396" y="2777"/>
                    </a:cubicBezTo>
                    <a:cubicBezTo>
                      <a:pt x="20280" y="2678"/>
                      <a:pt x="22214" y="2579"/>
                      <a:pt x="24148" y="2529"/>
                    </a:cubicBezTo>
                    <a:cubicBezTo>
                      <a:pt x="26081" y="2430"/>
                      <a:pt x="27866" y="2331"/>
                      <a:pt x="29701" y="2281"/>
                    </a:cubicBezTo>
                    <a:cubicBezTo>
                      <a:pt x="31585" y="2232"/>
                      <a:pt x="33568" y="2232"/>
                      <a:pt x="35453" y="2182"/>
                    </a:cubicBezTo>
                    <a:cubicBezTo>
                      <a:pt x="37386" y="2133"/>
                      <a:pt x="39171" y="2083"/>
                      <a:pt x="41056" y="2083"/>
                    </a:cubicBezTo>
                    <a:lnTo>
                      <a:pt x="57468" y="2083"/>
                    </a:lnTo>
                    <a:cubicBezTo>
                      <a:pt x="58261" y="2083"/>
                      <a:pt x="59005" y="2083"/>
                      <a:pt x="59798" y="2034"/>
                    </a:cubicBezTo>
                    <a:lnTo>
                      <a:pt x="60939" y="1984"/>
                    </a:lnTo>
                    <a:lnTo>
                      <a:pt x="61682" y="1984"/>
                    </a:lnTo>
                    <a:cubicBezTo>
                      <a:pt x="61980" y="2182"/>
                      <a:pt x="62277" y="2430"/>
                      <a:pt x="62575" y="2629"/>
                    </a:cubicBezTo>
                    <a:cubicBezTo>
                      <a:pt x="62872" y="2827"/>
                      <a:pt x="63219" y="3124"/>
                      <a:pt x="63567" y="3372"/>
                    </a:cubicBezTo>
                    <a:cubicBezTo>
                      <a:pt x="64261" y="3918"/>
                      <a:pt x="64905" y="4414"/>
                      <a:pt x="65599" y="5009"/>
                    </a:cubicBezTo>
                    <a:cubicBezTo>
                      <a:pt x="66988" y="6248"/>
                      <a:pt x="68376" y="7587"/>
                      <a:pt x="69715" y="8975"/>
                    </a:cubicBezTo>
                    <a:cubicBezTo>
                      <a:pt x="70459" y="9719"/>
                      <a:pt x="71153" y="10413"/>
                      <a:pt x="71847" y="11107"/>
                    </a:cubicBezTo>
                    <a:cubicBezTo>
                      <a:pt x="72591" y="11801"/>
                      <a:pt x="73285" y="12495"/>
                      <a:pt x="73979" y="13239"/>
                    </a:cubicBezTo>
                    <a:cubicBezTo>
                      <a:pt x="74624" y="13933"/>
                      <a:pt x="75268" y="14578"/>
                      <a:pt x="75913" y="15272"/>
                    </a:cubicBezTo>
                    <a:cubicBezTo>
                      <a:pt x="76607" y="15966"/>
                      <a:pt x="77152" y="16512"/>
                      <a:pt x="77797" y="17156"/>
                    </a:cubicBezTo>
                    <a:cubicBezTo>
                      <a:pt x="78392" y="17751"/>
                      <a:pt x="79037" y="18396"/>
                      <a:pt x="79632" y="19040"/>
                    </a:cubicBezTo>
                    <a:cubicBezTo>
                      <a:pt x="79929" y="19338"/>
                      <a:pt x="80227" y="19635"/>
                      <a:pt x="80524" y="19883"/>
                    </a:cubicBezTo>
                    <a:lnTo>
                      <a:pt x="80871" y="20230"/>
                    </a:lnTo>
                    <a:cubicBezTo>
                      <a:pt x="80722" y="20429"/>
                      <a:pt x="80524" y="20577"/>
                      <a:pt x="80375" y="20776"/>
                    </a:cubicBezTo>
                    <a:cubicBezTo>
                      <a:pt x="80078" y="21123"/>
                      <a:pt x="79780" y="21520"/>
                      <a:pt x="79483" y="21916"/>
                    </a:cubicBezTo>
                    <a:lnTo>
                      <a:pt x="77648" y="24296"/>
                    </a:lnTo>
                    <a:cubicBezTo>
                      <a:pt x="77053" y="25089"/>
                      <a:pt x="76458" y="25883"/>
                      <a:pt x="75814" y="26627"/>
                    </a:cubicBezTo>
                    <a:cubicBezTo>
                      <a:pt x="75169" y="27370"/>
                      <a:pt x="74574" y="28164"/>
                      <a:pt x="73929" y="28907"/>
                    </a:cubicBezTo>
                    <a:cubicBezTo>
                      <a:pt x="73235" y="29701"/>
                      <a:pt x="72591" y="30395"/>
                      <a:pt x="71946" y="31139"/>
                    </a:cubicBezTo>
                    <a:cubicBezTo>
                      <a:pt x="71252" y="31833"/>
                      <a:pt x="70657" y="32576"/>
                      <a:pt x="69963" y="33320"/>
                    </a:cubicBezTo>
                    <a:cubicBezTo>
                      <a:pt x="69318" y="34014"/>
                      <a:pt x="68624" y="34758"/>
                      <a:pt x="67979" y="35502"/>
                    </a:cubicBezTo>
                    <a:cubicBezTo>
                      <a:pt x="67285" y="36246"/>
                      <a:pt x="66740" y="36940"/>
                      <a:pt x="66095" y="37683"/>
                    </a:cubicBezTo>
                    <a:cubicBezTo>
                      <a:pt x="65699" y="38179"/>
                      <a:pt x="65252" y="38626"/>
                      <a:pt x="64856" y="39171"/>
                    </a:cubicBezTo>
                    <a:cubicBezTo>
                      <a:pt x="64459" y="39667"/>
                      <a:pt x="64162" y="40014"/>
                      <a:pt x="63864" y="40460"/>
                    </a:cubicBezTo>
                    <a:lnTo>
                      <a:pt x="63715" y="40658"/>
                    </a:lnTo>
                    <a:cubicBezTo>
                      <a:pt x="63616" y="40857"/>
                      <a:pt x="63616" y="41006"/>
                      <a:pt x="63616" y="41204"/>
                    </a:cubicBezTo>
                    <a:cubicBezTo>
                      <a:pt x="63616" y="41452"/>
                      <a:pt x="63715" y="41749"/>
                      <a:pt x="63864" y="41948"/>
                    </a:cubicBezTo>
                    <a:cubicBezTo>
                      <a:pt x="64038" y="42146"/>
                      <a:pt x="64285" y="42245"/>
                      <a:pt x="64533" y="42245"/>
                    </a:cubicBezTo>
                    <a:cubicBezTo>
                      <a:pt x="64781" y="42245"/>
                      <a:pt x="65029" y="42146"/>
                      <a:pt x="65203" y="41948"/>
                    </a:cubicBezTo>
                    <a:cubicBezTo>
                      <a:pt x="65451" y="41650"/>
                      <a:pt x="65649" y="41303"/>
                      <a:pt x="65897" y="41055"/>
                    </a:cubicBezTo>
                    <a:cubicBezTo>
                      <a:pt x="66145" y="40758"/>
                      <a:pt x="66492" y="40361"/>
                      <a:pt x="66789" y="40014"/>
                    </a:cubicBezTo>
                    <a:cubicBezTo>
                      <a:pt x="67384" y="39270"/>
                      <a:pt x="68029" y="38526"/>
                      <a:pt x="68674" y="37783"/>
                    </a:cubicBezTo>
                    <a:cubicBezTo>
                      <a:pt x="69318" y="37039"/>
                      <a:pt x="70012" y="36345"/>
                      <a:pt x="70657" y="35601"/>
                    </a:cubicBezTo>
                    <a:cubicBezTo>
                      <a:pt x="71302" y="34857"/>
                      <a:pt x="71946" y="34163"/>
                      <a:pt x="72591" y="33419"/>
                    </a:cubicBezTo>
                    <a:cubicBezTo>
                      <a:pt x="73235" y="32676"/>
                      <a:pt x="73929" y="31932"/>
                      <a:pt x="74624" y="31188"/>
                    </a:cubicBezTo>
                    <a:cubicBezTo>
                      <a:pt x="75318" y="30444"/>
                      <a:pt x="75863" y="29701"/>
                      <a:pt x="76508" y="28907"/>
                    </a:cubicBezTo>
                    <a:cubicBezTo>
                      <a:pt x="77103" y="28164"/>
                      <a:pt x="77747" y="27420"/>
                      <a:pt x="78342" y="26676"/>
                    </a:cubicBezTo>
                    <a:cubicBezTo>
                      <a:pt x="78987" y="25883"/>
                      <a:pt x="79582" y="25089"/>
                      <a:pt x="80177" y="24247"/>
                    </a:cubicBezTo>
                    <a:cubicBezTo>
                      <a:pt x="80475" y="23850"/>
                      <a:pt x="80722" y="23453"/>
                      <a:pt x="81070" y="23007"/>
                    </a:cubicBezTo>
                    <a:cubicBezTo>
                      <a:pt x="81367" y="22610"/>
                      <a:pt x="81665" y="22263"/>
                      <a:pt x="81962" y="21916"/>
                    </a:cubicBezTo>
                    <a:cubicBezTo>
                      <a:pt x="82111" y="21718"/>
                      <a:pt x="82260" y="21569"/>
                      <a:pt x="82408" y="21371"/>
                    </a:cubicBezTo>
                    <a:cubicBezTo>
                      <a:pt x="82557" y="21222"/>
                      <a:pt x="82607" y="21073"/>
                      <a:pt x="82755" y="20925"/>
                    </a:cubicBezTo>
                    <a:cubicBezTo>
                      <a:pt x="82954" y="20627"/>
                      <a:pt x="83053" y="20181"/>
                      <a:pt x="82954" y="19834"/>
                    </a:cubicBezTo>
                    <a:cubicBezTo>
                      <a:pt x="82904" y="19586"/>
                      <a:pt x="82755" y="19338"/>
                      <a:pt x="82557" y="19140"/>
                    </a:cubicBezTo>
                    <a:lnTo>
                      <a:pt x="82408" y="18941"/>
                    </a:lnTo>
                    <a:cubicBezTo>
                      <a:pt x="82210" y="18792"/>
                      <a:pt x="82061" y="18644"/>
                      <a:pt x="81912" y="18445"/>
                    </a:cubicBezTo>
                    <a:cubicBezTo>
                      <a:pt x="81218" y="17801"/>
                      <a:pt x="80574" y="17156"/>
                      <a:pt x="79929" y="16512"/>
                    </a:cubicBezTo>
                    <a:cubicBezTo>
                      <a:pt x="79285" y="15818"/>
                      <a:pt x="78541" y="15074"/>
                      <a:pt x="77847" y="14380"/>
                    </a:cubicBezTo>
                    <a:cubicBezTo>
                      <a:pt x="77152" y="13685"/>
                      <a:pt x="76458" y="12991"/>
                      <a:pt x="75764" y="12248"/>
                    </a:cubicBezTo>
                    <a:cubicBezTo>
                      <a:pt x="75070" y="11553"/>
                      <a:pt x="74326" y="10760"/>
                      <a:pt x="73582" y="10066"/>
                    </a:cubicBezTo>
                    <a:cubicBezTo>
                      <a:pt x="72839" y="9322"/>
                      <a:pt x="72144" y="8628"/>
                      <a:pt x="71450" y="7934"/>
                    </a:cubicBezTo>
                    <a:cubicBezTo>
                      <a:pt x="70756" y="7190"/>
                      <a:pt x="70062" y="6496"/>
                      <a:pt x="69368" y="5802"/>
                    </a:cubicBezTo>
                    <a:cubicBezTo>
                      <a:pt x="67930" y="4414"/>
                      <a:pt x="66393" y="3075"/>
                      <a:pt x="64856" y="1835"/>
                    </a:cubicBezTo>
                    <a:cubicBezTo>
                      <a:pt x="64459" y="1538"/>
                      <a:pt x="64062" y="1240"/>
                      <a:pt x="63666" y="943"/>
                    </a:cubicBezTo>
                    <a:lnTo>
                      <a:pt x="63120" y="546"/>
                    </a:lnTo>
                    <a:cubicBezTo>
                      <a:pt x="62872" y="397"/>
                      <a:pt x="62624" y="199"/>
                      <a:pt x="62327" y="100"/>
                    </a:cubicBezTo>
                    <a:cubicBezTo>
                      <a:pt x="62178" y="1"/>
                      <a:pt x="61980" y="1"/>
                      <a:pt x="61831" y="1"/>
                    </a:cubicBezTo>
                    <a:cubicBezTo>
                      <a:pt x="61633" y="1"/>
                      <a:pt x="61434" y="1"/>
                      <a:pt x="61286" y="50"/>
                    </a:cubicBezTo>
                    <a:lnTo>
                      <a:pt x="61187"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18"/>
              <p:cNvSpPr/>
              <p:nvPr/>
            </p:nvSpPr>
            <p:spPr>
              <a:xfrm>
                <a:off x="4351201" y="3290081"/>
                <a:ext cx="1490556" cy="75333"/>
              </a:xfrm>
              <a:custGeom>
                <a:rect b="b" l="l" r="r" t="t"/>
                <a:pathLst>
                  <a:path extrusionOk="0" h="3769" w="65104">
                    <a:moveTo>
                      <a:pt x="37535" y="1"/>
                    </a:moveTo>
                    <a:cubicBezTo>
                      <a:pt x="36692" y="1"/>
                      <a:pt x="35849" y="50"/>
                      <a:pt x="35006" y="50"/>
                    </a:cubicBezTo>
                    <a:cubicBezTo>
                      <a:pt x="33221" y="50"/>
                      <a:pt x="31436" y="199"/>
                      <a:pt x="29651" y="298"/>
                    </a:cubicBezTo>
                    <a:cubicBezTo>
                      <a:pt x="27866" y="348"/>
                      <a:pt x="26180" y="497"/>
                      <a:pt x="24445" y="596"/>
                    </a:cubicBezTo>
                    <a:cubicBezTo>
                      <a:pt x="22710" y="695"/>
                      <a:pt x="20974" y="794"/>
                      <a:pt x="19239" y="844"/>
                    </a:cubicBezTo>
                    <a:cubicBezTo>
                      <a:pt x="18346" y="893"/>
                      <a:pt x="17503" y="943"/>
                      <a:pt x="16611" y="992"/>
                    </a:cubicBezTo>
                    <a:cubicBezTo>
                      <a:pt x="15718" y="1042"/>
                      <a:pt x="14925" y="1092"/>
                      <a:pt x="14082" y="1141"/>
                    </a:cubicBezTo>
                    <a:cubicBezTo>
                      <a:pt x="13239" y="1240"/>
                      <a:pt x="12297" y="1290"/>
                      <a:pt x="11454" y="1339"/>
                    </a:cubicBezTo>
                    <a:cubicBezTo>
                      <a:pt x="10562" y="1389"/>
                      <a:pt x="9768" y="1439"/>
                      <a:pt x="8876" y="1488"/>
                    </a:cubicBezTo>
                    <a:cubicBezTo>
                      <a:pt x="8033" y="1538"/>
                      <a:pt x="7140" y="1587"/>
                      <a:pt x="6248" y="1687"/>
                    </a:cubicBezTo>
                    <a:cubicBezTo>
                      <a:pt x="5355" y="1736"/>
                      <a:pt x="4562" y="1786"/>
                      <a:pt x="3669" y="1786"/>
                    </a:cubicBezTo>
                    <a:cubicBezTo>
                      <a:pt x="2727" y="1835"/>
                      <a:pt x="1736" y="1934"/>
                      <a:pt x="744" y="2034"/>
                    </a:cubicBezTo>
                    <a:cubicBezTo>
                      <a:pt x="546" y="2034"/>
                      <a:pt x="347" y="2133"/>
                      <a:pt x="199" y="2281"/>
                    </a:cubicBezTo>
                    <a:cubicBezTo>
                      <a:pt x="50" y="2430"/>
                      <a:pt x="0" y="2678"/>
                      <a:pt x="0" y="2876"/>
                    </a:cubicBezTo>
                    <a:cubicBezTo>
                      <a:pt x="0" y="3124"/>
                      <a:pt x="50" y="3323"/>
                      <a:pt x="199" y="3521"/>
                    </a:cubicBezTo>
                    <a:cubicBezTo>
                      <a:pt x="347" y="3670"/>
                      <a:pt x="546" y="3769"/>
                      <a:pt x="744" y="3769"/>
                    </a:cubicBezTo>
                    <a:cubicBezTo>
                      <a:pt x="1637" y="3670"/>
                      <a:pt x="2479" y="3620"/>
                      <a:pt x="3322" y="3571"/>
                    </a:cubicBezTo>
                    <a:cubicBezTo>
                      <a:pt x="4215" y="3521"/>
                      <a:pt x="5008" y="3521"/>
                      <a:pt x="5802" y="3471"/>
                    </a:cubicBezTo>
                    <a:cubicBezTo>
                      <a:pt x="6644" y="3422"/>
                      <a:pt x="7537" y="3372"/>
                      <a:pt x="8380" y="3323"/>
                    </a:cubicBezTo>
                    <a:cubicBezTo>
                      <a:pt x="9272" y="3323"/>
                      <a:pt x="10165" y="3224"/>
                      <a:pt x="11057" y="3224"/>
                    </a:cubicBezTo>
                    <a:cubicBezTo>
                      <a:pt x="12793" y="3124"/>
                      <a:pt x="14528" y="2976"/>
                      <a:pt x="16214" y="2926"/>
                    </a:cubicBezTo>
                    <a:cubicBezTo>
                      <a:pt x="17107" y="2876"/>
                      <a:pt x="17949" y="2827"/>
                      <a:pt x="18842" y="2777"/>
                    </a:cubicBezTo>
                    <a:cubicBezTo>
                      <a:pt x="19685" y="2777"/>
                      <a:pt x="20577" y="2728"/>
                      <a:pt x="21470" y="2678"/>
                    </a:cubicBezTo>
                    <a:cubicBezTo>
                      <a:pt x="23205" y="2579"/>
                      <a:pt x="24891" y="2529"/>
                      <a:pt x="26627" y="2430"/>
                    </a:cubicBezTo>
                    <a:cubicBezTo>
                      <a:pt x="28362" y="2331"/>
                      <a:pt x="30197" y="2232"/>
                      <a:pt x="31932" y="2182"/>
                    </a:cubicBezTo>
                    <a:cubicBezTo>
                      <a:pt x="32825" y="2133"/>
                      <a:pt x="33667" y="2083"/>
                      <a:pt x="34560" y="2083"/>
                    </a:cubicBezTo>
                    <a:cubicBezTo>
                      <a:pt x="35452" y="2034"/>
                      <a:pt x="36246" y="2034"/>
                      <a:pt x="37138" y="2034"/>
                    </a:cubicBezTo>
                    <a:cubicBezTo>
                      <a:pt x="38295" y="2034"/>
                      <a:pt x="39452" y="2012"/>
                      <a:pt x="40609" y="2012"/>
                    </a:cubicBezTo>
                    <a:cubicBezTo>
                      <a:pt x="41188" y="2012"/>
                      <a:pt x="41766" y="2017"/>
                      <a:pt x="42345" y="2034"/>
                    </a:cubicBezTo>
                    <a:cubicBezTo>
                      <a:pt x="44080" y="2083"/>
                      <a:pt x="45915" y="2182"/>
                      <a:pt x="47700" y="2232"/>
                    </a:cubicBezTo>
                    <a:cubicBezTo>
                      <a:pt x="48543" y="2232"/>
                      <a:pt x="49385" y="2281"/>
                      <a:pt x="50179" y="2281"/>
                    </a:cubicBezTo>
                    <a:cubicBezTo>
                      <a:pt x="50972" y="2281"/>
                      <a:pt x="51914" y="2281"/>
                      <a:pt x="52807" y="2331"/>
                    </a:cubicBezTo>
                    <a:cubicBezTo>
                      <a:pt x="54443" y="2331"/>
                      <a:pt x="56129" y="2381"/>
                      <a:pt x="57765" y="2480"/>
                    </a:cubicBezTo>
                    <a:cubicBezTo>
                      <a:pt x="58608" y="2529"/>
                      <a:pt x="59451" y="2529"/>
                      <a:pt x="60244" y="2529"/>
                    </a:cubicBezTo>
                    <a:cubicBezTo>
                      <a:pt x="61087" y="2579"/>
                      <a:pt x="61781" y="2579"/>
                      <a:pt x="62575" y="2678"/>
                    </a:cubicBezTo>
                    <a:lnTo>
                      <a:pt x="63368" y="2777"/>
                    </a:lnTo>
                    <a:lnTo>
                      <a:pt x="63715" y="2777"/>
                    </a:lnTo>
                    <a:cubicBezTo>
                      <a:pt x="63864" y="2827"/>
                      <a:pt x="64013" y="2827"/>
                      <a:pt x="64161" y="2827"/>
                    </a:cubicBezTo>
                    <a:cubicBezTo>
                      <a:pt x="64608" y="2827"/>
                      <a:pt x="64955" y="2529"/>
                      <a:pt x="65004" y="2133"/>
                    </a:cubicBezTo>
                    <a:cubicBezTo>
                      <a:pt x="65103" y="1835"/>
                      <a:pt x="65054" y="1587"/>
                      <a:pt x="64955" y="1339"/>
                    </a:cubicBezTo>
                    <a:cubicBezTo>
                      <a:pt x="64806" y="1141"/>
                      <a:pt x="64657" y="943"/>
                      <a:pt x="64409" y="893"/>
                    </a:cubicBezTo>
                    <a:cubicBezTo>
                      <a:pt x="64161" y="844"/>
                      <a:pt x="63913" y="844"/>
                      <a:pt x="63666" y="794"/>
                    </a:cubicBezTo>
                    <a:cubicBezTo>
                      <a:pt x="63418" y="794"/>
                      <a:pt x="63170" y="794"/>
                      <a:pt x="62971" y="744"/>
                    </a:cubicBezTo>
                    <a:cubicBezTo>
                      <a:pt x="62575" y="695"/>
                      <a:pt x="62178" y="645"/>
                      <a:pt x="61781" y="596"/>
                    </a:cubicBezTo>
                    <a:lnTo>
                      <a:pt x="60641" y="546"/>
                    </a:lnTo>
                    <a:cubicBezTo>
                      <a:pt x="59798" y="546"/>
                      <a:pt x="58955" y="497"/>
                      <a:pt x="58162" y="497"/>
                    </a:cubicBezTo>
                    <a:cubicBezTo>
                      <a:pt x="57319" y="447"/>
                      <a:pt x="56526" y="447"/>
                      <a:pt x="55732" y="397"/>
                    </a:cubicBezTo>
                    <a:cubicBezTo>
                      <a:pt x="54046" y="348"/>
                      <a:pt x="52311" y="348"/>
                      <a:pt x="50625" y="348"/>
                    </a:cubicBezTo>
                    <a:cubicBezTo>
                      <a:pt x="48939" y="348"/>
                      <a:pt x="47204" y="298"/>
                      <a:pt x="45468" y="199"/>
                    </a:cubicBezTo>
                    <a:cubicBezTo>
                      <a:pt x="43783" y="149"/>
                      <a:pt x="41948" y="50"/>
                      <a:pt x="40163" y="50"/>
                    </a:cubicBezTo>
                    <a:lnTo>
                      <a:pt x="37485" y="50"/>
                    </a:lnTo>
                    <a:lnTo>
                      <a:pt x="3753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1" name="Google Shape;131;p18"/>
            <p:cNvGrpSpPr/>
            <p:nvPr/>
          </p:nvGrpSpPr>
          <p:grpSpPr>
            <a:xfrm rot="5400000">
              <a:off x="175616" y="7572513"/>
              <a:ext cx="639760" cy="395808"/>
              <a:chOff x="1317911" y="2500235"/>
              <a:chExt cx="1689216" cy="898038"/>
            </a:xfrm>
          </p:grpSpPr>
          <p:sp>
            <p:nvSpPr>
              <p:cNvPr id="132" name="Google Shape;132;p18"/>
              <p:cNvSpPr/>
              <p:nvPr/>
            </p:nvSpPr>
            <p:spPr>
              <a:xfrm>
                <a:off x="1325855" y="2506171"/>
                <a:ext cx="355330" cy="408664"/>
              </a:xfrm>
              <a:custGeom>
                <a:rect b="b" l="l" r="r" t="t"/>
                <a:pathLst>
                  <a:path extrusionOk="0" h="20446" w="15520">
                    <a:moveTo>
                      <a:pt x="992" y="1"/>
                    </a:moveTo>
                    <a:cubicBezTo>
                      <a:pt x="843" y="1"/>
                      <a:pt x="645" y="50"/>
                      <a:pt x="546" y="150"/>
                    </a:cubicBezTo>
                    <a:cubicBezTo>
                      <a:pt x="99" y="447"/>
                      <a:pt x="0" y="992"/>
                      <a:pt x="248" y="1439"/>
                    </a:cubicBezTo>
                    <a:cubicBezTo>
                      <a:pt x="793" y="2430"/>
                      <a:pt x="1339" y="3372"/>
                      <a:pt x="1934" y="4364"/>
                    </a:cubicBezTo>
                    <a:cubicBezTo>
                      <a:pt x="2430" y="5207"/>
                      <a:pt x="2876" y="6099"/>
                      <a:pt x="3421" y="6893"/>
                    </a:cubicBezTo>
                    <a:cubicBezTo>
                      <a:pt x="3967" y="7736"/>
                      <a:pt x="4661" y="8678"/>
                      <a:pt x="5256" y="9521"/>
                    </a:cubicBezTo>
                    <a:cubicBezTo>
                      <a:pt x="5901" y="10413"/>
                      <a:pt x="6496" y="11256"/>
                      <a:pt x="7140" y="12099"/>
                    </a:cubicBezTo>
                    <a:cubicBezTo>
                      <a:pt x="7686" y="12843"/>
                      <a:pt x="8231" y="13537"/>
                      <a:pt x="8727" y="14231"/>
                    </a:cubicBezTo>
                    <a:cubicBezTo>
                      <a:pt x="9223" y="14975"/>
                      <a:pt x="9768" y="15619"/>
                      <a:pt x="10313" y="16264"/>
                    </a:cubicBezTo>
                    <a:cubicBezTo>
                      <a:pt x="10859" y="16859"/>
                      <a:pt x="11404" y="17603"/>
                      <a:pt x="11999" y="18247"/>
                    </a:cubicBezTo>
                    <a:lnTo>
                      <a:pt x="12892" y="19239"/>
                    </a:lnTo>
                    <a:lnTo>
                      <a:pt x="13288" y="19636"/>
                    </a:lnTo>
                    <a:cubicBezTo>
                      <a:pt x="13536" y="19983"/>
                      <a:pt x="13883" y="20280"/>
                      <a:pt x="14330" y="20429"/>
                    </a:cubicBezTo>
                    <a:cubicBezTo>
                      <a:pt x="14387" y="20440"/>
                      <a:pt x="14445" y="20446"/>
                      <a:pt x="14503" y="20446"/>
                    </a:cubicBezTo>
                    <a:cubicBezTo>
                      <a:pt x="14946" y="20446"/>
                      <a:pt x="15382" y="20124"/>
                      <a:pt x="15470" y="19685"/>
                    </a:cubicBezTo>
                    <a:cubicBezTo>
                      <a:pt x="15520" y="19388"/>
                      <a:pt x="15520" y="19090"/>
                      <a:pt x="15371" y="18842"/>
                    </a:cubicBezTo>
                    <a:lnTo>
                      <a:pt x="15222" y="18644"/>
                    </a:lnTo>
                    <a:cubicBezTo>
                      <a:pt x="15123" y="18545"/>
                      <a:pt x="15024" y="18446"/>
                      <a:pt x="14925" y="18396"/>
                    </a:cubicBezTo>
                    <a:cubicBezTo>
                      <a:pt x="14578" y="18049"/>
                      <a:pt x="14280" y="17702"/>
                      <a:pt x="13933" y="17355"/>
                    </a:cubicBezTo>
                    <a:cubicBezTo>
                      <a:pt x="13586" y="17008"/>
                      <a:pt x="13288" y="16611"/>
                      <a:pt x="12941" y="16264"/>
                    </a:cubicBezTo>
                    <a:cubicBezTo>
                      <a:pt x="12247" y="15471"/>
                      <a:pt x="11603" y="14677"/>
                      <a:pt x="10958" y="13884"/>
                    </a:cubicBezTo>
                    <a:cubicBezTo>
                      <a:pt x="10313" y="13091"/>
                      <a:pt x="9718" y="12248"/>
                      <a:pt x="9074" y="11405"/>
                    </a:cubicBezTo>
                    <a:cubicBezTo>
                      <a:pt x="8826" y="11058"/>
                      <a:pt x="8479" y="10661"/>
                      <a:pt x="8231" y="10314"/>
                    </a:cubicBezTo>
                    <a:cubicBezTo>
                      <a:pt x="7983" y="9917"/>
                      <a:pt x="7586" y="9422"/>
                      <a:pt x="7239" y="9025"/>
                    </a:cubicBezTo>
                    <a:cubicBezTo>
                      <a:pt x="6446" y="7884"/>
                      <a:pt x="5553" y="6843"/>
                      <a:pt x="4711" y="5703"/>
                    </a:cubicBezTo>
                    <a:cubicBezTo>
                      <a:pt x="4215" y="4910"/>
                      <a:pt x="3818" y="4067"/>
                      <a:pt x="3322" y="3224"/>
                    </a:cubicBezTo>
                    <a:cubicBezTo>
                      <a:pt x="2777" y="2331"/>
                      <a:pt x="2231" y="1389"/>
                      <a:pt x="1686" y="497"/>
                    </a:cubicBezTo>
                    <a:cubicBezTo>
                      <a:pt x="1587" y="298"/>
                      <a:pt x="1438" y="150"/>
                      <a:pt x="1190" y="50"/>
                    </a:cubicBezTo>
                    <a:cubicBezTo>
                      <a:pt x="1141" y="50"/>
                      <a:pt x="1041" y="1"/>
                      <a:pt x="992"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 name="Google Shape;133;p18"/>
              <p:cNvSpPr/>
              <p:nvPr/>
            </p:nvSpPr>
            <p:spPr>
              <a:xfrm>
                <a:off x="1317911" y="2882775"/>
                <a:ext cx="1182916" cy="515498"/>
              </a:xfrm>
              <a:custGeom>
                <a:rect b="b" l="l" r="r" t="t"/>
                <a:pathLst>
                  <a:path extrusionOk="0" h="25791" w="51667">
                    <a:moveTo>
                      <a:pt x="14776" y="0"/>
                    </a:moveTo>
                    <a:cubicBezTo>
                      <a:pt x="14478" y="0"/>
                      <a:pt x="14181" y="199"/>
                      <a:pt x="14032" y="496"/>
                    </a:cubicBezTo>
                    <a:cubicBezTo>
                      <a:pt x="13536" y="1438"/>
                      <a:pt x="12991" y="2380"/>
                      <a:pt x="12445" y="3322"/>
                    </a:cubicBezTo>
                    <a:cubicBezTo>
                      <a:pt x="11900" y="4264"/>
                      <a:pt x="11404" y="5058"/>
                      <a:pt x="10908" y="5901"/>
                    </a:cubicBezTo>
                    <a:cubicBezTo>
                      <a:pt x="10413" y="6743"/>
                      <a:pt x="9818" y="7636"/>
                      <a:pt x="9322" y="8479"/>
                    </a:cubicBezTo>
                    <a:cubicBezTo>
                      <a:pt x="8776" y="9371"/>
                      <a:pt x="8231" y="10214"/>
                      <a:pt x="7636" y="11107"/>
                    </a:cubicBezTo>
                    <a:cubicBezTo>
                      <a:pt x="6793" y="12445"/>
                      <a:pt x="5900" y="13784"/>
                      <a:pt x="4958" y="15123"/>
                    </a:cubicBezTo>
                    <a:cubicBezTo>
                      <a:pt x="4661" y="15619"/>
                      <a:pt x="4363" y="16065"/>
                      <a:pt x="4016" y="16511"/>
                    </a:cubicBezTo>
                    <a:cubicBezTo>
                      <a:pt x="3719" y="16957"/>
                      <a:pt x="3471" y="17354"/>
                      <a:pt x="3173" y="17751"/>
                    </a:cubicBezTo>
                    <a:cubicBezTo>
                      <a:pt x="2628" y="18544"/>
                      <a:pt x="2083" y="19288"/>
                      <a:pt x="1488" y="20032"/>
                    </a:cubicBezTo>
                    <a:cubicBezTo>
                      <a:pt x="1140" y="20428"/>
                      <a:pt x="843" y="20875"/>
                      <a:pt x="496" y="21321"/>
                    </a:cubicBezTo>
                    <a:lnTo>
                      <a:pt x="347" y="21618"/>
                    </a:lnTo>
                    <a:lnTo>
                      <a:pt x="248" y="21717"/>
                    </a:lnTo>
                    <a:cubicBezTo>
                      <a:pt x="248" y="21767"/>
                      <a:pt x="198" y="21817"/>
                      <a:pt x="198" y="21866"/>
                    </a:cubicBezTo>
                    <a:lnTo>
                      <a:pt x="50" y="22213"/>
                    </a:lnTo>
                    <a:cubicBezTo>
                      <a:pt x="0" y="22362"/>
                      <a:pt x="0" y="22511"/>
                      <a:pt x="0" y="22709"/>
                    </a:cubicBezTo>
                    <a:lnTo>
                      <a:pt x="0" y="22957"/>
                    </a:lnTo>
                    <a:cubicBezTo>
                      <a:pt x="50" y="23106"/>
                      <a:pt x="99" y="23205"/>
                      <a:pt x="149" y="23304"/>
                    </a:cubicBezTo>
                    <a:cubicBezTo>
                      <a:pt x="248" y="23502"/>
                      <a:pt x="397" y="23651"/>
                      <a:pt x="545" y="23750"/>
                    </a:cubicBezTo>
                    <a:cubicBezTo>
                      <a:pt x="694" y="23849"/>
                      <a:pt x="893" y="23949"/>
                      <a:pt x="1041" y="23998"/>
                    </a:cubicBezTo>
                    <a:cubicBezTo>
                      <a:pt x="1587" y="24048"/>
                      <a:pt x="2083" y="24097"/>
                      <a:pt x="2628" y="24097"/>
                    </a:cubicBezTo>
                    <a:lnTo>
                      <a:pt x="3967" y="24097"/>
                    </a:lnTo>
                    <a:cubicBezTo>
                      <a:pt x="4413" y="24097"/>
                      <a:pt x="4909" y="24147"/>
                      <a:pt x="5355" y="24147"/>
                    </a:cubicBezTo>
                    <a:cubicBezTo>
                      <a:pt x="5851" y="24197"/>
                      <a:pt x="6347" y="24197"/>
                      <a:pt x="6843" y="24246"/>
                    </a:cubicBezTo>
                    <a:cubicBezTo>
                      <a:pt x="7735" y="24296"/>
                      <a:pt x="8677" y="24345"/>
                      <a:pt x="9570" y="24444"/>
                    </a:cubicBezTo>
                    <a:cubicBezTo>
                      <a:pt x="10561" y="24593"/>
                      <a:pt x="11553" y="24742"/>
                      <a:pt x="12545" y="24841"/>
                    </a:cubicBezTo>
                    <a:cubicBezTo>
                      <a:pt x="13536" y="24990"/>
                      <a:pt x="14330" y="25039"/>
                      <a:pt x="15272" y="25139"/>
                    </a:cubicBezTo>
                    <a:cubicBezTo>
                      <a:pt x="16164" y="25238"/>
                      <a:pt x="17205" y="25387"/>
                      <a:pt x="18197" y="25486"/>
                    </a:cubicBezTo>
                    <a:cubicBezTo>
                      <a:pt x="20032" y="25684"/>
                      <a:pt x="21966" y="25684"/>
                      <a:pt x="23850" y="25734"/>
                    </a:cubicBezTo>
                    <a:cubicBezTo>
                      <a:pt x="24966" y="25762"/>
                      <a:pt x="26033" y="25791"/>
                      <a:pt x="27098" y="25791"/>
                    </a:cubicBezTo>
                    <a:cubicBezTo>
                      <a:pt x="27878" y="25791"/>
                      <a:pt x="28656" y="25776"/>
                      <a:pt x="29453" y="25734"/>
                    </a:cubicBezTo>
                    <a:cubicBezTo>
                      <a:pt x="30246" y="25684"/>
                      <a:pt x="31039" y="25585"/>
                      <a:pt x="31833" y="25486"/>
                    </a:cubicBezTo>
                    <a:cubicBezTo>
                      <a:pt x="32626" y="25436"/>
                      <a:pt x="33618" y="25238"/>
                      <a:pt x="34461" y="25089"/>
                    </a:cubicBezTo>
                    <a:cubicBezTo>
                      <a:pt x="35353" y="24940"/>
                      <a:pt x="36246" y="24891"/>
                      <a:pt x="37188" y="24792"/>
                    </a:cubicBezTo>
                    <a:cubicBezTo>
                      <a:pt x="38080" y="24742"/>
                      <a:pt x="39072" y="24742"/>
                      <a:pt x="40014" y="24742"/>
                    </a:cubicBezTo>
                    <a:lnTo>
                      <a:pt x="42840" y="24692"/>
                    </a:lnTo>
                    <a:cubicBezTo>
                      <a:pt x="43832" y="24692"/>
                      <a:pt x="44774" y="24544"/>
                      <a:pt x="45716" y="24494"/>
                    </a:cubicBezTo>
                    <a:lnTo>
                      <a:pt x="48394" y="24296"/>
                    </a:lnTo>
                    <a:lnTo>
                      <a:pt x="49633" y="24197"/>
                    </a:lnTo>
                    <a:cubicBezTo>
                      <a:pt x="50079" y="24197"/>
                      <a:pt x="50575" y="24147"/>
                      <a:pt x="51021" y="24048"/>
                    </a:cubicBezTo>
                    <a:cubicBezTo>
                      <a:pt x="51418" y="23899"/>
                      <a:pt x="51666" y="23502"/>
                      <a:pt x="51666" y="23106"/>
                    </a:cubicBezTo>
                    <a:cubicBezTo>
                      <a:pt x="51666" y="22858"/>
                      <a:pt x="51567" y="22610"/>
                      <a:pt x="51369" y="22412"/>
                    </a:cubicBezTo>
                    <a:cubicBezTo>
                      <a:pt x="51220" y="22213"/>
                      <a:pt x="51021" y="22114"/>
                      <a:pt x="50774" y="22114"/>
                    </a:cubicBezTo>
                    <a:cubicBezTo>
                      <a:pt x="49881" y="22213"/>
                      <a:pt x="49038" y="22263"/>
                      <a:pt x="48146" y="22312"/>
                    </a:cubicBezTo>
                    <a:cubicBezTo>
                      <a:pt x="47253" y="22362"/>
                      <a:pt x="46261" y="22461"/>
                      <a:pt x="45369" y="22560"/>
                    </a:cubicBezTo>
                    <a:cubicBezTo>
                      <a:pt x="44427" y="22610"/>
                      <a:pt x="43485" y="22709"/>
                      <a:pt x="42592" y="22709"/>
                    </a:cubicBezTo>
                    <a:lnTo>
                      <a:pt x="39667" y="22808"/>
                    </a:lnTo>
                    <a:cubicBezTo>
                      <a:pt x="38526" y="22858"/>
                      <a:pt x="37386" y="22907"/>
                      <a:pt x="36196" y="23007"/>
                    </a:cubicBezTo>
                    <a:cubicBezTo>
                      <a:pt x="35056" y="23106"/>
                      <a:pt x="33766" y="23304"/>
                      <a:pt x="32576" y="23552"/>
                    </a:cubicBezTo>
                    <a:cubicBezTo>
                      <a:pt x="30742" y="23800"/>
                      <a:pt x="28957" y="23899"/>
                      <a:pt x="27122" y="23949"/>
                    </a:cubicBezTo>
                    <a:cubicBezTo>
                      <a:pt x="26180" y="23949"/>
                      <a:pt x="25238" y="23949"/>
                      <a:pt x="24296" y="23899"/>
                    </a:cubicBezTo>
                    <a:cubicBezTo>
                      <a:pt x="23354" y="23849"/>
                      <a:pt x="22461" y="23849"/>
                      <a:pt x="21569" y="23800"/>
                    </a:cubicBezTo>
                    <a:cubicBezTo>
                      <a:pt x="20528" y="23750"/>
                      <a:pt x="19536" y="23701"/>
                      <a:pt x="18544" y="23602"/>
                    </a:cubicBezTo>
                    <a:cubicBezTo>
                      <a:pt x="17553" y="23552"/>
                      <a:pt x="16660" y="23403"/>
                      <a:pt x="15768" y="23304"/>
                    </a:cubicBezTo>
                    <a:cubicBezTo>
                      <a:pt x="14875" y="23205"/>
                      <a:pt x="13933" y="23106"/>
                      <a:pt x="12991" y="22957"/>
                    </a:cubicBezTo>
                    <a:cubicBezTo>
                      <a:pt x="12049" y="22858"/>
                      <a:pt x="11107" y="22709"/>
                      <a:pt x="10214" y="22560"/>
                    </a:cubicBezTo>
                    <a:cubicBezTo>
                      <a:pt x="9421" y="22461"/>
                      <a:pt x="8677" y="22362"/>
                      <a:pt x="7933" y="22312"/>
                    </a:cubicBezTo>
                    <a:cubicBezTo>
                      <a:pt x="7140" y="22213"/>
                      <a:pt x="6495" y="22213"/>
                      <a:pt x="5801" y="22164"/>
                    </a:cubicBezTo>
                    <a:cubicBezTo>
                      <a:pt x="5107" y="22065"/>
                      <a:pt x="4363" y="22015"/>
                      <a:pt x="3570" y="22015"/>
                    </a:cubicBezTo>
                    <a:lnTo>
                      <a:pt x="2380" y="22015"/>
                    </a:lnTo>
                    <a:cubicBezTo>
                      <a:pt x="2876" y="21370"/>
                      <a:pt x="3421" y="20726"/>
                      <a:pt x="3917" y="20032"/>
                    </a:cubicBezTo>
                    <a:cubicBezTo>
                      <a:pt x="4512" y="19189"/>
                      <a:pt x="5058" y="18296"/>
                      <a:pt x="5653" y="17404"/>
                    </a:cubicBezTo>
                    <a:cubicBezTo>
                      <a:pt x="6248" y="16561"/>
                      <a:pt x="6793" y="15768"/>
                      <a:pt x="7338" y="14925"/>
                    </a:cubicBezTo>
                    <a:cubicBezTo>
                      <a:pt x="7933" y="14131"/>
                      <a:pt x="8429" y="13288"/>
                      <a:pt x="8975" y="12445"/>
                    </a:cubicBezTo>
                    <a:cubicBezTo>
                      <a:pt x="9520" y="11603"/>
                      <a:pt x="10065" y="10760"/>
                      <a:pt x="10561" y="9917"/>
                    </a:cubicBezTo>
                    <a:cubicBezTo>
                      <a:pt x="11107" y="9074"/>
                      <a:pt x="11702" y="8181"/>
                      <a:pt x="12247" y="7289"/>
                    </a:cubicBezTo>
                    <a:cubicBezTo>
                      <a:pt x="12743" y="6396"/>
                      <a:pt x="13239" y="5553"/>
                      <a:pt x="13735" y="4661"/>
                    </a:cubicBezTo>
                    <a:cubicBezTo>
                      <a:pt x="14230" y="3818"/>
                      <a:pt x="14776" y="2926"/>
                      <a:pt x="15272" y="1984"/>
                    </a:cubicBezTo>
                    <a:cubicBezTo>
                      <a:pt x="15371" y="1835"/>
                      <a:pt x="15470" y="1686"/>
                      <a:pt x="15569" y="1488"/>
                    </a:cubicBezTo>
                    <a:cubicBezTo>
                      <a:pt x="15768" y="1041"/>
                      <a:pt x="15668" y="446"/>
                      <a:pt x="15222" y="149"/>
                    </a:cubicBezTo>
                    <a:cubicBezTo>
                      <a:pt x="15123" y="50"/>
                      <a:pt x="14974" y="0"/>
                      <a:pt x="14776"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 name="Google Shape;134;p18"/>
              <p:cNvSpPr/>
              <p:nvPr/>
            </p:nvSpPr>
            <p:spPr>
              <a:xfrm>
                <a:off x="1323566" y="2500235"/>
                <a:ext cx="1361154" cy="98139"/>
              </a:xfrm>
              <a:custGeom>
                <a:rect b="b" l="l" r="r" t="t"/>
                <a:pathLst>
                  <a:path extrusionOk="0" h="4910" w="59452">
                    <a:moveTo>
                      <a:pt x="943" y="0"/>
                    </a:moveTo>
                    <a:cubicBezTo>
                      <a:pt x="794" y="0"/>
                      <a:pt x="646" y="50"/>
                      <a:pt x="497" y="149"/>
                    </a:cubicBezTo>
                    <a:cubicBezTo>
                      <a:pt x="298" y="298"/>
                      <a:pt x="150" y="496"/>
                      <a:pt x="100" y="744"/>
                    </a:cubicBezTo>
                    <a:cubicBezTo>
                      <a:pt x="1" y="992"/>
                      <a:pt x="51" y="1289"/>
                      <a:pt x="150" y="1537"/>
                    </a:cubicBezTo>
                    <a:cubicBezTo>
                      <a:pt x="298" y="1736"/>
                      <a:pt x="447" y="1884"/>
                      <a:pt x="695" y="1984"/>
                    </a:cubicBezTo>
                    <a:cubicBezTo>
                      <a:pt x="1687" y="2132"/>
                      <a:pt x="2728" y="2232"/>
                      <a:pt x="3720" y="2281"/>
                    </a:cubicBezTo>
                    <a:lnTo>
                      <a:pt x="6496" y="2281"/>
                    </a:lnTo>
                    <a:cubicBezTo>
                      <a:pt x="8331" y="2281"/>
                      <a:pt x="10166" y="2380"/>
                      <a:pt x="12000" y="2479"/>
                    </a:cubicBezTo>
                    <a:cubicBezTo>
                      <a:pt x="13835" y="2628"/>
                      <a:pt x="15719" y="2876"/>
                      <a:pt x="17553" y="2975"/>
                    </a:cubicBezTo>
                    <a:cubicBezTo>
                      <a:pt x="19438" y="3074"/>
                      <a:pt x="21371" y="3174"/>
                      <a:pt x="23256" y="3322"/>
                    </a:cubicBezTo>
                    <a:cubicBezTo>
                      <a:pt x="25189" y="3422"/>
                      <a:pt x="27123" y="3620"/>
                      <a:pt x="29007" y="3719"/>
                    </a:cubicBezTo>
                    <a:cubicBezTo>
                      <a:pt x="30941" y="3868"/>
                      <a:pt x="32726" y="4066"/>
                      <a:pt x="34610" y="4264"/>
                    </a:cubicBezTo>
                    <a:cubicBezTo>
                      <a:pt x="36445" y="4413"/>
                      <a:pt x="38329" y="4562"/>
                      <a:pt x="40213" y="4661"/>
                    </a:cubicBezTo>
                    <a:cubicBezTo>
                      <a:pt x="42097" y="4810"/>
                      <a:pt x="43932" y="4859"/>
                      <a:pt x="45767" y="4909"/>
                    </a:cubicBezTo>
                    <a:cubicBezTo>
                      <a:pt x="47651" y="4909"/>
                      <a:pt x="49485" y="4909"/>
                      <a:pt x="51369" y="4810"/>
                    </a:cubicBezTo>
                    <a:cubicBezTo>
                      <a:pt x="52312" y="4760"/>
                      <a:pt x="53204" y="4661"/>
                      <a:pt x="54146" y="4612"/>
                    </a:cubicBezTo>
                    <a:lnTo>
                      <a:pt x="56873" y="4413"/>
                    </a:lnTo>
                    <a:cubicBezTo>
                      <a:pt x="57468" y="4364"/>
                      <a:pt x="58014" y="4364"/>
                      <a:pt x="58609" y="4314"/>
                    </a:cubicBezTo>
                    <a:cubicBezTo>
                      <a:pt x="59055" y="4314"/>
                      <a:pt x="59452" y="3868"/>
                      <a:pt x="59402" y="3422"/>
                    </a:cubicBezTo>
                    <a:cubicBezTo>
                      <a:pt x="59452" y="2926"/>
                      <a:pt x="59105" y="2479"/>
                      <a:pt x="58658" y="2430"/>
                    </a:cubicBezTo>
                    <a:cubicBezTo>
                      <a:pt x="57766" y="2430"/>
                      <a:pt x="56873" y="2529"/>
                      <a:pt x="55981" y="2579"/>
                    </a:cubicBezTo>
                    <a:cubicBezTo>
                      <a:pt x="55088" y="2628"/>
                      <a:pt x="54196" y="2628"/>
                      <a:pt x="53303" y="2678"/>
                    </a:cubicBezTo>
                    <a:cubicBezTo>
                      <a:pt x="52411" y="2777"/>
                      <a:pt x="51419" y="2827"/>
                      <a:pt x="50527" y="2876"/>
                    </a:cubicBezTo>
                    <a:lnTo>
                      <a:pt x="47700" y="2876"/>
                    </a:lnTo>
                    <a:cubicBezTo>
                      <a:pt x="45816" y="2876"/>
                      <a:pt x="43882" y="2827"/>
                      <a:pt x="41949" y="2727"/>
                    </a:cubicBezTo>
                    <a:cubicBezTo>
                      <a:pt x="40064" y="2628"/>
                      <a:pt x="38180" y="2479"/>
                      <a:pt x="36346" y="2331"/>
                    </a:cubicBezTo>
                    <a:cubicBezTo>
                      <a:pt x="34461" y="2182"/>
                      <a:pt x="32627" y="1934"/>
                      <a:pt x="30693" y="1785"/>
                    </a:cubicBezTo>
                    <a:cubicBezTo>
                      <a:pt x="28809" y="1637"/>
                      <a:pt x="27074" y="1537"/>
                      <a:pt x="25289" y="1389"/>
                    </a:cubicBezTo>
                    <a:cubicBezTo>
                      <a:pt x="23454" y="1240"/>
                      <a:pt x="21570" y="1091"/>
                      <a:pt x="19686" y="992"/>
                    </a:cubicBezTo>
                    <a:cubicBezTo>
                      <a:pt x="18744" y="942"/>
                      <a:pt x="17801" y="893"/>
                      <a:pt x="16859" y="843"/>
                    </a:cubicBezTo>
                    <a:cubicBezTo>
                      <a:pt x="15868" y="744"/>
                      <a:pt x="14876" y="645"/>
                      <a:pt x="13884" y="595"/>
                    </a:cubicBezTo>
                    <a:cubicBezTo>
                      <a:pt x="12050" y="397"/>
                      <a:pt x="10166" y="298"/>
                      <a:pt x="8331" y="199"/>
                    </a:cubicBezTo>
                    <a:lnTo>
                      <a:pt x="5802" y="199"/>
                    </a:lnTo>
                    <a:cubicBezTo>
                      <a:pt x="5141" y="199"/>
                      <a:pt x="4458" y="221"/>
                      <a:pt x="3782" y="221"/>
                    </a:cubicBezTo>
                    <a:cubicBezTo>
                      <a:pt x="3444" y="221"/>
                      <a:pt x="3108" y="215"/>
                      <a:pt x="2778" y="199"/>
                    </a:cubicBezTo>
                    <a:cubicBezTo>
                      <a:pt x="2232" y="149"/>
                      <a:pt x="1736" y="99"/>
                      <a:pt x="1241" y="50"/>
                    </a:cubicBezTo>
                    <a:lnTo>
                      <a:pt x="943"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p18"/>
              <p:cNvSpPr/>
              <p:nvPr/>
            </p:nvSpPr>
            <p:spPr>
              <a:xfrm>
                <a:off x="2446314" y="2550783"/>
                <a:ext cx="560813" cy="817609"/>
              </a:xfrm>
              <a:custGeom>
                <a:rect b="b" l="l" r="r" t="t"/>
                <a:pathLst>
                  <a:path extrusionOk="0" h="40906" w="24495">
                    <a:moveTo>
                      <a:pt x="1140" y="38675"/>
                    </a:moveTo>
                    <a:lnTo>
                      <a:pt x="1190" y="38724"/>
                    </a:lnTo>
                    <a:lnTo>
                      <a:pt x="942" y="38724"/>
                    </a:lnTo>
                    <a:lnTo>
                      <a:pt x="1140" y="38675"/>
                    </a:lnTo>
                    <a:close/>
                    <a:moveTo>
                      <a:pt x="9619" y="0"/>
                    </a:moveTo>
                    <a:cubicBezTo>
                      <a:pt x="9421" y="0"/>
                      <a:pt x="9272" y="50"/>
                      <a:pt x="9123" y="149"/>
                    </a:cubicBezTo>
                    <a:lnTo>
                      <a:pt x="9074" y="198"/>
                    </a:lnTo>
                    <a:cubicBezTo>
                      <a:pt x="8876" y="347"/>
                      <a:pt x="8727" y="545"/>
                      <a:pt x="8677" y="793"/>
                    </a:cubicBezTo>
                    <a:cubicBezTo>
                      <a:pt x="8578" y="1091"/>
                      <a:pt x="8628" y="1388"/>
                      <a:pt x="8776" y="1636"/>
                    </a:cubicBezTo>
                    <a:cubicBezTo>
                      <a:pt x="9421" y="2678"/>
                      <a:pt x="10016" y="3719"/>
                      <a:pt x="10661" y="4710"/>
                    </a:cubicBezTo>
                    <a:cubicBezTo>
                      <a:pt x="11355" y="5752"/>
                      <a:pt x="11950" y="6743"/>
                      <a:pt x="12693" y="7685"/>
                    </a:cubicBezTo>
                    <a:cubicBezTo>
                      <a:pt x="13437" y="8627"/>
                      <a:pt x="14181" y="9569"/>
                      <a:pt x="14925" y="10512"/>
                    </a:cubicBezTo>
                    <a:cubicBezTo>
                      <a:pt x="15668" y="11454"/>
                      <a:pt x="16363" y="12396"/>
                      <a:pt x="17106" y="13338"/>
                    </a:cubicBezTo>
                    <a:cubicBezTo>
                      <a:pt x="17999" y="14429"/>
                      <a:pt x="18991" y="15519"/>
                      <a:pt x="19833" y="16660"/>
                    </a:cubicBezTo>
                    <a:cubicBezTo>
                      <a:pt x="20230" y="17255"/>
                      <a:pt x="20676" y="17800"/>
                      <a:pt x="21123" y="18346"/>
                    </a:cubicBezTo>
                    <a:cubicBezTo>
                      <a:pt x="21321" y="18643"/>
                      <a:pt x="21519" y="18891"/>
                      <a:pt x="21767" y="19139"/>
                    </a:cubicBezTo>
                    <a:cubicBezTo>
                      <a:pt x="21966" y="19436"/>
                      <a:pt x="22114" y="19585"/>
                      <a:pt x="22313" y="19784"/>
                    </a:cubicBezTo>
                    <a:cubicBezTo>
                      <a:pt x="22263" y="20081"/>
                      <a:pt x="22164" y="20428"/>
                      <a:pt x="22015" y="20726"/>
                    </a:cubicBezTo>
                    <a:cubicBezTo>
                      <a:pt x="21767" y="21370"/>
                      <a:pt x="21470" y="22015"/>
                      <a:pt x="21172" y="22659"/>
                    </a:cubicBezTo>
                    <a:cubicBezTo>
                      <a:pt x="20825" y="23304"/>
                      <a:pt x="20428" y="23899"/>
                      <a:pt x="20032" y="24494"/>
                    </a:cubicBezTo>
                    <a:cubicBezTo>
                      <a:pt x="18693" y="26378"/>
                      <a:pt x="17305" y="28213"/>
                      <a:pt x="15966" y="29998"/>
                    </a:cubicBezTo>
                    <a:cubicBezTo>
                      <a:pt x="15272" y="30940"/>
                      <a:pt x="14578" y="31882"/>
                      <a:pt x="13933" y="32774"/>
                    </a:cubicBezTo>
                    <a:cubicBezTo>
                      <a:pt x="13288" y="33766"/>
                      <a:pt x="12594" y="34658"/>
                      <a:pt x="11851" y="35501"/>
                    </a:cubicBezTo>
                    <a:cubicBezTo>
                      <a:pt x="11305" y="36146"/>
                      <a:pt x="10760" y="36741"/>
                      <a:pt x="10165" y="37237"/>
                    </a:cubicBezTo>
                    <a:cubicBezTo>
                      <a:pt x="9966" y="37435"/>
                      <a:pt x="9718" y="37584"/>
                      <a:pt x="9471" y="37732"/>
                    </a:cubicBezTo>
                    <a:cubicBezTo>
                      <a:pt x="9371" y="37782"/>
                      <a:pt x="9223" y="37832"/>
                      <a:pt x="9074" y="37832"/>
                    </a:cubicBezTo>
                    <a:cubicBezTo>
                      <a:pt x="8826" y="37832"/>
                      <a:pt x="8578" y="37832"/>
                      <a:pt x="8330" y="37881"/>
                    </a:cubicBezTo>
                    <a:cubicBezTo>
                      <a:pt x="7983" y="37881"/>
                      <a:pt x="7586" y="37931"/>
                      <a:pt x="7239" y="37980"/>
                    </a:cubicBezTo>
                    <a:cubicBezTo>
                      <a:pt x="6495" y="38080"/>
                      <a:pt x="5752" y="38129"/>
                      <a:pt x="5058" y="38228"/>
                    </a:cubicBezTo>
                    <a:cubicBezTo>
                      <a:pt x="4314" y="38278"/>
                      <a:pt x="3669" y="38327"/>
                      <a:pt x="3025" y="38427"/>
                    </a:cubicBezTo>
                    <a:lnTo>
                      <a:pt x="1983" y="38526"/>
                    </a:lnTo>
                    <a:lnTo>
                      <a:pt x="1289" y="38625"/>
                    </a:lnTo>
                    <a:lnTo>
                      <a:pt x="1091" y="38625"/>
                    </a:lnTo>
                    <a:cubicBezTo>
                      <a:pt x="793" y="38625"/>
                      <a:pt x="545" y="38724"/>
                      <a:pt x="397" y="38922"/>
                    </a:cubicBezTo>
                    <a:cubicBezTo>
                      <a:pt x="0" y="39369"/>
                      <a:pt x="0" y="40063"/>
                      <a:pt x="397" y="40509"/>
                    </a:cubicBezTo>
                    <a:cubicBezTo>
                      <a:pt x="496" y="40608"/>
                      <a:pt x="595" y="40707"/>
                      <a:pt x="694" y="40757"/>
                    </a:cubicBezTo>
                    <a:lnTo>
                      <a:pt x="942" y="40856"/>
                    </a:lnTo>
                    <a:lnTo>
                      <a:pt x="1240" y="40906"/>
                    </a:lnTo>
                    <a:lnTo>
                      <a:pt x="1488" y="40906"/>
                    </a:lnTo>
                    <a:lnTo>
                      <a:pt x="2033" y="40856"/>
                    </a:lnTo>
                    <a:lnTo>
                      <a:pt x="3322" y="40757"/>
                    </a:lnTo>
                    <a:cubicBezTo>
                      <a:pt x="4314" y="40658"/>
                      <a:pt x="5256" y="40608"/>
                      <a:pt x="6198" y="40509"/>
                    </a:cubicBezTo>
                    <a:lnTo>
                      <a:pt x="7636" y="40360"/>
                    </a:lnTo>
                    <a:cubicBezTo>
                      <a:pt x="8082" y="40311"/>
                      <a:pt x="8528" y="40311"/>
                      <a:pt x="8975" y="40261"/>
                    </a:cubicBezTo>
                    <a:cubicBezTo>
                      <a:pt x="9322" y="40261"/>
                      <a:pt x="9669" y="40162"/>
                      <a:pt x="9966" y="40013"/>
                    </a:cubicBezTo>
                    <a:cubicBezTo>
                      <a:pt x="10313" y="39864"/>
                      <a:pt x="10661" y="39716"/>
                      <a:pt x="10958" y="39468"/>
                    </a:cubicBezTo>
                    <a:cubicBezTo>
                      <a:pt x="11751" y="38774"/>
                      <a:pt x="12495" y="38030"/>
                      <a:pt x="13239" y="37237"/>
                    </a:cubicBezTo>
                    <a:cubicBezTo>
                      <a:pt x="13983" y="36394"/>
                      <a:pt x="14677" y="35452"/>
                      <a:pt x="15321" y="34510"/>
                    </a:cubicBezTo>
                    <a:cubicBezTo>
                      <a:pt x="16660" y="32625"/>
                      <a:pt x="18098" y="30791"/>
                      <a:pt x="19486" y="28956"/>
                    </a:cubicBezTo>
                    <a:cubicBezTo>
                      <a:pt x="20181" y="28014"/>
                      <a:pt x="20875" y="27072"/>
                      <a:pt x="21519" y="26130"/>
                    </a:cubicBezTo>
                    <a:cubicBezTo>
                      <a:pt x="21866" y="25684"/>
                      <a:pt x="22213" y="25188"/>
                      <a:pt x="22511" y="24692"/>
                    </a:cubicBezTo>
                    <a:cubicBezTo>
                      <a:pt x="22858" y="24147"/>
                      <a:pt x="23106" y="23651"/>
                      <a:pt x="23354" y="23155"/>
                    </a:cubicBezTo>
                    <a:cubicBezTo>
                      <a:pt x="23651" y="22560"/>
                      <a:pt x="23899" y="21916"/>
                      <a:pt x="24098" y="21271"/>
                    </a:cubicBezTo>
                    <a:cubicBezTo>
                      <a:pt x="24197" y="21023"/>
                      <a:pt x="24296" y="20775"/>
                      <a:pt x="24346" y="20527"/>
                    </a:cubicBezTo>
                    <a:cubicBezTo>
                      <a:pt x="24395" y="20329"/>
                      <a:pt x="24445" y="20131"/>
                      <a:pt x="24445" y="19883"/>
                    </a:cubicBezTo>
                    <a:cubicBezTo>
                      <a:pt x="24494" y="19684"/>
                      <a:pt x="24494" y="19486"/>
                      <a:pt x="24445" y="19288"/>
                    </a:cubicBezTo>
                    <a:cubicBezTo>
                      <a:pt x="24395" y="19089"/>
                      <a:pt x="24296" y="18841"/>
                      <a:pt x="24197" y="18643"/>
                    </a:cubicBezTo>
                    <a:lnTo>
                      <a:pt x="23949" y="18296"/>
                    </a:lnTo>
                    <a:lnTo>
                      <a:pt x="23850" y="18098"/>
                    </a:lnTo>
                    <a:cubicBezTo>
                      <a:pt x="23106" y="17304"/>
                      <a:pt x="22412" y="16461"/>
                      <a:pt x="21767" y="15619"/>
                    </a:cubicBezTo>
                    <a:cubicBezTo>
                      <a:pt x="21123" y="14776"/>
                      <a:pt x="20379" y="13834"/>
                      <a:pt x="19635" y="12991"/>
                    </a:cubicBezTo>
                    <a:cubicBezTo>
                      <a:pt x="18891" y="12148"/>
                      <a:pt x="18148" y="11206"/>
                      <a:pt x="17404" y="10264"/>
                    </a:cubicBezTo>
                    <a:cubicBezTo>
                      <a:pt x="15966" y="8429"/>
                      <a:pt x="14429" y="6644"/>
                      <a:pt x="13090" y="4710"/>
                    </a:cubicBezTo>
                    <a:cubicBezTo>
                      <a:pt x="12693" y="4066"/>
                      <a:pt x="12247" y="3471"/>
                      <a:pt x="11851" y="2826"/>
                    </a:cubicBezTo>
                    <a:cubicBezTo>
                      <a:pt x="11355" y="2083"/>
                      <a:pt x="10908" y="1289"/>
                      <a:pt x="10413" y="545"/>
                    </a:cubicBezTo>
                    <a:cubicBezTo>
                      <a:pt x="10313" y="298"/>
                      <a:pt x="10115" y="149"/>
                      <a:pt x="9867" y="50"/>
                    </a:cubicBezTo>
                    <a:cubicBezTo>
                      <a:pt x="9768" y="0"/>
                      <a:pt x="9669" y="0"/>
                      <a:pt x="9619"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136" name="Google Shape;136;p18"/>
          <p:cNvGrpSpPr/>
          <p:nvPr/>
        </p:nvGrpSpPr>
        <p:grpSpPr>
          <a:xfrm>
            <a:off x="264675" y="8002762"/>
            <a:ext cx="480590" cy="1310205"/>
            <a:chOff x="264681" y="7665527"/>
            <a:chExt cx="480590" cy="1599957"/>
          </a:xfrm>
        </p:grpSpPr>
        <p:sp>
          <p:nvSpPr>
            <p:cNvPr id="137" name="Google Shape;137;p18"/>
            <p:cNvSpPr txBox="1"/>
            <p:nvPr/>
          </p:nvSpPr>
          <p:spPr>
            <a:xfrm>
              <a:off x="264681" y="7665527"/>
              <a:ext cx="480590" cy="198604"/>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3000">
                  <a:solidFill>
                    <a:schemeClr val="accent2"/>
                  </a:solidFill>
                  <a:latin typeface="Neucha"/>
                  <a:ea typeface="Neucha"/>
                  <a:cs typeface="Neucha"/>
                  <a:sym typeface="Neucha"/>
                </a:rPr>
                <a:t>1</a:t>
              </a:r>
              <a:endParaRPr b="1" sz="3000">
                <a:solidFill>
                  <a:schemeClr val="accent2"/>
                </a:solidFill>
                <a:latin typeface="Neucha"/>
                <a:ea typeface="Neucha"/>
                <a:cs typeface="Neucha"/>
                <a:sym typeface="Neucha"/>
              </a:endParaRPr>
            </a:p>
          </p:txBody>
        </p:sp>
        <p:sp>
          <p:nvSpPr>
            <p:cNvPr id="138" name="Google Shape;138;p18"/>
            <p:cNvSpPr txBox="1"/>
            <p:nvPr/>
          </p:nvSpPr>
          <p:spPr>
            <a:xfrm>
              <a:off x="264681" y="8366203"/>
              <a:ext cx="480590" cy="198604"/>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3000">
                  <a:solidFill>
                    <a:schemeClr val="accent2"/>
                  </a:solidFill>
                  <a:latin typeface="Neucha"/>
                  <a:ea typeface="Neucha"/>
                  <a:cs typeface="Neucha"/>
                  <a:sym typeface="Neucha"/>
                </a:rPr>
                <a:t>2</a:t>
              </a:r>
              <a:endParaRPr b="1" sz="3000">
                <a:solidFill>
                  <a:schemeClr val="accent2"/>
                </a:solidFill>
                <a:latin typeface="Neucha"/>
                <a:ea typeface="Neucha"/>
                <a:cs typeface="Neucha"/>
                <a:sym typeface="Neucha"/>
              </a:endParaRPr>
            </a:p>
          </p:txBody>
        </p:sp>
        <p:sp>
          <p:nvSpPr>
            <p:cNvPr id="139" name="Google Shape;139;p18"/>
            <p:cNvSpPr txBox="1"/>
            <p:nvPr/>
          </p:nvSpPr>
          <p:spPr>
            <a:xfrm>
              <a:off x="264681" y="9066880"/>
              <a:ext cx="480590" cy="198604"/>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3000">
                  <a:solidFill>
                    <a:schemeClr val="accent2"/>
                  </a:solidFill>
                  <a:latin typeface="Neucha"/>
                  <a:ea typeface="Neucha"/>
                  <a:cs typeface="Neucha"/>
                  <a:sym typeface="Neucha"/>
                </a:rPr>
                <a:t>3</a:t>
              </a:r>
              <a:endParaRPr b="1" sz="3000">
                <a:solidFill>
                  <a:schemeClr val="accent2"/>
                </a:solidFill>
                <a:latin typeface="Neucha"/>
                <a:ea typeface="Neucha"/>
                <a:cs typeface="Neucha"/>
                <a:sym typeface="Neucha"/>
              </a:endParaRPr>
            </a:p>
          </p:txBody>
        </p:sp>
      </p:grpSp>
      <p:sp>
        <p:nvSpPr>
          <p:cNvPr id="140" name="Google Shape;140;p18"/>
          <p:cNvSpPr txBox="1"/>
          <p:nvPr/>
        </p:nvSpPr>
        <p:spPr>
          <a:xfrm>
            <a:off x="667296" y="7826700"/>
            <a:ext cx="2119800" cy="4170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1200"/>
              </a:spcBef>
              <a:spcAft>
                <a:spcPts val="1200"/>
              </a:spcAft>
              <a:buNone/>
            </a:pPr>
            <a:r>
              <a:rPr lang="ar" sz="1200">
                <a:solidFill>
                  <a:schemeClr val="dk1"/>
                </a:solidFill>
                <a:latin typeface="Mada"/>
                <a:ea typeface="Mada"/>
                <a:cs typeface="Mada"/>
                <a:sym typeface="Mada"/>
              </a:rPr>
              <a:t>Frank pus is termed empyema</a:t>
            </a:r>
            <a:endParaRPr sz="1200">
              <a:solidFill>
                <a:srgbClr val="0A1533"/>
              </a:solidFill>
              <a:latin typeface="Roboto Condensed"/>
              <a:ea typeface="Roboto Condensed"/>
              <a:cs typeface="Roboto Condensed"/>
              <a:sym typeface="Roboto Condensed"/>
            </a:endParaRPr>
          </a:p>
        </p:txBody>
      </p:sp>
      <p:sp>
        <p:nvSpPr>
          <p:cNvPr id="141" name="Google Shape;141;p18"/>
          <p:cNvSpPr txBox="1"/>
          <p:nvPr/>
        </p:nvSpPr>
        <p:spPr>
          <a:xfrm>
            <a:off x="667296" y="8403070"/>
            <a:ext cx="1738800" cy="4170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1200"/>
              </a:spcBef>
              <a:spcAft>
                <a:spcPts val="1200"/>
              </a:spcAft>
              <a:buNone/>
            </a:pPr>
            <a:r>
              <a:rPr lang="ar" sz="1200">
                <a:solidFill>
                  <a:schemeClr val="dk1"/>
                </a:solidFill>
                <a:latin typeface="Mada"/>
                <a:ea typeface="Mada"/>
                <a:cs typeface="Mada"/>
                <a:sym typeface="Mada"/>
              </a:rPr>
              <a:t>blood is haemothorax</a:t>
            </a:r>
            <a:endParaRPr sz="1200">
              <a:solidFill>
                <a:srgbClr val="0A1533"/>
              </a:solidFill>
              <a:latin typeface="Roboto Condensed"/>
              <a:ea typeface="Roboto Condensed"/>
              <a:cs typeface="Roboto Condensed"/>
              <a:sym typeface="Roboto Condensed"/>
            </a:endParaRPr>
          </a:p>
        </p:txBody>
      </p:sp>
      <p:sp>
        <p:nvSpPr>
          <p:cNvPr id="142" name="Google Shape;142;p18"/>
          <p:cNvSpPr txBox="1"/>
          <p:nvPr/>
        </p:nvSpPr>
        <p:spPr>
          <a:xfrm>
            <a:off x="667296" y="8979453"/>
            <a:ext cx="2520600" cy="4170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1200"/>
              </a:spcBef>
              <a:spcAft>
                <a:spcPts val="1200"/>
              </a:spcAft>
              <a:buNone/>
            </a:pPr>
            <a:r>
              <a:rPr lang="ar" sz="1200">
                <a:solidFill>
                  <a:schemeClr val="dk1"/>
                </a:solidFill>
                <a:latin typeface="Mada"/>
                <a:ea typeface="Mada"/>
                <a:cs typeface="Mada"/>
                <a:sym typeface="Mada"/>
              </a:rPr>
              <a:t>chyle is a chylothorax </a:t>
            </a:r>
            <a:r>
              <a:rPr lang="ar" sz="1200">
                <a:solidFill>
                  <a:schemeClr val="accent5"/>
                </a:solidFill>
                <a:latin typeface="Mada"/>
                <a:ea typeface="Mada"/>
                <a:cs typeface="Mada"/>
                <a:sym typeface="Mada"/>
              </a:rPr>
              <a:t>following trauma or </a:t>
            </a:r>
            <a:r>
              <a:rPr lang="ar" sz="1200">
                <a:solidFill>
                  <a:schemeClr val="accent5"/>
                </a:solidFill>
                <a:latin typeface="Mada"/>
                <a:ea typeface="Mada"/>
                <a:cs typeface="Mada"/>
                <a:sym typeface="Mada"/>
              </a:rPr>
              <a:t>infiltration</a:t>
            </a:r>
            <a:r>
              <a:rPr lang="ar" sz="1200">
                <a:solidFill>
                  <a:schemeClr val="accent5"/>
                </a:solidFill>
                <a:latin typeface="Mada"/>
                <a:ea typeface="Mada"/>
                <a:cs typeface="Mada"/>
                <a:sym typeface="Mada"/>
              </a:rPr>
              <a:t> by carcinoma. </a:t>
            </a:r>
            <a:endParaRPr sz="1200">
              <a:solidFill>
                <a:srgbClr val="0A1533"/>
              </a:solidFill>
              <a:latin typeface="Roboto Condensed"/>
              <a:ea typeface="Roboto Condensed"/>
              <a:cs typeface="Roboto Condensed"/>
              <a:sym typeface="Roboto Condensed"/>
            </a:endParaRPr>
          </a:p>
        </p:txBody>
      </p:sp>
      <p:sp>
        <p:nvSpPr>
          <p:cNvPr id="143" name="Google Shape;143;p18"/>
          <p:cNvSpPr txBox="1"/>
          <p:nvPr/>
        </p:nvSpPr>
        <p:spPr>
          <a:xfrm>
            <a:off x="4506596" y="7888821"/>
            <a:ext cx="2616600" cy="3975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1200"/>
              </a:spcBef>
              <a:spcAft>
                <a:spcPts val="1200"/>
              </a:spcAft>
              <a:buNone/>
            </a:pPr>
            <a:r>
              <a:rPr lang="ar" sz="1200">
                <a:solidFill>
                  <a:schemeClr val="dk1"/>
                </a:solidFill>
                <a:latin typeface="Mada"/>
                <a:ea typeface="Mada"/>
                <a:cs typeface="Mada"/>
                <a:sym typeface="Mada"/>
              </a:rPr>
              <a:t>Increased production of fluid by cells in the pleural space.</a:t>
            </a:r>
            <a:endParaRPr>
              <a:solidFill>
                <a:schemeClr val="dk1"/>
              </a:solidFill>
            </a:endParaRPr>
          </a:p>
        </p:txBody>
      </p:sp>
      <p:sp>
        <p:nvSpPr>
          <p:cNvPr id="144" name="Google Shape;144;p18"/>
          <p:cNvSpPr txBox="1"/>
          <p:nvPr/>
        </p:nvSpPr>
        <p:spPr>
          <a:xfrm>
            <a:off x="4506596" y="8415111"/>
            <a:ext cx="2616600" cy="4389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1200"/>
              </a:spcBef>
              <a:spcAft>
                <a:spcPts val="1200"/>
              </a:spcAft>
              <a:buNone/>
            </a:pPr>
            <a:r>
              <a:rPr lang="ar" sz="1200">
                <a:solidFill>
                  <a:schemeClr val="dk1"/>
                </a:solidFill>
                <a:latin typeface="Mada"/>
                <a:ea typeface="Mada"/>
                <a:cs typeface="Mada"/>
                <a:sym typeface="Mada"/>
              </a:rPr>
              <a:t>Increased drainage of fluid into pleural space.</a:t>
            </a:r>
            <a:endParaRPr>
              <a:solidFill>
                <a:schemeClr val="dk1"/>
              </a:solidFill>
            </a:endParaRPr>
          </a:p>
        </p:txBody>
      </p:sp>
      <p:sp>
        <p:nvSpPr>
          <p:cNvPr id="145" name="Google Shape;145;p18"/>
          <p:cNvSpPr txBox="1"/>
          <p:nvPr/>
        </p:nvSpPr>
        <p:spPr>
          <a:xfrm>
            <a:off x="4506596" y="8982597"/>
            <a:ext cx="2616600" cy="4389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1200"/>
              </a:spcBef>
              <a:spcAft>
                <a:spcPts val="1200"/>
              </a:spcAft>
              <a:buNone/>
            </a:pPr>
            <a:r>
              <a:rPr lang="ar" sz="1200">
                <a:solidFill>
                  <a:schemeClr val="dk1"/>
                </a:solidFill>
                <a:latin typeface="Mada"/>
                <a:ea typeface="Mada"/>
                <a:cs typeface="Mada"/>
                <a:sym typeface="Mada"/>
              </a:rPr>
              <a:t>Decreased drainage fluid from the pleural space.</a:t>
            </a:r>
            <a:endParaRPr>
              <a:solidFill>
                <a:schemeClr val="dk1"/>
              </a:solidFill>
            </a:endParaRPr>
          </a:p>
        </p:txBody>
      </p:sp>
      <p:sp>
        <p:nvSpPr>
          <p:cNvPr id="146" name="Google Shape;146;p18"/>
          <p:cNvSpPr txBox="1"/>
          <p:nvPr/>
        </p:nvSpPr>
        <p:spPr>
          <a:xfrm>
            <a:off x="170025" y="7315325"/>
            <a:ext cx="3589200" cy="412200"/>
          </a:xfrm>
          <a:prstGeom prst="rect">
            <a:avLst/>
          </a:prstGeom>
          <a:noFill/>
          <a:ln>
            <a:noFill/>
          </a:ln>
        </p:spPr>
        <p:txBody>
          <a:bodyPr anchorCtr="0" anchor="ctr" bIns="91425" lIns="91425" spcFirstLastPara="1" rIns="91425" wrap="square" tIns="91425">
            <a:noAutofit/>
          </a:bodyPr>
          <a:lstStyle/>
          <a:p>
            <a:pPr indent="-311150" lvl="0" marL="457200" rtl="0" algn="l">
              <a:lnSpc>
                <a:spcPct val="115000"/>
              </a:lnSpc>
              <a:spcBef>
                <a:spcPts val="1200"/>
              </a:spcBef>
              <a:spcAft>
                <a:spcPts val="0"/>
              </a:spcAft>
              <a:buClr>
                <a:schemeClr val="dk1"/>
              </a:buClr>
              <a:buSzPts val="1300"/>
              <a:buFont typeface="Mada"/>
              <a:buChar char="◄"/>
            </a:pPr>
            <a:r>
              <a:rPr b="1" lang="ar" sz="1300">
                <a:solidFill>
                  <a:schemeClr val="dk1"/>
                </a:solidFill>
                <a:highlight>
                  <a:schemeClr val="accent4"/>
                </a:highlight>
                <a:latin typeface="Mada"/>
                <a:ea typeface="Mada"/>
                <a:cs typeface="Mada"/>
                <a:sym typeface="Mada"/>
              </a:rPr>
              <a:t>The accumulation of:</a:t>
            </a:r>
            <a:endParaRPr b="1" sz="1300">
              <a:highlight>
                <a:schemeClr val="accent4"/>
              </a:highlight>
              <a:latin typeface="Mada"/>
              <a:ea typeface="Mada"/>
              <a:cs typeface="Mada"/>
              <a:sym typeface="Mada"/>
            </a:endParaRPr>
          </a:p>
        </p:txBody>
      </p:sp>
      <p:sp>
        <p:nvSpPr>
          <p:cNvPr id="147" name="Google Shape;147;p18"/>
          <p:cNvSpPr txBox="1"/>
          <p:nvPr/>
        </p:nvSpPr>
        <p:spPr>
          <a:xfrm>
            <a:off x="3912225" y="7197852"/>
            <a:ext cx="3283200" cy="562200"/>
          </a:xfrm>
          <a:prstGeom prst="rect">
            <a:avLst/>
          </a:prstGeom>
          <a:noFill/>
          <a:ln>
            <a:noFill/>
          </a:ln>
        </p:spPr>
        <p:txBody>
          <a:bodyPr anchorCtr="0" anchor="ctr" bIns="91425" lIns="91425" spcFirstLastPara="1" rIns="91425" wrap="square" tIns="91425">
            <a:noAutofit/>
          </a:bodyPr>
          <a:lstStyle/>
          <a:p>
            <a:pPr indent="-311150" lvl="0" marL="457200" rtl="0" algn="l">
              <a:lnSpc>
                <a:spcPct val="115000"/>
              </a:lnSpc>
              <a:spcBef>
                <a:spcPts val="1200"/>
              </a:spcBef>
              <a:spcAft>
                <a:spcPts val="0"/>
              </a:spcAft>
              <a:buClr>
                <a:schemeClr val="accent5"/>
              </a:buClr>
              <a:buSzPts val="1300"/>
              <a:buFont typeface="Mada"/>
              <a:buChar char="◄"/>
            </a:pPr>
            <a:r>
              <a:rPr b="1" lang="ar" sz="1300">
                <a:solidFill>
                  <a:schemeClr val="accent5"/>
                </a:solidFill>
                <a:highlight>
                  <a:schemeClr val="accent4"/>
                </a:highlight>
                <a:latin typeface="Mada"/>
                <a:ea typeface="Mada"/>
                <a:cs typeface="Mada"/>
                <a:sym typeface="Mada"/>
              </a:rPr>
              <a:t>The accumulation can be caused by one of the following mechanisms:</a:t>
            </a:r>
            <a:endParaRPr b="1" sz="1300">
              <a:solidFill>
                <a:schemeClr val="accent5"/>
              </a:solidFill>
              <a:highlight>
                <a:schemeClr val="accent4"/>
              </a:highlight>
              <a:latin typeface="Mada"/>
              <a:ea typeface="Mada"/>
              <a:cs typeface="Mada"/>
              <a:sym typeface="Mada"/>
            </a:endParaRPr>
          </a:p>
        </p:txBody>
      </p:sp>
      <p:grpSp>
        <p:nvGrpSpPr>
          <p:cNvPr id="148" name="Google Shape;148;p18"/>
          <p:cNvGrpSpPr/>
          <p:nvPr/>
        </p:nvGrpSpPr>
        <p:grpSpPr>
          <a:xfrm>
            <a:off x="4059072" y="7826550"/>
            <a:ext cx="397510" cy="1620690"/>
            <a:chOff x="297753" y="7450495"/>
            <a:chExt cx="397510" cy="2076477"/>
          </a:xfrm>
        </p:grpSpPr>
        <p:grpSp>
          <p:nvGrpSpPr>
            <p:cNvPr id="149" name="Google Shape;149;p18"/>
            <p:cNvGrpSpPr/>
            <p:nvPr/>
          </p:nvGrpSpPr>
          <p:grpSpPr>
            <a:xfrm rot="5400000">
              <a:off x="164520" y="8273085"/>
              <a:ext cx="674960" cy="386525"/>
              <a:chOff x="2842489" y="2496277"/>
              <a:chExt cx="1782307" cy="877071"/>
            </a:xfrm>
          </p:grpSpPr>
          <p:sp>
            <p:nvSpPr>
              <p:cNvPr id="150" name="Google Shape;150;p18"/>
              <p:cNvSpPr/>
              <p:nvPr/>
            </p:nvSpPr>
            <p:spPr>
              <a:xfrm>
                <a:off x="2882235" y="2952152"/>
                <a:ext cx="330352" cy="395812"/>
              </a:xfrm>
              <a:custGeom>
                <a:rect b="b" l="l" r="r" t="t"/>
                <a:pathLst>
                  <a:path extrusionOk="0" h="19803" w="14429">
                    <a:moveTo>
                      <a:pt x="13487" y="0"/>
                    </a:moveTo>
                    <a:cubicBezTo>
                      <a:pt x="13189" y="0"/>
                      <a:pt x="12991" y="99"/>
                      <a:pt x="12793" y="298"/>
                    </a:cubicBezTo>
                    <a:lnTo>
                      <a:pt x="12793" y="347"/>
                    </a:lnTo>
                    <a:cubicBezTo>
                      <a:pt x="12148" y="1190"/>
                      <a:pt x="11504" y="1983"/>
                      <a:pt x="10859" y="2826"/>
                    </a:cubicBezTo>
                    <a:cubicBezTo>
                      <a:pt x="10264" y="3669"/>
                      <a:pt x="9669" y="4462"/>
                      <a:pt x="9124" y="5305"/>
                    </a:cubicBezTo>
                    <a:cubicBezTo>
                      <a:pt x="9173" y="5206"/>
                      <a:pt x="9223" y="5157"/>
                      <a:pt x="9272" y="5057"/>
                    </a:cubicBezTo>
                    <a:lnTo>
                      <a:pt x="9272" y="5057"/>
                    </a:lnTo>
                    <a:cubicBezTo>
                      <a:pt x="8231" y="6545"/>
                      <a:pt x="7239" y="8032"/>
                      <a:pt x="6248" y="9520"/>
                    </a:cubicBezTo>
                    <a:cubicBezTo>
                      <a:pt x="5801" y="10264"/>
                      <a:pt x="5405" y="10958"/>
                      <a:pt x="4958" y="11702"/>
                    </a:cubicBezTo>
                    <a:cubicBezTo>
                      <a:pt x="4760" y="12049"/>
                      <a:pt x="4512" y="12445"/>
                      <a:pt x="4314" y="12792"/>
                    </a:cubicBezTo>
                    <a:cubicBezTo>
                      <a:pt x="4066" y="13189"/>
                      <a:pt x="3818" y="13536"/>
                      <a:pt x="3620" y="13883"/>
                    </a:cubicBezTo>
                    <a:lnTo>
                      <a:pt x="3719" y="13685"/>
                    </a:lnTo>
                    <a:lnTo>
                      <a:pt x="3719" y="13685"/>
                    </a:lnTo>
                    <a:cubicBezTo>
                      <a:pt x="3173" y="14429"/>
                      <a:pt x="2628" y="15222"/>
                      <a:pt x="2033" y="15966"/>
                    </a:cubicBezTo>
                    <a:cubicBezTo>
                      <a:pt x="1785" y="16263"/>
                      <a:pt x="1537" y="16610"/>
                      <a:pt x="1240" y="16957"/>
                    </a:cubicBezTo>
                    <a:lnTo>
                      <a:pt x="843" y="17503"/>
                    </a:lnTo>
                    <a:cubicBezTo>
                      <a:pt x="694" y="17701"/>
                      <a:pt x="546" y="17899"/>
                      <a:pt x="347" y="18098"/>
                    </a:cubicBezTo>
                    <a:cubicBezTo>
                      <a:pt x="50" y="18445"/>
                      <a:pt x="0" y="18941"/>
                      <a:pt x="198" y="19337"/>
                    </a:cubicBezTo>
                    <a:cubicBezTo>
                      <a:pt x="347" y="19536"/>
                      <a:pt x="496" y="19684"/>
                      <a:pt x="744" y="19783"/>
                    </a:cubicBezTo>
                    <a:cubicBezTo>
                      <a:pt x="810" y="19797"/>
                      <a:pt x="877" y="19803"/>
                      <a:pt x="942" y="19803"/>
                    </a:cubicBezTo>
                    <a:cubicBezTo>
                      <a:pt x="1121" y="19803"/>
                      <a:pt x="1293" y="19757"/>
                      <a:pt x="1438" y="19684"/>
                    </a:cubicBezTo>
                    <a:cubicBezTo>
                      <a:pt x="1835" y="19288"/>
                      <a:pt x="2231" y="18841"/>
                      <a:pt x="2578" y="18346"/>
                    </a:cubicBezTo>
                    <a:cubicBezTo>
                      <a:pt x="2876" y="17949"/>
                      <a:pt x="3173" y="17602"/>
                      <a:pt x="3421" y="17255"/>
                    </a:cubicBezTo>
                    <a:cubicBezTo>
                      <a:pt x="4066" y="16461"/>
                      <a:pt x="4661" y="15619"/>
                      <a:pt x="5306" y="14776"/>
                    </a:cubicBezTo>
                    <a:cubicBezTo>
                      <a:pt x="5901" y="13883"/>
                      <a:pt x="6496" y="12891"/>
                      <a:pt x="7041" y="11999"/>
                    </a:cubicBezTo>
                    <a:cubicBezTo>
                      <a:pt x="7636" y="11057"/>
                      <a:pt x="8132" y="10313"/>
                      <a:pt x="8727" y="9470"/>
                    </a:cubicBezTo>
                    <a:lnTo>
                      <a:pt x="9669" y="8032"/>
                    </a:lnTo>
                    <a:cubicBezTo>
                      <a:pt x="10115" y="7388"/>
                      <a:pt x="10512" y="6842"/>
                      <a:pt x="10909" y="6247"/>
                    </a:cubicBezTo>
                    <a:cubicBezTo>
                      <a:pt x="11404" y="5504"/>
                      <a:pt x="11950" y="4859"/>
                      <a:pt x="12396" y="4115"/>
                    </a:cubicBezTo>
                    <a:cubicBezTo>
                      <a:pt x="12892" y="3421"/>
                      <a:pt x="13586" y="2578"/>
                      <a:pt x="14181" y="1835"/>
                    </a:cubicBezTo>
                    <a:cubicBezTo>
                      <a:pt x="14330" y="1636"/>
                      <a:pt x="14429" y="1339"/>
                      <a:pt x="14429" y="1091"/>
                    </a:cubicBezTo>
                    <a:cubicBezTo>
                      <a:pt x="14429" y="793"/>
                      <a:pt x="14330" y="496"/>
                      <a:pt x="14181" y="298"/>
                    </a:cubicBezTo>
                    <a:cubicBezTo>
                      <a:pt x="13983" y="99"/>
                      <a:pt x="13735" y="0"/>
                      <a:pt x="13487"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p18"/>
              <p:cNvSpPr/>
              <p:nvPr/>
            </p:nvSpPr>
            <p:spPr>
              <a:xfrm>
                <a:off x="2842489" y="2515105"/>
                <a:ext cx="373509" cy="467787"/>
              </a:xfrm>
              <a:custGeom>
                <a:rect b="b" l="l" r="r" t="t"/>
                <a:pathLst>
                  <a:path extrusionOk="0" h="23404" w="16314">
                    <a:moveTo>
                      <a:pt x="1092" y="0"/>
                    </a:moveTo>
                    <a:cubicBezTo>
                      <a:pt x="893" y="0"/>
                      <a:pt x="695" y="50"/>
                      <a:pt x="546" y="149"/>
                    </a:cubicBezTo>
                    <a:cubicBezTo>
                      <a:pt x="298" y="347"/>
                      <a:pt x="149" y="595"/>
                      <a:pt x="100" y="843"/>
                    </a:cubicBezTo>
                    <a:cubicBezTo>
                      <a:pt x="1" y="1140"/>
                      <a:pt x="50" y="1488"/>
                      <a:pt x="199" y="1735"/>
                    </a:cubicBezTo>
                    <a:cubicBezTo>
                      <a:pt x="298" y="1934"/>
                      <a:pt x="397" y="2132"/>
                      <a:pt x="546" y="2330"/>
                    </a:cubicBezTo>
                    <a:cubicBezTo>
                      <a:pt x="992" y="2925"/>
                      <a:pt x="1439" y="3669"/>
                      <a:pt x="1885" y="4314"/>
                    </a:cubicBezTo>
                    <a:cubicBezTo>
                      <a:pt x="2430" y="5157"/>
                      <a:pt x="3025" y="6000"/>
                      <a:pt x="3620" y="6842"/>
                    </a:cubicBezTo>
                    <a:cubicBezTo>
                      <a:pt x="4067" y="7437"/>
                      <a:pt x="4463" y="8082"/>
                      <a:pt x="4860" y="8677"/>
                    </a:cubicBezTo>
                    <a:cubicBezTo>
                      <a:pt x="5257" y="9322"/>
                      <a:pt x="5802" y="10115"/>
                      <a:pt x="6248" y="10809"/>
                    </a:cubicBezTo>
                    <a:cubicBezTo>
                      <a:pt x="6694" y="11503"/>
                      <a:pt x="7042" y="12098"/>
                      <a:pt x="7488" y="12693"/>
                    </a:cubicBezTo>
                    <a:cubicBezTo>
                      <a:pt x="7884" y="13338"/>
                      <a:pt x="8430" y="14082"/>
                      <a:pt x="8926" y="14776"/>
                    </a:cubicBezTo>
                    <a:cubicBezTo>
                      <a:pt x="9422" y="15470"/>
                      <a:pt x="9769" y="16065"/>
                      <a:pt x="10165" y="16709"/>
                    </a:cubicBezTo>
                    <a:cubicBezTo>
                      <a:pt x="10661" y="17503"/>
                      <a:pt x="11207" y="18296"/>
                      <a:pt x="11752" y="19089"/>
                    </a:cubicBezTo>
                    <a:cubicBezTo>
                      <a:pt x="12198" y="19784"/>
                      <a:pt x="12694" y="20379"/>
                      <a:pt x="13190" y="21023"/>
                    </a:cubicBezTo>
                    <a:cubicBezTo>
                      <a:pt x="13636" y="21618"/>
                      <a:pt x="14231" y="22362"/>
                      <a:pt x="14727" y="23056"/>
                    </a:cubicBezTo>
                    <a:cubicBezTo>
                      <a:pt x="14876" y="23254"/>
                      <a:pt x="15124" y="23403"/>
                      <a:pt x="15372" y="23403"/>
                    </a:cubicBezTo>
                    <a:cubicBezTo>
                      <a:pt x="15620" y="23403"/>
                      <a:pt x="15867" y="23254"/>
                      <a:pt x="16016" y="23056"/>
                    </a:cubicBezTo>
                    <a:cubicBezTo>
                      <a:pt x="16215" y="22858"/>
                      <a:pt x="16314" y="22610"/>
                      <a:pt x="16314" y="22312"/>
                    </a:cubicBezTo>
                    <a:lnTo>
                      <a:pt x="16264" y="22064"/>
                    </a:lnTo>
                    <a:cubicBezTo>
                      <a:pt x="16215" y="21866"/>
                      <a:pt x="16165" y="21717"/>
                      <a:pt x="16016" y="21569"/>
                    </a:cubicBezTo>
                    <a:cubicBezTo>
                      <a:pt x="15272" y="20478"/>
                      <a:pt x="14479" y="19436"/>
                      <a:pt x="13686" y="18346"/>
                    </a:cubicBezTo>
                    <a:cubicBezTo>
                      <a:pt x="12942" y="17255"/>
                      <a:pt x="12397" y="16362"/>
                      <a:pt x="11752" y="15321"/>
                    </a:cubicBezTo>
                    <a:cubicBezTo>
                      <a:pt x="11405" y="14776"/>
                      <a:pt x="11107" y="14230"/>
                      <a:pt x="10711" y="13734"/>
                    </a:cubicBezTo>
                    <a:cubicBezTo>
                      <a:pt x="10364" y="13189"/>
                      <a:pt x="10017" y="12693"/>
                      <a:pt x="9670" y="12148"/>
                    </a:cubicBezTo>
                    <a:cubicBezTo>
                      <a:pt x="8777" y="10908"/>
                      <a:pt x="7984" y="9570"/>
                      <a:pt x="7190" y="8280"/>
                    </a:cubicBezTo>
                    <a:lnTo>
                      <a:pt x="5901" y="6297"/>
                    </a:lnTo>
                    <a:cubicBezTo>
                      <a:pt x="5405" y="5553"/>
                      <a:pt x="4959" y="4859"/>
                      <a:pt x="4463" y="4165"/>
                    </a:cubicBezTo>
                    <a:cubicBezTo>
                      <a:pt x="3918" y="3372"/>
                      <a:pt x="3372" y="2578"/>
                      <a:pt x="2827" y="1735"/>
                    </a:cubicBezTo>
                    <a:lnTo>
                      <a:pt x="2827" y="1735"/>
                    </a:lnTo>
                    <a:lnTo>
                      <a:pt x="2529" y="1289"/>
                    </a:lnTo>
                    <a:cubicBezTo>
                      <a:pt x="2331" y="942"/>
                      <a:pt x="2083" y="645"/>
                      <a:pt x="1835" y="347"/>
                    </a:cubicBezTo>
                    <a:cubicBezTo>
                      <a:pt x="1687" y="198"/>
                      <a:pt x="1538" y="99"/>
                      <a:pt x="1339" y="50"/>
                    </a:cubicBezTo>
                    <a:cubicBezTo>
                      <a:pt x="1240" y="0"/>
                      <a:pt x="1191" y="0"/>
                      <a:pt x="1092"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p18"/>
              <p:cNvSpPr/>
              <p:nvPr/>
            </p:nvSpPr>
            <p:spPr>
              <a:xfrm>
                <a:off x="2842489" y="2496277"/>
                <a:ext cx="1782307" cy="877071"/>
              </a:xfrm>
              <a:custGeom>
                <a:rect b="b" l="l" r="r" t="t"/>
                <a:pathLst>
                  <a:path extrusionOk="0" h="43881" w="77847">
                    <a:moveTo>
                      <a:pt x="42643" y="0"/>
                    </a:moveTo>
                    <a:cubicBezTo>
                      <a:pt x="40957" y="0"/>
                      <a:pt x="39221" y="0"/>
                      <a:pt x="37535" y="50"/>
                    </a:cubicBezTo>
                    <a:lnTo>
                      <a:pt x="37486" y="50"/>
                    </a:lnTo>
                    <a:cubicBezTo>
                      <a:pt x="36544" y="50"/>
                      <a:pt x="35651" y="50"/>
                      <a:pt x="34660" y="99"/>
                    </a:cubicBezTo>
                    <a:cubicBezTo>
                      <a:pt x="33668" y="149"/>
                      <a:pt x="32726" y="149"/>
                      <a:pt x="31784" y="198"/>
                    </a:cubicBezTo>
                    <a:cubicBezTo>
                      <a:pt x="29850" y="198"/>
                      <a:pt x="27916" y="198"/>
                      <a:pt x="25982" y="248"/>
                    </a:cubicBezTo>
                    <a:cubicBezTo>
                      <a:pt x="24049" y="297"/>
                      <a:pt x="22165" y="347"/>
                      <a:pt x="20231" y="397"/>
                    </a:cubicBezTo>
                    <a:cubicBezTo>
                      <a:pt x="19239" y="397"/>
                      <a:pt x="18347" y="397"/>
                      <a:pt x="17355" y="446"/>
                    </a:cubicBezTo>
                    <a:cubicBezTo>
                      <a:pt x="16363" y="496"/>
                      <a:pt x="15520" y="496"/>
                      <a:pt x="14529" y="595"/>
                    </a:cubicBezTo>
                    <a:cubicBezTo>
                      <a:pt x="13587" y="645"/>
                      <a:pt x="12694" y="694"/>
                      <a:pt x="11752" y="793"/>
                    </a:cubicBezTo>
                    <a:cubicBezTo>
                      <a:pt x="10860" y="892"/>
                      <a:pt x="9917" y="1041"/>
                      <a:pt x="9025" y="1091"/>
                    </a:cubicBezTo>
                    <a:lnTo>
                      <a:pt x="7042" y="1091"/>
                    </a:lnTo>
                    <a:cubicBezTo>
                      <a:pt x="6397" y="1091"/>
                      <a:pt x="5703" y="1041"/>
                      <a:pt x="5009" y="1041"/>
                    </a:cubicBezTo>
                    <a:lnTo>
                      <a:pt x="3025" y="942"/>
                    </a:lnTo>
                    <a:cubicBezTo>
                      <a:pt x="2331" y="892"/>
                      <a:pt x="1587" y="843"/>
                      <a:pt x="893" y="744"/>
                    </a:cubicBezTo>
                    <a:cubicBezTo>
                      <a:pt x="645" y="744"/>
                      <a:pt x="397" y="843"/>
                      <a:pt x="249" y="1041"/>
                    </a:cubicBezTo>
                    <a:cubicBezTo>
                      <a:pt x="100" y="1240"/>
                      <a:pt x="1" y="1487"/>
                      <a:pt x="1" y="1785"/>
                    </a:cubicBezTo>
                    <a:cubicBezTo>
                      <a:pt x="1" y="2033"/>
                      <a:pt x="100" y="2281"/>
                      <a:pt x="249" y="2479"/>
                    </a:cubicBezTo>
                    <a:lnTo>
                      <a:pt x="447" y="2628"/>
                    </a:lnTo>
                    <a:cubicBezTo>
                      <a:pt x="546" y="2727"/>
                      <a:pt x="744" y="2777"/>
                      <a:pt x="893" y="2777"/>
                    </a:cubicBezTo>
                    <a:cubicBezTo>
                      <a:pt x="1786" y="2925"/>
                      <a:pt x="2728" y="2925"/>
                      <a:pt x="3670" y="2975"/>
                    </a:cubicBezTo>
                    <a:cubicBezTo>
                      <a:pt x="4562" y="3025"/>
                      <a:pt x="5455" y="3074"/>
                      <a:pt x="6397" y="3124"/>
                    </a:cubicBezTo>
                    <a:cubicBezTo>
                      <a:pt x="6843" y="3149"/>
                      <a:pt x="7277" y="3161"/>
                      <a:pt x="7711" y="3161"/>
                    </a:cubicBezTo>
                    <a:cubicBezTo>
                      <a:pt x="8145" y="3161"/>
                      <a:pt x="8579" y="3149"/>
                      <a:pt x="9025" y="3124"/>
                    </a:cubicBezTo>
                    <a:cubicBezTo>
                      <a:pt x="9868" y="3074"/>
                      <a:pt x="10760" y="2925"/>
                      <a:pt x="11653" y="2777"/>
                    </a:cubicBezTo>
                    <a:cubicBezTo>
                      <a:pt x="13438" y="2529"/>
                      <a:pt x="15272" y="2380"/>
                      <a:pt x="17107" y="2330"/>
                    </a:cubicBezTo>
                    <a:cubicBezTo>
                      <a:pt x="18099" y="2330"/>
                      <a:pt x="19090" y="2281"/>
                      <a:pt x="20132" y="2231"/>
                    </a:cubicBezTo>
                    <a:lnTo>
                      <a:pt x="22809" y="2132"/>
                    </a:lnTo>
                    <a:cubicBezTo>
                      <a:pt x="24743" y="2082"/>
                      <a:pt x="26726" y="2033"/>
                      <a:pt x="28660" y="1983"/>
                    </a:cubicBezTo>
                    <a:lnTo>
                      <a:pt x="31486" y="1983"/>
                    </a:lnTo>
                    <a:cubicBezTo>
                      <a:pt x="32379" y="1983"/>
                      <a:pt x="33470" y="1934"/>
                      <a:pt x="34461" y="1884"/>
                    </a:cubicBezTo>
                    <a:cubicBezTo>
                      <a:pt x="35106" y="1868"/>
                      <a:pt x="35750" y="1862"/>
                      <a:pt x="36393" y="1862"/>
                    </a:cubicBezTo>
                    <a:cubicBezTo>
                      <a:pt x="37679" y="1862"/>
                      <a:pt x="38957" y="1884"/>
                      <a:pt x="40213" y="1884"/>
                    </a:cubicBezTo>
                    <a:lnTo>
                      <a:pt x="45816" y="1884"/>
                    </a:lnTo>
                    <a:cubicBezTo>
                      <a:pt x="47513" y="1884"/>
                      <a:pt x="49210" y="1865"/>
                      <a:pt x="50906" y="1865"/>
                    </a:cubicBezTo>
                    <a:cubicBezTo>
                      <a:pt x="53028" y="1865"/>
                      <a:pt x="55149" y="1895"/>
                      <a:pt x="57270" y="2033"/>
                    </a:cubicBezTo>
                    <a:cubicBezTo>
                      <a:pt x="57914" y="2082"/>
                      <a:pt x="58509" y="2132"/>
                      <a:pt x="59154" y="2231"/>
                    </a:cubicBezTo>
                    <a:cubicBezTo>
                      <a:pt x="59203" y="2231"/>
                      <a:pt x="59253" y="2231"/>
                      <a:pt x="59352" y="2281"/>
                    </a:cubicBezTo>
                    <a:cubicBezTo>
                      <a:pt x="59451" y="2380"/>
                      <a:pt x="59600" y="2479"/>
                      <a:pt x="59749" y="2578"/>
                    </a:cubicBezTo>
                    <a:lnTo>
                      <a:pt x="60393" y="3124"/>
                    </a:lnTo>
                    <a:cubicBezTo>
                      <a:pt x="61088" y="3719"/>
                      <a:pt x="61732" y="4363"/>
                      <a:pt x="62426" y="4958"/>
                    </a:cubicBezTo>
                    <a:cubicBezTo>
                      <a:pt x="63071" y="5603"/>
                      <a:pt x="63864" y="6347"/>
                      <a:pt x="64509" y="7090"/>
                    </a:cubicBezTo>
                    <a:cubicBezTo>
                      <a:pt x="65203" y="7834"/>
                      <a:pt x="65848" y="8627"/>
                      <a:pt x="66492" y="9371"/>
                    </a:cubicBezTo>
                    <a:cubicBezTo>
                      <a:pt x="67137" y="10164"/>
                      <a:pt x="67881" y="10958"/>
                      <a:pt x="68575" y="11751"/>
                    </a:cubicBezTo>
                    <a:cubicBezTo>
                      <a:pt x="69269" y="12544"/>
                      <a:pt x="69914" y="13239"/>
                      <a:pt x="70509" y="13982"/>
                    </a:cubicBezTo>
                    <a:cubicBezTo>
                      <a:pt x="71153" y="14726"/>
                      <a:pt x="71798" y="15569"/>
                      <a:pt x="72393" y="16362"/>
                    </a:cubicBezTo>
                    <a:cubicBezTo>
                      <a:pt x="73533" y="17850"/>
                      <a:pt x="74574" y="19387"/>
                      <a:pt x="75715" y="20924"/>
                    </a:cubicBezTo>
                    <a:cubicBezTo>
                      <a:pt x="75070" y="21469"/>
                      <a:pt x="74426" y="22015"/>
                      <a:pt x="73781" y="22560"/>
                    </a:cubicBezTo>
                    <a:cubicBezTo>
                      <a:pt x="73434" y="22907"/>
                      <a:pt x="73087" y="23205"/>
                      <a:pt x="72740" y="23552"/>
                    </a:cubicBezTo>
                    <a:cubicBezTo>
                      <a:pt x="72393" y="23899"/>
                      <a:pt x="72095" y="24295"/>
                      <a:pt x="71748" y="24643"/>
                    </a:cubicBezTo>
                    <a:cubicBezTo>
                      <a:pt x="71004" y="25436"/>
                      <a:pt x="70310" y="26180"/>
                      <a:pt x="69616" y="26874"/>
                    </a:cubicBezTo>
                    <a:cubicBezTo>
                      <a:pt x="69269" y="27221"/>
                      <a:pt x="68971" y="27568"/>
                      <a:pt x="68624" y="27915"/>
                    </a:cubicBezTo>
                    <a:cubicBezTo>
                      <a:pt x="68277" y="28213"/>
                      <a:pt x="67980" y="28560"/>
                      <a:pt x="67633" y="28857"/>
                    </a:cubicBezTo>
                    <a:cubicBezTo>
                      <a:pt x="66195" y="30245"/>
                      <a:pt x="64757" y="31535"/>
                      <a:pt x="63319" y="32873"/>
                    </a:cubicBezTo>
                    <a:cubicBezTo>
                      <a:pt x="62625" y="33518"/>
                      <a:pt x="61931" y="34162"/>
                      <a:pt x="61236" y="34807"/>
                    </a:cubicBezTo>
                    <a:cubicBezTo>
                      <a:pt x="60542" y="35501"/>
                      <a:pt x="59798" y="36195"/>
                      <a:pt x="59104" y="36840"/>
                    </a:cubicBezTo>
                    <a:cubicBezTo>
                      <a:pt x="58509" y="37385"/>
                      <a:pt x="57964" y="37881"/>
                      <a:pt x="57369" y="38377"/>
                    </a:cubicBezTo>
                    <a:cubicBezTo>
                      <a:pt x="56823" y="38922"/>
                      <a:pt x="56427" y="39319"/>
                      <a:pt x="55931" y="39765"/>
                    </a:cubicBezTo>
                    <a:lnTo>
                      <a:pt x="56129" y="39666"/>
                    </a:lnTo>
                    <a:lnTo>
                      <a:pt x="56129" y="39666"/>
                    </a:lnTo>
                    <a:cubicBezTo>
                      <a:pt x="55931" y="39815"/>
                      <a:pt x="55782" y="40013"/>
                      <a:pt x="55584" y="40162"/>
                    </a:cubicBezTo>
                    <a:lnTo>
                      <a:pt x="54691" y="40212"/>
                    </a:lnTo>
                    <a:cubicBezTo>
                      <a:pt x="54196" y="40311"/>
                      <a:pt x="53700" y="40360"/>
                      <a:pt x="53253" y="40410"/>
                    </a:cubicBezTo>
                    <a:cubicBezTo>
                      <a:pt x="52411" y="40559"/>
                      <a:pt x="51518" y="40707"/>
                      <a:pt x="50675" y="40856"/>
                    </a:cubicBezTo>
                    <a:cubicBezTo>
                      <a:pt x="48841" y="41104"/>
                      <a:pt x="46956" y="41253"/>
                      <a:pt x="45122" y="41352"/>
                    </a:cubicBezTo>
                    <a:cubicBezTo>
                      <a:pt x="43238" y="41501"/>
                      <a:pt x="41254" y="41501"/>
                      <a:pt x="39320" y="41501"/>
                    </a:cubicBezTo>
                    <a:cubicBezTo>
                      <a:pt x="36775" y="41501"/>
                      <a:pt x="34208" y="41479"/>
                      <a:pt x="31633" y="41479"/>
                    </a:cubicBezTo>
                    <a:cubicBezTo>
                      <a:pt x="30346" y="41479"/>
                      <a:pt x="29057" y="41484"/>
                      <a:pt x="27768" y="41501"/>
                    </a:cubicBezTo>
                    <a:cubicBezTo>
                      <a:pt x="26825" y="41501"/>
                      <a:pt x="25933" y="41550"/>
                      <a:pt x="24941" y="41550"/>
                    </a:cubicBezTo>
                    <a:cubicBezTo>
                      <a:pt x="23999" y="41600"/>
                      <a:pt x="23057" y="41600"/>
                      <a:pt x="22065" y="41600"/>
                    </a:cubicBezTo>
                    <a:cubicBezTo>
                      <a:pt x="20181" y="41600"/>
                      <a:pt x="18297" y="41600"/>
                      <a:pt x="16413" y="41649"/>
                    </a:cubicBezTo>
                    <a:lnTo>
                      <a:pt x="10661" y="41649"/>
                    </a:lnTo>
                    <a:cubicBezTo>
                      <a:pt x="9769" y="41649"/>
                      <a:pt x="8827" y="41600"/>
                      <a:pt x="7884" y="41600"/>
                    </a:cubicBezTo>
                    <a:cubicBezTo>
                      <a:pt x="6992" y="41550"/>
                      <a:pt x="6149" y="41600"/>
                      <a:pt x="5257" y="41501"/>
                    </a:cubicBezTo>
                    <a:cubicBezTo>
                      <a:pt x="4810" y="41501"/>
                      <a:pt x="4364" y="41451"/>
                      <a:pt x="3918" y="41402"/>
                    </a:cubicBezTo>
                    <a:lnTo>
                      <a:pt x="2877" y="41302"/>
                    </a:lnTo>
                    <a:lnTo>
                      <a:pt x="2728" y="41302"/>
                    </a:lnTo>
                    <a:cubicBezTo>
                      <a:pt x="2657" y="41282"/>
                      <a:pt x="2586" y="41272"/>
                      <a:pt x="2516" y="41272"/>
                    </a:cubicBezTo>
                    <a:cubicBezTo>
                      <a:pt x="2245" y="41272"/>
                      <a:pt x="1993" y="41423"/>
                      <a:pt x="1835" y="41699"/>
                    </a:cubicBezTo>
                    <a:cubicBezTo>
                      <a:pt x="1736" y="41897"/>
                      <a:pt x="1736" y="42145"/>
                      <a:pt x="1786" y="42344"/>
                    </a:cubicBezTo>
                    <a:cubicBezTo>
                      <a:pt x="1835" y="42591"/>
                      <a:pt x="1934" y="42740"/>
                      <a:pt x="2133" y="42889"/>
                    </a:cubicBezTo>
                    <a:cubicBezTo>
                      <a:pt x="2282" y="42988"/>
                      <a:pt x="2480" y="43038"/>
                      <a:pt x="2678" y="43087"/>
                    </a:cubicBezTo>
                    <a:lnTo>
                      <a:pt x="3571" y="43236"/>
                    </a:lnTo>
                    <a:lnTo>
                      <a:pt x="3372" y="43236"/>
                    </a:lnTo>
                    <a:cubicBezTo>
                      <a:pt x="4265" y="43385"/>
                      <a:pt x="5207" y="43484"/>
                      <a:pt x="6149" y="43534"/>
                    </a:cubicBezTo>
                    <a:cubicBezTo>
                      <a:pt x="6992" y="43534"/>
                      <a:pt x="7884" y="43583"/>
                      <a:pt x="8727" y="43633"/>
                    </a:cubicBezTo>
                    <a:lnTo>
                      <a:pt x="10116" y="43732"/>
                    </a:lnTo>
                    <a:lnTo>
                      <a:pt x="11554" y="43732"/>
                    </a:lnTo>
                    <a:cubicBezTo>
                      <a:pt x="12496" y="43732"/>
                      <a:pt x="13487" y="43781"/>
                      <a:pt x="14430" y="43831"/>
                    </a:cubicBezTo>
                    <a:cubicBezTo>
                      <a:pt x="16363" y="43881"/>
                      <a:pt x="18247" y="43881"/>
                      <a:pt x="20181" y="43881"/>
                    </a:cubicBezTo>
                    <a:lnTo>
                      <a:pt x="37436" y="43881"/>
                    </a:lnTo>
                    <a:cubicBezTo>
                      <a:pt x="39370" y="43881"/>
                      <a:pt x="41254" y="43881"/>
                      <a:pt x="43188" y="43781"/>
                    </a:cubicBezTo>
                    <a:cubicBezTo>
                      <a:pt x="45072" y="43732"/>
                      <a:pt x="46907" y="43583"/>
                      <a:pt x="48692" y="43335"/>
                    </a:cubicBezTo>
                    <a:cubicBezTo>
                      <a:pt x="50130" y="43186"/>
                      <a:pt x="51518" y="42939"/>
                      <a:pt x="52956" y="42691"/>
                    </a:cubicBezTo>
                    <a:cubicBezTo>
                      <a:pt x="53551" y="42591"/>
                      <a:pt x="54146" y="42492"/>
                      <a:pt x="54741" y="42393"/>
                    </a:cubicBezTo>
                    <a:cubicBezTo>
                      <a:pt x="55038" y="42344"/>
                      <a:pt x="55336" y="42294"/>
                      <a:pt x="55584" y="42244"/>
                    </a:cubicBezTo>
                    <a:cubicBezTo>
                      <a:pt x="55782" y="42195"/>
                      <a:pt x="55981" y="42145"/>
                      <a:pt x="56129" y="42046"/>
                    </a:cubicBezTo>
                    <a:cubicBezTo>
                      <a:pt x="56278" y="41947"/>
                      <a:pt x="56427" y="41798"/>
                      <a:pt x="56576" y="41649"/>
                    </a:cubicBezTo>
                    <a:cubicBezTo>
                      <a:pt x="56873" y="41402"/>
                      <a:pt x="57220" y="41154"/>
                      <a:pt x="57468" y="40856"/>
                    </a:cubicBezTo>
                    <a:lnTo>
                      <a:pt x="58460" y="39964"/>
                    </a:lnTo>
                    <a:cubicBezTo>
                      <a:pt x="59154" y="39319"/>
                      <a:pt x="59898" y="38625"/>
                      <a:pt x="60641" y="37980"/>
                    </a:cubicBezTo>
                    <a:cubicBezTo>
                      <a:pt x="61385" y="37286"/>
                      <a:pt x="62079" y="36592"/>
                      <a:pt x="62823" y="35947"/>
                    </a:cubicBezTo>
                    <a:lnTo>
                      <a:pt x="64856" y="33964"/>
                    </a:lnTo>
                    <a:cubicBezTo>
                      <a:pt x="66294" y="32625"/>
                      <a:pt x="67781" y="31386"/>
                      <a:pt x="69170" y="29997"/>
                    </a:cubicBezTo>
                    <a:cubicBezTo>
                      <a:pt x="69517" y="29700"/>
                      <a:pt x="69864" y="29353"/>
                      <a:pt x="70161" y="29006"/>
                    </a:cubicBezTo>
                    <a:cubicBezTo>
                      <a:pt x="70509" y="28708"/>
                      <a:pt x="70856" y="28361"/>
                      <a:pt x="71203" y="28014"/>
                    </a:cubicBezTo>
                    <a:cubicBezTo>
                      <a:pt x="71946" y="27320"/>
                      <a:pt x="72641" y="26576"/>
                      <a:pt x="73384" y="25833"/>
                    </a:cubicBezTo>
                    <a:cubicBezTo>
                      <a:pt x="73979" y="25188"/>
                      <a:pt x="74624" y="24593"/>
                      <a:pt x="75219" y="24048"/>
                    </a:cubicBezTo>
                    <a:lnTo>
                      <a:pt x="76359" y="23106"/>
                    </a:lnTo>
                    <a:lnTo>
                      <a:pt x="76905" y="22659"/>
                    </a:lnTo>
                    <a:cubicBezTo>
                      <a:pt x="77252" y="22312"/>
                      <a:pt x="77847" y="21965"/>
                      <a:pt x="77797" y="21321"/>
                    </a:cubicBezTo>
                    <a:cubicBezTo>
                      <a:pt x="77797" y="21023"/>
                      <a:pt x="77748" y="20775"/>
                      <a:pt x="77599" y="20527"/>
                    </a:cubicBezTo>
                    <a:cubicBezTo>
                      <a:pt x="77500" y="20378"/>
                      <a:pt x="77401" y="20230"/>
                      <a:pt x="77301" y="20081"/>
                    </a:cubicBezTo>
                    <a:lnTo>
                      <a:pt x="76855" y="19536"/>
                    </a:lnTo>
                    <a:cubicBezTo>
                      <a:pt x="76607" y="19139"/>
                      <a:pt x="76310" y="18742"/>
                      <a:pt x="76012" y="18346"/>
                    </a:cubicBezTo>
                    <a:cubicBezTo>
                      <a:pt x="74921" y="16759"/>
                      <a:pt x="73781" y="15172"/>
                      <a:pt x="72591" y="13635"/>
                    </a:cubicBezTo>
                    <a:cubicBezTo>
                      <a:pt x="71946" y="12743"/>
                      <a:pt x="71302" y="11949"/>
                      <a:pt x="70608" y="11156"/>
                    </a:cubicBezTo>
                    <a:cubicBezTo>
                      <a:pt x="69914" y="10412"/>
                      <a:pt x="69219" y="9669"/>
                      <a:pt x="68575" y="8925"/>
                    </a:cubicBezTo>
                    <a:cubicBezTo>
                      <a:pt x="67881" y="8132"/>
                      <a:pt x="67236" y="7338"/>
                      <a:pt x="66591" y="6594"/>
                    </a:cubicBezTo>
                    <a:cubicBezTo>
                      <a:pt x="65897" y="5801"/>
                      <a:pt x="65154" y="5008"/>
                      <a:pt x="64410" y="4264"/>
                    </a:cubicBezTo>
                    <a:cubicBezTo>
                      <a:pt x="63666" y="3520"/>
                      <a:pt x="63021" y="2975"/>
                      <a:pt x="62327" y="2281"/>
                    </a:cubicBezTo>
                    <a:cubicBezTo>
                      <a:pt x="61931" y="1934"/>
                      <a:pt x="61534" y="1587"/>
                      <a:pt x="61088" y="1240"/>
                    </a:cubicBezTo>
                    <a:cubicBezTo>
                      <a:pt x="60741" y="942"/>
                      <a:pt x="60344" y="744"/>
                      <a:pt x="59947" y="545"/>
                    </a:cubicBezTo>
                    <a:cubicBezTo>
                      <a:pt x="59798" y="496"/>
                      <a:pt x="59699" y="446"/>
                      <a:pt x="59600" y="446"/>
                    </a:cubicBezTo>
                    <a:cubicBezTo>
                      <a:pt x="59303" y="397"/>
                      <a:pt x="59055" y="347"/>
                      <a:pt x="58807" y="347"/>
                    </a:cubicBezTo>
                    <a:cubicBezTo>
                      <a:pt x="58410" y="297"/>
                      <a:pt x="57964" y="248"/>
                      <a:pt x="57518" y="248"/>
                    </a:cubicBezTo>
                    <a:cubicBezTo>
                      <a:pt x="56576" y="198"/>
                      <a:pt x="55633" y="149"/>
                      <a:pt x="54691" y="99"/>
                    </a:cubicBezTo>
                    <a:cubicBezTo>
                      <a:pt x="52758" y="50"/>
                      <a:pt x="50824" y="50"/>
                      <a:pt x="48841"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53" name="Google Shape;153;p18"/>
            <p:cNvGrpSpPr/>
            <p:nvPr/>
          </p:nvGrpSpPr>
          <p:grpSpPr>
            <a:xfrm rot="5400000">
              <a:off x="141527" y="8976724"/>
              <a:ext cx="720956" cy="379540"/>
              <a:chOff x="4351201" y="2504192"/>
              <a:chExt cx="1903765" cy="861221"/>
            </a:xfrm>
          </p:grpSpPr>
          <p:sp>
            <p:nvSpPr>
              <p:cNvPr id="154" name="Google Shape;154;p18"/>
              <p:cNvSpPr/>
              <p:nvPr/>
            </p:nvSpPr>
            <p:spPr>
              <a:xfrm>
                <a:off x="4353467" y="2504192"/>
                <a:ext cx="1901498" cy="854725"/>
              </a:xfrm>
              <a:custGeom>
                <a:rect b="b" l="l" r="r" t="t"/>
                <a:pathLst>
                  <a:path extrusionOk="0" h="42763" w="83053">
                    <a:moveTo>
                      <a:pt x="61187" y="1"/>
                    </a:moveTo>
                    <a:lnTo>
                      <a:pt x="59947" y="50"/>
                    </a:lnTo>
                    <a:cubicBezTo>
                      <a:pt x="59005" y="100"/>
                      <a:pt x="58063" y="112"/>
                      <a:pt x="57121" y="112"/>
                    </a:cubicBezTo>
                    <a:cubicBezTo>
                      <a:pt x="56179" y="112"/>
                      <a:pt x="55236" y="100"/>
                      <a:pt x="54294" y="100"/>
                    </a:cubicBezTo>
                    <a:lnTo>
                      <a:pt x="48890" y="100"/>
                    </a:lnTo>
                    <a:cubicBezTo>
                      <a:pt x="45072" y="100"/>
                      <a:pt x="41254" y="100"/>
                      <a:pt x="37486" y="149"/>
                    </a:cubicBezTo>
                    <a:cubicBezTo>
                      <a:pt x="35552" y="199"/>
                      <a:pt x="33668" y="249"/>
                      <a:pt x="31783" y="298"/>
                    </a:cubicBezTo>
                    <a:cubicBezTo>
                      <a:pt x="30792" y="298"/>
                      <a:pt x="29800" y="298"/>
                      <a:pt x="28808" y="348"/>
                    </a:cubicBezTo>
                    <a:cubicBezTo>
                      <a:pt x="27866" y="397"/>
                      <a:pt x="27023" y="447"/>
                      <a:pt x="26131" y="496"/>
                    </a:cubicBezTo>
                    <a:cubicBezTo>
                      <a:pt x="24197" y="596"/>
                      <a:pt x="22313" y="695"/>
                      <a:pt x="20429" y="794"/>
                    </a:cubicBezTo>
                    <a:cubicBezTo>
                      <a:pt x="19487" y="844"/>
                      <a:pt x="18545" y="844"/>
                      <a:pt x="17553" y="893"/>
                    </a:cubicBezTo>
                    <a:cubicBezTo>
                      <a:pt x="16611" y="943"/>
                      <a:pt x="15718" y="992"/>
                      <a:pt x="14776" y="1042"/>
                    </a:cubicBezTo>
                    <a:cubicBezTo>
                      <a:pt x="13586" y="1091"/>
                      <a:pt x="12446" y="1141"/>
                      <a:pt x="11256" y="1191"/>
                    </a:cubicBezTo>
                    <a:cubicBezTo>
                      <a:pt x="10763" y="1211"/>
                      <a:pt x="10279" y="1223"/>
                      <a:pt x="9796" y="1223"/>
                    </a:cubicBezTo>
                    <a:cubicBezTo>
                      <a:pt x="9113" y="1223"/>
                      <a:pt x="8433" y="1199"/>
                      <a:pt x="7735" y="1141"/>
                    </a:cubicBezTo>
                    <a:lnTo>
                      <a:pt x="7636" y="1141"/>
                    </a:lnTo>
                    <a:cubicBezTo>
                      <a:pt x="7488" y="1091"/>
                      <a:pt x="7339" y="1042"/>
                      <a:pt x="7140" y="1042"/>
                    </a:cubicBezTo>
                    <a:cubicBezTo>
                      <a:pt x="6843" y="1042"/>
                      <a:pt x="6545" y="1240"/>
                      <a:pt x="6397" y="1538"/>
                    </a:cubicBezTo>
                    <a:cubicBezTo>
                      <a:pt x="6248" y="1885"/>
                      <a:pt x="6248" y="2281"/>
                      <a:pt x="6446" y="2629"/>
                    </a:cubicBezTo>
                    <a:cubicBezTo>
                      <a:pt x="6645" y="2926"/>
                      <a:pt x="6893" y="3224"/>
                      <a:pt x="7091" y="3521"/>
                    </a:cubicBezTo>
                    <a:cubicBezTo>
                      <a:pt x="7587" y="4265"/>
                      <a:pt x="8033" y="4959"/>
                      <a:pt x="8479" y="5703"/>
                    </a:cubicBezTo>
                    <a:cubicBezTo>
                      <a:pt x="8975" y="6546"/>
                      <a:pt x="9471" y="7339"/>
                      <a:pt x="9967" y="8132"/>
                    </a:cubicBezTo>
                    <a:cubicBezTo>
                      <a:pt x="10463" y="8975"/>
                      <a:pt x="11058" y="9868"/>
                      <a:pt x="11553" y="10711"/>
                    </a:cubicBezTo>
                    <a:cubicBezTo>
                      <a:pt x="12099" y="11603"/>
                      <a:pt x="12595" y="12347"/>
                      <a:pt x="13140" y="13140"/>
                    </a:cubicBezTo>
                    <a:cubicBezTo>
                      <a:pt x="13834" y="14132"/>
                      <a:pt x="14479" y="15123"/>
                      <a:pt x="15173" y="16115"/>
                    </a:cubicBezTo>
                    <a:cubicBezTo>
                      <a:pt x="15867" y="17057"/>
                      <a:pt x="16462" y="17850"/>
                      <a:pt x="17057" y="18743"/>
                    </a:cubicBezTo>
                    <a:cubicBezTo>
                      <a:pt x="17553" y="19437"/>
                      <a:pt x="17999" y="20131"/>
                      <a:pt x="18396" y="20875"/>
                    </a:cubicBezTo>
                    <a:cubicBezTo>
                      <a:pt x="18644" y="21272"/>
                      <a:pt x="18842" y="21619"/>
                      <a:pt x="19041" y="22015"/>
                    </a:cubicBezTo>
                    <a:cubicBezTo>
                      <a:pt x="19140" y="22214"/>
                      <a:pt x="19288" y="22462"/>
                      <a:pt x="19388" y="22660"/>
                    </a:cubicBezTo>
                    <a:lnTo>
                      <a:pt x="18941" y="23106"/>
                    </a:lnTo>
                    <a:cubicBezTo>
                      <a:pt x="18644" y="23453"/>
                      <a:pt x="18297" y="23751"/>
                      <a:pt x="17999" y="24098"/>
                    </a:cubicBezTo>
                    <a:cubicBezTo>
                      <a:pt x="17702" y="24445"/>
                      <a:pt x="17355" y="24842"/>
                      <a:pt x="17008" y="25189"/>
                    </a:cubicBezTo>
                    <a:lnTo>
                      <a:pt x="16016" y="26180"/>
                    </a:lnTo>
                    <a:cubicBezTo>
                      <a:pt x="15322" y="26874"/>
                      <a:pt x="14628" y="27569"/>
                      <a:pt x="13933" y="28213"/>
                    </a:cubicBezTo>
                    <a:cubicBezTo>
                      <a:pt x="13239" y="28907"/>
                      <a:pt x="12495" y="29552"/>
                      <a:pt x="11801" y="30246"/>
                    </a:cubicBezTo>
                    <a:cubicBezTo>
                      <a:pt x="11107" y="30940"/>
                      <a:pt x="10463" y="31585"/>
                      <a:pt x="9768" y="32279"/>
                    </a:cubicBezTo>
                    <a:cubicBezTo>
                      <a:pt x="9074" y="32973"/>
                      <a:pt x="8330" y="33717"/>
                      <a:pt x="7636" y="34411"/>
                    </a:cubicBezTo>
                    <a:cubicBezTo>
                      <a:pt x="6942" y="35155"/>
                      <a:pt x="6248" y="35799"/>
                      <a:pt x="5554" y="36444"/>
                    </a:cubicBezTo>
                    <a:cubicBezTo>
                      <a:pt x="4860" y="37088"/>
                      <a:pt x="4116" y="37783"/>
                      <a:pt x="3422" y="38477"/>
                    </a:cubicBezTo>
                    <a:cubicBezTo>
                      <a:pt x="2728" y="39171"/>
                      <a:pt x="2083" y="39865"/>
                      <a:pt x="1389" y="40460"/>
                    </a:cubicBezTo>
                    <a:cubicBezTo>
                      <a:pt x="1091" y="40708"/>
                      <a:pt x="794" y="40956"/>
                      <a:pt x="496" y="41204"/>
                    </a:cubicBezTo>
                    <a:cubicBezTo>
                      <a:pt x="149" y="41452"/>
                      <a:pt x="0" y="41948"/>
                      <a:pt x="248" y="42344"/>
                    </a:cubicBezTo>
                    <a:cubicBezTo>
                      <a:pt x="348" y="42609"/>
                      <a:pt x="601" y="42763"/>
                      <a:pt x="862" y="42763"/>
                    </a:cubicBezTo>
                    <a:cubicBezTo>
                      <a:pt x="992" y="42763"/>
                      <a:pt x="1124" y="42724"/>
                      <a:pt x="1240" y="42642"/>
                    </a:cubicBezTo>
                    <a:cubicBezTo>
                      <a:pt x="1686" y="42295"/>
                      <a:pt x="2133" y="41948"/>
                      <a:pt x="2529" y="41600"/>
                    </a:cubicBezTo>
                    <a:cubicBezTo>
                      <a:pt x="2926" y="41253"/>
                      <a:pt x="3273" y="40857"/>
                      <a:pt x="3620" y="40510"/>
                    </a:cubicBezTo>
                    <a:cubicBezTo>
                      <a:pt x="4314" y="39816"/>
                      <a:pt x="5008" y="39171"/>
                      <a:pt x="5703" y="38477"/>
                    </a:cubicBezTo>
                    <a:cubicBezTo>
                      <a:pt x="6397" y="37832"/>
                      <a:pt x="7140" y="37188"/>
                      <a:pt x="7785" y="36493"/>
                    </a:cubicBezTo>
                    <a:lnTo>
                      <a:pt x="9967" y="34361"/>
                    </a:lnTo>
                    <a:lnTo>
                      <a:pt x="12000" y="32279"/>
                    </a:lnTo>
                    <a:cubicBezTo>
                      <a:pt x="12694" y="31585"/>
                      <a:pt x="13388" y="30940"/>
                      <a:pt x="14082" y="30296"/>
                    </a:cubicBezTo>
                    <a:cubicBezTo>
                      <a:pt x="15470" y="28957"/>
                      <a:pt x="16908" y="27618"/>
                      <a:pt x="18297" y="26279"/>
                    </a:cubicBezTo>
                    <a:cubicBezTo>
                      <a:pt x="19189" y="25437"/>
                      <a:pt x="19933" y="24494"/>
                      <a:pt x="20826" y="23701"/>
                    </a:cubicBezTo>
                    <a:cubicBezTo>
                      <a:pt x="21123" y="23453"/>
                      <a:pt x="21321" y="23106"/>
                      <a:pt x="21321" y="22710"/>
                    </a:cubicBezTo>
                    <a:cubicBezTo>
                      <a:pt x="21272" y="22412"/>
                      <a:pt x="21173" y="22115"/>
                      <a:pt x="21024" y="21817"/>
                    </a:cubicBezTo>
                    <a:cubicBezTo>
                      <a:pt x="20875" y="21470"/>
                      <a:pt x="20677" y="21172"/>
                      <a:pt x="20528" y="20825"/>
                    </a:cubicBezTo>
                    <a:cubicBezTo>
                      <a:pt x="20181" y="20131"/>
                      <a:pt x="19834" y="19437"/>
                      <a:pt x="19437" y="18792"/>
                    </a:cubicBezTo>
                    <a:cubicBezTo>
                      <a:pt x="18594" y="17404"/>
                      <a:pt x="17702" y="16065"/>
                      <a:pt x="16760" y="14776"/>
                    </a:cubicBezTo>
                    <a:cubicBezTo>
                      <a:pt x="16264" y="13983"/>
                      <a:pt x="15718" y="13190"/>
                      <a:pt x="15173" y="12396"/>
                    </a:cubicBezTo>
                    <a:cubicBezTo>
                      <a:pt x="14677" y="11653"/>
                      <a:pt x="14082" y="10760"/>
                      <a:pt x="13537" y="9917"/>
                    </a:cubicBezTo>
                    <a:cubicBezTo>
                      <a:pt x="13041" y="9074"/>
                      <a:pt x="12495" y="8281"/>
                      <a:pt x="11950" y="7438"/>
                    </a:cubicBezTo>
                    <a:cubicBezTo>
                      <a:pt x="11752" y="7041"/>
                      <a:pt x="11504" y="6645"/>
                      <a:pt x="11256" y="6248"/>
                    </a:cubicBezTo>
                    <a:cubicBezTo>
                      <a:pt x="10958" y="5851"/>
                      <a:pt x="10661" y="5405"/>
                      <a:pt x="10413" y="4959"/>
                    </a:cubicBezTo>
                    <a:cubicBezTo>
                      <a:pt x="10016" y="4364"/>
                      <a:pt x="9570" y="3719"/>
                      <a:pt x="9173" y="3174"/>
                    </a:cubicBezTo>
                    <a:lnTo>
                      <a:pt x="9917" y="3174"/>
                    </a:lnTo>
                    <a:cubicBezTo>
                      <a:pt x="10859" y="3174"/>
                      <a:pt x="11801" y="3124"/>
                      <a:pt x="12743" y="3075"/>
                    </a:cubicBezTo>
                    <a:cubicBezTo>
                      <a:pt x="14628" y="2976"/>
                      <a:pt x="16512" y="2827"/>
                      <a:pt x="18396" y="2777"/>
                    </a:cubicBezTo>
                    <a:cubicBezTo>
                      <a:pt x="20280" y="2678"/>
                      <a:pt x="22214" y="2579"/>
                      <a:pt x="24148" y="2529"/>
                    </a:cubicBezTo>
                    <a:cubicBezTo>
                      <a:pt x="26081" y="2430"/>
                      <a:pt x="27866" y="2331"/>
                      <a:pt x="29701" y="2281"/>
                    </a:cubicBezTo>
                    <a:cubicBezTo>
                      <a:pt x="31585" y="2232"/>
                      <a:pt x="33568" y="2232"/>
                      <a:pt x="35453" y="2182"/>
                    </a:cubicBezTo>
                    <a:cubicBezTo>
                      <a:pt x="37386" y="2133"/>
                      <a:pt x="39171" y="2083"/>
                      <a:pt x="41056" y="2083"/>
                    </a:cubicBezTo>
                    <a:lnTo>
                      <a:pt x="57468" y="2083"/>
                    </a:lnTo>
                    <a:cubicBezTo>
                      <a:pt x="58261" y="2083"/>
                      <a:pt x="59005" y="2083"/>
                      <a:pt x="59798" y="2034"/>
                    </a:cubicBezTo>
                    <a:lnTo>
                      <a:pt x="60939" y="1984"/>
                    </a:lnTo>
                    <a:lnTo>
                      <a:pt x="61682" y="1984"/>
                    </a:lnTo>
                    <a:cubicBezTo>
                      <a:pt x="61980" y="2182"/>
                      <a:pt x="62277" y="2430"/>
                      <a:pt x="62575" y="2629"/>
                    </a:cubicBezTo>
                    <a:cubicBezTo>
                      <a:pt x="62872" y="2827"/>
                      <a:pt x="63219" y="3124"/>
                      <a:pt x="63567" y="3372"/>
                    </a:cubicBezTo>
                    <a:cubicBezTo>
                      <a:pt x="64261" y="3918"/>
                      <a:pt x="64905" y="4414"/>
                      <a:pt x="65599" y="5009"/>
                    </a:cubicBezTo>
                    <a:cubicBezTo>
                      <a:pt x="66988" y="6248"/>
                      <a:pt x="68376" y="7587"/>
                      <a:pt x="69715" y="8975"/>
                    </a:cubicBezTo>
                    <a:cubicBezTo>
                      <a:pt x="70459" y="9719"/>
                      <a:pt x="71153" y="10413"/>
                      <a:pt x="71847" y="11107"/>
                    </a:cubicBezTo>
                    <a:cubicBezTo>
                      <a:pt x="72591" y="11801"/>
                      <a:pt x="73285" y="12495"/>
                      <a:pt x="73979" y="13239"/>
                    </a:cubicBezTo>
                    <a:cubicBezTo>
                      <a:pt x="74624" y="13933"/>
                      <a:pt x="75268" y="14578"/>
                      <a:pt x="75913" y="15272"/>
                    </a:cubicBezTo>
                    <a:cubicBezTo>
                      <a:pt x="76607" y="15966"/>
                      <a:pt x="77152" y="16512"/>
                      <a:pt x="77797" y="17156"/>
                    </a:cubicBezTo>
                    <a:cubicBezTo>
                      <a:pt x="78392" y="17751"/>
                      <a:pt x="79037" y="18396"/>
                      <a:pt x="79632" y="19040"/>
                    </a:cubicBezTo>
                    <a:cubicBezTo>
                      <a:pt x="79929" y="19338"/>
                      <a:pt x="80227" y="19635"/>
                      <a:pt x="80524" y="19883"/>
                    </a:cubicBezTo>
                    <a:lnTo>
                      <a:pt x="80871" y="20230"/>
                    </a:lnTo>
                    <a:cubicBezTo>
                      <a:pt x="80722" y="20429"/>
                      <a:pt x="80524" y="20577"/>
                      <a:pt x="80375" y="20776"/>
                    </a:cubicBezTo>
                    <a:cubicBezTo>
                      <a:pt x="80078" y="21123"/>
                      <a:pt x="79780" y="21520"/>
                      <a:pt x="79483" y="21916"/>
                    </a:cubicBezTo>
                    <a:lnTo>
                      <a:pt x="77648" y="24296"/>
                    </a:lnTo>
                    <a:cubicBezTo>
                      <a:pt x="77053" y="25089"/>
                      <a:pt x="76458" y="25883"/>
                      <a:pt x="75814" y="26627"/>
                    </a:cubicBezTo>
                    <a:cubicBezTo>
                      <a:pt x="75169" y="27370"/>
                      <a:pt x="74574" y="28164"/>
                      <a:pt x="73929" y="28907"/>
                    </a:cubicBezTo>
                    <a:cubicBezTo>
                      <a:pt x="73235" y="29701"/>
                      <a:pt x="72591" y="30395"/>
                      <a:pt x="71946" y="31139"/>
                    </a:cubicBezTo>
                    <a:cubicBezTo>
                      <a:pt x="71252" y="31833"/>
                      <a:pt x="70657" y="32576"/>
                      <a:pt x="69963" y="33320"/>
                    </a:cubicBezTo>
                    <a:cubicBezTo>
                      <a:pt x="69318" y="34014"/>
                      <a:pt x="68624" y="34758"/>
                      <a:pt x="67979" y="35502"/>
                    </a:cubicBezTo>
                    <a:cubicBezTo>
                      <a:pt x="67285" y="36246"/>
                      <a:pt x="66740" y="36940"/>
                      <a:pt x="66095" y="37683"/>
                    </a:cubicBezTo>
                    <a:cubicBezTo>
                      <a:pt x="65699" y="38179"/>
                      <a:pt x="65252" y="38626"/>
                      <a:pt x="64856" y="39171"/>
                    </a:cubicBezTo>
                    <a:cubicBezTo>
                      <a:pt x="64459" y="39667"/>
                      <a:pt x="64162" y="40014"/>
                      <a:pt x="63864" y="40460"/>
                    </a:cubicBezTo>
                    <a:lnTo>
                      <a:pt x="63715" y="40658"/>
                    </a:lnTo>
                    <a:cubicBezTo>
                      <a:pt x="63616" y="40857"/>
                      <a:pt x="63616" y="41006"/>
                      <a:pt x="63616" y="41204"/>
                    </a:cubicBezTo>
                    <a:cubicBezTo>
                      <a:pt x="63616" y="41452"/>
                      <a:pt x="63715" y="41749"/>
                      <a:pt x="63864" y="41948"/>
                    </a:cubicBezTo>
                    <a:cubicBezTo>
                      <a:pt x="64038" y="42146"/>
                      <a:pt x="64285" y="42245"/>
                      <a:pt x="64533" y="42245"/>
                    </a:cubicBezTo>
                    <a:cubicBezTo>
                      <a:pt x="64781" y="42245"/>
                      <a:pt x="65029" y="42146"/>
                      <a:pt x="65203" y="41948"/>
                    </a:cubicBezTo>
                    <a:cubicBezTo>
                      <a:pt x="65451" y="41650"/>
                      <a:pt x="65649" y="41303"/>
                      <a:pt x="65897" y="41055"/>
                    </a:cubicBezTo>
                    <a:cubicBezTo>
                      <a:pt x="66145" y="40758"/>
                      <a:pt x="66492" y="40361"/>
                      <a:pt x="66789" y="40014"/>
                    </a:cubicBezTo>
                    <a:cubicBezTo>
                      <a:pt x="67384" y="39270"/>
                      <a:pt x="68029" y="38526"/>
                      <a:pt x="68674" y="37783"/>
                    </a:cubicBezTo>
                    <a:cubicBezTo>
                      <a:pt x="69318" y="37039"/>
                      <a:pt x="70012" y="36345"/>
                      <a:pt x="70657" y="35601"/>
                    </a:cubicBezTo>
                    <a:cubicBezTo>
                      <a:pt x="71302" y="34857"/>
                      <a:pt x="71946" y="34163"/>
                      <a:pt x="72591" y="33419"/>
                    </a:cubicBezTo>
                    <a:cubicBezTo>
                      <a:pt x="73235" y="32676"/>
                      <a:pt x="73929" y="31932"/>
                      <a:pt x="74624" y="31188"/>
                    </a:cubicBezTo>
                    <a:cubicBezTo>
                      <a:pt x="75318" y="30444"/>
                      <a:pt x="75863" y="29701"/>
                      <a:pt x="76508" y="28907"/>
                    </a:cubicBezTo>
                    <a:cubicBezTo>
                      <a:pt x="77103" y="28164"/>
                      <a:pt x="77747" y="27420"/>
                      <a:pt x="78342" y="26676"/>
                    </a:cubicBezTo>
                    <a:cubicBezTo>
                      <a:pt x="78987" y="25883"/>
                      <a:pt x="79582" y="25089"/>
                      <a:pt x="80177" y="24247"/>
                    </a:cubicBezTo>
                    <a:cubicBezTo>
                      <a:pt x="80475" y="23850"/>
                      <a:pt x="80722" y="23453"/>
                      <a:pt x="81070" y="23007"/>
                    </a:cubicBezTo>
                    <a:cubicBezTo>
                      <a:pt x="81367" y="22610"/>
                      <a:pt x="81665" y="22263"/>
                      <a:pt x="81962" y="21916"/>
                    </a:cubicBezTo>
                    <a:cubicBezTo>
                      <a:pt x="82111" y="21718"/>
                      <a:pt x="82260" y="21569"/>
                      <a:pt x="82408" y="21371"/>
                    </a:cubicBezTo>
                    <a:cubicBezTo>
                      <a:pt x="82557" y="21222"/>
                      <a:pt x="82607" y="21073"/>
                      <a:pt x="82755" y="20925"/>
                    </a:cubicBezTo>
                    <a:cubicBezTo>
                      <a:pt x="82954" y="20627"/>
                      <a:pt x="83053" y="20181"/>
                      <a:pt x="82954" y="19834"/>
                    </a:cubicBezTo>
                    <a:cubicBezTo>
                      <a:pt x="82904" y="19586"/>
                      <a:pt x="82755" y="19338"/>
                      <a:pt x="82557" y="19140"/>
                    </a:cubicBezTo>
                    <a:lnTo>
                      <a:pt x="82408" y="18941"/>
                    </a:lnTo>
                    <a:cubicBezTo>
                      <a:pt x="82210" y="18792"/>
                      <a:pt x="82061" y="18644"/>
                      <a:pt x="81912" y="18445"/>
                    </a:cubicBezTo>
                    <a:cubicBezTo>
                      <a:pt x="81218" y="17801"/>
                      <a:pt x="80574" y="17156"/>
                      <a:pt x="79929" y="16512"/>
                    </a:cubicBezTo>
                    <a:cubicBezTo>
                      <a:pt x="79285" y="15818"/>
                      <a:pt x="78541" y="15074"/>
                      <a:pt x="77847" y="14380"/>
                    </a:cubicBezTo>
                    <a:cubicBezTo>
                      <a:pt x="77152" y="13685"/>
                      <a:pt x="76458" y="12991"/>
                      <a:pt x="75764" y="12248"/>
                    </a:cubicBezTo>
                    <a:cubicBezTo>
                      <a:pt x="75070" y="11553"/>
                      <a:pt x="74326" y="10760"/>
                      <a:pt x="73582" y="10066"/>
                    </a:cubicBezTo>
                    <a:cubicBezTo>
                      <a:pt x="72839" y="9322"/>
                      <a:pt x="72144" y="8628"/>
                      <a:pt x="71450" y="7934"/>
                    </a:cubicBezTo>
                    <a:cubicBezTo>
                      <a:pt x="70756" y="7190"/>
                      <a:pt x="70062" y="6496"/>
                      <a:pt x="69368" y="5802"/>
                    </a:cubicBezTo>
                    <a:cubicBezTo>
                      <a:pt x="67930" y="4414"/>
                      <a:pt x="66393" y="3075"/>
                      <a:pt x="64856" y="1835"/>
                    </a:cubicBezTo>
                    <a:cubicBezTo>
                      <a:pt x="64459" y="1538"/>
                      <a:pt x="64062" y="1240"/>
                      <a:pt x="63666" y="943"/>
                    </a:cubicBezTo>
                    <a:lnTo>
                      <a:pt x="63120" y="546"/>
                    </a:lnTo>
                    <a:cubicBezTo>
                      <a:pt x="62872" y="397"/>
                      <a:pt x="62624" y="199"/>
                      <a:pt x="62327" y="100"/>
                    </a:cubicBezTo>
                    <a:cubicBezTo>
                      <a:pt x="62178" y="1"/>
                      <a:pt x="61980" y="1"/>
                      <a:pt x="61831" y="1"/>
                    </a:cubicBezTo>
                    <a:cubicBezTo>
                      <a:pt x="61633" y="1"/>
                      <a:pt x="61434" y="1"/>
                      <a:pt x="61286" y="50"/>
                    </a:cubicBezTo>
                    <a:lnTo>
                      <a:pt x="61187"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p18"/>
              <p:cNvSpPr/>
              <p:nvPr/>
            </p:nvSpPr>
            <p:spPr>
              <a:xfrm>
                <a:off x="4351201" y="3290081"/>
                <a:ext cx="1490556" cy="75333"/>
              </a:xfrm>
              <a:custGeom>
                <a:rect b="b" l="l" r="r" t="t"/>
                <a:pathLst>
                  <a:path extrusionOk="0" h="3769" w="65104">
                    <a:moveTo>
                      <a:pt x="37535" y="1"/>
                    </a:moveTo>
                    <a:cubicBezTo>
                      <a:pt x="36692" y="1"/>
                      <a:pt x="35849" y="50"/>
                      <a:pt x="35006" y="50"/>
                    </a:cubicBezTo>
                    <a:cubicBezTo>
                      <a:pt x="33221" y="50"/>
                      <a:pt x="31436" y="199"/>
                      <a:pt x="29651" y="298"/>
                    </a:cubicBezTo>
                    <a:cubicBezTo>
                      <a:pt x="27866" y="348"/>
                      <a:pt x="26180" y="497"/>
                      <a:pt x="24445" y="596"/>
                    </a:cubicBezTo>
                    <a:cubicBezTo>
                      <a:pt x="22710" y="695"/>
                      <a:pt x="20974" y="794"/>
                      <a:pt x="19239" y="844"/>
                    </a:cubicBezTo>
                    <a:cubicBezTo>
                      <a:pt x="18346" y="893"/>
                      <a:pt x="17503" y="943"/>
                      <a:pt x="16611" y="992"/>
                    </a:cubicBezTo>
                    <a:cubicBezTo>
                      <a:pt x="15718" y="1042"/>
                      <a:pt x="14925" y="1092"/>
                      <a:pt x="14082" y="1141"/>
                    </a:cubicBezTo>
                    <a:cubicBezTo>
                      <a:pt x="13239" y="1240"/>
                      <a:pt x="12297" y="1290"/>
                      <a:pt x="11454" y="1339"/>
                    </a:cubicBezTo>
                    <a:cubicBezTo>
                      <a:pt x="10562" y="1389"/>
                      <a:pt x="9768" y="1439"/>
                      <a:pt x="8876" y="1488"/>
                    </a:cubicBezTo>
                    <a:cubicBezTo>
                      <a:pt x="8033" y="1538"/>
                      <a:pt x="7140" y="1587"/>
                      <a:pt x="6248" y="1687"/>
                    </a:cubicBezTo>
                    <a:cubicBezTo>
                      <a:pt x="5355" y="1736"/>
                      <a:pt x="4562" y="1786"/>
                      <a:pt x="3669" y="1786"/>
                    </a:cubicBezTo>
                    <a:cubicBezTo>
                      <a:pt x="2727" y="1835"/>
                      <a:pt x="1736" y="1934"/>
                      <a:pt x="744" y="2034"/>
                    </a:cubicBezTo>
                    <a:cubicBezTo>
                      <a:pt x="546" y="2034"/>
                      <a:pt x="347" y="2133"/>
                      <a:pt x="199" y="2281"/>
                    </a:cubicBezTo>
                    <a:cubicBezTo>
                      <a:pt x="50" y="2430"/>
                      <a:pt x="0" y="2678"/>
                      <a:pt x="0" y="2876"/>
                    </a:cubicBezTo>
                    <a:cubicBezTo>
                      <a:pt x="0" y="3124"/>
                      <a:pt x="50" y="3323"/>
                      <a:pt x="199" y="3521"/>
                    </a:cubicBezTo>
                    <a:cubicBezTo>
                      <a:pt x="347" y="3670"/>
                      <a:pt x="546" y="3769"/>
                      <a:pt x="744" y="3769"/>
                    </a:cubicBezTo>
                    <a:cubicBezTo>
                      <a:pt x="1637" y="3670"/>
                      <a:pt x="2479" y="3620"/>
                      <a:pt x="3322" y="3571"/>
                    </a:cubicBezTo>
                    <a:cubicBezTo>
                      <a:pt x="4215" y="3521"/>
                      <a:pt x="5008" y="3521"/>
                      <a:pt x="5802" y="3471"/>
                    </a:cubicBezTo>
                    <a:cubicBezTo>
                      <a:pt x="6644" y="3422"/>
                      <a:pt x="7537" y="3372"/>
                      <a:pt x="8380" y="3323"/>
                    </a:cubicBezTo>
                    <a:cubicBezTo>
                      <a:pt x="9272" y="3323"/>
                      <a:pt x="10165" y="3224"/>
                      <a:pt x="11057" y="3224"/>
                    </a:cubicBezTo>
                    <a:cubicBezTo>
                      <a:pt x="12793" y="3124"/>
                      <a:pt x="14528" y="2976"/>
                      <a:pt x="16214" y="2926"/>
                    </a:cubicBezTo>
                    <a:cubicBezTo>
                      <a:pt x="17107" y="2876"/>
                      <a:pt x="17949" y="2827"/>
                      <a:pt x="18842" y="2777"/>
                    </a:cubicBezTo>
                    <a:cubicBezTo>
                      <a:pt x="19685" y="2777"/>
                      <a:pt x="20577" y="2728"/>
                      <a:pt x="21470" y="2678"/>
                    </a:cubicBezTo>
                    <a:cubicBezTo>
                      <a:pt x="23205" y="2579"/>
                      <a:pt x="24891" y="2529"/>
                      <a:pt x="26627" y="2430"/>
                    </a:cubicBezTo>
                    <a:cubicBezTo>
                      <a:pt x="28362" y="2331"/>
                      <a:pt x="30197" y="2232"/>
                      <a:pt x="31932" y="2182"/>
                    </a:cubicBezTo>
                    <a:cubicBezTo>
                      <a:pt x="32825" y="2133"/>
                      <a:pt x="33667" y="2083"/>
                      <a:pt x="34560" y="2083"/>
                    </a:cubicBezTo>
                    <a:cubicBezTo>
                      <a:pt x="35452" y="2034"/>
                      <a:pt x="36246" y="2034"/>
                      <a:pt x="37138" y="2034"/>
                    </a:cubicBezTo>
                    <a:cubicBezTo>
                      <a:pt x="38295" y="2034"/>
                      <a:pt x="39452" y="2012"/>
                      <a:pt x="40609" y="2012"/>
                    </a:cubicBezTo>
                    <a:cubicBezTo>
                      <a:pt x="41188" y="2012"/>
                      <a:pt x="41766" y="2017"/>
                      <a:pt x="42345" y="2034"/>
                    </a:cubicBezTo>
                    <a:cubicBezTo>
                      <a:pt x="44080" y="2083"/>
                      <a:pt x="45915" y="2182"/>
                      <a:pt x="47700" y="2232"/>
                    </a:cubicBezTo>
                    <a:cubicBezTo>
                      <a:pt x="48543" y="2232"/>
                      <a:pt x="49385" y="2281"/>
                      <a:pt x="50179" y="2281"/>
                    </a:cubicBezTo>
                    <a:cubicBezTo>
                      <a:pt x="50972" y="2281"/>
                      <a:pt x="51914" y="2281"/>
                      <a:pt x="52807" y="2331"/>
                    </a:cubicBezTo>
                    <a:cubicBezTo>
                      <a:pt x="54443" y="2331"/>
                      <a:pt x="56129" y="2381"/>
                      <a:pt x="57765" y="2480"/>
                    </a:cubicBezTo>
                    <a:cubicBezTo>
                      <a:pt x="58608" y="2529"/>
                      <a:pt x="59451" y="2529"/>
                      <a:pt x="60244" y="2529"/>
                    </a:cubicBezTo>
                    <a:cubicBezTo>
                      <a:pt x="61087" y="2579"/>
                      <a:pt x="61781" y="2579"/>
                      <a:pt x="62575" y="2678"/>
                    </a:cubicBezTo>
                    <a:lnTo>
                      <a:pt x="63368" y="2777"/>
                    </a:lnTo>
                    <a:lnTo>
                      <a:pt x="63715" y="2777"/>
                    </a:lnTo>
                    <a:cubicBezTo>
                      <a:pt x="63864" y="2827"/>
                      <a:pt x="64013" y="2827"/>
                      <a:pt x="64161" y="2827"/>
                    </a:cubicBezTo>
                    <a:cubicBezTo>
                      <a:pt x="64608" y="2827"/>
                      <a:pt x="64955" y="2529"/>
                      <a:pt x="65004" y="2133"/>
                    </a:cubicBezTo>
                    <a:cubicBezTo>
                      <a:pt x="65103" y="1835"/>
                      <a:pt x="65054" y="1587"/>
                      <a:pt x="64955" y="1339"/>
                    </a:cubicBezTo>
                    <a:cubicBezTo>
                      <a:pt x="64806" y="1141"/>
                      <a:pt x="64657" y="943"/>
                      <a:pt x="64409" y="893"/>
                    </a:cubicBezTo>
                    <a:cubicBezTo>
                      <a:pt x="64161" y="844"/>
                      <a:pt x="63913" y="844"/>
                      <a:pt x="63666" y="794"/>
                    </a:cubicBezTo>
                    <a:cubicBezTo>
                      <a:pt x="63418" y="794"/>
                      <a:pt x="63170" y="794"/>
                      <a:pt x="62971" y="744"/>
                    </a:cubicBezTo>
                    <a:cubicBezTo>
                      <a:pt x="62575" y="695"/>
                      <a:pt x="62178" y="645"/>
                      <a:pt x="61781" y="596"/>
                    </a:cubicBezTo>
                    <a:lnTo>
                      <a:pt x="60641" y="546"/>
                    </a:lnTo>
                    <a:cubicBezTo>
                      <a:pt x="59798" y="546"/>
                      <a:pt x="58955" y="497"/>
                      <a:pt x="58162" y="497"/>
                    </a:cubicBezTo>
                    <a:cubicBezTo>
                      <a:pt x="57319" y="447"/>
                      <a:pt x="56526" y="447"/>
                      <a:pt x="55732" y="397"/>
                    </a:cubicBezTo>
                    <a:cubicBezTo>
                      <a:pt x="54046" y="348"/>
                      <a:pt x="52311" y="348"/>
                      <a:pt x="50625" y="348"/>
                    </a:cubicBezTo>
                    <a:cubicBezTo>
                      <a:pt x="48939" y="348"/>
                      <a:pt x="47204" y="298"/>
                      <a:pt x="45468" y="199"/>
                    </a:cubicBezTo>
                    <a:cubicBezTo>
                      <a:pt x="43783" y="149"/>
                      <a:pt x="41948" y="50"/>
                      <a:pt x="40163" y="50"/>
                    </a:cubicBezTo>
                    <a:lnTo>
                      <a:pt x="37485" y="50"/>
                    </a:lnTo>
                    <a:lnTo>
                      <a:pt x="37535"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56" name="Google Shape;156;p18"/>
            <p:cNvGrpSpPr/>
            <p:nvPr/>
          </p:nvGrpSpPr>
          <p:grpSpPr>
            <a:xfrm rot="5400000">
              <a:off x="175783" y="7572466"/>
              <a:ext cx="639706" cy="395766"/>
              <a:chOff x="1317911" y="2500235"/>
              <a:chExt cx="1689216" cy="898038"/>
            </a:xfrm>
          </p:grpSpPr>
          <p:sp>
            <p:nvSpPr>
              <p:cNvPr id="157" name="Google Shape;157;p18"/>
              <p:cNvSpPr/>
              <p:nvPr/>
            </p:nvSpPr>
            <p:spPr>
              <a:xfrm>
                <a:off x="1325855" y="2506171"/>
                <a:ext cx="355330" cy="408664"/>
              </a:xfrm>
              <a:custGeom>
                <a:rect b="b" l="l" r="r" t="t"/>
                <a:pathLst>
                  <a:path extrusionOk="0" h="20446" w="15520">
                    <a:moveTo>
                      <a:pt x="992" y="1"/>
                    </a:moveTo>
                    <a:cubicBezTo>
                      <a:pt x="843" y="1"/>
                      <a:pt x="645" y="50"/>
                      <a:pt x="546" y="150"/>
                    </a:cubicBezTo>
                    <a:cubicBezTo>
                      <a:pt x="99" y="447"/>
                      <a:pt x="0" y="992"/>
                      <a:pt x="248" y="1439"/>
                    </a:cubicBezTo>
                    <a:cubicBezTo>
                      <a:pt x="793" y="2430"/>
                      <a:pt x="1339" y="3372"/>
                      <a:pt x="1934" y="4364"/>
                    </a:cubicBezTo>
                    <a:cubicBezTo>
                      <a:pt x="2430" y="5207"/>
                      <a:pt x="2876" y="6099"/>
                      <a:pt x="3421" y="6893"/>
                    </a:cubicBezTo>
                    <a:cubicBezTo>
                      <a:pt x="3967" y="7736"/>
                      <a:pt x="4661" y="8678"/>
                      <a:pt x="5256" y="9521"/>
                    </a:cubicBezTo>
                    <a:cubicBezTo>
                      <a:pt x="5901" y="10413"/>
                      <a:pt x="6496" y="11256"/>
                      <a:pt x="7140" y="12099"/>
                    </a:cubicBezTo>
                    <a:cubicBezTo>
                      <a:pt x="7686" y="12843"/>
                      <a:pt x="8231" y="13537"/>
                      <a:pt x="8727" y="14231"/>
                    </a:cubicBezTo>
                    <a:cubicBezTo>
                      <a:pt x="9223" y="14975"/>
                      <a:pt x="9768" y="15619"/>
                      <a:pt x="10313" y="16264"/>
                    </a:cubicBezTo>
                    <a:cubicBezTo>
                      <a:pt x="10859" y="16859"/>
                      <a:pt x="11404" y="17603"/>
                      <a:pt x="11999" y="18247"/>
                    </a:cubicBezTo>
                    <a:lnTo>
                      <a:pt x="12892" y="19239"/>
                    </a:lnTo>
                    <a:lnTo>
                      <a:pt x="13288" y="19636"/>
                    </a:lnTo>
                    <a:cubicBezTo>
                      <a:pt x="13536" y="19983"/>
                      <a:pt x="13883" y="20280"/>
                      <a:pt x="14330" y="20429"/>
                    </a:cubicBezTo>
                    <a:cubicBezTo>
                      <a:pt x="14387" y="20440"/>
                      <a:pt x="14445" y="20446"/>
                      <a:pt x="14503" y="20446"/>
                    </a:cubicBezTo>
                    <a:cubicBezTo>
                      <a:pt x="14946" y="20446"/>
                      <a:pt x="15382" y="20124"/>
                      <a:pt x="15470" y="19685"/>
                    </a:cubicBezTo>
                    <a:cubicBezTo>
                      <a:pt x="15520" y="19388"/>
                      <a:pt x="15520" y="19090"/>
                      <a:pt x="15371" y="18842"/>
                    </a:cubicBezTo>
                    <a:lnTo>
                      <a:pt x="15222" y="18644"/>
                    </a:lnTo>
                    <a:cubicBezTo>
                      <a:pt x="15123" y="18545"/>
                      <a:pt x="15024" y="18446"/>
                      <a:pt x="14925" y="18396"/>
                    </a:cubicBezTo>
                    <a:cubicBezTo>
                      <a:pt x="14578" y="18049"/>
                      <a:pt x="14280" y="17702"/>
                      <a:pt x="13933" y="17355"/>
                    </a:cubicBezTo>
                    <a:cubicBezTo>
                      <a:pt x="13586" y="17008"/>
                      <a:pt x="13288" y="16611"/>
                      <a:pt x="12941" y="16264"/>
                    </a:cubicBezTo>
                    <a:cubicBezTo>
                      <a:pt x="12247" y="15471"/>
                      <a:pt x="11603" y="14677"/>
                      <a:pt x="10958" y="13884"/>
                    </a:cubicBezTo>
                    <a:cubicBezTo>
                      <a:pt x="10313" y="13091"/>
                      <a:pt x="9718" y="12248"/>
                      <a:pt x="9074" y="11405"/>
                    </a:cubicBezTo>
                    <a:cubicBezTo>
                      <a:pt x="8826" y="11058"/>
                      <a:pt x="8479" y="10661"/>
                      <a:pt x="8231" y="10314"/>
                    </a:cubicBezTo>
                    <a:cubicBezTo>
                      <a:pt x="7983" y="9917"/>
                      <a:pt x="7586" y="9422"/>
                      <a:pt x="7239" y="9025"/>
                    </a:cubicBezTo>
                    <a:cubicBezTo>
                      <a:pt x="6446" y="7884"/>
                      <a:pt x="5553" y="6843"/>
                      <a:pt x="4711" y="5703"/>
                    </a:cubicBezTo>
                    <a:cubicBezTo>
                      <a:pt x="4215" y="4910"/>
                      <a:pt x="3818" y="4067"/>
                      <a:pt x="3322" y="3224"/>
                    </a:cubicBezTo>
                    <a:cubicBezTo>
                      <a:pt x="2777" y="2331"/>
                      <a:pt x="2231" y="1389"/>
                      <a:pt x="1686" y="497"/>
                    </a:cubicBezTo>
                    <a:cubicBezTo>
                      <a:pt x="1587" y="298"/>
                      <a:pt x="1438" y="150"/>
                      <a:pt x="1190" y="50"/>
                    </a:cubicBezTo>
                    <a:cubicBezTo>
                      <a:pt x="1141" y="50"/>
                      <a:pt x="1041" y="1"/>
                      <a:pt x="992"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18"/>
              <p:cNvSpPr/>
              <p:nvPr/>
            </p:nvSpPr>
            <p:spPr>
              <a:xfrm>
                <a:off x="1317911" y="2882775"/>
                <a:ext cx="1182916" cy="515498"/>
              </a:xfrm>
              <a:custGeom>
                <a:rect b="b" l="l" r="r" t="t"/>
                <a:pathLst>
                  <a:path extrusionOk="0" h="25791" w="51667">
                    <a:moveTo>
                      <a:pt x="14776" y="0"/>
                    </a:moveTo>
                    <a:cubicBezTo>
                      <a:pt x="14478" y="0"/>
                      <a:pt x="14181" y="199"/>
                      <a:pt x="14032" y="496"/>
                    </a:cubicBezTo>
                    <a:cubicBezTo>
                      <a:pt x="13536" y="1438"/>
                      <a:pt x="12991" y="2380"/>
                      <a:pt x="12445" y="3322"/>
                    </a:cubicBezTo>
                    <a:cubicBezTo>
                      <a:pt x="11900" y="4264"/>
                      <a:pt x="11404" y="5058"/>
                      <a:pt x="10908" y="5901"/>
                    </a:cubicBezTo>
                    <a:cubicBezTo>
                      <a:pt x="10413" y="6743"/>
                      <a:pt x="9818" y="7636"/>
                      <a:pt x="9322" y="8479"/>
                    </a:cubicBezTo>
                    <a:cubicBezTo>
                      <a:pt x="8776" y="9371"/>
                      <a:pt x="8231" y="10214"/>
                      <a:pt x="7636" y="11107"/>
                    </a:cubicBezTo>
                    <a:cubicBezTo>
                      <a:pt x="6793" y="12445"/>
                      <a:pt x="5900" y="13784"/>
                      <a:pt x="4958" y="15123"/>
                    </a:cubicBezTo>
                    <a:cubicBezTo>
                      <a:pt x="4661" y="15619"/>
                      <a:pt x="4363" y="16065"/>
                      <a:pt x="4016" y="16511"/>
                    </a:cubicBezTo>
                    <a:cubicBezTo>
                      <a:pt x="3719" y="16957"/>
                      <a:pt x="3471" y="17354"/>
                      <a:pt x="3173" y="17751"/>
                    </a:cubicBezTo>
                    <a:cubicBezTo>
                      <a:pt x="2628" y="18544"/>
                      <a:pt x="2083" y="19288"/>
                      <a:pt x="1488" y="20032"/>
                    </a:cubicBezTo>
                    <a:cubicBezTo>
                      <a:pt x="1140" y="20428"/>
                      <a:pt x="843" y="20875"/>
                      <a:pt x="496" y="21321"/>
                    </a:cubicBezTo>
                    <a:lnTo>
                      <a:pt x="347" y="21618"/>
                    </a:lnTo>
                    <a:lnTo>
                      <a:pt x="248" y="21717"/>
                    </a:lnTo>
                    <a:cubicBezTo>
                      <a:pt x="248" y="21767"/>
                      <a:pt x="198" y="21817"/>
                      <a:pt x="198" y="21866"/>
                    </a:cubicBezTo>
                    <a:lnTo>
                      <a:pt x="50" y="22213"/>
                    </a:lnTo>
                    <a:cubicBezTo>
                      <a:pt x="0" y="22362"/>
                      <a:pt x="0" y="22511"/>
                      <a:pt x="0" y="22709"/>
                    </a:cubicBezTo>
                    <a:lnTo>
                      <a:pt x="0" y="22957"/>
                    </a:lnTo>
                    <a:cubicBezTo>
                      <a:pt x="50" y="23106"/>
                      <a:pt x="99" y="23205"/>
                      <a:pt x="149" y="23304"/>
                    </a:cubicBezTo>
                    <a:cubicBezTo>
                      <a:pt x="248" y="23502"/>
                      <a:pt x="397" y="23651"/>
                      <a:pt x="545" y="23750"/>
                    </a:cubicBezTo>
                    <a:cubicBezTo>
                      <a:pt x="694" y="23849"/>
                      <a:pt x="893" y="23949"/>
                      <a:pt x="1041" y="23998"/>
                    </a:cubicBezTo>
                    <a:cubicBezTo>
                      <a:pt x="1587" y="24048"/>
                      <a:pt x="2083" y="24097"/>
                      <a:pt x="2628" y="24097"/>
                    </a:cubicBezTo>
                    <a:lnTo>
                      <a:pt x="3967" y="24097"/>
                    </a:lnTo>
                    <a:cubicBezTo>
                      <a:pt x="4413" y="24097"/>
                      <a:pt x="4909" y="24147"/>
                      <a:pt x="5355" y="24147"/>
                    </a:cubicBezTo>
                    <a:cubicBezTo>
                      <a:pt x="5851" y="24197"/>
                      <a:pt x="6347" y="24197"/>
                      <a:pt x="6843" y="24246"/>
                    </a:cubicBezTo>
                    <a:cubicBezTo>
                      <a:pt x="7735" y="24296"/>
                      <a:pt x="8677" y="24345"/>
                      <a:pt x="9570" y="24444"/>
                    </a:cubicBezTo>
                    <a:cubicBezTo>
                      <a:pt x="10561" y="24593"/>
                      <a:pt x="11553" y="24742"/>
                      <a:pt x="12545" y="24841"/>
                    </a:cubicBezTo>
                    <a:cubicBezTo>
                      <a:pt x="13536" y="24990"/>
                      <a:pt x="14330" y="25039"/>
                      <a:pt x="15272" y="25139"/>
                    </a:cubicBezTo>
                    <a:cubicBezTo>
                      <a:pt x="16164" y="25238"/>
                      <a:pt x="17205" y="25387"/>
                      <a:pt x="18197" y="25486"/>
                    </a:cubicBezTo>
                    <a:cubicBezTo>
                      <a:pt x="20032" y="25684"/>
                      <a:pt x="21966" y="25684"/>
                      <a:pt x="23850" y="25734"/>
                    </a:cubicBezTo>
                    <a:cubicBezTo>
                      <a:pt x="24966" y="25762"/>
                      <a:pt x="26033" y="25791"/>
                      <a:pt x="27098" y="25791"/>
                    </a:cubicBezTo>
                    <a:cubicBezTo>
                      <a:pt x="27878" y="25791"/>
                      <a:pt x="28656" y="25776"/>
                      <a:pt x="29453" y="25734"/>
                    </a:cubicBezTo>
                    <a:cubicBezTo>
                      <a:pt x="30246" y="25684"/>
                      <a:pt x="31039" y="25585"/>
                      <a:pt x="31833" y="25486"/>
                    </a:cubicBezTo>
                    <a:cubicBezTo>
                      <a:pt x="32626" y="25436"/>
                      <a:pt x="33618" y="25238"/>
                      <a:pt x="34461" y="25089"/>
                    </a:cubicBezTo>
                    <a:cubicBezTo>
                      <a:pt x="35353" y="24940"/>
                      <a:pt x="36246" y="24891"/>
                      <a:pt x="37188" y="24792"/>
                    </a:cubicBezTo>
                    <a:cubicBezTo>
                      <a:pt x="38080" y="24742"/>
                      <a:pt x="39072" y="24742"/>
                      <a:pt x="40014" y="24742"/>
                    </a:cubicBezTo>
                    <a:lnTo>
                      <a:pt x="42840" y="24692"/>
                    </a:lnTo>
                    <a:cubicBezTo>
                      <a:pt x="43832" y="24692"/>
                      <a:pt x="44774" y="24544"/>
                      <a:pt x="45716" y="24494"/>
                    </a:cubicBezTo>
                    <a:lnTo>
                      <a:pt x="48394" y="24296"/>
                    </a:lnTo>
                    <a:lnTo>
                      <a:pt x="49633" y="24197"/>
                    </a:lnTo>
                    <a:cubicBezTo>
                      <a:pt x="50079" y="24197"/>
                      <a:pt x="50575" y="24147"/>
                      <a:pt x="51021" y="24048"/>
                    </a:cubicBezTo>
                    <a:cubicBezTo>
                      <a:pt x="51418" y="23899"/>
                      <a:pt x="51666" y="23502"/>
                      <a:pt x="51666" y="23106"/>
                    </a:cubicBezTo>
                    <a:cubicBezTo>
                      <a:pt x="51666" y="22858"/>
                      <a:pt x="51567" y="22610"/>
                      <a:pt x="51369" y="22412"/>
                    </a:cubicBezTo>
                    <a:cubicBezTo>
                      <a:pt x="51220" y="22213"/>
                      <a:pt x="51021" y="22114"/>
                      <a:pt x="50774" y="22114"/>
                    </a:cubicBezTo>
                    <a:cubicBezTo>
                      <a:pt x="49881" y="22213"/>
                      <a:pt x="49038" y="22263"/>
                      <a:pt x="48146" y="22312"/>
                    </a:cubicBezTo>
                    <a:cubicBezTo>
                      <a:pt x="47253" y="22362"/>
                      <a:pt x="46261" y="22461"/>
                      <a:pt x="45369" y="22560"/>
                    </a:cubicBezTo>
                    <a:cubicBezTo>
                      <a:pt x="44427" y="22610"/>
                      <a:pt x="43485" y="22709"/>
                      <a:pt x="42592" y="22709"/>
                    </a:cubicBezTo>
                    <a:lnTo>
                      <a:pt x="39667" y="22808"/>
                    </a:lnTo>
                    <a:cubicBezTo>
                      <a:pt x="38526" y="22858"/>
                      <a:pt x="37386" y="22907"/>
                      <a:pt x="36196" y="23007"/>
                    </a:cubicBezTo>
                    <a:cubicBezTo>
                      <a:pt x="35056" y="23106"/>
                      <a:pt x="33766" y="23304"/>
                      <a:pt x="32576" y="23552"/>
                    </a:cubicBezTo>
                    <a:cubicBezTo>
                      <a:pt x="30742" y="23800"/>
                      <a:pt x="28957" y="23899"/>
                      <a:pt x="27122" y="23949"/>
                    </a:cubicBezTo>
                    <a:cubicBezTo>
                      <a:pt x="26180" y="23949"/>
                      <a:pt x="25238" y="23949"/>
                      <a:pt x="24296" y="23899"/>
                    </a:cubicBezTo>
                    <a:cubicBezTo>
                      <a:pt x="23354" y="23849"/>
                      <a:pt x="22461" y="23849"/>
                      <a:pt x="21569" y="23800"/>
                    </a:cubicBezTo>
                    <a:cubicBezTo>
                      <a:pt x="20528" y="23750"/>
                      <a:pt x="19536" y="23701"/>
                      <a:pt x="18544" y="23602"/>
                    </a:cubicBezTo>
                    <a:cubicBezTo>
                      <a:pt x="17553" y="23552"/>
                      <a:pt x="16660" y="23403"/>
                      <a:pt x="15768" y="23304"/>
                    </a:cubicBezTo>
                    <a:cubicBezTo>
                      <a:pt x="14875" y="23205"/>
                      <a:pt x="13933" y="23106"/>
                      <a:pt x="12991" y="22957"/>
                    </a:cubicBezTo>
                    <a:cubicBezTo>
                      <a:pt x="12049" y="22858"/>
                      <a:pt x="11107" y="22709"/>
                      <a:pt x="10214" y="22560"/>
                    </a:cubicBezTo>
                    <a:cubicBezTo>
                      <a:pt x="9421" y="22461"/>
                      <a:pt x="8677" y="22362"/>
                      <a:pt x="7933" y="22312"/>
                    </a:cubicBezTo>
                    <a:cubicBezTo>
                      <a:pt x="7140" y="22213"/>
                      <a:pt x="6495" y="22213"/>
                      <a:pt x="5801" y="22164"/>
                    </a:cubicBezTo>
                    <a:cubicBezTo>
                      <a:pt x="5107" y="22065"/>
                      <a:pt x="4363" y="22015"/>
                      <a:pt x="3570" y="22015"/>
                    </a:cubicBezTo>
                    <a:lnTo>
                      <a:pt x="2380" y="22015"/>
                    </a:lnTo>
                    <a:cubicBezTo>
                      <a:pt x="2876" y="21370"/>
                      <a:pt x="3421" y="20726"/>
                      <a:pt x="3917" y="20032"/>
                    </a:cubicBezTo>
                    <a:cubicBezTo>
                      <a:pt x="4512" y="19189"/>
                      <a:pt x="5058" y="18296"/>
                      <a:pt x="5653" y="17404"/>
                    </a:cubicBezTo>
                    <a:cubicBezTo>
                      <a:pt x="6248" y="16561"/>
                      <a:pt x="6793" y="15768"/>
                      <a:pt x="7338" y="14925"/>
                    </a:cubicBezTo>
                    <a:cubicBezTo>
                      <a:pt x="7933" y="14131"/>
                      <a:pt x="8429" y="13288"/>
                      <a:pt x="8975" y="12445"/>
                    </a:cubicBezTo>
                    <a:cubicBezTo>
                      <a:pt x="9520" y="11603"/>
                      <a:pt x="10065" y="10760"/>
                      <a:pt x="10561" y="9917"/>
                    </a:cubicBezTo>
                    <a:cubicBezTo>
                      <a:pt x="11107" y="9074"/>
                      <a:pt x="11702" y="8181"/>
                      <a:pt x="12247" y="7289"/>
                    </a:cubicBezTo>
                    <a:cubicBezTo>
                      <a:pt x="12743" y="6396"/>
                      <a:pt x="13239" y="5553"/>
                      <a:pt x="13735" y="4661"/>
                    </a:cubicBezTo>
                    <a:cubicBezTo>
                      <a:pt x="14230" y="3818"/>
                      <a:pt x="14776" y="2926"/>
                      <a:pt x="15272" y="1984"/>
                    </a:cubicBezTo>
                    <a:cubicBezTo>
                      <a:pt x="15371" y="1835"/>
                      <a:pt x="15470" y="1686"/>
                      <a:pt x="15569" y="1488"/>
                    </a:cubicBezTo>
                    <a:cubicBezTo>
                      <a:pt x="15768" y="1041"/>
                      <a:pt x="15668" y="446"/>
                      <a:pt x="15222" y="149"/>
                    </a:cubicBezTo>
                    <a:cubicBezTo>
                      <a:pt x="15123" y="50"/>
                      <a:pt x="14974" y="0"/>
                      <a:pt x="14776"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p18"/>
              <p:cNvSpPr/>
              <p:nvPr/>
            </p:nvSpPr>
            <p:spPr>
              <a:xfrm>
                <a:off x="1323566" y="2500235"/>
                <a:ext cx="1361154" cy="98139"/>
              </a:xfrm>
              <a:custGeom>
                <a:rect b="b" l="l" r="r" t="t"/>
                <a:pathLst>
                  <a:path extrusionOk="0" h="4910" w="59452">
                    <a:moveTo>
                      <a:pt x="943" y="0"/>
                    </a:moveTo>
                    <a:cubicBezTo>
                      <a:pt x="794" y="0"/>
                      <a:pt x="646" y="50"/>
                      <a:pt x="497" y="149"/>
                    </a:cubicBezTo>
                    <a:cubicBezTo>
                      <a:pt x="298" y="298"/>
                      <a:pt x="150" y="496"/>
                      <a:pt x="100" y="744"/>
                    </a:cubicBezTo>
                    <a:cubicBezTo>
                      <a:pt x="1" y="992"/>
                      <a:pt x="51" y="1289"/>
                      <a:pt x="150" y="1537"/>
                    </a:cubicBezTo>
                    <a:cubicBezTo>
                      <a:pt x="298" y="1736"/>
                      <a:pt x="447" y="1884"/>
                      <a:pt x="695" y="1984"/>
                    </a:cubicBezTo>
                    <a:cubicBezTo>
                      <a:pt x="1687" y="2132"/>
                      <a:pt x="2728" y="2232"/>
                      <a:pt x="3720" y="2281"/>
                    </a:cubicBezTo>
                    <a:lnTo>
                      <a:pt x="6496" y="2281"/>
                    </a:lnTo>
                    <a:cubicBezTo>
                      <a:pt x="8331" y="2281"/>
                      <a:pt x="10166" y="2380"/>
                      <a:pt x="12000" y="2479"/>
                    </a:cubicBezTo>
                    <a:cubicBezTo>
                      <a:pt x="13835" y="2628"/>
                      <a:pt x="15719" y="2876"/>
                      <a:pt x="17553" y="2975"/>
                    </a:cubicBezTo>
                    <a:cubicBezTo>
                      <a:pt x="19438" y="3074"/>
                      <a:pt x="21371" y="3174"/>
                      <a:pt x="23256" y="3322"/>
                    </a:cubicBezTo>
                    <a:cubicBezTo>
                      <a:pt x="25189" y="3422"/>
                      <a:pt x="27123" y="3620"/>
                      <a:pt x="29007" y="3719"/>
                    </a:cubicBezTo>
                    <a:cubicBezTo>
                      <a:pt x="30941" y="3868"/>
                      <a:pt x="32726" y="4066"/>
                      <a:pt x="34610" y="4264"/>
                    </a:cubicBezTo>
                    <a:cubicBezTo>
                      <a:pt x="36445" y="4413"/>
                      <a:pt x="38329" y="4562"/>
                      <a:pt x="40213" y="4661"/>
                    </a:cubicBezTo>
                    <a:cubicBezTo>
                      <a:pt x="42097" y="4810"/>
                      <a:pt x="43932" y="4859"/>
                      <a:pt x="45767" y="4909"/>
                    </a:cubicBezTo>
                    <a:cubicBezTo>
                      <a:pt x="47651" y="4909"/>
                      <a:pt x="49485" y="4909"/>
                      <a:pt x="51369" y="4810"/>
                    </a:cubicBezTo>
                    <a:cubicBezTo>
                      <a:pt x="52312" y="4760"/>
                      <a:pt x="53204" y="4661"/>
                      <a:pt x="54146" y="4612"/>
                    </a:cubicBezTo>
                    <a:lnTo>
                      <a:pt x="56873" y="4413"/>
                    </a:lnTo>
                    <a:cubicBezTo>
                      <a:pt x="57468" y="4364"/>
                      <a:pt x="58014" y="4364"/>
                      <a:pt x="58609" y="4314"/>
                    </a:cubicBezTo>
                    <a:cubicBezTo>
                      <a:pt x="59055" y="4314"/>
                      <a:pt x="59452" y="3868"/>
                      <a:pt x="59402" y="3422"/>
                    </a:cubicBezTo>
                    <a:cubicBezTo>
                      <a:pt x="59452" y="2926"/>
                      <a:pt x="59105" y="2479"/>
                      <a:pt x="58658" y="2430"/>
                    </a:cubicBezTo>
                    <a:cubicBezTo>
                      <a:pt x="57766" y="2430"/>
                      <a:pt x="56873" y="2529"/>
                      <a:pt x="55981" y="2579"/>
                    </a:cubicBezTo>
                    <a:cubicBezTo>
                      <a:pt x="55088" y="2628"/>
                      <a:pt x="54196" y="2628"/>
                      <a:pt x="53303" y="2678"/>
                    </a:cubicBezTo>
                    <a:cubicBezTo>
                      <a:pt x="52411" y="2777"/>
                      <a:pt x="51419" y="2827"/>
                      <a:pt x="50527" y="2876"/>
                    </a:cubicBezTo>
                    <a:lnTo>
                      <a:pt x="47700" y="2876"/>
                    </a:lnTo>
                    <a:cubicBezTo>
                      <a:pt x="45816" y="2876"/>
                      <a:pt x="43882" y="2827"/>
                      <a:pt x="41949" y="2727"/>
                    </a:cubicBezTo>
                    <a:cubicBezTo>
                      <a:pt x="40064" y="2628"/>
                      <a:pt x="38180" y="2479"/>
                      <a:pt x="36346" y="2331"/>
                    </a:cubicBezTo>
                    <a:cubicBezTo>
                      <a:pt x="34461" y="2182"/>
                      <a:pt x="32627" y="1934"/>
                      <a:pt x="30693" y="1785"/>
                    </a:cubicBezTo>
                    <a:cubicBezTo>
                      <a:pt x="28809" y="1637"/>
                      <a:pt x="27074" y="1537"/>
                      <a:pt x="25289" y="1389"/>
                    </a:cubicBezTo>
                    <a:cubicBezTo>
                      <a:pt x="23454" y="1240"/>
                      <a:pt x="21570" y="1091"/>
                      <a:pt x="19686" y="992"/>
                    </a:cubicBezTo>
                    <a:cubicBezTo>
                      <a:pt x="18744" y="942"/>
                      <a:pt x="17801" y="893"/>
                      <a:pt x="16859" y="843"/>
                    </a:cubicBezTo>
                    <a:cubicBezTo>
                      <a:pt x="15868" y="744"/>
                      <a:pt x="14876" y="645"/>
                      <a:pt x="13884" y="595"/>
                    </a:cubicBezTo>
                    <a:cubicBezTo>
                      <a:pt x="12050" y="397"/>
                      <a:pt x="10166" y="298"/>
                      <a:pt x="8331" y="199"/>
                    </a:cubicBezTo>
                    <a:lnTo>
                      <a:pt x="5802" y="199"/>
                    </a:lnTo>
                    <a:cubicBezTo>
                      <a:pt x="5141" y="199"/>
                      <a:pt x="4458" y="221"/>
                      <a:pt x="3782" y="221"/>
                    </a:cubicBezTo>
                    <a:cubicBezTo>
                      <a:pt x="3444" y="221"/>
                      <a:pt x="3108" y="215"/>
                      <a:pt x="2778" y="199"/>
                    </a:cubicBezTo>
                    <a:cubicBezTo>
                      <a:pt x="2232" y="149"/>
                      <a:pt x="1736" y="99"/>
                      <a:pt x="1241" y="50"/>
                    </a:cubicBezTo>
                    <a:lnTo>
                      <a:pt x="943"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p18"/>
              <p:cNvSpPr/>
              <p:nvPr/>
            </p:nvSpPr>
            <p:spPr>
              <a:xfrm>
                <a:off x="2446314" y="2550783"/>
                <a:ext cx="560813" cy="817609"/>
              </a:xfrm>
              <a:custGeom>
                <a:rect b="b" l="l" r="r" t="t"/>
                <a:pathLst>
                  <a:path extrusionOk="0" h="40906" w="24495">
                    <a:moveTo>
                      <a:pt x="1140" y="38675"/>
                    </a:moveTo>
                    <a:lnTo>
                      <a:pt x="1190" y="38724"/>
                    </a:lnTo>
                    <a:lnTo>
                      <a:pt x="942" y="38724"/>
                    </a:lnTo>
                    <a:lnTo>
                      <a:pt x="1140" y="38675"/>
                    </a:lnTo>
                    <a:close/>
                    <a:moveTo>
                      <a:pt x="9619" y="0"/>
                    </a:moveTo>
                    <a:cubicBezTo>
                      <a:pt x="9421" y="0"/>
                      <a:pt x="9272" y="50"/>
                      <a:pt x="9123" y="149"/>
                    </a:cubicBezTo>
                    <a:lnTo>
                      <a:pt x="9074" y="198"/>
                    </a:lnTo>
                    <a:cubicBezTo>
                      <a:pt x="8876" y="347"/>
                      <a:pt x="8727" y="545"/>
                      <a:pt x="8677" y="793"/>
                    </a:cubicBezTo>
                    <a:cubicBezTo>
                      <a:pt x="8578" y="1091"/>
                      <a:pt x="8628" y="1388"/>
                      <a:pt x="8776" y="1636"/>
                    </a:cubicBezTo>
                    <a:cubicBezTo>
                      <a:pt x="9421" y="2678"/>
                      <a:pt x="10016" y="3719"/>
                      <a:pt x="10661" y="4710"/>
                    </a:cubicBezTo>
                    <a:cubicBezTo>
                      <a:pt x="11355" y="5752"/>
                      <a:pt x="11950" y="6743"/>
                      <a:pt x="12693" y="7685"/>
                    </a:cubicBezTo>
                    <a:cubicBezTo>
                      <a:pt x="13437" y="8627"/>
                      <a:pt x="14181" y="9569"/>
                      <a:pt x="14925" y="10512"/>
                    </a:cubicBezTo>
                    <a:cubicBezTo>
                      <a:pt x="15668" y="11454"/>
                      <a:pt x="16363" y="12396"/>
                      <a:pt x="17106" y="13338"/>
                    </a:cubicBezTo>
                    <a:cubicBezTo>
                      <a:pt x="17999" y="14429"/>
                      <a:pt x="18991" y="15519"/>
                      <a:pt x="19833" y="16660"/>
                    </a:cubicBezTo>
                    <a:cubicBezTo>
                      <a:pt x="20230" y="17255"/>
                      <a:pt x="20676" y="17800"/>
                      <a:pt x="21123" y="18346"/>
                    </a:cubicBezTo>
                    <a:cubicBezTo>
                      <a:pt x="21321" y="18643"/>
                      <a:pt x="21519" y="18891"/>
                      <a:pt x="21767" y="19139"/>
                    </a:cubicBezTo>
                    <a:cubicBezTo>
                      <a:pt x="21966" y="19436"/>
                      <a:pt x="22114" y="19585"/>
                      <a:pt x="22313" y="19784"/>
                    </a:cubicBezTo>
                    <a:cubicBezTo>
                      <a:pt x="22263" y="20081"/>
                      <a:pt x="22164" y="20428"/>
                      <a:pt x="22015" y="20726"/>
                    </a:cubicBezTo>
                    <a:cubicBezTo>
                      <a:pt x="21767" y="21370"/>
                      <a:pt x="21470" y="22015"/>
                      <a:pt x="21172" y="22659"/>
                    </a:cubicBezTo>
                    <a:cubicBezTo>
                      <a:pt x="20825" y="23304"/>
                      <a:pt x="20428" y="23899"/>
                      <a:pt x="20032" y="24494"/>
                    </a:cubicBezTo>
                    <a:cubicBezTo>
                      <a:pt x="18693" y="26378"/>
                      <a:pt x="17305" y="28213"/>
                      <a:pt x="15966" y="29998"/>
                    </a:cubicBezTo>
                    <a:cubicBezTo>
                      <a:pt x="15272" y="30940"/>
                      <a:pt x="14578" y="31882"/>
                      <a:pt x="13933" y="32774"/>
                    </a:cubicBezTo>
                    <a:cubicBezTo>
                      <a:pt x="13288" y="33766"/>
                      <a:pt x="12594" y="34658"/>
                      <a:pt x="11851" y="35501"/>
                    </a:cubicBezTo>
                    <a:cubicBezTo>
                      <a:pt x="11305" y="36146"/>
                      <a:pt x="10760" y="36741"/>
                      <a:pt x="10165" y="37237"/>
                    </a:cubicBezTo>
                    <a:cubicBezTo>
                      <a:pt x="9966" y="37435"/>
                      <a:pt x="9718" y="37584"/>
                      <a:pt x="9471" y="37732"/>
                    </a:cubicBezTo>
                    <a:cubicBezTo>
                      <a:pt x="9371" y="37782"/>
                      <a:pt x="9223" y="37832"/>
                      <a:pt x="9074" y="37832"/>
                    </a:cubicBezTo>
                    <a:cubicBezTo>
                      <a:pt x="8826" y="37832"/>
                      <a:pt x="8578" y="37832"/>
                      <a:pt x="8330" y="37881"/>
                    </a:cubicBezTo>
                    <a:cubicBezTo>
                      <a:pt x="7983" y="37881"/>
                      <a:pt x="7586" y="37931"/>
                      <a:pt x="7239" y="37980"/>
                    </a:cubicBezTo>
                    <a:cubicBezTo>
                      <a:pt x="6495" y="38080"/>
                      <a:pt x="5752" y="38129"/>
                      <a:pt x="5058" y="38228"/>
                    </a:cubicBezTo>
                    <a:cubicBezTo>
                      <a:pt x="4314" y="38278"/>
                      <a:pt x="3669" y="38327"/>
                      <a:pt x="3025" y="38427"/>
                    </a:cubicBezTo>
                    <a:lnTo>
                      <a:pt x="1983" y="38526"/>
                    </a:lnTo>
                    <a:lnTo>
                      <a:pt x="1289" y="38625"/>
                    </a:lnTo>
                    <a:lnTo>
                      <a:pt x="1091" y="38625"/>
                    </a:lnTo>
                    <a:cubicBezTo>
                      <a:pt x="793" y="38625"/>
                      <a:pt x="545" y="38724"/>
                      <a:pt x="397" y="38922"/>
                    </a:cubicBezTo>
                    <a:cubicBezTo>
                      <a:pt x="0" y="39369"/>
                      <a:pt x="0" y="40063"/>
                      <a:pt x="397" y="40509"/>
                    </a:cubicBezTo>
                    <a:cubicBezTo>
                      <a:pt x="496" y="40608"/>
                      <a:pt x="595" y="40707"/>
                      <a:pt x="694" y="40757"/>
                    </a:cubicBezTo>
                    <a:lnTo>
                      <a:pt x="942" y="40856"/>
                    </a:lnTo>
                    <a:lnTo>
                      <a:pt x="1240" y="40906"/>
                    </a:lnTo>
                    <a:lnTo>
                      <a:pt x="1488" y="40906"/>
                    </a:lnTo>
                    <a:lnTo>
                      <a:pt x="2033" y="40856"/>
                    </a:lnTo>
                    <a:lnTo>
                      <a:pt x="3322" y="40757"/>
                    </a:lnTo>
                    <a:cubicBezTo>
                      <a:pt x="4314" y="40658"/>
                      <a:pt x="5256" y="40608"/>
                      <a:pt x="6198" y="40509"/>
                    </a:cubicBezTo>
                    <a:lnTo>
                      <a:pt x="7636" y="40360"/>
                    </a:lnTo>
                    <a:cubicBezTo>
                      <a:pt x="8082" y="40311"/>
                      <a:pt x="8528" y="40311"/>
                      <a:pt x="8975" y="40261"/>
                    </a:cubicBezTo>
                    <a:cubicBezTo>
                      <a:pt x="9322" y="40261"/>
                      <a:pt x="9669" y="40162"/>
                      <a:pt x="9966" y="40013"/>
                    </a:cubicBezTo>
                    <a:cubicBezTo>
                      <a:pt x="10313" y="39864"/>
                      <a:pt x="10661" y="39716"/>
                      <a:pt x="10958" y="39468"/>
                    </a:cubicBezTo>
                    <a:cubicBezTo>
                      <a:pt x="11751" y="38774"/>
                      <a:pt x="12495" y="38030"/>
                      <a:pt x="13239" y="37237"/>
                    </a:cubicBezTo>
                    <a:cubicBezTo>
                      <a:pt x="13983" y="36394"/>
                      <a:pt x="14677" y="35452"/>
                      <a:pt x="15321" y="34510"/>
                    </a:cubicBezTo>
                    <a:cubicBezTo>
                      <a:pt x="16660" y="32625"/>
                      <a:pt x="18098" y="30791"/>
                      <a:pt x="19486" y="28956"/>
                    </a:cubicBezTo>
                    <a:cubicBezTo>
                      <a:pt x="20181" y="28014"/>
                      <a:pt x="20875" y="27072"/>
                      <a:pt x="21519" y="26130"/>
                    </a:cubicBezTo>
                    <a:cubicBezTo>
                      <a:pt x="21866" y="25684"/>
                      <a:pt x="22213" y="25188"/>
                      <a:pt x="22511" y="24692"/>
                    </a:cubicBezTo>
                    <a:cubicBezTo>
                      <a:pt x="22858" y="24147"/>
                      <a:pt x="23106" y="23651"/>
                      <a:pt x="23354" y="23155"/>
                    </a:cubicBezTo>
                    <a:cubicBezTo>
                      <a:pt x="23651" y="22560"/>
                      <a:pt x="23899" y="21916"/>
                      <a:pt x="24098" y="21271"/>
                    </a:cubicBezTo>
                    <a:cubicBezTo>
                      <a:pt x="24197" y="21023"/>
                      <a:pt x="24296" y="20775"/>
                      <a:pt x="24346" y="20527"/>
                    </a:cubicBezTo>
                    <a:cubicBezTo>
                      <a:pt x="24395" y="20329"/>
                      <a:pt x="24445" y="20131"/>
                      <a:pt x="24445" y="19883"/>
                    </a:cubicBezTo>
                    <a:cubicBezTo>
                      <a:pt x="24494" y="19684"/>
                      <a:pt x="24494" y="19486"/>
                      <a:pt x="24445" y="19288"/>
                    </a:cubicBezTo>
                    <a:cubicBezTo>
                      <a:pt x="24395" y="19089"/>
                      <a:pt x="24296" y="18841"/>
                      <a:pt x="24197" y="18643"/>
                    </a:cubicBezTo>
                    <a:lnTo>
                      <a:pt x="23949" y="18296"/>
                    </a:lnTo>
                    <a:lnTo>
                      <a:pt x="23850" y="18098"/>
                    </a:lnTo>
                    <a:cubicBezTo>
                      <a:pt x="23106" y="17304"/>
                      <a:pt x="22412" y="16461"/>
                      <a:pt x="21767" y="15619"/>
                    </a:cubicBezTo>
                    <a:cubicBezTo>
                      <a:pt x="21123" y="14776"/>
                      <a:pt x="20379" y="13834"/>
                      <a:pt x="19635" y="12991"/>
                    </a:cubicBezTo>
                    <a:cubicBezTo>
                      <a:pt x="18891" y="12148"/>
                      <a:pt x="18148" y="11206"/>
                      <a:pt x="17404" y="10264"/>
                    </a:cubicBezTo>
                    <a:cubicBezTo>
                      <a:pt x="15966" y="8429"/>
                      <a:pt x="14429" y="6644"/>
                      <a:pt x="13090" y="4710"/>
                    </a:cubicBezTo>
                    <a:cubicBezTo>
                      <a:pt x="12693" y="4066"/>
                      <a:pt x="12247" y="3471"/>
                      <a:pt x="11851" y="2826"/>
                    </a:cubicBezTo>
                    <a:cubicBezTo>
                      <a:pt x="11355" y="2083"/>
                      <a:pt x="10908" y="1289"/>
                      <a:pt x="10413" y="545"/>
                    </a:cubicBezTo>
                    <a:cubicBezTo>
                      <a:pt x="10313" y="298"/>
                      <a:pt x="10115" y="149"/>
                      <a:pt x="9867" y="50"/>
                    </a:cubicBezTo>
                    <a:cubicBezTo>
                      <a:pt x="9768" y="0"/>
                      <a:pt x="9669" y="0"/>
                      <a:pt x="9619"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161" name="Google Shape;161;p18"/>
          <p:cNvGrpSpPr/>
          <p:nvPr/>
        </p:nvGrpSpPr>
        <p:grpSpPr>
          <a:xfrm>
            <a:off x="4026000" y="7994382"/>
            <a:ext cx="480600" cy="1248763"/>
            <a:chOff x="264681" y="7665527"/>
            <a:chExt cx="480600" cy="1599953"/>
          </a:xfrm>
        </p:grpSpPr>
        <p:sp>
          <p:nvSpPr>
            <p:cNvPr id="162" name="Google Shape;162;p18"/>
            <p:cNvSpPr txBox="1"/>
            <p:nvPr/>
          </p:nvSpPr>
          <p:spPr>
            <a:xfrm>
              <a:off x="264681" y="7665527"/>
              <a:ext cx="480600" cy="198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3000">
                  <a:solidFill>
                    <a:schemeClr val="accent2"/>
                  </a:solidFill>
                  <a:latin typeface="Neucha"/>
                  <a:ea typeface="Neucha"/>
                  <a:cs typeface="Neucha"/>
                  <a:sym typeface="Neucha"/>
                </a:rPr>
                <a:t>1</a:t>
              </a:r>
              <a:endParaRPr b="1" sz="3000">
                <a:solidFill>
                  <a:schemeClr val="accent2"/>
                </a:solidFill>
                <a:latin typeface="Neucha"/>
                <a:ea typeface="Neucha"/>
                <a:cs typeface="Neucha"/>
                <a:sym typeface="Neucha"/>
              </a:endParaRPr>
            </a:p>
          </p:txBody>
        </p:sp>
        <p:sp>
          <p:nvSpPr>
            <p:cNvPr id="163" name="Google Shape;163;p18"/>
            <p:cNvSpPr txBox="1"/>
            <p:nvPr/>
          </p:nvSpPr>
          <p:spPr>
            <a:xfrm>
              <a:off x="264681" y="8366203"/>
              <a:ext cx="480600" cy="198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3000">
                  <a:solidFill>
                    <a:schemeClr val="accent2"/>
                  </a:solidFill>
                  <a:latin typeface="Neucha"/>
                  <a:ea typeface="Neucha"/>
                  <a:cs typeface="Neucha"/>
                  <a:sym typeface="Neucha"/>
                </a:rPr>
                <a:t>2</a:t>
              </a:r>
              <a:endParaRPr b="1" sz="3000">
                <a:solidFill>
                  <a:schemeClr val="accent2"/>
                </a:solidFill>
                <a:latin typeface="Neucha"/>
                <a:ea typeface="Neucha"/>
                <a:cs typeface="Neucha"/>
                <a:sym typeface="Neucha"/>
              </a:endParaRPr>
            </a:p>
          </p:txBody>
        </p:sp>
        <p:sp>
          <p:nvSpPr>
            <p:cNvPr id="164" name="Google Shape;164;p18"/>
            <p:cNvSpPr txBox="1"/>
            <p:nvPr/>
          </p:nvSpPr>
          <p:spPr>
            <a:xfrm>
              <a:off x="264681" y="9066880"/>
              <a:ext cx="480600" cy="198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3000">
                  <a:solidFill>
                    <a:schemeClr val="accent2"/>
                  </a:solidFill>
                  <a:latin typeface="Neucha"/>
                  <a:ea typeface="Neucha"/>
                  <a:cs typeface="Neucha"/>
                  <a:sym typeface="Neucha"/>
                </a:rPr>
                <a:t>3</a:t>
              </a:r>
              <a:endParaRPr b="1" sz="3000">
                <a:solidFill>
                  <a:schemeClr val="accent2"/>
                </a:solidFill>
                <a:latin typeface="Neucha"/>
                <a:ea typeface="Neucha"/>
                <a:cs typeface="Neucha"/>
                <a:sym typeface="Neucha"/>
              </a:endParaRPr>
            </a:p>
          </p:txBody>
        </p:sp>
      </p:grpSp>
      <p:grpSp>
        <p:nvGrpSpPr>
          <p:cNvPr id="165" name="Google Shape;165;p18"/>
          <p:cNvGrpSpPr/>
          <p:nvPr/>
        </p:nvGrpSpPr>
        <p:grpSpPr>
          <a:xfrm>
            <a:off x="3759219" y="5425613"/>
            <a:ext cx="3589214" cy="1700571"/>
            <a:chOff x="7683619" y="4495713"/>
            <a:chExt cx="3589214" cy="1700571"/>
          </a:xfrm>
        </p:grpSpPr>
        <p:sp>
          <p:nvSpPr>
            <p:cNvPr id="166" name="Google Shape;166;p18"/>
            <p:cNvSpPr/>
            <p:nvPr/>
          </p:nvSpPr>
          <p:spPr>
            <a:xfrm>
              <a:off x="7683623" y="5771171"/>
              <a:ext cx="3589200" cy="425100"/>
            </a:xfrm>
            <a:prstGeom prst="rect">
              <a:avLst/>
            </a:prstGeom>
            <a:solidFill>
              <a:srgbClr val="F3F3F3"/>
            </a:solidFill>
            <a:ln>
              <a:noFill/>
            </a:ln>
          </p:spPr>
          <p:txBody>
            <a:bodyPr anchorCtr="0" anchor="ctr" bIns="91425" lIns="91425" spcFirstLastPara="1" rIns="91425" wrap="square" tIns="91425">
              <a:noAutofit/>
            </a:bodyPr>
            <a:lstStyle/>
            <a:p>
              <a:pPr indent="0" lvl="0" marL="0" rtl="0" algn="ctr">
                <a:lnSpc>
                  <a:spcPct val="115000"/>
                </a:lnSpc>
                <a:spcBef>
                  <a:spcPts val="1200"/>
                </a:spcBef>
                <a:spcAft>
                  <a:spcPts val="0"/>
                </a:spcAft>
                <a:buClr>
                  <a:schemeClr val="dk1"/>
                </a:buClr>
                <a:buSzPts val="1100"/>
                <a:buFont typeface="Arial"/>
                <a:buNone/>
              </a:pPr>
              <a:r>
                <a:rPr lang="ar" sz="1200">
                  <a:solidFill>
                    <a:schemeClr val="dk1"/>
                  </a:solidFill>
                  <a:latin typeface="Mada"/>
                  <a:ea typeface="Mada"/>
                  <a:cs typeface="Mada"/>
                  <a:sym typeface="Mada"/>
                </a:rPr>
                <a:t>              </a:t>
              </a:r>
              <a:r>
                <a:rPr lang="ar" sz="1200">
                  <a:solidFill>
                    <a:schemeClr val="dk1"/>
                  </a:solidFill>
                  <a:latin typeface="Mada"/>
                  <a:ea typeface="Mada"/>
                  <a:cs typeface="Mada"/>
                  <a:sym typeface="Mada"/>
                </a:rPr>
                <a:t>      Diaphragmatic defect (hepatic hydrothorax)</a:t>
              </a:r>
              <a:endParaRPr sz="1200">
                <a:solidFill>
                  <a:schemeClr val="dk1"/>
                </a:solidFill>
                <a:latin typeface="Mada"/>
                <a:ea typeface="Mada"/>
                <a:cs typeface="Mada"/>
                <a:sym typeface="Mada"/>
              </a:endParaRPr>
            </a:p>
            <a:p>
              <a:pPr indent="0" lvl="0" marL="0" marR="0" rtl="0" algn="r">
                <a:lnSpc>
                  <a:spcPct val="100000"/>
                </a:lnSpc>
                <a:spcBef>
                  <a:spcPts val="1200"/>
                </a:spcBef>
                <a:spcAft>
                  <a:spcPts val="0"/>
                </a:spcAft>
                <a:buClr>
                  <a:srgbClr val="000000"/>
                </a:buClr>
                <a:buSzPts val="1100"/>
                <a:buFont typeface="Arial"/>
                <a:buNone/>
              </a:pPr>
              <a:r>
                <a:t/>
              </a:r>
              <a:endParaRPr sz="1200">
                <a:latin typeface="Mada"/>
                <a:ea typeface="Mada"/>
                <a:cs typeface="Mada"/>
                <a:sym typeface="Mada"/>
              </a:endParaRPr>
            </a:p>
          </p:txBody>
        </p:sp>
        <p:grpSp>
          <p:nvGrpSpPr>
            <p:cNvPr id="167" name="Google Shape;167;p18"/>
            <p:cNvGrpSpPr/>
            <p:nvPr/>
          </p:nvGrpSpPr>
          <p:grpSpPr>
            <a:xfrm>
              <a:off x="7683619" y="4495713"/>
              <a:ext cx="3589214" cy="1700571"/>
              <a:chOff x="3563690" y="7615238"/>
              <a:chExt cx="3589214" cy="1700571"/>
            </a:xfrm>
          </p:grpSpPr>
          <p:sp>
            <p:nvSpPr>
              <p:cNvPr id="168" name="Google Shape;168;p18"/>
              <p:cNvSpPr/>
              <p:nvPr/>
            </p:nvSpPr>
            <p:spPr>
              <a:xfrm>
                <a:off x="3563704" y="7615250"/>
                <a:ext cx="3589200" cy="425100"/>
              </a:xfrm>
              <a:prstGeom prst="rect">
                <a:avLst/>
              </a:prstGeom>
              <a:solidFill>
                <a:srgbClr val="F3F3F3"/>
              </a:solidFill>
              <a:ln>
                <a:noFill/>
              </a:ln>
            </p:spPr>
            <p:txBody>
              <a:bodyPr anchorCtr="0" anchor="ctr" bIns="91425" lIns="91425" spcFirstLastPara="1" rIns="91425" wrap="square" tIns="91425">
                <a:noAutofit/>
              </a:bodyPr>
              <a:lstStyle/>
              <a:p>
                <a:pPr indent="0" lvl="0" marL="0" rtl="0" algn="ctr">
                  <a:lnSpc>
                    <a:spcPct val="115000"/>
                  </a:lnSpc>
                  <a:spcBef>
                    <a:spcPts val="1200"/>
                  </a:spcBef>
                  <a:spcAft>
                    <a:spcPts val="0"/>
                  </a:spcAft>
                  <a:buClr>
                    <a:schemeClr val="dk1"/>
                  </a:buClr>
                  <a:buSzPts val="1100"/>
                  <a:buFont typeface="Arial"/>
                  <a:buNone/>
                </a:pPr>
                <a:r>
                  <a:rPr lang="ar" sz="1100">
                    <a:solidFill>
                      <a:schemeClr val="dk1"/>
                    </a:solidFill>
                    <a:latin typeface="Mada"/>
                    <a:ea typeface="Mada"/>
                    <a:cs typeface="Mada"/>
                    <a:sym typeface="Mada"/>
                  </a:rPr>
                  <a:t>                    Pleural membrane permeability (Malignancy)</a:t>
                </a:r>
                <a:endParaRPr sz="1100">
                  <a:solidFill>
                    <a:schemeClr val="dk1"/>
                  </a:solidFill>
                  <a:latin typeface="Mada"/>
                  <a:ea typeface="Mada"/>
                  <a:cs typeface="Mada"/>
                  <a:sym typeface="Mada"/>
                </a:endParaRPr>
              </a:p>
              <a:p>
                <a:pPr indent="0" lvl="0" marL="0" marR="0" rtl="0" algn="r">
                  <a:lnSpc>
                    <a:spcPct val="100000"/>
                  </a:lnSpc>
                  <a:spcBef>
                    <a:spcPts val="1200"/>
                  </a:spcBef>
                  <a:spcAft>
                    <a:spcPts val="0"/>
                  </a:spcAft>
                  <a:buClr>
                    <a:srgbClr val="000000"/>
                  </a:buClr>
                  <a:buSzPts val="1100"/>
                  <a:buFont typeface="Arial"/>
                  <a:buNone/>
                </a:pPr>
                <a:r>
                  <a:t/>
                </a:r>
                <a:endParaRPr sz="1200">
                  <a:latin typeface="Mada"/>
                  <a:ea typeface="Mada"/>
                  <a:cs typeface="Mada"/>
                  <a:sym typeface="Mada"/>
                </a:endParaRPr>
              </a:p>
            </p:txBody>
          </p:sp>
          <p:sp>
            <p:nvSpPr>
              <p:cNvPr id="169" name="Google Shape;169;p18"/>
              <p:cNvSpPr/>
              <p:nvPr/>
            </p:nvSpPr>
            <p:spPr>
              <a:xfrm>
                <a:off x="3563704" y="8040389"/>
                <a:ext cx="3589200" cy="425100"/>
              </a:xfrm>
              <a:prstGeom prst="rect">
                <a:avLst/>
              </a:prstGeom>
              <a:solidFill>
                <a:srgbClr val="F3F3F3"/>
              </a:solidFill>
              <a:ln>
                <a:noFill/>
              </a:ln>
            </p:spPr>
            <p:txBody>
              <a:bodyPr anchorCtr="0" anchor="ctr" bIns="91425" lIns="91425" spcFirstLastPara="1" rIns="91425" wrap="square" tIns="91425">
                <a:noAutofit/>
              </a:bodyPr>
              <a:lstStyle/>
              <a:p>
                <a:pPr indent="0" lvl="0" marL="0" rtl="0" algn="ctr">
                  <a:lnSpc>
                    <a:spcPct val="115000"/>
                  </a:lnSpc>
                  <a:spcBef>
                    <a:spcPts val="1200"/>
                  </a:spcBef>
                  <a:spcAft>
                    <a:spcPts val="0"/>
                  </a:spcAft>
                  <a:buClr>
                    <a:schemeClr val="dk1"/>
                  </a:buClr>
                  <a:buSzPts val="1100"/>
                  <a:buFont typeface="Arial"/>
                  <a:buNone/>
                </a:pPr>
                <a:r>
                  <a:rPr lang="ar" sz="1200">
                    <a:solidFill>
                      <a:schemeClr val="dk1"/>
                    </a:solidFill>
                    <a:latin typeface="Mada"/>
                    <a:ea typeface="Mada"/>
                    <a:cs typeface="Mada"/>
                    <a:sym typeface="Mada"/>
                  </a:rPr>
                  <a:t>                    Lymphatic obstruction (Malignancy)</a:t>
                </a:r>
                <a:endParaRPr sz="1200">
                  <a:solidFill>
                    <a:schemeClr val="dk1"/>
                  </a:solidFill>
                  <a:latin typeface="Mada"/>
                  <a:ea typeface="Mada"/>
                  <a:cs typeface="Mada"/>
                  <a:sym typeface="Mada"/>
                </a:endParaRPr>
              </a:p>
              <a:p>
                <a:pPr indent="0" lvl="0" marL="0" marR="0" rtl="0" algn="r">
                  <a:lnSpc>
                    <a:spcPct val="100000"/>
                  </a:lnSpc>
                  <a:spcBef>
                    <a:spcPts val="1200"/>
                  </a:spcBef>
                  <a:spcAft>
                    <a:spcPts val="0"/>
                  </a:spcAft>
                  <a:buClr>
                    <a:srgbClr val="000000"/>
                  </a:buClr>
                  <a:buSzPts val="1100"/>
                  <a:buFont typeface="Arial"/>
                  <a:buNone/>
                </a:pPr>
                <a:r>
                  <a:t/>
                </a:r>
                <a:endParaRPr sz="1200">
                  <a:latin typeface="Mada"/>
                  <a:ea typeface="Mada"/>
                  <a:cs typeface="Mada"/>
                  <a:sym typeface="Mada"/>
                </a:endParaRPr>
              </a:p>
            </p:txBody>
          </p:sp>
          <p:sp>
            <p:nvSpPr>
              <p:cNvPr id="170" name="Google Shape;170;p18"/>
              <p:cNvSpPr/>
              <p:nvPr/>
            </p:nvSpPr>
            <p:spPr>
              <a:xfrm>
                <a:off x="3563694" y="8465582"/>
                <a:ext cx="3589200" cy="425100"/>
              </a:xfrm>
              <a:prstGeom prst="rect">
                <a:avLst/>
              </a:prstGeom>
              <a:solidFill>
                <a:srgbClr val="F3F3F3"/>
              </a:solidFill>
              <a:ln>
                <a:noFill/>
              </a:ln>
            </p:spPr>
            <p:txBody>
              <a:bodyPr anchorCtr="0" anchor="ctr" bIns="91425" lIns="91425" spcFirstLastPara="1" rIns="91425" wrap="square" tIns="91425">
                <a:noAutofit/>
              </a:bodyPr>
              <a:lstStyle/>
              <a:p>
                <a:pPr indent="0" lvl="0" marL="0" rtl="0" algn="r">
                  <a:lnSpc>
                    <a:spcPct val="115000"/>
                  </a:lnSpc>
                  <a:spcBef>
                    <a:spcPts val="1200"/>
                  </a:spcBef>
                  <a:spcAft>
                    <a:spcPts val="0"/>
                  </a:spcAft>
                  <a:buClr>
                    <a:schemeClr val="dk1"/>
                  </a:buClr>
                  <a:buSzPts val="1100"/>
                  <a:buFont typeface="Arial"/>
                  <a:buNone/>
                </a:pPr>
                <a:r>
                  <a:rPr lang="ar" sz="1200">
                    <a:solidFill>
                      <a:schemeClr val="dk1"/>
                    </a:solidFill>
                    <a:latin typeface="Mada"/>
                    <a:ea typeface="Mada"/>
                    <a:cs typeface="Mada"/>
                    <a:sym typeface="Mada"/>
                  </a:rPr>
                  <a:t>Diaphragmatic defect (Hepatic hydrothorax)</a:t>
                </a:r>
                <a:endParaRPr sz="1200">
                  <a:solidFill>
                    <a:schemeClr val="dk1"/>
                  </a:solidFill>
                  <a:latin typeface="Mada"/>
                  <a:ea typeface="Mada"/>
                  <a:cs typeface="Mada"/>
                  <a:sym typeface="Mada"/>
                </a:endParaRPr>
              </a:p>
              <a:p>
                <a:pPr indent="0" lvl="0" marL="0" rtl="0" algn="r">
                  <a:spcBef>
                    <a:spcPts val="1200"/>
                  </a:spcBef>
                  <a:spcAft>
                    <a:spcPts val="0"/>
                  </a:spcAft>
                  <a:buNone/>
                </a:pPr>
                <a:r>
                  <a:t/>
                </a:r>
                <a:endParaRPr sz="1200">
                  <a:latin typeface="Mada"/>
                  <a:ea typeface="Mada"/>
                  <a:cs typeface="Mada"/>
                  <a:sym typeface="Mada"/>
                </a:endParaRPr>
              </a:p>
            </p:txBody>
          </p:sp>
          <p:sp>
            <p:nvSpPr>
              <p:cNvPr id="171" name="Google Shape;171;p18"/>
              <p:cNvSpPr/>
              <p:nvPr/>
            </p:nvSpPr>
            <p:spPr>
              <a:xfrm>
                <a:off x="3563694" y="8496621"/>
                <a:ext cx="3589200" cy="425100"/>
              </a:xfrm>
              <a:prstGeom prst="rect">
                <a:avLst/>
              </a:prstGeom>
              <a:solidFill>
                <a:srgbClr val="F3F3F3"/>
              </a:solidFill>
              <a:ln>
                <a:noFill/>
              </a:ln>
            </p:spPr>
            <p:txBody>
              <a:bodyPr anchorCtr="0" anchor="ctr" bIns="91425" lIns="91425" spcFirstLastPara="1" rIns="91425" wrap="square" tIns="91425">
                <a:noAutofit/>
              </a:bodyPr>
              <a:lstStyle/>
              <a:p>
                <a:pPr indent="0" lvl="0" marL="0" rtl="0" algn="ctr">
                  <a:lnSpc>
                    <a:spcPct val="115000"/>
                  </a:lnSpc>
                  <a:spcBef>
                    <a:spcPts val="1200"/>
                  </a:spcBef>
                  <a:spcAft>
                    <a:spcPts val="0"/>
                  </a:spcAft>
                  <a:buClr>
                    <a:schemeClr val="dk1"/>
                  </a:buClr>
                  <a:buSzPts val="1100"/>
                  <a:buFont typeface="Arial"/>
                  <a:buNone/>
                </a:pPr>
                <a:r>
                  <a:rPr lang="ar" sz="1200">
                    <a:solidFill>
                      <a:schemeClr val="dk1"/>
                    </a:solidFill>
                    <a:latin typeface="Mada"/>
                    <a:ea typeface="Mada"/>
                    <a:cs typeface="Mada"/>
                    <a:sym typeface="Mada"/>
                  </a:rPr>
                  <a:t>                      Thoracic duct rupture (Chylothorax</a:t>
                </a:r>
                <a:r>
                  <a:rPr b="1" baseline="30000" lang="ar" sz="1200">
                    <a:solidFill>
                      <a:schemeClr val="dk1"/>
                    </a:solidFill>
                    <a:latin typeface="Mada"/>
                    <a:ea typeface="Mada"/>
                    <a:cs typeface="Mada"/>
                    <a:sym typeface="Mada"/>
                  </a:rPr>
                  <a:t>2</a:t>
                </a:r>
                <a:r>
                  <a:rPr lang="ar" sz="1200">
                    <a:solidFill>
                      <a:schemeClr val="dk1"/>
                    </a:solidFill>
                    <a:latin typeface="Mada"/>
                    <a:ea typeface="Mada"/>
                    <a:cs typeface="Mada"/>
                    <a:sym typeface="Mada"/>
                  </a:rPr>
                  <a:t>)</a:t>
                </a:r>
                <a:endParaRPr sz="1200">
                  <a:solidFill>
                    <a:schemeClr val="dk1"/>
                  </a:solidFill>
                  <a:latin typeface="Mada"/>
                  <a:ea typeface="Mada"/>
                  <a:cs typeface="Mada"/>
                  <a:sym typeface="Mada"/>
                </a:endParaRPr>
              </a:p>
              <a:p>
                <a:pPr indent="0" lvl="0" marL="0" marR="0" rtl="0" algn="r">
                  <a:lnSpc>
                    <a:spcPct val="100000"/>
                  </a:lnSpc>
                  <a:spcBef>
                    <a:spcPts val="1200"/>
                  </a:spcBef>
                  <a:spcAft>
                    <a:spcPts val="0"/>
                  </a:spcAft>
                  <a:buClr>
                    <a:srgbClr val="000000"/>
                  </a:buClr>
                  <a:buSzPts val="1100"/>
                  <a:buFont typeface="Arial"/>
                  <a:buNone/>
                </a:pPr>
                <a:r>
                  <a:t/>
                </a:r>
                <a:endParaRPr sz="1200">
                  <a:latin typeface="Mada"/>
                  <a:ea typeface="Mada"/>
                  <a:cs typeface="Mada"/>
                  <a:sym typeface="Mada"/>
                </a:endParaRPr>
              </a:p>
            </p:txBody>
          </p:sp>
          <p:grpSp>
            <p:nvGrpSpPr>
              <p:cNvPr id="172" name="Google Shape;172;p18"/>
              <p:cNvGrpSpPr/>
              <p:nvPr/>
            </p:nvGrpSpPr>
            <p:grpSpPr>
              <a:xfrm>
                <a:off x="3563690" y="7615238"/>
                <a:ext cx="680112" cy="1700571"/>
                <a:chOff x="3362736" y="7615277"/>
                <a:chExt cx="915606" cy="1700571"/>
              </a:xfrm>
            </p:grpSpPr>
            <p:sp>
              <p:nvSpPr>
                <p:cNvPr id="173" name="Google Shape;173;p18"/>
                <p:cNvSpPr/>
                <p:nvPr/>
              </p:nvSpPr>
              <p:spPr>
                <a:xfrm>
                  <a:off x="3362742" y="7615277"/>
                  <a:ext cx="915600" cy="425100"/>
                </a:xfrm>
                <a:prstGeom prst="homePlate">
                  <a:avLst>
                    <a:gd fmla="val 50000" name="adj"/>
                  </a:avLst>
                </a:prstGeom>
                <a:solidFill>
                  <a:srgbClr val="509EEA"/>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t/>
                  </a:r>
                  <a:endParaRPr b="1">
                    <a:solidFill>
                      <a:srgbClr val="FFFFFF"/>
                    </a:solidFill>
                    <a:latin typeface="Mada"/>
                    <a:ea typeface="Mada"/>
                    <a:cs typeface="Mada"/>
                    <a:sym typeface="Mada"/>
                  </a:endParaRPr>
                </a:p>
              </p:txBody>
            </p:sp>
            <p:sp>
              <p:nvSpPr>
                <p:cNvPr id="174" name="Google Shape;174;p18"/>
                <p:cNvSpPr/>
                <p:nvPr/>
              </p:nvSpPr>
              <p:spPr>
                <a:xfrm>
                  <a:off x="3362742" y="8040415"/>
                  <a:ext cx="915600" cy="425100"/>
                </a:xfrm>
                <a:prstGeom prst="homePlate">
                  <a:avLst>
                    <a:gd fmla="val 50000" name="adj"/>
                  </a:avLst>
                </a:prstGeom>
                <a:solidFill>
                  <a:srgbClr val="9FC5E8"/>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t/>
                  </a:r>
                  <a:endParaRPr b="1">
                    <a:solidFill>
                      <a:srgbClr val="FFFFFF"/>
                    </a:solidFill>
                    <a:latin typeface="Mada"/>
                    <a:ea typeface="Mada"/>
                    <a:cs typeface="Mada"/>
                    <a:sym typeface="Mada"/>
                  </a:endParaRPr>
                </a:p>
              </p:txBody>
            </p:sp>
            <p:sp>
              <p:nvSpPr>
                <p:cNvPr id="175" name="Google Shape;175;p18"/>
                <p:cNvSpPr/>
                <p:nvPr/>
              </p:nvSpPr>
              <p:spPr>
                <a:xfrm>
                  <a:off x="3362736" y="8465609"/>
                  <a:ext cx="915600" cy="425100"/>
                </a:xfrm>
                <a:prstGeom prst="homePlate">
                  <a:avLst>
                    <a:gd fmla="val 50000" name="adj"/>
                  </a:avLst>
                </a:prstGeom>
                <a:solidFill>
                  <a:srgbClr val="1874C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b="1">
                    <a:solidFill>
                      <a:srgbClr val="FFFFFF"/>
                    </a:solidFill>
                    <a:latin typeface="Mada"/>
                    <a:ea typeface="Mada"/>
                    <a:cs typeface="Mada"/>
                    <a:sym typeface="Mada"/>
                  </a:endParaRPr>
                </a:p>
              </p:txBody>
            </p:sp>
            <p:sp>
              <p:nvSpPr>
                <p:cNvPr id="176" name="Google Shape;176;p18"/>
                <p:cNvSpPr/>
                <p:nvPr/>
              </p:nvSpPr>
              <p:spPr>
                <a:xfrm>
                  <a:off x="3362736" y="8890748"/>
                  <a:ext cx="915600" cy="425100"/>
                </a:xfrm>
                <a:prstGeom prst="homePlate">
                  <a:avLst>
                    <a:gd fmla="val 50000" name="adj"/>
                  </a:avLst>
                </a:prstGeom>
                <a:solidFill>
                  <a:srgbClr val="509EEA"/>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t/>
                  </a:r>
                  <a:endParaRPr b="1">
                    <a:solidFill>
                      <a:srgbClr val="FFFFFF"/>
                    </a:solidFill>
                    <a:latin typeface="Mada"/>
                    <a:ea typeface="Mada"/>
                    <a:cs typeface="Mada"/>
                    <a:sym typeface="Mada"/>
                  </a:endParaRPr>
                </a:p>
              </p:txBody>
            </p:sp>
          </p:grpSp>
          <p:grpSp>
            <p:nvGrpSpPr>
              <p:cNvPr id="177" name="Google Shape;177;p18"/>
              <p:cNvGrpSpPr/>
              <p:nvPr/>
            </p:nvGrpSpPr>
            <p:grpSpPr>
              <a:xfrm>
                <a:off x="3736363" y="7732219"/>
                <a:ext cx="223500" cy="1466491"/>
                <a:chOff x="3770595" y="7735006"/>
                <a:chExt cx="223500" cy="1466491"/>
              </a:xfrm>
            </p:grpSpPr>
            <p:sp>
              <p:nvSpPr>
                <p:cNvPr id="178" name="Google Shape;178;p18"/>
                <p:cNvSpPr/>
                <p:nvPr/>
              </p:nvSpPr>
              <p:spPr>
                <a:xfrm>
                  <a:off x="3770595" y="8138258"/>
                  <a:ext cx="223500" cy="237600"/>
                </a:xfrm>
                <a:prstGeom prst="star4">
                  <a:avLst>
                    <a:gd fmla="val 125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p18"/>
                <p:cNvSpPr/>
                <p:nvPr/>
              </p:nvSpPr>
              <p:spPr>
                <a:xfrm>
                  <a:off x="3770595" y="8963897"/>
                  <a:ext cx="223500" cy="237600"/>
                </a:xfrm>
                <a:prstGeom prst="star4">
                  <a:avLst>
                    <a:gd fmla="val 125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80" name="Google Shape;180;p18"/>
                <p:cNvGrpSpPr/>
                <p:nvPr/>
              </p:nvGrpSpPr>
              <p:grpSpPr>
                <a:xfrm>
                  <a:off x="3770595" y="7735006"/>
                  <a:ext cx="223461" cy="1053793"/>
                  <a:chOff x="1704575" y="6376586"/>
                  <a:chExt cx="453600" cy="1797975"/>
                </a:xfrm>
              </p:grpSpPr>
              <p:sp>
                <p:nvSpPr>
                  <p:cNvPr id="181" name="Google Shape;181;p18"/>
                  <p:cNvSpPr/>
                  <p:nvPr/>
                </p:nvSpPr>
                <p:spPr>
                  <a:xfrm>
                    <a:off x="1771325" y="6376586"/>
                    <a:ext cx="320100" cy="405600"/>
                  </a:xfrm>
                  <a:prstGeom prst="up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p18"/>
                  <p:cNvSpPr/>
                  <p:nvPr/>
                </p:nvSpPr>
                <p:spPr>
                  <a:xfrm>
                    <a:off x="1704575" y="7768961"/>
                    <a:ext cx="453600" cy="405600"/>
                  </a:xfrm>
                  <a:prstGeom prst="star4">
                    <a:avLst>
                      <a:gd fmla="val 125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grpSp>
      <p:pic>
        <p:nvPicPr>
          <p:cNvPr id="183" name="Google Shape;183;p18"/>
          <p:cNvPicPr preferRelativeResize="0"/>
          <p:nvPr/>
        </p:nvPicPr>
        <p:blipFill rotWithShape="1">
          <a:blip r:embed="rId3">
            <a:alphaModFix/>
          </a:blip>
          <a:srcRect b="5148" l="2250" r="2800" t="4041"/>
          <a:stretch/>
        </p:blipFill>
        <p:spPr>
          <a:xfrm>
            <a:off x="5406450" y="922000"/>
            <a:ext cx="1941975" cy="1934577"/>
          </a:xfrm>
          <a:prstGeom prst="rect">
            <a:avLst/>
          </a:prstGeom>
          <a:noFill/>
          <a:ln>
            <a:noFill/>
          </a:ln>
        </p:spPr>
      </p:pic>
      <p:pic>
        <p:nvPicPr>
          <p:cNvPr id="184" name="Google Shape;184;p18"/>
          <p:cNvPicPr preferRelativeResize="0"/>
          <p:nvPr/>
        </p:nvPicPr>
        <p:blipFill rotWithShape="1">
          <a:blip r:embed="rId4">
            <a:alphaModFix/>
          </a:blip>
          <a:srcRect b="21031" l="52071" r="9097" t="13532"/>
          <a:stretch/>
        </p:blipFill>
        <p:spPr>
          <a:xfrm>
            <a:off x="5406450" y="3019575"/>
            <a:ext cx="1901025" cy="17005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sp>
        <p:nvSpPr>
          <p:cNvPr id="189" name="Google Shape;189;p19"/>
          <p:cNvSpPr txBox="1"/>
          <p:nvPr>
            <p:ph idx="12" type="sldNum"/>
          </p:nvPr>
        </p:nvSpPr>
        <p:spPr>
          <a:xfrm>
            <a:off x="7106400" y="2"/>
            <a:ext cx="453600" cy="562200"/>
          </a:xfrm>
          <a:prstGeom prst="rect">
            <a:avLst/>
          </a:prstGeom>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sz="1700">
                <a:latin typeface="Exo"/>
                <a:ea typeface="Exo"/>
                <a:cs typeface="Exo"/>
                <a:sym typeface="Exo"/>
              </a:rPr>
              <a:t>‹#›</a:t>
            </a:fld>
            <a:endParaRPr sz="1700">
              <a:latin typeface="Exo"/>
              <a:ea typeface="Exo"/>
              <a:cs typeface="Exo"/>
              <a:sym typeface="Exo"/>
            </a:endParaRPr>
          </a:p>
        </p:txBody>
      </p:sp>
      <p:sp>
        <p:nvSpPr>
          <p:cNvPr id="190" name="Google Shape;190;p19"/>
          <p:cNvSpPr txBox="1"/>
          <p:nvPr/>
        </p:nvSpPr>
        <p:spPr>
          <a:xfrm>
            <a:off x="0" y="9772500"/>
            <a:ext cx="7643100" cy="919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1000">
                <a:solidFill>
                  <a:srgbClr val="6AA84F"/>
                </a:solidFill>
                <a:latin typeface="Mada"/>
                <a:ea typeface="Mada"/>
                <a:cs typeface="Mada"/>
                <a:sym typeface="Mada"/>
              </a:rPr>
              <a:t>1-according to the Dr the red ones are the main ones and it’s a common question in the exam.</a:t>
            </a:r>
            <a:endParaRPr sz="1000">
              <a:solidFill>
                <a:srgbClr val="6AA84F"/>
              </a:solidFill>
              <a:latin typeface="Mada"/>
              <a:ea typeface="Mada"/>
              <a:cs typeface="Mada"/>
              <a:sym typeface="Mada"/>
            </a:endParaRPr>
          </a:p>
          <a:p>
            <a:pPr indent="0" lvl="0" marL="0" rtl="0" algn="l">
              <a:spcBef>
                <a:spcPts val="0"/>
              </a:spcBef>
              <a:spcAft>
                <a:spcPts val="0"/>
              </a:spcAft>
              <a:buNone/>
            </a:pPr>
            <a:r>
              <a:rPr lang="ar" sz="1000">
                <a:solidFill>
                  <a:srgbClr val="CC0000"/>
                </a:solidFill>
                <a:latin typeface="Mada"/>
                <a:ea typeface="Mada"/>
                <a:cs typeface="Mada"/>
                <a:sym typeface="Mada"/>
              </a:rPr>
              <a:t>2- In females, what’s the most common non-lung malignancy that will cause pleural effusion ? Breast cancer. </a:t>
            </a:r>
            <a:endParaRPr sz="1000">
              <a:solidFill>
                <a:srgbClr val="CC0000"/>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1000">
                <a:solidFill>
                  <a:srgbClr val="CC0000"/>
                </a:solidFill>
                <a:latin typeface="Mada"/>
                <a:ea typeface="Mada"/>
                <a:cs typeface="Mada"/>
                <a:sym typeface="Mada"/>
              </a:rPr>
              <a:t>3- In males, what’s the most non-lung malignancy that will cause pleural effusion ? Adrenal cancer.</a:t>
            </a:r>
            <a:endParaRPr sz="1000">
              <a:solidFill>
                <a:srgbClr val="CC0000"/>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1000">
                <a:solidFill>
                  <a:srgbClr val="999999"/>
                </a:solidFill>
                <a:latin typeface="Mada"/>
                <a:ea typeface="Mada"/>
                <a:cs typeface="Mada"/>
                <a:sym typeface="Mada"/>
              </a:rPr>
              <a:t>4- it was mentioned in the previous page not extra</a:t>
            </a:r>
            <a:endParaRPr sz="1000">
              <a:solidFill>
                <a:srgbClr val="999999"/>
              </a:solidFill>
              <a:latin typeface="Mada"/>
              <a:ea typeface="Mada"/>
              <a:cs typeface="Mada"/>
              <a:sym typeface="Mada"/>
            </a:endParaRPr>
          </a:p>
        </p:txBody>
      </p:sp>
      <p:sp>
        <p:nvSpPr>
          <p:cNvPr id="191" name="Google Shape;191;p19"/>
          <p:cNvSpPr txBox="1"/>
          <p:nvPr/>
        </p:nvSpPr>
        <p:spPr>
          <a:xfrm>
            <a:off x="906825" y="-128050"/>
            <a:ext cx="5606400" cy="4122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1200"/>
              </a:spcBef>
              <a:spcAft>
                <a:spcPts val="0"/>
              </a:spcAft>
              <a:buNone/>
            </a:pPr>
            <a:r>
              <a:rPr b="1" lang="ar" sz="2600">
                <a:solidFill>
                  <a:schemeClr val="dk1"/>
                </a:solidFill>
                <a:latin typeface="Mada"/>
                <a:ea typeface="Mada"/>
                <a:cs typeface="Mada"/>
                <a:sym typeface="Mada"/>
              </a:rPr>
              <a:t>Causes and types of pleural effusion</a:t>
            </a:r>
            <a:endParaRPr b="1" sz="2600">
              <a:solidFill>
                <a:schemeClr val="dk1"/>
              </a:solidFill>
              <a:latin typeface="Mada"/>
              <a:ea typeface="Mada"/>
              <a:cs typeface="Mada"/>
              <a:sym typeface="Mada"/>
            </a:endParaRPr>
          </a:p>
          <a:p>
            <a:pPr indent="0" lvl="0" marL="0" rtl="0" algn="ctr">
              <a:spcBef>
                <a:spcPts val="1200"/>
              </a:spcBef>
              <a:spcAft>
                <a:spcPts val="0"/>
              </a:spcAft>
              <a:buNone/>
            </a:pPr>
            <a:r>
              <a:t/>
            </a:r>
            <a:endParaRPr b="1" sz="2600">
              <a:latin typeface="Alegreya"/>
              <a:ea typeface="Alegreya"/>
              <a:cs typeface="Alegreya"/>
              <a:sym typeface="Alegreya"/>
            </a:endParaRPr>
          </a:p>
        </p:txBody>
      </p:sp>
      <p:graphicFrame>
        <p:nvGraphicFramePr>
          <p:cNvPr id="192" name="Google Shape;192;p19"/>
          <p:cNvGraphicFramePr/>
          <p:nvPr/>
        </p:nvGraphicFramePr>
        <p:xfrm>
          <a:off x="285461" y="824499"/>
          <a:ext cx="3000000" cy="3000000"/>
        </p:xfrm>
        <a:graphic>
          <a:graphicData uri="http://schemas.openxmlformats.org/drawingml/2006/table">
            <a:tbl>
              <a:tblPr>
                <a:noFill/>
                <a:tableStyleId>{32D50917-F297-417B-8068-F551DDBFEC28}</a:tableStyleId>
              </a:tblPr>
              <a:tblGrid>
                <a:gridCol w="432325"/>
                <a:gridCol w="3021375"/>
                <a:gridCol w="3535400"/>
              </a:tblGrid>
              <a:tr h="1184400">
                <a:tc>
                  <a:txBody>
                    <a:bodyPr/>
                    <a:lstStyle/>
                    <a:p>
                      <a:pPr indent="0" lvl="0" marL="0" rtl="0" algn="ctr">
                        <a:spcBef>
                          <a:spcPts val="0"/>
                        </a:spcBef>
                        <a:spcAft>
                          <a:spcPts val="0"/>
                        </a:spcAft>
                        <a:buNone/>
                      </a:pPr>
                      <a:r>
                        <a:t/>
                      </a:r>
                      <a:endParaRPr b="1" sz="1300">
                        <a:solidFill>
                          <a:schemeClr val="lt1"/>
                        </a:solidFill>
                        <a:latin typeface="Mada"/>
                        <a:ea typeface="Mada"/>
                        <a:cs typeface="Mada"/>
                        <a:sym typeface="Mada"/>
                      </a:endParaRPr>
                    </a:p>
                  </a:txBody>
                  <a:tcPr marT="91425" marB="91425" marR="91425" marL="91425">
                    <a:solidFill>
                      <a:schemeClr val="accent2"/>
                    </a:solidFill>
                  </a:tcPr>
                </a:tc>
                <a:tc gridSpan="2">
                  <a:txBody>
                    <a:bodyPr/>
                    <a:lstStyle/>
                    <a:p>
                      <a:pPr indent="-311150" lvl="0" marL="457200" rtl="0" algn="l">
                        <a:spcBef>
                          <a:spcPts val="0"/>
                        </a:spcBef>
                        <a:spcAft>
                          <a:spcPts val="0"/>
                        </a:spcAft>
                        <a:buClr>
                          <a:schemeClr val="accent5"/>
                        </a:buClr>
                        <a:buSzPts val="1300"/>
                        <a:buFont typeface="Mada"/>
                        <a:buAutoNum type="arabicPeriod"/>
                      </a:pPr>
                      <a:r>
                        <a:rPr lang="ar" sz="1200">
                          <a:solidFill>
                            <a:schemeClr val="accent5"/>
                          </a:solidFill>
                          <a:latin typeface="Mada"/>
                          <a:ea typeface="Mada"/>
                          <a:cs typeface="Mada"/>
                          <a:sym typeface="Mada"/>
                        </a:rPr>
                        <a:t>CHF is the most common cause</a:t>
                      </a:r>
                      <a:endParaRPr sz="1200">
                        <a:solidFill>
                          <a:schemeClr val="accent5"/>
                        </a:solidFill>
                        <a:latin typeface="Mada"/>
                        <a:ea typeface="Mada"/>
                        <a:cs typeface="Mada"/>
                        <a:sym typeface="Mada"/>
                      </a:endParaRPr>
                    </a:p>
                    <a:p>
                      <a:pPr indent="-311150" lvl="0" marL="457200" rtl="0" algn="l">
                        <a:spcBef>
                          <a:spcPts val="0"/>
                        </a:spcBef>
                        <a:spcAft>
                          <a:spcPts val="0"/>
                        </a:spcAft>
                        <a:buClr>
                          <a:schemeClr val="accent5"/>
                        </a:buClr>
                        <a:buSzPts val="1300"/>
                        <a:buFont typeface="Mada"/>
                        <a:buAutoNum type="arabicPeriod"/>
                      </a:pPr>
                      <a:r>
                        <a:rPr lang="ar" sz="1200">
                          <a:solidFill>
                            <a:schemeClr val="accent5"/>
                          </a:solidFill>
                          <a:latin typeface="Mada"/>
                          <a:ea typeface="Mada"/>
                          <a:cs typeface="Mada"/>
                          <a:sym typeface="Mada"/>
                        </a:rPr>
                        <a:t>Pneumonia (bacterial) </a:t>
                      </a:r>
                      <a:endParaRPr sz="1200">
                        <a:solidFill>
                          <a:schemeClr val="accent5"/>
                        </a:solidFill>
                        <a:latin typeface="Mada"/>
                        <a:ea typeface="Mada"/>
                        <a:cs typeface="Mada"/>
                        <a:sym typeface="Mada"/>
                      </a:endParaRPr>
                    </a:p>
                    <a:p>
                      <a:pPr indent="-304800" lvl="0" marL="457200" rtl="0" algn="l">
                        <a:spcBef>
                          <a:spcPts val="0"/>
                        </a:spcBef>
                        <a:spcAft>
                          <a:spcPts val="0"/>
                        </a:spcAft>
                        <a:buClr>
                          <a:schemeClr val="accent5"/>
                        </a:buClr>
                        <a:buSzPts val="1200"/>
                        <a:buFont typeface="Mada"/>
                        <a:buAutoNum type="arabicPeriod"/>
                      </a:pPr>
                      <a:r>
                        <a:rPr lang="ar" sz="1200">
                          <a:solidFill>
                            <a:schemeClr val="accent5"/>
                          </a:solidFill>
                          <a:latin typeface="Mada"/>
                          <a:ea typeface="Mada"/>
                          <a:cs typeface="Mada"/>
                          <a:sym typeface="Mada"/>
                        </a:rPr>
                        <a:t>Malignancies:	</a:t>
                      </a:r>
                      <a:endParaRPr sz="1200">
                        <a:solidFill>
                          <a:schemeClr val="accent5"/>
                        </a:solidFill>
                        <a:latin typeface="Mada"/>
                        <a:ea typeface="Mada"/>
                        <a:cs typeface="Mada"/>
                        <a:sym typeface="Mada"/>
                      </a:endParaRPr>
                    </a:p>
                    <a:p>
                      <a:pPr indent="-304800" lvl="0" marL="457200" rtl="0" algn="l">
                        <a:spcBef>
                          <a:spcPts val="0"/>
                        </a:spcBef>
                        <a:spcAft>
                          <a:spcPts val="0"/>
                        </a:spcAft>
                        <a:buClr>
                          <a:schemeClr val="accent5"/>
                        </a:buClr>
                        <a:buSzPts val="1200"/>
                        <a:buFont typeface="Mada"/>
                        <a:buChar char="●"/>
                      </a:pPr>
                      <a:r>
                        <a:rPr lang="ar" sz="1200">
                          <a:solidFill>
                            <a:schemeClr val="accent5"/>
                          </a:solidFill>
                          <a:latin typeface="Mada"/>
                          <a:ea typeface="Mada"/>
                          <a:cs typeface="Mada"/>
                          <a:sym typeface="Mada"/>
                        </a:rPr>
                        <a:t>lung (36%)</a:t>
                      </a:r>
                      <a:endParaRPr sz="1200">
                        <a:solidFill>
                          <a:schemeClr val="accent5"/>
                        </a:solidFill>
                        <a:latin typeface="Mada"/>
                        <a:ea typeface="Mada"/>
                        <a:cs typeface="Mada"/>
                        <a:sym typeface="Mada"/>
                      </a:endParaRPr>
                    </a:p>
                    <a:p>
                      <a:pPr indent="-304800" lvl="0" marL="457200" rtl="0" algn="l">
                        <a:spcBef>
                          <a:spcPts val="0"/>
                        </a:spcBef>
                        <a:spcAft>
                          <a:spcPts val="0"/>
                        </a:spcAft>
                        <a:buClr>
                          <a:schemeClr val="accent5"/>
                        </a:buClr>
                        <a:buSzPts val="1200"/>
                        <a:buFont typeface="Mada"/>
                        <a:buChar char="●"/>
                      </a:pPr>
                      <a:r>
                        <a:rPr lang="ar" sz="1200">
                          <a:solidFill>
                            <a:schemeClr val="accent5"/>
                          </a:solidFill>
                          <a:latin typeface="Mada"/>
                          <a:ea typeface="Mada"/>
                          <a:cs typeface="Mada"/>
                          <a:sym typeface="Mada"/>
                        </a:rPr>
                        <a:t>breast (25%),</a:t>
                      </a:r>
                      <a:endParaRPr sz="1200">
                        <a:solidFill>
                          <a:schemeClr val="accent5"/>
                        </a:solidFill>
                        <a:latin typeface="Mada"/>
                        <a:ea typeface="Mada"/>
                        <a:cs typeface="Mada"/>
                        <a:sym typeface="Mada"/>
                      </a:endParaRPr>
                    </a:p>
                    <a:p>
                      <a:pPr indent="-304800" lvl="0" marL="457200" rtl="0" algn="l">
                        <a:spcBef>
                          <a:spcPts val="0"/>
                        </a:spcBef>
                        <a:spcAft>
                          <a:spcPts val="0"/>
                        </a:spcAft>
                        <a:buClr>
                          <a:schemeClr val="accent5"/>
                        </a:buClr>
                        <a:buSzPts val="1200"/>
                        <a:buFont typeface="Mada"/>
                        <a:buChar char="●"/>
                      </a:pPr>
                      <a:r>
                        <a:rPr lang="ar" sz="1200">
                          <a:solidFill>
                            <a:schemeClr val="accent5"/>
                          </a:solidFill>
                          <a:latin typeface="Mada"/>
                          <a:ea typeface="Mada"/>
                          <a:cs typeface="Mada"/>
                          <a:sym typeface="Mada"/>
                        </a:rPr>
                        <a:t>lymphoma (10%)</a:t>
                      </a:r>
                      <a:endParaRPr sz="1200">
                        <a:solidFill>
                          <a:schemeClr val="accent5"/>
                        </a:solidFill>
                        <a:latin typeface="Mada"/>
                        <a:ea typeface="Mada"/>
                        <a:cs typeface="Mada"/>
                        <a:sym typeface="Mada"/>
                      </a:endParaRPr>
                    </a:p>
                  </a:txBody>
                  <a:tcPr marT="91425" marB="91425" marR="91425" marL="91425" anchor="ctr"/>
                </a:tc>
                <a:tc hMerge="1"/>
              </a:tr>
              <a:tr h="347025">
                <a:tc rowSpan="2">
                  <a:txBody>
                    <a:bodyPr/>
                    <a:lstStyle/>
                    <a:p>
                      <a:pPr indent="0" lvl="0" marL="0" rtl="0" algn="ctr">
                        <a:spcBef>
                          <a:spcPts val="0"/>
                        </a:spcBef>
                        <a:spcAft>
                          <a:spcPts val="0"/>
                        </a:spcAft>
                        <a:buNone/>
                      </a:pPr>
                      <a:r>
                        <a:t/>
                      </a:r>
                      <a:endParaRPr b="1" sz="1300">
                        <a:solidFill>
                          <a:schemeClr val="lt1"/>
                        </a:solidFill>
                        <a:latin typeface="Mada"/>
                        <a:ea typeface="Mada"/>
                        <a:cs typeface="Mada"/>
                        <a:sym typeface="Mada"/>
                      </a:endParaRPr>
                    </a:p>
                  </a:txBody>
                  <a:tcPr marT="91425" marB="91425" marR="91425" marL="91425">
                    <a:solidFill>
                      <a:schemeClr val="accent2"/>
                    </a:solidFill>
                  </a:tcPr>
                </a:tc>
                <a:tc>
                  <a:txBody>
                    <a:bodyPr/>
                    <a:lstStyle/>
                    <a:p>
                      <a:pPr indent="0" lvl="0" marL="0" rtl="0" algn="ctr">
                        <a:spcBef>
                          <a:spcPts val="0"/>
                        </a:spcBef>
                        <a:spcAft>
                          <a:spcPts val="0"/>
                        </a:spcAft>
                        <a:buNone/>
                      </a:pPr>
                      <a:r>
                        <a:rPr b="1" lang="ar" sz="1300">
                          <a:solidFill>
                            <a:schemeClr val="lt1"/>
                          </a:solidFill>
                          <a:latin typeface="Mada"/>
                          <a:ea typeface="Mada"/>
                          <a:cs typeface="Mada"/>
                          <a:sym typeface="Mada"/>
                        </a:rPr>
                        <a:t>Transdative </a:t>
                      </a:r>
                      <a:r>
                        <a:rPr b="1" baseline="30000" lang="ar" sz="1300">
                          <a:solidFill>
                            <a:schemeClr val="lt1"/>
                          </a:solidFill>
                          <a:latin typeface="Mada"/>
                          <a:ea typeface="Mada"/>
                          <a:cs typeface="Mada"/>
                          <a:sym typeface="Mada"/>
                        </a:rPr>
                        <a:t>1</a:t>
                      </a:r>
                      <a:endParaRPr b="1" baseline="30000" sz="1300">
                        <a:solidFill>
                          <a:schemeClr val="lt1"/>
                        </a:solidFill>
                        <a:latin typeface="Mada"/>
                        <a:ea typeface="Mada"/>
                        <a:cs typeface="Mada"/>
                        <a:sym typeface="Mada"/>
                      </a:endParaRPr>
                    </a:p>
                  </a:txBody>
                  <a:tcPr marT="91425" marB="91425" marR="91425" marL="91425" anchor="ctr">
                    <a:solidFill>
                      <a:schemeClr val="accent3"/>
                    </a:solidFill>
                  </a:tcPr>
                </a:tc>
                <a:tc>
                  <a:txBody>
                    <a:bodyPr/>
                    <a:lstStyle/>
                    <a:p>
                      <a:pPr indent="0" lvl="0" marL="0" rtl="0" algn="ctr">
                        <a:spcBef>
                          <a:spcPts val="0"/>
                        </a:spcBef>
                        <a:spcAft>
                          <a:spcPts val="0"/>
                        </a:spcAft>
                        <a:buNone/>
                      </a:pPr>
                      <a:r>
                        <a:rPr b="1" lang="ar" sz="1300">
                          <a:solidFill>
                            <a:srgbClr val="FFFFFF"/>
                          </a:solidFill>
                          <a:latin typeface="Mada"/>
                          <a:ea typeface="Mada"/>
                          <a:cs typeface="Mada"/>
                          <a:sym typeface="Mada"/>
                        </a:rPr>
                        <a:t>Exudative</a:t>
                      </a:r>
                      <a:r>
                        <a:rPr b="1" baseline="30000" lang="ar" sz="1300">
                          <a:solidFill>
                            <a:srgbClr val="FFFFFF"/>
                          </a:solidFill>
                          <a:latin typeface="Mada"/>
                          <a:ea typeface="Mada"/>
                          <a:cs typeface="Mada"/>
                          <a:sym typeface="Mada"/>
                        </a:rPr>
                        <a:t>1</a:t>
                      </a:r>
                      <a:endParaRPr b="1" baseline="30000" sz="1300">
                        <a:solidFill>
                          <a:srgbClr val="FFFFFF"/>
                        </a:solidFill>
                        <a:latin typeface="Mada"/>
                        <a:ea typeface="Mada"/>
                        <a:cs typeface="Mada"/>
                        <a:sym typeface="Mada"/>
                      </a:endParaRPr>
                    </a:p>
                  </a:txBody>
                  <a:tcPr marT="91425" marB="91425" marR="91425" marL="91425" anchor="ctr">
                    <a:solidFill>
                      <a:schemeClr val="accent3"/>
                    </a:solidFill>
                  </a:tcPr>
                </a:tc>
              </a:tr>
              <a:tr h="3368525">
                <a:tc vMerge="1"/>
                <a:tc>
                  <a:txBody>
                    <a:bodyPr/>
                    <a:lstStyle/>
                    <a:p>
                      <a:pPr indent="-304800" lvl="0" marL="457200" rtl="0" algn="l">
                        <a:lnSpc>
                          <a:spcPct val="115000"/>
                        </a:lnSpc>
                        <a:spcBef>
                          <a:spcPts val="1200"/>
                        </a:spcBef>
                        <a:spcAft>
                          <a:spcPts val="0"/>
                        </a:spcAft>
                        <a:buClr>
                          <a:schemeClr val="accent5"/>
                        </a:buClr>
                        <a:buSzPts val="1200"/>
                        <a:buFont typeface="Mada"/>
                        <a:buChar char="●"/>
                      </a:pPr>
                      <a:r>
                        <a:rPr lang="ar" sz="1200">
                          <a:solidFill>
                            <a:schemeClr val="accent5"/>
                          </a:solidFill>
                          <a:latin typeface="Mada"/>
                          <a:ea typeface="Mada"/>
                          <a:cs typeface="Mada"/>
                          <a:sym typeface="Mada"/>
                        </a:rPr>
                        <a:t>Due to elevated capillary hydrostatic pressure in visceral or parietal pleura (e.g., CHF)</a:t>
                      </a:r>
                      <a:endParaRPr sz="1200">
                        <a:solidFill>
                          <a:schemeClr val="accent5"/>
                        </a:solidFill>
                        <a:latin typeface="Mada"/>
                        <a:ea typeface="Mada"/>
                        <a:cs typeface="Mada"/>
                        <a:sym typeface="Mada"/>
                      </a:endParaRPr>
                    </a:p>
                    <a:p>
                      <a:pPr indent="-304800" lvl="0" marL="457200" rtl="0" algn="l">
                        <a:lnSpc>
                          <a:spcPct val="115000"/>
                        </a:lnSpc>
                        <a:spcBef>
                          <a:spcPts val="0"/>
                        </a:spcBef>
                        <a:spcAft>
                          <a:spcPts val="0"/>
                        </a:spcAft>
                        <a:buClr>
                          <a:schemeClr val="accent5"/>
                        </a:buClr>
                        <a:buSzPts val="1200"/>
                        <a:buFont typeface="Mada"/>
                        <a:buChar char="●"/>
                      </a:pPr>
                      <a:r>
                        <a:rPr lang="ar" sz="1200">
                          <a:solidFill>
                            <a:schemeClr val="accent5"/>
                          </a:solidFill>
                          <a:latin typeface="Mada"/>
                          <a:ea typeface="Mada"/>
                          <a:cs typeface="Mada"/>
                          <a:sym typeface="Mada"/>
                        </a:rPr>
                        <a:t> Due to decreased plasma oncotic pressure (e.g.,hypoalbuminemia)</a:t>
                      </a:r>
                      <a:endParaRPr sz="1200">
                        <a:solidFill>
                          <a:schemeClr val="accent5"/>
                        </a:solidFill>
                        <a:latin typeface="Mada"/>
                        <a:ea typeface="Mada"/>
                        <a:cs typeface="Mada"/>
                        <a:sym typeface="Mada"/>
                      </a:endParaRPr>
                    </a:p>
                    <a:p>
                      <a:pPr indent="-304800" lvl="0" marL="457200" rtl="0" algn="l">
                        <a:lnSpc>
                          <a:spcPct val="115000"/>
                        </a:lnSpc>
                        <a:spcBef>
                          <a:spcPts val="0"/>
                        </a:spcBef>
                        <a:spcAft>
                          <a:spcPts val="0"/>
                        </a:spcAft>
                        <a:buClr>
                          <a:srgbClr val="999999"/>
                        </a:buClr>
                        <a:buSzPts val="1200"/>
                        <a:buFont typeface="Mada"/>
                        <a:buChar char="●"/>
                      </a:pPr>
                      <a:r>
                        <a:rPr lang="ar" sz="1200">
                          <a:solidFill>
                            <a:srgbClr val="999999"/>
                          </a:solidFill>
                          <a:latin typeface="Mada"/>
                          <a:ea typeface="Mada"/>
                          <a:cs typeface="Mada"/>
                          <a:sym typeface="Mada"/>
                        </a:rPr>
                        <a:t>Due to decreased intrapleural pressure (eg. atelectasis)</a:t>
                      </a:r>
                      <a:r>
                        <a:rPr lang="ar" sz="1200">
                          <a:solidFill>
                            <a:schemeClr val="dk1"/>
                          </a:solidFill>
                          <a:latin typeface="Mada"/>
                          <a:ea typeface="Mada"/>
                          <a:cs typeface="Mada"/>
                          <a:sym typeface="Mada"/>
                        </a:rPr>
                        <a:t>		</a:t>
                      </a:r>
                      <a:endParaRPr sz="1200">
                        <a:solidFill>
                          <a:schemeClr val="dk1"/>
                        </a:solidFill>
                        <a:latin typeface="Mada"/>
                        <a:ea typeface="Mada"/>
                        <a:cs typeface="Mada"/>
                        <a:sym typeface="Mada"/>
                      </a:endParaRPr>
                    </a:p>
                    <a:p>
                      <a:pPr indent="-304800" lvl="0" marL="457200" rtl="0" algn="l">
                        <a:lnSpc>
                          <a:spcPct val="115000"/>
                        </a:lnSpc>
                        <a:spcBef>
                          <a:spcPts val="0"/>
                        </a:spcBef>
                        <a:spcAft>
                          <a:spcPts val="0"/>
                        </a:spcAft>
                        <a:buClr>
                          <a:schemeClr val="accent5"/>
                        </a:buClr>
                        <a:buSzPts val="1200"/>
                        <a:buFont typeface="Mada"/>
                        <a:buChar char="●"/>
                      </a:pPr>
                      <a:r>
                        <a:rPr lang="ar" sz="1200">
                          <a:solidFill>
                            <a:schemeClr val="accent5"/>
                          </a:solidFill>
                          <a:latin typeface="Mada"/>
                          <a:ea typeface="Mada"/>
                          <a:cs typeface="Mada"/>
                          <a:sym typeface="Mada"/>
                        </a:rPr>
                        <a:t>The protein content is less than 30 g/L, the LDH is less than 200 IU/L and the fluid to serum LDH ratio is below 0.6. </a:t>
                      </a:r>
                      <a:endParaRPr sz="1200">
                        <a:solidFill>
                          <a:srgbClr val="073762"/>
                        </a:solidFill>
                        <a:highlight>
                          <a:srgbClr val="F4CCCC"/>
                        </a:highlight>
                        <a:latin typeface="Mada"/>
                        <a:ea typeface="Mada"/>
                        <a:cs typeface="Mada"/>
                        <a:sym typeface="Mada"/>
                      </a:endParaRPr>
                    </a:p>
                  </a:txBody>
                  <a:tcPr marT="91425" marB="91425" marR="91425" marL="91425" anchor="ctr"/>
                </a:tc>
                <a:tc>
                  <a:txBody>
                    <a:bodyPr/>
                    <a:lstStyle/>
                    <a:p>
                      <a:pPr indent="-304800" lvl="0" marL="457200" rtl="0" algn="l">
                        <a:lnSpc>
                          <a:spcPct val="150000"/>
                        </a:lnSpc>
                        <a:spcBef>
                          <a:spcPts val="1200"/>
                        </a:spcBef>
                        <a:spcAft>
                          <a:spcPts val="0"/>
                        </a:spcAft>
                        <a:buClr>
                          <a:schemeClr val="accent5"/>
                        </a:buClr>
                        <a:buSzPts val="1200"/>
                        <a:buFont typeface="Mada"/>
                        <a:buChar char="●"/>
                      </a:pPr>
                      <a:r>
                        <a:rPr lang="ar" sz="1200">
                          <a:solidFill>
                            <a:schemeClr val="accent5"/>
                          </a:solidFill>
                          <a:latin typeface="Mada"/>
                          <a:ea typeface="Mada"/>
                          <a:cs typeface="Mada"/>
                          <a:sym typeface="Mada"/>
                        </a:rPr>
                        <a:t>↓ lymphatic flow from pleural surface due to damage to pleural membranes or vasculature.</a:t>
                      </a:r>
                      <a:endParaRPr sz="1200">
                        <a:solidFill>
                          <a:srgbClr val="999999"/>
                        </a:solidFill>
                        <a:latin typeface="Mada"/>
                        <a:ea typeface="Mada"/>
                        <a:cs typeface="Mada"/>
                        <a:sym typeface="Mada"/>
                      </a:endParaRPr>
                    </a:p>
                    <a:p>
                      <a:pPr indent="-304800" lvl="0" marL="457200" rtl="0" algn="l">
                        <a:lnSpc>
                          <a:spcPct val="150000"/>
                        </a:lnSpc>
                        <a:spcBef>
                          <a:spcPts val="0"/>
                        </a:spcBef>
                        <a:spcAft>
                          <a:spcPts val="0"/>
                        </a:spcAft>
                        <a:buClr>
                          <a:srgbClr val="999999"/>
                        </a:buClr>
                        <a:buSzPts val="1200"/>
                        <a:buFont typeface="Mada"/>
                        <a:buChar char="●"/>
                      </a:pPr>
                      <a:r>
                        <a:rPr lang="ar" sz="1200">
                          <a:solidFill>
                            <a:schemeClr val="accent5"/>
                          </a:solidFill>
                          <a:latin typeface="Mada"/>
                          <a:ea typeface="Mada"/>
                          <a:cs typeface="Mada"/>
                          <a:sym typeface="Mada"/>
                        </a:rPr>
                        <a:t>↑ pleural membrane permeability</a:t>
                      </a:r>
                      <a:r>
                        <a:rPr lang="ar" sz="1200">
                          <a:solidFill>
                            <a:srgbClr val="999999"/>
                          </a:solidFill>
                          <a:latin typeface="Mada"/>
                          <a:ea typeface="Mada"/>
                          <a:cs typeface="Mada"/>
                          <a:sym typeface="Mada"/>
                        </a:rPr>
                        <a:t> (eg.malignancy)</a:t>
                      </a:r>
                      <a:endParaRPr sz="1200">
                        <a:solidFill>
                          <a:srgbClr val="999999"/>
                        </a:solidFill>
                        <a:latin typeface="Mada"/>
                        <a:ea typeface="Mada"/>
                        <a:cs typeface="Mada"/>
                        <a:sym typeface="Mada"/>
                      </a:endParaRPr>
                    </a:p>
                    <a:p>
                      <a:pPr indent="-304800" lvl="0" marL="457200" rtl="0" algn="l">
                        <a:lnSpc>
                          <a:spcPct val="100000"/>
                        </a:lnSpc>
                        <a:spcBef>
                          <a:spcPts val="0"/>
                        </a:spcBef>
                        <a:spcAft>
                          <a:spcPts val="0"/>
                        </a:spcAft>
                        <a:buClr>
                          <a:srgbClr val="999999"/>
                        </a:buClr>
                        <a:buSzPts val="1200"/>
                        <a:buFont typeface="Mada"/>
                        <a:buChar char="●"/>
                      </a:pPr>
                      <a:r>
                        <a:rPr lang="ar" sz="1200">
                          <a:solidFill>
                            <a:srgbClr val="999999"/>
                          </a:solidFill>
                          <a:latin typeface="Mada"/>
                          <a:ea typeface="Mada"/>
                          <a:cs typeface="Mada"/>
                          <a:sym typeface="Mada"/>
                        </a:rPr>
                        <a:t>Thoracic Duct rupture (eg. Chylothorax)</a:t>
                      </a:r>
                      <a:r>
                        <a:rPr b="1" baseline="30000" lang="ar" sz="1200">
                          <a:solidFill>
                            <a:srgbClr val="999999"/>
                          </a:solidFill>
                          <a:latin typeface="Mada"/>
                          <a:ea typeface="Mada"/>
                          <a:cs typeface="Mada"/>
                          <a:sym typeface="Mada"/>
                        </a:rPr>
                        <a:t>4</a:t>
                      </a:r>
                      <a:endParaRPr b="1" baseline="30000" sz="1200">
                        <a:solidFill>
                          <a:srgbClr val="999999"/>
                        </a:solidFill>
                        <a:latin typeface="Mada"/>
                        <a:ea typeface="Mada"/>
                        <a:cs typeface="Mada"/>
                        <a:sym typeface="Mada"/>
                      </a:endParaRPr>
                    </a:p>
                    <a:p>
                      <a:pPr indent="-304800" lvl="0" marL="457200" rtl="0" algn="l">
                        <a:lnSpc>
                          <a:spcPct val="100000"/>
                        </a:lnSpc>
                        <a:spcBef>
                          <a:spcPts val="0"/>
                        </a:spcBef>
                        <a:spcAft>
                          <a:spcPts val="0"/>
                        </a:spcAft>
                        <a:buClr>
                          <a:srgbClr val="999999"/>
                        </a:buClr>
                        <a:buSzPts val="1200"/>
                        <a:buFont typeface="Mada"/>
                        <a:buChar char="●"/>
                      </a:pPr>
                      <a:r>
                        <a:rPr lang="ar" sz="1200">
                          <a:solidFill>
                            <a:srgbClr val="999999"/>
                          </a:solidFill>
                          <a:latin typeface="Mada"/>
                          <a:ea typeface="Mada"/>
                          <a:cs typeface="Mada"/>
                          <a:sym typeface="Mada"/>
                        </a:rPr>
                        <a:t>Lymphatic Obstruction (eg. malignancy)</a:t>
                      </a:r>
                      <a:r>
                        <a:rPr b="1" baseline="30000" lang="ar" sz="1200">
                          <a:solidFill>
                            <a:srgbClr val="999999"/>
                          </a:solidFill>
                          <a:latin typeface="Mada"/>
                          <a:ea typeface="Mada"/>
                          <a:cs typeface="Mada"/>
                          <a:sym typeface="Mada"/>
                        </a:rPr>
                        <a:t>4</a:t>
                      </a:r>
                      <a:endParaRPr b="1" baseline="30000" sz="1200">
                        <a:solidFill>
                          <a:srgbClr val="999999"/>
                        </a:solidFill>
                        <a:latin typeface="Mada"/>
                        <a:ea typeface="Mada"/>
                        <a:cs typeface="Mada"/>
                        <a:sym typeface="Mada"/>
                      </a:endParaRPr>
                    </a:p>
                    <a:p>
                      <a:pPr indent="-304800" lvl="0" marL="457200" rtl="0" algn="l">
                        <a:lnSpc>
                          <a:spcPct val="100000"/>
                        </a:lnSpc>
                        <a:spcBef>
                          <a:spcPts val="0"/>
                        </a:spcBef>
                        <a:spcAft>
                          <a:spcPts val="0"/>
                        </a:spcAft>
                        <a:buClr>
                          <a:srgbClr val="999999"/>
                        </a:buClr>
                        <a:buSzPts val="1200"/>
                        <a:buFont typeface="Mada"/>
                        <a:buChar char="●"/>
                      </a:pPr>
                      <a:r>
                        <a:rPr lang="ar" sz="1200">
                          <a:solidFill>
                            <a:srgbClr val="999999"/>
                          </a:solidFill>
                          <a:latin typeface="Mada"/>
                          <a:ea typeface="Mada"/>
                          <a:cs typeface="Mada"/>
                          <a:sym typeface="Mada"/>
                        </a:rPr>
                        <a:t>↑ capillary permeability (eg. Pneumonia)</a:t>
                      </a:r>
                      <a:r>
                        <a:rPr b="1" baseline="30000" lang="ar" sz="1200">
                          <a:solidFill>
                            <a:srgbClr val="999999"/>
                          </a:solidFill>
                          <a:latin typeface="Mada"/>
                          <a:ea typeface="Mada"/>
                          <a:cs typeface="Mada"/>
                          <a:sym typeface="Mada"/>
                        </a:rPr>
                        <a:t>4</a:t>
                      </a:r>
                      <a:endParaRPr b="1" baseline="30000" sz="1200">
                        <a:solidFill>
                          <a:srgbClr val="999999"/>
                        </a:solidFill>
                        <a:latin typeface="Mada"/>
                        <a:ea typeface="Mada"/>
                        <a:cs typeface="Mada"/>
                        <a:sym typeface="Mada"/>
                      </a:endParaRPr>
                    </a:p>
                    <a:p>
                      <a:pPr indent="-304800" lvl="0" marL="457200" rtl="0" algn="l">
                        <a:lnSpc>
                          <a:spcPct val="150000"/>
                        </a:lnSpc>
                        <a:spcBef>
                          <a:spcPts val="0"/>
                        </a:spcBef>
                        <a:spcAft>
                          <a:spcPts val="0"/>
                        </a:spcAft>
                        <a:buClr>
                          <a:schemeClr val="accent5"/>
                        </a:buClr>
                        <a:buSzPts val="1200"/>
                        <a:buFont typeface="Mada"/>
                        <a:buChar char="●"/>
                      </a:pPr>
                      <a:r>
                        <a:rPr lang="ar" sz="1200">
                          <a:solidFill>
                            <a:schemeClr val="accent5"/>
                          </a:solidFill>
                          <a:latin typeface="Mada"/>
                          <a:ea typeface="Mada"/>
                          <a:cs typeface="Mada"/>
                          <a:sym typeface="Mada"/>
                        </a:rPr>
                        <a:t>The protein content is over 30 g/L and the LDH is more than 200 IU/L. </a:t>
                      </a:r>
                      <a:endParaRPr sz="1200">
                        <a:solidFill>
                          <a:schemeClr val="accent5"/>
                        </a:solidFill>
                        <a:latin typeface="Mada"/>
                        <a:ea typeface="Mada"/>
                        <a:cs typeface="Mada"/>
                        <a:sym typeface="Mada"/>
                      </a:endParaRPr>
                    </a:p>
                    <a:p>
                      <a:pPr indent="-304800" lvl="0" marL="457200" rtl="0" algn="l">
                        <a:spcBef>
                          <a:spcPts val="0"/>
                        </a:spcBef>
                        <a:spcAft>
                          <a:spcPts val="0"/>
                        </a:spcAft>
                        <a:buClr>
                          <a:schemeClr val="accent5"/>
                        </a:buClr>
                        <a:buSzPts val="1200"/>
                        <a:buChar char="➔"/>
                      </a:pPr>
                      <a:r>
                        <a:rPr lang="ar" sz="1200">
                          <a:solidFill>
                            <a:schemeClr val="accent5"/>
                          </a:solidFill>
                          <a:latin typeface="Mada"/>
                          <a:ea typeface="Mada"/>
                          <a:cs typeface="Mada"/>
                          <a:sym typeface="Mada"/>
                        </a:rPr>
                        <a:t>If an exudative effusion is suspected, perform the following tests on the pleural fluid: differential cell count, total protein, LDH, glucose, pH, amylase, triglycerides, microbiology, and cytology. </a:t>
                      </a:r>
                      <a:endParaRPr sz="1200">
                        <a:solidFill>
                          <a:schemeClr val="accent5"/>
                        </a:solidFill>
                        <a:latin typeface="Mada"/>
                        <a:ea typeface="Mada"/>
                        <a:cs typeface="Mada"/>
                        <a:sym typeface="Mada"/>
                      </a:endParaRPr>
                    </a:p>
                  </a:txBody>
                  <a:tcPr marT="91425" marB="91425" marR="91425" marL="91425" anchor="ctr"/>
                </a:tc>
              </a:tr>
              <a:tr h="3100900">
                <a:tc>
                  <a:txBody>
                    <a:bodyPr/>
                    <a:lstStyle/>
                    <a:p>
                      <a:pPr indent="0" lvl="0" marL="0" rtl="0" algn="ctr">
                        <a:spcBef>
                          <a:spcPts val="0"/>
                        </a:spcBef>
                        <a:spcAft>
                          <a:spcPts val="0"/>
                        </a:spcAft>
                        <a:buNone/>
                      </a:pPr>
                      <a:r>
                        <a:t/>
                      </a:r>
                      <a:endParaRPr b="1" sz="1200">
                        <a:latin typeface="Mada"/>
                        <a:ea typeface="Mada"/>
                        <a:cs typeface="Mada"/>
                        <a:sym typeface="Mada"/>
                      </a:endParaRPr>
                    </a:p>
                  </a:txBody>
                  <a:tcPr marT="91425" marB="91425" marR="91425" marL="91425">
                    <a:solidFill>
                      <a:schemeClr val="accent2"/>
                    </a:solidFill>
                  </a:tcPr>
                </a:tc>
                <a:tc>
                  <a:txBody>
                    <a:bodyPr/>
                    <a:lstStyle/>
                    <a:p>
                      <a:pPr indent="-304800" lvl="0" marL="457200" rtl="0" algn="l">
                        <a:lnSpc>
                          <a:spcPct val="150000"/>
                        </a:lnSpc>
                        <a:spcBef>
                          <a:spcPts val="1200"/>
                        </a:spcBef>
                        <a:spcAft>
                          <a:spcPts val="0"/>
                        </a:spcAft>
                        <a:buClr>
                          <a:srgbClr val="6AA84F"/>
                        </a:buClr>
                        <a:buSzPts val="1200"/>
                        <a:buFont typeface="Mada"/>
                        <a:buChar char="●"/>
                      </a:pPr>
                      <a:r>
                        <a:rPr lang="ar" sz="1200">
                          <a:solidFill>
                            <a:srgbClr val="6AA84F"/>
                          </a:solidFill>
                          <a:latin typeface="Mada"/>
                          <a:ea typeface="Mada"/>
                          <a:cs typeface="Mada"/>
                          <a:sym typeface="Mada"/>
                        </a:rPr>
                        <a:t>the causes are always related to a big organ</a:t>
                      </a:r>
                      <a:endParaRPr sz="1200">
                        <a:solidFill>
                          <a:srgbClr val="CC0000"/>
                        </a:solidFill>
                        <a:latin typeface="Mada"/>
                        <a:ea typeface="Mada"/>
                        <a:cs typeface="Mada"/>
                        <a:sym typeface="Mada"/>
                      </a:endParaRPr>
                    </a:p>
                    <a:p>
                      <a:pPr indent="-304800" lvl="0" marL="457200" rtl="0" algn="l">
                        <a:lnSpc>
                          <a:spcPct val="115000"/>
                        </a:lnSpc>
                        <a:spcBef>
                          <a:spcPts val="0"/>
                        </a:spcBef>
                        <a:spcAft>
                          <a:spcPts val="0"/>
                        </a:spcAft>
                        <a:buClr>
                          <a:srgbClr val="CC0000"/>
                        </a:buClr>
                        <a:buSzPts val="1200"/>
                        <a:buFont typeface="Mada"/>
                        <a:buAutoNum type="arabicPeriod"/>
                      </a:pPr>
                      <a:r>
                        <a:rPr lang="ar" sz="1200">
                          <a:solidFill>
                            <a:srgbClr val="CC0000"/>
                          </a:solidFill>
                          <a:latin typeface="Mada"/>
                          <a:ea typeface="Mada"/>
                          <a:cs typeface="Mada"/>
                          <a:sym typeface="Mada"/>
                        </a:rPr>
                        <a:t>CH</a:t>
                      </a:r>
                      <a:r>
                        <a:rPr lang="ar" sz="1200">
                          <a:solidFill>
                            <a:srgbClr val="CC0000"/>
                          </a:solidFill>
                          <a:latin typeface="Mada"/>
                          <a:ea typeface="Mada"/>
                          <a:cs typeface="Mada"/>
                          <a:sym typeface="Mada"/>
                        </a:rPr>
                        <a:t>F</a:t>
                      </a:r>
                      <a:endParaRPr sz="1200">
                        <a:solidFill>
                          <a:srgbClr val="CC0000"/>
                        </a:solidFill>
                        <a:latin typeface="Mada"/>
                        <a:ea typeface="Mada"/>
                        <a:cs typeface="Mada"/>
                        <a:sym typeface="Mada"/>
                      </a:endParaRPr>
                    </a:p>
                    <a:p>
                      <a:pPr indent="-304800" lvl="0" marL="457200" rtl="0" algn="l">
                        <a:lnSpc>
                          <a:spcPct val="115000"/>
                        </a:lnSpc>
                        <a:spcBef>
                          <a:spcPts val="0"/>
                        </a:spcBef>
                        <a:spcAft>
                          <a:spcPts val="0"/>
                        </a:spcAft>
                        <a:buClr>
                          <a:srgbClr val="CC0000"/>
                        </a:buClr>
                        <a:buSzPts val="1200"/>
                        <a:buFont typeface="Mada"/>
                        <a:buAutoNum type="arabicPeriod"/>
                      </a:pPr>
                      <a:r>
                        <a:rPr lang="ar" sz="1200">
                          <a:solidFill>
                            <a:srgbClr val="CC0000"/>
                          </a:solidFill>
                          <a:latin typeface="Mada"/>
                          <a:ea typeface="Mada"/>
                          <a:cs typeface="Mada"/>
                          <a:sym typeface="Mada"/>
                        </a:rPr>
                        <a:t>Nephrotic syndrome</a:t>
                      </a:r>
                      <a:endParaRPr sz="1200">
                        <a:solidFill>
                          <a:srgbClr val="CC0000"/>
                        </a:solidFill>
                        <a:latin typeface="Mada"/>
                        <a:ea typeface="Mada"/>
                        <a:cs typeface="Mada"/>
                        <a:sym typeface="Mada"/>
                      </a:endParaRPr>
                    </a:p>
                    <a:p>
                      <a:pPr indent="-304800" lvl="0" marL="457200" rtl="0" algn="l">
                        <a:lnSpc>
                          <a:spcPct val="115000"/>
                        </a:lnSpc>
                        <a:spcBef>
                          <a:spcPts val="0"/>
                        </a:spcBef>
                        <a:spcAft>
                          <a:spcPts val="0"/>
                        </a:spcAft>
                        <a:buClr>
                          <a:schemeClr val="dk1"/>
                        </a:buClr>
                        <a:buSzPts val="1200"/>
                        <a:buFont typeface="Mada"/>
                        <a:buAutoNum type="arabicPeriod"/>
                      </a:pPr>
                      <a:r>
                        <a:rPr lang="ar" sz="1200">
                          <a:solidFill>
                            <a:schemeClr val="dk1"/>
                          </a:solidFill>
                          <a:latin typeface="Mada"/>
                          <a:ea typeface="Mada"/>
                          <a:cs typeface="Mada"/>
                          <a:sym typeface="Mada"/>
                        </a:rPr>
                        <a:t>Hypoalbuminemia</a:t>
                      </a:r>
                      <a:endParaRPr sz="1200">
                        <a:solidFill>
                          <a:schemeClr val="dk1"/>
                        </a:solidFill>
                        <a:latin typeface="Mada"/>
                        <a:ea typeface="Mada"/>
                        <a:cs typeface="Mada"/>
                        <a:sym typeface="Mada"/>
                      </a:endParaRPr>
                    </a:p>
                    <a:p>
                      <a:pPr indent="-304800" lvl="0" marL="457200" rtl="0" algn="l">
                        <a:lnSpc>
                          <a:spcPct val="115000"/>
                        </a:lnSpc>
                        <a:spcBef>
                          <a:spcPts val="0"/>
                        </a:spcBef>
                        <a:spcAft>
                          <a:spcPts val="0"/>
                        </a:spcAft>
                        <a:buClr>
                          <a:schemeClr val="dk1"/>
                        </a:buClr>
                        <a:buSzPts val="1200"/>
                        <a:buFont typeface="Mada"/>
                        <a:buAutoNum type="arabicPeriod"/>
                      </a:pPr>
                      <a:r>
                        <a:rPr lang="ar" sz="1200">
                          <a:solidFill>
                            <a:schemeClr val="dk1"/>
                          </a:solidFill>
                          <a:latin typeface="Mada"/>
                          <a:ea typeface="Mada"/>
                          <a:cs typeface="Mada"/>
                          <a:sym typeface="Mada"/>
                        </a:rPr>
                        <a:t>Hepatic hydrothorax </a:t>
                      </a:r>
                      <a:r>
                        <a:rPr lang="ar" sz="1200">
                          <a:latin typeface="Mada"/>
                          <a:ea typeface="Mada"/>
                          <a:cs typeface="Mada"/>
                          <a:sym typeface="Mada"/>
                        </a:rPr>
                        <a:t>(</a:t>
                      </a:r>
                      <a:r>
                        <a:rPr lang="ar" sz="1200">
                          <a:latin typeface="Mada"/>
                          <a:ea typeface="Mada"/>
                          <a:cs typeface="Mada"/>
                          <a:sym typeface="Mada"/>
                        </a:rPr>
                        <a:t>Liver Cirrhosis</a:t>
                      </a:r>
                      <a:r>
                        <a:rPr lang="ar" sz="1200">
                          <a:latin typeface="Mada"/>
                          <a:ea typeface="Mada"/>
                          <a:cs typeface="Mada"/>
                          <a:sym typeface="Mada"/>
                        </a:rPr>
                        <a:t>)</a:t>
                      </a:r>
                      <a:endParaRPr sz="1200">
                        <a:latin typeface="Mada"/>
                        <a:ea typeface="Mada"/>
                        <a:cs typeface="Mada"/>
                        <a:sym typeface="Mada"/>
                      </a:endParaRPr>
                    </a:p>
                    <a:p>
                      <a:pPr indent="-304800" lvl="0" marL="457200" rtl="0" algn="l">
                        <a:lnSpc>
                          <a:spcPct val="115000"/>
                        </a:lnSpc>
                        <a:spcBef>
                          <a:spcPts val="0"/>
                        </a:spcBef>
                        <a:spcAft>
                          <a:spcPts val="0"/>
                        </a:spcAft>
                        <a:buClr>
                          <a:schemeClr val="dk1"/>
                        </a:buClr>
                        <a:buSzPts val="1200"/>
                        <a:buFont typeface="Mada"/>
                        <a:buAutoNum type="arabicPeriod"/>
                      </a:pPr>
                      <a:r>
                        <a:rPr lang="ar" sz="1200">
                          <a:solidFill>
                            <a:schemeClr val="dk1"/>
                          </a:solidFill>
                          <a:latin typeface="Mada"/>
                          <a:ea typeface="Mada"/>
                          <a:cs typeface="Mada"/>
                          <a:sym typeface="Mada"/>
                        </a:rPr>
                        <a:t>Atelectasis</a:t>
                      </a:r>
                      <a:endParaRPr sz="1200">
                        <a:solidFill>
                          <a:schemeClr val="dk1"/>
                        </a:solidFill>
                        <a:latin typeface="Mada"/>
                        <a:ea typeface="Mada"/>
                        <a:cs typeface="Mada"/>
                        <a:sym typeface="Mada"/>
                      </a:endParaRPr>
                    </a:p>
                    <a:p>
                      <a:pPr indent="-304800" lvl="0" marL="457200" rtl="0" algn="l">
                        <a:lnSpc>
                          <a:spcPct val="115000"/>
                        </a:lnSpc>
                        <a:spcBef>
                          <a:spcPts val="0"/>
                        </a:spcBef>
                        <a:spcAft>
                          <a:spcPts val="0"/>
                        </a:spcAft>
                        <a:buClr>
                          <a:srgbClr val="CC0000"/>
                        </a:buClr>
                        <a:buSzPts val="1200"/>
                        <a:buFont typeface="Mada"/>
                        <a:buAutoNum type="arabicPeriod"/>
                      </a:pPr>
                      <a:r>
                        <a:rPr lang="ar" sz="1200">
                          <a:solidFill>
                            <a:srgbClr val="CC0000"/>
                          </a:solidFill>
                          <a:latin typeface="Mada"/>
                          <a:ea typeface="Mada"/>
                          <a:cs typeface="Mada"/>
                          <a:sym typeface="Mada"/>
                        </a:rPr>
                        <a:t>Hypothyroidism</a:t>
                      </a:r>
                      <a:endParaRPr sz="1200">
                        <a:solidFill>
                          <a:schemeClr val="accent5"/>
                        </a:solidFill>
                        <a:latin typeface="Mada"/>
                        <a:ea typeface="Mada"/>
                        <a:cs typeface="Mada"/>
                        <a:sym typeface="Mada"/>
                      </a:endParaRPr>
                    </a:p>
                    <a:p>
                      <a:pPr indent="0" lvl="0" marL="0" rtl="0" algn="l">
                        <a:spcBef>
                          <a:spcPts val="1200"/>
                        </a:spcBef>
                        <a:spcAft>
                          <a:spcPts val="0"/>
                        </a:spcAft>
                        <a:buNone/>
                      </a:pPr>
                      <a:r>
                        <a:t/>
                      </a:r>
                      <a:endParaRPr sz="1200">
                        <a:latin typeface="Mada"/>
                        <a:ea typeface="Mada"/>
                        <a:cs typeface="Mada"/>
                        <a:sym typeface="Mada"/>
                      </a:endParaRPr>
                    </a:p>
                  </a:txBody>
                  <a:tcPr marT="91425" marB="91425" marR="91425" marL="91425" anchor="ctr"/>
                </a:tc>
                <a:tc>
                  <a:txBody>
                    <a:bodyPr/>
                    <a:lstStyle/>
                    <a:p>
                      <a:pPr indent="-304800" lvl="0" marL="457200" rtl="0" algn="l">
                        <a:lnSpc>
                          <a:spcPct val="115000"/>
                        </a:lnSpc>
                        <a:spcBef>
                          <a:spcPts val="1200"/>
                        </a:spcBef>
                        <a:spcAft>
                          <a:spcPts val="0"/>
                        </a:spcAft>
                        <a:buClr>
                          <a:schemeClr val="dk1"/>
                        </a:buClr>
                        <a:buSzPts val="1200"/>
                        <a:buFont typeface="Mada"/>
                        <a:buAutoNum type="arabicPeriod"/>
                      </a:pPr>
                      <a:r>
                        <a:rPr lang="ar" sz="1200">
                          <a:highlight>
                            <a:schemeClr val="lt1"/>
                          </a:highlight>
                          <a:latin typeface="Mada"/>
                          <a:ea typeface="Mada"/>
                          <a:cs typeface="Mada"/>
                          <a:sym typeface="Mada"/>
                        </a:rPr>
                        <a:t>Tuberculosis</a:t>
                      </a:r>
                      <a:endParaRPr sz="1200">
                        <a:highlight>
                          <a:schemeClr val="lt1"/>
                        </a:highlight>
                        <a:latin typeface="Mada"/>
                        <a:ea typeface="Mada"/>
                        <a:cs typeface="Mada"/>
                        <a:sym typeface="Mada"/>
                      </a:endParaRPr>
                    </a:p>
                    <a:p>
                      <a:pPr indent="-304800" lvl="0" marL="457200" rtl="0" algn="l">
                        <a:lnSpc>
                          <a:spcPct val="115000"/>
                        </a:lnSpc>
                        <a:spcBef>
                          <a:spcPts val="0"/>
                        </a:spcBef>
                        <a:spcAft>
                          <a:spcPts val="0"/>
                        </a:spcAft>
                        <a:buClr>
                          <a:srgbClr val="CC0000"/>
                        </a:buClr>
                        <a:buSzPts val="1200"/>
                        <a:buFont typeface="Mada"/>
                        <a:buAutoNum type="arabicPeriod"/>
                      </a:pPr>
                      <a:r>
                        <a:rPr lang="ar" sz="1200">
                          <a:solidFill>
                            <a:srgbClr val="CC0000"/>
                          </a:solidFill>
                          <a:latin typeface="Mada"/>
                          <a:ea typeface="Mada"/>
                          <a:cs typeface="Mada"/>
                          <a:sym typeface="Mada"/>
                        </a:rPr>
                        <a:t>Pneumonia </a:t>
                      </a:r>
                      <a:r>
                        <a:rPr lang="ar" sz="1200">
                          <a:solidFill>
                            <a:srgbClr val="6AA84F"/>
                          </a:solidFill>
                          <a:latin typeface="Mada"/>
                          <a:ea typeface="Mada"/>
                          <a:cs typeface="Mada"/>
                          <a:sym typeface="Mada"/>
                        </a:rPr>
                        <a:t>+ empyema</a:t>
                      </a:r>
                      <a:endParaRPr sz="1200">
                        <a:solidFill>
                          <a:srgbClr val="6AA84F"/>
                        </a:solidFill>
                        <a:latin typeface="Mada"/>
                        <a:ea typeface="Mada"/>
                        <a:cs typeface="Mada"/>
                        <a:sym typeface="Mada"/>
                      </a:endParaRPr>
                    </a:p>
                    <a:p>
                      <a:pPr indent="-304800" lvl="0" marL="457200" rtl="0" algn="l">
                        <a:lnSpc>
                          <a:spcPct val="115000"/>
                        </a:lnSpc>
                        <a:spcBef>
                          <a:spcPts val="0"/>
                        </a:spcBef>
                        <a:spcAft>
                          <a:spcPts val="0"/>
                        </a:spcAft>
                        <a:buClr>
                          <a:srgbClr val="CC0000"/>
                        </a:buClr>
                        <a:buSzPts val="1200"/>
                        <a:buFont typeface="Mada"/>
                        <a:buAutoNum type="arabicPeriod"/>
                      </a:pPr>
                      <a:r>
                        <a:rPr lang="ar" sz="1200">
                          <a:solidFill>
                            <a:srgbClr val="CC0000"/>
                          </a:solidFill>
                          <a:latin typeface="Mada"/>
                          <a:ea typeface="Mada"/>
                          <a:cs typeface="Mada"/>
                          <a:sym typeface="Mada"/>
                        </a:rPr>
                        <a:t>Malignancy</a:t>
                      </a:r>
                      <a:r>
                        <a:rPr lang="ar" sz="1200">
                          <a:solidFill>
                            <a:schemeClr val="dk1"/>
                          </a:solidFill>
                          <a:latin typeface="Mada"/>
                          <a:ea typeface="Mada"/>
                          <a:cs typeface="Mada"/>
                          <a:sym typeface="Mada"/>
                        </a:rPr>
                        <a:t> </a:t>
                      </a:r>
                      <a:r>
                        <a:rPr b="1" baseline="30000" lang="ar" sz="1200">
                          <a:solidFill>
                            <a:schemeClr val="dk1"/>
                          </a:solidFill>
                          <a:latin typeface="Mada"/>
                          <a:ea typeface="Mada"/>
                          <a:cs typeface="Mada"/>
                          <a:sym typeface="Mada"/>
                        </a:rPr>
                        <a:t>2-3 </a:t>
                      </a:r>
                      <a:r>
                        <a:rPr lang="ar" sz="1200">
                          <a:solidFill>
                            <a:schemeClr val="dk1"/>
                          </a:solidFill>
                          <a:latin typeface="Mada"/>
                          <a:ea typeface="Mada"/>
                          <a:cs typeface="Mada"/>
                          <a:sym typeface="Mada"/>
                        </a:rPr>
                        <a:t>(rarely transudate)</a:t>
                      </a:r>
                      <a:endParaRPr sz="1200">
                        <a:solidFill>
                          <a:schemeClr val="dk1"/>
                        </a:solidFill>
                        <a:latin typeface="Mada"/>
                        <a:ea typeface="Mada"/>
                        <a:cs typeface="Mada"/>
                        <a:sym typeface="Mada"/>
                      </a:endParaRPr>
                    </a:p>
                    <a:p>
                      <a:pPr indent="-304800" lvl="0" marL="457200" rtl="0" algn="l">
                        <a:lnSpc>
                          <a:spcPct val="115000"/>
                        </a:lnSpc>
                        <a:spcBef>
                          <a:spcPts val="0"/>
                        </a:spcBef>
                        <a:spcAft>
                          <a:spcPts val="0"/>
                        </a:spcAft>
                        <a:buClr>
                          <a:srgbClr val="CC0000"/>
                        </a:buClr>
                        <a:buSzPts val="1200"/>
                        <a:buFont typeface="Mada"/>
                        <a:buAutoNum type="arabicPeriod"/>
                      </a:pPr>
                      <a:r>
                        <a:rPr lang="ar" sz="1200">
                          <a:solidFill>
                            <a:srgbClr val="CC0000"/>
                          </a:solidFill>
                          <a:latin typeface="Mada"/>
                          <a:ea typeface="Mada"/>
                          <a:cs typeface="Mada"/>
                          <a:sym typeface="Mada"/>
                        </a:rPr>
                        <a:t>PE</a:t>
                      </a:r>
                      <a:endParaRPr sz="1200">
                        <a:solidFill>
                          <a:srgbClr val="CC0000"/>
                        </a:solidFill>
                        <a:latin typeface="Mada"/>
                        <a:ea typeface="Mada"/>
                        <a:cs typeface="Mada"/>
                        <a:sym typeface="Mada"/>
                      </a:endParaRPr>
                    </a:p>
                    <a:p>
                      <a:pPr indent="-304800" lvl="0" marL="457200" rtl="0" algn="l">
                        <a:lnSpc>
                          <a:spcPct val="115000"/>
                        </a:lnSpc>
                        <a:spcBef>
                          <a:spcPts val="0"/>
                        </a:spcBef>
                        <a:spcAft>
                          <a:spcPts val="0"/>
                        </a:spcAft>
                        <a:buClr>
                          <a:srgbClr val="CC0000"/>
                        </a:buClr>
                        <a:buSzPts val="1200"/>
                        <a:buFont typeface="Mada"/>
                        <a:buAutoNum type="arabicPeriod"/>
                      </a:pPr>
                      <a:r>
                        <a:rPr lang="ar" sz="1200">
                          <a:solidFill>
                            <a:srgbClr val="CC0000"/>
                          </a:solidFill>
                          <a:latin typeface="Mada"/>
                          <a:ea typeface="Mada"/>
                          <a:cs typeface="Mada"/>
                          <a:sym typeface="Mada"/>
                        </a:rPr>
                        <a:t>Inflammatory:</a:t>
                      </a:r>
                      <a:endParaRPr sz="1200">
                        <a:solidFill>
                          <a:srgbClr val="CC0000"/>
                        </a:solidFill>
                        <a:latin typeface="Mada"/>
                        <a:ea typeface="Mada"/>
                        <a:cs typeface="Mada"/>
                        <a:sym typeface="Mada"/>
                      </a:endParaRPr>
                    </a:p>
                    <a:p>
                      <a:pPr indent="-162600" lvl="1" marL="702000" rtl="0" algn="l">
                        <a:lnSpc>
                          <a:spcPct val="115000"/>
                        </a:lnSpc>
                        <a:spcBef>
                          <a:spcPts val="0"/>
                        </a:spcBef>
                        <a:spcAft>
                          <a:spcPts val="0"/>
                        </a:spcAft>
                        <a:buClr>
                          <a:schemeClr val="dk1"/>
                        </a:buClr>
                        <a:buSzPts val="1200"/>
                        <a:buFont typeface="Mada"/>
                        <a:buAutoNum type="alphaLcPeriod"/>
                      </a:pPr>
                      <a:r>
                        <a:rPr lang="ar" sz="1200">
                          <a:solidFill>
                            <a:schemeClr val="dk1"/>
                          </a:solidFill>
                          <a:latin typeface="Mada"/>
                          <a:ea typeface="Mada"/>
                          <a:cs typeface="Mada"/>
                          <a:sym typeface="Mada"/>
                        </a:rPr>
                        <a:t>pancreatitis, ARDS, uremic pleurisy, etc..</a:t>
                      </a:r>
                      <a:endParaRPr sz="1200">
                        <a:solidFill>
                          <a:schemeClr val="dk1"/>
                        </a:solidFill>
                        <a:latin typeface="Mada"/>
                        <a:ea typeface="Mada"/>
                        <a:cs typeface="Mada"/>
                        <a:sym typeface="Mada"/>
                      </a:endParaRPr>
                    </a:p>
                    <a:p>
                      <a:pPr indent="-304800" lvl="0" marL="457200" rtl="0" algn="l">
                        <a:lnSpc>
                          <a:spcPct val="115000"/>
                        </a:lnSpc>
                        <a:spcBef>
                          <a:spcPts val="0"/>
                        </a:spcBef>
                        <a:spcAft>
                          <a:spcPts val="0"/>
                        </a:spcAft>
                        <a:buClr>
                          <a:srgbClr val="CC0000"/>
                        </a:buClr>
                        <a:buSzPts val="1200"/>
                        <a:buFont typeface="Mada"/>
                        <a:buAutoNum type="arabicPeriod"/>
                      </a:pPr>
                      <a:r>
                        <a:rPr lang="ar" sz="1200">
                          <a:solidFill>
                            <a:srgbClr val="CC0000"/>
                          </a:solidFill>
                          <a:latin typeface="Mada"/>
                          <a:ea typeface="Mada"/>
                          <a:cs typeface="Mada"/>
                          <a:sym typeface="Mada"/>
                        </a:rPr>
                        <a:t>Connective tissue disease.</a:t>
                      </a:r>
                      <a:endParaRPr sz="1200">
                        <a:solidFill>
                          <a:srgbClr val="CC0000"/>
                        </a:solidFill>
                        <a:latin typeface="Mada"/>
                        <a:ea typeface="Mada"/>
                        <a:cs typeface="Mada"/>
                        <a:sym typeface="Mada"/>
                      </a:endParaRPr>
                    </a:p>
                    <a:p>
                      <a:pPr indent="-304800" lvl="0" marL="457200" rtl="0" algn="l">
                        <a:lnSpc>
                          <a:spcPct val="115000"/>
                        </a:lnSpc>
                        <a:spcBef>
                          <a:spcPts val="0"/>
                        </a:spcBef>
                        <a:spcAft>
                          <a:spcPts val="0"/>
                        </a:spcAft>
                        <a:buClr>
                          <a:srgbClr val="000000"/>
                        </a:buClr>
                        <a:buSzPts val="1200"/>
                        <a:buFont typeface="Mada"/>
                        <a:buAutoNum type="arabicPeriod"/>
                      </a:pPr>
                      <a:r>
                        <a:rPr lang="ar" sz="1200">
                          <a:solidFill>
                            <a:schemeClr val="accent5"/>
                          </a:solidFill>
                          <a:latin typeface="Mada"/>
                          <a:ea typeface="Mada"/>
                          <a:cs typeface="Mada"/>
                          <a:sym typeface="Mada"/>
                        </a:rPr>
                        <a:t>autoimmune rheumatic diseases</a:t>
                      </a:r>
                      <a:r>
                        <a:rPr lang="ar" sz="1200">
                          <a:solidFill>
                            <a:srgbClr val="CC0000"/>
                          </a:solidFill>
                          <a:latin typeface="Mada"/>
                          <a:ea typeface="Mada"/>
                          <a:cs typeface="Mada"/>
                          <a:sym typeface="Mada"/>
                        </a:rPr>
                        <a:t> </a:t>
                      </a:r>
                      <a:r>
                        <a:rPr lang="ar" sz="1200">
                          <a:latin typeface="Mada"/>
                          <a:ea typeface="Mada"/>
                          <a:cs typeface="Mada"/>
                          <a:sym typeface="Mada"/>
                        </a:rPr>
                        <a:t>(SLE , rheumatoid arthritis and </a:t>
                      </a:r>
                      <a:r>
                        <a:rPr lang="ar" sz="1200">
                          <a:latin typeface="Mada"/>
                          <a:ea typeface="Mada"/>
                          <a:cs typeface="Mada"/>
                          <a:sym typeface="Mada"/>
                        </a:rPr>
                        <a:t>sjogren's</a:t>
                      </a:r>
                      <a:r>
                        <a:rPr lang="ar" sz="1200">
                          <a:latin typeface="Mada"/>
                          <a:ea typeface="Mada"/>
                          <a:cs typeface="Mada"/>
                          <a:sym typeface="Mada"/>
                        </a:rPr>
                        <a:t> syndrome)</a:t>
                      </a:r>
                      <a:endParaRPr sz="1200">
                        <a:latin typeface="Mada"/>
                        <a:ea typeface="Mada"/>
                        <a:cs typeface="Mada"/>
                        <a:sym typeface="Mada"/>
                      </a:endParaRPr>
                    </a:p>
                    <a:p>
                      <a:pPr indent="-304800" lvl="0" marL="457200" rtl="0" algn="l">
                        <a:lnSpc>
                          <a:spcPct val="115000"/>
                        </a:lnSpc>
                        <a:spcBef>
                          <a:spcPts val="0"/>
                        </a:spcBef>
                        <a:spcAft>
                          <a:spcPts val="0"/>
                        </a:spcAft>
                        <a:buClr>
                          <a:srgbClr val="000000"/>
                        </a:buClr>
                        <a:buSzPts val="1200"/>
                        <a:buFont typeface="Mada"/>
                        <a:buAutoNum type="arabicPeriod"/>
                      </a:pPr>
                      <a:r>
                        <a:rPr lang="ar" sz="1200">
                          <a:latin typeface="Mada"/>
                          <a:ea typeface="Mada"/>
                          <a:cs typeface="Mada"/>
                          <a:sym typeface="Mada"/>
                        </a:rPr>
                        <a:t>Viral</a:t>
                      </a:r>
                      <a:r>
                        <a:rPr lang="ar" sz="1200">
                          <a:latin typeface="Mada"/>
                          <a:ea typeface="Mada"/>
                          <a:cs typeface="Mada"/>
                          <a:sym typeface="Mada"/>
                        </a:rPr>
                        <a:t>/parasitic disease </a:t>
                      </a:r>
                      <a:endParaRPr sz="1200">
                        <a:latin typeface="Mada"/>
                        <a:ea typeface="Mada"/>
                        <a:cs typeface="Mada"/>
                        <a:sym typeface="Mada"/>
                      </a:endParaRPr>
                    </a:p>
                    <a:p>
                      <a:pPr indent="-304800" lvl="0" marL="457200" rtl="0" algn="l">
                        <a:lnSpc>
                          <a:spcPct val="115000"/>
                        </a:lnSpc>
                        <a:spcBef>
                          <a:spcPts val="0"/>
                        </a:spcBef>
                        <a:spcAft>
                          <a:spcPts val="0"/>
                        </a:spcAft>
                        <a:buClr>
                          <a:srgbClr val="000000"/>
                        </a:buClr>
                        <a:buSzPts val="1200"/>
                        <a:buFont typeface="Mada"/>
                        <a:buAutoNum type="arabicPeriod"/>
                      </a:pPr>
                      <a:r>
                        <a:rPr lang="ar" sz="1200">
                          <a:latin typeface="Mada"/>
                          <a:ea typeface="Mada"/>
                          <a:cs typeface="Mada"/>
                          <a:sym typeface="Mada"/>
                        </a:rPr>
                        <a:t>Esophageal rupture</a:t>
                      </a:r>
                      <a:endParaRPr sz="1200">
                        <a:latin typeface="Mada"/>
                        <a:ea typeface="Mada"/>
                        <a:cs typeface="Mada"/>
                        <a:sym typeface="Mada"/>
                      </a:endParaRPr>
                    </a:p>
                    <a:p>
                      <a:pPr indent="-304800" lvl="0" marL="457200" rtl="0" algn="l">
                        <a:lnSpc>
                          <a:spcPct val="115000"/>
                        </a:lnSpc>
                        <a:spcBef>
                          <a:spcPts val="0"/>
                        </a:spcBef>
                        <a:spcAft>
                          <a:spcPts val="0"/>
                        </a:spcAft>
                        <a:buClr>
                          <a:srgbClr val="000000"/>
                        </a:buClr>
                        <a:buSzPts val="1200"/>
                        <a:buFont typeface="Mada"/>
                        <a:buAutoNum type="arabicPeriod"/>
                      </a:pPr>
                      <a:r>
                        <a:rPr lang="ar" sz="1200">
                          <a:latin typeface="Mada"/>
                          <a:ea typeface="Mada"/>
                          <a:cs typeface="Mada"/>
                          <a:sym typeface="Mada"/>
                        </a:rPr>
                        <a:t>Post coronary bypass surgery</a:t>
                      </a:r>
                      <a:endParaRPr sz="1200">
                        <a:latin typeface="Mada"/>
                        <a:ea typeface="Mada"/>
                        <a:cs typeface="Mada"/>
                        <a:sym typeface="Mada"/>
                      </a:endParaRPr>
                    </a:p>
                    <a:p>
                      <a:pPr indent="-304800" lvl="0" marL="457200" rtl="0" algn="l">
                        <a:lnSpc>
                          <a:spcPct val="115000"/>
                        </a:lnSpc>
                        <a:spcBef>
                          <a:spcPts val="0"/>
                        </a:spcBef>
                        <a:spcAft>
                          <a:spcPts val="0"/>
                        </a:spcAft>
                        <a:buClr>
                          <a:srgbClr val="000000"/>
                        </a:buClr>
                        <a:buSzPts val="1200"/>
                        <a:buFont typeface="Mada"/>
                        <a:buAutoNum type="arabicPeriod"/>
                      </a:pPr>
                      <a:r>
                        <a:rPr lang="ar" sz="1200">
                          <a:latin typeface="Mada"/>
                          <a:ea typeface="Mada"/>
                          <a:cs typeface="Mada"/>
                          <a:sym typeface="Mada"/>
                        </a:rPr>
                        <a:t>Post myocardial syndrome</a:t>
                      </a:r>
                      <a:endParaRPr sz="1200">
                        <a:latin typeface="Mada"/>
                        <a:ea typeface="Mada"/>
                        <a:cs typeface="Mada"/>
                        <a:sym typeface="Mada"/>
                      </a:endParaRPr>
                    </a:p>
                    <a:p>
                      <a:pPr indent="-304800" lvl="0" marL="457200" rtl="0" algn="l">
                        <a:lnSpc>
                          <a:spcPct val="115000"/>
                        </a:lnSpc>
                        <a:spcBef>
                          <a:spcPts val="0"/>
                        </a:spcBef>
                        <a:spcAft>
                          <a:spcPts val="0"/>
                        </a:spcAft>
                        <a:buClr>
                          <a:srgbClr val="000000"/>
                        </a:buClr>
                        <a:buSzPts val="1200"/>
                        <a:buFont typeface="Mada"/>
                        <a:buAutoNum type="arabicPeriod"/>
                      </a:pPr>
                      <a:r>
                        <a:rPr lang="ar" sz="1200">
                          <a:latin typeface="Mada"/>
                          <a:ea typeface="Mada"/>
                          <a:cs typeface="Mada"/>
                          <a:sym typeface="Mada"/>
                        </a:rPr>
                        <a:t>Drug induced </a:t>
                      </a:r>
                      <a:endParaRPr sz="1200">
                        <a:latin typeface="Mada"/>
                        <a:ea typeface="Mada"/>
                        <a:cs typeface="Mada"/>
                        <a:sym typeface="Mada"/>
                      </a:endParaRPr>
                    </a:p>
                  </a:txBody>
                  <a:tcPr marT="91425" marB="91425" marR="91425" marL="91425" anchor="ctr"/>
                </a:tc>
              </a:tr>
            </a:tbl>
          </a:graphicData>
        </a:graphic>
      </p:graphicFrame>
      <p:sp>
        <p:nvSpPr>
          <p:cNvPr id="193" name="Google Shape;193;p19"/>
          <p:cNvSpPr txBox="1"/>
          <p:nvPr/>
        </p:nvSpPr>
        <p:spPr>
          <a:xfrm rot="-5400000">
            <a:off x="-1360375" y="4141075"/>
            <a:ext cx="3734700" cy="452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1600">
                <a:solidFill>
                  <a:srgbClr val="FFFFFF"/>
                </a:solidFill>
                <a:latin typeface="Mada"/>
                <a:ea typeface="Mada"/>
                <a:cs typeface="Mada"/>
                <a:sym typeface="Mada"/>
              </a:rPr>
              <a:t>Pathophysiology</a:t>
            </a:r>
            <a:endParaRPr sz="1600">
              <a:solidFill>
                <a:srgbClr val="FFFFFF"/>
              </a:solidFill>
            </a:endParaRPr>
          </a:p>
        </p:txBody>
      </p:sp>
      <p:sp>
        <p:nvSpPr>
          <p:cNvPr id="194" name="Google Shape;194;p19"/>
          <p:cNvSpPr txBox="1"/>
          <p:nvPr/>
        </p:nvSpPr>
        <p:spPr>
          <a:xfrm rot="-5400000">
            <a:off x="-1164650" y="7693075"/>
            <a:ext cx="3334500" cy="417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1600">
                <a:solidFill>
                  <a:srgbClr val="FFFFFF"/>
                </a:solidFill>
                <a:latin typeface="Mada"/>
                <a:ea typeface="Mada"/>
                <a:cs typeface="Mada"/>
                <a:sym typeface="Mada"/>
              </a:rPr>
              <a:t>Main causes </a:t>
            </a:r>
            <a:endParaRPr sz="1600">
              <a:solidFill>
                <a:srgbClr val="FFFFFF"/>
              </a:solidFill>
            </a:endParaRPr>
          </a:p>
        </p:txBody>
      </p:sp>
      <p:sp>
        <p:nvSpPr>
          <p:cNvPr id="195" name="Google Shape;195;p19"/>
          <p:cNvSpPr/>
          <p:nvPr/>
        </p:nvSpPr>
        <p:spPr>
          <a:xfrm>
            <a:off x="242975" y="107725"/>
            <a:ext cx="622800" cy="596400"/>
          </a:xfrm>
          <a:prstGeom prst="star5">
            <a:avLst>
              <a:gd fmla="val 19098" name="adj"/>
              <a:gd fmla="val 105146" name="hf"/>
              <a:gd fmla="val 110557" name="vf"/>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a:p>
        </p:txBody>
      </p:sp>
      <p:sp>
        <p:nvSpPr>
          <p:cNvPr id="196" name="Google Shape;196;p19"/>
          <p:cNvSpPr txBox="1"/>
          <p:nvPr/>
        </p:nvSpPr>
        <p:spPr>
          <a:xfrm>
            <a:off x="3669175" y="824475"/>
            <a:ext cx="3535500" cy="1306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ar" sz="1200">
                <a:solidFill>
                  <a:schemeClr val="accent5"/>
                </a:solidFill>
                <a:latin typeface="Mada"/>
                <a:ea typeface="Mada"/>
                <a:cs typeface="Mada"/>
                <a:sym typeface="Mada"/>
              </a:rPr>
              <a:t>4.     </a:t>
            </a:r>
            <a:r>
              <a:rPr lang="ar" sz="1200">
                <a:solidFill>
                  <a:schemeClr val="accent5"/>
                </a:solidFill>
                <a:latin typeface="Mada"/>
                <a:ea typeface="Mada"/>
                <a:cs typeface="Mada"/>
                <a:sym typeface="Mada"/>
              </a:rPr>
              <a:t>Pulmonary embolism (PE)</a:t>
            </a:r>
            <a:endParaRPr sz="1200">
              <a:solidFill>
                <a:schemeClr val="accent5"/>
              </a:solidFill>
              <a:latin typeface="Mada"/>
              <a:ea typeface="Mada"/>
              <a:cs typeface="Mada"/>
              <a:sym typeface="Mada"/>
            </a:endParaRPr>
          </a:p>
          <a:p>
            <a:pPr indent="0" lvl="0" marL="0" rtl="0" algn="l">
              <a:spcBef>
                <a:spcPts val="0"/>
              </a:spcBef>
              <a:spcAft>
                <a:spcPts val="0"/>
              </a:spcAft>
              <a:buNone/>
            </a:pPr>
            <a:r>
              <a:rPr lang="ar" sz="1200">
                <a:solidFill>
                  <a:schemeClr val="accent5"/>
                </a:solidFill>
                <a:latin typeface="Mada"/>
                <a:ea typeface="Mada"/>
                <a:cs typeface="Mada"/>
                <a:sym typeface="Mada"/>
              </a:rPr>
              <a:t>5.     Viral diseases </a:t>
            </a:r>
            <a:endParaRPr sz="1200">
              <a:solidFill>
                <a:schemeClr val="accent5"/>
              </a:solidFill>
              <a:latin typeface="Mada"/>
              <a:ea typeface="Mada"/>
              <a:cs typeface="Mada"/>
              <a:sym typeface="Mada"/>
            </a:endParaRPr>
          </a:p>
          <a:p>
            <a:pPr indent="0" lvl="0" marL="0" rtl="0" algn="l">
              <a:spcBef>
                <a:spcPts val="0"/>
              </a:spcBef>
              <a:spcAft>
                <a:spcPts val="0"/>
              </a:spcAft>
              <a:buNone/>
            </a:pPr>
            <a:r>
              <a:rPr lang="ar" sz="1200">
                <a:solidFill>
                  <a:schemeClr val="accent5"/>
                </a:solidFill>
                <a:latin typeface="Mada"/>
                <a:ea typeface="Mada"/>
                <a:cs typeface="Mada"/>
                <a:sym typeface="Mada"/>
              </a:rPr>
              <a:t>6.     Cirrhosis with ascites </a:t>
            </a:r>
            <a:endParaRPr sz="1200">
              <a:solidFill>
                <a:schemeClr val="accent5"/>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1200">
                <a:solidFill>
                  <a:schemeClr val="accent5"/>
                </a:solidFill>
                <a:latin typeface="Mada"/>
                <a:ea typeface="Mada"/>
                <a:cs typeface="Mada"/>
                <a:sym typeface="Mada"/>
              </a:rPr>
              <a:t>(also known as hepatic hydrothorax)</a:t>
            </a:r>
            <a:endParaRPr sz="1200">
              <a:solidFill>
                <a:schemeClr val="accent5"/>
              </a:solidFill>
              <a:latin typeface="Mada"/>
              <a:ea typeface="Mada"/>
              <a:cs typeface="Mada"/>
              <a:sym typeface="Mada"/>
            </a:endParaRPr>
          </a:p>
        </p:txBody>
      </p:sp>
      <p:sp>
        <p:nvSpPr>
          <p:cNvPr id="197" name="Google Shape;197;p19"/>
          <p:cNvSpPr txBox="1"/>
          <p:nvPr/>
        </p:nvSpPr>
        <p:spPr>
          <a:xfrm rot="-5400000">
            <a:off x="-135975" y="1285275"/>
            <a:ext cx="1312200" cy="390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ar" sz="1600">
                <a:solidFill>
                  <a:srgbClr val="FFFFFF"/>
                </a:solidFill>
                <a:latin typeface="Mada"/>
                <a:ea typeface="Mada"/>
                <a:cs typeface="Mada"/>
                <a:sym typeface="Mada"/>
              </a:rPr>
              <a:t>Causes</a:t>
            </a:r>
            <a:endParaRPr sz="1600">
              <a:solidFill>
                <a:srgbClr val="FFFFFF"/>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 name="Shape 201"/>
        <p:cNvGrpSpPr/>
        <p:nvPr/>
      </p:nvGrpSpPr>
      <p:grpSpPr>
        <a:xfrm>
          <a:off x="0" y="0"/>
          <a:ext cx="0" cy="0"/>
          <a:chOff x="0" y="0"/>
          <a:chExt cx="0" cy="0"/>
        </a:xfrm>
      </p:grpSpPr>
      <p:sp>
        <p:nvSpPr>
          <p:cNvPr id="202" name="Google Shape;202;p20"/>
          <p:cNvSpPr txBox="1"/>
          <p:nvPr>
            <p:ph idx="12" type="sldNum"/>
          </p:nvPr>
        </p:nvSpPr>
        <p:spPr>
          <a:xfrm>
            <a:off x="7106400" y="2"/>
            <a:ext cx="453600" cy="562200"/>
          </a:xfrm>
          <a:prstGeom prst="rect">
            <a:avLst/>
          </a:prstGeom>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a:t>‹#›</a:t>
            </a:fld>
            <a:endParaRPr/>
          </a:p>
        </p:txBody>
      </p:sp>
      <p:sp>
        <p:nvSpPr>
          <p:cNvPr id="203" name="Google Shape;203;p20"/>
          <p:cNvSpPr/>
          <p:nvPr/>
        </p:nvSpPr>
        <p:spPr>
          <a:xfrm>
            <a:off x="2152200" y="875735"/>
            <a:ext cx="3255600" cy="417600"/>
          </a:xfrm>
          <a:prstGeom prst="roundRect">
            <a:avLst>
              <a:gd fmla="val 16667" name="adj"/>
            </a:avLst>
          </a:prstGeom>
          <a:solidFill>
            <a:srgbClr val="509EEA"/>
          </a:solidFill>
          <a:ln cap="flat" cmpd="sng" w="9525">
            <a:solidFill>
              <a:srgbClr val="509EEA"/>
            </a:solidFill>
            <a:prstDash val="lgDash"/>
            <a:round/>
            <a:headEnd len="sm" w="sm" type="none"/>
            <a:tailEnd len="sm" w="sm" type="none"/>
          </a:ln>
        </p:spPr>
        <p:txBody>
          <a:bodyPr anchorCtr="0" anchor="ctr" bIns="121950" lIns="121950" spcFirstLastPara="1" rIns="121950" wrap="square" tIns="121950">
            <a:noAutofit/>
          </a:bodyPr>
          <a:lstStyle/>
          <a:p>
            <a:pPr indent="0" lvl="0" marL="0" rtl="0" algn="ctr">
              <a:spcBef>
                <a:spcPts val="0"/>
              </a:spcBef>
              <a:spcAft>
                <a:spcPts val="0"/>
              </a:spcAft>
              <a:buNone/>
            </a:pPr>
            <a:r>
              <a:rPr b="1" lang="ar" sz="3100">
                <a:solidFill>
                  <a:srgbClr val="FFFFFF"/>
                </a:solidFill>
                <a:latin typeface="Mada"/>
                <a:ea typeface="Mada"/>
                <a:cs typeface="Mada"/>
                <a:sym typeface="Mada"/>
              </a:rPr>
              <a:t>5Cs:</a:t>
            </a:r>
            <a:endParaRPr sz="1900">
              <a:solidFill>
                <a:srgbClr val="FFFFFF"/>
              </a:solidFill>
              <a:latin typeface="Mada"/>
              <a:ea typeface="Mada"/>
              <a:cs typeface="Mada"/>
              <a:sym typeface="Mada"/>
            </a:endParaRPr>
          </a:p>
        </p:txBody>
      </p:sp>
      <p:sp>
        <p:nvSpPr>
          <p:cNvPr id="204" name="Google Shape;204;p20"/>
          <p:cNvSpPr txBox="1"/>
          <p:nvPr/>
        </p:nvSpPr>
        <p:spPr>
          <a:xfrm>
            <a:off x="249000" y="1364375"/>
            <a:ext cx="7052400" cy="8203800"/>
          </a:xfrm>
          <a:prstGeom prst="rect">
            <a:avLst/>
          </a:prstGeom>
          <a:noFill/>
          <a:ln cap="flat" cmpd="sng" w="9525">
            <a:solidFill>
              <a:srgbClr val="509EEA"/>
            </a:solidFill>
            <a:prstDash val="lgDash"/>
            <a:round/>
            <a:headEnd len="sm" w="sm" type="none"/>
            <a:tailEnd len="sm" w="sm" type="none"/>
          </a:ln>
        </p:spPr>
        <p:txBody>
          <a:bodyPr anchorCtr="0" anchor="t" bIns="121950" lIns="121950" spcFirstLastPara="1" rIns="121950" wrap="square" tIns="121950">
            <a:noAutofit/>
          </a:bodyPr>
          <a:lstStyle/>
          <a:p>
            <a:pPr indent="0" lvl="0" marL="0" rtl="0" algn="l">
              <a:spcBef>
                <a:spcPts val="0"/>
              </a:spcBef>
              <a:spcAft>
                <a:spcPts val="0"/>
              </a:spcAft>
              <a:buNone/>
            </a:pPr>
            <a:r>
              <a:t/>
            </a:r>
            <a:endParaRPr b="1" sz="1200">
              <a:solidFill>
                <a:schemeClr val="accent6"/>
              </a:solidFill>
              <a:latin typeface="Mada"/>
              <a:ea typeface="Mada"/>
              <a:cs typeface="Mada"/>
              <a:sym typeface="Mada"/>
            </a:endParaRPr>
          </a:p>
        </p:txBody>
      </p:sp>
      <p:grpSp>
        <p:nvGrpSpPr>
          <p:cNvPr id="205" name="Google Shape;205;p20"/>
          <p:cNvGrpSpPr/>
          <p:nvPr/>
        </p:nvGrpSpPr>
        <p:grpSpPr>
          <a:xfrm>
            <a:off x="270051" y="1455661"/>
            <a:ext cx="6930683" cy="3033838"/>
            <a:chOff x="270050" y="2612050"/>
            <a:chExt cx="6930683" cy="4005595"/>
          </a:xfrm>
        </p:grpSpPr>
        <p:grpSp>
          <p:nvGrpSpPr>
            <p:cNvPr id="206" name="Google Shape;206;p20"/>
            <p:cNvGrpSpPr/>
            <p:nvPr/>
          </p:nvGrpSpPr>
          <p:grpSpPr>
            <a:xfrm>
              <a:off x="270050" y="2612050"/>
              <a:ext cx="6930683" cy="4005595"/>
              <a:chOff x="270050" y="2612050"/>
              <a:chExt cx="6930683" cy="4005595"/>
            </a:xfrm>
          </p:grpSpPr>
          <p:sp>
            <p:nvSpPr>
              <p:cNvPr id="207" name="Google Shape;207;p20"/>
              <p:cNvSpPr/>
              <p:nvPr/>
            </p:nvSpPr>
            <p:spPr>
              <a:xfrm>
                <a:off x="270050" y="2612050"/>
                <a:ext cx="580200" cy="617400"/>
              </a:xfrm>
              <a:prstGeom prst="ellipse">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208" name="Google Shape;208;p20"/>
              <p:cNvGrpSpPr/>
              <p:nvPr/>
            </p:nvGrpSpPr>
            <p:grpSpPr>
              <a:xfrm>
                <a:off x="863774" y="2668210"/>
                <a:ext cx="6336959" cy="3949435"/>
                <a:chOff x="8880663" y="1466725"/>
                <a:chExt cx="2978314" cy="3439676"/>
              </a:xfrm>
            </p:grpSpPr>
            <p:sp>
              <p:nvSpPr>
                <p:cNvPr id="209" name="Google Shape;209;p20"/>
                <p:cNvSpPr txBox="1"/>
                <p:nvPr/>
              </p:nvSpPr>
              <p:spPr>
                <a:xfrm>
                  <a:off x="8921977" y="1466725"/>
                  <a:ext cx="2937000" cy="461700"/>
                </a:xfrm>
                <a:prstGeom prst="rect">
                  <a:avLst/>
                </a:prstGeom>
                <a:noFill/>
                <a:ln>
                  <a:noFill/>
                </a:ln>
              </p:spPr>
              <p:txBody>
                <a:bodyPr anchorCtr="0" anchor="ctr" bIns="45700" lIns="0" spcFirstLastPara="1" rIns="0" wrap="square" tIns="45700">
                  <a:noAutofit/>
                </a:bodyPr>
                <a:lstStyle/>
                <a:p>
                  <a:pPr indent="0" lvl="0" marL="0" marR="0" rtl="0" algn="l">
                    <a:spcBef>
                      <a:spcPts val="0"/>
                    </a:spcBef>
                    <a:spcAft>
                      <a:spcPts val="0"/>
                    </a:spcAft>
                    <a:buNone/>
                  </a:pPr>
                  <a:r>
                    <a:rPr b="1" lang="ar" sz="1600">
                      <a:highlight>
                        <a:schemeClr val="accent4"/>
                      </a:highlight>
                      <a:latin typeface="Mada"/>
                      <a:ea typeface="Mada"/>
                      <a:cs typeface="Mada"/>
                      <a:sym typeface="Mada"/>
                    </a:rPr>
                    <a:t>Color:</a:t>
                  </a:r>
                  <a:endParaRPr sz="1600">
                    <a:highlight>
                      <a:schemeClr val="accent4"/>
                    </a:highlight>
                    <a:latin typeface="Mada"/>
                    <a:ea typeface="Mada"/>
                    <a:cs typeface="Mada"/>
                    <a:sym typeface="Mada"/>
                  </a:endParaRPr>
                </a:p>
              </p:txBody>
            </p:sp>
            <p:sp>
              <p:nvSpPr>
                <p:cNvPr id="210" name="Google Shape;210;p20"/>
                <p:cNvSpPr txBox="1"/>
                <p:nvPr/>
              </p:nvSpPr>
              <p:spPr>
                <a:xfrm>
                  <a:off x="8880663" y="1592901"/>
                  <a:ext cx="2285400" cy="3313500"/>
                </a:xfrm>
                <a:prstGeom prst="rect">
                  <a:avLst/>
                </a:prstGeom>
                <a:noFill/>
                <a:ln>
                  <a:noFill/>
                </a:ln>
              </p:spPr>
              <p:txBody>
                <a:bodyPr anchorCtr="0" anchor="ctr" bIns="45700" lIns="0" spcFirstLastPara="1" rIns="0" wrap="square" tIns="45700">
                  <a:noAutofit/>
                </a:bodyPr>
                <a:lstStyle/>
                <a:p>
                  <a:pPr indent="0" lvl="0" marL="0" rtl="0" algn="l">
                    <a:lnSpc>
                      <a:spcPct val="115000"/>
                    </a:lnSpc>
                    <a:spcBef>
                      <a:spcPts val="1200"/>
                    </a:spcBef>
                    <a:spcAft>
                      <a:spcPts val="0"/>
                    </a:spcAft>
                    <a:buNone/>
                  </a:pPr>
                  <a:r>
                    <a:t/>
                  </a:r>
                  <a:endParaRPr b="1" sz="1200">
                    <a:solidFill>
                      <a:srgbClr val="6AA84F"/>
                    </a:solidFill>
                    <a:latin typeface="Mada"/>
                    <a:ea typeface="Mada"/>
                    <a:cs typeface="Mada"/>
                    <a:sym typeface="Mada"/>
                  </a:endParaRPr>
                </a:p>
                <a:p>
                  <a:pPr indent="0" lvl="0" marL="0" rtl="0" algn="l">
                    <a:lnSpc>
                      <a:spcPct val="115000"/>
                    </a:lnSpc>
                    <a:spcBef>
                      <a:spcPts val="1200"/>
                    </a:spcBef>
                    <a:spcAft>
                      <a:spcPts val="0"/>
                    </a:spcAft>
                    <a:buNone/>
                  </a:pPr>
                  <a:r>
                    <a:rPr b="1" lang="ar" sz="1200">
                      <a:solidFill>
                        <a:srgbClr val="6AA84F"/>
                      </a:solidFill>
                      <a:latin typeface="Mada"/>
                      <a:ea typeface="Mada"/>
                      <a:cs typeface="Mada"/>
                      <a:sym typeface="Mada"/>
                    </a:rPr>
                    <a:t>Doctor’s notes:</a:t>
                  </a:r>
                  <a:endParaRPr b="1" sz="1200">
                    <a:solidFill>
                      <a:srgbClr val="6AA84F"/>
                    </a:solidFill>
                    <a:latin typeface="Mada"/>
                    <a:ea typeface="Mada"/>
                    <a:cs typeface="Mada"/>
                    <a:sym typeface="Mada"/>
                  </a:endParaRPr>
                </a:p>
                <a:p>
                  <a:pPr indent="-304800" lvl="0" marL="457200" rtl="0" algn="l">
                    <a:lnSpc>
                      <a:spcPct val="100000"/>
                    </a:lnSpc>
                    <a:spcBef>
                      <a:spcPts val="1200"/>
                    </a:spcBef>
                    <a:spcAft>
                      <a:spcPts val="0"/>
                    </a:spcAft>
                    <a:buClr>
                      <a:schemeClr val="dk1"/>
                    </a:buClr>
                    <a:buSzPts val="1200"/>
                    <a:buFont typeface="Mada"/>
                    <a:buChar char="●"/>
                  </a:pPr>
                  <a:r>
                    <a:rPr b="1" lang="ar" sz="1200">
                      <a:solidFill>
                        <a:schemeClr val="dk1"/>
                      </a:solidFill>
                      <a:latin typeface="Mada"/>
                      <a:ea typeface="Mada"/>
                      <a:cs typeface="Mada"/>
                      <a:sym typeface="Mada"/>
                    </a:rPr>
                    <a:t>Yellow: </a:t>
                  </a:r>
                  <a:r>
                    <a:rPr lang="ar" sz="1200">
                      <a:solidFill>
                        <a:schemeClr val="dk1"/>
                      </a:solidFill>
                      <a:latin typeface="Mada"/>
                      <a:ea typeface="Mada"/>
                      <a:cs typeface="Mada"/>
                      <a:sym typeface="Mada"/>
                    </a:rPr>
                    <a:t>Any of the mentioned causes below can cause yellow </a:t>
                  </a:r>
                  <a:r>
                    <a:rPr lang="ar" sz="1200">
                      <a:latin typeface="Mada"/>
                      <a:ea typeface="Mada"/>
                      <a:cs typeface="Mada"/>
                      <a:sym typeface="Mada"/>
                    </a:rPr>
                    <a:t>it's the most common color (also called urine color)</a:t>
                  </a:r>
                  <a:endParaRPr sz="1200">
                    <a:latin typeface="Mada"/>
                    <a:ea typeface="Mada"/>
                    <a:cs typeface="Mada"/>
                    <a:sym typeface="Mada"/>
                  </a:endParaRPr>
                </a:p>
                <a:p>
                  <a:pPr indent="-304800" lvl="0" marL="457200" rtl="0" algn="l">
                    <a:lnSpc>
                      <a:spcPct val="100000"/>
                    </a:lnSpc>
                    <a:spcBef>
                      <a:spcPts val="0"/>
                    </a:spcBef>
                    <a:spcAft>
                      <a:spcPts val="0"/>
                    </a:spcAft>
                    <a:buClr>
                      <a:schemeClr val="dk1"/>
                    </a:buClr>
                    <a:buSzPts val="1200"/>
                    <a:buFont typeface="Mada"/>
                    <a:buChar char="●"/>
                  </a:pPr>
                  <a:r>
                    <a:rPr b="1" lang="ar" sz="1200">
                      <a:solidFill>
                        <a:schemeClr val="dk1"/>
                      </a:solidFill>
                      <a:latin typeface="Mada"/>
                      <a:ea typeface="Mada"/>
                      <a:cs typeface="Mada"/>
                      <a:sym typeface="Mada"/>
                    </a:rPr>
                    <a:t>Pus </a:t>
                  </a:r>
                  <a:r>
                    <a:rPr b="1" lang="ar" sz="1200">
                      <a:solidFill>
                        <a:schemeClr val="dk1"/>
                      </a:solidFill>
                      <a:latin typeface="Mada"/>
                      <a:ea typeface="Mada"/>
                      <a:cs typeface="Mada"/>
                      <a:sym typeface="Mada"/>
                    </a:rPr>
                    <a:t>: </a:t>
                  </a:r>
                  <a:r>
                    <a:rPr lang="ar" sz="1200">
                      <a:solidFill>
                        <a:schemeClr val="dk1"/>
                      </a:solidFill>
                      <a:latin typeface="Mada"/>
                      <a:ea typeface="Mada"/>
                      <a:cs typeface="Mada"/>
                      <a:sym typeface="Mada"/>
                    </a:rPr>
                    <a:t>empyema</a:t>
                  </a:r>
                  <a:endParaRPr sz="1200">
                    <a:solidFill>
                      <a:schemeClr val="dk1"/>
                    </a:solidFill>
                    <a:latin typeface="Mada"/>
                    <a:ea typeface="Mada"/>
                    <a:cs typeface="Mada"/>
                    <a:sym typeface="Mada"/>
                  </a:endParaRPr>
                </a:p>
                <a:p>
                  <a:pPr indent="-304800" lvl="0" marL="457200" rtl="0" algn="l">
                    <a:lnSpc>
                      <a:spcPct val="100000"/>
                    </a:lnSpc>
                    <a:spcBef>
                      <a:spcPts val="0"/>
                    </a:spcBef>
                    <a:spcAft>
                      <a:spcPts val="0"/>
                    </a:spcAft>
                    <a:buClr>
                      <a:schemeClr val="dk1"/>
                    </a:buClr>
                    <a:buSzPts val="1200"/>
                    <a:buFont typeface="Mada"/>
                    <a:buChar char="●"/>
                  </a:pPr>
                  <a:r>
                    <a:rPr b="1" lang="ar" sz="1200">
                      <a:solidFill>
                        <a:schemeClr val="dk1"/>
                      </a:solidFill>
                      <a:latin typeface="Mada"/>
                      <a:ea typeface="Mada"/>
                      <a:cs typeface="Mada"/>
                      <a:sym typeface="Mada"/>
                    </a:rPr>
                    <a:t>White/Milky: </a:t>
                  </a:r>
                  <a:r>
                    <a:rPr lang="ar" sz="1200">
                      <a:solidFill>
                        <a:schemeClr val="dk1"/>
                      </a:solidFill>
                      <a:latin typeface="Mada"/>
                      <a:ea typeface="Mada"/>
                      <a:cs typeface="Mada"/>
                      <a:sym typeface="Mada"/>
                    </a:rPr>
                    <a:t>Lymphatic obstruction</a:t>
                  </a:r>
                  <a:endParaRPr sz="1200">
                    <a:solidFill>
                      <a:schemeClr val="dk1"/>
                    </a:solidFill>
                    <a:latin typeface="Mada"/>
                    <a:ea typeface="Mada"/>
                    <a:cs typeface="Mada"/>
                    <a:sym typeface="Mada"/>
                  </a:endParaRPr>
                </a:p>
                <a:p>
                  <a:pPr indent="-304800" lvl="0" marL="457200" rtl="0" algn="l">
                    <a:lnSpc>
                      <a:spcPct val="100000"/>
                    </a:lnSpc>
                    <a:spcBef>
                      <a:spcPts val="0"/>
                    </a:spcBef>
                    <a:spcAft>
                      <a:spcPts val="0"/>
                    </a:spcAft>
                    <a:buClr>
                      <a:schemeClr val="dk1"/>
                    </a:buClr>
                    <a:buSzPts val="1200"/>
                    <a:buFont typeface="Mada"/>
                    <a:buChar char="●"/>
                  </a:pPr>
                  <a:r>
                    <a:rPr b="1" lang="ar" sz="1200">
                      <a:solidFill>
                        <a:schemeClr val="dk1"/>
                      </a:solidFill>
                      <a:latin typeface="Mada"/>
                      <a:ea typeface="Mada"/>
                      <a:cs typeface="Mada"/>
                      <a:sym typeface="Mada"/>
                    </a:rPr>
                    <a:t>Red: </a:t>
                  </a:r>
                  <a:r>
                    <a:rPr lang="ar" sz="1200">
                      <a:solidFill>
                        <a:schemeClr val="dk1"/>
                      </a:solidFill>
                      <a:latin typeface="Mada"/>
                      <a:ea typeface="Mada"/>
                      <a:cs typeface="Mada"/>
                      <a:sym typeface="Mada"/>
                    </a:rPr>
                    <a:t>bleeding (could be due to trauma or iatrogenic while performing thoracentesis), malignancy, TB, connective tissue disease.</a:t>
                  </a:r>
                  <a:endParaRPr sz="1200">
                    <a:solidFill>
                      <a:schemeClr val="dk1"/>
                    </a:solidFill>
                    <a:latin typeface="Mada"/>
                    <a:ea typeface="Mada"/>
                    <a:cs typeface="Mada"/>
                    <a:sym typeface="Mada"/>
                  </a:endParaRPr>
                </a:p>
                <a:p>
                  <a:pPr indent="-304800" lvl="0" marL="457200" rtl="0" algn="l">
                    <a:lnSpc>
                      <a:spcPct val="100000"/>
                    </a:lnSpc>
                    <a:spcBef>
                      <a:spcPts val="0"/>
                    </a:spcBef>
                    <a:spcAft>
                      <a:spcPts val="0"/>
                    </a:spcAft>
                    <a:buClr>
                      <a:schemeClr val="dk1"/>
                    </a:buClr>
                    <a:buSzPts val="1200"/>
                    <a:buFont typeface="Mada"/>
                    <a:buChar char="●"/>
                  </a:pPr>
                  <a:r>
                    <a:rPr lang="ar" sz="1200">
                      <a:solidFill>
                        <a:srgbClr val="CC0000"/>
                      </a:solidFill>
                      <a:latin typeface="Mada"/>
                      <a:ea typeface="Mada"/>
                      <a:cs typeface="Mada"/>
                      <a:sym typeface="Mada"/>
                    </a:rPr>
                    <a:t>If a countanour of bloody pleural effusion was brought to you and you were asked if it was caused by a blunt trauma or caused iatrogenically .. how would you know ? pleural fluid with hematocrit greater than 50% of the patient’s blood then it’s blunt trauma</a:t>
                  </a:r>
                  <a:r>
                    <a:rPr lang="ar" sz="1200">
                      <a:solidFill>
                        <a:srgbClr val="FF0000"/>
                      </a:solidFill>
                      <a:latin typeface="Mada"/>
                      <a:ea typeface="Mada"/>
                      <a:cs typeface="Mada"/>
                      <a:sym typeface="Mada"/>
                    </a:rPr>
                    <a:t>. </a:t>
                  </a:r>
                  <a:endParaRPr sz="1200">
                    <a:highlight>
                      <a:srgbClr val="FFF2CC"/>
                    </a:highlight>
                    <a:latin typeface="Mada"/>
                    <a:ea typeface="Mada"/>
                    <a:cs typeface="Mada"/>
                    <a:sym typeface="Mada"/>
                  </a:endParaRPr>
                </a:p>
                <a:p>
                  <a:pPr indent="-304800" lvl="0" marL="457200" rtl="0" algn="l">
                    <a:lnSpc>
                      <a:spcPct val="100000"/>
                    </a:lnSpc>
                    <a:spcBef>
                      <a:spcPts val="0"/>
                    </a:spcBef>
                    <a:spcAft>
                      <a:spcPts val="0"/>
                    </a:spcAft>
                    <a:buClr>
                      <a:schemeClr val="dk1"/>
                    </a:buClr>
                    <a:buSzPts val="1200"/>
                    <a:buFont typeface="Mada"/>
                    <a:buChar char="●"/>
                  </a:pPr>
                  <a:r>
                    <a:rPr b="1" lang="ar" sz="1200">
                      <a:solidFill>
                        <a:schemeClr val="dk1"/>
                      </a:solidFill>
                      <a:latin typeface="Mada"/>
                      <a:ea typeface="Mada"/>
                      <a:cs typeface="Mada"/>
                      <a:sym typeface="Mada"/>
                    </a:rPr>
                    <a:t>Black/Brown: </a:t>
                  </a:r>
                  <a:r>
                    <a:rPr lang="ar" sz="1200">
                      <a:solidFill>
                        <a:schemeClr val="dk1"/>
                      </a:solidFill>
                      <a:latin typeface="Mada"/>
                      <a:ea typeface="Mada"/>
                      <a:cs typeface="Mada"/>
                      <a:sym typeface="Mada"/>
                    </a:rPr>
                    <a:t>fungal infection</a:t>
                  </a:r>
                  <a:endParaRPr sz="1200">
                    <a:solidFill>
                      <a:schemeClr val="dk1"/>
                    </a:solidFill>
                    <a:latin typeface="Mada"/>
                    <a:ea typeface="Mada"/>
                    <a:cs typeface="Mada"/>
                    <a:sym typeface="Mada"/>
                  </a:endParaRPr>
                </a:p>
                <a:p>
                  <a:pPr indent="-304800" lvl="0" marL="457200" rtl="0" algn="l">
                    <a:lnSpc>
                      <a:spcPct val="100000"/>
                    </a:lnSpc>
                    <a:spcBef>
                      <a:spcPts val="0"/>
                    </a:spcBef>
                    <a:spcAft>
                      <a:spcPts val="0"/>
                    </a:spcAft>
                    <a:buClr>
                      <a:schemeClr val="dk1"/>
                    </a:buClr>
                    <a:buSzPts val="1200"/>
                    <a:buFont typeface="Mada"/>
                    <a:buChar char="●"/>
                  </a:pPr>
                  <a:r>
                    <a:rPr b="1" lang="ar" sz="1200">
                      <a:solidFill>
                        <a:schemeClr val="dk1"/>
                      </a:solidFill>
                      <a:latin typeface="Mada"/>
                      <a:ea typeface="Mada"/>
                      <a:cs typeface="Mada"/>
                      <a:sym typeface="Mada"/>
                    </a:rPr>
                    <a:t>Turbid </a:t>
                  </a:r>
                  <a:r>
                    <a:rPr b="1" lang="ar" sz="1200">
                      <a:solidFill>
                        <a:srgbClr val="6AA84F"/>
                      </a:solidFill>
                      <a:latin typeface="Mada"/>
                      <a:ea typeface="Mada"/>
                      <a:cs typeface="Mada"/>
                      <a:sym typeface="Mada"/>
                    </a:rPr>
                    <a:t>(cloudy)</a:t>
                  </a:r>
                  <a:r>
                    <a:rPr b="1" lang="ar" sz="1200">
                      <a:solidFill>
                        <a:schemeClr val="dk1"/>
                      </a:solidFill>
                      <a:latin typeface="Mada"/>
                      <a:ea typeface="Mada"/>
                      <a:cs typeface="Mada"/>
                      <a:sym typeface="Mada"/>
                    </a:rPr>
                    <a:t>: </a:t>
                  </a:r>
                  <a:r>
                    <a:rPr lang="ar" sz="1200">
                      <a:solidFill>
                        <a:schemeClr val="dk1"/>
                      </a:solidFill>
                      <a:latin typeface="Mada"/>
                      <a:ea typeface="Mada"/>
                      <a:cs typeface="Mada"/>
                      <a:sym typeface="Mada"/>
                    </a:rPr>
                    <a:t>Acute bacterial  infection (Parapneumonic effusion)</a:t>
                  </a:r>
                  <a:endParaRPr sz="1200">
                    <a:solidFill>
                      <a:schemeClr val="dk1"/>
                    </a:solidFill>
                    <a:latin typeface="Mada"/>
                    <a:ea typeface="Mada"/>
                    <a:cs typeface="Mada"/>
                    <a:sym typeface="Mada"/>
                  </a:endParaRPr>
                </a:p>
                <a:p>
                  <a:pPr indent="-304800" lvl="0" marL="457200" rtl="0" algn="l">
                    <a:lnSpc>
                      <a:spcPct val="115000"/>
                    </a:lnSpc>
                    <a:spcBef>
                      <a:spcPts val="0"/>
                    </a:spcBef>
                    <a:spcAft>
                      <a:spcPts val="0"/>
                    </a:spcAft>
                    <a:buClr>
                      <a:srgbClr val="000000"/>
                    </a:buClr>
                    <a:buSzPts val="1200"/>
                    <a:buFont typeface="Mada"/>
                    <a:buChar char="●"/>
                  </a:pPr>
                  <a:r>
                    <a:rPr b="1" lang="ar" sz="1200">
                      <a:latin typeface="Mada"/>
                      <a:ea typeface="Mada"/>
                      <a:cs typeface="Mada"/>
                      <a:sym typeface="Mada"/>
                    </a:rPr>
                    <a:t>Green: </a:t>
                  </a:r>
                  <a:r>
                    <a:rPr lang="ar" sz="1200">
                      <a:latin typeface="Mada"/>
                      <a:ea typeface="Mada"/>
                      <a:cs typeface="Mada"/>
                      <a:sym typeface="Mada"/>
                    </a:rPr>
                    <a:t>Fungal infection. Rarely seen.</a:t>
                  </a:r>
                  <a:endParaRPr sz="1200">
                    <a:latin typeface="Mada"/>
                    <a:ea typeface="Mada"/>
                    <a:cs typeface="Mada"/>
                    <a:sym typeface="Mada"/>
                  </a:endParaRPr>
                </a:p>
              </p:txBody>
            </p:sp>
          </p:grpSp>
        </p:grpSp>
        <p:grpSp>
          <p:nvGrpSpPr>
            <p:cNvPr id="211" name="Google Shape;211;p20"/>
            <p:cNvGrpSpPr/>
            <p:nvPr/>
          </p:nvGrpSpPr>
          <p:grpSpPr>
            <a:xfrm>
              <a:off x="360176" y="2718973"/>
              <a:ext cx="406777" cy="367152"/>
              <a:chOff x="3512075" y="1333275"/>
              <a:chExt cx="737850" cy="831225"/>
            </a:xfrm>
          </p:grpSpPr>
          <p:sp>
            <p:nvSpPr>
              <p:cNvPr id="212" name="Google Shape;212;p20"/>
              <p:cNvSpPr/>
              <p:nvPr/>
            </p:nvSpPr>
            <p:spPr>
              <a:xfrm>
                <a:off x="3918075" y="1730800"/>
                <a:ext cx="74125" cy="327275"/>
              </a:xfrm>
              <a:custGeom>
                <a:rect b="b" l="l" r="r" t="t"/>
                <a:pathLst>
                  <a:path extrusionOk="0" h="13091" w="2965">
                    <a:moveTo>
                      <a:pt x="1" y="1"/>
                    </a:moveTo>
                    <a:lnTo>
                      <a:pt x="1" y="11608"/>
                    </a:lnTo>
                    <a:cubicBezTo>
                      <a:pt x="1" y="12409"/>
                      <a:pt x="678" y="13090"/>
                      <a:pt x="1483" y="13090"/>
                    </a:cubicBezTo>
                    <a:cubicBezTo>
                      <a:pt x="2283" y="13090"/>
                      <a:pt x="2965" y="12409"/>
                      <a:pt x="2965" y="11608"/>
                    </a:cubicBezTo>
                    <a:lnTo>
                      <a:pt x="2965"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 name="Google Shape;213;p20"/>
              <p:cNvSpPr/>
              <p:nvPr/>
            </p:nvSpPr>
            <p:spPr>
              <a:xfrm>
                <a:off x="3902650" y="1699925"/>
                <a:ext cx="104975" cy="34000"/>
              </a:xfrm>
              <a:custGeom>
                <a:rect b="b" l="l" r="r" t="t"/>
                <a:pathLst>
                  <a:path extrusionOk="0" h="1360" w="4199">
                    <a:moveTo>
                      <a:pt x="494" y="1"/>
                    </a:moveTo>
                    <a:cubicBezTo>
                      <a:pt x="247" y="1"/>
                      <a:pt x="1" y="184"/>
                      <a:pt x="1" y="371"/>
                    </a:cubicBezTo>
                    <a:lnTo>
                      <a:pt x="1" y="989"/>
                    </a:lnTo>
                    <a:cubicBezTo>
                      <a:pt x="1" y="1236"/>
                      <a:pt x="247" y="1359"/>
                      <a:pt x="494" y="1359"/>
                    </a:cubicBezTo>
                    <a:lnTo>
                      <a:pt x="3705" y="1359"/>
                    </a:lnTo>
                    <a:cubicBezTo>
                      <a:pt x="3952" y="1359"/>
                      <a:pt x="4199" y="1236"/>
                      <a:pt x="4199" y="989"/>
                    </a:cubicBezTo>
                    <a:lnTo>
                      <a:pt x="4199" y="371"/>
                    </a:lnTo>
                    <a:cubicBezTo>
                      <a:pt x="4199" y="184"/>
                      <a:pt x="3952" y="1"/>
                      <a:pt x="370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 name="Google Shape;214;p20"/>
              <p:cNvSpPr/>
              <p:nvPr/>
            </p:nvSpPr>
            <p:spPr>
              <a:xfrm>
                <a:off x="3928825" y="1950000"/>
                <a:ext cx="52500" cy="95725"/>
              </a:xfrm>
              <a:custGeom>
                <a:rect b="b" l="l" r="r" t="t"/>
                <a:pathLst>
                  <a:path extrusionOk="0" h="3829" w="2100">
                    <a:moveTo>
                      <a:pt x="1" y="0"/>
                    </a:moveTo>
                    <a:lnTo>
                      <a:pt x="1" y="2776"/>
                    </a:lnTo>
                    <a:cubicBezTo>
                      <a:pt x="1" y="3334"/>
                      <a:pt x="495" y="3828"/>
                      <a:pt x="1053" y="3828"/>
                    </a:cubicBezTo>
                    <a:cubicBezTo>
                      <a:pt x="1606" y="3828"/>
                      <a:pt x="2100" y="3334"/>
                      <a:pt x="2100" y="2776"/>
                    </a:cubicBezTo>
                    <a:lnTo>
                      <a:pt x="2100" y="0"/>
                    </a:lnTo>
                    <a:close/>
                  </a:path>
                </a:pathLst>
              </a:custGeom>
              <a:solidFill>
                <a:srgbClr val="4675A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p20"/>
              <p:cNvSpPr/>
              <p:nvPr/>
            </p:nvSpPr>
            <p:spPr>
              <a:xfrm>
                <a:off x="3769900" y="1730800"/>
                <a:ext cx="74125" cy="327275"/>
              </a:xfrm>
              <a:custGeom>
                <a:rect b="b" l="l" r="r" t="t"/>
                <a:pathLst>
                  <a:path extrusionOk="0" h="13091" w="2965">
                    <a:moveTo>
                      <a:pt x="1" y="1"/>
                    </a:moveTo>
                    <a:lnTo>
                      <a:pt x="1" y="11608"/>
                    </a:lnTo>
                    <a:cubicBezTo>
                      <a:pt x="1" y="12409"/>
                      <a:pt x="677" y="13090"/>
                      <a:pt x="1482" y="13090"/>
                    </a:cubicBezTo>
                    <a:cubicBezTo>
                      <a:pt x="2347" y="13090"/>
                      <a:pt x="2964" y="12409"/>
                      <a:pt x="2964" y="11608"/>
                    </a:cubicBezTo>
                    <a:lnTo>
                      <a:pt x="2964"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p20"/>
              <p:cNvSpPr/>
              <p:nvPr/>
            </p:nvSpPr>
            <p:spPr>
              <a:xfrm>
                <a:off x="3754475" y="1699925"/>
                <a:ext cx="104975" cy="34000"/>
              </a:xfrm>
              <a:custGeom>
                <a:rect b="b" l="l" r="r" t="t"/>
                <a:pathLst>
                  <a:path extrusionOk="0" h="1360" w="4199">
                    <a:moveTo>
                      <a:pt x="553" y="1"/>
                    </a:moveTo>
                    <a:cubicBezTo>
                      <a:pt x="247" y="1"/>
                      <a:pt x="0" y="184"/>
                      <a:pt x="0" y="371"/>
                    </a:cubicBezTo>
                    <a:lnTo>
                      <a:pt x="0" y="989"/>
                    </a:lnTo>
                    <a:cubicBezTo>
                      <a:pt x="0" y="1236"/>
                      <a:pt x="247" y="1359"/>
                      <a:pt x="553" y="1359"/>
                    </a:cubicBezTo>
                    <a:lnTo>
                      <a:pt x="3705" y="1359"/>
                    </a:lnTo>
                    <a:cubicBezTo>
                      <a:pt x="4011" y="1359"/>
                      <a:pt x="4199" y="1236"/>
                      <a:pt x="4199" y="989"/>
                    </a:cubicBezTo>
                    <a:lnTo>
                      <a:pt x="4199" y="371"/>
                    </a:lnTo>
                    <a:cubicBezTo>
                      <a:pt x="4199" y="184"/>
                      <a:pt x="4011" y="1"/>
                      <a:pt x="370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p20"/>
              <p:cNvSpPr/>
              <p:nvPr/>
            </p:nvSpPr>
            <p:spPr>
              <a:xfrm>
                <a:off x="3780650" y="1858850"/>
                <a:ext cx="52500" cy="186875"/>
              </a:xfrm>
              <a:custGeom>
                <a:rect b="b" l="l" r="r" t="t"/>
                <a:pathLst>
                  <a:path extrusionOk="0" h="7475" w="2100">
                    <a:moveTo>
                      <a:pt x="0" y="1"/>
                    </a:moveTo>
                    <a:lnTo>
                      <a:pt x="0" y="6422"/>
                    </a:lnTo>
                    <a:cubicBezTo>
                      <a:pt x="0" y="6980"/>
                      <a:pt x="494" y="7474"/>
                      <a:pt x="1052" y="7474"/>
                    </a:cubicBezTo>
                    <a:cubicBezTo>
                      <a:pt x="1606" y="7474"/>
                      <a:pt x="2100" y="6980"/>
                      <a:pt x="2100" y="6422"/>
                    </a:cubicBezTo>
                    <a:lnTo>
                      <a:pt x="2100" y="1"/>
                    </a:lnTo>
                    <a:close/>
                  </a:path>
                </a:pathLst>
              </a:custGeom>
              <a:solidFill>
                <a:srgbClr val="4675A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p20"/>
              <p:cNvSpPr/>
              <p:nvPr/>
            </p:nvSpPr>
            <p:spPr>
              <a:xfrm>
                <a:off x="4064675" y="1730800"/>
                <a:ext cx="75700" cy="327275"/>
              </a:xfrm>
              <a:custGeom>
                <a:rect b="b" l="l" r="r" t="t"/>
                <a:pathLst>
                  <a:path extrusionOk="0" h="13091" w="3028">
                    <a:moveTo>
                      <a:pt x="0" y="1"/>
                    </a:moveTo>
                    <a:lnTo>
                      <a:pt x="0" y="11608"/>
                    </a:lnTo>
                    <a:cubicBezTo>
                      <a:pt x="0" y="12409"/>
                      <a:pt x="682" y="13090"/>
                      <a:pt x="1546" y="13090"/>
                    </a:cubicBezTo>
                    <a:cubicBezTo>
                      <a:pt x="2346" y="13090"/>
                      <a:pt x="3028" y="12409"/>
                      <a:pt x="3028" y="11608"/>
                    </a:cubicBezTo>
                    <a:lnTo>
                      <a:pt x="3028"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p20"/>
              <p:cNvSpPr/>
              <p:nvPr/>
            </p:nvSpPr>
            <p:spPr>
              <a:xfrm>
                <a:off x="4050825" y="1699925"/>
                <a:ext cx="105000" cy="34000"/>
              </a:xfrm>
              <a:custGeom>
                <a:rect b="b" l="l" r="r" t="t"/>
                <a:pathLst>
                  <a:path extrusionOk="0" h="1360" w="4200">
                    <a:moveTo>
                      <a:pt x="495" y="1"/>
                    </a:moveTo>
                    <a:cubicBezTo>
                      <a:pt x="184" y="1"/>
                      <a:pt x="1" y="184"/>
                      <a:pt x="1" y="371"/>
                    </a:cubicBezTo>
                    <a:lnTo>
                      <a:pt x="1" y="989"/>
                    </a:lnTo>
                    <a:cubicBezTo>
                      <a:pt x="1" y="1236"/>
                      <a:pt x="184" y="1359"/>
                      <a:pt x="495" y="1359"/>
                    </a:cubicBezTo>
                    <a:lnTo>
                      <a:pt x="3641" y="1359"/>
                    </a:lnTo>
                    <a:cubicBezTo>
                      <a:pt x="3952" y="1359"/>
                      <a:pt x="4199" y="1236"/>
                      <a:pt x="4199" y="989"/>
                    </a:cubicBezTo>
                    <a:lnTo>
                      <a:pt x="4199" y="371"/>
                    </a:lnTo>
                    <a:cubicBezTo>
                      <a:pt x="4199" y="184"/>
                      <a:pt x="3952" y="1"/>
                      <a:pt x="364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 name="Google Shape;220;p20"/>
              <p:cNvSpPr/>
              <p:nvPr/>
            </p:nvSpPr>
            <p:spPr>
              <a:xfrm>
                <a:off x="4077000" y="1902075"/>
                <a:ext cx="51025" cy="143650"/>
              </a:xfrm>
              <a:custGeom>
                <a:rect b="b" l="l" r="r" t="t"/>
                <a:pathLst>
                  <a:path extrusionOk="0" h="5746" w="2041">
                    <a:moveTo>
                      <a:pt x="1" y="1"/>
                    </a:moveTo>
                    <a:lnTo>
                      <a:pt x="1" y="4693"/>
                    </a:lnTo>
                    <a:cubicBezTo>
                      <a:pt x="1" y="5251"/>
                      <a:pt x="436" y="5745"/>
                      <a:pt x="1053" y="5745"/>
                    </a:cubicBezTo>
                    <a:cubicBezTo>
                      <a:pt x="1606" y="5745"/>
                      <a:pt x="2041" y="5251"/>
                      <a:pt x="2041" y="4693"/>
                    </a:cubicBezTo>
                    <a:lnTo>
                      <a:pt x="2041" y="1"/>
                    </a:lnTo>
                    <a:close/>
                  </a:path>
                </a:pathLst>
              </a:custGeom>
              <a:solidFill>
                <a:srgbClr val="4675A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p20"/>
              <p:cNvSpPr/>
              <p:nvPr/>
            </p:nvSpPr>
            <p:spPr>
              <a:xfrm>
                <a:off x="3621725" y="1730800"/>
                <a:ext cx="75600" cy="327275"/>
              </a:xfrm>
              <a:custGeom>
                <a:rect b="b" l="l" r="r" t="t"/>
                <a:pathLst>
                  <a:path extrusionOk="0" h="13091" w="3024">
                    <a:moveTo>
                      <a:pt x="0" y="1"/>
                    </a:moveTo>
                    <a:lnTo>
                      <a:pt x="0" y="11608"/>
                    </a:lnTo>
                    <a:cubicBezTo>
                      <a:pt x="0" y="12409"/>
                      <a:pt x="677" y="13090"/>
                      <a:pt x="1541" y="13090"/>
                    </a:cubicBezTo>
                    <a:cubicBezTo>
                      <a:pt x="2347" y="13090"/>
                      <a:pt x="3023" y="12409"/>
                      <a:pt x="3023" y="11608"/>
                    </a:cubicBezTo>
                    <a:lnTo>
                      <a:pt x="3023"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p20"/>
              <p:cNvSpPr/>
              <p:nvPr/>
            </p:nvSpPr>
            <p:spPr>
              <a:xfrm>
                <a:off x="3606275" y="1699925"/>
                <a:ext cx="106475" cy="34000"/>
              </a:xfrm>
              <a:custGeom>
                <a:rect b="b" l="l" r="r" t="t"/>
                <a:pathLst>
                  <a:path extrusionOk="0" h="1360" w="4259">
                    <a:moveTo>
                      <a:pt x="554" y="1"/>
                    </a:moveTo>
                    <a:cubicBezTo>
                      <a:pt x="248" y="1"/>
                      <a:pt x="1" y="184"/>
                      <a:pt x="1" y="371"/>
                    </a:cubicBezTo>
                    <a:lnTo>
                      <a:pt x="1" y="989"/>
                    </a:lnTo>
                    <a:cubicBezTo>
                      <a:pt x="1" y="1236"/>
                      <a:pt x="248" y="1359"/>
                      <a:pt x="554" y="1359"/>
                    </a:cubicBezTo>
                    <a:lnTo>
                      <a:pt x="3706" y="1359"/>
                    </a:lnTo>
                    <a:cubicBezTo>
                      <a:pt x="4012" y="1359"/>
                      <a:pt x="4259" y="1236"/>
                      <a:pt x="4259" y="989"/>
                    </a:cubicBezTo>
                    <a:lnTo>
                      <a:pt x="4259" y="371"/>
                    </a:lnTo>
                    <a:cubicBezTo>
                      <a:pt x="4259" y="184"/>
                      <a:pt x="4012" y="1"/>
                      <a:pt x="370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 name="Google Shape;223;p20"/>
              <p:cNvSpPr/>
              <p:nvPr/>
            </p:nvSpPr>
            <p:spPr>
              <a:xfrm>
                <a:off x="3634075" y="1817250"/>
                <a:ext cx="50900" cy="228475"/>
              </a:xfrm>
              <a:custGeom>
                <a:rect b="b" l="l" r="r" t="t"/>
                <a:pathLst>
                  <a:path extrusionOk="0" h="9139" w="2036">
                    <a:moveTo>
                      <a:pt x="0" y="0"/>
                    </a:moveTo>
                    <a:lnTo>
                      <a:pt x="0" y="8086"/>
                    </a:lnTo>
                    <a:cubicBezTo>
                      <a:pt x="0" y="8644"/>
                      <a:pt x="430" y="9138"/>
                      <a:pt x="1047" y="9138"/>
                    </a:cubicBezTo>
                    <a:cubicBezTo>
                      <a:pt x="1606" y="9138"/>
                      <a:pt x="2035" y="8644"/>
                      <a:pt x="2035" y="8086"/>
                    </a:cubicBezTo>
                    <a:lnTo>
                      <a:pt x="2035" y="0"/>
                    </a:lnTo>
                    <a:close/>
                  </a:path>
                </a:pathLst>
              </a:custGeom>
              <a:solidFill>
                <a:srgbClr val="4675A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 name="Google Shape;224;p20"/>
              <p:cNvSpPr/>
              <p:nvPr/>
            </p:nvSpPr>
            <p:spPr>
              <a:xfrm>
                <a:off x="3547625" y="2078050"/>
                <a:ext cx="666850" cy="20150"/>
              </a:xfrm>
              <a:custGeom>
                <a:rect b="b" l="l" r="r" t="t"/>
                <a:pathLst>
                  <a:path extrusionOk="0" h="806" w="26674">
                    <a:moveTo>
                      <a:pt x="1" y="0"/>
                    </a:moveTo>
                    <a:lnTo>
                      <a:pt x="1" y="806"/>
                    </a:lnTo>
                    <a:lnTo>
                      <a:pt x="26673" y="806"/>
                    </a:lnTo>
                    <a:lnTo>
                      <a:pt x="26673"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p20"/>
              <p:cNvSpPr/>
              <p:nvPr/>
            </p:nvSpPr>
            <p:spPr>
              <a:xfrm>
                <a:off x="3512075" y="2129050"/>
                <a:ext cx="737850" cy="35450"/>
              </a:xfrm>
              <a:custGeom>
                <a:rect b="b" l="l" r="r" t="t"/>
                <a:pathLst>
                  <a:path extrusionOk="0" h="1418" w="29514">
                    <a:moveTo>
                      <a:pt x="0" y="0"/>
                    </a:moveTo>
                    <a:lnTo>
                      <a:pt x="0" y="1418"/>
                    </a:lnTo>
                    <a:lnTo>
                      <a:pt x="29513" y="1418"/>
                    </a:lnTo>
                    <a:lnTo>
                      <a:pt x="29513"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p20"/>
              <p:cNvSpPr/>
              <p:nvPr/>
            </p:nvSpPr>
            <p:spPr>
              <a:xfrm>
                <a:off x="3524425" y="1764775"/>
                <a:ext cx="713150" cy="24700"/>
              </a:xfrm>
              <a:custGeom>
                <a:rect b="b" l="l" r="r" t="t"/>
                <a:pathLst>
                  <a:path extrusionOk="0" h="988" w="28526">
                    <a:moveTo>
                      <a:pt x="0" y="0"/>
                    </a:moveTo>
                    <a:lnTo>
                      <a:pt x="0" y="988"/>
                    </a:lnTo>
                    <a:lnTo>
                      <a:pt x="28525" y="988"/>
                    </a:lnTo>
                    <a:lnTo>
                      <a:pt x="28525"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p20"/>
              <p:cNvSpPr/>
              <p:nvPr/>
            </p:nvSpPr>
            <p:spPr>
              <a:xfrm>
                <a:off x="3542950" y="1787850"/>
                <a:ext cx="29400" cy="364325"/>
              </a:xfrm>
              <a:custGeom>
                <a:rect b="b" l="l" r="r" t="t"/>
                <a:pathLst>
                  <a:path extrusionOk="0" h="14573" w="1176">
                    <a:moveTo>
                      <a:pt x="0" y="1"/>
                    </a:moveTo>
                    <a:lnTo>
                      <a:pt x="0" y="14572"/>
                    </a:lnTo>
                    <a:lnTo>
                      <a:pt x="1176" y="14572"/>
                    </a:lnTo>
                    <a:lnTo>
                      <a:pt x="1176"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p20"/>
              <p:cNvSpPr/>
              <p:nvPr/>
            </p:nvSpPr>
            <p:spPr>
              <a:xfrm>
                <a:off x="4189750" y="1787850"/>
                <a:ext cx="29300" cy="364325"/>
              </a:xfrm>
              <a:custGeom>
                <a:rect b="b" l="l" r="r" t="t"/>
                <a:pathLst>
                  <a:path extrusionOk="0" h="14573" w="1172">
                    <a:moveTo>
                      <a:pt x="1" y="1"/>
                    </a:moveTo>
                    <a:lnTo>
                      <a:pt x="1" y="14572"/>
                    </a:lnTo>
                    <a:lnTo>
                      <a:pt x="1171" y="14572"/>
                    </a:lnTo>
                    <a:lnTo>
                      <a:pt x="1171"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 name="Google Shape;229;p20"/>
              <p:cNvSpPr/>
              <p:nvPr/>
            </p:nvSpPr>
            <p:spPr>
              <a:xfrm>
                <a:off x="3831650" y="1348675"/>
                <a:ext cx="94125" cy="100500"/>
              </a:xfrm>
              <a:custGeom>
                <a:rect b="b" l="l" r="r" t="t"/>
                <a:pathLst>
                  <a:path extrusionOk="0" h="4020" w="3765">
                    <a:moveTo>
                      <a:pt x="680" y="0"/>
                    </a:moveTo>
                    <a:cubicBezTo>
                      <a:pt x="545" y="0"/>
                      <a:pt x="414" y="49"/>
                      <a:pt x="307" y="156"/>
                    </a:cubicBezTo>
                    <a:cubicBezTo>
                      <a:pt x="60" y="344"/>
                      <a:pt x="0" y="714"/>
                      <a:pt x="247" y="961"/>
                    </a:cubicBezTo>
                    <a:lnTo>
                      <a:pt x="2594" y="3802"/>
                    </a:lnTo>
                    <a:cubicBezTo>
                      <a:pt x="2732" y="3940"/>
                      <a:pt x="2908" y="4019"/>
                      <a:pt x="3080" y="4019"/>
                    </a:cubicBezTo>
                    <a:cubicBezTo>
                      <a:pt x="3216" y="4019"/>
                      <a:pt x="3349" y="3970"/>
                      <a:pt x="3458" y="3861"/>
                    </a:cubicBezTo>
                    <a:cubicBezTo>
                      <a:pt x="3705" y="3678"/>
                      <a:pt x="3764" y="3308"/>
                      <a:pt x="3517" y="3061"/>
                    </a:cubicBezTo>
                    <a:lnTo>
                      <a:pt x="1171" y="220"/>
                    </a:lnTo>
                    <a:cubicBezTo>
                      <a:pt x="1032" y="81"/>
                      <a:pt x="853" y="0"/>
                      <a:pt x="68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p20"/>
              <p:cNvSpPr/>
              <p:nvPr/>
            </p:nvSpPr>
            <p:spPr>
              <a:xfrm>
                <a:off x="3828550" y="1333275"/>
                <a:ext cx="128100" cy="113550"/>
              </a:xfrm>
              <a:custGeom>
                <a:rect b="b" l="l" r="r" t="t"/>
                <a:pathLst>
                  <a:path extrusionOk="0" h="4542" w="5124">
                    <a:moveTo>
                      <a:pt x="4028" y="0"/>
                    </a:moveTo>
                    <a:cubicBezTo>
                      <a:pt x="3766" y="0"/>
                      <a:pt x="3488" y="93"/>
                      <a:pt x="3271" y="278"/>
                    </a:cubicBezTo>
                    <a:lnTo>
                      <a:pt x="1" y="2995"/>
                    </a:lnTo>
                    <a:lnTo>
                      <a:pt x="1295" y="4541"/>
                    </a:lnTo>
                    <a:lnTo>
                      <a:pt x="4506" y="1824"/>
                    </a:lnTo>
                    <a:cubicBezTo>
                      <a:pt x="5000" y="1390"/>
                      <a:pt x="5123" y="772"/>
                      <a:pt x="4817" y="402"/>
                    </a:cubicBezTo>
                    <a:lnTo>
                      <a:pt x="4693" y="278"/>
                    </a:lnTo>
                    <a:cubicBezTo>
                      <a:pt x="4538" y="93"/>
                      <a:pt x="4291" y="0"/>
                      <a:pt x="402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p20"/>
              <p:cNvSpPr/>
              <p:nvPr/>
            </p:nvSpPr>
            <p:spPr>
              <a:xfrm>
                <a:off x="3674200" y="1395800"/>
                <a:ext cx="200700" cy="175275"/>
              </a:xfrm>
              <a:custGeom>
                <a:rect b="b" l="l" r="r" t="t"/>
                <a:pathLst>
                  <a:path extrusionOk="0" h="7011" w="8028">
                    <a:moveTo>
                      <a:pt x="6728" y="0"/>
                    </a:moveTo>
                    <a:lnTo>
                      <a:pt x="618" y="5186"/>
                    </a:lnTo>
                    <a:cubicBezTo>
                      <a:pt x="124" y="5557"/>
                      <a:pt x="1" y="6174"/>
                      <a:pt x="371" y="6609"/>
                    </a:cubicBezTo>
                    <a:lnTo>
                      <a:pt x="430" y="6733"/>
                    </a:lnTo>
                    <a:cubicBezTo>
                      <a:pt x="616" y="6918"/>
                      <a:pt x="863" y="7010"/>
                      <a:pt x="1125" y="7010"/>
                    </a:cubicBezTo>
                    <a:cubicBezTo>
                      <a:pt x="1387" y="7010"/>
                      <a:pt x="1665" y="6918"/>
                      <a:pt x="1912" y="6733"/>
                    </a:cubicBezTo>
                    <a:lnTo>
                      <a:pt x="8027" y="1546"/>
                    </a:lnTo>
                    <a:lnTo>
                      <a:pt x="6728"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p20"/>
              <p:cNvSpPr/>
              <p:nvPr/>
            </p:nvSpPr>
            <p:spPr>
              <a:xfrm>
                <a:off x="3660250" y="1546350"/>
                <a:ext cx="41750" cy="36400"/>
              </a:xfrm>
              <a:custGeom>
                <a:rect b="b" l="l" r="r" t="t"/>
                <a:pathLst>
                  <a:path extrusionOk="0" h="1456" w="1670">
                    <a:moveTo>
                      <a:pt x="1329" y="0"/>
                    </a:moveTo>
                    <a:cubicBezTo>
                      <a:pt x="1251" y="0"/>
                      <a:pt x="1174" y="31"/>
                      <a:pt x="1112" y="93"/>
                    </a:cubicBezTo>
                    <a:lnTo>
                      <a:pt x="124" y="893"/>
                    </a:lnTo>
                    <a:cubicBezTo>
                      <a:pt x="0" y="1017"/>
                      <a:pt x="0" y="1204"/>
                      <a:pt x="124" y="1328"/>
                    </a:cubicBezTo>
                    <a:cubicBezTo>
                      <a:pt x="200" y="1404"/>
                      <a:pt x="300" y="1455"/>
                      <a:pt x="394" y="1455"/>
                    </a:cubicBezTo>
                    <a:cubicBezTo>
                      <a:pt x="454" y="1455"/>
                      <a:pt x="511" y="1435"/>
                      <a:pt x="559" y="1387"/>
                    </a:cubicBezTo>
                    <a:lnTo>
                      <a:pt x="1547" y="587"/>
                    </a:lnTo>
                    <a:cubicBezTo>
                      <a:pt x="1670" y="464"/>
                      <a:pt x="1670" y="276"/>
                      <a:pt x="1547" y="93"/>
                    </a:cubicBezTo>
                    <a:cubicBezTo>
                      <a:pt x="1485" y="31"/>
                      <a:pt x="1407" y="0"/>
                      <a:pt x="1329"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 name="Google Shape;233;p20"/>
              <p:cNvSpPr/>
              <p:nvPr/>
            </p:nvSpPr>
            <p:spPr>
              <a:xfrm>
                <a:off x="3641725" y="1598050"/>
                <a:ext cx="35600" cy="64875"/>
              </a:xfrm>
              <a:custGeom>
                <a:rect b="b" l="l" r="r" t="t"/>
                <a:pathLst>
                  <a:path extrusionOk="0" h="2595" w="1424">
                    <a:moveTo>
                      <a:pt x="741" y="1"/>
                    </a:moveTo>
                    <a:cubicBezTo>
                      <a:pt x="741" y="1"/>
                      <a:pt x="1" y="865"/>
                      <a:pt x="1" y="1606"/>
                    </a:cubicBezTo>
                    <a:cubicBezTo>
                      <a:pt x="1" y="2406"/>
                      <a:pt x="312" y="2594"/>
                      <a:pt x="741" y="2594"/>
                    </a:cubicBezTo>
                    <a:cubicBezTo>
                      <a:pt x="1112" y="2594"/>
                      <a:pt x="1423" y="2406"/>
                      <a:pt x="1423" y="1606"/>
                    </a:cubicBezTo>
                    <a:cubicBezTo>
                      <a:pt x="1423" y="865"/>
                      <a:pt x="741" y="1"/>
                      <a:pt x="741"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234" name="Google Shape;234;p20"/>
          <p:cNvGrpSpPr/>
          <p:nvPr/>
        </p:nvGrpSpPr>
        <p:grpSpPr>
          <a:xfrm>
            <a:off x="270050" y="4564261"/>
            <a:ext cx="6930684" cy="950561"/>
            <a:chOff x="270050" y="3662903"/>
            <a:chExt cx="6930684" cy="950561"/>
          </a:xfrm>
        </p:grpSpPr>
        <p:grpSp>
          <p:nvGrpSpPr>
            <p:cNvPr id="235" name="Google Shape;235;p20"/>
            <p:cNvGrpSpPr/>
            <p:nvPr/>
          </p:nvGrpSpPr>
          <p:grpSpPr>
            <a:xfrm>
              <a:off x="270050" y="3662903"/>
              <a:ext cx="6930684" cy="950561"/>
              <a:chOff x="270050" y="2612050"/>
              <a:chExt cx="6930684" cy="950561"/>
            </a:xfrm>
          </p:grpSpPr>
          <p:sp>
            <p:nvSpPr>
              <p:cNvPr id="236" name="Google Shape;236;p20"/>
              <p:cNvSpPr/>
              <p:nvPr/>
            </p:nvSpPr>
            <p:spPr>
              <a:xfrm>
                <a:off x="270050" y="2612050"/>
                <a:ext cx="580200" cy="617400"/>
              </a:xfrm>
              <a:prstGeom prst="ellipse">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237" name="Google Shape;237;p20"/>
              <p:cNvGrpSpPr/>
              <p:nvPr/>
            </p:nvGrpSpPr>
            <p:grpSpPr>
              <a:xfrm>
                <a:off x="951678" y="2668210"/>
                <a:ext cx="6249056" cy="894401"/>
                <a:chOff x="8921977" y="1466725"/>
                <a:chExt cx="2937000" cy="778959"/>
              </a:xfrm>
            </p:grpSpPr>
            <p:sp>
              <p:nvSpPr>
                <p:cNvPr id="238" name="Google Shape;238;p20"/>
                <p:cNvSpPr txBox="1"/>
                <p:nvPr/>
              </p:nvSpPr>
              <p:spPr>
                <a:xfrm>
                  <a:off x="8921977" y="1466725"/>
                  <a:ext cx="2937000" cy="461700"/>
                </a:xfrm>
                <a:prstGeom prst="rect">
                  <a:avLst/>
                </a:prstGeom>
                <a:noFill/>
                <a:ln>
                  <a:noFill/>
                </a:ln>
              </p:spPr>
              <p:txBody>
                <a:bodyPr anchorCtr="0" anchor="ctr" bIns="45700" lIns="0" spcFirstLastPara="1" rIns="0" wrap="square" tIns="45700">
                  <a:noAutofit/>
                </a:bodyPr>
                <a:lstStyle/>
                <a:p>
                  <a:pPr indent="0" lvl="0" marL="0" marR="0" rtl="0" algn="l">
                    <a:spcBef>
                      <a:spcPts val="0"/>
                    </a:spcBef>
                    <a:spcAft>
                      <a:spcPts val="0"/>
                    </a:spcAft>
                    <a:buNone/>
                  </a:pPr>
                  <a:r>
                    <a:rPr b="1" lang="ar" sz="1600">
                      <a:highlight>
                        <a:schemeClr val="accent4"/>
                      </a:highlight>
                      <a:latin typeface="Mada"/>
                      <a:ea typeface="Mada"/>
                      <a:cs typeface="Mada"/>
                      <a:sym typeface="Mada"/>
                    </a:rPr>
                    <a:t>Cytology:</a:t>
                  </a:r>
                  <a:endParaRPr sz="1600">
                    <a:highlight>
                      <a:schemeClr val="accent4"/>
                    </a:highlight>
                    <a:latin typeface="Mada"/>
                    <a:ea typeface="Mada"/>
                    <a:cs typeface="Mada"/>
                    <a:sym typeface="Mada"/>
                  </a:endParaRPr>
                </a:p>
              </p:txBody>
            </p:sp>
            <p:sp>
              <p:nvSpPr>
                <p:cNvPr id="239" name="Google Shape;239;p20"/>
                <p:cNvSpPr txBox="1"/>
                <p:nvPr/>
              </p:nvSpPr>
              <p:spPr>
                <a:xfrm>
                  <a:off x="8929778" y="1925884"/>
                  <a:ext cx="2929200" cy="319800"/>
                </a:xfrm>
                <a:prstGeom prst="rect">
                  <a:avLst/>
                </a:prstGeom>
                <a:noFill/>
                <a:ln>
                  <a:noFill/>
                </a:ln>
              </p:spPr>
              <p:txBody>
                <a:bodyPr anchorCtr="0" anchor="t" bIns="45700" lIns="0" spcFirstLastPara="1" rIns="0" wrap="square" tIns="45700">
                  <a:noAutofit/>
                </a:bodyPr>
                <a:lstStyle/>
                <a:p>
                  <a:pPr indent="-304800" lvl="0" marL="457200" rtl="0" algn="l">
                    <a:spcBef>
                      <a:spcPts val="0"/>
                    </a:spcBef>
                    <a:spcAft>
                      <a:spcPts val="0"/>
                    </a:spcAft>
                    <a:buClr>
                      <a:srgbClr val="6AA84F"/>
                    </a:buClr>
                    <a:buSzPts val="1200"/>
                    <a:buFont typeface="Mada"/>
                    <a:buChar char="●"/>
                  </a:pPr>
                  <a:r>
                    <a:rPr lang="ar" sz="1200">
                      <a:solidFill>
                        <a:srgbClr val="6AA84F"/>
                      </a:solidFill>
                      <a:latin typeface="Mada"/>
                      <a:ea typeface="Mada"/>
                      <a:cs typeface="Mada"/>
                      <a:sym typeface="Mada"/>
                    </a:rPr>
                    <a:t>To tell you if there’s malignancy or not e.g. cells of metastatic adenoma from the breast.</a:t>
                  </a:r>
                  <a:endParaRPr sz="1200"/>
                </a:p>
              </p:txBody>
            </p:sp>
          </p:grpSp>
        </p:grpSp>
        <p:pic>
          <p:nvPicPr>
            <p:cNvPr id="240" name="Google Shape;240;p20"/>
            <p:cNvPicPr preferRelativeResize="0"/>
            <p:nvPr/>
          </p:nvPicPr>
          <p:blipFill>
            <a:blip r:embed="rId3">
              <a:alphaModFix/>
            </a:blip>
            <a:stretch>
              <a:fillRect/>
            </a:stretch>
          </p:blipFill>
          <p:spPr>
            <a:xfrm>
              <a:off x="379250" y="3782424"/>
              <a:ext cx="330476" cy="367150"/>
            </a:xfrm>
            <a:prstGeom prst="rect">
              <a:avLst/>
            </a:prstGeom>
            <a:noFill/>
            <a:ln>
              <a:noFill/>
            </a:ln>
          </p:spPr>
        </p:pic>
      </p:grpSp>
      <p:grpSp>
        <p:nvGrpSpPr>
          <p:cNvPr id="241" name="Google Shape;241;p20"/>
          <p:cNvGrpSpPr/>
          <p:nvPr/>
        </p:nvGrpSpPr>
        <p:grpSpPr>
          <a:xfrm>
            <a:off x="248988" y="5382939"/>
            <a:ext cx="6930683" cy="893031"/>
            <a:chOff x="270038" y="4719439"/>
            <a:chExt cx="6930683" cy="893031"/>
          </a:xfrm>
        </p:grpSpPr>
        <p:grpSp>
          <p:nvGrpSpPr>
            <p:cNvPr id="242" name="Google Shape;242;p20"/>
            <p:cNvGrpSpPr/>
            <p:nvPr/>
          </p:nvGrpSpPr>
          <p:grpSpPr>
            <a:xfrm>
              <a:off x="270038" y="4719439"/>
              <a:ext cx="6930683" cy="893031"/>
              <a:chOff x="270050" y="2612050"/>
              <a:chExt cx="6930683" cy="893031"/>
            </a:xfrm>
          </p:grpSpPr>
          <p:sp>
            <p:nvSpPr>
              <p:cNvPr id="243" name="Google Shape;243;p20"/>
              <p:cNvSpPr/>
              <p:nvPr/>
            </p:nvSpPr>
            <p:spPr>
              <a:xfrm>
                <a:off x="270050" y="2612050"/>
                <a:ext cx="580200" cy="617400"/>
              </a:xfrm>
              <a:prstGeom prst="ellipse">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244" name="Google Shape;244;p20"/>
              <p:cNvGrpSpPr/>
              <p:nvPr/>
            </p:nvGrpSpPr>
            <p:grpSpPr>
              <a:xfrm>
                <a:off x="951678" y="2668210"/>
                <a:ext cx="6249055" cy="836871"/>
                <a:chOff x="8921977" y="1466725"/>
                <a:chExt cx="2937000" cy="728855"/>
              </a:xfrm>
            </p:grpSpPr>
            <p:sp>
              <p:nvSpPr>
                <p:cNvPr id="245" name="Google Shape;245;p20"/>
                <p:cNvSpPr txBox="1"/>
                <p:nvPr/>
              </p:nvSpPr>
              <p:spPr>
                <a:xfrm>
                  <a:off x="8921977" y="1466725"/>
                  <a:ext cx="2937000" cy="461700"/>
                </a:xfrm>
                <a:prstGeom prst="rect">
                  <a:avLst/>
                </a:prstGeom>
                <a:noFill/>
                <a:ln>
                  <a:noFill/>
                </a:ln>
              </p:spPr>
              <p:txBody>
                <a:bodyPr anchorCtr="0" anchor="ctr" bIns="45700" lIns="0" spcFirstLastPara="1" rIns="0" wrap="square" tIns="45700">
                  <a:noAutofit/>
                </a:bodyPr>
                <a:lstStyle/>
                <a:p>
                  <a:pPr indent="0" lvl="0" marL="0" marR="0" rtl="0" algn="l">
                    <a:spcBef>
                      <a:spcPts val="0"/>
                    </a:spcBef>
                    <a:spcAft>
                      <a:spcPts val="0"/>
                    </a:spcAft>
                    <a:buNone/>
                  </a:pPr>
                  <a:r>
                    <a:rPr b="1" lang="ar" sz="1600">
                      <a:highlight>
                        <a:schemeClr val="accent4"/>
                      </a:highlight>
                      <a:latin typeface="Mada"/>
                      <a:ea typeface="Mada"/>
                      <a:cs typeface="Mada"/>
                      <a:sym typeface="Mada"/>
                    </a:rPr>
                    <a:t>Culture:</a:t>
                  </a:r>
                  <a:endParaRPr sz="1600">
                    <a:highlight>
                      <a:schemeClr val="accent4"/>
                    </a:highlight>
                    <a:latin typeface="Mada"/>
                    <a:ea typeface="Mada"/>
                    <a:cs typeface="Mada"/>
                    <a:sym typeface="Mada"/>
                  </a:endParaRPr>
                </a:p>
              </p:txBody>
            </p:sp>
            <p:sp>
              <p:nvSpPr>
                <p:cNvPr id="246" name="Google Shape;246;p20"/>
                <p:cNvSpPr txBox="1"/>
                <p:nvPr/>
              </p:nvSpPr>
              <p:spPr>
                <a:xfrm>
                  <a:off x="8929772" y="1925880"/>
                  <a:ext cx="2929200" cy="269700"/>
                </a:xfrm>
                <a:prstGeom prst="rect">
                  <a:avLst/>
                </a:prstGeom>
                <a:noFill/>
                <a:ln>
                  <a:noFill/>
                </a:ln>
              </p:spPr>
              <p:txBody>
                <a:bodyPr anchorCtr="0" anchor="t" bIns="45700" lIns="0" spcFirstLastPara="1" rIns="0" wrap="square" tIns="45700">
                  <a:noAutofit/>
                </a:bodyPr>
                <a:lstStyle/>
                <a:p>
                  <a:pPr indent="-304800" lvl="0" marL="457200" rtl="0" algn="l">
                    <a:spcBef>
                      <a:spcPts val="0"/>
                    </a:spcBef>
                    <a:spcAft>
                      <a:spcPts val="0"/>
                    </a:spcAft>
                    <a:buClr>
                      <a:srgbClr val="6AA84F"/>
                    </a:buClr>
                    <a:buSzPts val="1200"/>
                    <a:buFont typeface="Mada"/>
                    <a:buChar char="●"/>
                  </a:pPr>
                  <a:r>
                    <a:rPr lang="ar" sz="1200">
                      <a:solidFill>
                        <a:srgbClr val="6AA84F"/>
                      </a:solidFill>
                      <a:latin typeface="Mada"/>
                      <a:ea typeface="Mada"/>
                      <a:cs typeface="Mada"/>
                      <a:sym typeface="Mada"/>
                    </a:rPr>
                    <a:t>for diagnosis of Parapneumonic effusion, Empyema, TB</a:t>
                  </a:r>
                  <a:endParaRPr sz="1200"/>
                </a:p>
              </p:txBody>
            </p:sp>
          </p:grpSp>
        </p:grpSp>
        <p:pic>
          <p:nvPicPr>
            <p:cNvPr id="247" name="Google Shape;247;p20"/>
            <p:cNvPicPr preferRelativeResize="0"/>
            <p:nvPr/>
          </p:nvPicPr>
          <p:blipFill>
            <a:blip r:embed="rId4">
              <a:alphaModFix/>
            </a:blip>
            <a:stretch>
              <a:fillRect/>
            </a:stretch>
          </p:blipFill>
          <p:spPr>
            <a:xfrm>
              <a:off x="379250" y="4833275"/>
              <a:ext cx="330476" cy="367150"/>
            </a:xfrm>
            <a:prstGeom prst="rect">
              <a:avLst/>
            </a:prstGeom>
            <a:noFill/>
            <a:ln>
              <a:noFill/>
            </a:ln>
          </p:spPr>
        </p:pic>
      </p:grpSp>
      <p:grpSp>
        <p:nvGrpSpPr>
          <p:cNvPr id="248" name="Google Shape;248;p20"/>
          <p:cNvGrpSpPr/>
          <p:nvPr/>
        </p:nvGrpSpPr>
        <p:grpSpPr>
          <a:xfrm>
            <a:off x="269899" y="6154321"/>
            <a:ext cx="6930975" cy="2347159"/>
            <a:chOff x="270050" y="5738754"/>
            <a:chExt cx="7031526" cy="2347159"/>
          </a:xfrm>
        </p:grpSpPr>
        <p:grpSp>
          <p:nvGrpSpPr>
            <p:cNvPr id="249" name="Google Shape;249;p20"/>
            <p:cNvGrpSpPr/>
            <p:nvPr/>
          </p:nvGrpSpPr>
          <p:grpSpPr>
            <a:xfrm>
              <a:off x="270050" y="5738754"/>
              <a:ext cx="7031526" cy="2347159"/>
              <a:chOff x="270050" y="2612050"/>
              <a:chExt cx="7031526" cy="2347159"/>
            </a:xfrm>
          </p:grpSpPr>
          <p:sp>
            <p:nvSpPr>
              <p:cNvPr id="250" name="Google Shape;250;p20"/>
              <p:cNvSpPr/>
              <p:nvPr/>
            </p:nvSpPr>
            <p:spPr>
              <a:xfrm>
                <a:off x="270050" y="2612050"/>
                <a:ext cx="580200" cy="617400"/>
              </a:xfrm>
              <a:prstGeom prst="ellipse">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251" name="Google Shape;251;p20"/>
              <p:cNvGrpSpPr/>
              <p:nvPr/>
            </p:nvGrpSpPr>
            <p:grpSpPr>
              <a:xfrm>
                <a:off x="951678" y="2668210"/>
                <a:ext cx="6349898" cy="2290999"/>
                <a:chOff x="8921977" y="1466725"/>
                <a:chExt cx="2984395" cy="1995296"/>
              </a:xfrm>
            </p:grpSpPr>
            <p:sp>
              <p:nvSpPr>
                <p:cNvPr id="252" name="Google Shape;252;p20"/>
                <p:cNvSpPr txBox="1"/>
                <p:nvPr/>
              </p:nvSpPr>
              <p:spPr>
                <a:xfrm>
                  <a:off x="8921977" y="1466725"/>
                  <a:ext cx="2937000" cy="461700"/>
                </a:xfrm>
                <a:prstGeom prst="rect">
                  <a:avLst/>
                </a:prstGeom>
                <a:noFill/>
                <a:ln>
                  <a:noFill/>
                </a:ln>
              </p:spPr>
              <p:txBody>
                <a:bodyPr anchorCtr="0" anchor="ctr" bIns="45700" lIns="0" spcFirstLastPara="1" rIns="0" wrap="square" tIns="45700">
                  <a:noAutofit/>
                </a:bodyPr>
                <a:lstStyle/>
                <a:p>
                  <a:pPr indent="0" lvl="0" marL="0" marR="0" rtl="0" algn="l">
                    <a:spcBef>
                      <a:spcPts val="0"/>
                    </a:spcBef>
                    <a:spcAft>
                      <a:spcPts val="0"/>
                    </a:spcAft>
                    <a:buNone/>
                  </a:pPr>
                  <a:r>
                    <a:rPr b="1" lang="ar" sz="1600">
                      <a:highlight>
                        <a:schemeClr val="accent4"/>
                      </a:highlight>
                      <a:latin typeface="Mada"/>
                      <a:ea typeface="Mada"/>
                      <a:cs typeface="Mada"/>
                      <a:sym typeface="Mada"/>
                    </a:rPr>
                    <a:t>Cell count:</a:t>
                  </a:r>
                  <a:endParaRPr sz="1600">
                    <a:highlight>
                      <a:schemeClr val="accent4"/>
                    </a:highlight>
                    <a:latin typeface="Mada"/>
                    <a:ea typeface="Mada"/>
                    <a:cs typeface="Mada"/>
                    <a:sym typeface="Mada"/>
                  </a:endParaRPr>
                </a:p>
              </p:txBody>
            </p:sp>
            <p:sp>
              <p:nvSpPr>
                <p:cNvPr id="253" name="Google Shape;253;p20"/>
                <p:cNvSpPr txBox="1"/>
                <p:nvPr/>
              </p:nvSpPr>
              <p:spPr>
                <a:xfrm>
                  <a:off x="8925873" y="1928421"/>
                  <a:ext cx="2980500" cy="1533600"/>
                </a:xfrm>
                <a:prstGeom prst="rect">
                  <a:avLst/>
                </a:prstGeom>
                <a:noFill/>
                <a:ln>
                  <a:noFill/>
                </a:ln>
              </p:spPr>
              <p:txBody>
                <a:bodyPr anchorCtr="0" anchor="ctr" bIns="45700" lIns="0" spcFirstLastPara="1" rIns="0" wrap="square" tIns="45700">
                  <a:noAutofit/>
                </a:bodyPr>
                <a:lstStyle/>
                <a:p>
                  <a:pPr indent="-304800" lvl="0" marL="457200" rtl="0" algn="l">
                    <a:spcBef>
                      <a:spcPts val="0"/>
                    </a:spcBef>
                    <a:spcAft>
                      <a:spcPts val="0"/>
                    </a:spcAft>
                    <a:buClr>
                      <a:srgbClr val="6AA84F"/>
                    </a:buClr>
                    <a:buSzPts val="1200"/>
                    <a:buFont typeface="Mada"/>
                    <a:buChar char="●"/>
                  </a:pPr>
                  <a:r>
                    <a:rPr lang="ar" sz="1200">
                      <a:solidFill>
                        <a:srgbClr val="6AA84F"/>
                      </a:solidFill>
                      <a:latin typeface="Mada"/>
                      <a:ea typeface="Mada"/>
                      <a:cs typeface="Mada"/>
                      <a:sym typeface="Mada"/>
                    </a:rPr>
                    <a:t>It’s simply a CBC of that fluid.. Don’t know any specific details just look for the DDx depending on the </a:t>
                  </a:r>
                  <a:r>
                    <a:rPr b="1" lang="ar" sz="1200">
                      <a:solidFill>
                        <a:srgbClr val="6AA84F"/>
                      </a:solidFill>
                      <a:latin typeface="Mada"/>
                      <a:ea typeface="Mada"/>
                      <a:cs typeface="Mada"/>
                      <a:sym typeface="Mada"/>
                    </a:rPr>
                    <a:t>predominant cells (&gt;60%)</a:t>
                  </a:r>
                  <a:r>
                    <a:rPr lang="ar" sz="1200">
                      <a:solidFill>
                        <a:srgbClr val="6AA84F"/>
                      </a:solidFill>
                      <a:latin typeface="Mada"/>
                      <a:ea typeface="Mada"/>
                      <a:cs typeface="Mada"/>
                      <a:sym typeface="Mada"/>
                    </a:rPr>
                    <a:t> not the total number of WBC </a:t>
                  </a:r>
                  <a:endParaRPr b="1" sz="1200">
                    <a:solidFill>
                      <a:srgbClr val="6AA84F"/>
                    </a:solidFill>
                    <a:latin typeface="Mada"/>
                    <a:ea typeface="Mada"/>
                    <a:cs typeface="Mada"/>
                    <a:sym typeface="Mada"/>
                  </a:endParaRPr>
                </a:p>
                <a:p>
                  <a:pPr indent="-304800" lvl="0" marL="457200" rtl="0" algn="l">
                    <a:lnSpc>
                      <a:spcPct val="115000"/>
                    </a:lnSpc>
                    <a:spcBef>
                      <a:spcPts val="0"/>
                    </a:spcBef>
                    <a:spcAft>
                      <a:spcPts val="0"/>
                    </a:spcAft>
                    <a:buClr>
                      <a:schemeClr val="dk1"/>
                    </a:buClr>
                    <a:buSzPts val="1200"/>
                    <a:buFont typeface="Mada"/>
                    <a:buChar char="●"/>
                  </a:pPr>
                  <a:r>
                    <a:rPr b="1" lang="ar" sz="1200">
                      <a:solidFill>
                        <a:schemeClr val="dk1"/>
                      </a:solidFill>
                      <a:latin typeface="Mada"/>
                      <a:ea typeface="Mada"/>
                      <a:cs typeface="Mada"/>
                      <a:sym typeface="Mada"/>
                    </a:rPr>
                    <a:t>Lymphocytic(&gt;50%) : </a:t>
                  </a:r>
                  <a:r>
                    <a:rPr lang="ar" sz="1200">
                      <a:solidFill>
                        <a:schemeClr val="dk1"/>
                      </a:solidFill>
                      <a:latin typeface="Mada"/>
                      <a:ea typeface="Mada"/>
                      <a:cs typeface="Mada"/>
                      <a:sym typeface="Mada"/>
                    </a:rPr>
                    <a:t>Malignancy (30-35%) , TB (15-20%) , Sarcoidosis. </a:t>
                  </a:r>
                  <a:r>
                    <a:rPr lang="ar" sz="1200">
                      <a:solidFill>
                        <a:srgbClr val="6AA84F"/>
                      </a:solidFill>
                      <a:latin typeface="Mada"/>
                      <a:ea typeface="Mada"/>
                      <a:cs typeface="Mada"/>
                      <a:sym typeface="Mada"/>
                    </a:rPr>
                    <a:t>Indicates usually chronic infection and accompanies red colored effusion</a:t>
                  </a:r>
                  <a:endParaRPr sz="1200">
                    <a:solidFill>
                      <a:schemeClr val="dk1"/>
                    </a:solidFill>
                    <a:latin typeface="Mada"/>
                    <a:ea typeface="Mada"/>
                    <a:cs typeface="Mada"/>
                    <a:sym typeface="Mada"/>
                  </a:endParaRPr>
                </a:p>
                <a:p>
                  <a:pPr indent="-304800" lvl="0" marL="457200" rtl="0" algn="l">
                    <a:lnSpc>
                      <a:spcPct val="115000"/>
                    </a:lnSpc>
                    <a:spcBef>
                      <a:spcPts val="0"/>
                    </a:spcBef>
                    <a:spcAft>
                      <a:spcPts val="0"/>
                    </a:spcAft>
                    <a:buClr>
                      <a:schemeClr val="dk1"/>
                    </a:buClr>
                    <a:buSzPts val="1200"/>
                    <a:buFont typeface="Mada"/>
                    <a:buChar char="●"/>
                  </a:pPr>
                  <a:r>
                    <a:rPr b="1" lang="ar" sz="1200">
                      <a:solidFill>
                        <a:schemeClr val="dk1"/>
                      </a:solidFill>
                      <a:latin typeface="Mada"/>
                      <a:ea typeface="Mada"/>
                      <a:cs typeface="Mada"/>
                      <a:sym typeface="Mada"/>
                    </a:rPr>
                    <a:t>PMN: </a:t>
                  </a:r>
                  <a:r>
                    <a:rPr lang="ar" sz="1200">
                      <a:solidFill>
                        <a:schemeClr val="dk1"/>
                      </a:solidFill>
                      <a:latin typeface="Mada"/>
                      <a:ea typeface="Mada"/>
                      <a:cs typeface="Mada"/>
                      <a:sym typeface="Mada"/>
                    </a:rPr>
                    <a:t>Empyema, Parapneumonic, Rheumatoid, Pulmonary infarction.</a:t>
                  </a:r>
                  <a:endParaRPr sz="1200">
                    <a:solidFill>
                      <a:schemeClr val="dk1"/>
                    </a:solidFill>
                    <a:latin typeface="Mada"/>
                    <a:ea typeface="Mada"/>
                    <a:cs typeface="Mada"/>
                    <a:sym typeface="Mada"/>
                  </a:endParaRPr>
                </a:p>
                <a:p>
                  <a:pPr indent="-304800" lvl="0" marL="457200" rtl="0" algn="l">
                    <a:lnSpc>
                      <a:spcPct val="115000"/>
                    </a:lnSpc>
                    <a:spcBef>
                      <a:spcPts val="0"/>
                    </a:spcBef>
                    <a:spcAft>
                      <a:spcPts val="0"/>
                    </a:spcAft>
                    <a:buClr>
                      <a:schemeClr val="dk1"/>
                    </a:buClr>
                    <a:buSzPts val="1200"/>
                    <a:buFont typeface="Mada"/>
                    <a:buChar char="●"/>
                  </a:pPr>
                  <a:r>
                    <a:rPr b="1" lang="ar" sz="1200">
                      <a:solidFill>
                        <a:schemeClr val="dk1"/>
                      </a:solidFill>
                      <a:latin typeface="Mada"/>
                      <a:ea typeface="Mada"/>
                      <a:cs typeface="Mada"/>
                      <a:sym typeface="Mada"/>
                    </a:rPr>
                    <a:t>PMNs or Lymphocytic:</a:t>
                  </a:r>
                  <a:r>
                    <a:rPr lang="ar" sz="1200">
                      <a:solidFill>
                        <a:schemeClr val="dk1"/>
                      </a:solidFill>
                      <a:latin typeface="Mada"/>
                      <a:ea typeface="Mada"/>
                      <a:cs typeface="Mada"/>
                      <a:sym typeface="Mada"/>
                    </a:rPr>
                    <a:t> PE, Conn tissue disease, Post-cardiac injury.</a:t>
                  </a:r>
                  <a:endParaRPr sz="1200">
                    <a:solidFill>
                      <a:schemeClr val="dk1"/>
                    </a:solidFill>
                    <a:latin typeface="Mada"/>
                    <a:ea typeface="Mada"/>
                    <a:cs typeface="Mada"/>
                    <a:sym typeface="Mada"/>
                  </a:endParaRPr>
                </a:p>
                <a:p>
                  <a:pPr indent="-304800" lvl="0" marL="457200" rtl="0" algn="l">
                    <a:lnSpc>
                      <a:spcPct val="115000"/>
                    </a:lnSpc>
                    <a:spcBef>
                      <a:spcPts val="0"/>
                    </a:spcBef>
                    <a:spcAft>
                      <a:spcPts val="0"/>
                    </a:spcAft>
                    <a:buClr>
                      <a:schemeClr val="dk1"/>
                    </a:buClr>
                    <a:buSzPts val="1200"/>
                    <a:buFont typeface="Mada"/>
                    <a:buChar char="●"/>
                  </a:pPr>
                  <a:r>
                    <a:rPr b="1" lang="ar" sz="1200">
                      <a:solidFill>
                        <a:schemeClr val="dk1"/>
                      </a:solidFill>
                      <a:latin typeface="Mada"/>
                      <a:ea typeface="Mada"/>
                      <a:cs typeface="Mada"/>
                      <a:sym typeface="Mada"/>
                    </a:rPr>
                    <a:t>Eosinophilic (&gt; 10%) :</a:t>
                  </a:r>
                  <a:r>
                    <a:rPr lang="ar" sz="1200">
                      <a:solidFill>
                        <a:schemeClr val="dk1"/>
                      </a:solidFill>
                      <a:latin typeface="Mada"/>
                      <a:ea typeface="Mada"/>
                      <a:cs typeface="Mada"/>
                      <a:sym typeface="Mada"/>
                    </a:rPr>
                    <a:t>Trauma, pneumothorax, Malignancy, Asbestos, parasites, pneumonia.</a:t>
                  </a:r>
                  <a:endParaRPr sz="1200">
                    <a:solidFill>
                      <a:schemeClr val="dk1"/>
                    </a:solidFill>
                    <a:latin typeface="Mada"/>
                    <a:ea typeface="Mada"/>
                    <a:cs typeface="Mada"/>
                    <a:sym typeface="Mada"/>
                  </a:endParaRPr>
                </a:p>
                <a:p>
                  <a:pPr indent="-304800" lvl="0" marL="457200" rtl="0" algn="l">
                    <a:lnSpc>
                      <a:spcPct val="115000"/>
                    </a:lnSpc>
                    <a:spcBef>
                      <a:spcPts val="0"/>
                    </a:spcBef>
                    <a:spcAft>
                      <a:spcPts val="0"/>
                    </a:spcAft>
                    <a:buClr>
                      <a:schemeClr val="dk1"/>
                    </a:buClr>
                    <a:buSzPts val="1200"/>
                    <a:buFont typeface="Mada"/>
                    <a:buChar char="●"/>
                  </a:pPr>
                  <a:r>
                    <a:rPr b="1" lang="ar" sz="1200">
                      <a:solidFill>
                        <a:schemeClr val="dk1"/>
                      </a:solidFill>
                      <a:latin typeface="Mada"/>
                      <a:ea typeface="Mada"/>
                      <a:cs typeface="Mada"/>
                      <a:sym typeface="Mada"/>
                    </a:rPr>
                    <a:t>RBC &gt; 100,000/mm:</a:t>
                  </a:r>
                  <a:r>
                    <a:rPr lang="ar" sz="1200">
                      <a:solidFill>
                        <a:schemeClr val="dk1"/>
                      </a:solidFill>
                      <a:latin typeface="Mada"/>
                      <a:ea typeface="Mada"/>
                      <a:cs typeface="Mada"/>
                      <a:sym typeface="Mada"/>
                    </a:rPr>
                    <a:t> Malignancy,  Trauma, Pulmonary infarction.</a:t>
                  </a:r>
                  <a:endParaRPr sz="1200">
                    <a:solidFill>
                      <a:srgbClr val="595959"/>
                    </a:solidFill>
                    <a:latin typeface="Calibri"/>
                    <a:ea typeface="Calibri"/>
                    <a:cs typeface="Calibri"/>
                    <a:sym typeface="Calibri"/>
                  </a:endParaRPr>
                </a:p>
              </p:txBody>
            </p:sp>
          </p:grpSp>
        </p:grpSp>
        <p:pic>
          <p:nvPicPr>
            <p:cNvPr id="254" name="Google Shape;254;p20"/>
            <p:cNvPicPr preferRelativeResize="0"/>
            <p:nvPr/>
          </p:nvPicPr>
          <p:blipFill>
            <a:blip r:embed="rId5">
              <a:alphaModFix/>
            </a:blip>
            <a:stretch>
              <a:fillRect/>
            </a:stretch>
          </p:blipFill>
          <p:spPr>
            <a:xfrm>
              <a:off x="398325" y="5852338"/>
              <a:ext cx="330476" cy="367150"/>
            </a:xfrm>
            <a:prstGeom prst="rect">
              <a:avLst/>
            </a:prstGeom>
            <a:noFill/>
            <a:ln>
              <a:noFill/>
            </a:ln>
          </p:spPr>
        </p:pic>
      </p:grpSp>
      <p:grpSp>
        <p:nvGrpSpPr>
          <p:cNvPr id="255" name="Google Shape;255;p20"/>
          <p:cNvGrpSpPr/>
          <p:nvPr/>
        </p:nvGrpSpPr>
        <p:grpSpPr>
          <a:xfrm>
            <a:off x="249000" y="8501378"/>
            <a:ext cx="6930684" cy="1066648"/>
            <a:chOff x="270050" y="6826825"/>
            <a:chExt cx="6930684" cy="1066648"/>
          </a:xfrm>
        </p:grpSpPr>
        <p:grpSp>
          <p:nvGrpSpPr>
            <p:cNvPr id="256" name="Google Shape;256;p20"/>
            <p:cNvGrpSpPr/>
            <p:nvPr/>
          </p:nvGrpSpPr>
          <p:grpSpPr>
            <a:xfrm>
              <a:off x="270050" y="6826825"/>
              <a:ext cx="6930684" cy="1066648"/>
              <a:chOff x="270050" y="2612050"/>
              <a:chExt cx="6930684" cy="1066648"/>
            </a:xfrm>
          </p:grpSpPr>
          <p:sp>
            <p:nvSpPr>
              <p:cNvPr id="257" name="Google Shape;257;p20"/>
              <p:cNvSpPr/>
              <p:nvPr/>
            </p:nvSpPr>
            <p:spPr>
              <a:xfrm>
                <a:off x="270050" y="2612050"/>
                <a:ext cx="580200" cy="617400"/>
              </a:xfrm>
              <a:prstGeom prst="ellipse">
                <a:avLst/>
              </a:prstGeom>
              <a:solidFill>
                <a:schemeClr val="accent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258" name="Google Shape;258;p20"/>
              <p:cNvGrpSpPr/>
              <p:nvPr/>
            </p:nvGrpSpPr>
            <p:grpSpPr>
              <a:xfrm>
                <a:off x="951678" y="2668210"/>
                <a:ext cx="6249056" cy="1010489"/>
                <a:chOff x="8921977" y="1466725"/>
                <a:chExt cx="2937000" cy="880063"/>
              </a:xfrm>
            </p:grpSpPr>
            <p:sp>
              <p:nvSpPr>
                <p:cNvPr id="259" name="Google Shape;259;p20"/>
                <p:cNvSpPr txBox="1"/>
                <p:nvPr/>
              </p:nvSpPr>
              <p:spPr>
                <a:xfrm>
                  <a:off x="8921977" y="1466725"/>
                  <a:ext cx="2937000" cy="461700"/>
                </a:xfrm>
                <a:prstGeom prst="rect">
                  <a:avLst/>
                </a:prstGeom>
                <a:noFill/>
                <a:ln>
                  <a:noFill/>
                </a:ln>
              </p:spPr>
              <p:txBody>
                <a:bodyPr anchorCtr="0" anchor="ctr" bIns="45700" lIns="0" spcFirstLastPara="1" rIns="0" wrap="square" tIns="45700">
                  <a:noAutofit/>
                </a:bodyPr>
                <a:lstStyle/>
                <a:p>
                  <a:pPr indent="0" lvl="0" marL="0" marR="0" rtl="0" algn="l">
                    <a:spcBef>
                      <a:spcPts val="0"/>
                    </a:spcBef>
                    <a:spcAft>
                      <a:spcPts val="0"/>
                    </a:spcAft>
                    <a:buNone/>
                  </a:pPr>
                  <a:r>
                    <a:rPr b="1" lang="ar" sz="1600">
                      <a:highlight>
                        <a:schemeClr val="accent4"/>
                      </a:highlight>
                      <a:latin typeface="Mada"/>
                      <a:ea typeface="Mada"/>
                      <a:cs typeface="Mada"/>
                      <a:sym typeface="Mada"/>
                    </a:rPr>
                    <a:t>Chemistry:</a:t>
                  </a:r>
                  <a:endParaRPr sz="1600">
                    <a:highlight>
                      <a:schemeClr val="accent4"/>
                    </a:highlight>
                    <a:latin typeface="Mada"/>
                    <a:ea typeface="Mada"/>
                    <a:cs typeface="Mada"/>
                    <a:sym typeface="Mada"/>
                  </a:endParaRPr>
                </a:p>
              </p:txBody>
            </p:sp>
            <p:sp>
              <p:nvSpPr>
                <p:cNvPr id="260" name="Google Shape;260;p20"/>
                <p:cNvSpPr txBox="1"/>
                <p:nvPr/>
              </p:nvSpPr>
              <p:spPr>
                <a:xfrm>
                  <a:off x="8929778" y="1925888"/>
                  <a:ext cx="2929200" cy="420900"/>
                </a:xfrm>
                <a:prstGeom prst="rect">
                  <a:avLst/>
                </a:prstGeom>
                <a:noFill/>
                <a:ln>
                  <a:noFill/>
                </a:ln>
              </p:spPr>
              <p:txBody>
                <a:bodyPr anchorCtr="0" anchor="ctr" bIns="45700" lIns="0" spcFirstLastPara="1" rIns="0" wrap="square" tIns="45700">
                  <a:noAutofit/>
                </a:bodyPr>
                <a:lstStyle/>
                <a:p>
                  <a:pPr indent="-304800" lvl="0" marL="457200" rtl="0" algn="l">
                    <a:spcBef>
                      <a:spcPts val="0"/>
                    </a:spcBef>
                    <a:spcAft>
                      <a:spcPts val="0"/>
                    </a:spcAft>
                    <a:buClr>
                      <a:srgbClr val="6AA84F"/>
                    </a:buClr>
                    <a:buSzPts val="1200"/>
                    <a:buFont typeface="Mada"/>
                    <a:buChar char="●"/>
                  </a:pPr>
                  <a:r>
                    <a:rPr lang="ar" sz="1200">
                      <a:solidFill>
                        <a:srgbClr val="6AA84F"/>
                      </a:solidFill>
                      <a:latin typeface="Mada"/>
                      <a:ea typeface="Mada"/>
                      <a:cs typeface="Mada"/>
                      <a:sym typeface="Mada"/>
                    </a:rPr>
                    <a:t>pH: decrease in acute infection, empyema </a:t>
                  </a:r>
                  <a:endParaRPr sz="1200">
                    <a:solidFill>
                      <a:srgbClr val="6AA84F"/>
                    </a:solidFill>
                    <a:latin typeface="Mada"/>
                    <a:ea typeface="Mada"/>
                    <a:cs typeface="Mada"/>
                    <a:sym typeface="Mada"/>
                  </a:endParaRPr>
                </a:p>
                <a:p>
                  <a:pPr indent="-304800" lvl="0" marL="457200" rtl="0" algn="l">
                    <a:spcBef>
                      <a:spcPts val="0"/>
                    </a:spcBef>
                    <a:spcAft>
                      <a:spcPts val="0"/>
                    </a:spcAft>
                    <a:buClr>
                      <a:srgbClr val="6AA84F"/>
                    </a:buClr>
                    <a:buSzPts val="1200"/>
                    <a:buFont typeface="Mada"/>
                    <a:buChar char="●"/>
                  </a:pPr>
                  <a:r>
                    <a:rPr lang="ar" sz="1200">
                      <a:solidFill>
                        <a:srgbClr val="6AA84F"/>
                      </a:solidFill>
                      <a:latin typeface="Mada"/>
                      <a:ea typeface="Mada"/>
                      <a:cs typeface="Mada"/>
                      <a:sym typeface="Mada"/>
                    </a:rPr>
                    <a:t>Glucose: decrease in malignancy ,acute infection (parapneumonic effusion) and connective tissue disease </a:t>
                  </a:r>
                  <a:endParaRPr sz="1200">
                    <a:solidFill>
                      <a:srgbClr val="6AA84F"/>
                    </a:solidFill>
                    <a:latin typeface="Mada"/>
                    <a:ea typeface="Mada"/>
                    <a:cs typeface="Mada"/>
                    <a:sym typeface="Mada"/>
                  </a:endParaRPr>
                </a:p>
                <a:p>
                  <a:pPr indent="0" lvl="0" marL="0" rtl="0" algn="l">
                    <a:spcBef>
                      <a:spcPts val="0"/>
                    </a:spcBef>
                    <a:spcAft>
                      <a:spcPts val="0"/>
                    </a:spcAft>
                    <a:buNone/>
                  </a:pPr>
                  <a:r>
                    <a:t/>
                  </a:r>
                  <a:endParaRPr sz="1200">
                    <a:solidFill>
                      <a:srgbClr val="595959"/>
                    </a:solidFill>
                    <a:latin typeface="Calibri"/>
                    <a:ea typeface="Calibri"/>
                    <a:cs typeface="Calibri"/>
                    <a:sym typeface="Calibri"/>
                  </a:endParaRPr>
                </a:p>
              </p:txBody>
            </p:sp>
          </p:grpSp>
        </p:grpSp>
        <p:pic>
          <p:nvPicPr>
            <p:cNvPr id="261" name="Google Shape;261;p20"/>
            <p:cNvPicPr preferRelativeResize="0"/>
            <p:nvPr/>
          </p:nvPicPr>
          <p:blipFill>
            <a:blip r:embed="rId6">
              <a:alphaModFix/>
            </a:blip>
            <a:stretch>
              <a:fillRect/>
            </a:stretch>
          </p:blipFill>
          <p:spPr>
            <a:xfrm>
              <a:off x="379250" y="6952713"/>
              <a:ext cx="330476" cy="367150"/>
            </a:xfrm>
            <a:prstGeom prst="rect">
              <a:avLst/>
            </a:prstGeom>
            <a:noFill/>
            <a:ln>
              <a:noFill/>
            </a:ln>
          </p:spPr>
        </p:pic>
      </p:grpSp>
      <p:sp>
        <p:nvSpPr>
          <p:cNvPr id="262" name="Google Shape;262;p20"/>
          <p:cNvSpPr txBox="1"/>
          <p:nvPr/>
        </p:nvSpPr>
        <p:spPr>
          <a:xfrm>
            <a:off x="1352100" y="-128050"/>
            <a:ext cx="5085300" cy="4122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1200"/>
              </a:spcBef>
              <a:spcAft>
                <a:spcPts val="0"/>
              </a:spcAft>
              <a:buNone/>
            </a:pPr>
            <a:r>
              <a:rPr b="1" lang="ar" sz="2600">
                <a:solidFill>
                  <a:schemeClr val="dk1"/>
                </a:solidFill>
                <a:latin typeface="Mada"/>
                <a:ea typeface="Mada"/>
                <a:cs typeface="Mada"/>
                <a:sym typeface="Mada"/>
              </a:rPr>
              <a:t>Pleural fluid evaluation </a:t>
            </a:r>
            <a:endParaRPr b="1" sz="2600">
              <a:solidFill>
                <a:schemeClr val="dk1"/>
              </a:solidFill>
              <a:latin typeface="Mada"/>
              <a:ea typeface="Mada"/>
              <a:cs typeface="Mada"/>
              <a:sym typeface="Mada"/>
            </a:endParaRPr>
          </a:p>
          <a:p>
            <a:pPr indent="0" lvl="0" marL="0" rtl="0" algn="ctr">
              <a:spcBef>
                <a:spcPts val="1200"/>
              </a:spcBef>
              <a:spcAft>
                <a:spcPts val="0"/>
              </a:spcAft>
              <a:buNone/>
            </a:pPr>
            <a:r>
              <a:t/>
            </a:r>
            <a:endParaRPr b="1" sz="2600">
              <a:latin typeface="Alegreya"/>
              <a:ea typeface="Alegreya"/>
              <a:cs typeface="Alegreya"/>
              <a:sym typeface="Alegreya"/>
            </a:endParaRPr>
          </a:p>
        </p:txBody>
      </p:sp>
      <p:pic>
        <p:nvPicPr>
          <p:cNvPr id="263" name="Google Shape;263;p20"/>
          <p:cNvPicPr preferRelativeResize="0"/>
          <p:nvPr/>
        </p:nvPicPr>
        <p:blipFill rotWithShape="1">
          <a:blip r:embed="rId7">
            <a:alphaModFix/>
          </a:blip>
          <a:srcRect b="21593" l="12681" r="60466" t="13328"/>
          <a:stretch/>
        </p:blipFill>
        <p:spPr>
          <a:xfrm>
            <a:off x="5974975" y="1448500"/>
            <a:ext cx="1131423" cy="1025176"/>
          </a:xfrm>
          <a:prstGeom prst="rect">
            <a:avLst/>
          </a:prstGeom>
          <a:noFill/>
          <a:ln>
            <a:noFill/>
          </a:ln>
        </p:spPr>
      </p:pic>
      <p:pic>
        <p:nvPicPr>
          <p:cNvPr id="264" name="Google Shape;264;p20"/>
          <p:cNvPicPr preferRelativeResize="0"/>
          <p:nvPr/>
        </p:nvPicPr>
        <p:blipFill rotWithShape="1">
          <a:blip r:embed="rId8">
            <a:alphaModFix/>
          </a:blip>
          <a:srcRect b="50002" l="53146" r="8322" t="9279"/>
          <a:stretch/>
        </p:blipFill>
        <p:spPr>
          <a:xfrm>
            <a:off x="5971288" y="2470700"/>
            <a:ext cx="1131448" cy="950577"/>
          </a:xfrm>
          <a:prstGeom prst="rect">
            <a:avLst/>
          </a:prstGeom>
          <a:noFill/>
          <a:ln>
            <a:noFill/>
          </a:ln>
        </p:spPr>
      </p:pic>
      <p:pic>
        <p:nvPicPr>
          <p:cNvPr id="265" name="Google Shape;265;p20"/>
          <p:cNvPicPr preferRelativeResize="0"/>
          <p:nvPr/>
        </p:nvPicPr>
        <p:blipFill rotWithShape="1">
          <a:blip r:embed="rId9">
            <a:alphaModFix/>
          </a:blip>
          <a:srcRect b="11189" l="56935" r="4754" t="50000"/>
          <a:stretch/>
        </p:blipFill>
        <p:spPr>
          <a:xfrm>
            <a:off x="5971300" y="3421275"/>
            <a:ext cx="1131423" cy="786900"/>
          </a:xfrm>
          <a:prstGeom prst="rect">
            <a:avLst/>
          </a:prstGeom>
          <a:noFill/>
          <a:ln>
            <a:noFill/>
          </a:ln>
        </p:spPr>
      </p:pic>
      <p:sp>
        <p:nvSpPr>
          <p:cNvPr id="266" name="Google Shape;266;p20"/>
          <p:cNvSpPr/>
          <p:nvPr/>
        </p:nvSpPr>
        <p:spPr>
          <a:xfrm>
            <a:off x="906225" y="2925050"/>
            <a:ext cx="285900" cy="232500"/>
          </a:xfrm>
          <a:prstGeom prst="star5">
            <a:avLst>
              <a:gd fmla="val 19098" name="adj"/>
              <a:gd fmla="val 105146" name="hf"/>
              <a:gd fmla="val 110557" name="vf"/>
            </a:avLst>
          </a:prstGeom>
          <a:solidFill>
            <a:srgbClr val="BF9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 name="Shape 270"/>
        <p:cNvGrpSpPr/>
        <p:nvPr/>
      </p:nvGrpSpPr>
      <p:grpSpPr>
        <a:xfrm>
          <a:off x="0" y="0"/>
          <a:ext cx="0" cy="0"/>
          <a:chOff x="0" y="0"/>
          <a:chExt cx="0" cy="0"/>
        </a:xfrm>
      </p:grpSpPr>
      <p:sp>
        <p:nvSpPr>
          <p:cNvPr id="271" name="Google Shape;271;p21"/>
          <p:cNvSpPr txBox="1"/>
          <p:nvPr>
            <p:ph idx="12" type="sldNum"/>
          </p:nvPr>
        </p:nvSpPr>
        <p:spPr>
          <a:xfrm>
            <a:off x="7106400" y="2"/>
            <a:ext cx="453600" cy="562200"/>
          </a:xfrm>
          <a:prstGeom prst="rect">
            <a:avLst/>
          </a:prstGeom>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a:t>‹#›</a:t>
            </a:fld>
            <a:endParaRPr/>
          </a:p>
        </p:txBody>
      </p:sp>
      <p:pic>
        <p:nvPicPr>
          <p:cNvPr id="272" name="Google Shape;272;p21"/>
          <p:cNvPicPr preferRelativeResize="0"/>
          <p:nvPr/>
        </p:nvPicPr>
        <p:blipFill rotWithShape="1">
          <a:blip r:embed="rId3">
            <a:alphaModFix/>
          </a:blip>
          <a:srcRect b="34238" l="5471" r="5993" t="14827"/>
          <a:stretch/>
        </p:blipFill>
        <p:spPr>
          <a:xfrm>
            <a:off x="1053625" y="4327352"/>
            <a:ext cx="5661850" cy="2647273"/>
          </a:xfrm>
          <a:prstGeom prst="rect">
            <a:avLst/>
          </a:prstGeom>
          <a:noFill/>
          <a:ln>
            <a:noFill/>
          </a:ln>
        </p:spPr>
      </p:pic>
      <p:pic>
        <p:nvPicPr>
          <p:cNvPr id="273" name="Google Shape;273;p21"/>
          <p:cNvPicPr preferRelativeResize="0"/>
          <p:nvPr/>
        </p:nvPicPr>
        <p:blipFill rotWithShape="1">
          <a:blip r:embed="rId4">
            <a:alphaModFix/>
          </a:blip>
          <a:srcRect b="14892" l="4364" r="4144" t="16161"/>
          <a:stretch/>
        </p:blipFill>
        <p:spPr>
          <a:xfrm>
            <a:off x="1053625" y="1515250"/>
            <a:ext cx="5661850" cy="2647273"/>
          </a:xfrm>
          <a:prstGeom prst="rect">
            <a:avLst/>
          </a:prstGeom>
          <a:noFill/>
          <a:ln>
            <a:noFill/>
          </a:ln>
        </p:spPr>
      </p:pic>
      <p:pic>
        <p:nvPicPr>
          <p:cNvPr id="274" name="Google Shape;274;p21"/>
          <p:cNvPicPr preferRelativeResize="0"/>
          <p:nvPr/>
        </p:nvPicPr>
        <p:blipFill rotWithShape="1">
          <a:blip r:embed="rId5">
            <a:alphaModFix/>
          </a:blip>
          <a:srcRect b="24606" l="5826" r="6423" t="28692"/>
          <a:stretch/>
        </p:blipFill>
        <p:spPr>
          <a:xfrm>
            <a:off x="1053625" y="6974626"/>
            <a:ext cx="5661850" cy="2647273"/>
          </a:xfrm>
          <a:prstGeom prst="rect">
            <a:avLst/>
          </a:prstGeom>
          <a:noFill/>
          <a:ln>
            <a:noFill/>
          </a:ln>
        </p:spPr>
      </p:pic>
      <p:sp>
        <p:nvSpPr>
          <p:cNvPr id="275" name="Google Shape;275;p21"/>
          <p:cNvSpPr txBox="1"/>
          <p:nvPr/>
        </p:nvSpPr>
        <p:spPr>
          <a:xfrm>
            <a:off x="1053635" y="1000632"/>
            <a:ext cx="6836700" cy="3498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Clr>
                <a:srgbClr val="6AA84F"/>
              </a:buClr>
              <a:buSzPts val="1200"/>
              <a:buFont typeface="Mada"/>
              <a:buChar char="●"/>
            </a:pPr>
            <a:r>
              <a:rPr lang="ar" sz="1200">
                <a:solidFill>
                  <a:srgbClr val="6AA84F"/>
                </a:solidFill>
                <a:latin typeface="Mada"/>
                <a:ea typeface="Mada"/>
                <a:cs typeface="Mada"/>
                <a:sym typeface="Mada"/>
              </a:rPr>
              <a:t>pleural TB is diagnosed by pleural biopsy</a:t>
            </a:r>
            <a:endParaRPr sz="1200">
              <a:solidFill>
                <a:srgbClr val="6AA84F"/>
              </a:solidFill>
              <a:latin typeface="Mada"/>
              <a:ea typeface="Mada"/>
              <a:cs typeface="Mada"/>
              <a:sym typeface="Mada"/>
            </a:endParaRPr>
          </a:p>
        </p:txBody>
      </p:sp>
      <p:sp>
        <p:nvSpPr>
          <p:cNvPr id="276" name="Google Shape;276;p21"/>
          <p:cNvSpPr txBox="1"/>
          <p:nvPr/>
        </p:nvSpPr>
        <p:spPr>
          <a:xfrm>
            <a:off x="1352100" y="-128050"/>
            <a:ext cx="5085300" cy="4122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1200"/>
              </a:spcBef>
              <a:spcAft>
                <a:spcPts val="0"/>
              </a:spcAft>
              <a:buClr>
                <a:schemeClr val="dk1"/>
              </a:buClr>
              <a:buSzPts val="1100"/>
              <a:buFont typeface="Arial"/>
              <a:buNone/>
            </a:pPr>
            <a:r>
              <a:rPr b="1" lang="ar" sz="2600">
                <a:solidFill>
                  <a:schemeClr val="dk1"/>
                </a:solidFill>
                <a:latin typeface="Mada"/>
                <a:ea typeface="Mada"/>
                <a:cs typeface="Mada"/>
                <a:sym typeface="Mada"/>
              </a:rPr>
              <a:t>Pleural fluid tests</a:t>
            </a:r>
            <a:endParaRPr b="1" sz="2600">
              <a:solidFill>
                <a:schemeClr val="dk1"/>
              </a:solidFill>
              <a:latin typeface="Mada"/>
              <a:ea typeface="Mada"/>
              <a:cs typeface="Mada"/>
              <a:sym typeface="Mada"/>
            </a:endParaRPr>
          </a:p>
          <a:p>
            <a:pPr indent="0" lvl="0" marL="0" rtl="0" algn="ctr">
              <a:spcBef>
                <a:spcPts val="1200"/>
              </a:spcBef>
              <a:spcAft>
                <a:spcPts val="0"/>
              </a:spcAft>
              <a:buNone/>
            </a:pPr>
            <a:r>
              <a:t/>
            </a:r>
            <a:endParaRPr b="1" sz="2600">
              <a:latin typeface="Alegreya"/>
              <a:ea typeface="Alegreya"/>
              <a:cs typeface="Alegreya"/>
              <a:sym typeface="Alegreya"/>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0" name="Shape 280"/>
        <p:cNvGrpSpPr/>
        <p:nvPr/>
      </p:nvGrpSpPr>
      <p:grpSpPr>
        <a:xfrm>
          <a:off x="0" y="0"/>
          <a:ext cx="0" cy="0"/>
          <a:chOff x="0" y="0"/>
          <a:chExt cx="0" cy="0"/>
        </a:xfrm>
      </p:grpSpPr>
      <p:sp>
        <p:nvSpPr>
          <p:cNvPr id="281" name="Google Shape;281;p22"/>
          <p:cNvSpPr txBox="1"/>
          <p:nvPr>
            <p:ph idx="12" type="sldNum"/>
          </p:nvPr>
        </p:nvSpPr>
        <p:spPr>
          <a:xfrm>
            <a:off x="7106400" y="2"/>
            <a:ext cx="453600" cy="562200"/>
          </a:xfrm>
          <a:prstGeom prst="rect">
            <a:avLst/>
          </a:prstGeom>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a:t>‹#›</a:t>
            </a:fld>
            <a:endParaRPr/>
          </a:p>
        </p:txBody>
      </p:sp>
      <p:sp>
        <p:nvSpPr>
          <p:cNvPr id="282" name="Google Shape;282;p22"/>
          <p:cNvSpPr txBox="1"/>
          <p:nvPr/>
        </p:nvSpPr>
        <p:spPr>
          <a:xfrm>
            <a:off x="1517250" y="3578500"/>
            <a:ext cx="5802600" cy="1297500"/>
          </a:xfrm>
          <a:prstGeom prst="rect">
            <a:avLst/>
          </a:prstGeom>
          <a:noFill/>
          <a:ln>
            <a:noFill/>
          </a:ln>
        </p:spPr>
        <p:txBody>
          <a:bodyPr anchorCtr="0" anchor="ctr" bIns="91425" lIns="91425" spcFirstLastPara="1" rIns="91425" wrap="square" tIns="91425">
            <a:noAutofit/>
          </a:bodyPr>
          <a:lstStyle/>
          <a:p>
            <a:pPr indent="-304800" lvl="0" marL="457200" rtl="0" algn="l">
              <a:lnSpc>
                <a:spcPct val="115000"/>
              </a:lnSpc>
              <a:spcBef>
                <a:spcPts val="1200"/>
              </a:spcBef>
              <a:spcAft>
                <a:spcPts val="0"/>
              </a:spcAft>
              <a:buClr>
                <a:srgbClr val="CC0000"/>
              </a:buClr>
              <a:buSzPts val="1200"/>
              <a:buFont typeface="Mada"/>
              <a:buChar char="●"/>
            </a:pPr>
            <a:r>
              <a:rPr lang="ar" sz="1200">
                <a:solidFill>
                  <a:srgbClr val="CC0000"/>
                </a:solidFill>
                <a:latin typeface="Mada"/>
                <a:ea typeface="Mada"/>
                <a:cs typeface="Mada"/>
                <a:sym typeface="Mada"/>
              </a:rPr>
              <a:t>98% sensitive and 83% specific for exudative effusion using Light's criteria.</a:t>
            </a:r>
            <a:endParaRPr sz="1200">
              <a:solidFill>
                <a:srgbClr val="CC0000"/>
              </a:solidFill>
              <a:latin typeface="Mada"/>
              <a:ea typeface="Mada"/>
              <a:cs typeface="Mada"/>
              <a:sym typeface="Mada"/>
            </a:endParaRPr>
          </a:p>
          <a:p>
            <a:pPr indent="-304800" lvl="0" marL="457200" rtl="0" algn="l">
              <a:lnSpc>
                <a:spcPct val="115000"/>
              </a:lnSpc>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Pleural effusion is exudative if one or more of the following: </a:t>
            </a:r>
            <a:endParaRPr sz="1200">
              <a:solidFill>
                <a:schemeClr val="dk1"/>
              </a:solidFill>
              <a:latin typeface="Mada"/>
              <a:ea typeface="Mada"/>
              <a:cs typeface="Mada"/>
              <a:sym typeface="Mada"/>
            </a:endParaRPr>
          </a:p>
          <a:p>
            <a:pPr indent="-304800" lvl="0" marL="914400" rtl="0" algn="l">
              <a:lnSpc>
                <a:spcPct val="115000"/>
              </a:lnSpc>
              <a:spcBef>
                <a:spcPts val="0"/>
              </a:spcBef>
              <a:spcAft>
                <a:spcPts val="0"/>
              </a:spcAft>
              <a:buClr>
                <a:schemeClr val="dk1"/>
              </a:buClr>
              <a:buSzPts val="1200"/>
              <a:buFont typeface="Mada"/>
              <a:buAutoNum type="arabicPeriod"/>
            </a:pPr>
            <a:r>
              <a:rPr lang="ar" sz="1200">
                <a:solidFill>
                  <a:schemeClr val="dk1"/>
                </a:solidFill>
                <a:latin typeface="Mada"/>
                <a:ea typeface="Mada"/>
                <a:cs typeface="Mada"/>
                <a:sym typeface="Mada"/>
              </a:rPr>
              <a:t>Ratio of pleural fluid protein level to serum protein level &gt; 0.5 </a:t>
            </a:r>
            <a:endParaRPr b="1" baseline="30000" sz="1200">
              <a:solidFill>
                <a:schemeClr val="dk1"/>
              </a:solidFill>
              <a:latin typeface="Mada"/>
              <a:ea typeface="Mada"/>
              <a:cs typeface="Mada"/>
              <a:sym typeface="Mada"/>
            </a:endParaRPr>
          </a:p>
          <a:p>
            <a:pPr indent="-304800" lvl="0" marL="914400" rtl="0" algn="l">
              <a:lnSpc>
                <a:spcPct val="115000"/>
              </a:lnSpc>
              <a:spcBef>
                <a:spcPts val="0"/>
              </a:spcBef>
              <a:spcAft>
                <a:spcPts val="0"/>
              </a:spcAft>
              <a:buClr>
                <a:schemeClr val="dk1"/>
              </a:buClr>
              <a:buSzPts val="1200"/>
              <a:buFont typeface="Mada"/>
              <a:buAutoNum type="arabicPeriod"/>
            </a:pPr>
            <a:r>
              <a:rPr lang="ar" sz="1200">
                <a:solidFill>
                  <a:schemeClr val="dk1"/>
                </a:solidFill>
                <a:latin typeface="Mada"/>
                <a:ea typeface="Mada"/>
                <a:cs typeface="Mada"/>
                <a:sym typeface="Mada"/>
              </a:rPr>
              <a:t>Ratio of pleural fluid LDH level to serum LDH level &gt; 0.6</a:t>
            </a:r>
            <a:endParaRPr sz="1200">
              <a:solidFill>
                <a:schemeClr val="dk1"/>
              </a:solidFill>
              <a:latin typeface="Mada"/>
              <a:ea typeface="Mada"/>
              <a:cs typeface="Mada"/>
              <a:sym typeface="Mada"/>
            </a:endParaRPr>
          </a:p>
          <a:p>
            <a:pPr indent="-304800" lvl="0" marL="914400" rtl="0" algn="l">
              <a:lnSpc>
                <a:spcPct val="115000"/>
              </a:lnSpc>
              <a:spcBef>
                <a:spcPts val="0"/>
              </a:spcBef>
              <a:spcAft>
                <a:spcPts val="0"/>
              </a:spcAft>
              <a:buClr>
                <a:schemeClr val="dk1"/>
              </a:buClr>
              <a:buSzPts val="1200"/>
              <a:buFont typeface="Mada"/>
              <a:buAutoNum type="arabicPeriod"/>
            </a:pPr>
            <a:r>
              <a:rPr lang="ar" sz="1200">
                <a:solidFill>
                  <a:schemeClr val="dk1"/>
                </a:solidFill>
                <a:latin typeface="Mada"/>
                <a:ea typeface="Mada"/>
                <a:cs typeface="Mada"/>
                <a:sym typeface="Mada"/>
              </a:rPr>
              <a:t>Pleural fluid LDH level &gt; 2/3 the upper limit of normal for serum LDH level.</a:t>
            </a:r>
            <a:endParaRPr sz="1200">
              <a:solidFill>
                <a:schemeClr val="dk1"/>
              </a:solidFill>
              <a:latin typeface="Mada"/>
              <a:ea typeface="Mada"/>
              <a:cs typeface="Mada"/>
              <a:sym typeface="Mada"/>
            </a:endParaRPr>
          </a:p>
          <a:p>
            <a:pPr indent="-304800" lvl="0" marL="457200" rtl="0" algn="l">
              <a:lnSpc>
                <a:spcPct val="115000"/>
              </a:lnSpc>
              <a:spcBef>
                <a:spcPts val="0"/>
              </a:spcBef>
              <a:spcAft>
                <a:spcPts val="0"/>
              </a:spcAft>
              <a:buClr>
                <a:srgbClr val="CC0000"/>
              </a:buClr>
              <a:buSzPts val="1200"/>
              <a:buFont typeface="Mada"/>
              <a:buChar char="●"/>
            </a:pPr>
            <a:r>
              <a:rPr b="1" lang="ar" sz="1200">
                <a:solidFill>
                  <a:srgbClr val="CC0000"/>
                </a:solidFill>
                <a:latin typeface="Mada"/>
                <a:ea typeface="Mada"/>
                <a:cs typeface="Mada"/>
                <a:sym typeface="Mada"/>
              </a:rPr>
              <a:t>absence of all 3 criteria = Transudative </a:t>
            </a:r>
            <a:endParaRPr b="1" sz="1200">
              <a:solidFill>
                <a:srgbClr val="CC0000"/>
              </a:solidFill>
              <a:latin typeface="Mada"/>
              <a:ea typeface="Mada"/>
              <a:cs typeface="Mada"/>
              <a:sym typeface="Mada"/>
            </a:endParaRPr>
          </a:p>
        </p:txBody>
      </p:sp>
      <p:sp>
        <p:nvSpPr>
          <p:cNvPr id="283" name="Google Shape;283;p22"/>
          <p:cNvSpPr txBox="1"/>
          <p:nvPr/>
        </p:nvSpPr>
        <p:spPr>
          <a:xfrm>
            <a:off x="215475" y="926143"/>
            <a:ext cx="6989100" cy="370800"/>
          </a:xfrm>
          <a:prstGeom prst="rect">
            <a:avLst/>
          </a:prstGeom>
          <a:noFill/>
          <a:ln>
            <a:noFill/>
          </a:ln>
        </p:spPr>
        <p:txBody>
          <a:bodyPr anchorCtr="0" anchor="ctr" bIns="91425" lIns="91425" spcFirstLastPara="1" rIns="91425" wrap="square" tIns="91425">
            <a:noAutofit/>
          </a:bodyPr>
          <a:lstStyle/>
          <a:p>
            <a:pPr indent="-368300" lvl="0" marL="457200" rtl="0" algn="l">
              <a:lnSpc>
                <a:spcPct val="115000"/>
              </a:lnSpc>
              <a:spcBef>
                <a:spcPts val="1200"/>
              </a:spcBef>
              <a:spcAft>
                <a:spcPts val="0"/>
              </a:spcAft>
              <a:buClr>
                <a:schemeClr val="accent5"/>
              </a:buClr>
              <a:buSzPts val="2200"/>
              <a:buFont typeface="Mada"/>
              <a:buChar char="◄"/>
            </a:pPr>
            <a:r>
              <a:rPr b="1" lang="ar" sz="2200">
                <a:solidFill>
                  <a:schemeClr val="accent5"/>
                </a:solidFill>
                <a:highlight>
                  <a:schemeClr val="accent4"/>
                </a:highlight>
                <a:latin typeface="Mada"/>
                <a:ea typeface="Mada"/>
                <a:cs typeface="Mada"/>
                <a:sym typeface="Mada"/>
              </a:rPr>
              <a:t>Pleural fluid pearls:</a:t>
            </a:r>
            <a:endParaRPr b="1" sz="2200">
              <a:solidFill>
                <a:schemeClr val="accent5"/>
              </a:solidFill>
              <a:highlight>
                <a:schemeClr val="accent4"/>
              </a:highlight>
              <a:latin typeface="Mada"/>
              <a:ea typeface="Mada"/>
              <a:cs typeface="Mada"/>
              <a:sym typeface="Mada"/>
            </a:endParaRPr>
          </a:p>
        </p:txBody>
      </p:sp>
      <p:sp>
        <p:nvSpPr>
          <p:cNvPr id="284" name="Google Shape;284;p22"/>
          <p:cNvSpPr/>
          <p:nvPr/>
        </p:nvSpPr>
        <p:spPr>
          <a:xfrm>
            <a:off x="264650" y="1417150"/>
            <a:ext cx="3352800" cy="1671000"/>
          </a:xfrm>
          <a:prstGeom prst="roundRect">
            <a:avLst>
              <a:gd fmla="val 16667" name="adj"/>
            </a:avLst>
          </a:prstGeom>
          <a:noFill/>
          <a:ln cap="flat" cmpd="sng" w="28575">
            <a:solidFill>
              <a:schemeClr val="accent3"/>
            </a:solidFill>
            <a:prstDash val="dot"/>
            <a:round/>
            <a:headEnd len="sm" w="sm" type="none"/>
            <a:tailEnd len="sm" w="sm" type="none"/>
          </a:ln>
        </p:spPr>
        <p:txBody>
          <a:bodyPr anchorCtr="0" anchor="ctr" bIns="91425" lIns="91425" spcFirstLastPara="1" rIns="91425" wrap="square" tIns="91425">
            <a:noAutofit/>
          </a:bodyPr>
          <a:lstStyle/>
          <a:p>
            <a:pPr indent="-304800" lvl="0" marL="457200" rtl="0" algn="l">
              <a:spcBef>
                <a:spcPts val="0"/>
              </a:spcBef>
              <a:spcAft>
                <a:spcPts val="0"/>
              </a:spcAft>
              <a:buSzPts val="1200"/>
              <a:buFont typeface="Mada"/>
              <a:buAutoNum type="arabicPeriod"/>
            </a:pPr>
            <a:r>
              <a:rPr lang="ar" sz="1200">
                <a:latin typeface="Mada"/>
                <a:ea typeface="Mada"/>
                <a:cs typeface="Mada"/>
                <a:sym typeface="Mada"/>
              </a:rPr>
              <a:t>Elevated pleural fluid amylase </a:t>
            </a:r>
            <a:endParaRPr sz="1200">
              <a:latin typeface="Mada"/>
              <a:ea typeface="Mada"/>
              <a:cs typeface="Mada"/>
              <a:sym typeface="Mada"/>
            </a:endParaRPr>
          </a:p>
          <a:p>
            <a:pPr indent="-304800" lvl="0" marL="457200" rtl="0" algn="l">
              <a:spcBef>
                <a:spcPts val="0"/>
              </a:spcBef>
              <a:spcAft>
                <a:spcPts val="0"/>
              </a:spcAft>
              <a:buSzPts val="1200"/>
              <a:buFont typeface="Mada"/>
              <a:buAutoNum type="arabicPeriod"/>
            </a:pPr>
            <a:r>
              <a:rPr lang="ar" sz="1200">
                <a:latin typeface="Mada"/>
                <a:ea typeface="Mada"/>
                <a:cs typeface="Mada"/>
                <a:sym typeface="Mada"/>
              </a:rPr>
              <a:t>Milky, opalescent fluid</a:t>
            </a:r>
            <a:endParaRPr sz="1200">
              <a:latin typeface="Mada"/>
              <a:ea typeface="Mada"/>
              <a:cs typeface="Mada"/>
              <a:sym typeface="Mada"/>
            </a:endParaRPr>
          </a:p>
          <a:p>
            <a:pPr indent="-304800" lvl="0" marL="457200" rtl="0" algn="l">
              <a:spcBef>
                <a:spcPts val="0"/>
              </a:spcBef>
              <a:spcAft>
                <a:spcPts val="0"/>
              </a:spcAft>
              <a:buSzPts val="1200"/>
              <a:buFont typeface="Mada"/>
              <a:buAutoNum type="arabicPeriod"/>
            </a:pPr>
            <a:r>
              <a:rPr lang="ar" sz="1200">
                <a:latin typeface="Mada"/>
                <a:ea typeface="Mada"/>
                <a:cs typeface="Mada"/>
                <a:sym typeface="Mada"/>
              </a:rPr>
              <a:t>Frankly purulent fluid </a:t>
            </a:r>
            <a:endParaRPr sz="1200">
              <a:latin typeface="Mada"/>
              <a:ea typeface="Mada"/>
              <a:cs typeface="Mada"/>
              <a:sym typeface="Mada"/>
            </a:endParaRPr>
          </a:p>
          <a:p>
            <a:pPr indent="-304800" lvl="0" marL="457200" rtl="0" algn="l">
              <a:spcBef>
                <a:spcPts val="0"/>
              </a:spcBef>
              <a:spcAft>
                <a:spcPts val="0"/>
              </a:spcAft>
              <a:buSzPts val="1200"/>
              <a:buFont typeface="Mada"/>
              <a:buAutoNum type="arabicPeriod"/>
            </a:pPr>
            <a:r>
              <a:rPr lang="ar" sz="1200">
                <a:latin typeface="Mada"/>
                <a:ea typeface="Mada"/>
                <a:cs typeface="Mada"/>
                <a:sym typeface="Mada"/>
              </a:rPr>
              <a:t>Bloody Effusion </a:t>
            </a:r>
            <a:endParaRPr sz="1200">
              <a:latin typeface="Mada"/>
              <a:ea typeface="Mada"/>
              <a:cs typeface="Mada"/>
              <a:sym typeface="Mada"/>
            </a:endParaRPr>
          </a:p>
          <a:p>
            <a:pPr indent="-304800" lvl="0" marL="457200" rtl="0" algn="l">
              <a:spcBef>
                <a:spcPts val="0"/>
              </a:spcBef>
              <a:spcAft>
                <a:spcPts val="0"/>
              </a:spcAft>
              <a:buSzPts val="1200"/>
              <a:buFont typeface="Mada"/>
              <a:buAutoNum type="arabicPeriod"/>
            </a:pPr>
            <a:r>
              <a:rPr lang="ar" sz="1200">
                <a:latin typeface="Mada"/>
                <a:ea typeface="Mada"/>
                <a:cs typeface="Mada"/>
                <a:sym typeface="Mada"/>
              </a:rPr>
              <a:t>Exudative effusions that are primarily lymphocytic </a:t>
            </a:r>
            <a:endParaRPr sz="1200">
              <a:latin typeface="Mada"/>
              <a:ea typeface="Mada"/>
              <a:cs typeface="Mada"/>
              <a:sym typeface="Mada"/>
            </a:endParaRPr>
          </a:p>
          <a:p>
            <a:pPr indent="-304800" lvl="0" marL="457200" rtl="0" algn="l">
              <a:spcBef>
                <a:spcPts val="0"/>
              </a:spcBef>
              <a:spcAft>
                <a:spcPts val="0"/>
              </a:spcAft>
              <a:buSzPts val="1200"/>
              <a:buFont typeface="Mada"/>
              <a:buAutoNum type="arabicPeriod"/>
            </a:pPr>
            <a:r>
              <a:rPr lang="ar" sz="1200">
                <a:latin typeface="Mada"/>
                <a:ea typeface="Mada"/>
                <a:cs typeface="Mada"/>
                <a:sym typeface="Mada"/>
              </a:rPr>
              <a:t>pH &lt; 7.2 (most important indication for inserting chest drain)</a:t>
            </a:r>
            <a:endParaRPr/>
          </a:p>
        </p:txBody>
      </p:sp>
      <p:sp>
        <p:nvSpPr>
          <p:cNvPr id="285" name="Google Shape;285;p22"/>
          <p:cNvSpPr/>
          <p:nvPr/>
        </p:nvSpPr>
        <p:spPr>
          <a:xfrm>
            <a:off x="4009350" y="1417150"/>
            <a:ext cx="3285900" cy="1671000"/>
          </a:xfrm>
          <a:prstGeom prst="roundRect">
            <a:avLst>
              <a:gd fmla="val 16667" name="adj"/>
            </a:avLst>
          </a:prstGeom>
          <a:noFill/>
          <a:ln cap="flat" cmpd="sng" w="28575">
            <a:solidFill>
              <a:schemeClr val="accent3"/>
            </a:solidFill>
            <a:prstDash val="dot"/>
            <a:round/>
            <a:headEnd len="sm" w="sm" type="none"/>
            <a:tailEnd len="sm" w="sm" type="none"/>
          </a:ln>
        </p:spPr>
        <p:txBody>
          <a:bodyPr anchorCtr="0" anchor="ctr" bIns="91425" lIns="91425" spcFirstLastPara="1" rIns="91425" wrap="square" tIns="91425">
            <a:noAutofit/>
          </a:bodyPr>
          <a:lstStyle/>
          <a:p>
            <a:pPr indent="-304800" lvl="0" marL="457200" rtl="0" algn="l">
              <a:spcBef>
                <a:spcPts val="0"/>
              </a:spcBef>
              <a:spcAft>
                <a:spcPts val="0"/>
              </a:spcAft>
              <a:buSzPts val="1200"/>
              <a:buFont typeface="Mada"/>
              <a:buAutoNum type="arabicPeriod"/>
            </a:pPr>
            <a:r>
              <a:rPr lang="ar" sz="1200">
                <a:latin typeface="Mada"/>
                <a:ea typeface="Mada"/>
                <a:cs typeface="Mada"/>
                <a:sym typeface="Mada"/>
              </a:rPr>
              <a:t>Esophageal rupture, pancreatitis, malignancy.</a:t>
            </a:r>
            <a:endParaRPr sz="1200">
              <a:latin typeface="Mada"/>
              <a:ea typeface="Mada"/>
              <a:cs typeface="Mada"/>
              <a:sym typeface="Mada"/>
            </a:endParaRPr>
          </a:p>
          <a:p>
            <a:pPr indent="-304800" lvl="0" marL="457200" rtl="0" algn="l">
              <a:spcBef>
                <a:spcPts val="0"/>
              </a:spcBef>
              <a:spcAft>
                <a:spcPts val="0"/>
              </a:spcAft>
              <a:buSzPts val="1200"/>
              <a:buFont typeface="Mada"/>
              <a:buAutoNum type="arabicPeriod"/>
            </a:pPr>
            <a:r>
              <a:rPr lang="ar" sz="1200">
                <a:latin typeface="Mada"/>
                <a:ea typeface="Mada"/>
                <a:cs typeface="Mada"/>
                <a:sym typeface="Mada"/>
              </a:rPr>
              <a:t>Chylothorax (lymph in the pleural space) </a:t>
            </a:r>
            <a:endParaRPr sz="1200">
              <a:latin typeface="Mada"/>
              <a:ea typeface="Mada"/>
              <a:cs typeface="Mada"/>
              <a:sym typeface="Mada"/>
            </a:endParaRPr>
          </a:p>
          <a:p>
            <a:pPr indent="-304800" lvl="0" marL="457200" rtl="0" algn="l">
              <a:spcBef>
                <a:spcPts val="0"/>
              </a:spcBef>
              <a:spcAft>
                <a:spcPts val="0"/>
              </a:spcAft>
              <a:buSzPts val="1200"/>
              <a:buFont typeface="Mada"/>
              <a:buAutoNum type="arabicPeriod"/>
            </a:pPr>
            <a:r>
              <a:rPr lang="ar" sz="1200">
                <a:latin typeface="Mada"/>
                <a:ea typeface="Mada"/>
                <a:cs typeface="Mada"/>
                <a:sym typeface="Mada"/>
              </a:rPr>
              <a:t>Empyema (pus in the pleural space) </a:t>
            </a:r>
            <a:endParaRPr sz="1200">
              <a:latin typeface="Mada"/>
              <a:ea typeface="Mada"/>
              <a:cs typeface="Mada"/>
              <a:sym typeface="Mada"/>
            </a:endParaRPr>
          </a:p>
          <a:p>
            <a:pPr indent="-304800" lvl="0" marL="457200" rtl="0" algn="l">
              <a:spcBef>
                <a:spcPts val="0"/>
              </a:spcBef>
              <a:spcAft>
                <a:spcPts val="0"/>
              </a:spcAft>
              <a:buSzPts val="1200"/>
              <a:buFont typeface="Mada"/>
              <a:buAutoNum type="arabicPeriod"/>
            </a:pPr>
            <a:r>
              <a:rPr lang="ar" sz="1200">
                <a:latin typeface="Mada"/>
                <a:ea typeface="Mada"/>
                <a:cs typeface="Mada"/>
                <a:sym typeface="Mada"/>
              </a:rPr>
              <a:t>Malignancy</a:t>
            </a:r>
            <a:endParaRPr sz="1200">
              <a:latin typeface="Mada"/>
              <a:ea typeface="Mada"/>
              <a:cs typeface="Mada"/>
              <a:sym typeface="Mada"/>
            </a:endParaRPr>
          </a:p>
          <a:p>
            <a:pPr indent="-304800" lvl="0" marL="457200" rtl="0" algn="l">
              <a:spcBef>
                <a:spcPts val="0"/>
              </a:spcBef>
              <a:spcAft>
                <a:spcPts val="0"/>
              </a:spcAft>
              <a:buSzPts val="1200"/>
              <a:buFont typeface="Mada"/>
              <a:buAutoNum type="arabicPeriod"/>
            </a:pPr>
            <a:r>
              <a:rPr lang="ar" sz="1200">
                <a:latin typeface="Mada"/>
                <a:ea typeface="Mada"/>
                <a:cs typeface="Mada"/>
                <a:sym typeface="Mada"/>
              </a:rPr>
              <a:t>TB</a:t>
            </a:r>
            <a:endParaRPr sz="1200">
              <a:latin typeface="Mada"/>
              <a:ea typeface="Mada"/>
              <a:cs typeface="Mada"/>
              <a:sym typeface="Mada"/>
            </a:endParaRPr>
          </a:p>
          <a:p>
            <a:pPr indent="-304800" lvl="0" marL="457200" rtl="0" algn="l">
              <a:spcBef>
                <a:spcPts val="0"/>
              </a:spcBef>
              <a:spcAft>
                <a:spcPts val="0"/>
              </a:spcAft>
              <a:buSzPts val="1200"/>
              <a:buFont typeface="Mada"/>
              <a:buAutoNum type="arabicPeriod"/>
            </a:pPr>
            <a:r>
              <a:rPr lang="ar" sz="1200">
                <a:latin typeface="Mada"/>
                <a:ea typeface="Mada"/>
                <a:cs typeface="Mada"/>
                <a:sym typeface="Mada"/>
              </a:rPr>
              <a:t>Parapneumonic effusion or empyema</a:t>
            </a:r>
            <a:endParaRPr/>
          </a:p>
        </p:txBody>
      </p:sp>
      <p:sp>
        <p:nvSpPr>
          <p:cNvPr id="286" name="Google Shape;286;p22"/>
          <p:cNvSpPr/>
          <p:nvPr/>
        </p:nvSpPr>
        <p:spPr>
          <a:xfrm rot="10800000">
            <a:off x="3451650" y="2019963"/>
            <a:ext cx="739800" cy="474600"/>
          </a:xfrm>
          <a:prstGeom prst="leftArrow">
            <a:avLst>
              <a:gd fmla="val 50000" name="adj1"/>
              <a:gd fmla="val 51523" name="adj2"/>
            </a:avLst>
          </a:prstGeom>
          <a:solidFill>
            <a:schemeClr val="accent4"/>
          </a:solidFill>
          <a:ln cap="flat" cmpd="sng" w="2857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87" name="Google Shape;287;p22"/>
          <p:cNvGrpSpPr/>
          <p:nvPr/>
        </p:nvGrpSpPr>
        <p:grpSpPr>
          <a:xfrm>
            <a:off x="289332" y="3757635"/>
            <a:ext cx="1153545" cy="1307608"/>
            <a:chOff x="4457699" y="10413999"/>
            <a:chExt cx="3864471" cy="4925076"/>
          </a:xfrm>
        </p:grpSpPr>
        <p:sp>
          <p:nvSpPr>
            <p:cNvPr id="288" name="Google Shape;288;p22"/>
            <p:cNvSpPr/>
            <p:nvPr/>
          </p:nvSpPr>
          <p:spPr>
            <a:xfrm>
              <a:off x="5105399" y="10833099"/>
              <a:ext cx="2668248" cy="4505976"/>
            </a:xfrm>
            <a:custGeom>
              <a:rect b="b" l="l" r="r" t="t"/>
              <a:pathLst>
                <a:path extrusionOk="0" h="21600" w="21600">
                  <a:moveTo>
                    <a:pt x="21507" y="5467"/>
                  </a:moveTo>
                  <a:cubicBezTo>
                    <a:pt x="21507" y="5430"/>
                    <a:pt x="21507" y="5394"/>
                    <a:pt x="21507" y="5357"/>
                  </a:cubicBezTo>
                  <a:cubicBezTo>
                    <a:pt x="21497" y="5297"/>
                    <a:pt x="21497" y="5242"/>
                    <a:pt x="21487" y="5181"/>
                  </a:cubicBezTo>
                  <a:cubicBezTo>
                    <a:pt x="21477" y="5090"/>
                    <a:pt x="21456" y="4998"/>
                    <a:pt x="21446" y="4907"/>
                  </a:cubicBezTo>
                  <a:cubicBezTo>
                    <a:pt x="21436" y="4864"/>
                    <a:pt x="21425" y="4822"/>
                    <a:pt x="21415" y="4779"/>
                  </a:cubicBezTo>
                  <a:cubicBezTo>
                    <a:pt x="21405" y="4736"/>
                    <a:pt x="21394" y="4688"/>
                    <a:pt x="21374" y="4645"/>
                  </a:cubicBezTo>
                  <a:cubicBezTo>
                    <a:pt x="21343" y="4560"/>
                    <a:pt x="21312" y="4475"/>
                    <a:pt x="21271" y="4389"/>
                  </a:cubicBezTo>
                  <a:cubicBezTo>
                    <a:pt x="21240" y="4335"/>
                    <a:pt x="21220" y="4274"/>
                    <a:pt x="21189" y="4219"/>
                  </a:cubicBezTo>
                  <a:cubicBezTo>
                    <a:pt x="21168" y="4182"/>
                    <a:pt x="21158" y="4152"/>
                    <a:pt x="21137" y="4115"/>
                  </a:cubicBezTo>
                  <a:cubicBezTo>
                    <a:pt x="21117" y="4067"/>
                    <a:pt x="21086" y="4018"/>
                    <a:pt x="21065" y="3975"/>
                  </a:cubicBezTo>
                  <a:cubicBezTo>
                    <a:pt x="21045" y="3933"/>
                    <a:pt x="21014" y="3890"/>
                    <a:pt x="20983" y="3848"/>
                  </a:cubicBezTo>
                  <a:cubicBezTo>
                    <a:pt x="20963" y="3811"/>
                    <a:pt x="20942" y="3781"/>
                    <a:pt x="20921" y="3744"/>
                  </a:cubicBezTo>
                  <a:cubicBezTo>
                    <a:pt x="20880" y="3689"/>
                    <a:pt x="20849" y="3634"/>
                    <a:pt x="20808" y="3580"/>
                  </a:cubicBezTo>
                  <a:cubicBezTo>
                    <a:pt x="20788" y="3543"/>
                    <a:pt x="20757" y="3507"/>
                    <a:pt x="20736" y="3476"/>
                  </a:cubicBezTo>
                  <a:cubicBezTo>
                    <a:pt x="20695" y="3421"/>
                    <a:pt x="20644" y="3367"/>
                    <a:pt x="20603" y="3312"/>
                  </a:cubicBezTo>
                  <a:cubicBezTo>
                    <a:pt x="20582" y="3287"/>
                    <a:pt x="20562" y="3257"/>
                    <a:pt x="20541" y="3233"/>
                  </a:cubicBezTo>
                  <a:cubicBezTo>
                    <a:pt x="20490" y="3178"/>
                    <a:pt x="20438" y="3123"/>
                    <a:pt x="20377" y="3068"/>
                  </a:cubicBezTo>
                  <a:cubicBezTo>
                    <a:pt x="20305" y="2989"/>
                    <a:pt x="20212" y="2916"/>
                    <a:pt x="20130" y="2843"/>
                  </a:cubicBezTo>
                  <a:cubicBezTo>
                    <a:pt x="20048" y="2764"/>
                    <a:pt x="19955" y="2691"/>
                    <a:pt x="19863" y="2618"/>
                  </a:cubicBezTo>
                  <a:cubicBezTo>
                    <a:pt x="19770" y="2545"/>
                    <a:pt x="19688" y="2472"/>
                    <a:pt x="19595" y="2399"/>
                  </a:cubicBezTo>
                  <a:cubicBezTo>
                    <a:pt x="19400" y="2246"/>
                    <a:pt x="19205" y="2094"/>
                    <a:pt x="19009" y="1942"/>
                  </a:cubicBezTo>
                  <a:cubicBezTo>
                    <a:pt x="18824" y="1802"/>
                    <a:pt x="18619" y="1662"/>
                    <a:pt x="18423" y="1528"/>
                  </a:cubicBezTo>
                  <a:cubicBezTo>
                    <a:pt x="18320" y="1461"/>
                    <a:pt x="18218" y="1394"/>
                    <a:pt x="18115" y="1327"/>
                  </a:cubicBezTo>
                  <a:cubicBezTo>
                    <a:pt x="18084" y="1309"/>
                    <a:pt x="18053" y="1285"/>
                    <a:pt x="18012" y="1266"/>
                  </a:cubicBezTo>
                  <a:cubicBezTo>
                    <a:pt x="17940" y="1224"/>
                    <a:pt x="17868" y="1181"/>
                    <a:pt x="17796" y="1138"/>
                  </a:cubicBezTo>
                  <a:cubicBezTo>
                    <a:pt x="17755" y="1114"/>
                    <a:pt x="17714" y="1096"/>
                    <a:pt x="17673" y="1071"/>
                  </a:cubicBezTo>
                  <a:cubicBezTo>
                    <a:pt x="17601" y="1035"/>
                    <a:pt x="17529" y="998"/>
                    <a:pt x="17457" y="962"/>
                  </a:cubicBezTo>
                  <a:cubicBezTo>
                    <a:pt x="17395" y="931"/>
                    <a:pt x="17323" y="907"/>
                    <a:pt x="17261" y="877"/>
                  </a:cubicBezTo>
                  <a:cubicBezTo>
                    <a:pt x="17210" y="852"/>
                    <a:pt x="17159" y="834"/>
                    <a:pt x="17097" y="810"/>
                  </a:cubicBezTo>
                  <a:cubicBezTo>
                    <a:pt x="17025" y="785"/>
                    <a:pt x="16963" y="755"/>
                    <a:pt x="16891" y="731"/>
                  </a:cubicBezTo>
                  <a:cubicBezTo>
                    <a:pt x="16819" y="700"/>
                    <a:pt x="16747" y="676"/>
                    <a:pt x="16665" y="651"/>
                  </a:cubicBezTo>
                  <a:cubicBezTo>
                    <a:pt x="16614" y="633"/>
                    <a:pt x="16562" y="615"/>
                    <a:pt x="16511" y="597"/>
                  </a:cubicBezTo>
                  <a:cubicBezTo>
                    <a:pt x="16418" y="572"/>
                    <a:pt x="16336" y="542"/>
                    <a:pt x="16244" y="517"/>
                  </a:cubicBezTo>
                  <a:cubicBezTo>
                    <a:pt x="16182" y="499"/>
                    <a:pt x="16110" y="475"/>
                    <a:pt x="16048" y="463"/>
                  </a:cubicBezTo>
                  <a:cubicBezTo>
                    <a:pt x="15966" y="444"/>
                    <a:pt x="15884" y="420"/>
                    <a:pt x="15802" y="402"/>
                  </a:cubicBezTo>
                  <a:cubicBezTo>
                    <a:pt x="15740" y="384"/>
                    <a:pt x="15668" y="371"/>
                    <a:pt x="15606" y="353"/>
                  </a:cubicBezTo>
                  <a:cubicBezTo>
                    <a:pt x="15586" y="347"/>
                    <a:pt x="15565" y="347"/>
                    <a:pt x="15545" y="341"/>
                  </a:cubicBezTo>
                  <a:cubicBezTo>
                    <a:pt x="15493" y="329"/>
                    <a:pt x="15432" y="317"/>
                    <a:pt x="15380" y="310"/>
                  </a:cubicBezTo>
                  <a:cubicBezTo>
                    <a:pt x="15308" y="298"/>
                    <a:pt x="15226" y="280"/>
                    <a:pt x="15154" y="268"/>
                  </a:cubicBezTo>
                  <a:cubicBezTo>
                    <a:pt x="15133" y="268"/>
                    <a:pt x="15123" y="262"/>
                    <a:pt x="15103" y="262"/>
                  </a:cubicBezTo>
                  <a:cubicBezTo>
                    <a:pt x="15051" y="256"/>
                    <a:pt x="14989" y="244"/>
                    <a:pt x="14938" y="237"/>
                  </a:cubicBezTo>
                  <a:cubicBezTo>
                    <a:pt x="14856" y="225"/>
                    <a:pt x="14774" y="213"/>
                    <a:pt x="14681" y="195"/>
                  </a:cubicBezTo>
                  <a:cubicBezTo>
                    <a:pt x="14619" y="183"/>
                    <a:pt x="14558" y="177"/>
                    <a:pt x="14506" y="170"/>
                  </a:cubicBezTo>
                  <a:cubicBezTo>
                    <a:pt x="14362" y="152"/>
                    <a:pt x="14218" y="134"/>
                    <a:pt x="14074" y="116"/>
                  </a:cubicBezTo>
                  <a:cubicBezTo>
                    <a:pt x="13910" y="97"/>
                    <a:pt x="13745" y="79"/>
                    <a:pt x="13571" y="67"/>
                  </a:cubicBezTo>
                  <a:cubicBezTo>
                    <a:pt x="13478" y="61"/>
                    <a:pt x="13375" y="55"/>
                    <a:pt x="13283" y="43"/>
                  </a:cubicBezTo>
                  <a:cubicBezTo>
                    <a:pt x="13221" y="37"/>
                    <a:pt x="13159" y="30"/>
                    <a:pt x="13098" y="30"/>
                  </a:cubicBezTo>
                  <a:cubicBezTo>
                    <a:pt x="12933" y="24"/>
                    <a:pt x="12759" y="12"/>
                    <a:pt x="12594" y="6"/>
                  </a:cubicBezTo>
                  <a:cubicBezTo>
                    <a:pt x="12532" y="6"/>
                    <a:pt x="12471" y="6"/>
                    <a:pt x="12409" y="6"/>
                  </a:cubicBezTo>
                  <a:cubicBezTo>
                    <a:pt x="12306" y="6"/>
                    <a:pt x="12193" y="6"/>
                    <a:pt x="12090" y="0"/>
                  </a:cubicBezTo>
                  <a:cubicBezTo>
                    <a:pt x="12080" y="0"/>
                    <a:pt x="12070" y="0"/>
                    <a:pt x="12059" y="0"/>
                  </a:cubicBezTo>
                  <a:cubicBezTo>
                    <a:pt x="12029" y="0"/>
                    <a:pt x="11998" y="0"/>
                    <a:pt x="11967" y="0"/>
                  </a:cubicBezTo>
                  <a:cubicBezTo>
                    <a:pt x="11854" y="0"/>
                    <a:pt x="11741" y="0"/>
                    <a:pt x="11628" y="6"/>
                  </a:cubicBezTo>
                  <a:cubicBezTo>
                    <a:pt x="11484" y="6"/>
                    <a:pt x="11340" y="12"/>
                    <a:pt x="11206" y="18"/>
                  </a:cubicBezTo>
                  <a:cubicBezTo>
                    <a:pt x="11134" y="18"/>
                    <a:pt x="11062" y="24"/>
                    <a:pt x="10980" y="24"/>
                  </a:cubicBezTo>
                  <a:cubicBezTo>
                    <a:pt x="10918" y="24"/>
                    <a:pt x="10846" y="30"/>
                    <a:pt x="10785" y="37"/>
                  </a:cubicBezTo>
                  <a:cubicBezTo>
                    <a:pt x="10641" y="43"/>
                    <a:pt x="10497" y="55"/>
                    <a:pt x="10353" y="61"/>
                  </a:cubicBezTo>
                  <a:cubicBezTo>
                    <a:pt x="10250" y="67"/>
                    <a:pt x="10147" y="79"/>
                    <a:pt x="10034" y="85"/>
                  </a:cubicBezTo>
                  <a:cubicBezTo>
                    <a:pt x="9962" y="91"/>
                    <a:pt x="9890" y="97"/>
                    <a:pt x="9828" y="103"/>
                  </a:cubicBezTo>
                  <a:cubicBezTo>
                    <a:pt x="9654" y="122"/>
                    <a:pt x="9469" y="134"/>
                    <a:pt x="9294" y="152"/>
                  </a:cubicBezTo>
                  <a:cubicBezTo>
                    <a:pt x="9253" y="158"/>
                    <a:pt x="9201" y="164"/>
                    <a:pt x="9160" y="170"/>
                  </a:cubicBezTo>
                  <a:cubicBezTo>
                    <a:pt x="9047" y="183"/>
                    <a:pt x="8934" y="195"/>
                    <a:pt x="8831" y="207"/>
                  </a:cubicBezTo>
                  <a:cubicBezTo>
                    <a:pt x="8687" y="225"/>
                    <a:pt x="8543" y="250"/>
                    <a:pt x="8399" y="268"/>
                  </a:cubicBezTo>
                  <a:cubicBezTo>
                    <a:pt x="8338" y="274"/>
                    <a:pt x="8286" y="280"/>
                    <a:pt x="8225" y="292"/>
                  </a:cubicBezTo>
                  <a:cubicBezTo>
                    <a:pt x="8142" y="304"/>
                    <a:pt x="8070" y="323"/>
                    <a:pt x="7988" y="335"/>
                  </a:cubicBezTo>
                  <a:cubicBezTo>
                    <a:pt x="7896" y="353"/>
                    <a:pt x="7813" y="365"/>
                    <a:pt x="7721" y="384"/>
                  </a:cubicBezTo>
                  <a:cubicBezTo>
                    <a:pt x="7680" y="390"/>
                    <a:pt x="7628" y="402"/>
                    <a:pt x="7587" y="414"/>
                  </a:cubicBezTo>
                  <a:cubicBezTo>
                    <a:pt x="7484" y="438"/>
                    <a:pt x="7392" y="457"/>
                    <a:pt x="7289" y="481"/>
                  </a:cubicBezTo>
                  <a:cubicBezTo>
                    <a:pt x="7227" y="493"/>
                    <a:pt x="7166" y="505"/>
                    <a:pt x="7104" y="524"/>
                  </a:cubicBezTo>
                  <a:cubicBezTo>
                    <a:pt x="6940" y="566"/>
                    <a:pt x="6775" y="609"/>
                    <a:pt x="6600" y="657"/>
                  </a:cubicBezTo>
                  <a:cubicBezTo>
                    <a:pt x="6559" y="670"/>
                    <a:pt x="6528" y="682"/>
                    <a:pt x="6487" y="688"/>
                  </a:cubicBezTo>
                  <a:cubicBezTo>
                    <a:pt x="6384" y="718"/>
                    <a:pt x="6292" y="749"/>
                    <a:pt x="6189" y="779"/>
                  </a:cubicBezTo>
                  <a:cubicBezTo>
                    <a:pt x="6148" y="791"/>
                    <a:pt x="6107" y="804"/>
                    <a:pt x="6066" y="816"/>
                  </a:cubicBezTo>
                  <a:cubicBezTo>
                    <a:pt x="5983" y="846"/>
                    <a:pt x="5901" y="871"/>
                    <a:pt x="5819" y="901"/>
                  </a:cubicBezTo>
                  <a:cubicBezTo>
                    <a:pt x="5747" y="925"/>
                    <a:pt x="5675" y="956"/>
                    <a:pt x="5603" y="980"/>
                  </a:cubicBezTo>
                  <a:cubicBezTo>
                    <a:pt x="5562" y="998"/>
                    <a:pt x="5521" y="1017"/>
                    <a:pt x="5469" y="1029"/>
                  </a:cubicBezTo>
                  <a:cubicBezTo>
                    <a:pt x="5387" y="1065"/>
                    <a:pt x="5295" y="1096"/>
                    <a:pt x="5212" y="1132"/>
                  </a:cubicBezTo>
                  <a:cubicBezTo>
                    <a:pt x="5171" y="1151"/>
                    <a:pt x="5130" y="1163"/>
                    <a:pt x="5099" y="1181"/>
                  </a:cubicBezTo>
                  <a:cubicBezTo>
                    <a:pt x="4955" y="1248"/>
                    <a:pt x="4801" y="1309"/>
                    <a:pt x="4657" y="1376"/>
                  </a:cubicBezTo>
                  <a:cubicBezTo>
                    <a:pt x="4616" y="1394"/>
                    <a:pt x="4575" y="1418"/>
                    <a:pt x="4534" y="1437"/>
                  </a:cubicBezTo>
                  <a:cubicBezTo>
                    <a:pt x="4452" y="1479"/>
                    <a:pt x="4359" y="1522"/>
                    <a:pt x="4277" y="1565"/>
                  </a:cubicBezTo>
                  <a:cubicBezTo>
                    <a:pt x="4236" y="1583"/>
                    <a:pt x="4205" y="1601"/>
                    <a:pt x="4164" y="1619"/>
                  </a:cubicBezTo>
                  <a:cubicBezTo>
                    <a:pt x="4102" y="1656"/>
                    <a:pt x="4040" y="1692"/>
                    <a:pt x="3979" y="1723"/>
                  </a:cubicBezTo>
                  <a:cubicBezTo>
                    <a:pt x="3876" y="1778"/>
                    <a:pt x="3783" y="1832"/>
                    <a:pt x="3681" y="1887"/>
                  </a:cubicBezTo>
                  <a:cubicBezTo>
                    <a:pt x="3557" y="1960"/>
                    <a:pt x="3434" y="2039"/>
                    <a:pt x="3300" y="2113"/>
                  </a:cubicBezTo>
                  <a:cubicBezTo>
                    <a:pt x="3259" y="2137"/>
                    <a:pt x="3228" y="2161"/>
                    <a:pt x="3197" y="2179"/>
                  </a:cubicBezTo>
                  <a:cubicBezTo>
                    <a:pt x="3125" y="2228"/>
                    <a:pt x="3043" y="2283"/>
                    <a:pt x="2971" y="2332"/>
                  </a:cubicBezTo>
                  <a:cubicBezTo>
                    <a:pt x="2940" y="2350"/>
                    <a:pt x="2909" y="2374"/>
                    <a:pt x="2879" y="2393"/>
                  </a:cubicBezTo>
                  <a:cubicBezTo>
                    <a:pt x="2827" y="2429"/>
                    <a:pt x="2776" y="2472"/>
                    <a:pt x="2714" y="2508"/>
                  </a:cubicBezTo>
                  <a:cubicBezTo>
                    <a:pt x="2622" y="2575"/>
                    <a:pt x="2519" y="2648"/>
                    <a:pt x="2437" y="2721"/>
                  </a:cubicBezTo>
                  <a:cubicBezTo>
                    <a:pt x="2334" y="2807"/>
                    <a:pt x="2221" y="2892"/>
                    <a:pt x="2118" y="2977"/>
                  </a:cubicBezTo>
                  <a:cubicBezTo>
                    <a:pt x="2087" y="3001"/>
                    <a:pt x="2056" y="3032"/>
                    <a:pt x="2025" y="3056"/>
                  </a:cubicBezTo>
                  <a:cubicBezTo>
                    <a:pt x="1964" y="3111"/>
                    <a:pt x="1902" y="3166"/>
                    <a:pt x="1840" y="3221"/>
                  </a:cubicBezTo>
                  <a:cubicBezTo>
                    <a:pt x="1820" y="3239"/>
                    <a:pt x="1789" y="3263"/>
                    <a:pt x="1768" y="3281"/>
                  </a:cubicBezTo>
                  <a:cubicBezTo>
                    <a:pt x="1717" y="3330"/>
                    <a:pt x="1676" y="3379"/>
                    <a:pt x="1624" y="3428"/>
                  </a:cubicBezTo>
                  <a:cubicBezTo>
                    <a:pt x="1583" y="3470"/>
                    <a:pt x="1542" y="3519"/>
                    <a:pt x="1491" y="3561"/>
                  </a:cubicBezTo>
                  <a:cubicBezTo>
                    <a:pt x="1460" y="3586"/>
                    <a:pt x="1439" y="3616"/>
                    <a:pt x="1419" y="3641"/>
                  </a:cubicBezTo>
                  <a:cubicBezTo>
                    <a:pt x="1367" y="3695"/>
                    <a:pt x="1316" y="3750"/>
                    <a:pt x="1275" y="3805"/>
                  </a:cubicBezTo>
                  <a:cubicBezTo>
                    <a:pt x="1254" y="3829"/>
                    <a:pt x="1234" y="3854"/>
                    <a:pt x="1213" y="3878"/>
                  </a:cubicBezTo>
                  <a:cubicBezTo>
                    <a:pt x="1131" y="3982"/>
                    <a:pt x="1049" y="4079"/>
                    <a:pt x="977" y="4182"/>
                  </a:cubicBezTo>
                  <a:cubicBezTo>
                    <a:pt x="956" y="4213"/>
                    <a:pt x="936" y="4237"/>
                    <a:pt x="915" y="4268"/>
                  </a:cubicBezTo>
                  <a:cubicBezTo>
                    <a:pt x="874" y="4329"/>
                    <a:pt x="833" y="4389"/>
                    <a:pt x="792" y="4450"/>
                  </a:cubicBezTo>
                  <a:cubicBezTo>
                    <a:pt x="771" y="4487"/>
                    <a:pt x="750" y="4517"/>
                    <a:pt x="720" y="4554"/>
                  </a:cubicBezTo>
                  <a:cubicBezTo>
                    <a:pt x="709" y="4566"/>
                    <a:pt x="709" y="4578"/>
                    <a:pt x="699" y="4584"/>
                  </a:cubicBezTo>
                  <a:cubicBezTo>
                    <a:pt x="679" y="4615"/>
                    <a:pt x="668" y="4645"/>
                    <a:pt x="648" y="4676"/>
                  </a:cubicBezTo>
                  <a:cubicBezTo>
                    <a:pt x="607" y="4755"/>
                    <a:pt x="555" y="4840"/>
                    <a:pt x="514" y="4919"/>
                  </a:cubicBezTo>
                  <a:cubicBezTo>
                    <a:pt x="483" y="4980"/>
                    <a:pt x="463" y="5035"/>
                    <a:pt x="432" y="5096"/>
                  </a:cubicBezTo>
                  <a:cubicBezTo>
                    <a:pt x="411" y="5132"/>
                    <a:pt x="391" y="5169"/>
                    <a:pt x="380" y="5205"/>
                  </a:cubicBezTo>
                  <a:cubicBezTo>
                    <a:pt x="339" y="5297"/>
                    <a:pt x="308" y="5388"/>
                    <a:pt x="267" y="5479"/>
                  </a:cubicBezTo>
                  <a:cubicBezTo>
                    <a:pt x="247" y="5522"/>
                    <a:pt x="236" y="5564"/>
                    <a:pt x="226" y="5607"/>
                  </a:cubicBezTo>
                  <a:cubicBezTo>
                    <a:pt x="216" y="5644"/>
                    <a:pt x="195" y="5680"/>
                    <a:pt x="195" y="5717"/>
                  </a:cubicBezTo>
                  <a:cubicBezTo>
                    <a:pt x="164" y="5820"/>
                    <a:pt x="134" y="5917"/>
                    <a:pt x="113" y="6021"/>
                  </a:cubicBezTo>
                  <a:cubicBezTo>
                    <a:pt x="93" y="6124"/>
                    <a:pt x="72" y="6234"/>
                    <a:pt x="51" y="6338"/>
                  </a:cubicBezTo>
                  <a:cubicBezTo>
                    <a:pt x="31" y="6417"/>
                    <a:pt x="31" y="6502"/>
                    <a:pt x="21" y="6581"/>
                  </a:cubicBezTo>
                  <a:cubicBezTo>
                    <a:pt x="10" y="6636"/>
                    <a:pt x="10" y="6685"/>
                    <a:pt x="0" y="6739"/>
                  </a:cubicBezTo>
                  <a:cubicBezTo>
                    <a:pt x="0" y="6764"/>
                    <a:pt x="0" y="6794"/>
                    <a:pt x="0" y="6818"/>
                  </a:cubicBezTo>
                  <a:cubicBezTo>
                    <a:pt x="0" y="6922"/>
                    <a:pt x="0" y="7025"/>
                    <a:pt x="10" y="7123"/>
                  </a:cubicBezTo>
                  <a:cubicBezTo>
                    <a:pt x="10" y="7159"/>
                    <a:pt x="21" y="7196"/>
                    <a:pt x="21" y="7226"/>
                  </a:cubicBezTo>
                  <a:cubicBezTo>
                    <a:pt x="31" y="7293"/>
                    <a:pt x="41" y="7366"/>
                    <a:pt x="51" y="7433"/>
                  </a:cubicBezTo>
                  <a:cubicBezTo>
                    <a:pt x="51" y="7458"/>
                    <a:pt x="51" y="7488"/>
                    <a:pt x="62" y="7513"/>
                  </a:cubicBezTo>
                  <a:cubicBezTo>
                    <a:pt x="72" y="7561"/>
                    <a:pt x="82" y="7610"/>
                    <a:pt x="93" y="7665"/>
                  </a:cubicBezTo>
                  <a:cubicBezTo>
                    <a:pt x="103" y="7726"/>
                    <a:pt x="123" y="7780"/>
                    <a:pt x="134" y="7841"/>
                  </a:cubicBezTo>
                  <a:cubicBezTo>
                    <a:pt x="144" y="7872"/>
                    <a:pt x="144" y="7908"/>
                    <a:pt x="154" y="7939"/>
                  </a:cubicBezTo>
                  <a:cubicBezTo>
                    <a:pt x="185" y="8048"/>
                    <a:pt x="226" y="8158"/>
                    <a:pt x="257" y="8267"/>
                  </a:cubicBezTo>
                  <a:cubicBezTo>
                    <a:pt x="267" y="8286"/>
                    <a:pt x="278" y="8310"/>
                    <a:pt x="278" y="8328"/>
                  </a:cubicBezTo>
                  <a:cubicBezTo>
                    <a:pt x="298" y="8389"/>
                    <a:pt x="329" y="8456"/>
                    <a:pt x="360" y="8517"/>
                  </a:cubicBezTo>
                  <a:cubicBezTo>
                    <a:pt x="380" y="8560"/>
                    <a:pt x="391" y="8602"/>
                    <a:pt x="411" y="8645"/>
                  </a:cubicBezTo>
                  <a:cubicBezTo>
                    <a:pt x="422" y="8675"/>
                    <a:pt x="442" y="8706"/>
                    <a:pt x="463" y="8736"/>
                  </a:cubicBezTo>
                  <a:cubicBezTo>
                    <a:pt x="493" y="8797"/>
                    <a:pt x="524" y="8858"/>
                    <a:pt x="555" y="8919"/>
                  </a:cubicBezTo>
                  <a:cubicBezTo>
                    <a:pt x="565" y="8949"/>
                    <a:pt x="586" y="8974"/>
                    <a:pt x="596" y="9004"/>
                  </a:cubicBezTo>
                  <a:cubicBezTo>
                    <a:pt x="658" y="9108"/>
                    <a:pt x="720" y="9205"/>
                    <a:pt x="792" y="9308"/>
                  </a:cubicBezTo>
                  <a:cubicBezTo>
                    <a:pt x="812" y="9339"/>
                    <a:pt x="833" y="9369"/>
                    <a:pt x="864" y="9400"/>
                  </a:cubicBezTo>
                  <a:cubicBezTo>
                    <a:pt x="915" y="9461"/>
                    <a:pt x="956" y="9522"/>
                    <a:pt x="1008" y="9582"/>
                  </a:cubicBezTo>
                  <a:cubicBezTo>
                    <a:pt x="1028" y="9607"/>
                    <a:pt x="1049" y="9631"/>
                    <a:pt x="1069" y="9655"/>
                  </a:cubicBezTo>
                  <a:cubicBezTo>
                    <a:pt x="1121" y="9704"/>
                    <a:pt x="1162" y="9759"/>
                    <a:pt x="1213" y="9808"/>
                  </a:cubicBezTo>
                  <a:cubicBezTo>
                    <a:pt x="1254" y="9850"/>
                    <a:pt x="1295" y="9893"/>
                    <a:pt x="1326" y="9936"/>
                  </a:cubicBezTo>
                  <a:cubicBezTo>
                    <a:pt x="1357" y="9966"/>
                    <a:pt x="1388" y="9996"/>
                    <a:pt x="1419" y="10027"/>
                  </a:cubicBezTo>
                  <a:cubicBezTo>
                    <a:pt x="1501" y="10100"/>
                    <a:pt x="1573" y="10173"/>
                    <a:pt x="1655" y="10246"/>
                  </a:cubicBezTo>
                  <a:cubicBezTo>
                    <a:pt x="1748" y="10331"/>
                    <a:pt x="1851" y="10416"/>
                    <a:pt x="1943" y="10502"/>
                  </a:cubicBezTo>
                  <a:cubicBezTo>
                    <a:pt x="1984" y="10532"/>
                    <a:pt x="2015" y="10563"/>
                    <a:pt x="2056" y="10599"/>
                  </a:cubicBezTo>
                  <a:cubicBezTo>
                    <a:pt x="2118" y="10654"/>
                    <a:pt x="2180" y="10703"/>
                    <a:pt x="2241" y="10757"/>
                  </a:cubicBezTo>
                  <a:cubicBezTo>
                    <a:pt x="2272" y="10788"/>
                    <a:pt x="2313" y="10818"/>
                    <a:pt x="2354" y="10849"/>
                  </a:cubicBezTo>
                  <a:cubicBezTo>
                    <a:pt x="2426" y="10910"/>
                    <a:pt x="2498" y="10964"/>
                    <a:pt x="2580" y="11025"/>
                  </a:cubicBezTo>
                  <a:cubicBezTo>
                    <a:pt x="2694" y="11117"/>
                    <a:pt x="2817" y="11208"/>
                    <a:pt x="2940" y="11299"/>
                  </a:cubicBezTo>
                  <a:cubicBezTo>
                    <a:pt x="3095" y="11415"/>
                    <a:pt x="3249" y="11531"/>
                    <a:pt x="3403" y="11652"/>
                  </a:cubicBezTo>
                  <a:cubicBezTo>
                    <a:pt x="3588" y="11792"/>
                    <a:pt x="3763" y="11926"/>
                    <a:pt x="3948" y="12060"/>
                  </a:cubicBezTo>
                  <a:cubicBezTo>
                    <a:pt x="4267" y="12298"/>
                    <a:pt x="4585" y="12541"/>
                    <a:pt x="4904" y="12785"/>
                  </a:cubicBezTo>
                  <a:cubicBezTo>
                    <a:pt x="4996" y="12858"/>
                    <a:pt x="5089" y="12931"/>
                    <a:pt x="5182" y="13004"/>
                  </a:cubicBezTo>
                  <a:cubicBezTo>
                    <a:pt x="5212" y="13028"/>
                    <a:pt x="5243" y="13053"/>
                    <a:pt x="5274" y="13077"/>
                  </a:cubicBezTo>
                  <a:cubicBezTo>
                    <a:pt x="5336" y="13132"/>
                    <a:pt x="5397" y="13180"/>
                    <a:pt x="5459" y="13235"/>
                  </a:cubicBezTo>
                  <a:cubicBezTo>
                    <a:pt x="5552" y="13308"/>
                    <a:pt x="5634" y="13387"/>
                    <a:pt x="5716" y="13460"/>
                  </a:cubicBezTo>
                  <a:cubicBezTo>
                    <a:pt x="5798" y="13533"/>
                    <a:pt x="5891" y="13613"/>
                    <a:pt x="5973" y="13686"/>
                  </a:cubicBezTo>
                  <a:cubicBezTo>
                    <a:pt x="6055" y="13765"/>
                    <a:pt x="6148" y="13838"/>
                    <a:pt x="6230" y="13917"/>
                  </a:cubicBezTo>
                  <a:cubicBezTo>
                    <a:pt x="6312" y="13996"/>
                    <a:pt x="6395" y="14069"/>
                    <a:pt x="6477" y="14148"/>
                  </a:cubicBezTo>
                  <a:cubicBezTo>
                    <a:pt x="6559" y="14227"/>
                    <a:pt x="6631" y="14307"/>
                    <a:pt x="6703" y="14386"/>
                  </a:cubicBezTo>
                  <a:cubicBezTo>
                    <a:pt x="6775" y="14465"/>
                    <a:pt x="6847" y="14544"/>
                    <a:pt x="6919" y="14623"/>
                  </a:cubicBezTo>
                  <a:cubicBezTo>
                    <a:pt x="7001" y="14715"/>
                    <a:pt x="7094" y="14806"/>
                    <a:pt x="7176" y="14903"/>
                  </a:cubicBezTo>
                  <a:cubicBezTo>
                    <a:pt x="7217" y="14952"/>
                    <a:pt x="7269" y="15007"/>
                    <a:pt x="7310" y="15055"/>
                  </a:cubicBezTo>
                  <a:cubicBezTo>
                    <a:pt x="7351" y="15110"/>
                    <a:pt x="7392" y="15171"/>
                    <a:pt x="7443" y="15226"/>
                  </a:cubicBezTo>
                  <a:cubicBezTo>
                    <a:pt x="7505" y="15317"/>
                    <a:pt x="7556" y="15409"/>
                    <a:pt x="7598" y="15500"/>
                  </a:cubicBezTo>
                  <a:cubicBezTo>
                    <a:pt x="7649" y="15609"/>
                    <a:pt x="7690" y="15719"/>
                    <a:pt x="7721" y="15829"/>
                  </a:cubicBezTo>
                  <a:cubicBezTo>
                    <a:pt x="7731" y="15896"/>
                    <a:pt x="7752" y="15969"/>
                    <a:pt x="7762" y="16036"/>
                  </a:cubicBezTo>
                  <a:cubicBezTo>
                    <a:pt x="7772" y="16090"/>
                    <a:pt x="7783" y="16139"/>
                    <a:pt x="7783" y="16194"/>
                  </a:cubicBezTo>
                  <a:cubicBezTo>
                    <a:pt x="7793" y="16261"/>
                    <a:pt x="7803" y="16328"/>
                    <a:pt x="7803" y="16401"/>
                  </a:cubicBezTo>
                  <a:cubicBezTo>
                    <a:pt x="7803" y="16437"/>
                    <a:pt x="7803" y="16474"/>
                    <a:pt x="7813" y="16510"/>
                  </a:cubicBezTo>
                  <a:cubicBezTo>
                    <a:pt x="7813" y="16535"/>
                    <a:pt x="7813" y="16553"/>
                    <a:pt x="7813" y="16577"/>
                  </a:cubicBezTo>
                  <a:cubicBezTo>
                    <a:pt x="7813" y="16596"/>
                    <a:pt x="7824" y="16614"/>
                    <a:pt x="7824" y="16632"/>
                  </a:cubicBezTo>
                  <a:cubicBezTo>
                    <a:pt x="7824" y="16650"/>
                    <a:pt x="7865" y="16663"/>
                    <a:pt x="7896" y="16663"/>
                  </a:cubicBezTo>
                  <a:cubicBezTo>
                    <a:pt x="7927" y="16663"/>
                    <a:pt x="7957" y="16650"/>
                    <a:pt x="7968" y="16632"/>
                  </a:cubicBezTo>
                  <a:cubicBezTo>
                    <a:pt x="7978" y="16608"/>
                    <a:pt x="7978" y="16590"/>
                    <a:pt x="7978" y="16565"/>
                  </a:cubicBezTo>
                  <a:cubicBezTo>
                    <a:pt x="7978" y="16535"/>
                    <a:pt x="7978" y="16504"/>
                    <a:pt x="7988" y="16480"/>
                  </a:cubicBezTo>
                  <a:cubicBezTo>
                    <a:pt x="7988" y="16443"/>
                    <a:pt x="7998" y="16407"/>
                    <a:pt x="7988" y="16377"/>
                  </a:cubicBezTo>
                  <a:cubicBezTo>
                    <a:pt x="7988" y="16316"/>
                    <a:pt x="7988" y="16261"/>
                    <a:pt x="7988" y="16200"/>
                  </a:cubicBezTo>
                  <a:cubicBezTo>
                    <a:pt x="7988" y="16163"/>
                    <a:pt x="7988" y="16127"/>
                    <a:pt x="7988" y="16090"/>
                  </a:cubicBezTo>
                  <a:cubicBezTo>
                    <a:pt x="7978" y="15981"/>
                    <a:pt x="7968" y="15865"/>
                    <a:pt x="7947" y="15756"/>
                  </a:cubicBezTo>
                  <a:cubicBezTo>
                    <a:pt x="7906" y="15549"/>
                    <a:pt x="7844" y="15335"/>
                    <a:pt x="7711" y="15141"/>
                  </a:cubicBezTo>
                  <a:cubicBezTo>
                    <a:pt x="7680" y="15086"/>
                    <a:pt x="7639" y="15037"/>
                    <a:pt x="7608" y="14982"/>
                  </a:cubicBezTo>
                  <a:cubicBezTo>
                    <a:pt x="7577" y="14940"/>
                    <a:pt x="7546" y="14903"/>
                    <a:pt x="7515" y="14861"/>
                  </a:cubicBezTo>
                  <a:cubicBezTo>
                    <a:pt x="7484" y="14824"/>
                    <a:pt x="7454" y="14781"/>
                    <a:pt x="7423" y="14745"/>
                  </a:cubicBezTo>
                  <a:cubicBezTo>
                    <a:pt x="7382" y="14696"/>
                    <a:pt x="7341" y="14641"/>
                    <a:pt x="7289" y="14593"/>
                  </a:cubicBezTo>
                  <a:cubicBezTo>
                    <a:pt x="7145" y="14428"/>
                    <a:pt x="7001" y="14264"/>
                    <a:pt x="6857" y="14100"/>
                  </a:cubicBezTo>
                  <a:cubicBezTo>
                    <a:pt x="6785" y="14020"/>
                    <a:pt x="6703" y="13941"/>
                    <a:pt x="6631" y="13868"/>
                  </a:cubicBezTo>
                  <a:cubicBezTo>
                    <a:pt x="6559" y="13789"/>
                    <a:pt x="6467" y="13716"/>
                    <a:pt x="6384" y="13637"/>
                  </a:cubicBezTo>
                  <a:cubicBezTo>
                    <a:pt x="6220" y="13479"/>
                    <a:pt x="6045" y="13326"/>
                    <a:pt x="5870" y="13168"/>
                  </a:cubicBezTo>
                  <a:cubicBezTo>
                    <a:pt x="5788" y="13095"/>
                    <a:pt x="5696" y="13022"/>
                    <a:pt x="5613" y="12949"/>
                  </a:cubicBezTo>
                  <a:cubicBezTo>
                    <a:pt x="5531" y="12876"/>
                    <a:pt x="5439" y="12809"/>
                    <a:pt x="5356" y="12742"/>
                  </a:cubicBezTo>
                  <a:cubicBezTo>
                    <a:pt x="5182" y="12602"/>
                    <a:pt x="4996" y="12456"/>
                    <a:pt x="4811" y="12316"/>
                  </a:cubicBezTo>
                  <a:cubicBezTo>
                    <a:pt x="4534" y="12097"/>
                    <a:pt x="4246" y="11878"/>
                    <a:pt x="3968" y="11658"/>
                  </a:cubicBezTo>
                  <a:cubicBezTo>
                    <a:pt x="3968" y="11658"/>
                    <a:pt x="3979" y="11664"/>
                    <a:pt x="3979" y="11664"/>
                  </a:cubicBezTo>
                  <a:cubicBezTo>
                    <a:pt x="3783" y="11512"/>
                    <a:pt x="3578" y="11360"/>
                    <a:pt x="3382" y="11208"/>
                  </a:cubicBezTo>
                  <a:cubicBezTo>
                    <a:pt x="3208" y="11074"/>
                    <a:pt x="3043" y="10940"/>
                    <a:pt x="2868" y="10812"/>
                  </a:cubicBezTo>
                  <a:cubicBezTo>
                    <a:pt x="2786" y="10745"/>
                    <a:pt x="2694" y="10678"/>
                    <a:pt x="2611" y="10605"/>
                  </a:cubicBezTo>
                  <a:cubicBezTo>
                    <a:pt x="2519" y="10526"/>
                    <a:pt x="2426" y="10453"/>
                    <a:pt x="2344" y="10374"/>
                  </a:cubicBezTo>
                  <a:cubicBezTo>
                    <a:pt x="2241" y="10283"/>
                    <a:pt x="2138" y="10191"/>
                    <a:pt x="2046" y="10106"/>
                  </a:cubicBezTo>
                  <a:cubicBezTo>
                    <a:pt x="1964" y="10027"/>
                    <a:pt x="1881" y="9948"/>
                    <a:pt x="1799" y="9869"/>
                  </a:cubicBezTo>
                  <a:cubicBezTo>
                    <a:pt x="1758" y="9832"/>
                    <a:pt x="1727" y="9795"/>
                    <a:pt x="1686" y="9759"/>
                  </a:cubicBezTo>
                  <a:cubicBezTo>
                    <a:pt x="1624" y="9686"/>
                    <a:pt x="1552" y="9619"/>
                    <a:pt x="1491" y="9546"/>
                  </a:cubicBezTo>
                  <a:cubicBezTo>
                    <a:pt x="1450" y="9503"/>
                    <a:pt x="1419" y="9455"/>
                    <a:pt x="1388" y="9412"/>
                  </a:cubicBezTo>
                  <a:cubicBezTo>
                    <a:pt x="1347" y="9357"/>
                    <a:pt x="1306" y="9302"/>
                    <a:pt x="1265" y="9248"/>
                  </a:cubicBezTo>
                  <a:cubicBezTo>
                    <a:pt x="1234" y="9199"/>
                    <a:pt x="1203" y="9144"/>
                    <a:pt x="1172" y="9095"/>
                  </a:cubicBezTo>
                  <a:cubicBezTo>
                    <a:pt x="1151" y="9059"/>
                    <a:pt x="1121" y="9022"/>
                    <a:pt x="1100" y="8986"/>
                  </a:cubicBezTo>
                  <a:cubicBezTo>
                    <a:pt x="1090" y="8974"/>
                    <a:pt x="1079" y="8955"/>
                    <a:pt x="1069" y="8943"/>
                  </a:cubicBezTo>
                  <a:cubicBezTo>
                    <a:pt x="1038" y="8876"/>
                    <a:pt x="1008" y="8815"/>
                    <a:pt x="966" y="8748"/>
                  </a:cubicBezTo>
                  <a:cubicBezTo>
                    <a:pt x="946" y="8712"/>
                    <a:pt x="925" y="8675"/>
                    <a:pt x="905" y="8639"/>
                  </a:cubicBezTo>
                  <a:cubicBezTo>
                    <a:pt x="894" y="8627"/>
                    <a:pt x="884" y="8608"/>
                    <a:pt x="884" y="8596"/>
                  </a:cubicBezTo>
                  <a:cubicBezTo>
                    <a:pt x="833" y="8474"/>
                    <a:pt x="781" y="8353"/>
                    <a:pt x="730" y="8231"/>
                  </a:cubicBezTo>
                  <a:cubicBezTo>
                    <a:pt x="720" y="8213"/>
                    <a:pt x="720" y="8194"/>
                    <a:pt x="709" y="8182"/>
                  </a:cubicBezTo>
                  <a:cubicBezTo>
                    <a:pt x="699" y="8140"/>
                    <a:pt x="679" y="8097"/>
                    <a:pt x="668" y="8054"/>
                  </a:cubicBezTo>
                  <a:cubicBezTo>
                    <a:pt x="648" y="7993"/>
                    <a:pt x="627" y="7933"/>
                    <a:pt x="607" y="7878"/>
                  </a:cubicBezTo>
                  <a:cubicBezTo>
                    <a:pt x="586" y="7805"/>
                    <a:pt x="576" y="7732"/>
                    <a:pt x="555" y="7659"/>
                  </a:cubicBezTo>
                  <a:cubicBezTo>
                    <a:pt x="545" y="7598"/>
                    <a:pt x="524" y="7543"/>
                    <a:pt x="524" y="7488"/>
                  </a:cubicBezTo>
                  <a:cubicBezTo>
                    <a:pt x="514" y="7385"/>
                    <a:pt x="493" y="7281"/>
                    <a:pt x="483" y="7178"/>
                  </a:cubicBezTo>
                  <a:cubicBezTo>
                    <a:pt x="473" y="7111"/>
                    <a:pt x="473" y="7044"/>
                    <a:pt x="473" y="6977"/>
                  </a:cubicBezTo>
                  <a:cubicBezTo>
                    <a:pt x="473" y="6928"/>
                    <a:pt x="473" y="6879"/>
                    <a:pt x="473" y="6825"/>
                  </a:cubicBezTo>
                  <a:cubicBezTo>
                    <a:pt x="473" y="6806"/>
                    <a:pt x="473" y="6782"/>
                    <a:pt x="473" y="6764"/>
                  </a:cubicBezTo>
                  <a:cubicBezTo>
                    <a:pt x="483" y="6666"/>
                    <a:pt x="493" y="6569"/>
                    <a:pt x="504" y="6478"/>
                  </a:cubicBezTo>
                  <a:cubicBezTo>
                    <a:pt x="504" y="6453"/>
                    <a:pt x="504" y="6423"/>
                    <a:pt x="514" y="6398"/>
                  </a:cubicBezTo>
                  <a:cubicBezTo>
                    <a:pt x="514" y="6368"/>
                    <a:pt x="524" y="6338"/>
                    <a:pt x="535" y="6307"/>
                  </a:cubicBezTo>
                  <a:cubicBezTo>
                    <a:pt x="555" y="6222"/>
                    <a:pt x="565" y="6143"/>
                    <a:pt x="586" y="6057"/>
                  </a:cubicBezTo>
                  <a:cubicBezTo>
                    <a:pt x="607" y="5978"/>
                    <a:pt x="627" y="5899"/>
                    <a:pt x="648" y="5820"/>
                  </a:cubicBezTo>
                  <a:cubicBezTo>
                    <a:pt x="668" y="5747"/>
                    <a:pt x="689" y="5674"/>
                    <a:pt x="720" y="5607"/>
                  </a:cubicBezTo>
                  <a:cubicBezTo>
                    <a:pt x="740" y="5534"/>
                    <a:pt x="771" y="5467"/>
                    <a:pt x="802" y="5394"/>
                  </a:cubicBezTo>
                  <a:cubicBezTo>
                    <a:pt x="822" y="5333"/>
                    <a:pt x="853" y="5266"/>
                    <a:pt x="884" y="5205"/>
                  </a:cubicBezTo>
                  <a:cubicBezTo>
                    <a:pt x="925" y="5120"/>
                    <a:pt x="956" y="5041"/>
                    <a:pt x="997" y="4956"/>
                  </a:cubicBezTo>
                  <a:cubicBezTo>
                    <a:pt x="1008" y="4931"/>
                    <a:pt x="1028" y="4901"/>
                    <a:pt x="1038" y="4876"/>
                  </a:cubicBezTo>
                  <a:cubicBezTo>
                    <a:pt x="1069" y="4822"/>
                    <a:pt x="1100" y="4767"/>
                    <a:pt x="1131" y="4706"/>
                  </a:cubicBezTo>
                  <a:cubicBezTo>
                    <a:pt x="1141" y="4682"/>
                    <a:pt x="1162" y="4651"/>
                    <a:pt x="1172" y="4627"/>
                  </a:cubicBezTo>
                  <a:cubicBezTo>
                    <a:pt x="1193" y="4596"/>
                    <a:pt x="1213" y="4566"/>
                    <a:pt x="1234" y="4536"/>
                  </a:cubicBezTo>
                  <a:cubicBezTo>
                    <a:pt x="1285" y="4462"/>
                    <a:pt x="1326" y="4389"/>
                    <a:pt x="1378" y="4316"/>
                  </a:cubicBezTo>
                  <a:cubicBezTo>
                    <a:pt x="1429" y="4249"/>
                    <a:pt x="1491" y="4176"/>
                    <a:pt x="1542" y="4109"/>
                  </a:cubicBezTo>
                  <a:cubicBezTo>
                    <a:pt x="1583" y="4061"/>
                    <a:pt x="1624" y="4006"/>
                    <a:pt x="1665" y="3957"/>
                  </a:cubicBezTo>
                  <a:cubicBezTo>
                    <a:pt x="1737" y="3872"/>
                    <a:pt x="1809" y="3793"/>
                    <a:pt x="1881" y="3708"/>
                  </a:cubicBezTo>
                  <a:cubicBezTo>
                    <a:pt x="1933" y="3653"/>
                    <a:pt x="1994" y="3592"/>
                    <a:pt x="2046" y="3537"/>
                  </a:cubicBezTo>
                  <a:cubicBezTo>
                    <a:pt x="2097" y="3482"/>
                    <a:pt x="2149" y="3428"/>
                    <a:pt x="2200" y="3379"/>
                  </a:cubicBezTo>
                  <a:cubicBezTo>
                    <a:pt x="2293" y="3300"/>
                    <a:pt x="2375" y="3221"/>
                    <a:pt x="2467" y="3141"/>
                  </a:cubicBezTo>
                  <a:cubicBezTo>
                    <a:pt x="2519" y="3099"/>
                    <a:pt x="2570" y="3050"/>
                    <a:pt x="2632" y="3007"/>
                  </a:cubicBezTo>
                  <a:cubicBezTo>
                    <a:pt x="2704" y="2947"/>
                    <a:pt x="2786" y="2886"/>
                    <a:pt x="2858" y="2831"/>
                  </a:cubicBezTo>
                  <a:cubicBezTo>
                    <a:pt x="2930" y="2776"/>
                    <a:pt x="3012" y="2715"/>
                    <a:pt x="3084" y="2660"/>
                  </a:cubicBezTo>
                  <a:cubicBezTo>
                    <a:pt x="3146" y="2612"/>
                    <a:pt x="3208" y="2569"/>
                    <a:pt x="3269" y="2526"/>
                  </a:cubicBezTo>
                  <a:cubicBezTo>
                    <a:pt x="3382" y="2453"/>
                    <a:pt x="3485" y="2380"/>
                    <a:pt x="3598" y="2307"/>
                  </a:cubicBezTo>
                  <a:cubicBezTo>
                    <a:pt x="3670" y="2259"/>
                    <a:pt x="3742" y="2216"/>
                    <a:pt x="3814" y="2173"/>
                  </a:cubicBezTo>
                  <a:cubicBezTo>
                    <a:pt x="3876" y="2137"/>
                    <a:pt x="3938" y="2100"/>
                    <a:pt x="3999" y="2064"/>
                  </a:cubicBezTo>
                  <a:cubicBezTo>
                    <a:pt x="4020" y="2046"/>
                    <a:pt x="4051" y="2033"/>
                    <a:pt x="4071" y="2015"/>
                  </a:cubicBezTo>
                  <a:cubicBezTo>
                    <a:pt x="4184" y="1954"/>
                    <a:pt x="4287" y="1893"/>
                    <a:pt x="4400" y="1832"/>
                  </a:cubicBezTo>
                  <a:cubicBezTo>
                    <a:pt x="4431" y="1814"/>
                    <a:pt x="4462" y="1796"/>
                    <a:pt x="4503" y="1778"/>
                  </a:cubicBezTo>
                  <a:cubicBezTo>
                    <a:pt x="4534" y="1759"/>
                    <a:pt x="4575" y="1741"/>
                    <a:pt x="4606" y="1723"/>
                  </a:cubicBezTo>
                  <a:cubicBezTo>
                    <a:pt x="4709" y="1668"/>
                    <a:pt x="4822" y="1619"/>
                    <a:pt x="4925" y="1565"/>
                  </a:cubicBezTo>
                  <a:cubicBezTo>
                    <a:pt x="5017" y="1522"/>
                    <a:pt x="5110" y="1485"/>
                    <a:pt x="5192" y="1443"/>
                  </a:cubicBezTo>
                  <a:cubicBezTo>
                    <a:pt x="5264" y="1412"/>
                    <a:pt x="5336" y="1376"/>
                    <a:pt x="5408" y="1352"/>
                  </a:cubicBezTo>
                  <a:cubicBezTo>
                    <a:pt x="5531" y="1303"/>
                    <a:pt x="5665" y="1248"/>
                    <a:pt x="5788" y="1199"/>
                  </a:cubicBezTo>
                  <a:cubicBezTo>
                    <a:pt x="5870" y="1169"/>
                    <a:pt x="5963" y="1138"/>
                    <a:pt x="6045" y="1108"/>
                  </a:cubicBezTo>
                  <a:cubicBezTo>
                    <a:pt x="6107" y="1084"/>
                    <a:pt x="6179" y="1059"/>
                    <a:pt x="6240" y="1035"/>
                  </a:cubicBezTo>
                  <a:cubicBezTo>
                    <a:pt x="6271" y="1023"/>
                    <a:pt x="6302" y="1011"/>
                    <a:pt x="6323" y="1005"/>
                  </a:cubicBezTo>
                  <a:cubicBezTo>
                    <a:pt x="6456" y="962"/>
                    <a:pt x="6590" y="919"/>
                    <a:pt x="6724" y="883"/>
                  </a:cubicBezTo>
                  <a:cubicBezTo>
                    <a:pt x="6755" y="877"/>
                    <a:pt x="6785" y="864"/>
                    <a:pt x="6816" y="858"/>
                  </a:cubicBezTo>
                  <a:cubicBezTo>
                    <a:pt x="6868" y="846"/>
                    <a:pt x="6919" y="834"/>
                    <a:pt x="6970" y="816"/>
                  </a:cubicBezTo>
                  <a:cubicBezTo>
                    <a:pt x="7083" y="785"/>
                    <a:pt x="7197" y="755"/>
                    <a:pt x="7310" y="724"/>
                  </a:cubicBezTo>
                  <a:cubicBezTo>
                    <a:pt x="7412" y="700"/>
                    <a:pt x="7515" y="676"/>
                    <a:pt x="7628" y="657"/>
                  </a:cubicBezTo>
                  <a:cubicBezTo>
                    <a:pt x="7711" y="639"/>
                    <a:pt x="7803" y="621"/>
                    <a:pt x="7885" y="603"/>
                  </a:cubicBezTo>
                  <a:cubicBezTo>
                    <a:pt x="8029" y="578"/>
                    <a:pt x="8163" y="554"/>
                    <a:pt x="8307" y="530"/>
                  </a:cubicBezTo>
                  <a:cubicBezTo>
                    <a:pt x="8399" y="511"/>
                    <a:pt x="8492" y="499"/>
                    <a:pt x="8584" y="487"/>
                  </a:cubicBezTo>
                  <a:cubicBezTo>
                    <a:pt x="8656" y="475"/>
                    <a:pt x="8739" y="463"/>
                    <a:pt x="8811" y="457"/>
                  </a:cubicBezTo>
                  <a:cubicBezTo>
                    <a:pt x="8842" y="451"/>
                    <a:pt x="8862" y="451"/>
                    <a:pt x="8893" y="444"/>
                  </a:cubicBezTo>
                  <a:cubicBezTo>
                    <a:pt x="9037" y="426"/>
                    <a:pt x="9181" y="408"/>
                    <a:pt x="9314" y="396"/>
                  </a:cubicBezTo>
                  <a:cubicBezTo>
                    <a:pt x="9530" y="371"/>
                    <a:pt x="9746" y="353"/>
                    <a:pt x="9962" y="335"/>
                  </a:cubicBezTo>
                  <a:cubicBezTo>
                    <a:pt x="10116" y="323"/>
                    <a:pt x="10281" y="310"/>
                    <a:pt x="10435" y="298"/>
                  </a:cubicBezTo>
                  <a:cubicBezTo>
                    <a:pt x="10589" y="286"/>
                    <a:pt x="10733" y="280"/>
                    <a:pt x="10887" y="274"/>
                  </a:cubicBezTo>
                  <a:cubicBezTo>
                    <a:pt x="11031" y="268"/>
                    <a:pt x="11175" y="262"/>
                    <a:pt x="11319" y="256"/>
                  </a:cubicBezTo>
                  <a:cubicBezTo>
                    <a:pt x="11391" y="256"/>
                    <a:pt x="11463" y="250"/>
                    <a:pt x="11545" y="250"/>
                  </a:cubicBezTo>
                  <a:cubicBezTo>
                    <a:pt x="11607" y="250"/>
                    <a:pt x="11679" y="250"/>
                    <a:pt x="11741" y="250"/>
                  </a:cubicBezTo>
                  <a:cubicBezTo>
                    <a:pt x="11885" y="250"/>
                    <a:pt x="12029" y="244"/>
                    <a:pt x="12183" y="250"/>
                  </a:cubicBezTo>
                  <a:cubicBezTo>
                    <a:pt x="12286" y="250"/>
                    <a:pt x="12388" y="250"/>
                    <a:pt x="12501" y="256"/>
                  </a:cubicBezTo>
                  <a:cubicBezTo>
                    <a:pt x="12553" y="256"/>
                    <a:pt x="12604" y="256"/>
                    <a:pt x="12656" y="256"/>
                  </a:cubicBezTo>
                  <a:cubicBezTo>
                    <a:pt x="12748" y="262"/>
                    <a:pt x="12841" y="262"/>
                    <a:pt x="12944" y="268"/>
                  </a:cubicBezTo>
                  <a:cubicBezTo>
                    <a:pt x="13016" y="274"/>
                    <a:pt x="13077" y="274"/>
                    <a:pt x="13149" y="280"/>
                  </a:cubicBezTo>
                  <a:cubicBezTo>
                    <a:pt x="13293" y="292"/>
                    <a:pt x="13447" y="304"/>
                    <a:pt x="13591" y="317"/>
                  </a:cubicBezTo>
                  <a:cubicBezTo>
                    <a:pt x="13694" y="329"/>
                    <a:pt x="13797" y="341"/>
                    <a:pt x="13900" y="347"/>
                  </a:cubicBezTo>
                  <a:cubicBezTo>
                    <a:pt x="13982" y="353"/>
                    <a:pt x="14064" y="365"/>
                    <a:pt x="14146" y="371"/>
                  </a:cubicBezTo>
                  <a:cubicBezTo>
                    <a:pt x="14280" y="390"/>
                    <a:pt x="14414" y="408"/>
                    <a:pt x="14547" y="426"/>
                  </a:cubicBezTo>
                  <a:cubicBezTo>
                    <a:pt x="14630" y="438"/>
                    <a:pt x="14712" y="451"/>
                    <a:pt x="14784" y="463"/>
                  </a:cubicBezTo>
                  <a:cubicBezTo>
                    <a:pt x="14856" y="475"/>
                    <a:pt x="14917" y="487"/>
                    <a:pt x="14989" y="493"/>
                  </a:cubicBezTo>
                  <a:cubicBezTo>
                    <a:pt x="15020" y="499"/>
                    <a:pt x="15051" y="499"/>
                    <a:pt x="15072" y="505"/>
                  </a:cubicBezTo>
                  <a:cubicBezTo>
                    <a:pt x="15185" y="530"/>
                    <a:pt x="15308" y="554"/>
                    <a:pt x="15421" y="572"/>
                  </a:cubicBezTo>
                  <a:cubicBezTo>
                    <a:pt x="15452" y="578"/>
                    <a:pt x="15493" y="584"/>
                    <a:pt x="15524" y="591"/>
                  </a:cubicBezTo>
                  <a:cubicBezTo>
                    <a:pt x="15565" y="597"/>
                    <a:pt x="15606" y="609"/>
                    <a:pt x="15647" y="621"/>
                  </a:cubicBezTo>
                  <a:cubicBezTo>
                    <a:pt x="15740" y="645"/>
                    <a:pt x="15832" y="670"/>
                    <a:pt x="15925" y="688"/>
                  </a:cubicBezTo>
                  <a:cubicBezTo>
                    <a:pt x="16059" y="724"/>
                    <a:pt x="16182" y="767"/>
                    <a:pt x="16316" y="804"/>
                  </a:cubicBezTo>
                  <a:cubicBezTo>
                    <a:pt x="16347" y="816"/>
                    <a:pt x="16377" y="822"/>
                    <a:pt x="16408" y="834"/>
                  </a:cubicBezTo>
                  <a:cubicBezTo>
                    <a:pt x="16490" y="864"/>
                    <a:pt x="16573" y="889"/>
                    <a:pt x="16655" y="919"/>
                  </a:cubicBezTo>
                  <a:cubicBezTo>
                    <a:pt x="16768" y="956"/>
                    <a:pt x="16871" y="998"/>
                    <a:pt x="16984" y="1041"/>
                  </a:cubicBezTo>
                  <a:cubicBezTo>
                    <a:pt x="17025" y="1059"/>
                    <a:pt x="17066" y="1078"/>
                    <a:pt x="17107" y="1096"/>
                  </a:cubicBezTo>
                  <a:cubicBezTo>
                    <a:pt x="17159" y="1120"/>
                    <a:pt x="17210" y="1138"/>
                    <a:pt x="17251" y="1163"/>
                  </a:cubicBezTo>
                  <a:cubicBezTo>
                    <a:pt x="17333" y="1205"/>
                    <a:pt x="17426" y="1248"/>
                    <a:pt x="17508" y="1291"/>
                  </a:cubicBezTo>
                  <a:cubicBezTo>
                    <a:pt x="17529" y="1303"/>
                    <a:pt x="17549" y="1315"/>
                    <a:pt x="17570" y="1327"/>
                  </a:cubicBezTo>
                  <a:cubicBezTo>
                    <a:pt x="17621" y="1358"/>
                    <a:pt x="17683" y="1394"/>
                    <a:pt x="17734" y="1425"/>
                  </a:cubicBezTo>
                  <a:cubicBezTo>
                    <a:pt x="17765" y="1443"/>
                    <a:pt x="17796" y="1455"/>
                    <a:pt x="17817" y="1473"/>
                  </a:cubicBezTo>
                  <a:cubicBezTo>
                    <a:pt x="17848" y="1498"/>
                    <a:pt x="17889" y="1522"/>
                    <a:pt x="17930" y="1546"/>
                  </a:cubicBezTo>
                  <a:cubicBezTo>
                    <a:pt x="18002" y="1595"/>
                    <a:pt x="18074" y="1638"/>
                    <a:pt x="18146" y="1686"/>
                  </a:cubicBezTo>
                  <a:cubicBezTo>
                    <a:pt x="18238" y="1747"/>
                    <a:pt x="18320" y="1808"/>
                    <a:pt x="18413" y="1869"/>
                  </a:cubicBezTo>
                  <a:cubicBezTo>
                    <a:pt x="18475" y="1912"/>
                    <a:pt x="18536" y="1960"/>
                    <a:pt x="18608" y="2009"/>
                  </a:cubicBezTo>
                  <a:cubicBezTo>
                    <a:pt x="18742" y="2100"/>
                    <a:pt x="18865" y="2198"/>
                    <a:pt x="18989" y="2295"/>
                  </a:cubicBezTo>
                  <a:cubicBezTo>
                    <a:pt x="19122" y="2399"/>
                    <a:pt x="19246" y="2502"/>
                    <a:pt x="19379" y="2606"/>
                  </a:cubicBezTo>
                  <a:cubicBezTo>
                    <a:pt x="19513" y="2715"/>
                    <a:pt x="19647" y="2831"/>
                    <a:pt x="19791" y="2940"/>
                  </a:cubicBezTo>
                  <a:cubicBezTo>
                    <a:pt x="19852" y="2995"/>
                    <a:pt x="19914" y="3050"/>
                    <a:pt x="19976" y="3105"/>
                  </a:cubicBezTo>
                  <a:cubicBezTo>
                    <a:pt x="19996" y="3123"/>
                    <a:pt x="20017" y="3141"/>
                    <a:pt x="20037" y="3160"/>
                  </a:cubicBezTo>
                  <a:cubicBezTo>
                    <a:pt x="20068" y="3190"/>
                    <a:pt x="20099" y="3221"/>
                    <a:pt x="20120" y="3245"/>
                  </a:cubicBezTo>
                  <a:cubicBezTo>
                    <a:pt x="20171" y="3300"/>
                    <a:pt x="20222" y="3348"/>
                    <a:pt x="20274" y="3403"/>
                  </a:cubicBezTo>
                  <a:cubicBezTo>
                    <a:pt x="20325" y="3470"/>
                    <a:pt x="20387" y="3537"/>
                    <a:pt x="20438" y="3604"/>
                  </a:cubicBezTo>
                  <a:cubicBezTo>
                    <a:pt x="20479" y="3659"/>
                    <a:pt x="20510" y="3714"/>
                    <a:pt x="20551" y="3768"/>
                  </a:cubicBezTo>
                  <a:cubicBezTo>
                    <a:pt x="20582" y="3811"/>
                    <a:pt x="20613" y="3860"/>
                    <a:pt x="20634" y="3902"/>
                  </a:cubicBezTo>
                  <a:cubicBezTo>
                    <a:pt x="20664" y="3951"/>
                    <a:pt x="20695" y="4006"/>
                    <a:pt x="20726" y="4055"/>
                  </a:cubicBezTo>
                  <a:cubicBezTo>
                    <a:pt x="20767" y="4122"/>
                    <a:pt x="20798" y="4188"/>
                    <a:pt x="20839" y="4255"/>
                  </a:cubicBezTo>
                  <a:cubicBezTo>
                    <a:pt x="20870" y="4310"/>
                    <a:pt x="20891" y="4359"/>
                    <a:pt x="20911" y="4414"/>
                  </a:cubicBezTo>
                  <a:cubicBezTo>
                    <a:pt x="20932" y="4462"/>
                    <a:pt x="20952" y="4511"/>
                    <a:pt x="20973" y="4554"/>
                  </a:cubicBezTo>
                  <a:cubicBezTo>
                    <a:pt x="20993" y="4596"/>
                    <a:pt x="21004" y="4633"/>
                    <a:pt x="21024" y="4676"/>
                  </a:cubicBezTo>
                  <a:cubicBezTo>
                    <a:pt x="21035" y="4694"/>
                    <a:pt x="21035" y="4712"/>
                    <a:pt x="21045" y="4724"/>
                  </a:cubicBezTo>
                  <a:cubicBezTo>
                    <a:pt x="21065" y="4785"/>
                    <a:pt x="21086" y="4852"/>
                    <a:pt x="21107" y="4913"/>
                  </a:cubicBezTo>
                  <a:cubicBezTo>
                    <a:pt x="21127" y="4998"/>
                    <a:pt x="21137" y="5083"/>
                    <a:pt x="21148" y="5169"/>
                  </a:cubicBezTo>
                  <a:cubicBezTo>
                    <a:pt x="21158" y="5230"/>
                    <a:pt x="21158" y="5296"/>
                    <a:pt x="21168" y="5357"/>
                  </a:cubicBezTo>
                  <a:cubicBezTo>
                    <a:pt x="21168" y="5406"/>
                    <a:pt x="21168" y="5455"/>
                    <a:pt x="21168" y="5497"/>
                  </a:cubicBezTo>
                  <a:cubicBezTo>
                    <a:pt x="21168" y="5534"/>
                    <a:pt x="21168" y="5577"/>
                    <a:pt x="21168" y="5613"/>
                  </a:cubicBezTo>
                  <a:cubicBezTo>
                    <a:pt x="21158" y="5680"/>
                    <a:pt x="21158" y="5741"/>
                    <a:pt x="21148" y="5808"/>
                  </a:cubicBezTo>
                  <a:cubicBezTo>
                    <a:pt x="21137" y="5893"/>
                    <a:pt x="21117" y="5978"/>
                    <a:pt x="21107" y="6064"/>
                  </a:cubicBezTo>
                  <a:cubicBezTo>
                    <a:pt x="21086" y="6124"/>
                    <a:pt x="21076" y="6185"/>
                    <a:pt x="21055" y="6240"/>
                  </a:cubicBezTo>
                  <a:cubicBezTo>
                    <a:pt x="21045" y="6295"/>
                    <a:pt x="21024" y="6350"/>
                    <a:pt x="21004" y="6404"/>
                  </a:cubicBezTo>
                  <a:cubicBezTo>
                    <a:pt x="20983" y="6453"/>
                    <a:pt x="20973" y="6502"/>
                    <a:pt x="20952" y="6551"/>
                  </a:cubicBezTo>
                  <a:cubicBezTo>
                    <a:pt x="20921" y="6611"/>
                    <a:pt x="20901" y="6672"/>
                    <a:pt x="20870" y="6733"/>
                  </a:cubicBezTo>
                  <a:cubicBezTo>
                    <a:pt x="20839" y="6800"/>
                    <a:pt x="20808" y="6867"/>
                    <a:pt x="20767" y="6934"/>
                  </a:cubicBezTo>
                  <a:cubicBezTo>
                    <a:pt x="20736" y="6989"/>
                    <a:pt x="20706" y="7044"/>
                    <a:pt x="20675" y="7099"/>
                  </a:cubicBezTo>
                  <a:cubicBezTo>
                    <a:pt x="20654" y="7141"/>
                    <a:pt x="20623" y="7190"/>
                    <a:pt x="20592" y="7232"/>
                  </a:cubicBezTo>
                  <a:cubicBezTo>
                    <a:pt x="20551" y="7293"/>
                    <a:pt x="20510" y="7354"/>
                    <a:pt x="20479" y="7421"/>
                  </a:cubicBezTo>
                  <a:cubicBezTo>
                    <a:pt x="20459" y="7452"/>
                    <a:pt x="20428" y="7488"/>
                    <a:pt x="20407" y="7519"/>
                  </a:cubicBezTo>
                  <a:cubicBezTo>
                    <a:pt x="20377" y="7561"/>
                    <a:pt x="20346" y="7598"/>
                    <a:pt x="20315" y="7640"/>
                  </a:cubicBezTo>
                  <a:cubicBezTo>
                    <a:pt x="20243" y="7726"/>
                    <a:pt x="20171" y="7811"/>
                    <a:pt x="20099" y="7890"/>
                  </a:cubicBezTo>
                  <a:cubicBezTo>
                    <a:pt x="20027" y="7969"/>
                    <a:pt x="19955" y="8048"/>
                    <a:pt x="19883" y="8127"/>
                  </a:cubicBezTo>
                  <a:cubicBezTo>
                    <a:pt x="19811" y="8207"/>
                    <a:pt x="19739" y="8286"/>
                    <a:pt x="19667" y="8371"/>
                  </a:cubicBezTo>
                  <a:cubicBezTo>
                    <a:pt x="19513" y="8535"/>
                    <a:pt x="19359" y="8700"/>
                    <a:pt x="19205" y="8858"/>
                  </a:cubicBezTo>
                  <a:cubicBezTo>
                    <a:pt x="19133" y="8931"/>
                    <a:pt x="19050" y="9010"/>
                    <a:pt x="18978" y="9083"/>
                  </a:cubicBezTo>
                  <a:cubicBezTo>
                    <a:pt x="18906" y="9150"/>
                    <a:pt x="18834" y="9223"/>
                    <a:pt x="18763" y="9290"/>
                  </a:cubicBezTo>
                  <a:cubicBezTo>
                    <a:pt x="18598" y="9448"/>
                    <a:pt x="18444" y="9607"/>
                    <a:pt x="18279" y="9765"/>
                  </a:cubicBezTo>
                  <a:cubicBezTo>
                    <a:pt x="18125" y="9917"/>
                    <a:pt x="17981" y="10076"/>
                    <a:pt x="17827" y="10228"/>
                  </a:cubicBezTo>
                  <a:cubicBezTo>
                    <a:pt x="17734" y="10319"/>
                    <a:pt x="17652" y="10404"/>
                    <a:pt x="17560" y="10496"/>
                  </a:cubicBezTo>
                  <a:cubicBezTo>
                    <a:pt x="17529" y="10526"/>
                    <a:pt x="17498" y="10556"/>
                    <a:pt x="17477" y="10587"/>
                  </a:cubicBezTo>
                  <a:cubicBezTo>
                    <a:pt x="17436" y="10630"/>
                    <a:pt x="17395" y="10672"/>
                    <a:pt x="17354" y="10715"/>
                  </a:cubicBezTo>
                  <a:cubicBezTo>
                    <a:pt x="17282" y="10794"/>
                    <a:pt x="17210" y="10879"/>
                    <a:pt x="17148" y="10958"/>
                  </a:cubicBezTo>
                  <a:cubicBezTo>
                    <a:pt x="17076" y="11050"/>
                    <a:pt x="17004" y="11135"/>
                    <a:pt x="16933" y="11226"/>
                  </a:cubicBezTo>
                  <a:cubicBezTo>
                    <a:pt x="16809" y="11384"/>
                    <a:pt x="16686" y="11549"/>
                    <a:pt x="16562" y="11713"/>
                  </a:cubicBezTo>
                  <a:cubicBezTo>
                    <a:pt x="16532" y="11756"/>
                    <a:pt x="16501" y="11798"/>
                    <a:pt x="16470" y="11841"/>
                  </a:cubicBezTo>
                  <a:cubicBezTo>
                    <a:pt x="16439" y="11896"/>
                    <a:pt x="16398" y="11951"/>
                    <a:pt x="16367" y="12005"/>
                  </a:cubicBezTo>
                  <a:cubicBezTo>
                    <a:pt x="16316" y="12085"/>
                    <a:pt x="16275" y="12164"/>
                    <a:pt x="16233" y="12243"/>
                  </a:cubicBezTo>
                  <a:cubicBezTo>
                    <a:pt x="16213" y="12285"/>
                    <a:pt x="16192" y="12334"/>
                    <a:pt x="16172" y="12383"/>
                  </a:cubicBezTo>
                  <a:cubicBezTo>
                    <a:pt x="16151" y="12419"/>
                    <a:pt x="16141" y="12450"/>
                    <a:pt x="16120" y="12486"/>
                  </a:cubicBezTo>
                  <a:cubicBezTo>
                    <a:pt x="16079" y="12578"/>
                    <a:pt x="16048" y="12663"/>
                    <a:pt x="16018" y="12754"/>
                  </a:cubicBezTo>
                  <a:cubicBezTo>
                    <a:pt x="15946" y="12943"/>
                    <a:pt x="15884" y="13132"/>
                    <a:pt x="15822" y="13320"/>
                  </a:cubicBezTo>
                  <a:cubicBezTo>
                    <a:pt x="15740" y="13588"/>
                    <a:pt x="15678" y="13862"/>
                    <a:pt x="15617" y="14130"/>
                  </a:cubicBezTo>
                  <a:cubicBezTo>
                    <a:pt x="15565" y="14398"/>
                    <a:pt x="15514" y="14666"/>
                    <a:pt x="15452" y="14928"/>
                  </a:cubicBezTo>
                  <a:cubicBezTo>
                    <a:pt x="15370" y="15256"/>
                    <a:pt x="15298" y="15591"/>
                    <a:pt x="15205" y="15920"/>
                  </a:cubicBezTo>
                  <a:cubicBezTo>
                    <a:pt x="15082" y="16377"/>
                    <a:pt x="14619" y="16797"/>
                    <a:pt x="13859" y="16955"/>
                  </a:cubicBezTo>
                  <a:cubicBezTo>
                    <a:pt x="13416" y="17046"/>
                    <a:pt x="12913" y="17040"/>
                    <a:pt x="12450" y="17101"/>
                  </a:cubicBezTo>
                  <a:cubicBezTo>
                    <a:pt x="12358" y="17113"/>
                    <a:pt x="12255" y="17125"/>
                    <a:pt x="12162" y="17138"/>
                  </a:cubicBezTo>
                  <a:cubicBezTo>
                    <a:pt x="12111" y="17144"/>
                    <a:pt x="12070" y="17150"/>
                    <a:pt x="12018" y="17156"/>
                  </a:cubicBezTo>
                  <a:cubicBezTo>
                    <a:pt x="11730" y="17198"/>
                    <a:pt x="11453" y="17241"/>
                    <a:pt x="11175" y="17296"/>
                  </a:cubicBezTo>
                  <a:cubicBezTo>
                    <a:pt x="11093" y="17314"/>
                    <a:pt x="11000" y="17326"/>
                    <a:pt x="10918" y="17345"/>
                  </a:cubicBezTo>
                  <a:cubicBezTo>
                    <a:pt x="10857" y="17357"/>
                    <a:pt x="10795" y="17369"/>
                    <a:pt x="10733" y="17381"/>
                  </a:cubicBezTo>
                  <a:cubicBezTo>
                    <a:pt x="10589" y="17411"/>
                    <a:pt x="10445" y="17442"/>
                    <a:pt x="10301" y="17478"/>
                  </a:cubicBezTo>
                  <a:cubicBezTo>
                    <a:pt x="10250" y="17491"/>
                    <a:pt x="10188" y="17503"/>
                    <a:pt x="10137" y="17515"/>
                  </a:cubicBezTo>
                  <a:cubicBezTo>
                    <a:pt x="10065" y="17533"/>
                    <a:pt x="9983" y="17551"/>
                    <a:pt x="9911" y="17570"/>
                  </a:cubicBezTo>
                  <a:cubicBezTo>
                    <a:pt x="9828" y="17594"/>
                    <a:pt x="9746" y="17612"/>
                    <a:pt x="9664" y="17637"/>
                  </a:cubicBezTo>
                  <a:cubicBezTo>
                    <a:pt x="9602" y="17655"/>
                    <a:pt x="9551" y="17673"/>
                    <a:pt x="9499" y="17692"/>
                  </a:cubicBezTo>
                  <a:cubicBezTo>
                    <a:pt x="9448" y="17710"/>
                    <a:pt x="9386" y="17728"/>
                    <a:pt x="9335" y="17746"/>
                  </a:cubicBezTo>
                  <a:cubicBezTo>
                    <a:pt x="9263" y="17777"/>
                    <a:pt x="9191" y="17801"/>
                    <a:pt x="9119" y="17832"/>
                  </a:cubicBezTo>
                  <a:cubicBezTo>
                    <a:pt x="9099" y="17838"/>
                    <a:pt x="9088" y="17844"/>
                    <a:pt x="9068" y="17856"/>
                  </a:cubicBezTo>
                  <a:cubicBezTo>
                    <a:pt x="9027" y="17874"/>
                    <a:pt x="8985" y="17892"/>
                    <a:pt x="8944" y="17911"/>
                  </a:cubicBezTo>
                  <a:cubicBezTo>
                    <a:pt x="8883" y="17935"/>
                    <a:pt x="8821" y="17965"/>
                    <a:pt x="8770" y="17996"/>
                  </a:cubicBezTo>
                  <a:cubicBezTo>
                    <a:pt x="8718" y="18020"/>
                    <a:pt x="8656" y="18045"/>
                    <a:pt x="8615" y="18075"/>
                  </a:cubicBezTo>
                  <a:cubicBezTo>
                    <a:pt x="8584" y="18093"/>
                    <a:pt x="8543" y="18112"/>
                    <a:pt x="8513" y="18130"/>
                  </a:cubicBezTo>
                  <a:cubicBezTo>
                    <a:pt x="8492" y="18142"/>
                    <a:pt x="8471" y="18148"/>
                    <a:pt x="8451" y="18160"/>
                  </a:cubicBezTo>
                  <a:cubicBezTo>
                    <a:pt x="8389" y="18197"/>
                    <a:pt x="8327" y="18233"/>
                    <a:pt x="8276" y="18270"/>
                  </a:cubicBezTo>
                  <a:cubicBezTo>
                    <a:pt x="8204" y="18319"/>
                    <a:pt x="8142" y="18367"/>
                    <a:pt x="8081" y="18422"/>
                  </a:cubicBezTo>
                  <a:cubicBezTo>
                    <a:pt x="8019" y="18477"/>
                    <a:pt x="7978" y="18538"/>
                    <a:pt x="7937" y="18599"/>
                  </a:cubicBezTo>
                  <a:cubicBezTo>
                    <a:pt x="7916" y="18623"/>
                    <a:pt x="7906" y="18653"/>
                    <a:pt x="7896" y="18678"/>
                  </a:cubicBezTo>
                  <a:cubicBezTo>
                    <a:pt x="7885" y="18714"/>
                    <a:pt x="7875" y="18751"/>
                    <a:pt x="7885" y="18781"/>
                  </a:cubicBezTo>
                  <a:cubicBezTo>
                    <a:pt x="7885" y="18860"/>
                    <a:pt x="7927" y="18933"/>
                    <a:pt x="7988" y="19000"/>
                  </a:cubicBezTo>
                  <a:cubicBezTo>
                    <a:pt x="8019" y="19031"/>
                    <a:pt x="8050" y="19055"/>
                    <a:pt x="8091" y="19080"/>
                  </a:cubicBezTo>
                  <a:cubicBezTo>
                    <a:pt x="8122" y="19098"/>
                    <a:pt x="8153" y="19116"/>
                    <a:pt x="8184" y="19134"/>
                  </a:cubicBezTo>
                  <a:cubicBezTo>
                    <a:pt x="8204" y="19147"/>
                    <a:pt x="8235" y="19165"/>
                    <a:pt x="8266" y="19177"/>
                  </a:cubicBezTo>
                  <a:cubicBezTo>
                    <a:pt x="8153" y="19244"/>
                    <a:pt x="8040" y="19317"/>
                    <a:pt x="7957" y="19396"/>
                  </a:cubicBezTo>
                  <a:cubicBezTo>
                    <a:pt x="7906" y="19445"/>
                    <a:pt x="7865" y="19500"/>
                    <a:pt x="7824" y="19554"/>
                  </a:cubicBezTo>
                  <a:cubicBezTo>
                    <a:pt x="7783" y="19615"/>
                    <a:pt x="7731" y="19682"/>
                    <a:pt x="7711" y="19749"/>
                  </a:cubicBezTo>
                  <a:cubicBezTo>
                    <a:pt x="7700" y="19786"/>
                    <a:pt x="7690" y="19822"/>
                    <a:pt x="7690" y="19859"/>
                  </a:cubicBezTo>
                  <a:cubicBezTo>
                    <a:pt x="7690" y="19895"/>
                    <a:pt x="7700" y="19932"/>
                    <a:pt x="7711" y="19962"/>
                  </a:cubicBezTo>
                  <a:cubicBezTo>
                    <a:pt x="7721" y="19987"/>
                    <a:pt x="7731" y="20017"/>
                    <a:pt x="7741" y="20041"/>
                  </a:cubicBezTo>
                  <a:cubicBezTo>
                    <a:pt x="7762" y="20078"/>
                    <a:pt x="7793" y="20115"/>
                    <a:pt x="7813" y="20151"/>
                  </a:cubicBezTo>
                  <a:cubicBezTo>
                    <a:pt x="7855" y="20206"/>
                    <a:pt x="7916" y="20255"/>
                    <a:pt x="7998" y="20297"/>
                  </a:cubicBezTo>
                  <a:cubicBezTo>
                    <a:pt x="8081" y="20346"/>
                    <a:pt x="8184" y="20376"/>
                    <a:pt x="8286" y="20407"/>
                  </a:cubicBezTo>
                  <a:cubicBezTo>
                    <a:pt x="8389" y="20437"/>
                    <a:pt x="8492" y="20462"/>
                    <a:pt x="8595" y="20486"/>
                  </a:cubicBezTo>
                  <a:cubicBezTo>
                    <a:pt x="8687" y="20510"/>
                    <a:pt x="8790" y="20529"/>
                    <a:pt x="8893" y="20547"/>
                  </a:cubicBezTo>
                  <a:cubicBezTo>
                    <a:pt x="9006" y="20565"/>
                    <a:pt x="9119" y="20583"/>
                    <a:pt x="9242" y="20602"/>
                  </a:cubicBezTo>
                  <a:cubicBezTo>
                    <a:pt x="9191" y="20644"/>
                    <a:pt x="9140" y="20693"/>
                    <a:pt x="9109" y="20742"/>
                  </a:cubicBezTo>
                  <a:cubicBezTo>
                    <a:pt x="9057" y="20802"/>
                    <a:pt x="9016" y="20869"/>
                    <a:pt x="8996" y="20936"/>
                  </a:cubicBezTo>
                  <a:cubicBezTo>
                    <a:pt x="8975" y="21003"/>
                    <a:pt x="8965" y="21070"/>
                    <a:pt x="8985" y="21143"/>
                  </a:cubicBezTo>
                  <a:cubicBezTo>
                    <a:pt x="9006" y="21204"/>
                    <a:pt x="9047" y="21265"/>
                    <a:pt x="9109" y="21314"/>
                  </a:cubicBezTo>
                  <a:cubicBezTo>
                    <a:pt x="9140" y="21338"/>
                    <a:pt x="9181" y="21369"/>
                    <a:pt x="9222" y="21387"/>
                  </a:cubicBezTo>
                  <a:cubicBezTo>
                    <a:pt x="9263" y="21411"/>
                    <a:pt x="9314" y="21430"/>
                    <a:pt x="9356" y="21448"/>
                  </a:cubicBezTo>
                  <a:cubicBezTo>
                    <a:pt x="9448" y="21484"/>
                    <a:pt x="9551" y="21509"/>
                    <a:pt x="9643" y="21533"/>
                  </a:cubicBezTo>
                  <a:cubicBezTo>
                    <a:pt x="9736" y="21551"/>
                    <a:pt x="9818" y="21563"/>
                    <a:pt x="9911" y="21570"/>
                  </a:cubicBezTo>
                  <a:cubicBezTo>
                    <a:pt x="9972" y="21576"/>
                    <a:pt x="10034" y="21582"/>
                    <a:pt x="10096" y="21588"/>
                  </a:cubicBezTo>
                  <a:cubicBezTo>
                    <a:pt x="10137" y="21594"/>
                    <a:pt x="10178" y="21594"/>
                    <a:pt x="10229" y="21594"/>
                  </a:cubicBezTo>
                  <a:cubicBezTo>
                    <a:pt x="10312" y="21594"/>
                    <a:pt x="10404" y="21600"/>
                    <a:pt x="10486" y="21600"/>
                  </a:cubicBezTo>
                  <a:cubicBezTo>
                    <a:pt x="10548" y="21600"/>
                    <a:pt x="10620" y="21600"/>
                    <a:pt x="10682" y="21600"/>
                  </a:cubicBezTo>
                  <a:cubicBezTo>
                    <a:pt x="10743" y="21600"/>
                    <a:pt x="10805" y="21600"/>
                    <a:pt x="10867" y="21600"/>
                  </a:cubicBezTo>
                  <a:cubicBezTo>
                    <a:pt x="10959" y="21600"/>
                    <a:pt x="11052" y="21594"/>
                    <a:pt x="11134" y="21594"/>
                  </a:cubicBezTo>
                  <a:cubicBezTo>
                    <a:pt x="11196" y="21594"/>
                    <a:pt x="11268" y="21588"/>
                    <a:pt x="11329" y="21588"/>
                  </a:cubicBezTo>
                  <a:cubicBezTo>
                    <a:pt x="11391" y="21588"/>
                    <a:pt x="11453" y="21582"/>
                    <a:pt x="11504" y="21582"/>
                  </a:cubicBezTo>
                  <a:cubicBezTo>
                    <a:pt x="11597" y="21576"/>
                    <a:pt x="11689" y="21570"/>
                    <a:pt x="11782" y="21563"/>
                  </a:cubicBezTo>
                  <a:cubicBezTo>
                    <a:pt x="11864" y="21557"/>
                    <a:pt x="11936" y="21551"/>
                    <a:pt x="12018" y="21545"/>
                  </a:cubicBezTo>
                  <a:cubicBezTo>
                    <a:pt x="12080" y="21539"/>
                    <a:pt x="12142" y="21533"/>
                    <a:pt x="12214" y="21527"/>
                  </a:cubicBezTo>
                  <a:cubicBezTo>
                    <a:pt x="12306" y="21515"/>
                    <a:pt x="12388" y="21503"/>
                    <a:pt x="12481" y="21490"/>
                  </a:cubicBezTo>
                  <a:cubicBezTo>
                    <a:pt x="12543" y="21484"/>
                    <a:pt x="12594" y="21472"/>
                    <a:pt x="12656" y="21466"/>
                  </a:cubicBezTo>
                  <a:cubicBezTo>
                    <a:pt x="12717" y="21454"/>
                    <a:pt x="12779" y="21448"/>
                    <a:pt x="12841" y="21436"/>
                  </a:cubicBezTo>
                  <a:cubicBezTo>
                    <a:pt x="12923" y="21417"/>
                    <a:pt x="13016" y="21405"/>
                    <a:pt x="13098" y="21387"/>
                  </a:cubicBezTo>
                  <a:cubicBezTo>
                    <a:pt x="13159" y="21375"/>
                    <a:pt x="13221" y="21363"/>
                    <a:pt x="13283" y="21344"/>
                  </a:cubicBezTo>
                  <a:cubicBezTo>
                    <a:pt x="13427" y="21314"/>
                    <a:pt x="13571" y="21277"/>
                    <a:pt x="13704" y="21235"/>
                  </a:cubicBezTo>
                  <a:cubicBezTo>
                    <a:pt x="13838" y="21198"/>
                    <a:pt x="13961" y="21162"/>
                    <a:pt x="14085" y="21119"/>
                  </a:cubicBezTo>
                  <a:cubicBezTo>
                    <a:pt x="14116" y="21107"/>
                    <a:pt x="14146" y="21095"/>
                    <a:pt x="14177" y="21089"/>
                  </a:cubicBezTo>
                  <a:cubicBezTo>
                    <a:pt x="14198" y="21083"/>
                    <a:pt x="14218" y="21076"/>
                    <a:pt x="14239" y="21064"/>
                  </a:cubicBezTo>
                  <a:cubicBezTo>
                    <a:pt x="14270" y="21052"/>
                    <a:pt x="14290" y="21040"/>
                    <a:pt x="14321" y="21028"/>
                  </a:cubicBezTo>
                  <a:cubicBezTo>
                    <a:pt x="14362" y="21009"/>
                    <a:pt x="14393" y="20979"/>
                    <a:pt x="14403" y="20949"/>
                  </a:cubicBezTo>
                  <a:cubicBezTo>
                    <a:pt x="14434" y="20906"/>
                    <a:pt x="14414" y="20851"/>
                    <a:pt x="14373" y="20815"/>
                  </a:cubicBezTo>
                  <a:cubicBezTo>
                    <a:pt x="14352" y="20796"/>
                    <a:pt x="14311" y="20766"/>
                    <a:pt x="14270" y="20754"/>
                  </a:cubicBezTo>
                  <a:cubicBezTo>
                    <a:pt x="14239" y="20742"/>
                    <a:pt x="14208" y="20736"/>
                    <a:pt x="14177" y="20729"/>
                  </a:cubicBezTo>
                  <a:cubicBezTo>
                    <a:pt x="14136" y="20717"/>
                    <a:pt x="14085" y="20711"/>
                    <a:pt x="14033" y="20711"/>
                  </a:cubicBezTo>
                  <a:cubicBezTo>
                    <a:pt x="13961" y="20705"/>
                    <a:pt x="13889" y="20699"/>
                    <a:pt x="13817" y="20699"/>
                  </a:cubicBezTo>
                  <a:cubicBezTo>
                    <a:pt x="13766" y="20699"/>
                    <a:pt x="13715" y="20699"/>
                    <a:pt x="13673" y="20699"/>
                  </a:cubicBezTo>
                  <a:cubicBezTo>
                    <a:pt x="13632" y="20699"/>
                    <a:pt x="13602" y="20699"/>
                    <a:pt x="13560" y="20699"/>
                  </a:cubicBezTo>
                  <a:cubicBezTo>
                    <a:pt x="13488" y="20705"/>
                    <a:pt x="13427" y="20705"/>
                    <a:pt x="13355" y="20711"/>
                  </a:cubicBezTo>
                  <a:cubicBezTo>
                    <a:pt x="13262" y="20717"/>
                    <a:pt x="13170" y="20723"/>
                    <a:pt x="13077" y="20736"/>
                  </a:cubicBezTo>
                  <a:cubicBezTo>
                    <a:pt x="13005" y="20742"/>
                    <a:pt x="12923" y="20754"/>
                    <a:pt x="12851" y="20760"/>
                  </a:cubicBezTo>
                  <a:cubicBezTo>
                    <a:pt x="12779" y="20766"/>
                    <a:pt x="12707" y="20778"/>
                    <a:pt x="12635" y="20790"/>
                  </a:cubicBezTo>
                  <a:cubicBezTo>
                    <a:pt x="12604" y="20796"/>
                    <a:pt x="12573" y="20802"/>
                    <a:pt x="12543" y="20809"/>
                  </a:cubicBezTo>
                  <a:cubicBezTo>
                    <a:pt x="12512" y="20815"/>
                    <a:pt x="12481" y="20821"/>
                    <a:pt x="12460" y="20827"/>
                  </a:cubicBezTo>
                  <a:cubicBezTo>
                    <a:pt x="12388" y="20845"/>
                    <a:pt x="12327" y="20857"/>
                    <a:pt x="12255" y="20876"/>
                  </a:cubicBezTo>
                  <a:cubicBezTo>
                    <a:pt x="12203" y="20888"/>
                    <a:pt x="12152" y="20900"/>
                    <a:pt x="12111" y="20912"/>
                  </a:cubicBezTo>
                  <a:cubicBezTo>
                    <a:pt x="12018" y="20943"/>
                    <a:pt x="11915" y="20973"/>
                    <a:pt x="11823" y="21003"/>
                  </a:cubicBezTo>
                  <a:cubicBezTo>
                    <a:pt x="11730" y="21034"/>
                    <a:pt x="11648" y="21064"/>
                    <a:pt x="11566" y="21101"/>
                  </a:cubicBezTo>
                  <a:cubicBezTo>
                    <a:pt x="11504" y="21125"/>
                    <a:pt x="11453" y="21149"/>
                    <a:pt x="11401" y="21180"/>
                  </a:cubicBezTo>
                  <a:cubicBezTo>
                    <a:pt x="11329" y="21216"/>
                    <a:pt x="11278" y="21259"/>
                    <a:pt x="11247" y="21308"/>
                  </a:cubicBezTo>
                  <a:cubicBezTo>
                    <a:pt x="11155" y="21314"/>
                    <a:pt x="11062" y="21314"/>
                    <a:pt x="10980" y="21314"/>
                  </a:cubicBezTo>
                  <a:cubicBezTo>
                    <a:pt x="10918" y="21314"/>
                    <a:pt x="10857" y="21320"/>
                    <a:pt x="10795" y="21320"/>
                  </a:cubicBezTo>
                  <a:cubicBezTo>
                    <a:pt x="10713" y="21320"/>
                    <a:pt x="10620" y="21320"/>
                    <a:pt x="10538" y="21320"/>
                  </a:cubicBezTo>
                  <a:cubicBezTo>
                    <a:pt x="10476" y="21320"/>
                    <a:pt x="10414" y="21314"/>
                    <a:pt x="10363" y="21314"/>
                  </a:cubicBezTo>
                  <a:cubicBezTo>
                    <a:pt x="10271" y="21308"/>
                    <a:pt x="10178" y="21308"/>
                    <a:pt x="10075" y="21302"/>
                  </a:cubicBezTo>
                  <a:cubicBezTo>
                    <a:pt x="9952" y="21290"/>
                    <a:pt x="9828" y="21271"/>
                    <a:pt x="9705" y="21247"/>
                  </a:cubicBezTo>
                  <a:cubicBezTo>
                    <a:pt x="9654" y="21235"/>
                    <a:pt x="9613" y="21216"/>
                    <a:pt x="9571" y="21198"/>
                  </a:cubicBezTo>
                  <a:cubicBezTo>
                    <a:pt x="9541" y="21186"/>
                    <a:pt x="9510" y="21168"/>
                    <a:pt x="9489" y="21149"/>
                  </a:cubicBezTo>
                  <a:cubicBezTo>
                    <a:pt x="9479" y="21137"/>
                    <a:pt x="9458" y="21125"/>
                    <a:pt x="9448" y="21107"/>
                  </a:cubicBezTo>
                  <a:cubicBezTo>
                    <a:pt x="9438" y="21095"/>
                    <a:pt x="9438" y="21089"/>
                    <a:pt x="9438" y="21076"/>
                  </a:cubicBezTo>
                  <a:cubicBezTo>
                    <a:pt x="9438" y="21052"/>
                    <a:pt x="9438" y="21034"/>
                    <a:pt x="9438" y="21009"/>
                  </a:cubicBezTo>
                  <a:cubicBezTo>
                    <a:pt x="9448" y="20961"/>
                    <a:pt x="9479" y="20918"/>
                    <a:pt x="9499" y="20876"/>
                  </a:cubicBezTo>
                  <a:cubicBezTo>
                    <a:pt x="9541" y="20827"/>
                    <a:pt x="9582" y="20784"/>
                    <a:pt x="9633" y="20736"/>
                  </a:cubicBezTo>
                  <a:cubicBezTo>
                    <a:pt x="9674" y="20705"/>
                    <a:pt x="9726" y="20675"/>
                    <a:pt x="9777" y="20644"/>
                  </a:cubicBezTo>
                  <a:cubicBezTo>
                    <a:pt x="9818" y="20650"/>
                    <a:pt x="9870" y="20650"/>
                    <a:pt x="9911" y="20656"/>
                  </a:cubicBezTo>
                  <a:cubicBezTo>
                    <a:pt x="10003" y="20662"/>
                    <a:pt x="10096" y="20662"/>
                    <a:pt x="10188" y="20669"/>
                  </a:cubicBezTo>
                  <a:cubicBezTo>
                    <a:pt x="10332" y="20675"/>
                    <a:pt x="10476" y="20669"/>
                    <a:pt x="10630" y="20669"/>
                  </a:cubicBezTo>
                  <a:cubicBezTo>
                    <a:pt x="10774" y="20669"/>
                    <a:pt x="10918" y="20662"/>
                    <a:pt x="11062" y="20662"/>
                  </a:cubicBezTo>
                  <a:cubicBezTo>
                    <a:pt x="11206" y="20662"/>
                    <a:pt x="11350" y="20650"/>
                    <a:pt x="11494" y="20650"/>
                  </a:cubicBezTo>
                  <a:cubicBezTo>
                    <a:pt x="11638" y="20644"/>
                    <a:pt x="11782" y="20632"/>
                    <a:pt x="11926" y="20626"/>
                  </a:cubicBezTo>
                  <a:cubicBezTo>
                    <a:pt x="12090" y="20614"/>
                    <a:pt x="12244" y="20602"/>
                    <a:pt x="12409" y="20583"/>
                  </a:cubicBezTo>
                  <a:cubicBezTo>
                    <a:pt x="12553" y="20571"/>
                    <a:pt x="12697" y="20553"/>
                    <a:pt x="12841" y="20535"/>
                  </a:cubicBezTo>
                  <a:cubicBezTo>
                    <a:pt x="12985" y="20516"/>
                    <a:pt x="13118" y="20498"/>
                    <a:pt x="13252" y="20480"/>
                  </a:cubicBezTo>
                  <a:cubicBezTo>
                    <a:pt x="13314" y="20474"/>
                    <a:pt x="13386" y="20462"/>
                    <a:pt x="13447" y="20449"/>
                  </a:cubicBezTo>
                  <a:cubicBezTo>
                    <a:pt x="13509" y="20437"/>
                    <a:pt x="13560" y="20431"/>
                    <a:pt x="13622" y="20419"/>
                  </a:cubicBezTo>
                  <a:cubicBezTo>
                    <a:pt x="13704" y="20401"/>
                    <a:pt x="13797" y="20388"/>
                    <a:pt x="13879" y="20370"/>
                  </a:cubicBezTo>
                  <a:cubicBezTo>
                    <a:pt x="13941" y="20358"/>
                    <a:pt x="14002" y="20346"/>
                    <a:pt x="14064" y="20328"/>
                  </a:cubicBezTo>
                  <a:cubicBezTo>
                    <a:pt x="14126" y="20315"/>
                    <a:pt x="14177" y="20303"/>
                    <a:pt x="14239" y="20285"/>
                  </a:cubicBezTo>
                  <a:cubicBezTo>
                    <a:pt x="14321" y="20267"/>
                    <a:pt x="14403" y="20248"/>
                    <a:pt x="14486" y="20224"/>
                  </a:cubicBezTo>
                  <a:cubicBezTo>
                    <a:pt x="14588" y="20194"/>
                    <a:pt x="14702" y="20169"/>
                    <a:pt x="14804" y="20127"/>
                  </a:cubicBezTo>
                  <a:cubicBezTo>
                    <a:pt x="14856" y="20108"/>
                    <a:pt x="14897" y="20084"/>
                    <a:pt x="14938" y="20060"/>
                  </a:cubicBezTo>
                  <a:cubicBezTo>
                    <a:pt x="14969" y="20035"/>
                    <a:pt x="15000" y="20011"/>
                    <a:pt x="15031" y="19981"/>
                  </a:cubicBezTo>
                  <a:cubicBezTo>
                    <a:pt x="15041" y="19968"/>
                    <a:pt x="15051" y="19956"/>
                    <a:pt x="15051" y="19944"/>
                  </a:cubicBezTo>
                  <a:cubicBezTo>
                    <a:pt x="15061" y="19932"/>
                    <a:pt x="15072" y="19914"/>
                    <a:pt x="15072" y="19895"/>
                  </a:cubicBezTo>
                  <a:cubicBezTo>
                    <a:pt x="15072" y="19877"/>
                    <a:pt x="15072" y="19859"/>
                    <a:pt x="15061" y="19834"/>
                  </a:cubicBezTo>
                  <a:cubicBezTo>
                    <a:pt x="15061" y="19828"/>
                    <a:pt x="15061" y="19828"/>
                    <a:pt x="15051" y="19822"/>
                  </a:cubicBezTo>
                  <a:cubicBezTo>
                    <a:pt x="15041" y="19810"/>
                    <a:pt x="15031" y="19792"/>
                    <a:pt x="15020" y="19780"/>
                  </a:cubicBezTo>
                  <a:cubicBezTo>
                    <a:pt x="15000" y="19755"/>
                    <a:pt x="14969" y="19737"/>
                    <a:pt x="14948" y="19719"/>
                  </a:cubicBezTo>
                  <a:cubicBezTo>
                    <a:pt x="14917" y="19694"/>
                    <a:pt x="14866" y="19670"/>
                    <a:pt x="14825" y="19652"/>
                  </a:cubicBezTo>
                  <a:cubicBezTo>
                    <a:pt x="14794" y="19640"/>
                    <a:pt x="14753" y="19621"/>
                    <a:pt x="14712" y="19609"/>
                  </a:cubicBezTo>
                  <a:cubicBezTo>
                    <a:pt x="14609" y="19579"/>
                    <a:pt x="14496" y="19554"/>
                    <a:pt x="14383" y="19536"/>
                  </a:cubicBezTo>
                  <a:cubicBezTo>
                    <a:pt x="14342" y="19530"/>
                    <a:pt x="14290" y="19518"/>
                    <a:pt x="14239" y="19512"/>
                  </a:cubicBezTo>
                  <a:cubicBezTo>
                    <a:pt x="14177" y="19506"/>
                    <a:pt x="14116" y="19500"/>
                    <a:pt x="14054" y="19500"/>
                  </a:cubicBezTo>
                  <a:cubicBezTo>
                    <a:pt x="13951" y="19494"/>
                    <a:pt x="13838" y="19494"/>
                    <a:pt x="13735" y="19500"/>
                  </a:cubicBezTo>
                  <a:cubicBezTo>
                    <a:pt x="13478" y="19500"/>
                    <a:pt x="13231" y="19524"/>
                    <a:pt x="12974" y="19542"/>
                  </a:cubicBezTo>
                  <a:cubicBezTo>
                    <a:pt x="12913" y="19548"/>
                    <a:pt x="12841" y="19554"/>
                    <a:pt x="12779" y="19561"/>
                  </a:cubicBezTo>
                  <a:cubicBezTo>
                    <a:pt x="12676" y="19573"/>
                    <a:pt x="12584" y="19579"/>
                    <a:pt x="12481" y="19591"/>
                  </a:cubicBezTo>
                  <a:cubicBezTo>
                    <a:pt x="12337" y="19603"/>
                    <a:pt x="12203" y="19628"/>
                    <a:pt x="12059" y="19646"/>
                  </a:cubicBezTo>
                  <a:cubicBezTo>
                    <a:pt x="11915" y="19664"/>
                    <a:pt x="11782" y="19688"/>
                    <a:pt x="11648" y="19713"/>
                  </a:cubicBezTo>
                  <a:cubicBezTo>
                    <a:pt x="11515" y="19737"/>
                    <a:pt x="11371" y="19768"/>
                    <a:pt x="11237" y="19792"/>
                  </a:cubicBezTo>
                  <a:cubicBezTo>
                    <a:pt x="11083" y="19822"/>
                    <a:pt x="10929" y="19853"/>
                    <a:pt x="10774" y="19889"/>
                  </a:cubicBezTo>
                  <a:cubicBezTo>
                    <a:pt x="10579" y="19938"/>
                    <a:pt x="10384" y="19993"/>
                    <a:pt x="10209" y="20060"/>
                  </a:cubicBezTo>
                  <a:cubicBezTo>
                    <a:pt x="10116" y="20090"/>
                    <a:pt x="10034" y="20127"/>
                    <a:pt x="9952" y="20163"/>
                  </a:cubicBezTo>
                  <a:cubicBezTo>
                    <a:pt x="9849" y="20206"/>
                    <a:pt x="9736" y="20255"/>
                    <a:pt x="9643" y="20303"/>
                  </a:cubicBezTo>
                  <a:cubicBezTo>
                    <a:pt x="9623" y="20309"/>
                    <a:pt x="9613" y="20322"/>
                    <a:pt x="9592" y="20328"/>
                  </a:cubicBezTo>
                  <a:cubicBezTo>
                    <a:pt x="9582" y="20328"/>
                    <a:pt x="9571" y="20328"/>
                    <a:pt x="9561" y="20328"/>
                  </a:cubicBezTo>
                  <a:cubicBezTo>
                    <a:pt x="9263" y="20297"/>
                    <a:pt x="8975" y="20255"/>
                    <a:pt x="8687" y="20188"/>
                  </a:cubicBezTo>
                  <a:cubicBezTo>
                    <a:pt x="8564" y="20157"/>
                    <a:pt x="8430" y="20121"/>
                    <a:pt x="8317" y="20072"/>
                  </a:cubicBezTo>
                  <a:cubicBezTo>
                    <a:pt x="8297" y="20060"/>
                    <a:pt x="8276" y="20048"/>
                    <a:pt x="8245" y="20035"/>
                  </a:cubicBezTo>
                  <a:cubicBezTo>
                    <a:pt x="8214" y="20011"/>
                    <a:pt x="8194" y="19987"/>
                    <a:pt x="8184" y="19962"/>
                  </a:cubicBezTo>
                  <a:cubicBezTo>
                    <a:pt x="8163" y="19938"/>
                    <a:pt x="8153" y="19908"/>
                    <a:pt x="8142" y="19877"/>
                  </a:cubicBezTo>
                  <a:cubicBezTo>
                    <a:pt x="8142" y="19853"/>
                    <a:pt x="8142" y="19828"/>
                    <a:pt x="8142" y="19804"/>
                  </a:cubicBezTo>
                  <a:cubicBezTo>
                    <a:pt x="8163" y="19749"/>
                    <a:pt x="8194" y="19701"/>
                    <a:pt x="8225" y="19652"/>
                  </a:cubicBezTo>
                  <a:cubicBezTo>
                    <a:pt x="8245" y="19615"/>
                    <a:pt x="8276" y="19585"/>
                    <a:pt x="8307" y="19554"/>
                  </a:cubicBezTo>
                  <a:cubicBezTo>
                    <a:pt x="8338" y="19524"/>
                    <a:pt x="8369" y="19494"/>
                    <a:pt x="8410" y="19469"/>
                  </a:cubicBezTo>
                  <a:cubicBezTo>
                    <a:pt x="8492" y="19408"/>
                    <a:pt x="8584" y="19354"/>
                    <a:pt x="8687" y="19305"/>
                  </a:cubicBezTo>
                  <a:cubicBezTo>
                    <a:pt x="8790" y="19329"/>
                    <a:pt x="8893" y="19354"/>
                    <a:pt x="9006" y="19372"/>
                  </a:cubicBezTo>
                  <a:cubicBezTo>
                    <a:pt x="9099" y="19390"/>
                    <a:pt x="9191" y="19402"/>
                    <a:pt x="9284" y="19421"/>
                  </a:cubicBezTo>
                  <a:cubicBezTo>
                    <a:pt x="9335" y="19427"/>
                    <a:pt x="9386" y="19433"/>
                    <a:pt x="9428" y="19439"/>
                  </a:cubicBezTo>
                  <a:cubicBezTo>
                    <a:pt x="9479" y="19445"/>
                    <a:pt x="9530" y="19451"/>
                    <a:pt x="9582" y="19457"/>
                  </a:cubicBezTo>
                  <a:cubicBezTo>
                    <a:pt x="9664" y="19463"/>
                    <a:pt x="9736" y="19469"/>
                    <a:pt x="9818" y="19475"/>
                  </a:cubicBezTo>
                  <a:cubicBezTo>
                    <a:pt x="9890" y="19481"/>
                    <a:pt x="9962" y="19488"/>
                    <a:pt x="10034" y="19494"/>
                  </a:cubicBezTo>
                  <a:cubicBezTo>
                    <a:pt x="10127" y="19500"/>
                    <a:pt x="10219" y="19506"/>
                    <a:pt x="10312" y="19512"/>
                  </a:cubicBezTo>
                  <a:cubicBezTo>
                    <a:pt x="10445" y="19518"/>
                    <a:pt x="10569" y="19524"/>
                    <a:pt x="10702" y="19524"/>
                  </a:cubicBezTo>
                  <a:cubicBezTo>
                    <a:pt x="10805" y="19524"/>
                    <a:pt x="10908" y="19524"/>
                    <a:pt x="11011" y="19518"/>
                  </a:cubicBezTo>
                  <a:cubicBezTo>
                    <a:pt x="11093" y="19518"/>
                    <a:pt x="11186" y="19512"/>
                    <a:pt x="11268" y="19506"/>
                  </a:cubicBezTo>
                  <a:cubicBezTo>
                    <a:pt x="11350" y="19500"/>
                    <a:pt x="11432" y="19494"/>
                    <a:pt x="11515" y="19488"/>
                  </a:cubicBezTo>
                  <a:cubicBezTo>
                    <a:pt x="11556" y="19481"/>
                    <a:pt x="11607" y="19481"/>
                    <a:pt x="11648" y="19475"/>
                  </a:cubicBezTo>
                  <a:cubicBezTo>
                    <a:pt x="11689" y="19475"/>
                    <a:pt x="11730" y="19469"/>
                    <a:pt x="11772" y="19463"/>
                  </a:cubicBezTo>
                  <a:cubicBezTo>
                    <a:pt x="11844" y="19457"/>
                    <a:pt x="11915" y="19445"/>
                    <a:pt x="11998" y="19439"/>
                  </a:cubicBezTo>
                  <a:cubicBezTo>
                    <a:pt x="12059" y="19433"/>
                    <a:pt x="12121" y="19427"/>
                    <a:pt x="12183" y="19421"/>
                  </a:cubicBezTo>
                  <a:cubicBezTo>
                    <a:pt x="12265" y="19408"/>
                    <a:pt x="12347" y="19396"/>
                    <a:pt x="12440" y="19384"/>
                  </a:cubicBezTo>
                  <a:cubicBezTo>
                    <a:pt x="12491" y="19378"/>
                    <a:pt x="12543" y="19372"/>
                    <a:pt x="12594" y="19360"/>
                  </a:cubicBezTo>
                  <a:cubicBezTo>
                    <a:pt x="12687" y="19341"/>
                    <a:pt x="12779" y="19329"/>
                    <a:pt x="12872" y="19311"/>
                  </a:cubicBezTo>
                  <a:cubicBezTo>
                    <a:pt x="13005" y="19287"/>
                    <a:pt x="13129" y="19256"/>
                    <a:pt x="13252" y="19232"/>
                  </a:cubicBezTo>
                  <a:cubicBezTo>
                    <a:pt x="13293" y="19226"/>
                    <a:pt x="13324" y="19214"/>
                    <a:pt x="13365" y="19201"/>
                  </a:cubicBezTo>
                  <a:cubicBezTo>
                    <a:pt x="13416" y="19189"/>
                    <a:pt x="13458" y="19177"/>
                    <a:pt x="13509" y="19165"/>
                  </a:cubicBezTo>
                  <a:cubicBezTo>
                    <a:pt x="13540" y="19159"/>
                    <a:pt x="13560" y="19153"/>
                    <a:pt x="13591" y="19141"/>
                  </a:cubicBezTo>
                  <a:cubicBezTo>
                    <a:pt x="13622" y="19134"/>
                    <a:pt x="13643" y="19122"/>
                    <a:pt x="13663" y="19116"/>
                  </a:cubicBezTo>
                  <a:cubicBezTo>
                    <a:pt x="13725" y="19098"/>
                    <a:pt x="13787" y="19080"/>
                    <a:pt x="13848" y="19055"/>
                  </a:cubicBezTo>
                  <a:cubicBezTo>
                    <a:pt x="13920" y="19031"/>
                    <a:pt x="13992" y="19007"/>
                    <a:pt x="14064" y="18976"/>
                  </a:cubicBezTo>
                  <a:cubicBezTo>
                    <a:pt x="14157" y="18940"/>
                    <a:pt x="14239" y="18903"/>
                    <a:pt x="14321" y="18867"/>
                  </a:cubicBezTo>
                  <a:cubicBezTo>
                    <a:pt x="14362" y="18848"/>
                    <a:pt x="14403" y="18818"/>
                    <a:pt x="14434" y="18793"/>
                  </a:cubicBezTo>
                  <a:cubicBezTo>
                    <a:pt x="14475" y="18763"/>
                    <a:pt x="14496" y="18733"/>
                    <a:pt x="14517" y="18696"/>
                  </a:cubicBezTo>
                  <a:cubicBezTo>
                    <a:pt x="14558" y="18635"/>
                    <a:pt x="14558" y="18568"/>
                    <a:pt x="14527" y="18501"/>
                  </a:cubicBezTo>
                  <a:cubicBezTo>
                    <a:pt x="14517" y="18483"/>
                    <a:pt x="14506" y="18459"/>
                    <a:pt x="14486" y="18446"/>
                  </a:cubicBezTo>
                  <a:cubicBezTo>
                    <a:pt x="14475" y="18434"/>
                    <a:pt x="14465" y="18422"/>
                    <a:pt x="14455" y="18416"/>
                  </a:cubicBezTo>
                  <a:cubicBezTo>
                    <a:pt x="14424" y="18386"/>
                    <a:pt x="14373" y="18355"/>
                    <a:pt x="14331" y="18331"/>
                  </a:cubicBezTo>
                  <a:cubicBezTo>
                    <a:pt x="14290" y="18306"/>
                    <a:pt x="14249" y="18288"/>
                    <a:pt x="14198" y="18270"/>
                  </a:cubicBezTo>
                  <a:cubicBezTo>
                    <a:pt x="14157" y="18252"/>
                    <a:pt x="14116" y="18239"/>
                    <a:pt x="14085" y="18227"/>
                  </a:cubicBezTo>
                  <a:cubicBezTo>
                    <a:pt x="14044" y="18215"/>
                    <a:pt x="13992" y="18203"/>
                    <a:pt x="13951" y="18191"/>
                  </a:cubicBezTo>
                  <a:cubicBezTo>
                    <a:pt x="13889" y="18173"/>
                    <a:pt x="13828" y="18160"/>
                    <a:pt x="13756" y="18148"/>
                  </a:cubicBezTo>
                  <a:cubicBezTo>
                    <a:pt x="13560" y="18106"/>
                    <a:pt x="13355" y="18087"/>
                    <a:pt x="13159" y="18069"/>
                  </a:cubicBezTo>
                  <a:cubicBezTo>
                    <a:pt x="13098" y="18063"/>
                    <a:pt x="13036" y="18057"/>
                    <a:pt x="12974" y="18057"/>
                  </a:cubicBezTo>
                  <a:cubicBezTo>
                    <a:pt x="12923" y="18057"/>
                    <a:pt x="12872" y="18057"/>
                    <a:pt x="12820" y="18057"/>
                  </a:cubicBezTo>
                  <a:cubicBezTo>
                    <a:pt x="12707" y="18057"/>
                    <a:pt x="12604" y="18063"/>
                    <a:pt x="12491" y="18075"/>
                  </a:cubicBezTo>
                  <a:cubicBezTo>
                    <a:pt x="12378" y="18081"/>
                    <a:pt x="12265" y="18093"/>
                    <a:pt x="12152" y="18106"/>
                  </a:cubicBezTo>
                  <a:cubicBezTo>
                    <a:pt x="12080" y="18112"/>
                    <a:pt x="12008" y="18118"/>
                    <a:pt x="11946" y="18130"/>
                  </a:cubicBezTo>
                  <a:cubicBezTo>
                    <a:pt x="11864" y="18142"/>
                    <a:pt x="11772" y="18154"/>
                    <a:pt x="11689" y="18166"/>
                  </a:cubicBezTo>
                  <a:cubicBezTo>
                    <a:pt x="11648" y="18173"/>
                    <a:pt x="11597" y="18179"/>
                    <a:pt x="11556" y="18185"/>
                  </a:cubicBezTo>
                  <a:cubicBezTo>
                    <a:pt x="11535" y="18185"/>
                    <a:pt x="11515" y="18191"/>
                    <a:pt x="11494" y="18191"/>
                  </a:cubicBezTo>
                  <a:cubicBezTo>
                    <a:pt x="11340" y="18215"/>
                    <a:pt x="11186" y="18246"/>
                    <a:pt x="11031" y="18270"/>
                  </a:cubicBezTo>
                  <a:cubicBezTo>
                    <a:pt x="10990" y="18276"/>
                    <a:pt x="10939" y="18288"/>
                    <a:pt x="10898" y="18294"/>
                  </a:cubicBezTo>
                  <a:cubicBezTo>
                    <a:pt x="10805" y="18313"/>
                    <a:pt x="10702" y="18337"/>
                    <a:pt x="10610" y="18355"/>
                  </a:cubicBezTo>
                  <a:cubicBezTo>
                    <a:pt x="10476" y="18380"/>
                    <a:pt x="10353" y="18416"/>
                    <a:pt x="10219" y="18446"/>
                  </a:cubicBezTo>
                  <a:cubicBezTo>
                    <a:pt x="10147" y="18465"/>
                    <a:pt x="10075" y="18477"/>
                    <a:pt x="10003" y="18495"/>
                  </a:cubicBezTo>
                  <a:cubicBezTo>
                    <a:pt x="9931" y="18513"/>
                    <a:pt x="9870" y="18532"/>
                    <a:pt x="9798" y="18556"/>
                  </a:cubicBezTo>
                  <a:cubicBezTo>
                    <a:pt x="9726" y="18574"/>
                    <a:pt x="9654" y="18599"/>
                    <a:pt x="9582" y="18617"/>
                  </a:cubicBezTo>
                  <a:cubicBezTo>
                    <a:pt x="9571" y="18623"/>
                    <a:pt x="9561" y="18623"/>
                    <a:pt x="9551" y="18629"/>
                  </a:cubicBezTo>
                  <a:cubicBezTo>
                    <a:pt x="9510" y="18641"/>
                    <a:pt x="9469" y="18653"/>
                    <a:pt x="9428" y="18672"/>
                  </a:cubicBezTo>
                  <a:cubicBezTo>
                    <a:pt x="9345" y="18696"/>
                    <a:pt x="9273" y="18727"/>
                    <a:pt x="9191" y="18751"/>
                  </a:cubicBezTo>
                  <a:cubicBezTo>
                    <a:pt x="9140" y="18769"/>
                    <a:pt x="9099" y="18787"/>
                    <a:pt x="9047" y="18806"/>
                  </a:cubicBezTo>
                  <a:cubicBezTo>
                    <a:pt x="8975" y="18830"/>
                    <a:pt x="8903" y="18860"/>
                    <a:pt x="8831" y="18885"/>
                  </a:cubicBezTo>
                  <a:cubicBezTo>
                    <a:pt x="8770" y="18909"/>
                    <a:pt x="8708" y="18934"/>
                    <a:pt x="8656" y="18958"/>
                  </a:cubicBezTo>
                  <a:cubicBezTo>
                    <a:pt x="8636" y="18964"/>
                    <a:pt x="8615" y="18976"/>
                    <a:pt x="8595" y="18982"/>
                  </a:cubicBezTo>
                  <a:cubicBezTo>
                    <a:pt x="8564" y="18970"/>
                    <a:pt x="8543" y="18964"/>
                    <a:pt x="8513" y="18952"/>
                  </a:cubicBezTo>
                  <a:cubicBezTo>
                    <a:pt x="8461" y="18927"/>
                    <a:pt x="8420" y="18903"/>
                    <a:pt x="8379" y="18873"/>
                  </a:cubicBezTo>
                  <a:cubicBezTo>
                    <a:pt x="8358" y="18854"/>
                    <a:pt x="8338" y="18842"/>
                    <a:pt x="8327" y="18824"/>
                  </a:cubicBezTo>
                  <a:cubicBezTo>
                    <a:pt x="8317" y="18806"/>
                    <a:pt x="8307" y="18794"/>
                    <a:pt x="8307" y="18775"/>
                  </a:cubicBezTo>
                  <a:cubicBezTo>
                    <a:pt x="8307" y="18757"/>
                    <a:pt x="8307" y="18733"/>
                    <a:pt x="8307" y="18714"/>
                  </a:cubicBezTo>
                  <a:cubicBezTo>
                    <a:pt x="8317" y="18684"/>
                    <a:pt x="8327" y="18660"/>
                    <a:pt x="8348" y="18629"/>
                  </a:cubicBezTo>
                  <a:cubicBezTo>
                    <a:pt x="8399" y="18568"/>
                    <a:pt x="8451" y="18507"/>
                    <a:pt x="8523" y="18453"/>
                  </a:cubicBezTo>
                  <a:cubicBezTo>
                    <a:pt x="8574" y="18410"/>
                    <a:pt x="8636" y="18373"/>
                    <a:pt x="8698" y="18337"/>
                  </a:cubicBezTo>
                  <a:cubicBezTo>
                    <a:pt x="8718" y="18325"/>
                    <a:pt x="8728" y="18313"/>
                    <a:pt x="8749" y="18306"/>
                  </a:cubicBezTo>
                  <a:cubicBezTo>
                    <a:pt x="8780" y="18294"/>
                    <a:pt x="8800" y="18276"/>
                    <a:pt x="8831" y="18264"/>
                  </a:cubicBezTo>
                  <a:cubicBezTo>
                    <a:pt x="8872" y="18239"/>
                    <a:pt x="8913" y="18215"/>
                    <a:pt x="8965" y="18191"/>
                  </a:cubicBezTo>
                  <a:cubicBezTo>
                    <a:pt x="9016" y="18166"/>
                    <a:pt x="9078" y="18136"/>
                    <a:pt x="9129" y="18112"/>
                  </a:cubicBezTo>
                  <a:cubicBezTo>
                    <a:pt x="9201" y="18081"/>
                    <a:pt x="9263" y="18051"/>
                    <a:pt x="9335" y="18020"/>
                  </a:cubicBezTo>
                  <a:cubicBezTo>
                    <a:pt x="9376" y="18002"/>
                    <a:pt x="9417" y="17990"/>
                    <a:pt x="9458" y="17972"/>
                  </a:cubicBezTo>
                  <a:cubicBezTo>
                    <a:pt x="9499" y="17953"/>
                    <a:pt x="9541" y="17935"/>
                    <a:pt x="9592" y="17917"/>
                  </a:cubicBezTo>
                  <a:cubicBezTo>
                    <a:pt x="9602" y="17911"/>
                    <a:pt x="9613" y="17911"/>
                    <a:pt x="9623" y="17905"/>
                  </a:cubicBezTo>
                  <a:cubicBezTo>
                    <a:pt x="9654" y="17892"/>
                    <a:pt x="9685" y="17886"/>
                    <a:pt x="9715" y="17874"/>
                  </a:cubicBezTo>
                  <a:cubicBezTo>
                    <a:pt x="9757" y="17856"/>
                    <a:pt x="9808" y="17844"/>
                    <a:pt x="9849" y="17826"/>
                  </a:cubicBezTo>
                  <a:cubicBezTo>
                    <a:pt x="9859" y="17819"/>
                    <a:pt x="9880" y="17819"/>
                    <a:pt x="9890" y="17813"/>
                  </a:cubicBezTo>
                  <a:cubicBezTo>
                    <a:pt x="9921" y="17807"/>
                    <a:pt x="9952" y="17795"/>
                    <a:pt x="9983" y="17789"/>
                  </a:cubicBezTo>
                  <a:cubicBezTo>
                    <a:pt x="10024" y="17777"/>
                    <a:pt x="10075" y="17765"/>
                    <a:pt x="10116" y="17752"/>
                  </a:cubicBezTo>
                  <a:cubicBezTo>
                    <a:pt x="10229" y="17728"/>
                    <a:pt x="10343" y="17698"/>
                    <a:pt x="10456" y="17673"/>
                  </a:cubicBezTo>
                  <a:cubicBezTo>
                    <a:pt x="10528" y="17655"/>
                    <a:pt x="10600" y="17637"/>
                    <a:pt x="10671" y="17625"/>
                  </a:cubicBezTo>
                  <a:cubicBezTo>
                    <a:pt x="10743" y="17606"/>
                    <a:pt x="10815" y="17594"/>
                    <a:pt x="10898" y="17576"/>
                  </a:cubicBezTo>
                  <a:cubicBezTo>
                    <a:pt x="11175" y="17515"/>
                    <a:pt x="11453" y="17466"/>
                    <a:pt x="11730" y="17418"/>
                  </a:cubicBezTo>
                  <a:cubicBezTo>
                    <a:pt x="12625" y="17259"/>
                    <a:pt x="13530" y="17211"/>
                    <a:pt x="14465" y="17205"/>
                  </a:cubicBezTo>
                  <a:cubicBezTo>
                    <a:pt x="15051" y="17198"/>
                    <a:pt x="15750" y="17138"/>
                    <a:pt x="15884" y="16736"/>
                  </a:cubicBezTo>
                  <a:cubicBezTo>
                    <a:pt x="15935" y="16590"/>
                    <a:pt x="15904" y="16431"/>
                    <a:pt x="15853" y="16285"/>
                  </a:cubicBezTo>
                  <a:cubicBezTo>
                    <a:pt x="15709" y="15823"/>
                    <a:pt x="15812" y="15336"/>
                    <a:pt x="15894" y="14867"/>
                  </a:cubicBezTo>
                  <a:cubicBezTo>
                    <a:pt x="16007" y="14203"/>
                    <a:pt x="16161" y="13546"/>
                    <a:pt x="16398" y="12894"/>
                  </a:cubicBezTo>
                  <a:cubicBezTo>
                    <a:pt x="16429" y="12809"/>
                    <a:pt x="16460" y="12718"/>
                    <a:pt x="16501" y="12633"/>
                  </a:cubicBezTo>
                  <a:cubicBezTo>
                    <a:pt x="16521" y="12584"/>
                    <a:pt x="16542" y="12535"/>
                    <a:pt x="16562" y="12486"/>
                  </a:cubicBezTo>
                  <a:cubicBezTo>
                    <a:pt x="16583" y="12444"/>
                    <a:pt x="16604" y="12407"/>
                    <a:pt x="16624" y="12365"/>
                  </a:cubicBezTo>
                  <a:cubicBezTo>
                    <a:pt x="16645" y="12328"/>
                    <a:pt x="16655" y="12298"/>
                    <a:pt x="16675" y="12261"/>
                  </a:cubicBezTo>
                  <a:cubicBezTo>
                    <a:pt x="16706" y="12206"/>
                    <a:pt x="16737" y="12152"/>
                    <a:pt x="16758" y="12103"/>
                  </a:cubicBezTo>
                  <a:cubicBezTo>
                    <a:pt x="16799" y="12030"/>
                    <a:pt x="16850" y="11957"/>
                    <a:pt x="16902" y="11884"/>
                  </a:cubicBezTo>
                  <a:cubicBezTo>
                    <a:pt x="17025" y="11719"/>
                    <a:pt x="17148" y="11549"/>
                    <a:pt x="17282" y="11384"/>
                  </a:cubicBezTo>
                  <a:cubicBezTo>
                    <a:pt x="17405" y="11226"/>
                    <a:pt x="17529" y="11074"/>
                    <a:pt x="17662" y="10916"/>
                  </a:cubicBezTo>
                  <a:cubicBezTo>
                    <a:pt x="17796" y="10757"/>
                    <a:pt x="17950" y="10605"/>
                    <a:pt x="18105" y="10447"/>
                  </a:cubicBezTo>
                  <a:cubicBezTo>
                    <a:pt x="18259" y="10289"/>
                    <a:pt x="18413" y="10130"/>
                    <a:pt x="18577" y="9972"/>
                  </a:cubicBezTo>
                  <a:cubicBezTo>
                    <a:pt x="18732" y="9814"/>
                    <a:pt x="18886" y="9662"/>
                    <a:pt x="19040" y="9509"/>
                  </a:cubicBezTo>
                  <a:cubicBezTo>
                    <a:pt x="19215" y="9345"/>
                    <a:pt x="19379" y="9181"/>
                    <a:pt x="19554" y="9016"/>
                  </a:cubicBezTo>
                  <a:cubicBezTo>
                    <a:pt x="19708" y="8864"/>
                    <a:pt x="19863" y="8706"/>
                    <a:pt x="20006" y="8548"/>
                  </a:cubicBezTo>
                  <a:cubicBezTo>
                    <a:pt x="20150" y="8389"/>
                    <a:pt x="20294" y="8231"/>
                    <a:pt x="20438" y="8067"/>
                  </a:cubicBezTo>
                  <a:cubicBezTo>
                    <a:pt x="20510" y="7987"/>
                    <a:pt x="20572" y="7908"/>
                    <a:pt x="20644" y="7823"/>
                  </a:cubicBezTo>
                  <a:cubicBezTo>
                    <a:pt x="20664" y="7793"/>
                    <a:pt x="20695" y="7762"/>
                    <a:pt x="20716" y="7738"/>
                  </a:cubicBezTo>
                  <a:cubicBezTo>
                    <a:pt x="20757" y="7683"/>
                    <a:pt x="20798" y="7634"/>
                    <a:pt x="20829" y="7580"/>
                  </a:cubicBezTo>
                  <a:cubicBezTo>
                    <a:pt x="20860" y="7543"/>
                    <a:pt x="20891" y="7506"/>
                    <a:pt x="20911" y="7470"/>
                  </a:cubicBezTo>
                  <a:cubicBezTo>
                    <a:pt x="20942" y="7415"/>
                    <a:pt x="20983" y="7360"/>
                    <a:pt x="21014" y="7306"/>
                  </a:cubicBezTo>
                  <a:cubicBezTo>
                    <a:pt x="21065" y="7220"/>
                    <a:pt x="21117" y="7129"/>
                    <a:pt x="21168" y="7044"/>
                  </a:cubicBezTo>
                  <a:cubicBezTo>
                    <a:pt x="21209" y="6959"/>
                    <a:pt x="21250" y="6873"/>
                    <a:pt x="21292" y="6788"/>
                  </a:cubicBezTo>
                  <a:cubicBezTo>
                    <a:pt x="21312" y="6758"/>
                    <a:pt x="21322" y="6721"/>
                    <a:pt x="21333" y="6691"/>
                  </a:cubicBezTo>
                  <a:cubicBezTo>
                    <a:pt x="21353" y="6648"/>
                    <a:pt x="21374" y="6599"/>
                    <a:pt x="21394" y="6557"/>
                  </a:cubicBezTo>
                  <a:cubicBezTo>
                    <a:pt x="21415" y="6508"/>
                    <a:pt x="21425" y="6459"/>
                    <a:pt x="21446" y="6411"/>
                  </a:cubicBezTo>
                  <a:cubicBezTo>
                    <a:pt x="21456" y="6374"/>
                    <a:pt x="21466" y="6338"/>
                    <a:pt x="21477" y="6307"/>
                  </a:cubicBezTo>
                  <a:cubicBezTo>
                    <a:pt x="21507" y="6210"/>
                    <a:pt x="21528" y="6112"/>
                    <a:pt x="21549" y="6015"/>
                  </a:cubicBezTo>
                  <a:cubicBezTo>
                    <a:pt x="21559" y="5960"/>
                    <a:pt x="21569" y="5905"/>
                    <a:pt x="21579" y="5851"/>
                  </a:cubicBezTo>
                  <a:cubicBezTo>
                    <a:pt x="21590" y="5814"/>
                    <a:pt x="21590" y="5778"/>
                    <a:pt x="21590" y="5741"/>
                  </a:cubicBezTo>
                  <a:cubicBezTo>
                    <a:pt x="21590" y="5692"/>
                    <a:pt x="21600" y="5644"/>
                    <a:pt x="21600" y="5595"/>
                  </a:cubicBezTo>
                  <a:cubicBezTo>
                    <a:pt x="21600" y="5583"/>
                    <a:pt x="21600" y="5571"/>
                    <a:pt x="21600" y="5564"/>
                  </a:cubicBezTo>
                  <a:cubicBezTo>
                    <a:pt x="21507" y="5534"/>
                    <a:pt x="21507" y="5503"/>
                    <a:pt x="21507" y="5467"/>
                  </a:cubicBezTo>
                  <a:close/>
                  <a:moveTo>
                    <a:pt x="12029" y="21259"/>
                  </a:moveTo>
                  <a:cubicBezTo>
                    <a:pt x="12090" y="21235"/>
                    <a:pt x="12162" y="21216"/>
                    <a:pt x="12224" y="21198"/>
                  </a:cubicBezTo>
                  <a:cubicBezTo>
                    <a:pt x="12286" y="21180"/>
                    <a:pt x="12337" y="21168"/>
                    <a:pt x="12399" y="21149"/>
                  </a:cubicBezTo>
                  <a:cubicBezTo>
                    <a:pt x="12440" y="21137"/>
                    <a:pt x="12491" y="21125"/>
                    <a:pt x="12532" y="21119"/>
                  </a:cubicBezTo>
                  <a:cubicBezTo>
                    <a:pt x="12573" y="21113"/>
                    <a:pt x="12615" y="21101"/>
                    <a:pt x="12656" y="21095"/>
                  </a:cubicBezTo>
                  <a:cubicBezTo>
                    <a:pt x="12687" y="21089"/>
                    <a:pt x="12717" y="21082"/>
                    <a:pt x="12748" y="21082"/>
                  </a:cubicBezTo>
                  <a:cubicBezTo>
                    <a:pt x="12882" y="21064"/>
                    <a:pt x="13016" y="21046"/>
                    <a:pt x="13159" y="21034"/>
                  </a:cubicBezTo>
                  <a:cubicBezTo>
                    <a:pt x="13201" y="21034"/>
                    <a:pt x="13231" y="21028"/>
                    <a:pt x="13273" y="21028"/>
                  </a:cubicBezTo>
                  <a:cubicBezTo>
                    <a:pt x="13303" y="21028"/>
                    <a:pt x="13334" y="21022"/>
                    <a:pt x="13365" y="21022"/>
                  </a:cubicBezTo>
                  <a:cubicBezTo>
                    <a:pt x="13283" y="21046"/>
                    <a:pt x="13211" y="21064"/>
                    <a:pt x="13129" y="21082"/>
                  </a:cubicBezTo>
                  <a:cubicBezTo>
                    <a:pt x="13016" y="21107"/>
                    <a:pt x="12913" y="21131"/>
                    <a:pt x="12800" y="21156"/>
                  </a:cubicBezTo>
                  <a:cubicBezTo>
                    <a:pt x="12728" y="21168"/>
                    <a:pt x="12666" y="21180"/>
                    <a:pt x="12594" y="21192"/>
                  </a:cubicBezTo>
                  <a:cubicBezTo>
                    <a:pt x="12573" y="21198"/>
                    <a:pt x="12553" y="21198"/>
                    <a:pt x="12543" y="21198"/>
                  </a:cubicBezTo>
                  <a:cubicBezTo>
                    <a:pt x="12491" y="21204"/>
                    <a:pt x="12450" y="21210"/>
                    <a:pt x="12399" y="21223"/>
                  </a:cubicBezTo>
                  <a:cubicBezTo>
                    <a:pt x="12347" y="21229"/>
                    <a:pt x="12306" y="21235"/>
                    <a:pt x="12255" y="21241"/>
                  </a:cubicBezTo>
                  <a:cubicBezTo>
                    <a:pt x="12172" y="21253"/>
                    <a:pt x="12090" y="21265"/>
                    <a:pt x="11998" y="21271"/>
                  </a:cubicBezTo>
                  <a:cubicBezTo>
                    <a:pt x="11998" y="21271"/>
                    <a:pt x="11998" y="21271"/>
                    <a:pt x="11987" y="21271"/>
                  </a:cubicBezTo>
                  <a:cubicBezTo>
                    <a:pt x="12008" y="21265"/>
                    <a:pt x="12018" y="21265"/>
                    <a:pt x="12029" y="21259"/>
                  </a:cubicBezTo>
                  <a:close/>
                  <a:moveTo>
                    <a:pt x="14527" y="19950"/>
                  </a:moveTo>
                  <a:cubicBezTo>
                    <a:pt x="14527" y="19950"/>
                    <a:pt x="14527" y="19956"/>
                    <a:pt x="14527" y="19950"/>
                  </a:cubicBezTo>
                  <a:cubicBezTo>
                    <a:pt x="14527" y="19956"/>
                    <a:pt x="14527" y="19950"/>
                    <a:pt x="14527" y="19950"/>
                  </a:cubicBezTo>
                  <a:cubicBezTo>
                    <a:pt x="14527" y="19950"/>
                    <a:pt x="14527" y="19950"/>
                    <a:pt x="14527" y="19950"/>
                  </a:cubicBezTo>
                  <a:close/>
                  <a:moveTo>
                    <a:pt x="10250" y="20401"/>
                  </a:moveTo>
                  <a:cubicBezTo>
                    <a:pt x="10322" y="20370"/>
                    <a:pt x="10394" y="20346"/>
                    <a:pt x="10476" y="20315"/>
                  </a:cubicBezTo>
                  <a:cubicBezTo>
                    <a:pt x="10589" y="20279"/>
                    <a:pt x="10702" y="20242"/>
                    <a:pt x="10815" y="20212"/>
                  </a:cubicBezTo>
                  <a:cubicBezTo>
                    <a:pt x="10970" y="20175"/>
                    <a:pt x="11124" y="20145"/>
                    <a:pt x="11288" y="20108"/>
                  </a:cubicBezTo>
                  <a:cubicBezTo>
                    <a:pt x="11422" y="20084"/>
                    <a:pt x="11556" y="20054"/>
                    <a:pt x="11689" y="20029"/>
                  </a:cubicBezTo>
                  <a:cubicBezTo>
                    <a:pt x="11823" y="20005"/>
                    <a:pt x="11967" y="19981"/>
                    <a:pt x="12101" y="19956"/>
                  </a:cubicBezTo>
                  <a:cubicBezTo>
                    <a:pt x="12193" y="19944"/>
                    <a:pt x="12296" y="19932"/>
                    <a:pt x="12388" y="19914"/>
                  </a:cubicBezTo>
                  <a:cubicBezTo>
                    <a:pt x="12430" y="19908"/>
                    <a:pt x="12481" y="19901"/>
                    <a:pt x="12522" y="19895"/>
                  </a:cubicBezTo>
                  <a:cubicBezTo>
                    <a:pt x="12645" y="19883"/>
                    <a:pt x="12779" y="19865"/>
                    <a:pt x="12902" y="19853"/>
                  </a:cubicBezTo>
                  <a:cubicBezTo>
                    <a:pt x="13005" y="19847"/>
                    <a:pt x="13108" y="19841"/>
                    <a:pt x="13211" y="19828"/>
                  </a:cubicBezTo>
                  <a:cubicBezTo>
                    <a:pt x="13334" y="19822"/>
                    <a:pt x="13458" y="19816"/>
                    <a:pt x="13571" y="19810"/>
                  </a:cubicBezTo>
                  <a:cubicBezTo>
                    <a:pt x="13653" y="19810"/>
                    <a:pt x="13735" y="19810"/>
                    <a:pt x="13817" y="19810"/>
                  </a:cubicBezTo>
                  <a:cubicBezTo>
                    <a:pt x="13889" y="19810"/>
                    <a:pt x="13961" y="19810"/>
                    <a:pt x="14033" y="19816"/>
                  </a:cubicBezTo>
                  <a:cubicBezTo>
                    <a:pt x="14085" y="19822"/>
                    <a:pt x="14136" y="19828"/>
                    <a:pt x="14188" y="19841"/>
                  </a:cubicBezTo>
                  <a:cubicBezTo>
                    <a:pt x="14249" y="19853"/>
                    <a:pt x="14301" y="19865"/>
                    <a:pt x="14362" y="19877"/>
                  </a:cubicBezTo>
                  <a:cubicBezTo>
                    <a:pt x="14403" y="19889"/>
                    <a:pt x="14434" y="19901"/>
                    <a:pt x="14465" y="19914"/>
                  </a:cubicBezTo>
                  <a:cubicBezTo>
                    <a:pt x="14373" y="19950"/>
                    <a:pt x="14270" y="19974"/>
                    <a:pt x="14177" y="19999"/>
                  </a:cubicBezTo>
                  <a:cubicBezTo>
                    <a:pt x="14116" y="20011"/>
                    <a:pt x="14054" y="20029"/>
                    <a:pt x="13992" y="20041"/>
                  </a:cubicBezTo>
                  <a:cubicBezTo>
                    <a:pt x="13931" y="20060"/>
                    <a:pt x="13859" y="20072"/>
                    <a:pt x="13797" y="20084"/>
                  </a:cubicBezTo>
                  <a:cubicBezTo>
                    <a:pt x="13663" y="20115"/>
                    <a:pt x="13530" y="20139"/>
                    <a:pt x="13396" y="20163"/>
                  </a:cubicBezTo>
                  <a:cubicBezTo>
                    <a:pt x="13375" y="20169"/>
                    <a:pt x="13355" y="20169"/>
                    <a:pt x="13334" y="20175"/>
                  </a:cubicBezTo>
                  <a:cubicBezTo>
                    <a:pt x="13283" y="20181"/>
                    <a:pt x="13231" y="20194"/>
                    <a:pt x="13180" y="20200"/>
                  </a:cubicBezTo>
                  <a:cubicBezTo>
                    <a:pt x="13129" y="20206"/>
                    <a:pt x="13077" y="20218"/>
                    <a:pt x="13016" y="20224"/>
                  </a:cubicBezTo>
                  <a:cubicBezTo>
                    <a:pt x="12872" y="20242"/>
                    <a:pt x="12728" y="20261"/>
                    <a:pt x="12573" y="20279"/>
                  </a:cubicBezTo>
                  <a:cubicBezTo>
                    <a:pt x="12471" y="20291"/>
                    <a:pt x="12368" y="20303"/>
                    <a:pt x="12265" y="20309"/>
                  </a:cubicBezTo>
                  <a:cubicBezTo>
                    <a:pt x="12152" y="20322"/>
                    <a:pt x="12039" y="20328"/>
                    <a:pt x="11936" y="20340"/>
                  </a:cubicBezTo>
                  <a:cubicBezTo>
                    <a:pt x="11802" y="20346"/>
                    <a:pt x="11658" y="20358"/>
                    <a:pt x="11525" y="20370"/>
                  </a:cubicBezTo>
                  <a:cubicBezTo>
                    <a:pt x="11453" y="20376"/>
                    <a:pt x="11391" y="20376"/>
                    <a:pt x="11319" y="20376"/>
                  </a:cubicBezTo>
                  <a:cubicBezTo>
                    <a:pt x="11247" y="20376"/>
                    <a:pt x="11165" y="20382"/>
                    <a:pt x="11093" y="20382"/>
                  </a:cubicBezTo>
                  <a:cubicBezTo>
                    <a:pt x="11021" y="20382"/>
                    <a:pt x="10959" y="20382"/>
                    <a:pt x="10887" y="20388"/>
                  </a:cubicBezTo>
                  <a:cubicBezTo>
                    <a:pt x="10805" y="20388"/>
                    <a:pt x="10723" y="20395"/>
                    <a:pt x="10651" y="20395"/>
                  </a:cubicBezTo>
                  <a:cubicBezTo>
                    <a:pt x="10610" y="20395"/>
                    <a:pt x="10569" y="20395"/>
                    <a:pt x="10528" y="20395"/>
                  </a:cubicBezTo>
                  <a:cubicBezTo>
                    <a:pt x="10507" y="20395"/>
                    <a:pt x="10486" y="20395"/>
                    <a:pt x="10466" y="20395"/>
                  </a:cubicBezTo>
                  <a:cubicBezTo>
                    <a:pt x="10394" y="20395"/>
                    <a:pt x="10322" y="20395"/>
                    <a:pt x="10250" y="20395"/>
                  </a:cubicBezTo>
                  <a:cubicBezTo>
                    <a:pt x="10240" y="20407"/>
                    <a:pt x="10240" y="20407"/>
                    <a:pt x="10250" y="20401"/>
                  </a:cubicBezTo>
                  <a:close/>
                  <a:moveTo>
                    <a:pt x="9263" y="19067"/>
                  </a:moveTo>
                  <a:cubicBezTo>
                    <a:pt x="9304" y="19049"/>
                    <a:pt x="9345" y="19037"/>
                    <a:pt x="9386" y="19019"/>
                  </a:cubicBezTo>
                  <a:cubicBezTo>
                    <a:pt x="9469" y="18994"/>
                    <a:pt x="9551" y="18964"/>
                    <a:pt x="9623" y="18940"/>
                  </a:cubicBezTo>
                  <a:cubicBezTo>
                    <a:pt x="9664" y="18921"/>
                    <a:pt x="9715" y="18909"/>
                    <a:pt x="9756" y="18891"/>
                  </a:cubicBezTo>
                  <a:cubicBezTo>
                    <a:pt x="9890" y="18854"/>
                    <a:pt x="10024" y="18812"/>
                    <a:pt x="10168" y="18775"/>
                  </a:cubicBezTo>
                  <a:cubicBezTo>
                    <a:pt x="10301" y="18745"/>
                    <a:pt x="10435" y="18714"/>
                    <a:pt x="10569" y="18678"/>
                  </a:cubicBezTo>
                  <a:cubicBezTo>
                    <a:pt x="10610" y="18666"/>
                    <a:pt x="10651" y="18659"/>
                    <a:pt x="10692" y="18653"/>
                  </a:cubicBezTo>
                  <a:cubicBezTo>
                    <a:pt x="10785" y="18635"/>
                    <a:pt x="10887" y="18611"/>
                    <a:pt x="10980" y="18593"/>
                  </a:cubicBezTo>
                  <a:cubicBezTo>
                    <a:pt x="11114" y="18568"/>
                    <a:pt x="11247" y="18544"/>
                    <a:pt x="11371" y="18519"/>
                  </a:cubicBezTo>
                  <a:cubicBezTo>
                    <a:pt x="11412" y="18513"/>
                    <a:pt x="11453" y="18507"/>
                    <a:pt x="11494" y="18495"/>
                  </a:cubicBezTo>
                  <a:cubicBezTo>
                    <a:pt x="11515" y="18495"/>
                    <a:pt x="11525" y="18489"/>
                    <a:pt x="11545" y="18489"/>
                  </a:cubicBezTo>
                  <a:cubicBezTo>
                    <a:pt x="11617" y="18477"/>
                    <a:pt x="11700" y="18471"/>
                    <a:pt x="11772" y="18459"/>
                  </a:cubicBezTo>
                  <a:cubicBezTo>
                    <a:pt x="11843" y="18446"/>
                    <a:pt x="11915" y="18440"/>
                    <a:pt x="11987" y="18428"/>
                  </a:cubicBezTo>
                  <a:cubicBezTo>
                    <a:pt x="12111" y="18410"/>
                    <a:pt x="12234" y="18398"/>
                    <a:pt x="12358" y="18392"/>
                  </a:cubicBezTo>
                  <a:cubicBezTo>
                    <a:pt x="12563" y="18373"/>
                    <a:pt x="12769" y="18361"/>
                    <a:pt x="12985" y="18379"/>
                  </a:cubicBezTo>
                  <a:cubicBezTo>
                    <a:pt x="13098" y="18392"/>
                    <a:pt x="13201" y="18398"/>
                    <a:pt x="13303" y="18410"/>
                  </a:cubicBezTo>
                  <a:cubicBezTo>
                    <a:pt x="13427" y="18428"/>
                    <a:pt x="13540" y="18446"/>
                    <a:pt x="13653" y="18471"/>
                  </a:cubicBezTo>
                  <a:cubicBezTo>
                    <a:pt x="13735" y="18495"/>
                    <a:pt x="13817" y="18519"/>
                    <a:pt x="13889" y="18550"/>
                  </a:cubicBezTo>
                  <a:cubicBezTo>
                    <a:pt x="13920" y="18562"/>
                    <a:pt x="13941" y="18580"/>
                    <a:pt x="13972" y="18599"/>
                  </a:cubicBezTo>
                  <a:cubicBezTo>
                    <a:pt x="13982" y="18605"/>
                    <a:pt x="13982" y="18611"/>
                    <a:pt x="13992" y="18617"/>
                  </a:cubicBezTo>
                  <a:cubicBezTo>
                    <a:pt x="13992" y="18623"/>
                    <a:pt x="13992" y="18623"/>
                    <a:pt x="14002" y="18629"/>
                  </a:cubicBezTo>
                  <a:cubicBezTo>
                    <a:pt x="14002" y="18629"/>
                    <a:pt x="14002" y="18635"/>
                    <a:pt x="14002" y="18635"/>
                  </a:cubicBezTo>
                  <a:cubicBezTo>
                    <a:pt x="14002" y="18641"/>
                    <a:pt x="14002" y="18647"/>
                    <a:pt x="13992" y="18653"/>
                  </a:cubicBezTo>
                  <a:cubicBezTo>
                    <a:pt x="13982" y="18660"/>
                    <a:pt x="13972" y="18672"/>
                    <a:pt x="13972" y="18678"/>
                  </a:cubicBezTo>
                  <a:cubicBezTo>
                    <a:pt x="13951" y="18696"/>
                    <a:pt x="13920" y="18708"/>
                    <a:pt x="13900" y="18720"/>
                  </a:cubicBezTo>
                  <a:cubicBezTo>
                    <a:pt x="13807" y="18763"/>
                    <a:pt x="13715" y="18793"/>
                    <a:pt x="13612" y="18830"/>
                  </a:cubicBezTo>
                  <a:cubicBezTo>
                    <a:pt x="13581" y="18842"/>
                    <a:pt x="13560" y="18848"/>
                    <a:pt x="13530" y="18860"/>
                  </a:cubicBezTo>
                  <a:cubicBezTo>
                    <a:pt x="13488" y="18873"/>
                    <a:pt x="13458" y="18885"/>
                    <a:pt x="13416" y="18897"/>
                  </a:cubicBezTo>
                  <a:cubicBezTo>
                    <a:pt x="13355" y="18915"/>
                    <a:pt x="13293" y="18933"/>
                    <a:pt x="13231" y="18952"/>
                  </a:cubicBezTo>
                  <a:cubicBezTo>
                    <a:pt x="13170" y="18970"/>
                    <a:pt x="13098" y="18988"/>
                    <a:pt x="13036" y="19000"/>
                  </a:cubicBezTo>
                  <a:cubicBezTo>
                    <a:pt x="12974" y="19013"/>
                    <a:pt x="12923" y="19025"/>
                    <a:pt x="12861" y="19037"/>
                  </a:cubicBezTo>
                  <a:cubicBezTo>
                    <a:pt x="12810" y="19049"/>
                    <a:pt x="12769" y="19061"/>
                    <a:pt x="12717" y="19067"/>
                  </a:cubicBezTo>
                  <a:cubicBezTo>
                    <a:pt x="12645" y="19080"/>
                    <a:pt x="12563" y="19092"/>
                    <a:pt x="12491" y="19110"/>
                  </a:cubicBezTo>
                  <a:cubicBezTo>
                    <a:pt x="12440" y="19116"/>
                    <a:pt x="12399" y="19128"/>
                    <a:pt x="12347" y="19134"/>
                  </a:cubicBezTo>
                  <a:cubicBezTo>
                    <a:pt x="12275" y="19147"/>
                    <a:pt x="12193" y="19159"/>
                    <a:pt x="12121" y="19165"/>
                  </a:cubicBezTo>
                  <a:cubicBezTo>
                    <a:pt x="12070" y="19171"/>
                    <a:pt x="12018" y="19183"/>
                    <a:pt x="11967" y="19189"/>
                  </a:cubicBezTo>
                  <a:cubicBezTo>
                    <a:pt x="11833" y="19201"/>
                    <a:pt x="11710" y="19220"/>
                    <a:pt x="11576" y="19232"/>
                  </a:cubicBezTo>
                  <a:cubicBezTo>
                    <a:pt x="11494" y="19238"/>
                    <a:pt x="11412" y="19244"/>
                    <a:pt x="11319" y="19250"/>
                  </a:cubicBezTo>
                  <a:cubicBezTo>
                    <a:pt x="11268" y="19256"/>
                    <a:pt x="11227" y="19256"/>
                    <a:pt x="11175" y="19262"/>
                  </a:cubicBezTo>
                  <a:cubicBezTo>
                    <a:pt x="11072" y="19268"/>
                    <a:pt x="10970" y="19274"/>
                    <a:pt x="10857" y="19274"/>
                  </a:cubicBezTo>
                  <a:cubicBezTo>
                    <a:pt x="10651" y="19280"/>
                    <a:pt x="10445" y="19280"/>
                    <a:pt x="10240" y="19268"/>
                  </a:cubicBezTo>
                  <a:cubicBezTo>
                    <a:pt x="10137" y="19262"/>
                    <a:pt x="10024" y="19256"/>
                    <a:pt x="9921" y="19250"/>
                  </a:cubicBezTo>
                  <a:cubicBezTo>
                    <a:pt x="9818" y="19244"/>
                    <a:pt x="9715" y="19232"/>
                    <a:pt x="9613" y="19226"/>
                  </a:cubicBezTo>
                  <a:cubicBezTo>
                    <a:pt x="9479" y="19214"/>
                    <a:pt x="9345" y="19195"/>
                    <a:pt x="9212" y="19177"/>
                  </a:cubicBezTo>
                  <a:cubicBezTo>
                    <a:pt x="9150" y="19165"/>
                    <a:pt x="9088" y="19159"/>
                    <a:pt x="9027" y="19147"/>
                  </a:cubicBezTo>
                  <a:cubicBezTo>
                    <a:pt x="9119" y="19122"/>
                    <a:pt x="9191" y="19098"/>
                    <a:pt x="9263" y="19067"/>
                  </a:cubicBezTo>
                  <a:close/>
                </a:path>
              </a:pathLst>
            </a:custGeom>
            <a:solidFill>
              <a:srgbClr val="0C0C0C"/>
            </a:solidFill>
            <a:ln cap="flat" cmpd="sng" w="9525">
              <a:solidFill>
                <a:schemeClr val="accent2"/>
              </a:solidFill>
              <a:prstDash val="solid"/>
              <a:round/>
              <a:headEnd len="sm" w="sm" type="none"/>
              <a:tailEnd len="sm" w="sm" type="none"/>
            </a:ln>
          </p:spPr>
          <p:txBody>
            <a:bodyPr anchorCtr="0" anchor="ctr" bIns="38100" lIns="38100" spcFirstLastPara="1" rIns="38100" wrap="square" tIns="381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89" name="Google Shape;289;p22"/>
            <p:cNvSpPr/>
            <p:nvPr/>
          </p:nvSpPr>
          <p:spPr>
            <a:xfrm>
              <a:off x="5791199" y="11811000"/>
              <a:ext cx="1137942" cy="2553634"/>
            </a:xfrm>
            <a:custGeom>
              <a:rect b="b" l="l" r="r" t="t"/>
              <a:pathLst>
                <a:path extrusionOk="0" h="21587" w="21600">
                  <a:moveTo>
                    <a:pt x="14513" y="13076"/>
                  </a:moveTo>
                  <a:cubicBezTo>
                    <a:pt x="14537" y="12851"/>
                    <a:pt x="14537" y="12625"/>
                    <a:pt x="14561" y="12400"/>
                  </a:cubicBezTo>
                  <a:cubicBezTo>
                    <a:pt x="14585" y="12163"/>
                    <a:pt x="14609" y="11916"/>
                    <a:pt x="14633" y="11680"/>
                  </a:cubicBezTo>
                  <a:cubicBezTo>
                    <a:pt x="14681" y="11219"/>
                    <a:pt x="14754" y="10757"/>
                    <a:pt x="14826" y="10295"/>
                  </a:cubicBezTo>
                  <a:cubicBezTo>
                    <a:pt x="14898" y="9887"/>
                    <a:pt x="14995" y="9480"/>
                    <a:pt x="15067" y="9072"/>
                  </a:cubicBezTo>
                  <a:cubicBezTo>
                    <a:pt x="15115" y="8868"/>
                    <a:pt x="15163" y="8653"/>
                    <a:pt x="15212" y="8449"/>
                  </a:cubicBezTo>
                  <a:cubicBezTo>
                    <a:pt x="15260" y="8277"/>
                    <a:pt x="15308" y="8105"/>
                    <a:pt x="15356" y="7934"/>
                  </a:cubicBezTo>
                  <a:cubicBezTo>
                    <a:pt x="15429" y="7708"/>
                    <a:pt x="15525" y="7472"/>
                    <a:pt x="15597" y="7247"/>
                  </a:cubicBezTo>
                  <a:cubicBezTo>
                    <a:pt x="15694" y="7010"/>
                    <a:pt x="15790" y="6785"/>
                    <a:pt x="15887" y="6549"/>
                  </a:cubicBezTo>
                  <a:cubicBezTo>
                    <a:pt x="16055" y="6109"/>
                    <a:pt x="16248" y="5679"/>
                    <a:pt x="16465" y="5239"/>
                  </a:cubicBezTo>
                  <a:cubicBezTo>
                    <a:pt x="16682" y="4788"/>
                    <a:pt x="16875" y="4348"/>
                    <a:pt x="17092" y="3897"/>
                  </a:cubicBezTo>
                  <a:cubicBezTo>
                    <a:pt x="17212" y="3650"/>
                    <a:pt x="17333" y="3414"/>
                    <a:pt x="17454" y="3167"/>
                  </a:cubicBezTo>
                  <a:cubicBezTo>
                    <a:pt x="17502" y="3060"/>
                    <a:pt x="17574" y="2963"/>
                    <a:pt x="17622" y="2856"/>
                  </a:cubicBezTo>
                  <a:cubicBezTo>
                    <a:pt x="17695" y="2738"/>
                    <a:pt x="17767" y="2619"/>
                    <a:pt x="17839" y="2501"/>
                  </a:cubicBezTo>
                  <a:cubicBezTo>
                    <a:pt x="17960" y="2319"/>
                    <a:pt x="18080" y="2136"/>
                    <a:pt x="18249" y="1954"/>
                  </a:cubicBezTo>
                  <a:cubicBezTo>
                    <a:pt x="18611" y="1868"/>
                    <a:pt x="18972" y="1782"/>
                    <a:pt x="19310" y="1675"/>
                  </a:cubicBezTo>
                  <a:cubicBezTo>
                    <a:pt x="19527" y="1610"/>
                    <a:pt x="19720" y="1557"/>
                    <a:pt x="19913" y="1482"/>
                  </a:cubicBezTo>
                  <a:cubicBezTo>
                    <a:pt x="20081" y="1428"/>
                    <a:pt x="20250" y="1363"/>
                    <a:pt x="20419" y="1299"/>
                  </a:cubicBezTo>
                  <a:cubicBezTo>
                    <a:pt x="20660" y="1213"/>
                    <a:pt x="20853" y="1106"/>
                    <a:pt x="21046" y="988"/>
                  </a:cubicBezTo>
                  <a:cubicBezTo>
                    <a:pt x="21166" y="913"/>
                    <a:pt x="21311" y="827"/>
                    <a:pt x="21407" y="741"/>
                  </a:cubicBezTo>
                  <a:cubicBezTo>
                    <a:pt x="21479" y="676"/>
                    <a:pt x="21528" y="612"/>
                    <a:pt x="21576" y="537"/>
                  </a:cubicBezTo>
                  <a:cubicBezTo>
                    <a:pt x="21600" y="494"/>
                    <a:pt x="21600" y="451"/>
                    <a:pt x="21600" y="408"/>
                  </a:cubicBezTo>
                  <a:cubicBezTo>
                    <a:pt x="21600" y="376"/>
                    <a:pt x="21576" y="344"/>
                    <a:pt x="21576" y="311"/>
                  </a:cubicBezTo>
                  <a:cubicBezTo>
                    <a:pt x="21552" y="279"/>
                    <a:pt x="21528" y="247"/>
                    <a:pt x="21504" y="225"/>
                  </a:cubicBezTo>
                  <a:cubicBezTo>
                    <a:pt x="21455" y="193"/>
                    <a:pt x="21407" y="161"/>
                    <a:pt x="21359" y="140"/>
                  </a:cubicBezTo>
                  <a:cubicBezTo>
                    <a:pt x="21311" y="107"/>
                    <a:pt x="21238" y="86"/>
                    <a:pt x="21166" y="64"/>
                  </a:cubicBezTo>
                  <a:cubicBezTo>
                    <a:pt x="21094" y="43"/>
                    <a:pt x="20997" y="32"/>
                    <a:pt x="20925" y="21"/>
                  </a:cubicBezTo>
                  <a:cubicBezTo>
                    <a:pt x="20853" y="11"/>
                    <a:pt x="20732" y="0"/>
                    <a:pt x="20660" y="0"/>
                  </a:cubicBezTo>
                  <a:cubicBezTo>
                    <a:pt x="20636" y="0"/>
                    <a:pt x="20612" y="0"/>
                    <a:pt x="20563" y="0"/>
                  </a:cubicBezTo>
                  <a:cubicBezTo>
                    <a:pt x="20202" y="0"/>
                    <a:pt x="19840" y="75"/>
                    <a:pt x="19551" y="161"/>
                  </a:cubicBezTo>
                  <a:cubicBezTo>
                    <a:pt x="19286" y="247"/>
                    <a:pt x="19045" y="354"/>
                    <a:pt x="18828" y="472"/>
                  </a:cubicBezTo>
                  <a:cubicBezTo>
                    <a:pt x="18611" y="590"/>
                    <a:pt x="18442" y="719"/>
                    <a:pt x="18273" y="848"/>
                  </a:cubicBezTo>
                  <a:cubicBezTo>
                    <a:pt x="18201" y="902"/>
                    <a:pt x="18129" y="955"/>
                    <a:pt x="18056" y="1020"/>
                  </a:cubicBezTo>
                  <a:cubicBezTo>
                    <a:pt x="17984" y="1063"/>
                    <a:pt x="17936" y="1117"/>
                    <a:pt x="17888" y="1170"/>
                  </a:cubicBezTo>
                  <a:cubicBezTo>
                    <a:pt x="17839" y="1213"/>
                    <a:pt x="17791" y="1245"/>
                    <a:pt x="17767" y="1288"/>
                  </a:cubicBezTo>
                  <a:cubicBezTo>
                    <a:pt x="17695" y="1353"/>
                    <a:pt x="17622" y="1428"/>
                    <a:pt x="17574" y="1492"/>
                  </a:cubicBezTo>
                  <a:cubicBezTo>
                    <a:pt x="17526" y="1535"/>
                    <a:pt x="17502" y="1589"/>
                    <a:pt x="17454" y="1632"/>
                  </a:cubicBezTo>
                  <a:cubicBezTo>
                    <a:pt x="17333" y="1653"/>
                    <a:pt x="17213" y="1685"/>
                    <a:pt x="17092" y="1707"/>
                  </a:cubicBezTo>
                  <a:cubicBezTo>
                    <a:pt x="16610" y="1814"/>
                    <a:pt x="16128" y="1911"/>
                    <a:pt x="15646" y="2018"/>
                  </a:cubicBezTo>
                  <a:cubicBezTo>
                    <a:pt x="15236" y="2104"/>
                    <a:pt x="14826" y="2190"/>
                    <a:pt x="14392" y="2265"/>
                  </a:cubicBezTo>
                  <a:cubicBezTo>
                    <a:pt x="14151" y="2308"/>
                    <a:pt x="13934" y="2351"/>
                    <a:pt x="13693" y="2383"/>
                  </a:cubicBezTo>
                  <a:cubicBezTo>
                    <a:pt x="13572" y="2405"/>
                    <a:pt x="13452" y="2416"/>
                    <a:pt x="13331" y="2437"/>
                  </a:cubicBezTo>
                  <a:cubicBezTo>
                    <a:pt x="13211" y="2458"/>
                    <a:pt x="13066" y="2480"/>
                    <a:pt x="12946" y="2501"/>
                  </a:cubicBezTo>
                  <a:cubicBezTo>
                    <a:pt x="12825" y="2523"/>
                    <a:pt x="12729" y="2534"/>
                    <a:pt x="12608" y="2544"/>
                  </a:cubicBezTo>
                  <a:cubicBezTo>
                    <a:pt x="12488" y="2566"/>
                    <a:pt x="12343" y="2577"/>
                    <a:pt x="12222" y="2598"/>
                  </a:cubicBezTo>
                  <a:cubicBezTo>
                    <a:pt x="11981" y="2630"/>
                    <a:pt x="11716" y="2662"/>
                    <a:pt x="11475" y="2684"/>
                  </a:cubicBezTo>
                  <a:cubicBezTo>
                    <a:pt x="10969" y="2748"/>
                    <a:pt x="10438" y="2802"/>
                    <a:pt x="9932" y="2866"/>
                  </a:cubicBezTo>
                  <a:cubicBezTo>
                    <a:pt x="9667" y="2899"/>
                    <a:pt x="9402" y="2920"/>
                    <a:pt x="9161" y="2952"/>
                  </a:cubicBezTo>
                  <a:cubicBezTo>
                    <a:pt x="8920" y="2974"/>
                    <a:pt x="8654" y="2995"/>
                    <a:pt x="8389" y="3017"/>
                  </a:cubicBezTo>
                  <a:cubicBezTo>
                    <a:pt x="8100" y="3038"/>
                    <a:pt x="7835" y="3060"/>
                    <a:pt x="7546" y="3081"/>
                  </a:cubicBezTo>
                  <a:cubicBezTo>
                    <a:pt x="7304" y="3103"/>
                    <a:pt x="7039" y="3113"/>
                    <a:pt x="6798" y="3135"/>
                  </a:cubicBezTo>
                  <a:cubicBezTo>
                    <a:pt x="6581" y="3146"/>
                    <a:pt x="6364" y="3156"/>
                    <a:pt x="6123" y="3167"/>
                  </a:cubicBezTo>
                  <a:cubicBezTo>
                    <a:pt x="5906" y="3178"/>
                    <a:pt x="5689" y="3178"/>
                    <a:pt x="5472" y="3188"/>
                  </a:cubicBezTo>
                  <a:cubicBezTo>
                    <a:pt x="5255" y="3199"/>
                    <a:pt x="5062" y="3199"/>
                    <a:pt x="4846" y="3199"/>
                  </a:cubicBezTo>
                  <a:cubicBezTo>
                    <a:pt x="4773" y="3199"/>
                    <a:pt x="4677" y="3199"/>
                    <a:pt x="4604" y="3199"/>
                  </a:cubicBezTo>
                  <a:cubicBezTo>
                    <a:pt x="4146" y="2995"/>
                    <a:pt x="3640" y="2813"/>
                    <a:pt x="3062" y="2662"/>
                  </a:cubicBezTo>
                  <a:cubicBezTo>
                    <a:pt x="2748" y="2577"/>
                    <a:pt x="2411" y="2512"/>
                    <a:pt x="2073" y="2458"/>
                  </a:cubicBezTo>
                  <a:cubicBezTo>
                    <a:pt x="1929" y="2437"/>
                    <a:pt x="1784" y="2415"/>
                    <a:pt x="1615" y="2394"/>
                  </a:cubicBezTo>
                  <a:cubicBezTo>
                    <a:pt x="1398" y="2373"/>
                    <a:pt x="1205" y="2362"/>
                    <a:pt x="988" y="2351"/>
                  </a:cubicBezTo>
                  <a:cubicBezTo>
                    <a:pt x="820" y="2340"/>
                    <a:pt x="651" y="2351"/>
                    <a:pt x="506" y="2373"/>
                  </a:cubicBezTo>
                  <a:cubicBezTo>
                    <a:pt x="410" y="2383"/>
                    <a:pt x="289" y="2415"/>
                    <a:pt x="217" y="2448"/>
                  </a:cubicBezTo>
                  <a:cubicBezTo>
                    <a:pt x="145" y="2469"/>
                    <a:pt x="96" y="2501"/>
                    <a:pt x="72" y="2534"/>
                  </a:cubicBezTo>
                  <a:cubicBezTo>
                    <a:pt x="24" y="2577"/>
                    <a:pt x="0" y="2619"/>
                    <a:pt x="0" y="2662"/>
                  </a:cubicBezTo>
                  <a:cubicBezTo>
                    <a:pt x="0" y="2695"/>
                    <a:pt x="24" y="2738"/>
                    <a:pt x="24" y="2770"/>
                  </a:cubicBezTo>
                  <a:cubicBezTo>
                    <a:pt x="24" y="2781"/>
                    <a:pt x="48" y="2791"/>
                    <a:pt x="48" y="2802"/>
                  </a:cubicBezTo>
                  <a:cubicBezTo>
                    <a:pt x="72" y="2834"/>
                    <a:pt x="96" y="2856"/>
                    <a:pt x="121" y="2888"/>
                  </a:cubicBezTo>
                  <a:cubicBezTo>
                    <a:pt x="169" y="2931"/>
                    <a:pt x="241" y="2974"/>
                    <a:pt x="313" y="3006"/>
                  </a:cubicBezTo>
                  <a:cubicBezTo>
                    <a:pt x="530" y="3124"/>
                    <a:pt x="796" y="3210"/>
                    <a:pt x="1085" y="3296"/>
                  </a:cubicBezTo>
                  <a:cubicBezTo>
                    <a:pt x="1398" y="3382"/>
                    <a:pt x="1736" y="3457"/>
                    <a:pt x="2097" y="3500"/>
                  </a:cubicBezTo>
                  <a:cubicBezTo>
                    <a:pt x="2435" y="3553"/>
                    <a:pt x="2796" y="3575"/>
                    <a:pt x="3134" y="3607"/>
                  </a:cubicBezTo>
                  <a:cubicBezTo>
                    <a:pt x="3471" y="3629"/>
                    <a:pt x="3833" y="3650"/>
                    <a:pt x="4171" y="3661"/>
                  </a:cubicBezTo>
                  <a:cubicBezTo>
                    <a:pt x="4412" y="3768"/>
                    <a:pt x="4629" y="3876"/>
                    <a:pt x="4846" y="3994"/>
                  </a:cubicBezTo>
                  <a:cubicBezTo>
                    <a:pt x="5038" y="4101"/>
                    <a:pt x="5207" y="4219"/>
                    <a:pt x="5376" y="4337"/>
                  </a:cubicBezTo>
                  <a:cubicBezTo>
                    <a:pt x="5472" y="4412"/>
                    <a:pt x="5593" y="4487"/>
                    <a:pt x="5689" y="4563"/>
                  </a:cubicBezTo>
                  <a:cubicBezTo>
                    <a:pt x="5810" y="4659"/>
                    <a:pt x="5930" y="4756"/>
                    <a:pt x="6075" y="4863"/>
                  </a:cubicBezTo>
                  <a:cubicBezTo>
                    <a:pt x="6171" y="4928"/>
                    <a:pt x="6244" y="5003"/>
                    <a:pt x="6316" y="5067"/>
                  </a:cubicBezTo>
                  <a:cubicBezTo>
                    <a:pt x="6388" y="5132"/>
                    <a:pt x="6485" y="5207"/>
                    <a:pt x="6557" y="5271"/>
                  </a:cubicBezTo>
                  <a:cubicBezTo>
                    <a:pt x="6678" y="5379"/>
                    <a:pt x="6774" y="5486"/>
                    <a:pt x="6895" y="5582"/>
                  </a:cubicBezTo>
                  <a:cubicBezTo>
                    <a:pt x="7039" y="5722"/>
                    <a:pt x="7160" y="5862"/>
                    <a:pt x="7304" y="6001"/>
                  </a:cubicBezTo>
                  <a:cubicBezTo>
                    <a:pt x="7304" y="6001"/>
                    <a:pt x="7304" y="6001"/>
                    <a:pt x="7304" y="5990"/>
                  </a:cubicBezTo>
                  <a:cubicBezTo>
                    <a:pt x="7401" y="6109"/>
                    <a:pt x="7497" y="6237"/>
                    <a:pt x="7618" y="6355"/>
                  </a:cubicBezTo>
                  <a:cubicBezTo>
                    <a:pt x="7690" y="6452"/>
                    <a:pt x="7762" y="6549"/>
                    <a:pt x="7835" y="6645"/>
                  </a:cubicBezTo>
                  <a:cubicBezTo>
                    <a:pt x="7907" y="6742"/>
                    <a:pt x="7955" y="6828"/>
                    <a:pt x="8028" y="6924"/>
                  </a:cubicBezTo>
                  <a:cubicBezTo>
                    <a:pt x="8124" y="7064"/>
                    <a:pt x="8196" y="7193"/>
                    <a:pt x="8293" y="7332"/>
                  </a:cubicBezTo>
                  <a:cubicBezTo>
                    <a:pt x="8365" y="7440"/>
                    <a:pt x="8413" y="7547"/>
                    <a:pt x="8486" y="7654"/>
                  </a:cubicBezTo>
                  <a:cubicBezTo>
                    <a:pt x="8534" y="7740"/>
                    <a:pt x="8582" y="7826"/>
                    <a:pt x="8630" y="7923"/>
                  </a:cubicBezTo>
                  <a:cubicBezTo>
                    <a:pt x="8775" y="8170"/>
                    <a:pt x="8896" y="8406"/>
                    <a:pt x="9040" y="8653"/>
                  </a:cubicBezTo>
                  <a:cubicBezTo>
                    <a:pt x="9137" y="8814"/>
                    <a:pt x="9209" y="8975"/>
                    <a:pt x="9281" y="9136"/>
                  </a:cubicBezTo>
                  <a:cubicBezTo>
                    <a:pt x="9354" y="9297"/>
                    <a:pt x="9450" y="9469"/>
                    <a:pt x="9498" y="9630"/>
                  </a:cubicBezTo>
                  <a:cubicBezTo>
                    <a:pt x="9571" y="9802"/>
                    <a:pt x="9643" y="9973"/>
                    <a:pt x="9715" y="10145"/>
                  </a:cubicBezTo>
                  <a:cubicBezTo>
                    <a:pt x="9787" y="10338"/>
                    <a:pt x="9836" y="10521"/>
                    <a:pt x="9908" y="10714"/>
                  </a:cubicBezTo>
                  <a:cubicBezTo>
                    <a:pt x="10029" y="11144"/>
                    <a:pt x="10149" y="11573"/>
                    <a:pt x="10270" y="12002"/>
                  </a:cubicBezTo>
                  <a:cubicBezTo>
                    <a:pt x="10390" y="12475"/>
                    <a:pt x="10487" y="12936"/>
                    <a:pt x="10583" y="13409"/>
                  </a:cubicBezTo>
                  <a:cubicBezTo>
                    <a:pt x="10728" y="14321"/>
                    <a:pt x="10848" y="15234"/>
                    <a:pt x="10896" y="16157"/>
                  </a:cubicBezTo>
                  <a:cubicBezTo>
                    <a:pt x="10921" y="16629"/>
                    <a:pt x="10921" y="17102"/>
                    <a:pt x="10945" y="17563"/>
                  </a:cubicBezTo>
                  <a:cubicBezTo>
                    <a:pt x="10969" y="18046"/>
                    <a:pt x="10993" y="18519"/>
                    <a:pt x="11017" y="19002"/>
                  </a:cubicBezTo>
                  <a:cubicBezTo>
                    <a:pt x="11041" y="19270"/>
                    <a:pt x="11041" y="19528"/>
                    <a:pt x="11041" y="19796"/>
                  </a:cubicBezTo>
                  <a:cubicBezTo>
                    <a:pt x="11041" y="19936"/>
                    <a:pt x="11041" y="20076"/>
                    <a:pt x="11041" y="20215"/>
                  </a:cubicBezTo>
                  <a:cubicBezTo>
                    <a:pt x="11041" y="20280"/>
                    <a:pt x="11041" y="20344"/>
                    <a:pt x="11041" y="20408"/>
                  </a:cubicBezTo>
                  <a:cubicBezTo>
                    <a:pt x="11041" y="20505"/>
                    <a:pt x="11041" y="20591"/>
                    <a:pt x="11089" y="20687"/>
                  </a:cubicBezTo>
                  <a:cubicBezTo>
                    <a:pt x="11089" y="20709"/>
                    <a:pt x="11137" y="20720"/>
                    <a:pt x="11186" y="20720"/>
                  </a:cubicBezTo>
                  <a:cubicBezTo>
                    <a:pt x="11234" y="20720"/>
                    <a:pt x="11282" y="20698"/>
                    <a:pt x="11282" y="20677"/>
                  </a:cubicBezTo>
                  <a:cubicBezTo>
                    <a:pt x="11282" y="20655"/>
                    <a:pt x="11282" y="20634"/>
                    <a:pt x="11306" y="20612"/>
                  </a:cubicBezTo>
                  <a:cubicBezTo>
                    <a:pt x="11306" y="20612"/>
                    <a:pt x="11306" y="20623"/>
                    <a:pt x="11306" y="20623"/>
                  </a:cubicBezTo>
                  <a:cubicBezTo>
                    <a:pt x="11330" y="20537"/>
                    <a:pt x="11354" y="20451"/>
                    <a:pt x="11379" y="20365"/>
                  </a:cubicBezTo>
                  <a:cubicBezTo>
                    <a:pt x="11451" y="20140"/>
                    <a:pt x="11523" y="19925"/>
                    <a:pt x="11571" y="19700"/>
                  </a:cubicBezTo>
                  <a:cubicBezTo>
                    <a:pt x="11620" y="19474"/>
                    <a:pt x="11668" y="19238"/>
                    <a:pt x="11668" y="19013"/>
                  </a:cubicBezTo>
                  <a:cubicBezTo>
                    <a:pt x="11692" y="18777"/>
                    <a:pt x="11716" y="18530"/>
                    <a:pt x="11716" y="18293"/>
                  </a:cubicBezTo>
                  <a:cubicBezTo>
                    <a:pt x="11740" y="18047"/>
                    <a:pt x="11740" y="17800"/>
                    <a:pt x="11740" y="17553"/>
                  </a:cubicBezTo>
                  <a:cubicBezTo>
                    <a:pt x="11764" y="17080"/>
                    <a:pt x="11764" y="16608"/>
                    <a:pt x="11764" y="16136"/>
                  </a:cubicBezTo>
                  <a:cubicBezTo>
                    <a:pt x="11764" y="15674"/>
                    <a:pt x="11716" y="15212"/>
                    <a:pt x="11692" y="14751"/>
                  </a:cubicBezTo>
                  <a:cubicBezTo>
                    <a:pt x="11668" y="14311"/>
                    <a:pt x="11596" y="13860"/>
                    <a:pt x="11523" y="13419"/>
                  </a:cubicBezTo>
                  <a:cubicBezTo>
                    <a:pt x="11451" y="12947"/>
                    <a:pt x="11354" y="12464"/>
                    <a:pt x="11258" y="11992"/>
                  </a:cubicBezTo>
                  <a:cubicBezTo>
                    <a:pt x="11210" y="11777"/>
                    <a:pt x="11162" y="11551"/>
                    <a:pt x="11089" y="11337"/>
                  </a:cubicBezTo>
                  <a:cubicBezTo>
                    <a:pt x="11065" y="11219"/>
                    <a:pt x="11017" y="11111"/>
                    <a:pt x="10993" y="10993"/>
                  </a:cubicBezTo>
                  <a:cubicBezTo>
                    <a:pt x="10969" y="10864"/>
                    <a:pt x="10921" y="10746"/>
                    <a:pt x="10896" y="10617"/>
                  </a:cubicBezTo>
                  <a:cubicBezTo>
                    <a:pt x="10848" y="10489"/>
                    <a:pt x="10800" y="10360"/>
                    <a:pt x="10776" y="10242"/>
                  </a:cubicBezTo>
                  <a:cubicBezTo>
                    <a:pt x="10752" y="10156"/>
                    <a:pt x="10728" y="10059"/>
                    <a:pt x="10679" y="9973"/>
                  </a:cubicBezTo>
                  <a:cubicBezTo>
                    <a:pt x="10583" y="9748"/>
                    <a:pt x="10511" y="9522"/>
                    <a:pt x="10390" y="9297"/>
                  </a:cubicBezTo>
                  <a:cubicBezTo>
                    <a:pt x="10270" y="9050"/>
                    <a:pt x="10173" y="8814"/>
                    <a:pt x="10029" y="8578"/>
                  </a:cubicBezTo>
                  <a:cubicBezTo>
                    <a:pt x="9908" y="8331"/>
                    <a:pt x="9763" y="8084"/>
                    <a:pt x="9619" y="7848"/>
                  </a:cubicBezTo>
                  <a:cubicBezTo>
                    <a:pt x="9378" y="7418"/>
                    <a:pt x="9137" y="7000"/>
                    <a:pt x="8847" y="6581"/>
                  </a:cubicBezTo>
                  <a:cubicBezTo>
                    <a:pt x="8775" y="6484"/>
                    <a:pt x="8703" y="6377"/>
                    <a:pt x="8630" y="6280"/>
                  </a:cubicBezTo>
                  <a:cubicBezTo>
                    <a:pt x="8534" y="6151"/>
                    <a:pt x="8413" y="6023"/>
                    <a:pt x="8317" y="5894"/>
                  </a:cubicBezTo>
                  <a:cubicBezTo>
                    <a:pt x="8269" y="5840"/>
                    <a:pt x="8221" y="5797"/>
                    <a:pt x="8172" y="5744"/>
                  </a:cubicBezTo>
                  <a:cubicBezTo>
                    <a:pt x="8100" y="5668"/>
                    <a:pt x="8028" y="5583"/>
                    <a:pt x="7955" y="5507"/>
                  </a:cubicBezTo>
                  <a:cubicBezTo>
                    <a:pt x="7859" y="5411"/>
                    <a:pt x="7762" y="5325"/>
                    <a:pt x="7666" y="5239"/>
                  </a:cubicBezTo>
                  <a:cubicBezTo>
                    <a:pt x="7570" y="5142"/>
                    <a:pt x="7473" y="5046"/>
                    <a:pt x="7353" y="4960"/>
                  </a:cubicBezTo>
                  <a:cubicBezTo>
                    <a:pt x="7232" y="4863"/>
                    <a:pt x="7112" y="4756"/>
                    <a:pt x="6991" y="4659"/>
                  </a:cubicBezTo>
                  <a:cubicBezTo>
                    <a:pt x="6919" y="4595"/>
                    <a:pt x="6822" y="4530"/>
                    <a:pt x="6750" y="4466"/>
                  </a:cubicBezTo>
                  <a:cubicBezTo>
                    <a:pt x="6702" y="4423"/>
                    <a:pt x="6654" y="4380"/>
                    <a:pt x="6581" y="4337"/>
                  </a:cubicBezTo>
                  <a:cubicBezTo>
                    <a:pt x="6437" y="4230"/>
                    <a:pt x="6292" y="4122"/>
                    <a:pt x="6147" y="4015"/>
                  </a:cubicBezTo>
                  <a:cubicBezTo>
                    <a:pt x="5979" y="3897"/>
                    <a:pt x="5786" y="3790"/>
                    <a:pt x="5617" y="3682"/>
                  </a:cubicBezTo>
                  <a:cubicBezTo>
                    <a:pt x="5593" y="3672"/>
                    <a:pt x="5593" y="3672"/>
                    <a:pt x="5569" y="3661"/>
                  </a:cubicBezTo>
                  <a:cubicBezTo>
                    <a:pt x="5593" y="3661"/>
                    <a:pt x="5641" y="3661"/>
                    <a:pt x="5665" y="3661"/>
                  </a:cubicBezTo>
                  <a:cubicBezTo>
                    <a:pt x="5810" y="3661"/>
                    <a:pt x="5979" y="3650"/>
                    <a:pt x="6123" y="3650"/>
                  </a:cubicBezTo>
                  <a:cubicBezTo>
                    <a:pt x="6220" y="3650"/>
                    <a:pt x="6340" y="3639"/>
                    <a:pt x="6437" y="3629"/>
                  </a:cubicBezTo>
                  <a:cubicBezTo>
                    <a:pt x="6581" y="3618"/>
                    <a:pt x="6726" y="3618"/>
                    <a:pt x="6895" y="3607"/>
                  </a:cubicBezTo>
                  <a:cubicBezTo>
                    <a:pt x="7208" y="3596"/>
                    <a:pt x="7497" y="3564"/>
                    <a:pt x="7811" y="3553"/>
                  </a:cubicBezTo>
                  <a:cubicBezTo>
                    <a:pt x="8317" y="3521"/>
                    <a:pt x="8847" y="3478"/>
                    <a:pt x="9354" y="3425"/>
                  </a:cubicBezTo>
                  <a:cubicBezTo>
                    <a:pt x="9595" y="3403"/>
                    <a:pt x="9836" y="3371"/>
                    <a:pt x="10101" y="3350"/>
                  </a:cubicBezTo>
                  <a:cubicBezTo>
                    <a:pt x="10342" y="3328"/>
                    <a:pt x="10583" y="3296"/>
                    <a:pt x="10848" y="3264"/>
                  </a:cubicBezTo>
                  <a:cubicBezTo>
                    <a:pt x="11354" y="3199"/>
                    <a:pt x="11861" y="3146"/>
                    <a:pt x="12343" y="3081"/>
                  </a:cubicBezTo>
                  <a:cubicBezTo>
                    <a:pt x="12584" y="3049"/>
                    <a:pt x="12825" y="3017"/>
                    <a:pt x="13066" y="2985"/>
                  </a:cubicBezTo>
                  <a:cubicBezTo>
                    <a:pt x="13307" y="2952"/>
                    <a:pt x="13572" y="2909"/>
                    <a:pt x="13813" y="2877"/>
                  </a:cubicBezTo>
                  <a:cubicBezTo>
                    <a:pt x="14344" y="2802"/>
                    <a:pt x="14850" y="2705"/>
                    <a:pt x="15356" y="2609"/>
                  </a:cubicBezTo>
                  <a:cubicBezTo>
                    <a:pt x="15838" y="2523"/>
                    <a:pt x="16296" y="2416"/>
                    <a:pt x="16754" y="2319"/>
                  </a:cubicBezTo>
                  <a:cubicBezTo>
                    <a:pt x="16851" y="2297"/>
                    <a:pt x="16971" y="2276"/>
                    <a:pt x="17068" y="2254"/>
                  </a:cubicBezTo>
                  <a:cubicBezTo>
                    <a:pt x="17020" y="2330"/>
                    <a:pt x="16971" y="2405"/>
                    <a:pt x="16923" y="2480"/>
                  </a:cubicBezTo>
                  <a:cubicBezTo>
                    <a:pt x="16779" y="2705"/>
                    <a:pt x="16634" y="2931"/>
                    <a:pt x="16513" y="3156"/>
                  </a:cubicBezTo>
                  <a:cubicBezTo>
                    <a:pt x="16393" y="3382"/>
                    <a:pt x="16272" y="3596"/>
                    <a:pt x="16176" y="3822"/>
                  </a:cubicBezTo>
                  <a:cubicBezTo>
                    <a:pt x="15742" y="4724"/>
                    <a:pt x="15284" y="5615"/>
                    <a:pt x="14898" y="6517"/>
                  </a:cubicBezTo>
                  <a:cubicBezTo>
                    <a:pt x="14802" y="6763"/>
                    <a:pt x="14681" y="7021"/>
                    <a:pt x="14585" y="7268"/>
                  </a:cubicBezTo>
                  <a:cubicBezTo>
                    <a:pt x="14512" y="7472"/>
                    <a:pt x="14416" y="7687"/>
                    <a:pt x="14368" y="7891"/>
                  </a:cubicBezTo>
                  <a:cubicBezTo>
                    <a:pt x="14320" y="8019"/>
                    <a:pt x="14271" y="8159"/>
                    <a:pt x="14247" y="8288"/>
                  </a:cubicBezTo>
                  <a:cubicBezTo>
                    <a:pt x="14223" y="8427"/>
                    <a:pt x="14175" y="8578"/>
                    <a:pt x="14151" y="8717"/>
                  </a:cubicBezTo>
                  <a:cubicBezTo>
                    <a:pt x="14103" y="8932"/>
                    <a:pt x="14054" y="9147"/>
                    <a:pt x="14006" y="9372"/>
                  </a:cubicBezTo>
                  <a:cubicBezTo>
                    <a:pt x="13958" y="9587"/>
                    <a:pt x="13910" y="9812"/>
                    <a:pt x="13862" y="10027"/>
                  </a:cubicBezTo>
                  <a:cubicBezTo>
                    <a:pt x="13813" y="10263"/>
                    <a:pt x="13765" y="10499"/>
                    <a:pt x="13717" y="10736"/>
                  </a:cubicBezTo>
                  <a:cubicBezTo>
                    <a:pt x="13645" y="11197"/>
                    <a:pt x="13572" y="11648"/>
                    <a:pt x="13524" y="12110"/>
                  </a:cubicBezTo>
                  <a:cubicBezTo>
                    <a:pt x="13500" y="12357"/>
                    <a:pt x="13476" y="12614"/>
                    <a:pt x="13452" y="12861"/>
                  </a:cubicBezTo>
                  <a:cubicBezTo>
                    <a:pt x="13428" y="13108"/>
                    <a:pt x="13428" y="13355"/>
                    <a:pt x="13404" y="13602"/>
                  </a:cubicBezTo>
                  <a:cubicBezTo>
                    <a:pt x="13404" y="13838"/>
                    <a:pt x="13404" y="14064"/>
                    <a:pt x="13404" y="14300"/>
                  </a:cubicBezTo>
                  <a:cubicBezTo>
                    <a:pt x="13404" y="14515"/>
                    <a:pt x="13428" y="14718"/>
                    <a:pt x="13428" y="14933"/>
                  </a:cubicBezTo>
                  <a:cubicBezTo>
                    <a:pt x="13452" y="15395"/>
                    <a:pt x="13476" y="15856"/>
                    <a:pt x="13524" y="16329"/>
                  </a:cubicBezTo>
                  <a:cubicBezTo>
                    <a:pt x="13524" y="16436"/>
                    <a:pt x="13548" y="16554"/>
                    <a:pt x="13572" y="16662"/>
                  </a:cubicBezTo>
                  <a:cubicBezTo>
                    <a:pt x="13596" y="16801"/>
                    <a:pt x="13621" y="16941"/>
                    <a:pt x="13645" y="17091"/>
                  </a:cubicBezTo>
                  <a:cubicBezTo>
                    <a:pt x="13669" y="17306"/>
                    <a:pt x="13717" y="17531"/>
                    <a:pt x="13765" y="17746"/>
                  </a:cubicBezTo>
                  <a:cubicBezTo>
                    <a:pt x="13813" y="17971"/>
                    <a:pt x="13862" y="18197"/>
                    <a:pt x="13934" y="18412"/>
                  </a:cubicBezTo>
                  <a:cubicBezTo>
                    <a:pt x="13958" y="18530"/>
                    <a:pt x="14006" y="18648"/>
                    <a:pt x="14030" y="18766"/>
                  </a:cubicBezTo>
                  <a:cubicBezTo>
                    <a:pt x="14079" y="18895"/>
                    <a:pt x="14127" y="19023"/>
                    <a:pt x="14175" y="19152"/>
                  </a:cubicBezTo>
                  <a:cubicBezTo>
                    <a:pt x="14223" y="19281"/>
                    <a:pt x="14271" y="19399"/>
                    <a:pt x="14344" y="19528"/>
                  </a:cubicBezTo>
                  <a:cubicBezTo>
                    <a:pt x="14392" y="19635"/>
                    <a:pt x="14440" y="19753"/>
                    <a:pt x="14488" y="19861"/>
                  </a:cubicBezTo>
                  <a:cubicBezTo>
                    <a:pt x="14585" y="20076"/>
                    <a:pt x="14681" y="20280"/>
                    <a:pt x="14802" y="20483"/>
                  </a:cubicBezTo>
                  <a:cubicBezTo>
                    <a:pt x="14898" y="20645"/>
                    <a:pt x="14995" y="20816"/>
                    <a:pt x="15091" y="20977"/>
                  </a:cubicBezTo>
                  <a:cubicBezTo>
                    <a:pt x="15139" y="21052"/>
                    <a:pt x="15187" y="21128"/>
                    <a:pt x="15260" y="21192"/>
                  </a:cubicBezTo>
                  <a:cubicBezTo>
                    <a:pt x="15308" y="21246"/>
                    <a:pt x="15356" y="21299"/>
                    <a:pt x="15404" y="21353"/>
                  </a:cubicBezTo>
                  <a:cubicBezTo>
                    <a:pt x="15429" y="21364"/>
                    <a:pt x="15429" y="21385"/>
                    <a:pt x="15453" y="21396"/>
                  </a:cubicBezTo>
                  <a:cubicBezTo>
                    <a:pt x="15501" y="21439"/>
                    <a:pt x="15573" y="21482"/>
                    <a:pt x="15646" y="21514"/>
                  </a:cubicBezTo>
                  <a:cubicBezTo>
                    <a:pt x="15790" y="21579"/>
                    <a:pt x="15983" y="21600"/>
                    <a:pt x="16176" y="21579"/>
                  </a:cubicBezTo>
                  <a:cubicBezTo>
                    <a:pt x="16369" y="21557"/>
                    <a:pt x="16513" y="21493"/>
                    <a:pt x="16562" y="21407"/>
                  </a:cubicBezTo>
                  <a:cubicBezTo>
                    <a:pt x="16610" y="21332"/>
                    <a:pt x="16586" y="21267"/>
                    <a:pt x="16537" y="21192"/>
                  </a:cubicBezTo>
                  <a:cubicBezTo>
                    <a:pt x="16513" y="21138"/>
                    <a:pt x="16465" y="21085"/>
                    <a:pt x="16441" y="21042"/>
                  </a:cubicBezTo>
                  <a:cubicBezTo>
                    <a:pt x="16369" y="20934"/>
                    <a:pt x="16272" y="20816"/>
                    <a:pt x="16200" y="20709"/>
                  </a:cubicBezTo>
                  <a:cubicBezTo>
                    <a:pt x="16055" y="20494"/>
                    <a:pt x="15935" y="20269"/>
                    <a:pt x="15838" y="20043"/>
                  </a:cubicBezTo>
                  <a:cubicBezTo>
                    <a:pt x="15742" y="19829"/>
                    <a:pt x="15621" y="19614"/>
                    <a:pt x="15525" y="19399"/>
                  </a:cubicBezTo>
                  <a:cubicBezTo>
                    <a:pt x="15477" y="19270"/>
                    <a:pt x="15429" y="19142"/>
                    <a:pt x="15356" y="19013"/>
                  </a:cubicBezTo>
                  <a:cubicBezTo>
                    <a:pt x="15308" y="18895"/>
                    <a:pt x="15284" y="18787"/>
                    <a:pt x="15236" y="18669"/>
                  </a:cubicBezTo>
                  <a:cubicBezTo>
                    <a:pt x="15212" y="18637"/>
                    <a:pt x="15212" y="18605"/>
                    <a:pt x="15187" y="18562"/>
                  </a:cubicBezTo>
                  <a:cubicBezTo>
                    <a:pt x="15163" y="18454"/>
                    <a:pt x="15115" y="18347"/>
                    <a:pt x="15091" y="18240"/>
                  </a:cubicBezTo>
                  <a:cubicBezTo>
                    <a:pt x="15067" y="18132"/>
                    <a:pt x="15043" y="18036"/>
                    <a:pt x="15019" y="17928"/>
                  </a:cubicBezTo>
                  <a:cubicBezTo>
                    <a:pt x="14970" y="17692"/>
                    <a:pt x="14922" y="17445"/>
                    <a:pt x="14874" y="17209"/>
                  </a:cubicBezTo>
                  <a:cubicBezTo>
                    <a:pt x="14850" y="17102"/>
                    <a:pt x="14850" y="16994"/>
                    <a:pt x="14826" y="16898"/>
                  </a:cubicBezTo>
                  <a:cubicBezTo>
                    <a:pt x="14802" y="16801"/>
                    <a:pt x="14802" y="16705"/>
                    <a:pt x="14778" y="16608"/>
                  </a:cubicBezTo>
                  <a:cubicBezTo>
                    <a:pt x="14754" y="16361"/>
                    <a:pt x="14729" y="16125"/>
                    <a:pt x="14705" y="15878"/>
                  </a:cubicBezTo>
                  <a:cubicBezTo>
                    <a:pt x="14657" y="15384"/>
                    <a:pt x="14657" y="14901"/>
                    <a:pt x="14633" y="14407"/>
                  </a:cubicBezTo>
                  <a:cubicBezTo>
                    <a:pt x="14633" y="14182"/>
                    <a:pt x="14609" y="13956"/>
                    <a:pt x="14609" y="13731"/>
                  </a:cubicBezTo>
                  <a:cubicBezTo>
                    <a:pt x="14609" y="13623"/>
                    <a:pt x="14609" y="13516"/>
                    <a:pt x="14609" y="13409"/>
                  </a:cubicBezTo>
                  <a:cubicBezTo>
                    <a:pt x="14513" y="13291"/>
                    <a:pt x="14513" y="13183"/>
                    <a:pt x="14513" y="13076"/>
                  </a:cubicBezTo>
                  <a:close/>
                  <a:moveTo>
                    <a:pt x="19141" y="1095"/>
                  </a:moveTo>
                  <a:cubicBezTo>
                    <a:pt x="19286" y="977"/>
                    <a:pt x="19454" y="870"/>
                    <a:pt x="19623" y="762"/>
                  </a:cubicBezTo>
                  <a:cubicBezTo>
                    <a:pt x="19768" y="687"/>
                    <a:pt x="19913" y="623"/>
                    <a:pt x="20081" y="558"/>
                  </a:cubicBezTo>
                  <a:cubicBezTo>
                    <a:pt x="20178" y="526"/>
                    <a:pt x="20298" y="494"/>
                    <a:pt x="20419" y="472"/>
                  </a:cubicBezTo>
                  <a:cubicBezTo>
                    <a:pt x="20467" y="462"/>
                    <a:pt x="20515" y="462"/>
                    <a:pt x="20588" y="451"/>
                  </a:cubicBezTo>
                  <a:cubicBezTo>
                    <a:pt x="20588" y="451"/>
                    <a:pt x="20612" y="451"/>
                    <a:pt x="20612" y="451"/>
                  </a:cubicBezTo>
                  <a:cubicBezTo>
                    <a:pt x="20612" y="451"/>
                    <a:pt x="20612" y="451"/>
                    <a:pt x="20612" y="451"/>
                  </a:cubicBezTo>
                  <a:cubicBezTo>
                    <a:pt x="20588" y="472"/>
                    <a:pt x="20588" y="494"/>
                    <a:pt x="20563" y="515"/>
                  </a:cubicBezTo>
                  <a:cubicBezTo>
                    <a:pt x="20491" y="569"/>
                    <a:pt x="20419" y="633"/>
                    <a:pt x="20346" y="687"/>
                  </a:cubicBezTo>
                  <a:cubicBezTo>
                    <a:pt x="20298" y="709"/>
                    <a:pt x="20274" y="730"/>
                    <a:pt x="20226" y="751"/>
                  </a:cubicBezTo>
                  <a:cubicBezTo>
                    <a:pt x="20033" y="859"/>
                    <a:pt x="19816" y="945"/>
                    <a:pt x="19575" y="1031"/>
                  </a:cubicBezTo>
                  <a:cubicBezTo>
                    <a:pt x="19406" y="1095"/>
                    <a:pt x="19213" y="1149"/>
                    <a:pt x="19045" y="1202"/>
                  </a:cubicBezTo>
                  <a:cubicBezTo>
                    <a:pt x="19021" y="1213"/>
                    <a:pt x="18996" y="1224"/>
                    <a:pt x="18948" y="1235"/>
                  </a:cubicBezTo>
                  <a:cubicBezTo>
                    <a:pt x="18996" y="1192"/>
                    <a:pt x="19069" y="1138"/>
                    <a:pt x="19141" y="1095"/>
                  </a:cubicBezTo>
                  <a:close/>
                  <a:moveTo>
                    <a:pt x="2121" y="3027"/>
                  </a:moveTo>
                  <a:cubicBezTo>
                    <a:pt x="1832" y="2974"/>
                    <a:pt x="1567" y="2909"/>
                    <a:pt x="1326" y="2823"/>
                  </a:cubicBezTo>
                  <a:cubicBezTo>
                    <a:pt x="1326" y="2823"/>
                    <a:pt x="1326" y="2823"/>
                    <a:pt x="1326" y="2823"/>
                  </a:cubicBezTo>
                  <a:cubicBezTo>
                    <a:pt x="1543" y="2845"/>
                    <a:pt x="1736" y="2877"/>
                    <a:pt x="1953" y="2909"/>
                  </a:cubicBezTo>
                  <a:cubicBezTo>
                    <a:pt x="2266" y="2974"/>
                    <a:pt x="2555" y="3038"/>
                    <a:pt x="2845" y="3124"/>
                  </a:cubicBezTo>
                  <a:cubicBezTo>
                    <a:pt x="2579" y="3103"/>
                    <a:pt x="2338" y="3070"/>
                    <a:pt x="2121" y="3027"/>
                  </a:cubicBezTo>
                  <a:close/>
                </a:path>
              </a:pathLst>
            </a:custGeom>
            <a:solidFill>
              <a:srgbClr val="0C0C0C"/>
            </a:solidFill>
            <a:ln cap="flat" cmpd="sng" w="9525">
              <a:solidFill>
                <a:schemeClr val="accent2"/>
              </a:solidFill>
              <a:prstDash val="solid"/>
              <a:round/>
              <a:headEnd len="sm" w="sm" type="none"/>
              <a:tailEnd len="sm" w="sm" type="none"/>
            </a:ln>
          </p:spPr>
          <p:txBody>
            <a:bodyPr anchorCtr="0" anchor="ctr" bIns="38100" lIns="38100" spcFirstLastPara="1" rIns="38100" wrap="square" tIns="381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90" name="Google Shape;290;p22"/>
            <p:cNvSpPr/>
            <p:nvPr/>
          </p:nvSpPr>
          <p:spPr>
            <a:xfrm>
              <a:off x="7912100" y="11468100"/>
              <a:ext cx="410070" cy="340362"/>
            </a:xfrm>
            <a:custGeom>
              <a:rect b="b" l="l" r="r" t="t"/>
              <a:pathLst>
                <a:path extrusionOk="0" h="21600" w="21526">
                  <a:moveTo>
                    <a:pt x="21426" y="322"/>
                  </a:moveTo>
                  <a:cubicBezTo>
                    <a:pt x="21359" y="161"/>
                    <a:pt x="21226" y="0"/>
                    <a:pt x="21026" y="0"/>
                  </a:cubicBezTo>
                  <a:cubicBezTo>
                    <a:pt x="20959" y="0"/>
                    <a:pt x="20892" y="0"/>
                    <a:pt x="20826" y="0"/>
                  </a:cubicBezTo>
                  <a:cubicBezTo>
                    <a:pt x="20692" y="0"/>
                    <a:pt x="20626" y="0"/>
                    <a:pt x="20492" y="81"/>
                  </a:cubicBezTo>
                  <a:cubicBezTo>
                    <a:pt x="19292" y="1048"/>
                    <a:pt x="18092" y="2015"/>
                    <a:pt x="16892" y="3063"/>
                  </a:cubicBezTo>
                  <a:cubicBezTo>
                    <a:pt x="16226" y="3627"/>
                    <a:pt x="15492" y="4191"/>
                    <a:pt x="14826" y="4836"/>
                  </a:cubicBezTo>
                  <a:cubicBezTo>
                    <a:pt x="14426" y="5158"/>
                    <a:pt x="14026" y="5481"/>
                    <a:pt x="13692" y="5803"/>
                  </a:cubicBezTo>
                  <a:cubicBezTo>
                    <a:pt x="13426" y="6045"/>
                    <a:pt x="13226" y="6287"/>
                    <a:pt x="12959" y="6448"/>
                  </a:cubicBezTo>
                  <a:cubicBezTo>
                    <a:pt x="12426" y="6931"/>
                    <a:pt x="11959" y="7334"/>
                    <a:pt x="11426" y="7818"/>
                  </a:cubicBezTo>
                  <a:cubicBezTo>
                    <a:pt x="11159" y="8060"/>
                    <a:pt x="10892" y="8301"/>
                    <a:pt x="10626" y="8543"/>
                  </a:cubicBezTo>
                  <a:cubicBezTo>
                    <a:pt x="9826" y="9349"/>
                    <a:pt x="8959" y="10155"/>
                    <a:pt x="8159" y="10961"/>
                  </a:cubicBezTo>
                  <a:cubicBezTo>
                    <a:pt x="7959" y="11122"/>
                    <a:pt x="7826" y="11284"/>
                    <a:pt x="7626" y="11525"/>
                  </a:cubicBezTo>
                  <a:cubicBezTo>
                    <a:pt x="7159" y="12009"/>
                    <a:pt x="6692" y="12493"/>
                    <a:pt x="6226" y="12976"/>
                  </a:cubicBezTo>
                  <a:cubicBezTo>
                    <a:pt x="6026" y="13218"/>
                    <a:pt x="5826" y="13379"/>
                    <a:pt x="5626" y="13621"/>
                  </a:cubicBezTo>
                  <a:cubicBezTo>
                    <a:pt x="5559" y="13701"/>
                    <a:pt x="5426" y="13782"/>
                    <a:pt x="5359" y="13863"/>
                  </a:cubicBezTo>
                  <a:cubicBezTo>
                    <a:pt x="5026" y="14185"/>
                    <a:pt x="4759" y="14588"/>
                    <a:pt x="4426" y="14910"/>
                  </a:cubicBezTo>
                  <a:cubicBezTo>
                    <a:pt x="4026" y="15394"/>
                    <a:pt x="3626" y="15797"/>
                    <a:pt x="3226" y="16281"/>
                  </a:cubicBezTo>
                  <a:cubicBezTo>
                    <a:pt x="3026" y="16522"/>
                    <a:pt x="2759" y="16845"/>
                    <a:pt x="2559" y="17087"/>
                  </a:cubicBezTo>
                  <a:cubicBezTo>
                    <a:pt x="2159" y="17651"/>
                    <a:pt x="1692" y="18215"/>
                    <a:pt x="1359" y="18779"/>
                  </a:cubicBezTo>
                  <a:cubicBezTo>
                    <a:pt x="1092" y="19182"/>
                    <a:pt x="826" y="19585"/>
                    <a:pt x="626" y="19988"/>
                  </a:cubicBezTo>
                  <a:cubicBezTo>
                    <a:pt x="492" y="20149"/>
                    <a:pt x="426" y="20391"/>
                    <a:pt x="292" y="20633"/>
                  </a:cubicBezTo>
                  <a:cubicBezTo>
                    <a:pt x="159" y="20875"/>
                    <a:pt x="92" y="21116"/>
                    <a:pt x="26" y="21358"/>
                  </a:cubicBezTo>
                  <a:cubicBezTo>
                    <a:pt x="-41" y="21439"/>
                    <a:pt x="26" y="21600"/>
                    <a:pt x="159" y="21600"/>
                  </a:cubicBezTo>
                  <a:cubicBezTo>
                    <a:pt x="159" y="21600"/>
                    <a:pt x="159" y="21600"/>
                    <a:pt x="159" y="21600"/>
                  </a:cubicBezTo>
                  <a:cubicBezTo>
                    <a:pt x="226" y="21600"/>
                    <a:pt x="292" y="21519"/>
                    <a:pt x="292" y="21519"/>
                  </a:cubicBezTo>
                  <a:cubicBezTo>
                    <a:pt x="359" y="21358"/>
                    <a:pt x="426" y="21197"/>
                    <a:pt x="492" y="21036"/>
                  </a:cubicBezTo>
                  <a:cubicBezTo>
                    <a:pt x="559" y="20875"/>
                    <a:pt x="692" y="20713"/>
                    <a:pt x="759" y="20552"/>
                  </a:cubicBezTo>
                  <a:cubicBezTo>
                    <a:pt x="1092" y="20069"/>
                    <a:pt x="1426" y="19585"/>
                    <a:pt x="1759" y="19182"/>
                  </a:cubicBezTo>
                  <a:cubicBezTo>
                    <a:pt x="2092" y="18699"/>
                    <a:pt x="2492" y="18296"/>
                    <a:pt x="2892" y="17812"/>
                  </a:cubicBezTo>
                  <a:cubicBezTo>
                    <a:pt x="3159" y="17570"/>
                    <a:pt x="3359" y="17248"/>
                    <a:pt x="3626" y="17006"/>
                  </a:cubicBezTo>
                  <a:cubicBezTo>
                    <a:pt x="3759" y="16845"/>
                    <a:pt x="3892" y="16764"/>
                    <a:pt x="4026" y="16603"/>
                  </a:cubicBezTo>
                  <a:cubicBezTo>
                    <a:pt x="4692" y="15958"/>
                    <a:pt x="5359" y="15313"/>
                    <a:pt x="5959" y="14588"/>
                  </a:cubicBezTo>
                  <a:cubicBezTo>
                    <a:pt x="6826" y="13782"/>
                    <a:pt x="7626" y="12976"/>
                    <a:pt x="8492" y="12170"/>
                  </a:cubicBezTo>
                  <a:cubicBezTo>
                    <a:pt x="8759" y="11928"/>
                    <a:pt x="9092" y="11606"/>
                    <a:pt x="9359" y="11364"/>
                  </a:cubicBezTo>
                  <a:cubicBezTo>
                    <a:pt x="9892" y="10881"/>
                    <a:pt x="10359" y="10478"/>
                    <a:pt x="10892" y="9994"/>
                  </a:cubicBezTo>
                  <a:cubicBezTo>
                    <a:pt x="11492" y="9430"/>
                    <a:pt x="12159" y="8866"/>
                    <a:pt x="12759" y="8382"/>
                  </a:cubicBezTo>
                  <a:cubicBezTo>
                    <a:pt x="13426" y="7818"/>
                    <a:pt x="14026" y="7254"/>
                    <a:pt x="14692" y="6770"/>
                  </a:cubicBezTo>
                  <a:cubicBezTo>
                    <a:pt x="15492" y="6125"/>
                    <a:pt x="16226" y="5561"/>
                    <a:pt x="17026" y="4916"/>
                  </a:cubicBezTo>
                  <a:cubicBezTo>
                    <a:pt x="17626" y="4433"/>
                    <a:pt x="18159" y="3949"/>
                    <a:pt x="18759" y="3546"/>
                  </a:cubicBezTo>
                  <a:cubicBezTo>
                    <a:pt x="18959" y="3385"/>
                    <a:pt x="19159" y="3224"/>
                    <a:pt x="19292" y="3063"/>
                  </a:cubicBezTo>
                  <a:cubicBezTo>
                    <a:pt x="19559" y="2821"/>
                    <a:pt x="19826" y="2579"/>
                    <a:pt x="20092" y="2418"/>
                  </a:cubicBezTo>
                  <a:cubicBezTo>
                    <a:pt x="20426" y="2096"/>
                    <a:pt x="20759" y="1854"/>
                    <a:pt x="21092" y="1531"/>
                  </a:cubicBezTo>
                  <a:cubicBezTo>
                    <a:pt x="21159" y="1531"/>
                    <a:pt x="21159" y="1451"/>
                    <a:pt x="21226" y="1370"/>
                  </a:cubicBezTo>
                  <a:cubicBezTo>
                    <a:pt x="21292" y="1290"/>
                    <a:pt x="21359" y="1128"/>
                    <a:pt x="21426" y="1048"/>
                  </a:cubicBezTo>
                  <a:cubicBezTo>
                    <a:pt x="21559" y="725"/>
                    <a:pt x="21559" y="484"/>
                    <a:pt x="21426" y="322"/>
                  </a:cubicBezTo>
                  <a:close/>
                </a:path>
              </a:pathLst>
            </a:custGeom>
            <a:solidFill>
              <a:srgbClr val="0C0C0C"/>
            </a:solidFill>
            <a:ln cap="flat" cmpd="sng" w="9525">
              <a:solidFill>
                <a:schemeClr val="accent2"/>
              </a:solidFill>
              <a:prstDash val="solid"/>
              <a:round/>
              <a:headEnd len="sm" w="sm" type="none"/>
              <a:tailEnd len="sm" w="sm" type="none"/>
            </a:ln>
          </p:spPr>
          <p:txBody>
            <a:bodyPr anchorCtr="0" anchor="ctr" bIns="38100" lIns="38100" spcFirstLastPara="1" rIns="38100" wrap="square" tIns="381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91" name="Google Shape;291;p22"/>
            <p:cNvSpPr/>
            <p:nvPr/>
          </p:nvSpPr>
          <p:spPr>
            <a:xfrm>
              <a:off x="7645400" y="10706100"/>
              <a:ext cx="359424" cy="470877"/>
            </a:xfrm>
            <a:custGeom>
              <a:rect b="b" l="l" r="r" t="t"/>
              <a:pathLst>
                <a:path extrusionOk="0" h="21585" w="21600">
                  <a:moveTo>
                    <a:pt x="16257" y="5939"/>
                  </a:moveTo>
                  <a:cubicBezTo>
                    <a:pt x="16563" y="5589"/>
                    <a:pt x="16944" y="5298"/>
                    <a:pt x="17250" y="4949"/>
                  </a:cubicBezTo>
                  <a:cubicBezTo>
                    <a:pt x="17402" y="4774"/>
                    <a:pt x="17555" y="4658"/>
                    <a:pt x="17707" y="4483"/>
                  </a:cubicBezTo>
                  <a:cubicBezTo>
                    <a:pt x="17707" y="4483"/>
                    <a:pt x="17707" y="4483"/>
                    <a:pt x="17707" y="4483"/>
                  </a:cubicBezTo>
                  <a:cubicBezTo>
                    <a:pt x="18242" y="3959"/>
                    <a:pt x="18700" y="3493"/>
                    <a:pt x="19234" y="2969"/>
                  </a:cubicBezTo>
                  <a:cubicBezTo>
                    <a:pt x="19997" y="2212"/>
                    <a:pt x="20760" y="1456"/>
                    <a:pt x="21524" y="699"/>
                  </a:cubicBezTo>
                  <a:cubicBezTo>
                    <a:pt x="21600" y="640"/>
                    <a:pt x="21600" y="524"/>
                    <a:pt x="21600" y="466"/>
                  </a:cubicBezTo>
                  <a:cubicBezTo>
                    <a:pt x="21600" y="349"/>
                    <a:pt x="21524" y="233"/>
                    <a:pt x="21447" y="116"/>
                  </a:cubicBezTo>
                  <a:cubicBezTo>
                    <a:pt x="21295" y="0"/>
                    <a:pt x="21142" y="0"/>
                    <a:pt x="20989" y="0"/>
                  </a:cubicBezTo>
                  <a:cubicBezTo>
                    <a:pt x="20837" y="0"/>
                    <a:pt x="20608" y="58"/>
                    <a:pt x="20531" y="116"/>
                  </a:cubicBezTo>
                  <a:cubicBezTo>
                    <a:pt x="19997" y="640"/>
                    <a:pt x="19463" y="1106"/>
                    <a:pt x="18929" y="1630"/>
                  </a:cubicBezTo>
                  <a:cubicBezTo>
                    <a:pt x="18929" y="1572"/>
                    <a:pt x="19005" y="1572"/>
                    <a:pt x="19005" y="1514"/>
                  </a:cubicBezTo>
                  <a:cubicBezTo>
                    <a:pt x="18242" y="2271"/>
                    <a:pt x="17478" y="2969"/>
                    <a:pt x="16715" y="3726"/>
                  </a:cubicBezTo>
                  <a:cubicBezTo>
                    <a:pt x="16715" y="3726"/>
                    <a:pt x="16715" y="3726"/>
                    <a:pt x="16715" y="3726"/>
                  </a:cubicBezTo>
                  <a:cubicBezTo>
                    <a:pt x="16715" y="3726"/>
                    <a:pt x="16715" y="3784"/>
                    <a:pt x="16639" y="3784"/>
                  </a:cubicBezTo>
                  <a:cubicBezTo>
                    <a:pt x="16639" y="3784"/>
                    <a:pt x="16639" y="3784"/>
                    <a:pt x="16639" y="3784"/>
                  </a:cubicBezTo>
                  <a:cubicBezTo>
                    <a:pt x="16639" y="3784"/>
                    <a:pt x="16639" y="3784"/>
                    <a:pt x="16639" y="3784"/>
                  </a:cubicBezTo>
                  <a:cubicBezTo>
                    <a:pt x="16639" y="3784"/>
                    <a:pt x="16639" y="3784"/>
                    <a:pt x="16639" y="3784"/>
                  </a:cubicBezTo>
                  <a:cubicBezTo>
                    <a:pt x="16639" y="3784"/>
                    <a:pt x="16639" y="3726"/>
                    <a:pt x="16715" y="3726"/>
                  </a:cubicBezTo>
                  <a:cubicBezTo>
                    <a:pt x="16715" y="3726"/>
                    <a:pt x="16715" y="3726"/>
                    <a:pt x="16715" y="3668"/>
                  </a:cubicBezTo>
                  <a:cubicBezTo>
                    <a:pt x="16715" y="3726"/>
                    <a:pt x="16639" y="3726"/>
                    <a:pt x="16639" y="3784"/>
                  </a:cubicBezTo>
                  <a:cubicBezTo>
                    <a:pt x="16028" y="4367"/>
                    <a:pt x="15494" y="4949"/>
                    <a:pt x="14960" y="5473"/>
                  </a:cubicBezTo>
                  <a:cubicBezTo>
                    <a:pt x="14502" y="5880"/>
                    <a:pt x="14120" y="6346"/>
                    <a:pt x="13662" y="6754"/>
                  </a:cubicBezTo>
                  <a:cubicBezTo>
                    <a:pt x="12594" y="7860"/>
                    <a:pt x="11525" y="8908"/>
                    <a:pt x="10457" y="10014"/>
                  </a:cubicBezTo>
                  <a:cubicBezTo>
                    <a:pt x="9770" y="10713"/>
                    <a:pt x="9083" y="11470"/>
                    <a:pt x="8396" y="12168"/>
                  </a:cubicBezTo>
                  <a:cubicBezTo>
                    <a:pt x="7938" y="12634"/>
                    <a:pt x="7556" y="13100"/>
                    <a:pt x="7098" y="13565"/>
                  </a:cubicBezTo>
                  <a:cubicBezTo>
                    <a:pt x="6640" y="14031"/>
                    <a:pt x="6182" y="14555"/>
                    <a:pt x="5724" y="15021"/>
                  </a:cubicBezTo>
                  <a:cubicBezTo>
                    <a:pt x="5037" y="15720"/>
                    <a:pt x="4427" y="16418"/>
                    <a:pt x="3740" y="17059"/>
                  </a:cubicBezTo>
                  <a:cubicBezTo>
                    <a:pt x="3282" y="17525"/>
                    <a:pt x="2824" y="18049"/>
                    <a:pt x="2290" y="18514"/>
                  </a:cubicBezTo>
                  <a:cubicBezTo>
                    <a:pt x="2137" y="18631"/>
                    <a:pt x="2061" y="18747"/>
                    <a:pt x="1908" y="18922"/>
                  </a:cubicBezTo>
                  <a:cubicBezTo>
                    <a:pt x="1755" y="19096"/>
                    <a:pt x="1603" y="19271"/>
                    <a:pt x="1450" y="19446"/>
                  </a:cubicBezTo>
                  <a:cubicBezTo>
                    <a:pt x="1145" y="19795"/>
                    <a:pt x="840" y="20203"/>
                    <a:pt x="534" y="20610"/>
                  </a:cubicBezTo>
                  <a:cubicBezTo>
                    <a:pt x="458" y="20727"/>
                    <a:pt x="382" y="20843"/>
                    <a:pt x="305" y="20901"/>
                  </a:cubicBezTo>
                  <a:cubicBezTo>
                    <a:pt x="229" y="21018"/>
                    <a:pt x="229" y="21076"/>
                    <a:pt x="153" y="21192"/>
                  </a:cubicBezTo>
                  <a:cubicBezTo>
                    <a:pt x="76" y="21251"/>
                    <a:pt x="76" y="21309"/>
                    <a:pt x="0" y="21425"/>
                  </a:cubicBezTo>
                  <a:cubicBezTo>
                    <a:pt x="0" y="21484"/>
                    <a:pt x="0" y="21542"/>
                    <a:pt x="76" y="21542"/>
                  </a:cubicBezTo>
                  <a:cubicBezTo>
                    <a:pt x="153" y="21600"/>
                    <a:pt x="229" y="21600"/>
                    <a:pt x="305" y="21542"/>
                  </a:cubicBezTo>
                  <a:cubicBezTo>
                    <a:pt x="305" y="21542"/>
                    <a:pt x="382" y="21484"/>
                    <a:pt x="382" y="21425"/>
                  </a:cubicBezTo>
                  <a:cubicBezTo>
                    <a:pt x="382" y="21425"/>
                    <a:pt x="382" y="21425"/>
                    <a:pt x="382" y="21425"/>
                  </a:cubicBezTo>
                  <a:cubicBezTo>
                    <a:pt x="382" y="21425"/>
                    <a:pt x="382" y="21425"/>
                    <a:pt x="382" y="21425"/>
                  </a:cubicBezTo>
                  <a:cubicBezTo>
                    <a:pt x="382" y="21367"/>
                    <a:pt x="458" y="21309"/>
                    <a:pt x="458" y="21309"/>
                  </a:cubicBezTo>
                  <a:cubicBezTo>
                    <a:pt x="534" y="21251"/>
                    <a:pt x="611" y="21134"/>
                    <a:pt x="611" y="21076"/>
                  </a:cubicBezTo>
                  <a:cubicBezTo>
                    <a:pt x="763" y="20901"/>
                    <a:pt x="840" y="20785"/>
                    <a:pt x="992" y="20610"/>
                  </a:cubicBezTo>
                  <a:cubicBezTo>
                    <a:pt x="1221" y="20319"/>
                    <a:pt x="1526" y="20028"/>
                    <a:pt x="1832" y="19737"/>
                  </a:cubicBezTo>
                  <a:cubicBezTo>
                    <a:pt x="2137" y="19446"/>
                    <a:pt x="2519" y="19097"/>
                    <a:pt x="2824" y="18805"/>
                  </a:cubicBezTo>
                  <a:cubicBezTo>
                    <a:pt x="3206" y="18456"/>
                    <a:pt x="3587" y="18107"/>
                    <a:pt x="3969" y="17757"/>
                  </a:cubicBezTo>
                  <a:cubicBezTo>
                    <a:pt x="4503" y="17292"/>
                    <a:pt x="5037" y="16768"/>
                    <a:pt x="5495" y="16244"/>
                  </a:cubicBezTo>
                  <a:cubicBezTo>
                    <a:pt x="5953" y="15778"/>
                    <a:pt x="6411" y="15312"/>
                    <a:pt x="6869" y="14905"/>
                  </a:cubicBezTo>
                  <a:cubicBezTo>
                    <a:pt x="7556" y="14206"/>
                    <a:pt x="8243" y="13566"/>
                    <a:pt x="8930" y="12867"/>
                  </a:cubicBezTo>
                  <a:cubicBezTo>
                    <a:pt x="8930" y="12867"/>
                    <a:pt x="8930" y="12867"/>
                    <a:pt x="8930" y="12867"/>
                  </a:cubicBezTo>
                  <a:cubicBezTo>
                    <a:pt x="8930" y="12867"/>
                    <a:pt x="8930" y="12867"/>
                    <a:pt x="8930" y="12867"/>
                  </a:cubicBezTo>
                  <a:cubicBezTo>
                    <a:pt x="9922" y="11877"/>
                    <a:pt x="10914" y="10887"/>
                    <a:pt x="11983" y="9898"/>
                  </a:cubicBezTo>
                  <a:cubicBezTo>
                    <a:pt x="12517" y="9374"/>
                    <a:pt x="13128" y="8850"/>
                    <a:pt x="13662" y="8267"/>
                  </a:cubicBezTo>
                  <a:cubicBezTo>
                    <a:pt x="14044" y="7918"/>
                    <a:pt x="14425" y="7511"/>
                    <a:pt x="14807" y="7161"/>
                  </a:cubicBezTo>
                  <a:cubicBezTo>
                    <a:pt x="14807" y="7161"/>
                    <a:pt x="14807" y="7161"/>
                    <a:pt x="14807" y="7161"/>
                  </a:cubicBezTo>
                  <a:cubicBezTo>
                    <a:pt x="15341" y="6812"/>
                    <a:pt x="15799" y="6346"/>
                    <a:pt x="16257" y="5939"/>
                  </a:cubicBezTo>
                  <a:close/>
                </a:path>
              </a:pathLst>
            </a:custGeom>
            <a:solidFill>
              <a:srgbClr val="0C0C0C"/>
            </a:solidFill>
            <a:ln cap="flat" cmpd="sng" w="9525">
              <a:solidFill>
                <a:schemeClr val="accent2"/>
              </a:solidFill>
              <a:prstDash val="solid"/>
              <a:round/>
              <a:headEnd len="sm" w="sm" type="none"/>
              <a:tailEnd len="sm" w="sm" type="none"/>
            </a:ln>
          </p:spPr>
          <p:txBody>
            <a:bodyPr anchorCtr="0" anchor="ctr" bIns="38100" lIns="38100" spcFirstLastPara="1" rIns="38100" wrap="square" tIns="381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cxnSp>
          <p:nvCxnSpPr>
            <p:cNvPr id="292" name="Google Shape;292;p22"/>
            <p:cNvCxnSpPr/>
            <p:nvPr/>
          </p:nvCxnSpPr>
          <p:spPr>
            <a:xfrm>
              <a:off x="7924800" y="10795000"/>
              <a:ext cx="12600" cy="12600"/>
            </a:xfrm>
            <a:prstGeom prst="straightConnector1">
              <a:avLst/>
            </a:prstGeom>
            <a:solidFill>
              <a:srgbClr val="0C0C0C"/>
            </a:solidFill>
            <a:ln cap="flat" cmpd="sng" w="9525">
              <a:solidFill>
                <a:schemeClr val="accent2"/>
              </a:solidFill>
              <a:prstDash val="solid"/>
              <a:round/>
              <a:headEnd len="sm" w="sm" type="none"/>
              <a:tailEnd len="sm" w="sm" type="none"/>
            </a:ln>
          </p:spPr>
        </p:cxnSp>
        <p:sp>
          <p:nvSpPr>
            <p:cNvPr id="293" name="Google Shape;293;p22"/>
            <p:cNvSpPr/>
            <p:nvPr/>
          </p:nvSpPr>
          <p:spPr>
            <a:xfrm>
              <a:off x="7099300" y="10413999"/>
              <a:ext cx="101422" cy="331452"/>
            </a:xfrm>
            <a:custGeom>
              <a:rect b="b" l="l" r="r" t="t"/>
              <a:pathLst>
                <a:path extrusionOk="0" h="21600" w="21296">
                  <a:moveTo>
                    <a:pt x="918" y="21600"/>
                  </a:moveTo>
                  <a:cubicBezTo>
                    <a:pt x="1185" y="21600"/>
                    <a:pt x="1452" y="21434"/>
                    <a:pt x="1452" y="21352"/>
                  </a:cubicBezTo>
                  <a:cubicBezTo>
                    <a:pt x="1452" y="21352"/>
                    <a:pt x="1452" y="21352"/>
                    <a:pt x="1452" y="21352"/>
                  </a:cubicBezTo>
                  <a:cubicBezTo>
                    <a:pt x="1452" y="21186"/>
                    <a:pt x="1452" y="21021"/>
                    <a:pt x="1452" y="20855"/>
                  </a:cubicBezTo>
                  <a:cubicBezTo>
                    <a:pt x="1718" y="20524"/>
                    <a:pt x="1718" y="20276"/>
                    <a:pt x="1985" y="19945"/>
                  </a:cubicBezTo>
                  <a:cubicBezTo>
                    <a:pt x="2252" y="19614"/>
                    <a:pt x="2252" y="19283"/>
                    <a:pt x="2518" y="18869"/>
                  </a:cubicBezTo>
                  <a:cubicBezTo>
                    <a:pt x="2518" y="18869"/>
                    <a:pt x="2518" y="18869"/>
                    <a:pt x="2518" y="18869"/>
                  </a:cubicBezTo>
                  <a:cubicBezTo>
                    <a:pt x="2785" y="18207"/>
                    <a:pt x="3052" y="17628"/>
                    <a:pt x="3585" y="16966"/>
                  </a:cubicBezTo>
                  <a:cubicBezTo>
                    <a:pt x="4119" y="16304"/>
                    <a:pt x="4385" y="15724"/>
                    <a:pt x="4918" y="15062"/>
                  </a:cubicBezTo>
                  <a:cubicBezTo>
                    <a:pt x="5985" y="13821"/>
                    <a:pt x="7319" y="12579"/>
                    <a:pt x="8652" y="11421"/>
                  </a:cubicBezTo>
                  <a:cubicBezTo>
                    <a:pt x="9719" y="10428"/>
                    <a:pt x="11052" y="9434"/>
                    <a:pt x="12119" y="8524"/>
                  </a:cubicBezTo>
                  <a:cubicBezTo>
                    <a:pt x="14252" y="6786"/>
                    <a:pt x="16385" y="5048"/>
                    <a:pt x="18252" y="3310"/>
                  </a:cubicBezTo>
                  <a:cubicBezTo>
                    <a:pt x="19319" y="2400"/>
                    <a:pt x="20119" y="1572"/>
                    <a:pt x="21185" y="662"/>
                  </a:cubicBezTo>
                  <a:cubicBezTo>
                    <a:pt x="21452" y="497"/>
                    <a:pt x="21185" y="331"/>
                    <a:pt x="20919" y="248"/>
                  </a:cubicBezTo>
                  <a:cubicBezTo>
                    <a:pt x="20652" y="83"/>
                    <a:pt x="20385" y="0"/>
                    <a:pt x="19852" y="0"/>
                  </a:cubicBezTo>
                  <a:cubicBezTo>
                    <a:pt x="19585" y="0"/>
                    <a:pt x="19585" y="0"/>
                    <a:pt x="19319" y="0"/>
                  </a:cubicBezTo>
                  <a:cubicBezTo>
                    <a:pt x="19052" y="0"/>
                    <a:pt x="18785" y="0"/>
                    <a:pt x="18252" y="83"/>
                  </a:cubicBezTo>
                  <a:cubicBezTo>
                    <a:pt x="17719" y="165"/>
                    <a:pt x="17719" y="248"/>
                    <a:pt x="17452" y="414"/>
                  </a:cubicBezTo>
                  <a:cubicBezTo>
                    <a:pt x="16385" y="1241"/>
                    <a:pt x="15319" y="2069"/>
                    <a:pt x="14252" y="2897"/>
                  </a:cubicBezTo>
                  <a:cubicBezTo>
                    <a:pt x="13718" y="3393"/>
                    <a:pt x="13185" y="3890"/>
                    <a:pt x="12652" y="4386"/>
                  </a:cubicBezTo>
                  <a:cubicBezTo>
                    <a:pt x="11852" y="5131"/>
                    <a:pt x="10785" y="5793"/>
                    <a:pt x="9985" y="6538"/>
                  </a:cubicBezTo>
                  <a:cubicBezTo>
                    <a:pt x="8918" y="7614"/>
                    <a:pt x="7585" y="8690"/>
                    <a:pt x="6518" y="9766"/>
                  </a:cubicBezTo>
                  <a:cubicBezTo>
                    <a:pt x="6252" y="10097"/>
                    <a:pt x="5718" y="10428"/>
                    <a:pt x="5452" y="10759"/>
                  </a:cubicBezTo>
                  <a:cubicBezTo>
                    <a:pt x="4918" y="11338"/>
                    <a:pt x="4385" y="12000"/>
                    <a:pt x="3852" y="12579"/>
                  </a:cubicBezTo>
                  <a:cubicBezTo>
                    <a:pt x="3319" y="13159"/>
                    <a:pt x="2785" y="13821"/>
                    <a:pt x="2252" y="14483"/>
                  </a:cubicBezTo>
                  <a:cubicBezTo>
                    <a:pt x="1452" y="15641"/>
                    <a:pt x="918" y="16883"/>
                    <a:pt x="652" y="18041"/>
                  </a:cubicBezTo>
                  <a:cubicBezTo>
                    <a:pt x="385" y="18621"/>
                    <a:pt x="385" y="19200"/>
                    <a:pt x="385" y="19779"/>
                  </a:cubicBezTo>
                  <a:cubicBezTo>
                    <a:pt x="385" y="20028"/>
                    <a:pt x="385" y="20359"/>
                    <a:pt x="119" y="20607"/>
                  </a:cubicBezTo>
                  <a:cubicBezTo>
                    <a:pt x="119" y="20855"/>
                    <a:pt x="-148" y="21186"/>
                    <a:pt x="119" y="21435"/>
                  </a:cubicBezTo>
                  <a:cubicBezTo>
                    <a:pt x="118" y="21517"/>
                    <a:pt x="651" y="21600"/>
                    <a:pt x="918" y="21600"/>
                  </a:cubicBezTo>
                  <a:close/>
                </a:path>
              </a:pathLst>
            </a:custGeom>
            <a:solidFill>
              <a:srgbClr val="0C0C0C"/>
            </a:solidFill>
            <a:ln cap="flat" cmpd="sng" w="9525">
              <a:solidFill>
                <a:schemeClr val="accent2"/>
              </a:solidFill>
              <a:prstDash val="solid"/>
              <a:round/>
              <a:headEnd len="sm" w="sm" type="none"/>
              <a:tailEnd len="sm" w="sm" type="none"/>
            </a:ln>
          </p:spPr>
          <p:txBody>
            <a:bodyPr anchorCtr="0" anchor="ctr" bIns="38100" lIns="38100" spcFirstLastPara="1" rIns="38100" wrap="square" tIns="381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94" name="Google Shape;294;p22"/>
            <p:cNvSpPr/>
            <p:nvPr/>
          </p:nvSpPr>
          <p:spPr>
            <a:xfrm>
              <a:off x="6489699" y="10490199"/>
              <a:ext cx="56702" cy="190194"/>
            </a:xfrm>
            <a:custGeom>
              <a:rect b="b" l="l" r="r" t="t"/>
              <a:pathLst>
                <a:path extrusionOk="0" h="21564" w="20962">
                  <a:moveTo>
                    <a:pt x="2472" y="6768"/>
                  </a:moveTo>
                  <a:cubicBezTo>
                    <a:pt x="2942" y="7776"/>
                    <a:pt x="3412" y="8928"/>
                    <a:pt x="3881" y="9936"/>
                  </a:cubicBezTo>
                  <a:cubicBezTo>
                    <a:pt x="4820" y="11232"/>
                    <a:pt x="5290" y="12528"/>
                    <a:pt x="6229" y="13824"/>
                  </a:cubicBezTo>
                  <a:cubicBezTo>
                    <a:pt x="6698" y="14256"/>
                    <a:pt x="7168" y="14688"/>
                    <a:pt x="7168" y="15264"/>
                  </a:cubicBezTo>
                  <a:cubicBezTo>
                    <a:pt x="7637" y="15984"/>
                    <a:pt x="8577" y="16848"/>
                    <a:pt x="9516" y="17568"/>
                  </a:cubicBezTo>
                  <a:cubicBezTo>
                    <a:pt x="10455" y="18288"/>
                    <a:pt x="11394" y="19008"/>
                    <a:pt x="12333" y="19728"/>
                  </a:cubicBezTo>
                  <a:cubicBezTo>
                    <a:pt x="12802" y="20016"/>
                    <a:pt x="13272" y="20304"/>
                    <a:pt x="13742" y="20592"/>
                  </a:cubicBezTo>
                  <a:cubicBezTo>
                    <a:pt x="14211" y="20880"/>
                    <a:pt x="15150" y="21168"/>
                    <a:pt x="16090" y="21456"/>
                  </a:cubicBezTo>
                  <a:cubicBezTo>
                    <a:pt x="17029" y="21600"/>
                    <a:pt x="18437" y="21600"/>
                    <a:pt x="19377" y="21456"/>
                  </a:cubicBezTo>
                  <a:cubicBezTo>
                    <a:pt x="20785" y="21168"/>
                    <a:pt x="21255" y="20736"/>
                    <a:pt x="20785" y="20304"/>
                  </a:cubicBezTo>
                  <a:cubicBezTo>
                    <a:pt x="20785" y="20160"/>
                    <a:pt x="20316" y="20016"/>
                    <a:pt x="20316" y="19872"/>
                  </a:cubicBezTo>
                  <a:cubicBezTo>
                    <a:pt x="19846" y="19584"/>
                    <a:pt x="19846" y="19440"/>
                    <a:pt x="19846" y="19152"/>
                  </a:cubicBezTo>
                  <a:cubicBezTo>
                    <a:pt x="19377" y="18576"/>
                    <a:pt x="18907" y="18000"/>
                    <a:pt x="18438" y="17424"/>
                  </a:cubicBezTo>
                  <a:cubicBezTo>
                    <a:pt x="17968" y="16416"/>
                    <a:pt x="17029" y="15264"/>
                    <a:pt x="16559" y="14256"/>
                  </a:cubicBezTo>
                  <a:cubicBezTo>
                    <a:pt x="15620" y="12528"/>
                    <a:pt x="15151" y="10656"/>
                    <a:pt x="14211" y="8928"/>
                  </a:cubicBezTo>
                  <a:cubicBezTo>
                    <a:pt x="13742" y="7920"/>
                    <a:pt x="13272" y="6912"/>
                    <a:pt x="12803" y="5904"/>
                  </a:cubicBezTo>
                  <a:cubicBezTo>
                    <a:pt x="12333" y="4320"/>
                    <a:pt x="11394" y="2736"/>
                    <a:pt x="10455" y="1152"/>
                  </a:cubicBezTo>
                  <a:cubicBezTo>
                    <a:pt x="9985" y="864"/>
                    <a:pt x="9516" y="576"/>
                    <a:pt x="9046" y="432"/>
                  </a:cubicBezTo>
                  <a:cubicBezTo>
                    <a:pt x="8107" y="144"/>
                    <a:pt x="6698" y="0"/>
                    <a:pt x="5290" y="0"/>
                  </a:cubicBezTo>
                  <a:cubicBezTo>
                    <a:pt x="3881" y="0"/>
                    <a:pt x="2472" y="144"/>
                    <a:pt x="1533" y="432"/>
                  </a:cubicBezTo>
                  <a:cubicBezTo>
                    <a:pt x="594" y="720"/>
                    <a:pt x="-345" y="1152"/>
                    <a:pt x="125" y="1584"/>
                  </a:cubicBezTo>
                  <a:cubicBezTo>
                    <a:pt x="594" y="2592"/>
                    <a:pt x="594" y="3744"/>
                    <a:pt x="1064" y="4752"/>
                  </a:cubicBezTo>
                  <a:cubicBezTo>
                    <a:pt x="2003" y="5328"/>
                    <a:pt x="2472" y="6048"/>
                    <a:pt x="2472" y="6768"/>
                  </a:cubicBezTo>
                  <a:close/>
                </a:path>
              </a:pathLst>
            </a:custGeom>
            <a:solidFill>
              <a:srgbClr val="0C0C0C"/>
            </a:solidFill>
            <a:ln cap="flat" cmpd="sng" w="9525">
              <a:solidFill>
                <a:schemeClr val="accent2"/>
              </a:solidFill>
              <a:prstDash val="solid"/>
              <a:round/>
              <a:headEnd len="sm" w="sm" type="none"/>
              <a:tailEnd len="sm" w="sm" type="none"/>
            </a:ln>
          </p:spPr>
          <p:txBody>
            <a:bodyPr anchorCtr="0" anchor="ctr" bIns="38100" lIns="38100" spcFirstLastPara="1" rIns="38100" wrap="square" tIns="381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95" name="Google Shape;295;p22"/>
            <p:cNvSpPr/>
            <p:nvPr/>
          </p:nvSpPr>
          <p:spPr>
            <a:xfrm>
              <a:off x="5816600" y="10579100"/>
              <a:ext cx="205385" cy="243424"/>
            </a:xfrm>
            <a:custGeom>
              <a:rect b="b" l="l" r="r" t="t"/>
              <a:pathLst>
                <a:path extrusionOk="0" h="21561" w="21300">
                  <a:moveTo>
                    <a:pt x="1872" y="4050"/>
                  </a:moveTo>
                  <a:cubicBezTo>
                    <a:pt x="2267" y="4612"/>
                    <a:pt x="2663" y="5062"/>
                    <a:pt x="3189" y="5625"/>
                  </a:cubicBezTo>
                  <a:cubicBezTo>
                    <a:pt x="3716" y="6300"/>
                    <a:pt x="4243" y="6975"/>
                    <a:pt x="4902" y="7537"/>
                  </a:cubicBezTo>
                  <a:cubicBezTo>
                    <a:pt x="5824" y="8550"/>
                    <a:pt x="6746" y="9562"/>
                    <a:pt x="7536" y="10575"/>
                  </a:cubicBezTo>
                  <a:cubicBezTo>
                    <a:pt x="8194" y="11250"/>
                    <a:pt x="8853" y="12037"/>
                    <a:pt x="9511" y="12712"/>
                  </a:cubicBezTo>
                  <a:cubicBezTo>
                    <a:pt x="10170" y="13387"/>
                    <a:pt x="10697" y="13950"/>
                    <a:pt x="11355" y="14625"/>
                  </a:cubicBezTo>
                  <a:cubicBezTo>
                    <a:pt x="11882" y="15187"/>
                    <a:pt x="12409" y="15637"/>
                    <a:pt x="12936" y="16200"/>
                  </a:cubicBezTo>
                  <a:cubicBezTo>
                    <a:pt x="13331" y="16537"/>
                    <a:pt x="13726" y="16988"/>
                    <a:pt x="14121" y="17325"/>
                  </a:cubicBezTo>
                  <a:cubicBezTo>
                    <a:pt x="14516" y="17662"/>
                    <a:pt x="14911" y="18000"/>
                    <a:pt x="15438" y="18338"/>
                  </a:cubicBezTo>
                  <a:cubicBezTo>
                    <a:pt x="16360" y="19012"/>
                    <a:pt x="17414" y="19688"/>
                    <a:pt x="18467" y="20363"/>
                  </a:cubicBezTo>
                  <a:cubicBezTo>
                    <a:pt x="18731" y="20475"/>
                    <a:pt x="18994" y="20700"/>
                    <a:pt x="19126" y="20813"/>
                  </a:cubicBezTo>
                  <a:cubicBezTo>
                    <a:pt x="19389" y="20925"/>
                    <a:pt x="19653" y="21038"/>
                    <a:pt x="19784" y="21150"/>
                  </a:cubicBezTo>
                  <a:cubicBezTo>
                    <a:pt x="20048" y="21263"/>
                    <a:pt x="20180" y="21375"/>
                    <a:pt x="20443" y="21488"/>
                  </a:cubicBezTo>
                  <a:cubicBezTo>
                    <a:pt x="20706" y="21600"/>
                    <a:pt x="20970" y="21600"/>
                    <a:pt x="21102" y="21375"/>
                  </a:cubicBezTo>
                  <a:cubicBezTo>
                    <a:pt x="21365" y="21150"/>
                    <a:pt x="21365" y="20925"/>
                    <a:pt x="21102" y="20700"/>
                  </a:cubicBezTo>
                  <a:cubicBezTo>
                    <a:pt x="20706" y="20363"/>
                    <a:pt x="20311" y="20025"/>
                    <a:pt x="19916" y="19800"/>
                  </a:cubicBezTo>
                  <a:cubicBezTo>
                    <a:pt x="19521" y="19575"/>
                    <a:pt x="19258" y="19238"/>
                    <a:pt x="18994" y="18900"/>
                  </a:cubicBezTo>
                  <a:cubicBezTo>
                    <a:pt x="18599" y="18563"/>
                    <a:pt x="18204" y="18225"/>
                    <a:pt x="17809" y="17888"/>
                  </a:cubicBezTo>
                  <a:cubicBezTo>
                    <a:pt x="16887" y="16988"/>
                    <a:pt x="15965" y="16088"/>
                    <a:pt x="15175" y="15188"/>
                  </a:cubicBezTo>
                  <a:cubicBezTo>
                    <a:pt x="13463" y="13275"/>
                    <a:pt x="11882" y="11362"/>
                    <a:pt x="10302" y="9450"/>
                  </a:cubicBezTo>
                  <a:cubicBezTo>
                    <a:pt x="8984" y="7875"/>
                    <a:pt x="7667" y="6300"/>
                    <a:pt x="6219" y="4725"/>
                  </a:cubicBezTo>
                  <a:cubicBezTo>
                    <a:pt x="5692" y="4162"/>
                    <a:pt x="5165" y="3487"/>
                    <a:pt x="4638" y="2925"/>
                  </a:cubicBezTo>
                  <a:cubicBezTo>
                    <a:pt x="3848" y="2025"/>
                    <a:pt x="3058" y="1237"/>
                    <a:pt x="2267" y="337"/>
                  </a:cubicBezTo>
                  <a:cubicBezTo>
                    <a:pt x="2136" y="225"/>
                    <a:pt x="1872" y="112"/>
                    <a:pt x="1741" y="0"/>
                  </a:cubicBezTo>
                  <a:cubicBezTo>
                    <a:pt x="1609" y="0"/>
                    <a:pt x="1477" y="0"/>
                    <a:pt x="1346" y="0"/>
                  </a:cubicBezTo>
                  <a:cubicBezTo>
                    <a:pt x="1082" y="0"/>
                    <a:pt x="950" y="0"/>
                    <a:pt x="687" y="112"/>
                  </a:cubicBezTo>
                  <a:cubicBezTo>
                    <a:pt x="160" y="450"/>
                    <a:pt x="-235" y="1125"/>
                    <a:pt x="160" y="1688"/>
                  </a:cubicBezTo>
                  <a:cubicBezTo>
                    <a:pt x="555" y="2475"/>
                    <a:pt x="1214" y="3262"/>
                    <a:pt x="1872" y="4050"/>
                  </a:cubicBezTo>
                  <a:close/>
                </a:path>
              </a:pathLst>
            </a:custGeom>
            <a:solidFill>
              <a:srgbClr val="0C0C0C"/>
            </a:solidFill>
            <a:ln cap="flat" cmpd="sng" w="9525">
              <a:solidFill>
                <a:schemeClr val="accent2"/>
              </a:solidFill>
              <a:prstDash val="solid"/>
              <a:round/>
              <a:headEnd len="sm" w="sm" type="none"/>
              <a:tailEnd len="sm" w="sm" type="none"/>
            </a:ln>
          </p:spPr>
          <p:txBody>
            <a:bodyPr anchorCtr="0" anchor="ctr" bIns="38100" lIns="38100" spcFirstLastPara="1" rIns="38100" wrap="square" tIns="381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96" name="Google Shape;296;p22"/>
            <p:cNvSpPr/>
            <p:nvPr/>
          </p:nvSpPr>
          <p:spPr>
            <a:xfrm>
              <a:off x="4851400" y="10845800"/>
              <a:ext cx="555378" cy="285001"/>
            </a:xfrm>
            <a:custGeom>
              <a:rect b="b" l="l" r="r" t="t"/>
              <a:pathLst>
                <a:path extrusionOk="0" h="21542" w="21566">
                  <a:moveTo>
                    <a:pt x="10783" y="10464"/>
                  </a:moveTo>
                  <a:cubicBezTo>
                    <a:pt x="11375" y="11040"/>
                    <a:pt x="11967" y="11616"/>
                    <a:pt x="12509" y="12192"/>
                  </a:cubicBezTo>
                  <a:cubicBezTo>
                    <a:pt x="12854" y="12480"/>
                    <a:pt x="13150" y="12768"/>
                    <a:pt x="13495" y="13152"/>
                  </a:cubicBezTo>
                  <a:cubicBezTo>
                    <a:pt x="13939" y="13632"/>
                    <a:pt x="14432" y="14112"/>
                    <a:pt x="14876" y="14592"/>
                  </a:cubicBezTo>
                  <a:cubicBezTo>
                    <a:pt x="15715" y="15456"/>
                    <a:pt x="16553" y="16320"/>
                    <a:pt x="17391" y="17184"/>
                  </a:cubicBezTo>
                  <a:cubicBezTo>
                    <a:pt x="17687" y="17472"/>
                    <a:pt x="17983" y="17760"/>
                    <a:pt x="18279" y="18144"/>
                  </a:cubicBezTo>
                  <a:cubicBezTo>
                    <a:pt x="18624" y="18528"/>
                    <a:pt x="18969" y="18912"/>
                    <a:pt x="19315" y="19296"/>
                  </a:cubicBezTo>
                  <a:cubicBezTo>
                    <a:pt x="19610" y="19584"/>
                    <a:pt x="19906" y="19968"/>
                    <a:pt x="20202" y="20256"/>
                  </a:cubicBezTo>
                  <a:cubicBezTo>
                    <a:pt x="20399" y="20448"/>
                    <a:pt x="20597" y="20640"/>
                    <a:pt x="20745" y="20928"/>
                  </a:cubicBezTo>
                  <a:cubicBezTo>
                    <a:pt x="20843" y="21024"/>
                    <a:pt x="20942" y="21120"/>
                    <a:pt x="21041" y="21312"/>
                  </a:cubicBezTo>
                  <a:cubicBezTo>
                    <a:pt x="21090" y="21408"/>
                    <a:pt x="21188" y="21504"/>
                    <a:pt x="21238" y="21504"/>
                  </a:cubicBezTo>
                  <a:cubicBezTo>
                    <a:pt x="21336" y="21600"/>
                    <a:pt x="21435" y="21504"/>
                    <a:pt x="21534" y="21312"/>
                  </a:cubicBezTo>
                  <a:cubicBezTo>
                    <a:pt x="21583" y="21120"/>
                    <a:pt x="21583" y="20928"/>
                    <a:pt x="21484" y="20736"/>
                  </a:cubicBezTo>
                  <a:cubicBezTo>
                    <a:pt x="21435" y="20640"/>
                    <a:pt x="21336" y="20544"/>
                    <a:pt x="21287" y="20448"/>
                  </a:cubicBezTo>
                  <a:cubicBezTo>
                    <a:pt x="21139" y="20256"/>
                    <a:pt x="20991" y="20064"/>
                    <a:pt x="20893" y="19872"/>
                  </a:cubicBezTo>
                  <a:cubicBezTo>
                    <a:pt x="20745" y="19680"/>
                    <a:pt x="20597" y="19488"/>
                    <a:pt x="20449" y="19296"/>
                  </a:cubicBezTo>
                  <a:cubicBezTo>
                    <a:pt x="19956" y="18720"/>
                    <a:pt x="19462" y="18048"/>
                    <a:pt x="19019" y="17376"/>
                  </a:cubicBezTo>
                  <a:cubicBezTo>
                    <a:pt x="18230" y="16320"/>
                    <a:pt x="17441" y="15456"/>
                    <a:pt x="16602" y="14496"/>
                  </a:cubicBezTo>
                  <a:cubicBezTo>
                    <a:pt x="16306" y="14112"/>
                    <a:pt x="16010" y="13824"/>
                    <a:pt x="15715" y="13440"/>
                  </a:cubicBezTo>
                  <a:cubicBezTo>
                    <a:pt x="15172" y="12864"/>
                    <a:pt x="14630" y="12192"/>
                    <a:pt x="14087" y="11616"/>
                  </a:cubicBezTo>
                  <a:cubicBezTo>
                    <a:pt x="13841" y="11328"/>
                    <a:pt x="13594" y="11136"/>
                    <a:pt x="13347" y="10848"/>
                  </a:cubicBezTo>
                  <a:cubicBezTo>
                    <a:pt x="12756" y="10272"/>
                    <a:pt x="12164" y="9600"/>
                    <a:pt x="11572" y="9024"/>
                  </a:cubicBezTo>
                  <a:cubicBezTo>
                    <a:pt x="11325" y="8736"/>
                    <a:pt x="11030" y="8448"/>
                    <a:pt x="10783" y="8160"/>
                  </a:cubicBezTo>
                  <a:cubicBezTo>
                    <a:pt x="10290" y="7680"/>
                    <a:pt x="9797" y="7200"/>
                    <a:pt x="9304" y="6816"/>
                  </a:cubicBezTo>
                  <a:cubicBezTo>
                    <a:pt x="8810" y="6336"/>
                    <a:pt x="8317" y="5856"/>
                    <a:pt x="7824" y="5472"/>
                  </a:cubicBezTo>
                  <a:cubicBezTo>
                    <a:pt x="7528" y="5184"/>
                    <a:pt x="7232" y="4992"/>
                    <a:pt x="6936" y="4800"/>
                  </a:cubicBezTo>
                  <a:cubicBezTo>
                    <a:pt x="6098" y="4128"/>
                    <a:pt x="5260" y="3456"/>
                    <a:pt x="4421" y="2784"/>
                  </a:cubicBezTo>
                  <a:cubicBezTo>
                    <a:pt x="3188" y="1824"/>
                    <a:pt x="1956" y="864"/>
                    <a:pt x="723" y="0"/>
                  </a:cubicBezTo>
                  <a:cubicBezTo>
                    <a:pt x="673" y="0"/>
                    <a:pt x="624" y="0"/>
                    <a:pt x="575" y="0"/>
                  </a:cubicBezTo>
                  <a:cubicBezTo>
                    <a:pt x="525" y="0"/>
                    <a:pt x="476" y="0"/>
                    <a:pt x="427" y="0"/>
                  </a:cubicBezTo>
                  <a:cubicBezTo>
                    <a:pt x="279" y="96"/>
                    <a:pt x="180" y="288"/>
                    <a:pt x="82" y="480"/>
                  </a:cubicBezTo>
                  <a:cubicBezTo>
                    <a:pt x="-17" y="768"/>
                    <a:pt x="-17" y="1056"/>
                    <a:pt x="32" y="1344"/>
                  </a:cubicBezTo>
                  <a:cubicBezTo>
                    <a:pt x="82" y="1536"/>
                    <a:pt x="180" y="1920"/>
                    <a:pt x="279" y="2016"/>
                  </a:cubicBezTo>
                  <a:cubicBezTo>
                    <a:pt x="920" y="2592"/>
                    <a:pt x="1610" y="3072"/>
                    <a:pt x="2301" y="3648"/>
                  </a:cubicBezTo>
                  <a:cubicBezTo>
                    <a:pt x="2251" y="3648"/>
                    <a:pt x="2202" y="3552"/>
                    <a:pt x="2153" y="3552"/>
                  </a:cubicBezTo>
                  <a:cubicBezTo>
                    <a:pt x="3830" y="4896"/>
                    <a:pt x="5457" y="6240"/>
                    <a:pt x="7134" y="7584"/>
                  </a:cubicBezTo>
                  <a:cubicBezTo>
                    <a:pt x="8071" y="8448"/>
                    <a:pt x="9057" y="9216"/>
                    <a:pt x="9994" y="10080"/>
                  </a:cubicBezTo>
                  <a:cubicBezTo>
                    <a:pt x="10339" y="10080"/>
                    <a:pt x="10586" y="10272"/>
                    <a:pt x="10783" y="10464"/>
                  </a:cubicBezTo>
                  <a:close/>
                </a:path>
              </a:pathLst>
            </a:custGeom>
            <a:solidFill>
              <a:srgbClr val="0C0C0C"/>
            </a:solidFill>
            <a:ln cap="flat" cmpd="sng" w="9525">
              <a:solidFill>
                <a:schemeClr val="accent2"/>
              </a:solidFill>
              <a:prstDash val="solid"/>
              <a:round/>
              <a:headEnd len="sm" w="sm" type="none"/>
              <a:tailEnd len="sm" w="sm" type="none"/>
            </a:ln>
          </p:spPr>
          <p:txBody>
            <a:bodyPr anchorCtr="0" anchor="ctr" bIns="38100" lIns="38100" spcFirstLastPara="1" rIns="38100" wrap="square" tIns="381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sp>
          <p:nvSpPr>
            <p:cNvPr id="297" name="Google Shape;297;p22"/>
            <p:cNvSpPr/>
            <p:nvPr/>
          </p:nvSpPr>
          <p:spPr>
            <a:xfrm>
              <a:off x="4457699" y="11696700"/>
              <a:ext cx="431784" cy="72414"/>
            </a:xfrm>
            <a:custGeom>
              <a:rect b="b" l="l" r="r" t="t"/>
              <a:pathLst>
                <a:path extrusionOk="0" h="21600" w="21600">
                  <a:moveTo>
                    <a:pt x="21473" y="19705"/>
                  </a:moveTo>
                  <a:cubicBezTo>
                    <a:pt x="21346" y="19327"/>
                    <a:pt x="21219" y="19327"/>
                    <a:pt x="21092" y="19327"/>
                  </a:cubicBezTo>
                  <a:cubicBezTo>
                    <a:pt x="20838" y="18948"/>
                    <a:pt x="20584" y="18569"/>
                    <a:pt x="20329" y="18569"/>
                  </a:cubicBezTo>
                  <a:cubicBezTo>
                    <a:pt x="19821" y="18190"/>
                    <a:pt x="19313" y="17432"/>
                    <a:pt x="18868" y="17053"/>
                  </a:cubicBezTo>
                  <a:cubicBezTo>
                    <a:pt x="18106" y="16295"/>
                    <a:pt x="17407" y="15537"/>
                    <a:pt x="16645" y="14779"/>
                  </a:cubicBezTo>
                  <a:cubicBezTo>
                    <a:pt x="14929" y="12884"/>
                    <a:pt x="13214" y="10990"/>
                    <a:pt x="11499" y="9474"/>
                  </a:cubicBezTo>
                  <a:cubicBezTo>
                    <a:pt x="9911" y="7958"/>
                    <a:pt x="8259" y="6442"/>
                    <a:pt x="6671" y="4926"/>
                  </a:cubicBezTo>
                  <a:cubicBezTo>
                    <a:pt x="6544" y="4926"/>
                    <a:pt x="6416" y="4547"/>
                    <a:pt x="6289" y="4547"/>
                  </a:cubicBezTo>
                  <a:cubicBezTo>
                    <a:pt x="6353" y="4547"/>
                    <a:pt x="6416" y="4547"/>
                    <a:pt x="6416" y="4547"/>
                  </a:cubicBezTo>
                  <a:cubicBezTo>
                    <a:pt x="5654" y="3790"/>
                    <a:pt x="4892" y="3411"/>
                    <a:pt x="4129" y="2653"/>
                  </a:cubicBezTo>
                  <a:cubicBezTo>
                    <a:pt x="3748" y="2274"/>
                    <a:pt x="3431" y="1895"/>
                    <a:pt x="3049" y="1895"/>
                  </a:cubicBezTo>
                  <a:cubicBezTo>
                    <a:pt x="2224" y="1137"/>
                    <a:pt x="1461" y="758"/>
                    <a:pt x="635" y="0"/>
                  </a:cubicBezTo>
                  <a:cubicBezTo>
                    <a:pt x="635" y="0"/>
                    <a:pt x="635" y="0"/>
                    <a:pt x="572" y="0"/>
                  </a:cubicBezTo>
                  <a:cubicBezTo>
                    <a:pt x="445" y="0"/>
                    <a:pt x="254" y="379"/>
                    <a:pt x="191" y="1137"/>
                  </a:cubicBezTo>
                  <a:cubicBezTo>
                    <a:pt x="64" y="1895"/>
                    <a:pt x="0" y="2653"/>
                    <a:pt x="0" y="3790"/>
                  </a:cubicBezTo>
                  <a:cubicBezTo>
                    <a:pt x="0" y="4926"/>
                    <a:pt x="64" y="5684"/>
                    <a:pt x="191" y="6442"/>
                  </a:cubicBezTo>
                  <a:cubicBezTo>
                    <a:pt x="254" y="6442"/>
                    <a:pt x="254" y="6821"/>
                    <a:pt x="318" y="6821"/>
                  </a:cubicBezTo>
                  <a:cubicBezTo>
                    <a:pt x="381" y="7200"/>
                    <a:pt x="508" y="7200"/>
                    <a:pt x="635" y="7200"/>
                  </a:cubicBezTo>
                  <a:cubicBezTo>
                    <a:pt x="762" y="7200"/>
                    <a:pt x="826" y="7200"/>
                    <a:pt x="953" y="7579"/>
                  </a:cubicBezTo>
                  <a:cubicBezTo>
                    <a:pt x="953" y="7579"/>
                    <a:pt x="889" y="7579"/>
                    <a:pt x="889" y="7579"/>
                  </a:cubicBezTo>
                  <a:cubicBezTo>
                    <a:pt x="953" y="7579"/>
                    <a:pt x="1016" y="7579"/>
                    <a:pt x="1144" y="7958"/>
                  </a:cubicBezTo>
                  <a:cubicBezTo>
                    <a:pt x="1144" y="7958"/>
                    <a:pt x="1144" y="7958"/>
                    <a:pt x="1144" y="7958"/>
                  </a:cubicBezTo>
                  <a:cubicBezTo>
                    <a:pt x="1842" y="8336"/>
                    <a:pt x="2541" y="9094"/>
                    <a:pt x="3240" y="9474"/>
                  </a:cubicBezTo>
                  <a:cubicBezTo>
                    <a:pt x="3748" y="9852"/>
                    <a:pt x="4320" y="10231"/>
                    <a:pt x="4828" y="10610"/>
                  </a:cubicBezTo>
                  <a:cubicBezTo>
                    <a:pt x="5464" y="10989"/>
                    <a:pt x="6162" y="11368"/>
                    <a:pt x="6798" y="12126"/>
                  </a:cubicBezTo>
                  <a:cubicBezTo>
                    <a:pt x="8449" y="13263"/>
                    <a:pt x="10101" y="14400"/>
                    <a:pt x="11816" y="15158"/>
                  </a:cubicBezTo>
                  <a:cubicBezTo>
                    <a:pt x="12769" y="15537"/>
                    <a:pt x="13659" y="16295"/>
                    <a:pt x="14612" y="16674"/>
                  </a:cubicBezTo>
                  <a:cubicBezTo>
                    <a:pt x="15438" y="17053"/>
                    <a:pt x="16200" y="17810"/>
                    <a:pt x="17026" y="18190"/>
                  </a:cubicBezTo>
                  <a:cubicBezTo>
                    <a:pt x="17598" y="18568"/>
                    <a:pt x="18169" y="18948"/>
                    <a:pt x="18741" y="19326"/>
                  </a:cubicBezTo>
                  <a:cubicBezTo>
                    <a:pt x="19186" y="19705"/>
                    <a:pt x="19631" y="20084"/>
                    <a:pt x="20139" y="20463"/>
                  </a:cubicBezTo>
                  <a:cubicBezTo>
                    <a:pt x="20456" y="20842"/>
                    <a:pt x="20774" y="20842"/>
                    <a:pt x="21092" y="21221"/>
                  </a:cubicBezTo>
                  <a:cubicBezTo>
                    <a:pt x="21282" y="21221"/>
                    <a:pt x="21409" y="21600"/>
                    <a:pt x="21600" y="21600"/>
                  </a:cubicBezTo>
                  <a:cubicBezTo>
                    <a:pt x="21536" y="21221"/>
                    <a:pt x="21600" y="20084"/>
                    <a:pt x="21473" y="19705"/>
                  </a:cubicBezTo>
                  <a:close/>
                </a:path>
              </a:pathLst>
            </a:custGeom>
            <a:solidFill>
              <a:srgbClr val="0C0C0C"/>
            </a:solidFill>
            <a:ln cap="flat" cmpd="sng" w="9525">
              <a:solidFill>
                <a:schemeClr val="accent2"/>
              </a:solidFill>
              <a:prstDash val="solid"/>
              <a:round/>
              <a:headEnd len="sm" w="sm" type="none"/>
              <a:tailEnd len="sm" w="sm" type="none"/>
            </a:ln>
          </p:spPr>
          <p:txBody>
            <a:bodyPr anchorCtr="0" anchor="ctr" bIns="38100" lIns="38100" spcFirstLastPara="1" rIns="38100" wrap="square" tIns="38100">
              <a:noAutofit/>
            </a:bodyPr>
            <a:lstStyle/>
            <a:p>
              <a:pPr indent="0" lvl="0" marL="0" marR="0" rtl="0" algn="l">
                <a:spcBef>
                  <a:spcPts val="0"/>
                </a:spcBef>
                <a:spcAft>
                  <a:spcPts val="0"/>
                </a:spcAft>
                <a:buNone/>
              </a:pPr>
              <a:r>
                <a:t/>
              </a:r>
              <a:endParaRPr sz="1800">
                <a:solidFill>
                  <a:srgbClr val="000000"/>
                </a:solidFill>
                <a:latin typeface="Calibri"/>
                <a:ea typeface="Calibri"/>
                <a:cs typeface="Calibri"/>
                <a:sym typeface="Calibri"/>
              </a:endParaRPr>
            </a:p>
          </p:txBody>
        </p:sp>
      </p:grpSp>
      <p:sp>
        <p:nvSpPr>
          <p:cNvPr id="298" name="Google Shape;298;p22"/>
          <p:cNvSpPr txBox="1"/>
          <p:nvPr/>
        </p:nvSpPr>
        <p:spPr>
          <a:xfrm>
            <a:off x="240150" y="3207693"/>
            <a:ext cx="6989100" cy="370800"/>
          </a:xfrm>
          <a:prstGeom prst="rect">
            <a:avLst/>
          </a:prstGeom>
          <a:noFill/>
          <a:ln>
            <a:noFill/>
          </a:ln>
        </p:spPr>
        <p:txBody>
          <a:bodyPr anchorCtr="0" anchor="ctr" bIns="91425" lIns="91425" spcFirstLastPara="1" rIns="91425" wrap="square" tIns="91425">
            <a:noAutofit/>
          </a:bodyPr>
          <a:lstStyle/>
          <a:p>
            <a:pPr indent="-368300" lvl="0" marL="457200" rtl="0" algn="l">
              <a:lnSpc>
                <a:spcPct val="115000"/>
              </a:lnSpc>
              <a:spcBef>
                <a:spcPts val="1200"/>
              </a:spcBef>
              <a:spcAft>
                <a:spcPts val="0"/>
              </a:spcAft>
              <a:buSzPts val="2200"/>
              <a:buFont typeface="Mada"/>
              <a:buChar char="◄"/>
            </a:pPr>
            <a:r>
              <a:rPr b="1" lang="ar" sz="2200">
                <a:highlight>
                  <a:schemeClr val="accent4"/>
                </a:highlight>
                <a:latin typeface="Mada"/>
                <a:ea typeface="Mada"/>
                <a:cs typeface="Mada"/>
                <a:sym typeface="Mada"/>
              </a:rPr>
              <a:t>Light’s criteria:</a:t>
            </a:r>
            <a:endParaRPr b="1" sz="2200">
              <a:highlight>
                <a:schemeClr val="accent4"/>
              </a:highlight>
              <a:latin typeface="Mada"/>
              <a:ea typeface="Mada"/>
              <a:cs typeface="Mada"/>
              <a:sym typeface="Mada"/>
            </a:endParaRPr>
          </a:p>
        </p:txBody>
      </p:sp>
      <p:sp>
        <p:nvSpPr>
          <p:cNvPr id="299" name="Google Shape;299;p22"/>
          <p:cNvSpPr txBox="1"/>
          <p:nvPr/>
        </p:nvSpPr>
        <p:spPr>
          <a:xfrm>
            <a:off x="1278900" y="-79375"/>
            <a:ext cx="5085300" cy="4122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1200"/>
              </a:spcBef>
              <a:spcAft>
                <a:spcPts val="0"/>
              </a:spcAft>
              <a:buClr>
                <a:schemeClr val="dk1"/>
              </a:buClr>
              <a:buSzPts val="1100"/>
              <a:buFont typeface="Arial"/>
              <a:buNone/>
            </a:pPr>
            <a:r>
              <a:rPr b="1" lang="ar" sz="2600">
                <a:latin typeface="Mada"/>
                <a:ea typeface="Mada"/>
                <a:cs typeface="Mada"/>
                <a:sym typeface="Mada"/>
              </a:rPr>
              <a:t>Pleural Effusion</a:t>
            </a:r>
            <a:endParaRPr b="1" sz="2600">
              <a:latin typeface="Mada"/>
              <a:ea typeface="Mada"/>
              <a:cs typeface="Mada"/>
              <a:sym typeface="Mada"/>
            </a:endParaRPr>
          </a:p>
          <a:p>
            <a:pPr indent="0" lvl="0" marL="0" rtl="0" algn="ctr">
              <a:spcBef>
                <a:spcPts val="1200"/>
              </a:spcBef>
              <a:spcAft>
                <a:spcPts val="0"/>
              </a:spcAft>
              <a:buNone/>
            </a:pPr>
            <a:r>
              <a:t/>
            </a:r>
            <a:endParaRPr sz="2600">
              <a:solidFill>
                <a:schemeClr val="accent1"/>
              </a:solidFill>
              <a:latin typeface="Alegreya"/>
              <a:ea typeface="Alegreya"/>
              <a:cs typeface="Alegreya"/>
              <a:sym typeface="Alegreya"/>
            </a:endParaRPr>
          </a:p>
        </p:txBody>
      </p:sp>
      <p:sp>
        <p:nvSpPr>
          <p:cNvPr id="300" name="Google Shape;300;p22"/>
          <p:cNvSpPr/>
          <p:nvPr/>
        </p:nvSpPr>
        <p:spPr>
          <a:xfrm>
            <a:off x="2785150" y="3207700"/>
            <a:ext cx="323700" cy="317700"/>
          </a:xfrm>
          <a:prstGeom prst="star5">
            <a:avLst>
              <a:gd fmla="val 19098" name="adj"/>
              <a:gd fmla="val 105146" name="hf"/>
              <a:gd fmla="val 110557" name="vf"/>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01" name="Google Shape;301;p22"/>
          <p:cNvGrpSpPr/>
          <p:nvPr/>
        </p:nvGrpSpPr>
        <p:grpSpPr>
          <a:xfrm>
            <a:off x="190275" y="4967617"/>
            <a:ext cx="7003298" cy="1195193"/>
            <a:chOff x="298200" y="926409"/>
            <a:chExt cx="7003298" cy="1195193"/>
          </a:xfrm>
        </p:grpSpPr>
        <p:grpSp>
          <p:nvGrpSpPr>
            <p:cNvPr id="302" name="Google Shape;302;p22"/>
            <p:cNvGrpSpPr/>
            <p:nvPr/>
          </p:nvGrpSpPr>
          <p:grpSpPr>
            <a:xfrm>
              <a:off x="3677350" y="1220673"/>
              <a:ext cx="893400" cy="900928"/>
              <a:chOff x="3677350" y="1220673"/>
              <a:chExt cx="893400" cy="900928"/>
            </a:xfrm>
          </p:grpSpPr>
          <p:cxnSp>
            <p:nvCxnSpPr>
              <p:cNvPr id="303" name="Google Shape;303;p22"/>
              <p:cNvCxnSpPr/>
              <p:nvPr/>
            </p:nvCxnSpPr>
            <p:spPr>
              <a:xfrm>
                <a:off x="3812614" y="1220673"/>
                <a:ext cx="340500" cy="257700"/>
              </a:xfrm>
              <a:prstGeom prst="curvedConnector3">
                <a:avLst>
                  <a:gd fmla="val 50000" name="adj1"/>
                </a:avLst>
              </a:prstGeom>
              <a:noFill/>
              <a:ln cap="flat" cmpd="sng" w="9525">
                <a:solidFill>
                  <a:schemeClr val="accent3"/>
                </a:solidFill>
                <a:prstDash val="solid"/>
                <a:round/>
                <a:headEnd len="med" w="med" type="none"/>
                <a:tailEnd len="med" w="med" type="none"/>
              </a:ln>
            </p:spPr>
          </p:cxnSp>
          <p:sp>
            <p:nvSpPr>
              <p:cNvPr id="304" name="Google Shape;304;p22"/>
              <p:cNvSpPr/>
              <p:nvPr/>
            </p:nvSpPr>
            <p:spPr>
              <a:xfrm>
                <a:off x="3677350" y="1457401"/>
                <a:ext cx="893400" cy="664200"/>
              </a:xfrm>
              <a:prstGeom prst="roundRect">
                <a:avLst>
                  <a:gd fmla="val 16667" name="adj"/>
                </a:avLst>
              </a:pr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ar" sz="1350">
                    <a:latin typeface="Mada"/>
                    <a:ea typeface="Mada"/>
                    <a:cs typeface="Mada"/>
                    <a:sym typeface="Mada"/>
                  </a:rPr>
                  <a:t>4.CT scan</a:t>
                </a:r>
                <a:endParaRPr b="1" sz="1150" u="sng">
                  <a:latin typeface="Mada"/>
                  <a:ea typeface="Mada"/>
                  <a:cs typeface="Mada"/>
                  <a:sym typeface="Mada"/>
                </a:endParaRPr>
              </a:p>
            </p:txBody>
          </p:sp>
        </p:grpSp>
        <p:grpSp>
          <p:nvGrpSpPr>
            <p:cNvPr id="305" name="Google Shape;305;p22"/>
            <p:cNvGrpSpPr/>
            <p:nvPr/>
          </p:nvGrpSpPr>
          <p:grpSpPr>
            <a:xfrm>
              <a:off x="2693350" y="1220675"/>
              <a:ext cx="893400" cy="900927"/>
              <a:chOff x="2693350" y="1220675"/>
              <a:chExt cx="893400" cy="900927"/>
            </a:xfrm>
          </p:grpSpPr>
          <p:cxnSp>
            <p:nvCxnSpPr>
              <p:cNvPr id="306" name="Google Shape;306;p22"/>
              <p:cNvCxnSpPr/>
              <p:nvPr/>
            </p:nvCxnSpPr>
            <p:spPr>
              <a:xfrm flipH="1">
                <a:off x="3169588" y="1220675"/>
                <a:ext cx="390900" cy="282600"/>
              </a:xfrm>
              <a:prstGeom prst="curvedConnector3">
                <a:avLst>
                  <a:gd fmla="val 50000" name="adj1"/>
                </a:avLst>
              </a:prstGeom>
              <a:noFill/>
              <a:ln cap="flat" cmpd="sng" w="9525">
                <a:solidFill>
                  <a:schemeClr val="accent3"/>
                </a:solidFill>
                <a:prstDash val="solid"/>
                <a:round/>
                <a:headEnd len="med" w="med" type="none"/>
                <a:tailEnd len="med" w="med" type="none"/>
              </a:ln>
            </p:spPr>
          </p:cxnSp>
          <p:sp>
            <p:nvSpPr>
              <p:cNvPr id="307" name="Google Shape;307;p22"/>
              <p:cNvSpPr/>
              <p:nvPr/>
            </p:nvSpPr>
            <p:spPr>
              <a:xfrm>
                <a:off x="2693350" y="1457402"/>
                <a:ext cx="893400" cy="664200"/>
              </a:xfrm>
              <a:prstGeom prst="roundRect">
                <a:avLst>
                  <a:gd fmla="val 16667" name="adj"/>
                </a:avLst>
              </a:pr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ar" sz="1350">
                    <a:latin typeface="Mada"/>
                    <a:ea typeface="Mada"/>
                    <a:cs typeface="Mada"/>
                    <a:sym typeface="Mada"/>
                  </a:rPr>
                  <a:t>3.Chest x-ray</a:t>
                </a:r>
                <a:endParaRPr b="1" sz="1150" u="sng">
                  <a:latin typeface="Mada"/>
                  <a:ea typeface="Mada"/>
                  <a:cs typeface="Mada"/>
                  <a:sym typeface="Mada"/>
                </a:endParaRPr>
              </a:p>
            </p:txBody>
          </p:sp>
        </p:grpSp>
        <p:grpSp>
          <p:nvGrpSpPr>
            <p:cNvPr id="308" name="Google Shape;308;p22"/>
            <p:cNvGrpSpPr/>
            <p:nvPr/>
          </p:nvGrpSpPr>
          <p:grpSpPr>
            <a:xfrm>
              <a:off x="2001688" y="1086009"/>
              <a:ext cx="4602162" cy="401530"/>
              <a:chOff x="2302940" y="1343803"/>
              <a:chExt cx="5891144" cy="344100"/>
            </a:xfrm>
          </p:grpSpPr>
          <p:grpSp>
            <p:nvGrpSpPr>
              <p:cNvPr id="309" name="Google Shape;309;p22"/>
              <p:cNvGrpSpPr/>
              <p:nvPr/>
            </p:nvGrpSpPr>
            <p:grpSpPr>
              <a:xfrm>
                <a:off x="6732399" y="1343803"/>
                <a:ext cx="1461685" cy="344100"/>
                <a:chOff x="6732399" y="1343803"/>
                <a:chExt cx="1461685" cy="344100"/>
              </a:xfrm>
            </p:grpSpPr>
            <p:cxnSp>
              <p:nvCxnSpPr>
                <p:cNvPr id="310" name="Google Shape;310;p22"/>
                <p:cNvCxnSpPr/>
                <p:nvPr/>
              </p:nvCxnSpPr>
              <p:spPr>
                <a:xfrm rot="5400000">
                  <a:off x="6596949" y="1540668"/>
                  <a:ext cx="273600" cy="2700"/>
                </a:xfrm>
                <a:prstGeom prst="curvedConnector3">
                  <a:avLst>
                    <a:gd fmla="val 50000" name="adj1"/>
                  </a:avLst>
                </a:prstGeom>
                <a:noFill/>
                <a:ln cap="flat" cmpd="sng" w="9525">
                  <a:solidFill>
                    <a:schemeClr val="accent3"/>
                  </a:solidFill>
                  <a:prstDash val="solid"/>
                  <a:round/>
                  <a:headEnd len="med" w="med" type="none"/>
                  <a:tailEnd len="med" w="med" type="none"/>
                </a:ln>
              </p:spPr>
            </p:cxnSp>
            <p:cxnSp>
              <p:nvCxnSpPr>
                <p:cNvPr id="311" name="Google Shape;311;p22"/>
                <p:cNvCxnSpPr>
                  <a:stCxn id="312" idx="3"/>
                  <a:endCxn id="313" idx="0"/>
                </p:cNvCxnSpPr>
                <p:nvPr/>
              </p:nvCxnSpPr>
              <p:spPr>
                <a:xfrm>
                  <a:off x="6948484" y="1343803"/>
                  <a:ext cx="1245600" cy="344100"/>
                </a:xfrm>
                <a:prstGeom prst="curvedConnector2">
                  <a:avLst/>
                </a:prstGeom>
                <a:noFill/>
                <a:ln cap="flat" cmpd="sng" w="9525">
                  <a:solidFill>
                    <a:schemeClr val="accent3"/>
                  </a:solidFill>
                  <a:prstDash val="solid"/>
                  <a:round/>
                  <a:headEnd len="med" w="med" type="none"/>
                  <a:tailEnd len="med" w="med" type="none"/>
                </a:ln>
              </p:spPr>
            </p:cxnSp>
          </p:grpSp>
          <p:cxnSp>
            <p:nvCxnSpPr>
              <p:cNvPr id="314" name="Google Shape;314;p22"/>
              <p:cNvCxnSpPr>
                <a:endCxn id="315" idx="0"/>
              </p:cNvCxnSpPr>
              <p:nvPr/>
            </p:nvCxnSpPr>
            <p:spPr>
              <a:xfrm rot="5400000">
                <a:off x="2146940" y="1504574"/>
                <a:ext cx="313500" cy="1500"/>
              </a:xfrm>
              <a:prstGeom prst="curvedConnector3">
                <a:avLst>
                  <a:gd fmla="val 50000" name="adj1"/>
                </a:avLst>
              </a:prstGeom>
              <a:noFill/>
              <a:ln cap="flat" cmpd="sng" w="9525">
                <a:solidFill>
                  <a:schemeClr val="accent3"/>
                </a:solidFill>
                <a:prstDash val="solid"/>
                <a:round/>
                <a:headEnd len="med" w="med" type="none"/>
                <a:tailEnd len="med" w="med" type="none"/>
              </a:ln>
            </p:spPr>
          </p:cxnSp>
        </p:grpSp>
        <p:sp>
          <p:nvSpPr>
            <p:cNvPr id="315" name="Google Shape;315;p22"/>
            <p:cNvSpPr/>
            <p:nvPr/>
          </p:nvSpPr>
          <p:spPr>
            <a:xfrm>
              <a:off x="1386088" y="1457400"/>
              <a:ext cx="1231200" cy="664200"/>
            </a:xfrm>
            <a:prstGeom prst="roundRect">
              <a:avLst>
                <a:gd fmla="val 16667" name="adj"/>
              </a:avLst>
            </a:prstGeom>
            <a:solidFill>
              <a:srgbClr val="FFFFFF"/>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ar" sz="1350">
                  <a:latin typeface="Mada"/>
                  <a:ea typeface="Mada"/>
                  <a:cs typeface="Mada"/>
                  <a:sym typeface="Mada"/>
                </a:rPr>
                <a:t>2.Physical examination/signs</a:t>
              </a:r>
              <a:endParaRPr sz="1350">
                <a:solidFill>
                  <a:srgbClr val="000000"/>
                </a:solidFill>
                <a:latin typeface="Mada"/>
                <a:ea typeface="Mada"/>
                <a:cs typeface="Mada"/>
                <a:sym typeface="Mada"/>
              </a:endParaRPr>
            </a:p>
          </p:txBody>
        </p:sp>
        <p:sp>
          <p:nvSpPr>
            <p:cNvPr id="312" name="Google Shape;312;p22"/>
            <p:cNvSpPr/>
            <p:nvPr/>
          </p:nvSpPr>
          <p:spPr>
            <a:xfrm>
              <a:off x="1883488" y="926409"/>
              <a:ext cx="3747300" cy="319200"/>
            </a:xfrm>
            <a:prstGeom prst="roundRect">
              <a:avLst>
                <a:gd fmla="val 16667" name="adj"/>
              </a:avLst>
            </a:prstGeom>
            <a:solidFill>
              <a:srgbClr val="509EEA"/>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1" lang="ar">
                  <a:solidFill>
                    <a:srgbClr val="FFFFFF"/>
                  </a:solidFill>
                  <a:latin typeface="Mada"/>
                  <a:ea typeface="Mada"/>
                  <a:cs typeface="Mada"/>
                  <a:sym typeface="Mada"/>
                </a:rPr>
                <a:t>Diagnosis </a:t>
              </a:r>
              <a:endParaRPr b="1">
                <a:solidFill>
                  <a:srgbClr val="FFFFFF"/>
                </a:solidFill>
                <a:latin typeface="Mada"/>
                <a:ea typeface="Mada"/>
                <a:cs typeface="Mada"/>
                <a:sym typeface="Mada"/>
              </a:endParaRPr>
            </a:p>
          </p:txBody>
        </p:sp>
        <p:sp>
          <p:nvSpPr>
            <p:cNvPr id="316" name="Google Shape;316;p22"/>
            <p:cNvSpPr/>
            <p:nvPr/>
          </p:nvSpPr>
          <p:spPr>
            <a:xfrm>
              <a:off x="298200" y="1455900"/>
              <a:ext cx="1011600" cy="664200"/>
            </a:xfrm>
            <a:prstGeom prst="roundRect">
              <a:avLst>
                <a:gd fmla="val 16667" name="adj"/>
              </a:avLst>
            </a:prstGeom>
            <a:solidFill>
              <a:srgbClr val="FFFFFF"/>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ar" sz="1350">
                  <a:latin typeface="Mada"/>
                  <a:ea typeface="Mada"/>
                  <a:cs typeface="Mada"/>
                  <a:sym typeface="Mada"/>
                </a:rPr>
                <a:t>1.history/ symptoms </a:t>
              </a:r>
              <a:endParaRPr b="1">
                <a:latin typeface="Mada"/>
                <a:ea typeface="Mada"/>
                <a:cs typeface="Mada"/>
                <a:sym typeface="Mada"/>
              </a:endParaRPr>
            </a:p>
          </p:txBody>
        </p:sp>
        <p:cxnSp>
          <p:nvCxnSpPr>
            <p:cNvPr id="317" name="Google Shape;317;p22"/>
            <p:cNvCxnSpPr>
              <a:stCxn id="312" idx="1"/>
              <a:endCxn id="316" idx="0"/>
            </p:cNvCxnSpPr>
            <p:nvPr/>
          </p:nvCxnSpPr>
          <p:spPr>
            <a:xfrm flipH="1">
              <a:off x="804088" y="1086009"/>
              <a:ext cx="1079400" cy="369900"/>
            </a:xfrm>
            <a:prstGeom prst="curvedConnector2">
              <a:avLst/>
            </a:prstGeom>
            <a:noFill/>
            <a:ln cap="flat" cmpd="sng" w="9525">
              <a:solidFill>
                <a:schemeClr val="accent3"/>
              </a:solidFill>
              <a:prstDash val="solid"/>
              <a:round/>
              <a:headEnd len="med" w="med" type="none"/>
              <a:tailEnd len="med" w="med" type="none"/>
            </a:ln>
          </p:spPr>
        </p:cxnSp>
        <p:sp>
          <p:nvSpPr>
            <p:cNvPr id="318" name="Google Shape;318;p22"/>
            <p:cNvSpPr/>
            <p:nvPr/>
          </p:nvSpPr>
          <p:spPr>
            <a:xfrm>
              <a:off x="4661350" y="1466150"/>
              <a:ext cx="1194900" cy="646500"/>
            </a:xfrm>
            <a:prstGeom prst="roundRect">
              <a:avLst>
                <a:gd fmla="val 16667" name="adj"/>
              </a:avLst>
            </a:pr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ar" sz="1350">
                  <a:latin typeface="Mada"/>
                  <a:ea typeface="Mada"/>
                  <a:cs typeface="Mada"/>
                  <a:sym typeface="Mada"/>
                </a:rPr>
                <a:t>5.Ultrasound </a:t>
              </a:r>
              <a:endParaRPr b="1" sz="1100">
                <a:latin typeface="Mada"/>
                <a:ea typeface="Mada"/>
                <a:cs typeface="Mada"/>
                <a:sym typeface="Mada"/>
              </a:endParaRPr>
            </a:p>
          </p:txBody>
        </p:sp>
        <p:sp>
          <p:nvSpPr>
            <p:cNvPr id="313" name="Google Shape;313;p22"/>
            <p:cNvSpPr/>
            <p:nvPr/>
          </p:nvSpPr>
          <p:spPr>
            <a:xfrm>
              <a:off x="5906198" y="1487675"/>
              <a:ext cx="1395300" cy="603600"/>
            </a:xfrm>
            <a:prstGeom prst="roundRect">
              <a:avLst>
                <a:gd fmla="val 16667" name="adj"/>
              </a:avLst>
            </a:pr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ar" sz="1200">
                  <a:latin typeface="Mada"/>
                  <a:ea typeface="Mada"/>
                  <a:cs typeface="Mada"/>
                  <a:sym typeface="Mada"/>
                </a:rPr>
                <a:t>6.Thoracocentesis</a:t>
              </a:r>
              <a:endParaRPr b="1" sz="1200">
                <a:latin typeface="Mada"/>
                <a:ea typeface="Mada"/>
                <a:cs typeface="Mada"/>
                <a:sym typeface="Mada"/>
              </a:endParaRPr>
            </a:p>
          </p:txBody>
        </p:sp>
      </p:grpSp>
      <p:sp>
        <p:nvSpPr>
          <p:cNvPr id="319" name="Google Shape;319;p22"/>
          <p:cNvSpPr/>
          <p:nvPr/>
        </p:nvSpPr>
        <p:spPr>
          <a:xfrm>
            <a:off x="219750" y="6330803"/>
            <a:ext cx="3349500" cy="3306600"/>
          </a:xfrm>
          <a:prstGeom prst="roundRect">
            <a:avLst>
              <a:gd fmla="val 16667" name="adj"/>
            </a:avLst>
          </a:prstGeom>
          <a:noFill/>
          <a:ln cap="flat" cmpd="sng" w="19050">
            <a:solidFill>
              <a:schemeClr val="accent3"/>
            </a:solidFill>
            <a:prstDash val="dash"/>
            <a:round/>
            <a:headEnd len="sm" w="sm" type="none"/>
            <a:tailEnd len="sm" w="sm" type="none"/>
          </a:ln>
        </p:spPr>
        <p:txBody>
          <a:bodyPr anchorCtr="0" anchor="ctr" bIns="91425" lIns="91425" spcFirstLastPara="1" rIns="91425" wrap="square" tIns="91425">
            <a:noAutofit/>
          </a:bodyPr>
          <a:lstStyle/>
          <a:p>
            <a:pPr indent="-198600" lvl="0" marL="244800" rtl="0" algn="l">
              <a:spcBef>
                <a:spcPts val="0"/>
              </a:spcBef>
              <a:spcAft>
                <a:spcPts val="0"/>
              </a:spcAft>
              <a:buClr>
                <a:schemeClr val="accent5"/>
              </a:buClr>
              <a:buSzPts val="1200"/>
              <a:buFont typeface="Mada"/>
              <a:buChar char="-"/>
            </a:pPr>
            <a:r>
              <a:rPr lang="ar" sz="1200">
                <a:solidFill>
                  <a:schemeClr val="accent5"/>
                </a:solidFill>
                <a:latin typeface="Mada"/>
                <a:ea typeface="Mada"/>
                <a:cs typeface="Mada"/>
                <a:sym typeface="Mada"/>
              </a:rPr>
              <a:t>Often asymptotic </a:t>
            </a:r>
            <a:endParaRPr sz="1200">
              <a:solidFill>
                <a:schemeClr val="accent5"/>
              </a:solidFill>
              <a:latin typeface="Mada"/>
              <a:ea typeface="Mada"/>
              <a:cs typeface="Mada"/>
              <a:sym typeface="Mada"/>
            </a:endParaRPr>
          </a:p>
          <a:p>
            <a:pPr indent="-198600" lvl="0" marL="244800" rtl="0" algn="l">
              <a:spcBef>
                <a:spcPts val="0"/>
              </a:spcBef>
              <a:spcAft>
                <a:spcPts val="0"/>
              </a:spcAft>
              <a:buClr>
                <a:srgbClr val="1C4588"/>
              </a:buClr>
              <a:buSzPts val="1200"/>
              <a:buFont typeface="Mada"/>
              <a:buChar char="-"/>
            </a:pPr>
            <a:r>
              <a:rPr lang="ar" sz="1200">
                <a:solidFill>
                  <a:schemeClr val="dk1"/>
                </a:solidFill>
                <a:latin typeface="Mada"/>
                <a:ea typeface="Mada"/>
                <a:cs typeface="Mada"/>
                <a:sym typeface="Mada"/>
              </a:rPr>
              <a:t>Dyspnea</a:t>
            </a:r>
            <a:r>
              <a:rPr lang="ar" sz="1200">
                <a:solidFill>
                  <a:schemeClr val="accent5"/>
                </a:solidFill>
                <a:latin typeface="Mada"/>
                <a:ea typeface="Mada"/>
                <a:cs typeface="Mada"/>
                <a:sym typeface="Mada"/>
              </a:rPr>
              <a:t> on exertion</a:t>
            </a:r>
            <a:r>
              <a:rPr lang="ar" sz="1000">
                <a:solidFill>
                  <a:schemeClr val="accent5"/>
                </a:solidFill>
                <a:latin typeface="Mada"/>
                <a:ea typeface="Mada"/>
                <a:cs typeface="Mada"/>
                <a:sym typeface="Mada"/>
              </a:rPr>
              <a:t> </a:t>
            </a:r>
            <a:r>
              <a:rPr lang="ar" sz="1000">
                <a:solidFill>
                  <a:srgbClr val="6AA84F"/>
                </a:solidFill>
                <a:latin typeface="Mada"/>
                <a:ea typeface="Mada"/>
                <a:cs typeface="Mada"/>
                <a:sym typeface="Mada"/>
              </a:rPr>
              <a:t>(most common)</a:t>
            </a:r>
            <a:endParaRPr sz="1000">
              <a:solidFill>
                <a:srgbClr val="6AA84F"/>
              </a:solidFill>
              <a:latin typeface="Mada"/>
              <a:ea typeface="Mada"/>
              <a:cs typeface="Mada"/>
              <a:sym typeface="Mada"/>
            </a:endParaRPr>
          </a:p>
          <a:p>
            <a:pPr indent="-198600" lvl="0" marL="244800" rtl="0" algn="l">
              <a:spcBef>
                <a:spcPts val="0"/>
              </a:spcBef>
              <a:spcAft>
                <a:spcPts val="0"/>
              </a:spcAft>
              <a:buClr>
                <a:srgbClr val="1C4588"/>
              </a:buClr>
              <a:buSzPts val="1200"/>
              <a:buFont typeface="Mada"/>
              <a:buChar char="-"/>
            </a:pPr>
            <a:r>
              <a:rPr lang="ar" sz="1200">
                <a:solidFill>
                  <a:schemeClr val="dk1"/>
                </a:solidFill>
                <a:latin typeface="Mada"/>
                <a:ea typeface="Mada"/>
                <a:cs typeface="Mada"/>
                <a:sym typeface="Mada"/>
              </a:rPr>
              <a:t>Pleuritic chest pain </a:t>
            </a:r>
            <a:r>
              <a:rPr lang="ar" sz="1000">
                <a:solidFill>
                  <a:srgbClr val="6AA84F"/>
                </a:solidFill>
                <a:latin typeface="Mada"/>
                <a:ea typeface="Mada"/>
                <a:cs typeface="Mada"/>
                <a:sym typeface="Mada"/>
              </a:rPr>
              <a:t>(always peripheral ,starts from the lower part and related to breathing)</a:t>
            </a:r>
            <a:endParaRPr sz="1000">
              <a:solidFill>
                <a:srgbClr val="6AA84F"/>
              </a:solidFill>
              <a:latin typeface="Mada"/>
              <a:ea typeface="Mada"/>
              <a:cs typeface="Mada"/>
              <a:sym typeface="Mada"/>
            </a:endParaRPr>
          </a:p>
          <a:p>
            <a:pPr indent="-198600" lvl="0" marL="244800" rtl="0" algn="l">
              <a:spcBef>
                <a:spcPts val="0"/>
              </a:spcBef>
              <a:spcAft>
                <a:spcPts val="0"/>
              </a:spcAft>
              <a:buClr>
                <a:srgbClr val="1C4588"/>
              </a:buClr>
              <a:buSzPts val="1200"/>
              <a:buFont typeface="Mada"/>
              <a:buChar char="-"/>
            </a:pPr>
            <a:r>
              <a:rPr lang="ar" sz="1200">
                <a:solidFill>
                  <a:schemeClr val="dk1"/>
                </a:solidFill>
                <a:latin typeface="Mada"/>
                <a:ea typeface="Mada"/>
                <a:cs typeface="Mada"/>
                <a:sym typeface="Mada"/>
              </a:rPr>
              <a:t>Cough</a:t>
            </a:r>
            <a:r>
              <a:rPr lang="ar" sz="1200">
                <a:solidFill>
                  <a:srgbClr val="6AA84F"/>
                </a:solidFill>
                <a:latin typeface="Mada"/>
                <a:ea typeface="Mada"/>
                <a:cs typeface="Mada"/>
                <a:sym typeface="Mada"/>
              </a:rPr>
              <a:t> </a:t>
            </a:r>
            <a:r>
              <a:rPr lang="ar" sz="1000">
                <a:solidFill>
                  <a:srgbClr val="6AA84F"/>
                </a:solidFill>
                <a:latin typeface="Mada"/>
                <a:ea typeface="Mada"/>
                <a:cs typeface="Mada"/>
                <a:sym typeface="Mada"/>
              </a:rPr>
              <a:t>(not necessary &lt;occurs when the underlying cause is causing cough)</a:t>
            </a:r>
            <a:endParaRPr sz="1000">
              <a:solidFill>
                <a:srgbClr val="6AA84F"/>
              </a:solidFill>
              <a:latin typeface="Mada"/>
              <a:ea typeface="Mada"/>
              <a:cs typeface="Mada"/>
              <a:sym typeface="Mada"/>
            </a:endParaRPr>
          </a:p>
          <a:p>
            <a:pPr indent="-198600" lvl="0" marL="244800" rtl="0" algn="l">
              <a:spcBef>
                <a:spcPts val="0"/>
              </a:spcBef>
              <a:spcAft>
                <a:spcPts val="0"/>
              </a:spcAft>
              <a:buClr>
                <a:srgbClr val="6AA84F"/>
              </a:buClr>
              <a:buSzPts val="1200"/>
              <a:buFont typeface="Mada"/>
              <a:buChar char="-"/>
            </a:pPr>
            <a:r>
              <a:rPr lang="ar" sz="1200">
                <a:solidFill>
                  <a:srgbClr val="6AA84F"/>
                </a:solidFill>
                <a:latin typeface="Mada"/>
                <a:ea typeface="Mada"/>
                <a:cs typeface="Mada"/>
                <a:sym typeface="Mada"/>
              </a:rPr>
              <a:t>Pain on inspiration</a:t>
            </a:r>
            <a:endParaRPr sz="1200">
              <a:solidFill>
                <a:srgbClr val="6AA84F"/>
              </a:solidFill>
              <a:latin typeface="Mada"/>
              <a:ea typeface="Mada"/>
              <a:cs typeface="Mada"/>
              <a:sym typeface="Mada"/>
            </a:endParaRPr>
          </a:p>
          <a:p>
            <a:pPr indent="-198600" lvl="0" marL="244800" rtl="0" algn="l">
              <a:spcBef>
                <a:spcPts val="0"/>
              </a:spcBef>
              <a:spcAft>
                <a:spcPts val="0"/>
              </a:spcAft>
              <a:buClr>
                <a:schemeClr val="accent5"/>
              </a:buClr>
              <a:buSzPts val="1200"/>
              <a:buFont typeface="Mada"/>
              <a:buChar char="-"/>
            </a:pPr>
            <a:r>
              <a:rPr lang="ar" sz="1200">
                <a:solidFill>
                  <a:schemeClr val="accent5"/>
                </a:solidFill>
                <a:latin typeface="Mada"/>
                <a:ea typeface="Mada"/>
                <a:cs typeface="Mada"/>
                <a:sym typeface="Mada"/>
              </a:rPr>
              <a:t>Peripheral edema </a:t>
            </a:r>
            <a:endParaRPr sz="1200">
              <a:solidFill>
                <a:schemeClr val="accent5"/>
              </a:solidFill>
              <a:latin typeface="Mada"/>
              <a:ea typeface="Mada"/>
              <a:cs typeface="Mada"/>
              <a:sym typeface="Mada"/>
            </a:endParaRPr>
          </a:p>
          <a:p>
            <a:pPr indent="-198600" lvl="0" marL="244800" rtl="0" algn="l">
              <a:spcBef>
                <a:spcPts val="0"/>
              </a:spcBef>
              <a:spcAft>
                <a:spcPts val="0"/>
              </a:spcAft>
              <a:buClr>
                <a:schemeClr val="accent5"/>
              </a:buClr>
              <a:buSzPts val="1200"/>
              <a:buFont typeface="Mada"/>
              <a:buChar char="-"/>
            </a:pPr>
            <a:r>
              <a:rPr lang="ar" sz="1200">
                <a:solidFill>
                  <a:schemeClr val="accent5"/>
                </a:solidFill>
                <a:latin typeface="Mada"/>
                <a:ea typeface="Mada"/>
                <a:cs typeface="Mada"/>
                <a:sym typeface="Mada"/>
              </a:rPr>
              <a:t>Orthopnea</a:t>
            </a:r>
            <a:endParaRPr sz="1200">
              <a:solidFill>
                <a:schemeClr val="accent5"/>
              </a:solidFill>
              <a:latin typeface="Mada"/>
              <a:ea typeface="Mada"/>
              <a:cs typeface="Mada"/>
              <a:sym typeface="Mada"/>
            </a:endParaRPr>
          </a:p>
          <a:p>
            <a:pPr indent="-198600" lvl="0" marL="244800" rtl="0" algn="l">
              <a:spcBef>
                <a:spcPts val="0"/>
              </a:spcBef>
              <a:spcAft>
                <a:spcPts val="0"/>
              </a:spcAft>
              <a:buClr>
                <a:schemeClr val="accent5"/>
              </a:buClr>
              <a:buSzPts val="1200"/>
              <a:buFont typeface="Mada"/>
              <a:buChar char="-"/>
            </a:pPr>
            <a:r>
              <a:rPr lang="ar" sz="1200">
                <a:solidFill>
                  <a:schemeClr val="accent5"/>
                </a:solidFill>
                <a:latin typeface="Mada"/>
                <a:ea typeface="Mada"/>
                <a:cs typeface="Mada"/>
                <a:sym typeface="Mada"/>
              </a:rPr>
              <a:t>Paroxysmal nocturnal dyspnea </a:t>
            </a:r>
            <a:endParaRPr sz="1200">
              <a:solidFill>
                <a:schemeClr val="accent5"/>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t/>
            </a:r>
            <a:endParaRPr sz="1200">
              <a:solidFill>
                <a:srgbClr val="073762"/>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ar" sz="1200">
                <a:solidFill>
                  <a:schemeClr val="dk1"/>
                </a:solidFill>
                <a:latin typeface="Mada"/>
                <a:ea typeface="Mada"/>
                <a:cs typeface="Mada"/>
                <a:sym typeface="Mada"/>
              </a:rPr>
              <a:t>Other symptoms related to underlying cause</a:t>
            </a:r>
            <a:r>
              <a:rPr lang="ar" sz="1200">
                <a:solidFill>
                  <a:srgbClr val="073762"/>
                </a:solidFill>
                <a:latin typeface="Mada"/>
                <a:ea typeface="Mada"/>
                <a:cs typeface="Mada"/>
                <a:sym typeface="Mada"/>
              </a:rPr>
              <a:t> </a:t>
            </a:r>
            <a:r>
              <a:rPr lang="ar" sz="1200">
                <a:solidFill>
                  <a:srgbClr val="073762"/>
                </a:solidFill>
                <a:latin typeface="Mada"/>
                <a:ea typeface="Mada"/>
                <a:cs typeface="Mada"/>
                <a:sym typeface="Mada"/>
              </a:rPr>
              <a:t>. </a:t>
            </a:r>
            <a:r>
              <a:rPr lang="ar" sz="1050">
                <a:solidFill>
                  <a:srgbClr val="6AA84F"/>
                </a:solidFill>
                <a:highlight>
                  <a:srgbClr val="FFFFFF"/>
                </a:highlight>
                <a:latin typeface="Mada"/>
                <a:ea typeface="Mada"/>
                <a:cs typeface="Mada"/>
                <a:sym typeface="Mada"/>
              </a:rPr>
              <a:t>most important clinical presentation of pleural effusion are the symptoms of other systems e.g. if the cause of pleural effusion is the heart then we will find cardiovascular symptoms.</a:t>
            </a:r>
            <a:endParaRPr>
              <a:solidFill>
                <a:srgbClr val="6AA84F"/>
              </a:solidFill>
              <a:latin typeface="Mada"/>
              <a:ea typeface="Mada"/>
              <a:cs typeface="Mada"/>
              <a:sym typeface="Mada"/>
            </a:endParaRPr>
          </a:p>
        </p:txBody>
      </p:sp>
      <p:cxnSp>
        <p:nvCxnSpPr>
          <p:cNvPr id="320" name="Google Shape;320;p22"/>
          <p:cNvCxnSpPr>
            <a:stCxn id="315" idx="2"/>
            <a:endCxn id="321" idx="0"/>
          </p:cNvCxnSpPr>
          <p:nvPr/>
        </p:nvCxnSpPr>
        <p:spPr>
          <a:xfrm flipH="1" rot="-5400000">
            <a:off x="3589963" y="4466608"/>
            <a:ext cx="124800" cy="3517200"/>
          </a:xfrm>
          <a:prstGeom prst="curvedConnector3">
            <a:avLst>
              <a:gd fmla="val 49948" name="adj1"/>
            </a:avLst>
          </a:prstGeom>
          <a:noFill/>
          <a:ln cap="flat" cmpd="sng" w="19050">
            <a:solidFill>
              <a:schemeClr val="accent3"/>
            </a:solidFill>
            <a:prstDash val="dash"/>
            <a:round/>
            <a:headEnd len="med" w="med" type="none"/>
            <a:tailEnd len="med" w="med" type="none"/>
          </a:ln>
        </p:spPr>
      </p:cxnSp>
      <p:sp>
        <p:nvSpPr>
          <p:cNvPr id="322" name="Google Shape;322;p22"/>
          <p:cNvSpPr/>
          <p:nvPr/>
        </p:nvSpPr>
        <p:spPr>
          <a:xfrm>
            <a:off x="3032139" y="6263940"/>
            <a:ext cx="258300" cy="262500"/>
          </a:xfrm>
          <a:prstGeom prst="star5">
            <a:avLst>
              <a:gd fmla="val 19098" name="adj"/>
              <a:gd fmla="val 105146" name="hf"/>
              <a:gd fmla="val 110557" name="vf"/>
            </a:avLst>
          </a:prstGeom>
          <a:solidFill>
            <a:srgbClr val="CC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23" name="Google Shape;323;p22"/>
          <p:cNvGrpSpPr/>
          <p:nvPr/>
        </p:nvGrpSpPr>
        <p:grpSpPr>
          <a:xfrm>
            <a:off x="3668275" y="6287478"/>
            <a:ext cx="3561506" cy="3521736"/>
            <a:chOff x="3668275" y="6091075"/>
            <a:chExt cx="3561506" cy="3521736"/>
          </a:xfrm>
        </p:grpSpPr>
        <p:sp>
          <p:nvSpPr>
            <p:cNvPr id="321" name="Google Shape;321;p22"/>
            <p:cNvSpPr/>
            <p:nvPr/>
          </p:nvSpPr>
          <p:spPr>
            <a:xfrm>
              <a:off x="3672075" y="6091075"/>
              <a:ext cx="3477900" cy="3349800"/>
            </a:xfrm>
            <a:prstGeom prst="roundRect">
              <a:avLst>
                <a:gd fmla="val 16667" name="adj"/>
              </a:avLst>
            </a:prstGeom>
            <a:noFill/>
            <a:ln cap="flat" cmpd="sng" w="19050">
              <a:solidFill>
                <a:schemeClr val="accent3"/>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24" name="Google Shape;324;p22"/>
            <p:cNvGrpSpPr/>
            <p:nvPr/>
          </p:nvGrpSpPr>
          <p:grpSpPr>
            <a:xfrm>
              <a:off x="3668275" y="6477435"/>
              <a:ext cx="3351117" cy="335932"/>
              <a:chOff x="493107" y="2048675"/>
              <a:chExt cx="1760040" cy="458798"/>
            </a:xfrm>
          </p:grpSpPr>
          <p:sp>
            <p:nvSpPr>
              <p:cNvPr id="325" name="Google Shape;325;p22"/>
              <p:cNvSpPr txBox="1"/>
              <p:nvPr/>
            </p:nvSpPr>
            <p:spPr>
              <a:xfrm>
                <a:off x="493107" y="2257572"/>
                <a:ext cx="1697400" cy="249900"/>
              </a:xfrm>
              <a:prstGeom prst="rect">
                <a:avLst/>
              </a:prstGeom>
              <a:noFill/>
              <a:ln>
                <a:noFill/>
              </a:ln>
            </p:spPr>
            <p:txBody>
              <a:bodyPr anchorCtr="0" anchor="t" bIns="45700" lIns="91425" spcFirstLastPara="1" rIns="91425" wrap="square" tIns="45700">
                <a:noAutofit/>
              </a:bodyPr>
              <a:lstStyle/>
              <a:p>
                <a:pPr indent="-304800" lvl="0" marL="457200" marR="0" rtl="0" algn="l">
                  <a:spcBef>
                    <a:spcPts val="0"/>
                  </a:spcBef>
                  <a:spcAft>
                    <a:spcPts val="0"/>
                  </a:spcAft>
                  <a:buClr>
                    <a:schemeClr val="accent5"/>
                  </a:buClr>
                  <a:buSzPts val="1200"/>
                  <a:buFont typeface="Mada"/>
                  <a:buChar char="-"/>
                </a:pPr>
                <a:r>
                  <a:rPr lang="ar" sz="1200">
                    <a:solidFill>
                      <a:schemeClr val="accent5"/>
                    </a:solidFill>
                    <a:latin typeface="Mada"/>
                    <a:ea typeface="Mada"/>
                    <a:cs typeface="Mada"/>
                    <a:sym typeface="Mada"/>
                  </a:rPr>
                  <a:t>Tachypnea</a:t>
                </a:r>
                <a:endParaRPr sz="1200">
                  <a:solidFill>
                    <a:schemeClr val="accent5"/>
                  </a:solidFill>
                  <a:latin typeface="Mada"/>
                  <a:ea typeface="Mada"/>
                  <a:cs typeface="Mada"/>
                  <a:sym typeface="Mada"/>
                </a:endParaRPr>
              </a:p>
            </p:txBody>
          </p:sp>
          <p:sp>
            <p:nvSpPr>
              <p:cNvPr id="326" name="Google Shape;326;p22"/>
              <p:cNvSpPr txBox="1"/>
              <p:nvPr/>
            </p:nvSpPr>
            <p:spPr>
              <a:xfrm>
                <a:off x="500847" y="2048675"/>
                <a:ext cx="1752300" cy="112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ar" sz="1200">
                    <a:solidFill>
                      <a:srgbClr val="1874CD"/>
                    </a:solidFill>
                    <a:latin typeface="Mada"/>
                    <a:ea typeface="Mada"/>
                    <a:cs typeface="Mada"/>
                    <a:sym typeface="Mada"/>
                  </a:rPr>
                  <a:t>Inspection :</a:t>
                </a:r>
                <a:endParaRPr b="1" sz="1200">
                  <a:solidFill>
                    <a:srgbClr val="1874CD"/>
                  </a:solidFill>
                  <a:latin typeface="Mada"/>
                  <a:ea typeface="Mada"/>
                  <a:cs typeface="Mada"/>
                  <a:sym typeface="Mada"/>
                </a:endParaRPr>
              </a:p>
            </p:txBody>
          </p:sp>
        </p:grpSp>
        <p:grpSp>
          <p:nvGrpSpPr>
            <p:cNvPr id="327" name="Google Shape;327;p22"/>
            <p:cNvGrpSpPr/>
            <p:nvPr/>
          </p:nvGrpSpPr>
          <p:grpSpPr>
            <a:xfrm>
              <a:off x="3679712" y="7874895"/>
              <a:ext cx="3340234" cy="839344"/>
              <a:chOff x="496116" y="2541757"/>
              <a:chExt cx="1752300" cy="1146332"/>
            </a:xfrm>
          </p:grpSpPr>
          <p:sp>
            <p:nvSpPr>
              <p:cNvPr id="328" name="Google Shape;328;p22"/>
              <p:cNvSpPr txBox="1"/>
              <p:nvPr/>
            </p:nvSpPr>
            <p:spPr>
              <a:xfrm>
                <a:off x="496116" y="2724489"/>
                <a:ext cx="1752300" cy="963600"/>
              </a:xfrm>
              <a:prstGeom prst="rect">
                <a:avLst/>
              </a:prstGeom>
              <a:noFill/>
              <a:ln>
                <a:noFill/>
              </a:ln>
            </p:spPr>
            <p:txBody>
              <a:bodyPr anchorCtr="0" anchor="t" bIns="45700" lIns="91425" spcFirstLastPara="1" rIns="91425" wrap="square" tIns="45700">
                <a:noAutofit/>
              </a:bodyPr>
              <a:lstStyle/>
              <a:p>
                <a:pPr indent="-298450" lvl="0" marL="457200" marR="0" rtl="0" algn="l">
                  <a:spcBef>
                    <a:spcPts val="0"/>
                  </a:spcBef>
                  <a:spcAft>
                    <a:spcPts val="0"/>
                  </a:spcAft>
                  <a:buSzPts val="1100"/>
                  <a:buFont typeface="Mada"/>
                  <a:buChar char="-"/>
                </a:pPr>
                <a:r>
                  <a:rPr lang="ar" sz="1100">
                    <a:latin typeface="Mada"/>
                    <a:ea typeface="Mada"/>
                    <a:cs typeface="Mada"/>
                    <a:sym typeface="Mada"/>
                  </a:rPr>
                  <a:t>dullness </a:t>
                </a:r>
                <a:r>
                  <a:rPr lang="ar" sz="1100">
                    <a:solidFill>
                      <a:srgbClr val="6AA84F"/>
                    </a:solidFill>
                    <a:latin typeface="Mada"/>
                    <a:ea typeface="Mada"/>
                    <a:cs typeface="Mada"/>
                    <a:sym typeface="Mada"/>
                  </a:rPr>
                  <a:t>( stony dullness )</a:t>
                </a:r>
                <a:endParaRPr baseline="30000" sz="1100">
                  <a:solidFill>
                    <a:srgbClr val="6AA84F"/>
                  </a:solidFill>
                  <a:latin typeface="Mada"/>
                  <a:ea typeface="Mada"/>
                  <a:cs typeface="Mada"/>
                  <a:sym typeface="Mada"/>
                </a:endParaRPr>
              </a:p>
              <a:p>
                <a:pPr indent="-298450" lvl="0" marL="457200" marR="0" rtl="0" algn="l">
                  <a:spcBef>
                    <a:spcPts val="0"/>
                  </a:spcBef>
                  <a:spcAft>
                    <a:spcPts val="0"/>
                  </a:spcAft>
                  <a:buClr>
                    <a:srgbClr val="3F3F3F"/>
                  </a:buClr>
                  <a:buSzPts val="1100"/>
                  <a:buFont typeface="Mada"/>
                  <a:buChar char="-"/>
                </a:pPr>
                <a:r>
                  <a:rPr lang="ar" sz="1100">
                    <a:latin typeface="Mada"/>
                    <a:ea typeface="Mada"/>
                    <a:cs typeface="Mada"/>
                    <a:sym typeface="Mada"/>
                  </a:rPr>
                  <a:t>Decre</a:t>
                </a:r>
                <a:r>
                  <a:rPr lang="ar" sz="1100">
                    <a:solidFill>
                      <a:srgbClr val="3F3F3F"/>
                    </a:solidFill>
                    <a:latin typeface="Mada"/>
                    <a:ea typeface="Mada"/>
                    <a:cs typeface="Mada"/>
                    <a:sym typeface="Mada"/>
                  </a:rPr>
                  <a:t>ased tactile </a:t>
                </a:r>
                <a:r>
                  <a:rPr lang="ar" sz="1100">
                    <a:solidFill>
                      <a:srgbClr val="6AA84F"/>
                    </a:solidFill>
                    <a:latin typeface="Mada"/>
                    <a:ea typeface="Mada"/>
                    <a:cs typeface="Mada"/>
                    <a:sym typeface="Mada"/>
                  </a:rPr>
                  <a:t>and vocal </a:t>
                </a:r>
                <a:r>
                  <a:rPr lang="ar" sz="1100">
                    <a:solidFill>
                      <a:srgbClr val="3F3F3F"/>
                    </a:solidFill>
                    <a:latin typeface="Mada"/>
                    <a:ea typeface="Mada"/>
                    <a:cs typeface="Mada"/>
                    <a:sym typeface="Mada"/>
                  </a:rPr>
                  <a:t>fremitus.</a:t>
                </a:r>
                <a:r>
                  <a:rPr b="1" baseline="30000" lang="ar" sz="1100">
                    <a:solidFill>
                      <a:srgbClr val="3F3F3F"/>
                    </a:solidFill>
                    <a:latin typeface="Mada"/>
                    <a:ea typeface="Mada"/>
                    <a:cs typeface="Mada"/>
                    <a:sym typeface="Mada"/>
                  </a:rPr>
                  <a:t>2</a:t>
                </a:r>
                <a:r>
                  <a:rPr lang="ar" sz="1100">
                    <a:solidFill>
                      <a:srgbClr val="3F3F3F"/>
                    </a:solidFill>
                    <a:latin typeface="Mada"/>
                    <a:ea typeface="Mada"/>
                    <a:cs typeface="Mada"/>
                    <a:sym typeface="Mada"/>
                  </a:rPr>
                  <a:t> </a:t>
                </a:r>
                <a:r>
                  <a:rPr lang="ar" sz="1100">
                    <a:solidFill>
                      <a:srgbClr val="6AA84F"/>
                    </a:solidFill>
                    <a:latin typeface="Mada"/>
                    <a:ea typeface="Mada"/>
                    <a:cs typeface="Mada"/>
                    <a:sym typeface="Mada"/>
                  </a:rPr>
                  <a:t>(imagine that the patient is talking under the water)</a:t>
                </a:r>
                <a:endParaRPr sz="1100">
                  <a:solidFill>
                    <a:srgbClr val="6AA84F"/>
                  </a:solidFill>
                  <a:latin typeface="Mada"/>
                  <a:ea typeface="Mada"/>
                  <a:cs typeface="Mada"/>
                  <a:sym typeface="Mada"/>
                </a:endParaRPr>
              </a:p>
            </p:txBody>
          </p:sp>
          <p:sp>
            <p:nvSpPr>
              <p:cNvPr id="329" name="Google Shape;329;p22"/>
              <p:cNvSpPr txBox="1"/>
              <p:nvPr/>
            </p:nvSpPr>
            <p:spPr>
              <a:xfrm>
                <a:off x="496116" y="2541757"/>
                <a:ext cx="1752300" cy="231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ar" sz="1100">
                    <a:solidFill>
                      <a:srgbClr val="509EEA"/>
                    </a:solidFill>
                    <a:latin typeface="Mada"/>
                    <a:ea typeface="Mada"/>
                    <a:cs typeface="Mada"/>
                    <a:sym typeface="Mada"/>
                  </a:rPr>
                  <a:t>Percussion:</a:t>
                </a:r>
                <a:endParaRPr b="1" sz="1100">
                  <a:solidFill>
                    <a:srgbClr val="509EEA"/>
                  </a:solidFill>
                  <a:latin typeface="Mada"/>
                  <a:ea typeface="Mada"/>
                  <a:cs typeface="Mada"/>
                  <a:sym typeface="Mada"/>
                </a:endParaRPr>
              </a:p>
            </p:txBody>
          </p:sp>
        </p:grpSp>
        <p:grpSp>
          <p:nvGrpSpPr>
            <p:cNvPr id="330" name="Google Shape;330;p22"/>
            <p:cNvGrpSpPr/>
            <p:nvPr/>
          </p:nvGrpSpPr>
          <p:grpSpPr>
            <a:xfrm>
              <a:off x="3668287" y="6813356"/>
              <a:ext cx="3561493" cy="736557"/>
              <a:chOff x="483714" y="1653830"/>
              <a:chExt cx="1872401" cy="1548364"/>
            </a:xfrm>
          </p:grpSpPr>
          <p:sp>
            <p:nvSpPr>
              <p:cNvPr id="331" name="Google Shape;331;p22"/>
              <p:cNvSpPr txBox="1"/>
              <p:nvPr/>
            </p:nvSpPr>
            <p:spPr>
              <a:xfrm>
                <a:off x="496115" y="1987493"/>
                <a:ext cx="1860000" cy="12147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ar" sz="1100">
                    <a:solidFill>
                      <a:srgbClr val="3F3F3F"/>
                    </a:solidFill>
                    <a:latin typeface="Mada"/>
                    <a:ea typeface="Mada"/>
                    <a:cs typeface="Mada"/>
                    <a:sym typeface="Mada"/>
                  </a:rPr>
                  <a:t>- Asymmetric chest expansion </a:t>
                </a:r>
                <a:r>
                  <a:rPr lang="ar" sz="1100">
                    <a:solidFill>
                      <a:srgbClr val="6AA84F"/>
                    </a:solidFill>
                    <a:latin typeface="Mada"/>
                    <a:ea typeface="Mada"/>
                    <a:cs typeface="Mada"/>
                    <a:sym typeface="Mada"/>
                  </a:rPr>
                  <a:t>( reduced in affected side)</a:t>
                </a:r>
                <a:endParaRPr sz="1100">
                  <a:solidFill>
                    <a:srgbClr val="6AA84F"/>
                  </a:solidFill>
                  <a:latin typeface="Mada"/>
                  <a:ea typeface="Mada"/>
                  <a:cs typeface="Mada"/>
                  <a:sym typeface="Mada"/>
                </a:endParaRPr>
              </a:p>
              <a:p>
                <a:pPr indent="0" lvl="0" marL="0" marR="0" rtl="0" algn="l">
                  <a:spcBef>
                    <a:spcPts val="0"/>
                  </a:spcBef>
                  <a:spcAft>
                    <a:spcPts val="0"/>
                  </a:spcAft>
                  <a:buNone/>
                </a:pPr>
                <a:r>
                  <a:rPr lang="ar" sz="1100">
                    <a:solidFill>
                      <a:srgbClr val="6AA84F"/>
                    </a:solidFill>
                    <a:latin typeface="Mada"/>
                    <a:ea typeface="Mada"/>
                    <a:cs typeface="Mada"/>
                    <a:sym typeface="Mada"/>
                  </a:rPr>
                  <a:t>-asymmetric expansion is more common but if the pt has renal or heart failure &gt;bilateral effusion&gt;symmetric expansion.</a:t>
                </a:r>
                <a:endParaRPr sz="1100">
                  <a:solidFill>
                    <a:srgbClr val="6AA84F"/>
                  </a:solidFill>
                  <a:latin typeface="Mada"/>
                  <a:ea typeface="Mada"/>
                  <a:cs typeface="Mada"/>
                  <a:sym typeface="Mada"/>
                </a:endParaRPr>
              </a:p>
              <a:p>
                <a:pPr indent="0" lvl="0" marL="0" marR="0" rtl="0" algn="l">
                  <a:spcBef>
                    <a:spcPts val="0"/>
                  </a:spcBef>
                  <a:spcAft>
                    <a:spcPts val="0"/>
                  </a:spcAft>
                  <a:buNone/>
                </a:pPr>
                <a:r>
                  <a:rPr lang="ar" sz="1100">
                    <a:solidFill>
                      <a:srgbClr val="3F3F3F"/>
                    </a:solidFill>
                    <a:latin typeface="Mada"/>
                    <a:ea typeface="Mada"/>
                    <a:cs typeface="Mada"/>
                    <a:sym typeface="Mada"/>
                  </a:rPr>
                  <a:t>-</a:t>
                </a:r>
                <a:r>
                  <a:rPr lang="ar" sz="1100">
                    <a:solidFill>
                      <a:srgbClr val="3F3F3F"/>
                    </a:solidFill>
                    <a:latin typeface="Mada"/>
                    <a:ea typeface="Mada"/>
                    <a:cs typeface="Mada"/>
                    <a:sym typeface="Mada"/>
                  </a:rPr>
                  <a:t>Tracheal shift away from the affected side.</a:t>
                </a:r>
                <a:r>
                  <a:rPr lang="ar" sz="1100">
                    <a:solidFill>
                      <a:srgbClr val="3F3F3F"/>
                    </a:solidFill>
                    <a:latin typeface="Mada"/>
                    <a:ea typeface="Mada"/>
                    <a:cs typeface="Mada"/>
                    <a:sym typeface="Mada"/>
                  </a:rPr>
                  <a:t> </a:t>
                </a:r>
                <a:r>
                  <a:rPr b="1" baseline="30000" lang="ar" sz="1100">
                    <a:solidFill>
                      <a:srgbClr val="3F3F3F"/>
                    </a:solidFill>
                    <a:latin typeface="Mada"/>
                    <a:ea typeface="Mada"/>
                    <a:cs typeface="Mada"/>
                    <a:sym typeface="Mada"/>
                  </a:rPr>
                  <a:t>1</a:t>
                </a:r>
                <a:endParaRPr b="1" baseline="30000" sz="1100">
                  <a:solidFill>
                    <a:srgbClr val="3F3F3F"/>
                  </a:solidFill>
                  <a:latin typeface="Mada"/>
                  <a:ea typeface="Mada"/>
                  <a:cs typeface="Mada"/>
                  <a:sym typeface="Mada"/>
                </a:endParaRPr>
              </a:p>
            </p:txBody>
          </p:sp>
          <p:sp>
            <p:nvSpPr>
              <p:cNvPr id="332" name="Google Shape;332;p22"/>
              <p:cNvSpPr txBox="1"/>
              <p:nvPr/>
            </p:nvSpPr>
            <p:spPr>
              <a:xfrm>
                <a:off x="483714" y="1653830"/>
                <a:ext cx="1752300" cy="2907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ar" sz="1200">
                    <a:solidFill>
                      <a:srgbClr val="9CC8F3"/>
                    </a:solidFill>
                    <a:latin typeface="Mada"/>
                    <a:ea typeface="Mada"/>
                    <a:cs typeface="Mada"/>
                    <a:sym typeface="Mada"/>
                  </a:rPr>
                  <a:t>Palpation</a:t>
                </a:r>
                <a:r>
                  <a:rPr b="1" lang="ar" sz="1100">
                    <a:solidFill>
                      <a:srgbClr val="9CC8F3"/>
                    </a:solidFill>
                    <a:latin typeface="Mada"/>
                    <a:ea typeface="Mada"/>
                    <a:cs typeface="Mada"/>
                    <a:sym typeface="Mada"/>
                  </a:rPr>
                  <a:t>:</a:t>
                </a:r>
                <a:endParaRPr b="1" sz="1100">
                  <a:solidFill>
                    <a:srgbClr val="9CC8F3"/>
                  </a:solidFill>
                  <a:latin typeface="Mada"/>
                  <a:ea typeface="Mada"/>
                  <a:cs typeface="Mada"/>
                  <a:sym typeface="Mada"/>
                </a:endParaRPr>
              </a:p>
            </p:txBody>
          </p:sp>
        </p:grpSp>
        <p:grpSp>
          <p:nvGrpSpPr>
            <p:cNvPr id="333" name="Google Shape;333;p22"/>
            <p:cNvGrpSpPr/>
            <p:nvPr/>
          </p:nvGrpSpPr>
          <p:grpSpPr>
            <a:xfrm>
              <a:off x="3692813" y="8659628"/>
              <a:ext cx="3436436" cy="953184"/>
              <a:chOff x="496125" y="2816924"/>
              <a:chExt cx="1752300" cy="738788"/>
            </a:xfrm>
          </p:grpSpPr>
          <p:sp>
            <p:nvSpPr>
              <p:cNvPr id="334" name="Google Shape;334;p22"/>
              <p:cNvSpPr txBox="1"/>
              <p:nvPr/>
            </p:nvSpPr>
            <p:spPr>
              <a:xfrm>
                <a:off x="496125" y="2941312"/>
                <a:ext cx="1752300" cy="614400"/>
              </a:xfrm>
              <a:prstGeom prst="rect">
                <a:avLst/>
              </a:prstGeom>
              <a:noFill/>
              <a:ln>
                <a:noFill/>
              </a:ln>
            </p:spPr>
            <p:txBody>
              <a:bodyPr anchorCtr="0" anchor="t" bIns="45700" lIns="91425" spcFirstLastPara="1" rIns="91425" wrap="square" tIns="45700">
                <a:noAutofit/>
              </a:bodyPr>
              <a:lstStyle/>
              <a:p>
                <a:pPr indent="-298450" lvl="0" marL="457200" marR="0" rtl="0" algn="l">
                  <a:spcBef>
                    <a:spcPts val="0"/>
                  </a:spcBef>
                  <a:spcAft>
                    <a:spcPts val="0"/>
                  </a:spcAft>
                  <a:buClr>
                    <a:srgbClr val="3F3F3F"/>
                  </a:buClr>
                  <a:buSzPts val="1100"/>
                  <a:buFont typeface="Mada"/>
                  <a:buChar char="-"/>
                </a:pPr>
                <a:r>
                  <a:rPr lang="ar" sz="1100">
                    <a:solidFill>
                      <a:srgbClr val="3F3F3F"/>
                    </a:solidFill>
                    <a:latin typeface="Mada"/>
                    <a:ea typeface="Mada"/>
                    <a:cs typeface="Mada"/>
                    <a:sym typeface="Mada"/>
                  </a:rPr>
                  <a:t>Decreased breath sounds.</a:t>
                </a:r>
                <a:endParaRPr sz="1100">
                  <a:solidFill>
                    <a:srgbClr val="3F3F3F"/>
                  </a:solidFill>
                  <a:latin typeface="Mada"/>
                  <a:ea typeface="Mada"/>
                  <a:cs typeface="Mada"/>
                  <a:sym typeface="Mada"/>
                </a:endParaRPr>
              </a:p>
              <a:p>
                <a:pPr indent="-298450" lvl="0" marL="457200" marR="0" rtl="0" algn="l">
                  <a:spcBef>
                    <a:spcPts val="0"/>
                  </a:spcBef>
                  <a:spcAft>
                    <a:spcPts val="0"/>
                  </a:spcAft>
                  <a:buClr>
                    <a:schemeClr val="accent5"/>
                  </a:buClr>
                  <a:buSzPts val="1100"/>
                  <a:buFont typeface="Mada"/>
                  <a:buChar char="-"/>
                </a:pPr>
                <a:r>
                  <a:rPr lang="ar" sz="1100">
                    <a:solidFill>
                      <a:schemeClr val="accent5"/>
                    </a:solidFill>
                    <a:latin typeface="Mada"/>
                    <a:ea typeface="Mada"/>
                    <a:cs typeface="Mada"/>
                    <a:sym typeface="Mada"/>
                  </a:rPr>
                  <a:t>Absent breath sounds and vocal resonance</a:t>
                </a:r>
                <a:endParaRPr sz="1100">
                  <a:solidFill>
                    <a:schemeClr val="accent5"/>
                  </a:solidFill>
                  <a:latin typeface="Mada"/>
                  <a:ea typeface="Mada"/>
                  <a:cs typeface="Mada"/>
                  <a:sym typeface="Mada"/>
                </a:endParaRPr>
              </a:p>
              <a:p>
                <a:pPr indent="-298450" lvl="0" marL="457200" marR="0" rtl="0" algn="l">
                  <a:spcBef>
                    <a:spcPts val="0"/>
                  </a:spcBef>
                  <a:spcAft>
                    <a:spcPts val="0"/>
                  </a:spcAft>
                  <a:buClr>
                    <a:schemeClr val="accent5"/>
                  </a:buClr>
                  <a:buSzPts val="1100"/>
                  <a:buFont typeface="Mada"/>
                  <a:buChar char="-"/>
                </a:pPr>
                <a:r>
                  <a:rPr lang="ar" sz="1100">
                    <a:solidFill>
                      <a:schemeClr val="accent5"/>
                    </a:solidFill>
                    <a:latin typeface="Mada"/>
                    <a:ea typeface="Mada"/>
                    <a:cs typeface="Mada"/>
                    <a:sym typeface="Mada"/>
                  </a:rPr>
                  <a:t>Bronchial breathing or crackles above effusion</a:t>
                </a:r>
                <a:endParaRPr sz="1100">
                  <a:solidFill>
                    <a:schemeClr val="accent5"/>
                  </a:solidFill>
                  <a:latin typeface="Mada"/>
                  <a:ea typeface="Mada"/>
                  <a:cs typeface="Mada"/>
                  <a:sym typeface="Mada"/>
                </a:endParaRPr>
              </a:p>
            </p:txBody>
          </p:sp>
          <p:sp>
            <p:nvSpPr>
              <p:cNvPr id="335" name="Google Shape;335;p22"/>
              <p:cNvSpPr txBox="1"/>
              <p:nvPr/>
            </p:nvSpPr>
            <p:spPr>
              <a:xfrm>
                <a:off x="496125" y="2816924"/>
                <a:ext cx="1752300" cy="2451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ar" sz="1100">
                    <a:solidFill>
                      <a:srgbClr val="CFE2F3"/>
                    </a:solidFill>
                    <a:latin typeface="Mada"/>
                    <a:ea typeface="Mada"/>
                    <a:cs typeface="Mada"/>
                    <a:sym typeface="Mada"/>
                  </a:rPr>
                  <a:t>Auscultation:</a:t>
                </a:r>
                <a:endParaRPr b="1" sz="1100">
                  <a:solidFill>
                    <a:srgbClr val="CFE2F3"/>
                  </a:solidFill>
                  <a:latin typeface="Mada"/>
                  <a:ea typeface="Mada"/>
                  <a:cs typeface="Mada"/>
                  <a:sym typeface="Mada"/>
                </a:endParaRPr>
              </a:p>
            </p:txBody>
          </p:sp>
        </p:grpSp>
        <p:sp>
          <p:nvSpPr>
            <p:cNvPr id="336" name="Google Shape;336;p22"/>
            <p:cNvSpPr txBox="1"/>
            <p:nvPr/>
          </p:nvSpPr>
          <p:spPr>
            <a:xfrm>
              <a:off x="3692775" y="6224000"/>
              <a:ext cx="3436500" cy="2625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SzPts val="1200"/>
                <a:buFont typeface="Mada"/>
                <a:buChar char="●"/>
              </a:pPr>
              <a:r>
                <a:rPr lang="ar" sz="1200">
                  <a:latin typeface="Mada"/>
                  <a:ea typeface="Mada"/>
                  <a:cs typeface="Mada"/>
                  <a:sym typeface="Mada"/>
                </a:rPr>
                <a:t>Findings usually present for effusions &gt; 300</a:t>
              </a:r>
              <a:endParaRPr sz="1200">
                <a:latin typeface="Mada"/>
                <a:ea typeface="Mada"/>
                <a:cs typeface="Mada"/>
                <a:sym typeface="Mada"/>
              </a:endParaRPr>
            </a:p>
          </p:txBody>
        </p:sp>
      </p:grpSp>
      <p:sp>
        <p:nvSpPr>
          <p:cNvPr id="337" name="Google Shape;337;p22"/>
          <p:cNvSpPr/>
          <p:nvPr/>
        </p:nvSpPr>
        <p:spPr>
          <a:xfrm>
            <a:off x="6470823" y="6162794"/>
            <a:ext cx="258300" cy="262500"/>
          </a:xfrm>
          <a:prstGeom prst="star5">
            <a:avLst>
              <a:gd fmla="val 19098" name="adj"/>
              <a:gd fmla="val 105146" name="hf"/>
              <a:gd fmla="val 110557" name="vf"/>
            </a:avLst>
          </a:prstGeom>
          <a:solidFill>
            <a:srgbClr val="CC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38" name="Google Shape;338;p22"/>
          <p:cNvCxnSpPr>
            <a:stCxn id="316" idx="2"/>
            <a:endCxn id="319" idx="0"/>
          </p:cNvCxnSpPr>
          <p:nvPr/>
        </p:nvCxnSpPr>
        <p:spPr>
          <a:xfrm flipH="1" rot="-5400000">
            <a:off x="1210575" y="5646808"/>
            <a:ext cx="169500" cy="1198500"/>
          </a:xfrm>
          <a:prstGeom prst="curvedConnector3">
            <a:avLst>
              <a:gd fmla="val 49999" name="adj1"/>
            </a:avLst>
          </a:prstGeom>
          <a:noFill/>
          <a:ln cap="flat" cmpd="sng" w="19050">
            <a:solidFill>
              <a:schemeClr val="accent3"/>
            </a:solidFill>
            <a:prstDash val="dash"/>
            <a:round/>
            <a:headEnd len="med" w="med" type="none"/>
            <a:tailEnd len="med" w="med" type="none"/>
          </a:ln>
        </p:spPr>
      </p:cxnSp>
      <p:sp>
        <p:nvSpPr>
          <p:cNvPr id="339" name="Google Shape;339;p22"/>
          <p:cNvSpPr txBox="1"/>
          <p:nvPr/>
        </p:nvSpPr>
        <p:spPr>
          <a:xfrm>
            <a:off x="0" y="9809225"/>
            <a:ext cx="7560000" cy="299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1000">
                <a:solidFill>
                  <a:srgbClr val="6AA84F"/>
                </a:solidFill>
                <a:latin typeface="Mada"/>
                <a:ea typeface="Mada"/>
                <a:cs typeface="Mada"/>
                <a:sym typeface="Mada"/>
              </a:rPr>
              <a:t>1- trachea is normally central and slightly to the right, in case of pleural effusion or pneumothorax it will shift to the other side, in case of mass it will shift to the same side</a:t>
            </a:r>
            <a:endParaRPr sz="1000">
              <a:solidFill>
                <a:srgbClr val="6AA84F"/>
              </a:solidFill>
              <a:latin typeface="Mada"/>
              <a:ea typeface="Mada"/>
              <a:cs typeface="Mada"/>
              <a:sym typeface="Mada"/>
            </a:endParaRPr>
          </a:p>
          <a:p>
            <a:pPr indent="0" lvl="0" marL="0" rtl="0" algn="l">
              <a:spcBef>
                <a:spcPts val="0"/>
              </a:spcBef>
              <a:spcAft>
                <a:spcPts val="0"/>
              </a:spcAft>
              <a:buNone/>
            </a:pPr>
            <a:r>
              <a:rPr lang="ar" sz="1000">
                <a:solidFill>
                  <a:srgbClr val="6AA84F"/>
                </a:solidFill>
                <a:latin typeface="Mada"/>
                <a:ea typeface="Mada"/>
                <a:cs typeface="Mada"/>
                <a:sym typeface="Mada"/>
              </a:rPr>
              <a:t>2-increase in consolidation and mass</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3" name="Shape 343"/>
        <p:cNvGrpSpPr/>
        <p:nvPr/>
      </p:nvGrpSpPr>
      <p:grpSpPr>
        <a:xfrm>
          <a:off x="0" y="0"/>
          <a:ext cx="0" cy="0"/>
          <a:chOff x="0" y="0"/>
          <a:chExt cx="0" cy="0"/>
        </a:xfrm>
      </p:grpSpPr>
      <p:grpSp>
        <p:nvGrpSpPr>
          <p:cNvPr id="344" name="Google Shape;344;p23"/>
          <p:cNvGrpSpPr/>
          <p:nvPr/>
        </p:nvGrpSpPr>
        <p:grpSpPr>
          <a:xfrm>
            <a:off x="264750" y="2473075"/>
            <a:ext cx="7030500" cy="2665500"/>
            <a:chOff x="284663" y="7030955"/>
            <a:chExt cx="7030500" cy="2665500"/>
          </a:xfrm>
        </p:grpSpPr>
        <p:sp>
          <p:nvSpPr>
            <p:cNvPr id="345" name="Google Shape;345;p23"/>
            <p:cNvSpPr/>
            <p:nvPr/>
          </p:nvSpPr>
          <p:spPr>
            <a:xfrm>
              <a:off x="284663" y="7030955"/>
              <a:ext cx="7030500" cy="2665500"/>
            </a:xfrm>
            <a:prstGeom prst="roundRect">
              <a:avLst>
                <a:gd fmla="val 16667" name="adj"/>
              </a:avLst>
            </a:prstGeom>
            <a:noFill/>
            <a:ln cap="flat" cmpd="sng" w="19050">
              <a:solidFill>
                <a:schemeClr val="accent3"/>
              </a:solidFill>
              <a:prstDash val="dash"/>
              <a:round/>
              <a:headEnd len="sm" w="sm" type="none"/>
              <a:tailEnd len="sm" w="sm" type="none"/>
            </a:ln>
          </p:spPr>
          <p:txBody>
            <a:bodyPr anchorCtr="0" anchor="t" bIns="91425" lIns="91425" spcFirstLastPara="1" rIns="91425" wrap="square" tIns="91425">
              <a:noAutofit/>
            </a:bodyPr>
            <a:lstStyle/>
            <a:p>
              <a:pPr indent="0" lvl="0" marL="0" rtl="0" algn="ctr">
                <a:lnSpc>
                  <a:spcPct val="115000"/>
                </a:lnSpc>
                <a:spcBef>
                  <a:spcPts val="1200"/>
                </a:spcBef>
                <a:spcAft>
                  <a:spcPts val="1200"/>
                </a:spcAft>
                <a:buClr>
                  <a:schemeClr val="dk1"/>
                </a:buClr>
                <a:buSzPts val="1100"/>
                <a:buFont typeface="Arial"/>
                <a:buNone/>
              </a:pPr>
              <a:r>
                <a:t/>
              </a:r>
              <a:endParaRPr/>
            </a:p>
          </p:txBody>
        </p:sp>
        <p:pic>
          <p:nvPicPr>
            <p:cNvPr id="346" name="Google Shape;346;p23"/>
            <p:cNvPicPr preferRelativeResize="0"/>
            <p:nvPr/>
          </p:nvPicPr>
          <p:blipFill rotWithShape="1">
            <a:blip r:embed="rId3">
              <a:alphaModFix/>
            </a:blip>
            <a:srcRect b="4460" l="2850" r="-2850" t="-4460"/>
            <a:stretch/>
          </p:blipFill>
          <p:spPr>
            <a:xfrm>
              <a:off x="869100" y="7443220"/>
              <a:ext cx="2628475" cy="1344175"/>
            </a:xfrm>
            <a:prstGeom prst="rect">
              <a:avLst/>
            </a:prstGeom>
            <a:noFill/>
            <a:ln>
              <a:noFill/>
            </a:ln>
          </p:spPr>
        </p:pic>
        <p:pic>
          <p:nvPicPr>
            <p:cNvPr id="347" name="Google Shape;347;p23"/>
            <p:cNvPicPr preferRelativeResize="0"/>
            <p:nvPr/>
          </p:nvPicPr>
          <p:blipFill>
            <a:blip r:embed="rId4">
              <a:alphaModFix/>
            </a:blip>
            <a:stretch>
              <a:fillRect/>
            </a:stretch>
          </p:blipFill>
          <p:spPr>
            <a:xfrm>
              <a:off x="4253713" y="7469875"/>
              <a:ext cx="2628475" cy="1344175"/>
            </a:xfrm>
            <a:prstGeom prst="rect">
              <a:avLst/>
            </a:prstGeom>
            <a:noFill/>
            <a:ln>
              <a:noFill/>
            </a:ln>
          </p:spPr>
        </p:pic>
        <p:sp>
          <p:nvSpPr>
            <p:cNvPr id="348" name="Google Shape;348;p23"/>
            <p:cNvSpPr txBox="1"/>
            <p:nvPr/>
          </p:nvSpPr>
          <p:spPr>
            <a:xfrm>
              <a:off x="414675" y="8844538"/>
              <a:ext cx="3537300" cy="4122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1200"/>
                </a:spcBef>
                <a:spcAft>
                  <a:spcPts val="0"/>
                </a:spcAft>
                <a:buClr>
                  <a:schemeClr val="dk1"/>
                </a:buClr>
                <a:buSzPts val="1100"/>
                <a:buFont typeface="Arial"/>
                <a:buNone/>
              </a:pPr>
              <a:r>
                <a:t/>
              </a:r>
              <a:endParaRPr sz="1200">
                <a:solidFill>
                  <a:srgbClr val="CC0000"/>
                </a:solidFill>
                <a:latin typeface="Mada"/>
                <a:ea typeface="Mada"/>
                <a:cs typeface="Mada"/>
                <a:sym typeface="Mada"/>
              </a:endParaRPr>
            </a:p>
            <a:p>
              <a:pPr indent="0" lvl="0" marL="0" rtl="0" algn="ctr">
                <a:lnSpc>
                  <a:spcPct val="115000"/>
                </a:lnSpc>
                <a:spcBef>
                  <a:spcPts val="1200"/>
                </a:spcBef>
                <a:spcAft>
                  <a:spcPts val="1200"/>
                </a:spcAft>
                <a:buClr>
                  <a:schemeClr val="dk1"/>
                </a:buClr>
                <a:buSzPts val="1100"/>
                <a:buFont typeface="Arial"/>
                <a:buNone/>
              </a:pPr>
              <a:r>
                <a:rPr b="1" lang="ar" sz="1200">
                  <a:solidFill>
                    <a:schemeClr val="dk1"/>
                  </a:solidFill>
                  <a:latin typeface="Mada"/>
                  <a:ea typeface="Mada"/>
                  <a:cs typeface="Mada"/>
                  <a:sym typeface="Mada"/>
                </a:rPr>
                <a:t>Postero-anterior: </a:t>
              </a:r>
              <a:r>
                <a:rPr lang="ar" sz="1200">
                  <a:solidFill>
                    <a:schemeClr val="dk1"/>
                  </a:solidFill>
                  <a:latin typeface="Mada"/>
                  <a:ea typeface="Mada"/>
                  <a:cs typeface="Mada"/>
                  <a:sym typeface="Mada"/>
                </a:rPr>
                <a:t>Around 250-500 mL of pleural fluid must accumulate before an effusion can be detected. Look for: </a:t>
              </a:r>
              <a:r>
                <a:rPr b="1" lang="ar" sz="1200">
                  <a:solidFill>
                    <a:srgbClr val="CC0000"/>
                  </a:solidFill>
                  <a:latin typeface="Mada"/>
                  <a:ea typeface="Mada"/>
                  <a:cs typeface="Mada"/>
                  <a:sym typeface="Mada"/>
                </a:rPr>
                <a:t>blunting of costophrenic angle. </a:t>
              </a:r>
              <a:endParaRPr/>
            </a:p>
          </p:txBody>
        </p:sp>
        <p:sp>
          <p:nvSpPr>
            <p:cNvPr id="349" name="Google Shape;349;p23"/>
            <p:cNvSpPr txBox="1"/>
            <p:nvPr/>
          </p:nvSpPr>
          <p:spPr>
            <a:xfrm>
              <a:off x="3951988" y="8871200"/>
              <a:ext cx="3231900" cy="7056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1200"/>
                </a:spcBef>
                <a:spcAft>
                  <a:spcPts val="1200"/>
                </a:spcAft>
                <a:buNone/>
              </a:pPr>
              <a:r>
                <a:rPr b="1" lang="ar" sz="1200">
                  <a:solidFill>
                    <a:schemeClr val="dk1"/>
                  </a:solidFill>
                  <a:latin typeface="Mada"/>
                  <a:ea typeface="Mada"/>
                  <a:cs typeface="Mada"/>
                  <a:sym typeface="Mada"/>
                </a:rPr>
                <a:t>Lateral decubitus films</a:t>
              </a:r>
              <a:r>
                <a:rPr b="1" baseline="30000" lang="ar" sz="1200">
                  <a:solidFill>
                    <a:srgbClr val="3F3F3F"/>
                  </a:solidFill>
                  <a:latin typeface="Mada"/>
                  <a:ea typeface="Mada"/>
                  <a:cs typeface="Mada"/>
                  <a:sym typeface="Mada"/>
                </a:rPr>
                <a:t>1</a:t>
              </a:r>
              <a:r>
                <a:rPr b="1" lang="ar" sz="1200">
                  <a:solidFill>
                    <a:schemeClr val="dk1"/>
                  </a:solidFill>
                  <a:latin typeface="Mada"/>
                  <a:ea typeface="Mada"/>
                  <a:cs typeface="Mada"/>
                  <a:sym typeface="Mada"/>
                </a:rPr>
                <a:t> </a:t>
              </a:r>
              <a:r>
                <a:rPr lang="ar" sz="1200">
                  <a:solidFill>
                    <a:schemeClr val="dk1"/>
                  </a:solidFill>
                  <a:latin typeface="Mada"/>
                  <a:ea typeface="Mada"/>
                  <a:cs typeface="Mada"/>
                  <a:sym typeface="Mada"/>
                </a:rPr>
                <a:t>(patient lying on one side): very sensitive, can detect effusions as small as 50 mL. </a:t>
              </a:r>
              <a:endParaRPr/>
            </a:p>
          </p:txBody>
        </p:sp>
      </p:grpSp>
      <p:sp>
        <p:nvSpPr>
          <p:cNvPr id="350" name="Google Shape;350;p23"/>
          <p:cNvSpPr txBox="1"/>
          <p:nvPr/>
        </p:nvSpPr>
        <p:spPr>
          <a:xfrm>
            <a:off x="1058400" y="2473075"/>
            <a:ext cx="6048000" cy="4122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1200"/>
              </a:spcBef>
              <a:spcAft>
                <a:spcPts val="1200"/>
              </a:spcAft>
              <a:buClr>
                <a:schemeClr val="dk1"/>
              </a:buClr>
              <a:buSzPts val="1100"/>
              <a:buFont typeface="Arial"/>
              <a:buNone/>
            </a:pPr>
            <a:r>
              <a:rPr lang="ar" sz="1200">
                <a:solidFill>
                  <a:srgbClr val="CC0000"/>
                </a:solidFill>
                <a:latin typeface="Mada"/>
                <a:ea typeface="Mada"/>
                <a:cs typeface="Mada"/>
                <a:sym typeface="Mada"/>
              </a:rPr>
              <a:t>Initial diagnostic test for pleural effusion. (Very simple and non-invasive) </a:t>
            </a:r>
            <a:endParaRPr/>
          </a:p>
        </p:txBody>
      </p:sp>
      <p:sp>
        <p:nvSpPr>
          <p:cNvPr id="351" name="Google Shape;351;p23"/>
          <p:cNvSpPr txBox="1"/>
          <p:nvPr>
            <p:ph idx="12" type="sldNum"/>
          </p:nvPr>
        </p:nvSpPr>
        <p:spPr>
          <a:xfrm>
            <a:off x="7106400" y="2"/>
            <a:ext cx="453600" cy="562200"/>
          </a:xfrm>
          <a:prstGeom prst="rect">
            <a:avLst/>
          </a:prstGeom>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a:t>‹#›</a:t>
            </a:fld>
            <a:endParaRPr/>
          </a:p>
        </p:txBody>
      </p:sp>
      <p:sp>
        <p:nvSpPr>
          <p:cNvPr id="352" name="Google Shape;352;p23"/>
          <p:cNvSpPr txBox="1"/>
          <p:nvPr/>
        </p:nvSpPr>
        <p:spPr>
          <a:xfrm>
            <a:off x="1352100" y="-128050"/>
            <a:ext cx="5085300" cy="4122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1200"/>
              </a:spcBef>
              <a:spcAft>
                <a:spcPts val="0"/>
              </a:spcAft>
              <a:buNone/>
            </a:pPr>
            <a:r>
              <a:rPr b="1" lang="ar" sz="2600">
                <a:solidFill>
                  <a:schemeClr val="dk1"/>
                </a:solidFill>
                <a:latin typeface="Mada"/>
                <a:ea typeface="Mada"/>
                <a:cs typeface="Mada"/>
                <a:sym typeface="Mada"/>
              </a:rPr>
              <a:t>Diagnosis </a:t>
            </a:r>
            <a:endParaRPr b="1" sz="2600">
              <a:solidFill>
                <a:schemeClr val="dk1"/>
              </a:solidFill>
              <a:latin typeface="Mada"/>
              <a:ea typeface="Mada"/>
              <a:cs typeface="Mada"/>
              <a:sym typeface="Mada"/>
            </a:endParaRPr>
          </a:p>
          <a:p>
            <a:pPr indent="0" lvl="0" marL="0" rtl="0" algn="ctr">
              <a:spcBef>
                <a:spcPts val="1200"/>
              </a:spcBef>
              <a:spcAft>
                <a:spcPts val="0"/>
              </a:spcAft>
              <a:buNone/>
            </a:pPr>
            <a:r>
              <a:t/>
            </a:r>
            <a:endParaRPr b="1" sz="2600">
              <a:latin typeface="Alegreya"/>
              <a:ea typeface="Alegreya"/>
              <a:cs typeface="Alegreya"/>
              <a:sym typeface="Alegreya"/>
            </a:endParaRPr>
          </a:p>
        </p:txBody>
      </p:sp>
      <p:grpSp>
        <p:nvGrpSpPr>
          <p:cNvPr id="353" name="Google Shape;353;p23"/>
          <p:cNvGrpSpPr/>
          <p:nvPr/>
        </p:nvGrpSpPr>
        <p:grpSpPr>
          <a:xfrm>
            <a:off x="393075" y="1139505"/>
            <a:ext cx="7003298" cy="1195193"/>
            <a:chOff x="298200" y="926409"/>
            <a:chExt cx="7003298" cy="1195193"/>
          </a:xfrm>
        </p:grpSpPr>
        <p:grpSp>
          <p:nvGrpSpPr>
            <p:cNvPr id="354" name="Google Shape;354;p23"/>
            <p:cNvGrpSpPr/>
            <p:nvPr/>
          </p:nvGrpSpPr>
          <p:grpSpPr>
            <a:xfrm>
              <a:off x="3677350" y="1220673"/>
              <a:ext cx="893400" cy="900928"/>
              <a:chOff x="3677350" y="1220673"/>
              <a:chExt cx="893400" cy="900928"/>
            </a:xfrm>
          </p:grpSpPr>
          <p:cxnSp>
            <p:nvCxnSpPr>
              <p:cNvPr id="355" name="Google Shape;355;p23"/>
              <p:cNvCxnSpPr/>
              <p:nvPr/>
            </p:nvCxnSpPr>
            <p:spPr>
              <a:xfrm>
                <a:off x="3812614" y="1220673"/>
                <a:ext cx="340500" cy="257700"/>
              </a:xfrm>
              <a:prstGeom prst="curvedConnector3">
                <a:avLst>
                  <a:gd fmla="val 50000" name="adj1"/>
                </a:avLst>
              </a:prstGeom>
              <a:noFill/>
              <a:ln cap="flat" cmpd="sng" w="9525">
                <a:solidFill>
                  <a:schemeClr val="accent3"/>
                </a:solidFill>
                <a:prstDash val="solid"/>
                <a:round/>
                <a:headEnd len="med" w="med" type="none"/>
                <a:tailEnd len="med" w="med" type="none"/>
              </a:ln>
            </p:spPr>
          </p:cxnSp>
          <p:sp>
            <p:nvSpPr>
              <p:cNvPr id="356" name="Google Shape;356;p23"/>
              <p:cNvSpPr/>
              <p:nvPr/>
            </p:nvSpPr>
            <p:spPr>
              <a:xfrm>
                <a:off x="3677350" y="1457401"/>
                <a:ext cx="893400" cy="664200"/>
              </a:xfrm>
              <a:prstGeom prst="roundRect">
                <a:avLst>
                  <a:gd fmla="val 16667" name="adj"/>
                </a:avLst>
              </a:pr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ar" sz="1350">
                    <a:latin typeface="Mada"/>
                    <a:ea typeface="Mada"/>
                    <a:cs typeface="Mada"/>
                    <a:sym typeface="Mada"/>
                  </a:rPr>
                  <a:t>4.CT scan</a:t>
                </a:r>
                <a:endParaRPr b="1" sz="1150" u="sng">
                  <a:latin typeface="Mada"/>
                  <a:ea typeface="Mada"/>
                  <a:cs typeface="Mada"/>
                  <a:sym typeface="Mada"/>
                </a:endParaRPr>
              </a:p>
            </p:txBody>
          </p:sp>
        </p:grpSp>
        <p:grpSp>
          <p:nvGrpSpPr>
            <p:cNvPr id="357" name="Google Shape;357;p23"/>
            <p:cNvGrpSpPr/>
            <p:nvPr/>
          </p:nvGrpSpPr>
          <p:grpSpPr>
            <a:xfrm>
              <a:off x="2693350" y="1220675"/>
              <a:ext cx="893400" cy="900927"/>
              <a:chOff x="2693350" y="1220675"/>
              <a:chExt cx="893400" cy="900927"/>
            </a:xfrm>
          </p:grpSpPr>
          <p:cxnSp>
            <p:nvCxnSpPr>
              <p:cNvPr id="358" name="Google Shape;358;p23"/>
              <p:cNvCxnSpPr/>
              <p:nvPr/>
            </p:nvCxnSpPr>
            <p:spPr>
              <a:xfrm flipH="1">
                <a:off x="3169588" y="1220675"/>
                <a:ext cx="390900" cy="282600"/>
              </a:xfrm>
              <a:prstGeom prst="curvedConnector3">
                <a:avLst>
                  <a:gd fmla="val 50000" name="adj1"/>
                </a:avLst>
              </a:prstGeom>
              <a:noFill/>
              <a:ln cap="flat" cmpd="sng" w="9525">
                <a:solidFill>
                  <a:schemeClr val="accent3"/>
                </a:solidFill>
                <a:prstDash val="solid"/>
                <a:round/>
                <a:headEnd len="med" w="med" type="none"/>
                <a:tailEnd len="med" w="med" type="none"/>
              </a:ln>
            </p:spPr>
          </p:cxnSp>
          <p:sp>
            <p:nvSpPr>
              <p:cNvPr id="359" name="Google Shape;359;p23"/>
              <p:cNvSpPr/>
              <p:nvPr/>
            </p:nvSpPr>
            <p:spPr>
              <a:xfrm>
                <a:off x="2693350" y="1457402"/>
                <a:ext cx="893400" cy="664200"/>
              </a:xfrm>
              <a:prstGeom prst="roundRect">
                <a:avLst>
                  <a:gd fmla="val 16667" name="adj"/>
                </a:avLst>
              </a:prstGeom>
              <a:solidFill>
                <a:schemeClr val="lt1"/>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ar" sz="1350">
                    <a:latin typeface="Mada"/>
                    <a:ea typeface="Mada"/>
                    <a:cs typeface="Mada"/>
                    <a:sym typeface="Mada"/>
                  </a:rPr>
                  <a:t>3.Chest x-ray</a:t>
                </a:r>
                <a:endParaRPr b="1" sz="1150" u="sng">
                  <a:latin typeface="Mada"/>
                  <a:ea typeface="Mada"/>
                  <a:cs typeface="Mada"/>
                  <a:sym typeface="Mada"/>
                </a:endParaRPr>
              </a:p>
            </p:txBody>
          </p:sp>
        </p:grpSp>
        <p:grpSp>
          <p:nvGrpSpPr>
            <p:cNvPr id="360" name="Google Shape;360;p23"/>
            <p:cNvGrpSpPr/>
            <p:nvPr/>
          </p:nvGrpSpPr>
          <p:grpSpPr>
            <a:xfrm>
              <a:off x="2001688" y="1086009"/>
              <a:ext cx="4602162" cy="401530"/>
              <a:chOff x="2302940" y="1343803"/>
              <a:chExt cx="5891144" cy="344100"/>
            </a:xfrm>
          </p:grpSpPr>
          <p:grpSp>
            <p:nvGrpSpPr>
              <p:cNvPr id="361" name="Google Shape;361;p23"/>
              <p:cNvGrpSpPr/>
              <p:nvPr/>
            </p:nvGrpSpPr>
            <p:grpSpPr>
              <a:xfrm>
                <a:off x="6732399" y="1343803"/>
                <a:ext cx="1461685" cy="344100"/>
                <a:chOff x="6732399" y="1343803"/>
                <a:chExt cx="1461685" cy="344100"/>
              </a:xfrm>
            </p:grpSpPr>
            <p:cxnSp>
              <p:nvCxnSpPr>
                <p:cNvPr id="362" name="Google Shape;362;p23"/>
                <p:cNvCxnSpPr/>
                <p:nvPr/>
              </p:nvCxnSpPr>
              <p:spPr>
                <a:xfrm rot="5400000">
                  <a:off x="6596949" y="1540668"/>
                  <a:ext cx="273600" cy="2700"/>
                </a:xfrm>
                <a:prstGeom prst="curvedConnector3">
                  <a:avLst>
                    <a:gd fmla="val 50000" name="adj1"/>
                  </a:avLst>
                </a:prstGeom>
                <a:noFill/>
                <a:ln cap="flat" cmpd="sng" w="9525">
                  <a:solidFill>
                    <a:schemeClr val="accent3"/>
                  </a:solidFill>
                  <a:prstDash val="solid"/>
                  <a:round/>
                  <a:headEnd len="med" w="med" type="none"/>
                  <a:tailEnd len="med" w="med" type="none"/>
                </a:ln>
              </p:spPr>
            </p:cxnSp>
            <p:cxnSp>
              <p:nvCxnSpPr>
                <p:cNvPr id="363" name="Google Shape;363;p23"/>
                <p:cNvCxnSpPr>
                  <a:stCxn id="364" idx="3"/>
                  <a:endCxn id="365" idx="0"/>
                </p:cNvCxnSpPr>
                <p:nvPr/>
              </p:nvCxnSpPr>
              <p:spPr>
                <a:xfrm>
                  <a:off x="6948484" y="1343803"/>
                  <a:ext cx="1245600" cy="344100"/>
                </a:xfrm>
                <a:prstGeom prst="curvedConnector2">
                  <a:avLst/>
                </a:prstGeom>
                <a:noFill/>
                <a:ln cap="flat" cmpd="sng" w="9525">
                  <a:solidFill>
                    <a:schemeClr val="accent3"/>
                  </a:solidFill>
                  <a:prstDash val="solid"/>
                  <a:round/>
                  <a:headEnd len="med" w="med" type="none"/>
                  <a:tailEnd len="med" w="med" type="none"/>
                </a:ln>
              </p:spPr>
            </p:cxnSp>
          </p:grpSp>
          <p:cxnSp>
            <p:nvCxnSpPr>
              <p:cNvPr id="366" name="Google Shape;366;p23"/>
              <p:cNvCxnSpPr>
                <a:endCxn id="367" idx="0"/>
              </p:cNvCxnSpPr>
              <p:nvPr/>
            </p:nvCxnSpPr>
            <p:spPr>
              <a:xfrm rot="5400000">
                <a:off x="2146940" y="1504574"/>
                <a:ext cx="313500" cy="1500"/>
              </a:xfrm>
              <a:prstGeom prst="curvedConnector3">
                <a:avLst>
                  <a:gd fmla="val 50000" name="adj1"/>
                </a:avLst>
              </a:prstGeom>
              <a:noFill/>
              <a:ln cap="flat" cmpd="sng" w="9525">
                <a:solidFill>
                  <a:schemeClr val="accent3"/>
                </a:solidFill>
                <a:prstDash val="solid"/>
                <a:round/>
                <a:headEnd len="med" w="med" type="none"/>
                <a:tailEnd len="med" w="med" type="none"/>
              </a:ln>
            </p:spPr>
          </p:cxnSp>
        </p:grpSp>
        <p:sp>
          <p:nvSpPr>
            <p:cNvPr id="367" name="Google Shape;367;p23"/>
            <p:cNvSpPr/>
            <p:nvPr/>
          </p:nvSpPr>
          <p:spPr>
            <a:xfrm>
              <a:off x="1386088" y="1457400"/>
              <a:ext cx="1231200" cy="664200"/>
            </a:xfrm>
            <a:prstGeom prst="roundRect">
              <a:avLst>
                <a:gd fmla="val 16667" name="adj"/>
              </a:avLst>
            </a:pr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ar" sz="1350">
                  <a:latin typeface="Mada"/>
                  <a:ea typeface="Mada"/>
                  <a:cs typeface="Mada"/>
                  <a:sym typeface="Mada"/>
                </a:rPr>
                <a:t>2.Physical examination/signs</a:t>
              </a:r>
              <a:endParaRPr sz="1350">
                <a:solidFill>
                  <a:srgbClr val="000000"/>
                </a:solidFill>
                <a:latin typeface="Mada"/>
                <a:ea typeface="Mada"/>
                <a:cs typeface="Mada"/>
                <a:sym typeface="Mada"/>
              </a:endParaRPr>
            </a:p>
          </p:txBody>
        </p:sp>
        <p:sp>
          <p:nvSpPr>
            <p:cNvPr id="364" name="Google Shape;364;p23"/>
            <p:cNvSpPr/>
            <p:nvPr/>
          </p:nvSpPr>
          <p:spPr>
            <a:xfrm>
              <a:off x="1883488" y="926409"/>
              <a:ext cx="3747300" cy="319200"/>
            </a:xfrm>
            <a:prstGeom prst="roundRect">
              <a:avLst>
                <a:gd fmla="val 16667" name="adj"/>
              </a:avLst>
            </a:prstGeom>
            <a:solidFill>
              <a:srgbClr val="509EEA"/>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1" lang="ar">
                  <a:solidFill>
                    <a:srgbClr val="FFFFFF"/>
                  </a:solidFill>
                  <a:latin typeface="Mada"/>
                  <a:ea typeface="Mada"/>
                  <a:cs typeface="Mada"/>
                  <a:sym typeface="Mada"/>
                </a:rPr>
                <a:t>Diagnosis </a:t>
              </a:r>
              <a:endParaRPr b="1">
                <a:solidFill>
                  <a:srgbClr val="FFFFFF"/>
                </a:solidFill>
                <a:latin typeface="Mada"/>
                <a:ea typeface="Mada"/>
                <a:cs typeface="Mada"/>
                <a:sym typeface="Mada"/>
              </a:endParaRPr>
            </a:p>
          </p:txBody>
        </p:sp>
        <p:sp>
          <p:nvSpPr>
            <p:cNvPr id="368" name="Google Shape;368;p23"/>
            <p:cNvSpPr/>
            <p:nvPr/>
          </p:nvSpPr>
          <p:spPr>
            <a:xfrm>
              <a:off x="298200" y="1455900"/>
              <a:ext cx="1011600" cy="664200"/>
            </a:xfrm>
            <a:prstGeom prst="roundRect">
              <a:avLst>
                <a:gd fmla="val 16667" name="adj"/>
              </a:avLst>
            </a:pr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ar" sz="1350">
                  <a:latin typeface="Mada"/>
                  <a:ea typeface="Mada"/>
                  <a:cs typeface="Mada"/>
                  <a:sym typeface="Mada"/>
                </a:rPr>
                <a:t>1.history/ symptoms </a:t>
              </a:r>
              <a:endParaRPr b="1">
                <a:latin typeface="Mada"/>
                <a:ea typeface="Mada"/>
                <a:cs typeface="Mada"/>
                <a:sym typeface="Mada"/>
              </a:endParaRPr>
            </a:p>
          </p:txBody>
        </p:sp>
        <p:cxnSp>
          <p:nvCxnSpPr>
            <p:cNvPr id="369" name="Google Shape;369;p23"/>
            <p:cNvCxnSpPr>
              <a:stCxn id="364" idx="1"/>
              <a:endCxn id="368" idx="0"/>
            </p:cNvCxnSpPr>
            <p:nvPr/>
          </p:nvCxnSpPr>
          <p:spPr>
            <a:xfrm flipH="1">
              <a:off x="804088" y="1086009"/>
              <a:ext cx="1079400" cy="369900"/>
            </a:xfrm>
            <a:prstGeom prst="curvedConnector2">
              <a:avLst/>
            </a:prstGeom>
            <a:noFill/>
            <a:ln cap="flat" cmpd="sng" w="9525">
              <a:solidFill>
                <a:schemeClr val="accent3"/>
              </a:solidFill>
              <a:prstDash val="solid"/>
              <a:round/>
              <a:headEnd len="med" w="med" type="none"/>
              <a:tailEnd len="med" w="med" type="none"/>
            </a:ln>
          </p:spPr>
        </p:cxnSp>
        <p:sp>
          <p:nvSpPr>
            <p:cNvPr id="370" name="Google Shape;370;p23"/>
            <p:cNvSpPr/>
            <p:nvPr/>
          </p:nvSpPr>
          <p:spPr>
            <a:xfrm>
              <a:off x="4661350" y="1466150"/>
              <a:ext cx="1194900" cy="646500"/>
            </a:xfrm>
            <a:prstGeom prst="roundRect">
              <a:avLst>
                <a:gd fmla="val 16667" name="adj"/>
              </a:avLst>
            </a:pr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ar" sz="1350">
                  <a:latin typeface="Mada"/>
                  <a:ea typeface="Mada"/>
                  <a:cs typeface="Mada"/>
                  <a:sym typeface="Mada"/>
                </a:rPr>
                <a:t>5.Ultrasound </a:t>
              </a:r>
              <a:endParaRPr b="1" sz="1100">
                <a:latin typeface="Mada"/>
                <a:ea typeface="Mada"/>
                <a:cs typeface="Mada"/>
                <a:sym typeface="Mada"/>
              </a:endParaRPr>
            </a:p>
          </p:txBody>
        </p:sp>
        <p:sp>
          <p:nvSpPr>
            <p:cNvPr id="365" name="Google Shape;365;p23"/>
            <p:cNvSpPr/>
            <p:nvPr/>
          </p:nvSpPr>
          <p:spPr>
            <a:xfrm>
              <a:off x="5906198" y="1487675"/>
              <a:ext cx="1395300" cy="603600"/>
            </a:xfrm>
            <a:prstGeom prst="roundRect">
              <a:avLst>
                <a:gd fmla="val 16667" name="adj"/>
              </a:avLst>
            </a:pr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ar" sz="1200">
                  <a:latin typeface="Mada"/>
                  <a:ea typeface="Mada"/>
                  <a:cs typeface="Mada"/>
                  <a:sym typeface="Mada"/>
                </a:rPr>
                <a:t>6.Thoracocentesis</a:t>
              </a:r>
              <a:endParaRPr b="1" sz="1200">
                <a:latin typeface="Mada"/>
                <a:ea typeface="Mada"/>
                <a:cs typeface="Mada"/>
                <a:sym typeface="Mada"/>
              </a:endParaRPr>
            </a:p>
          </p:txBody>
        </p:sp>
      </p:grpSp>
      <p:cxnSp>
        <p:nvCxnSpPr>
          <p:cNvPr id="371" name="Google Shape;371;p23"/>
          <p:cNvCxnSpPr>
            <a:stCxn id="359" idx="2"/>
            <a:endCxn id="345" idx="0"/>
          </p:cNvCxnSpPr>
          <p:nvPr/>
        </p:nvCxnSpPr>
        <p:spPr>
          <a:xfrm flipH="1" rot="-5400000">
            <a:off x="3438325" y="2131298"/>
            <a:ext cx="138300" cy="545100"/>
          </a:xfrm>
          <a:prstGeom prst="curvedConnector3">
            <a:avLst>
              <a:gd fmla="val 50028" name="adj1"/>
            </a:avLst>
          </a:prstGeom>
          <a:noFill/>
          <a:ln cap="flat" cmpd="sng" w="19050">
            <a:solidFill>
              <a:schemeClr val="accent3"/>
            </a:solidFill>
            <a:prstDash val="dash"/>
            <a:round/>
            <a:headEnd len="med" w="med" type="none"/>
            <a:tailEnd len="med" w="med" type="none"/>
          </a:ln>
        </p:spPr>
      </p:cxnSp>
      <p:grpSp>
        <p:nvGrpSpPr>
          <p:cNvPr id="372" name="Google Shape;372;p23"/>
          <p:cNvGrpSpPr/>
          <p:nvPr/>
        </p:nvGrpSpPr>
        <p:grpSpPr>
          <a:xfrm>
            <a:off x="220975" y="5498107"/>
            <a:ext cx="7003298" cy="1195193"/>
            <a:chOff x="298200" y="926409"/>
            <a:chExt cx="7003298" cy="1195193"/>
          </a:xfrm>
        </p:grpSpPr>
        <p:grpSp>
          <p:nvGrpSpPr>
            <p:cNvPr id="373" name="Google Shape;373;p23"/>
            <p:cNvGrpSpPr/>
            <p:nvPr/>
          </p:nvGrpSpPr>
          <p:grpSpPr>
            <a:xfrm>
              <a:off x="3677350" y="1220673"/>
              <a:ext cx="893400" cy="900928"/>
              <a:chOff x="3677350" y="1220673"/>
              <a:chExt cx="893400" cy="900928"/>
            </a:xfrm>
          </p:grpSpPr>
          <p:cxnSp>
            <p:nvCxnSpPr>
              <p:cNvPr id="374" name="Google Shape;374;p23"/>
              <p:cNvCxnSpPr/>
              <p:nvPr/>
            </p:nvCxnSpPr>
            <p:spPr>
              <a:xfrm>
                <a:off x="3812614" y="1220673"/>
                <a:ext cx="340500" cy="257700"/>
              </a:xfrm>
              <a:prstGeom prst="curvedConnector3">
                <a:avLst>
                  <a:gd fmla="val 50000" name="adj1"/>
                </a:avLst>
              </a:prstGeom>
              <a:noFill/>
              <a:ln cap="flat" cmpd="sng" w="9525">
                <a:solidFill>
                  <a:schemeClr val="accent3"/>
                </a:solidFill>
                <a:prstDash val="solid"/>
                <a:round/>
                <a:headEnd len="med" w="med" type="none"/>
                <a:tailEnd len="med" w="med" type="none"/>
              </a:ln>
            </p:spPr>
          </p:cxnSp>
          <p:sp>
            <p:nvSpPr>
              <p:cNvPr id="375" name="Google Shape;375;p23"/>
              <p:cNvSpPr/>
              <p:nvPr/>
            </p:nvSpPr>
            <p:spPr>
              <a:xfrm>
                <a:off x="3677350" y="1457401"/>
                <a:ext cx="893400" cy="664200"/>
              </a:xfrm>
              <a:prstGeom prst="roundRect">
                <a:avLst>
                  <a:gd fmla="val 16667" name="adj"/>
                </a:avLst>
              </a:prstGeom>
              <a:solidFill>
                <a:schemeClr val="lt1"/>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ar" sz="1350">
                    <a:latin typeface="Mada"/>
                    <a:ea typeface="Mada"/>
                    <a:cs typeface="Mada"/>
                    <a:sym typeface="Mada"/>
                  </a:rPr>
                  <a:t>4.CT scan</a:t>
                </a:r>
                <a:endParaRPr b="1" baseline="30000" sz="1150" u="sng">
                  <a:latin typeface="Mada"/>
                  <a:ea typeface="Mada"/>
                  <a:cs typeface="Mada"/>
                  <a:sym typeface="Mada"/>
                </a:endParaRPr>
              </a:p>
            </p:txBody>
          </p:sp>
        </p:grpSp>
        <p:grpSp>
          <p:nvGrpSpPr>
            <p:cNvPr id="376" name="Google Shape;376;p23"/>
            <p:cNvGrpSpPr/>
            <p:nvPr/>
          </p:nvGrpSpPr>
          <p:grpSpPr>
            <a:xfrm>
              <a:off x="2693350" y="1220675"/>
              <a:ext cx="893400" cy="900927"/>
              <a:chOff x="2693350" y="1220675"/>
              <a:chExt cx="893400" cy="900927"/>
            </a:xfrm>
          </p:grpSpPr>
          <p:cxnSp>
            <p:nvCxnSpPr>
              <p:cNvPr id="377" name="Google Shape;377;p23"/>
              <p:cNvCxnSpPr/>
              <p:nvPr/>
            </p:nvCxnSpPr>
            <p:spPr>
              <a:xfrm flipH="1">
                <a:off x="3169588" y="1220675"/>
                <a:ext cx="390900" cy="282600"/>
              </a:xfrm>
              <a:prstGeom prst="curvedConnector3">
                <a:avLst>
                  <a:gd fmla="val 50000" name="adj1"/>
                </a:avLst>
              </a:prstGeom>
              <a:noFill/>
              <a:ln cap="flat" cmpd="sng" w="9525">
                <a:solidFill>
                  <a:schemeClr val="accent3"/>
                </a:solidFill>
                <a:prstDash val="solid"/>
                <a:round/>
                <a:headEnd len="med" w="med" type="none"/>
                <a:tailEnd len="med" w="med" type="none"/>
              </a:ln>
            </p:spPr>
          </p:cxnSp>
          <p:sp>
            <p:nvSpPr>
              <p:cNvPr id="378" name="Google Shape;378;p23"/>
              <p:cNvSpPr/>
              <p:nvPr/>
            </p:nvSpPr>
            <p:spPr>
              <a:xfrm>
                <a:off x="2693350" y="1457402"/>
                <a:ext cx="893400" cy="664200"/>
              </a:xfrm>
              <a:prstGeom prst="roundRect">
                <a:avLst>
                  <a:gd fmla="val 16667" name="adj"/>
                </a:avLst>
              </a:pr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ar" sz="1350">
                    <a:latin typeface="Mada"/>
                    <a:ea typeface="Mada"/>
                    <a:cs typeface="Mada"/>
                    <a:sym typeface="Mada"/>
                  </a:rPr>
                  <a:t>3.Chest x-ray</a:t>
                </a:r>
                <a:endParaRPr b="1" sz="1150" u="sng">
                  <a:latin typeface="Mada"/>
                  <a:ea typeface="Mada"/>
                  <a:cs typeface="Mada"/>
                  <a:sym typeface="Mada"/>
                </a:endParaRPr>
              </a:p>
            </p:txBody>
          </p:sp>
        </p:grpSp>
        <p:grpSp>
          <p:nvGrpSpPr>
            <p:cNvPr id="379" name="Google Shape;379;p23"/>
            <p:cNvGrpSpPr/>
            <p:nvPr/>
          </p:nvGrpSpPr>
          <p:grpSpPr>
            <a:xfrm>
              <a:off x="2001688" y="1086009"/>
              <a:ext cx="4602162" cy="401530"/>
              <a:chOff x="2302940" y="1343803"/>
              <a:chExt cx="5891144" cy="344100"/>
            </a:xfrm>
          </p:grpSpPr>
          <p:grpSp>
            <p:nvGrpSpPr>
              <p:cNvPr id="380" name="Google Shape;380;p23"/>
              <p:cNvGrpSpPr/>
              <p:nvPr/>
            </p:nvGrpSpPr>
            <p:grpSpPr>
              <a:xfrm>
                <a:off x="6732399" y="1343803"/>
                <a:ext cx="1461685" cy="344100"/>
                <a:chOff x="6732399" y="1343803"/>
                <a:chExt cx="1461685" cy="344100"/>
              </a:xfrm>
            </p:grpSpPr>
            <p:cxnSp>
              <p:nvCxnSpPr>
                <p:cNvPr id="381" name="Google Shape;381;p23"/>
                <p:cNvCxnSpPr/>
                <p:nvPr/>
              </p:nvCxnSpPr>
              <p:spPr>
                <a:xfrm rot="5400000">
                  <a:off x="6596949" y="1540668"/>
                  <a:ext cx="273600" cy="2700"/>
                </a:xfrm>
                <a:prstGeom prst="curvedConnector3">
                  <a:avLst>
                    <a:gd fmla="val 50000" name="adj1"/>
                  </a:avLst>
                </a:prstGeom>
                <a:noFill/>
                <a:ln cap="flat" cmpd="sng" w="9525">
                  <a:solidFill>
                    <a:schemeClr val="accent3"/>
                  </a:solidFill>
                  <a:prstDash val="solid"/>
                  <a:round/>
                  <a:headEnd len="med" w="med" type="none"/>
                  <a:tailEnd len="med" w="med" type="none"/>
                </a:ln>
              </p:spPr>
            </p:cxnSp>
            <p:cxnSp>
              <p:nvCxnSpPr>
                <p:cNvPr id="382" name="Google Shape;382;p23"/>
                <p:cNvCxnSpPr>
                  <a:stCxn id="383" idx="3"/>
                  <a:endCxn id="384" idx="0"/>
                </p:cNvCxnSpPr>
                <p:nvPr/>
              </p:nvCxnSpPr>
              <p:spPr>
                <a:xfrm>
                  <a:off x="6948484" y="1343803"/>
                  <a:ext cx="1245600" cy="344100"/>
                </a:xfrm>
                <a:prstGeom prst="curvedConnector2">
                  <a:avLst/>
                </a:prstGeom>
                <a:noFill/>
                <a:ln cap="flat" cmpd="sng" w="9525">
                  <a:solidFill>
                    <a:schemeClr val="accent3"/>
                  </a:solidFill>
                  <a:prstDash val="solid"/>
                  <a:round/>
                  <a:headEnd len="med" w="med" type="none"/>
                  <a:tailEnd len="med" w="med" type="none"/>
                </a:ln>
              </p:spPr>
            </p:cxnSp>
          </p:grpSp>
          <p:cxnSp>
            <p:nvCxnSpPr>
              <p:cNvPr id="385" name="Google Shape;385;p23"/>
              <p:cNvCxnSpPr>
                <a:endCxn id="386" idx="0"/>
              </p:cNvCxnSpPr>
              <p:nvPr/>
            </p:nvCxnSpPr>
            <p:spPr>
              <a:xfrm rot="5400000">
                <a:off x="2146940" y="1504574"/>
                <a:ext cx="313500" cy="1500"/>
              </a:xfrm>
              <a:prstGeom prst="curvedConnector3">
                <a:avLst>
                  <a:gd fmla="val 50000" name="adj1"/>
                </a:avLst>
              </a:prstGeom>
              <a:noFill/>
              <a:ln cap="flat" cmpd="sng" w="9525">
                <a:solidFill>
                  <a:schemeClr val="accent3"/>
                </a:solidFill>
                <a:prstDash val="solid"/>
                <a:round/>
                <a:headEnd len="med" w="med" type="none"/>
                <a:tailEnd len="med" w="med" type="none"/>
              </a:ln>
            </p:spPr>
          </p:cxnSp>
        </p:grpSp>
        <p:sp>
          <p:nvSpPr>
            <p:cNvPr id="386" name="Google Shape;386;p23"/>
            <p:cNvSpPr/>
            <p:nvPr/>
          </p:nvSpPr>
          <p:spPr>
            <a:xfrm>
              <a:off x="1386088" y="1457400"/>
              <a:ext cx="1231200" cy="664200"/>
            </a:xfrm>
            <a:prstGeom prst="roundRect">
              <a:avLst>
                <a:gd fmla="val 16667" name="adj"/>
              </a:avLst>
            </a:pr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ar" sz="1350">
                  <a:latin typeface="Mada"/>
                  <a:ea typeface="Mada"/>
                  <a:cs typeface="Mada"/>
                  <a:sym typeface="Mada"/>
                </a:rPr>
                <a:t>2.Physical examination/signs</a:t>
              </a:r>
              <a:endParaRPr sz="1350">
                <a:solidFill>
                  <a:srgbClr val="000000"/>
                </a:solidFill>
                <a:latin typeface="Mada"/>
                <a:ea typeface="Mada"/>
                <a:cs typeface="Mada"/>
                <a:sym typeface="Mada"/>
              </a:endParaRPr>
            </a:p>
          </p:txBody>
        </p:sp>
        <p:sp>
          <p:nvSpPr>
            <p:cNvPr id="383" name="Google Shape;383;p23"/>
            <p:cNvSpPr/>
            <p:nvPr/>
          </p:nvSpPr>
          <p:spPr>
            <a:xfrm>
              <a:off x="1883488" y="926409"/>
              <a:ext cx="3747300" cy="319200"/>
            </a:xfrm>
            <a:prstGeom prst="roundRect">
              <a:avLst>
                <a:gd fmla="val 16667" name="adj"/>
              </a:avLst>
            </a:prstGeom>
            <a:solidFill>
              <a:srgbClr val="509EEA"/>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1" lang="ar">
                  <a:solidFill>
                    <a:srgbClr val="FFFFFF"/>
                  </a:solidFill>
                  <a:latin typeface="Mada"/>
                  <a:ea typeface="Mada"/>
                  <a:cs typeface="Mada"/>
                  <a:sym typeface="Mada"/>
                </a:rPr>
                <a:t>Diagnosis </a:t>
              </a:r>
              <a:endParaRPr b="1">
                <a:solidFill>
                  <a:srgbClr val="FFFFFF"/>
                </a:solidFill>
                <a:latin typeface="Mada"/>
                <a:ea typeface="Mada"/>
                <a:cs typeface="Mada"/>
                <a:sym typeface="Mada"/>
              </a:endParaRPr>
            </a:p>
          </p:txBody>
        </p:sp>
        <p:sp>
          <p:nvSpPr>
            <p:cNvPr id="387" name="Google Shape;387;p23"/>
            <p:cNvSpPr/>
            <p:nvPr/>
          </p:nvSpPr>
          <p:spPr>
            <a:xfrm>
              <a:off x="298200" y="1455900"/>
              <a:ext cx="1011600" cy="664200"/>
            </a:xfrm>
            <a:prstGeom prst="roundRect">
              <a:avLst>
                <a:gd fmla="val 16667" name="adj"/>
              </a:avLst>
            </a:pr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ar" sz="1350">
                  <a:latin typeface="Mada"/>
                  <a:ea typeface="Mada"/>
                  <a:cs typeface="Mada"/>
                  <a:sym typeface="Mada"/>
                </a:rPr>
                <a:t>1.history/ symptoms </a:t>
              </a:r>
              <a:endParaRPr b="1">
                <a:latin typeface="Mada"/>
                <a:ea typeface="Mada"/>
                <a:cs typeface="Mada"/>
                <a:sym typeface="Mada"/>
              </a:endParaRPr>
            </a:p>
          </p:txBody>
        </p:sp>
        <p:cxnSp>
          <p:nvCxnSpPr>
            <p:cNvPr id="388" name="Google Shape;388;p23"/>
            <p:cNvCxnSpPr>
              <a:stCxn id="383" idx="1"/>
              <a:endCxn id="387" idx="0"/>
            </p:cNvCxnSpPr>
            <p:nvPr/>
          </p:nvCxnSpPr>
          <p:spPr>
            <a:xfrm flipH="1">
              <a:off x="804088" y="1086009"/>
              <a:ext cx="1079400" cy="369900"/>
            </a:xfrm>
            <a:prstGeom prst="curvedConnector2">
              <a:avLst/>
            </a:prstGeom>
            <a:noFill/>
            <a:ln cap="flat" cmpd="sng" w="9525">
              <a:solidFill>
                <a:schemeClr val="accent3"/>
              </a:solidFill>
              <a:prstDash val="solid"/>
              <a:round/>
              <a:headEnd len="med" w="med" type="none"/>
              <a:tailEnd len="med" w="med" type="none"/>
            </a:ln>
          </p:spPr>
        </p:cxnSp>
        <p:sp>
          <p:nvSpPr>
            <p:cNvPr id="389" name="Google Shape;389;p23"/>
            <p:cNvSpPr/>
            <p:nvPr/>
          </p:nvSpPr>
          <p:spPr>
            <a:xfrm>
              <a:off x="4661350" y="1466150"/>
              <a:ext cx="1194900" cy="646500"/>
            </a:xfrm>
            <a:prstGeom prst="roundRect">
              <a:avLst>
                <a:gd fmla="val 16667" name="adj"/>
              </a:avLst>
            </a:prstGeom>
            <a:no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ar" sz="1350">
                  <a:latin typeface="Mada"/>
                  <a:ea typeface="Mada"/>
                  <a:cs typeface="Mada"/>
                  <a:sym typeface="Mada"/>
                </a:rPr>
                <a:t>5.Ultrasound</a:t>
              </a:r>
              <a:endParaRPr b="1" sz="1100">
                <a:latin typeface="Mada"/>
                <a:ea typeface="Mada"/>
                <a:cs typeface="Mada"/>
                <a:sym typeface="Mada"/>
              </a:endParaRPr>
            </a:p>
          </p:txBody>
        </p:sp>
        <p:sp>
          <p:nvSpPr>
            <p:cNvPr id="384" name="Google Shape;384;p23"/>
            <p:cNvSpPr/>
            <p:nvPr/>
          </p:nvSpPr>
          <p:spPr>
            <a:xfrm>
              <a:off x="5906198" y="1487675"/>
              <a:ext cx="1395300" cy="603600"/>
            </a:xfrm>
            <a:prstGeom prst="roundRect">
              <a:avLst>
                <a:gd fmla="val 16667" name="adj"/>
              </a:avLst>
            </a:pr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ar" sz="1200">
                  <a:latin typeface="Mada"/>
                  <a:ea typeface="Mada"/>
                  <a:cs typeface="Mada"/>
                  <a:sym typeface="Mada"/>
                </a:rPr>
                <a:t>6.</a:t>
              </a:r>
              <a:r>
                <a:rPr lang="ar" sz="1200">
                  <a:latin typeface="Mada"/>
                  <a:ea typeface="Mada"/>
                  <a:cs typeface="Mada"/>
                  <a:sym typeface="Mada"/>
                </a:rPr>
                <a:t>Thoracocentesis</a:t>
              </a:r>
              <a:endParaRPr b="1" sz="1200">
                <a:latin typeface="Mada"/>
                <a:ea typeface="Mada"/>
                <a:cs typeface="Mada"/>
                <a:sym typeface="Mada"/>
              </a:endParaRPr>
            </a:p>
          </p:txBody>
        </p:sp>
      </p:grpSp>
      <p:cxnSp>
        <p:nvCxnSpPr>
          <p:cNvPr id="390" name="Google Shape;390;p23"/>
          <p:cNvCxnSpPr>
            <a:stCxn id="375" idx="2"/>
            <a:endCxn id="391" idx="0"/>
          </p:cNvCxnSpPr>
          <p:nvPr/>
        </p:nvCxnSpPr>
        <p:spPr>
          <a:xfrm rot="5400000">
            <a:off x="2909525" y="5745599"/>
            <a:ext cx="189600" cy="2085000"/>
          </a:xfrm>
          <a:prstGeom prst="curvedConnector3">
            <a:avLst>
              <a:gd fmla="val 50033" name="adj1"/>
            </a:avLst>
          </a:prstGeom>
          <a:noFill/>
          <a:ln cap="flat" cmpd="sng" w="19050">
            <a:solidFill>
              <a:schemeClr val="accent3"/>
            </a:solidFill>
            <a:prstDash val="dash"/>
            <a:round/>
            <a:headEnd len="med" w="med" type="none"/>
            <a:tailEnd len="med" w="med" type="none"/>
          </a:ln>
        </p:spPr>
      </p:cxnSp>
      <p:sp>
        <p:nvSpPr>
          <p:cNvPr id="391" name="Google Shape;391;p23"/>
          <p:cNvSpPr/>
          <p:nvPr/>
        </p:nvSpPr>
        <p:spPr>
          <a:xfrm>
            <a:off x="220975" y="6883026"/>
            <a:ext cx="3481500" cy="2462100"/>
          </a:xfrm>
          <a:prstGeom prst="roundRect">
            <a:avLst>
              <a:gd fmla="val 16667" name="adj"/>
            </a:avLst>
          </a:prstGeom>
          <a:noFill/>
          <a:ln cap="flat" cmpd="sng" w="19050">
            <a:solidFill>
              <a:schemeClr val="accent3"/>
            </a:solidFill>
            <a:prstDash val="dash"/>
            <a:round/>
            <a:headEnd len="sm" w="sm" type="none"/>
            <a:tailEnd len="sm" w="sm" type="none"/>
          </a:ln>
        </p:spPr>
        <p:txBody>
          <a:bodyPr anchorCtr="0" anchor="ctr" bIns="91425" lIns="91425" spcFirstLastPara="1" rIns="91425" wrap="square" tIns="91425">
            <a:noAutofit/>
          </a:bodyPr>
          <a:lstStyle/>
          <a:p>
            <a:pPr indent="-304800" lvl="0" marL="457200" rtl="0" algn="l">
              <a:lnSpc>
                <a:spcPct val="100000"/>
              </a:lnSpc>
              <a:spcBef>
                <a:spcPts val="1200"/>
              </a:spcBef>
              <a:spcAft>
                <a:spcPts val="0"/>
              </a:spcAft>
              <a:buClr>
                <a:schemeClr val="dk1"/>
              </a:buClr>
              <a:buSzPts val="1200"/>
              <a:buFont typeface="Mada"/>
              <a:buChar char="●"/>
            </a:pPr>
            <a:r>
              <a:rPr lang="ar" sz="1200">
                <a:solidFill>
                  <a:schemeClr val="dk1"/>
                </a:solidFill>
                <a:latin typeface="Mada"/>
                <a:ea typeface="Mada"/>
                <a:cs typeface="Mada"/>
                <a:sym typeface="Mada"/>
              </a:rPr>
              <a:t>Better characterization of underlying lung parenchyma and certain processes that may be obscured on radiographs by large pleural effusions.</a:t>
            </a:r>
            <a:endParaRPr sz="1200">
              <a:solidFill>
                <a:srgbClr val="6AA84F"/>
              </a:solidFill>
              <a:latin typeface="Mada"/>
              <a:ea typeface="Mada"/>
              <a:cs typeface="Mada"/>
              <a:sym typeface="Mada"/>
            </a:endParaRPr>
          </a:p>
          <a:p>
            <a:pPr indent="-304800" lvl="0" marL="457200" rtl="0" algn="l">
              <a:lnSpc>
                <a:spcPct val="100000"/>
              </a:lnSpc>
              <a:spcBef>
                <a:spcPts val="0"/>
              </a:spcBef>
              <a:spcAft>
                <a:spcPts val="0"/>
              </a:spcAft>
              <a:buClr>
                <a:schemeClr val="dk1"/>
              </a:buClr>
              <a:buSzPts val="1200"/>
              <a:buFont typeface="Mada"/>
              <a:buChar char="●"/>
            </a:pPr>
            <a:r>
              <a:rPr lang="ar" sz="1200">
                <a:solidFill>
                  <a:srgbClr val="6AA84F"/>
                </a:solidFill>
                <a:latin typeface="Mada"/>
                <a:ea typeface="Mada"/>
                <a:cs typeface="Mada"/>
                <a:sym typeface="Mada"/>
              </a:rPr>
              <a:t>indicated to know the underlying cause especially in malignancy is suspected , not to diagnose pleural effusion.</a:t>
            </a:r>
            <a:r>
              <a:rPr lang="ar" sz="1200">
                <a:solidFill>
                  <a:schemeClr val="dk1"/>
                </a:solidFill>
                <a:latin typeface="Mada"/>
                <a:ea typeface="Mada"/>
                <a:cs typeface="Mada"/>
                <a:sym typeface="Mada"/>
              </a:rPr>
              <a:t> </a:t>
            </a:r>
            <a:endParaRPr sz="1200">
              <a:solidFill>
                <a:schemeClr val="dk1"/>
              </a:solidFill>
              <a:latin typeface="Mada"/>
              <a:ea typeface="Mada"/>
              <a:cs typeface="Mada"/>
              <a:sym typeface="Mada"/>
            </a:endParaRPr>
          </a:p>
          <a:p>
            <a:pPr indent="0" lvl="0" marL="0" rtl="0" algn="l">
              <a:lnSpc>
                <a:spcPct val="100000"/>
              </a:lnSpc>
              <a:spcBef>
                <a:spcPts val="1200"/>
              </a:spcBef>
              <a:spcAft>
                <a:spcPts val="0"/>
              </a:spcAft>
              <a:buNone/>
            </a:pPr>
            <a:r>
              <a:t/>
            </a:r>
            <a:endParaRPr sz="1200">
              <a:solidFill>
                <a:schemeClr val="dk1"/>
              </a:solidFill>
              <a:latin typeface="Mada"/>
              <a:ea typeface="Mada"/>
              <a:cs typeface="Mada"/>
              <a:sym typeface="Mada"/>
            </a:endParaRPr>
          </a:p>
          <a:p>
            <a:pPr indent="0" lvl="0" marL="0" rtl="0" algn="l">
              <a:lnSpc>
                <a:spcPct val="100000"/>
              </a:lnSpc>
              <a:spcBef>
                <a:spcPts val="1200"/>
              </a:spcBef>
              <a:spcAft>
                <a:spcPts val="0"/>
              </a:spcAft>
              <a:buNone/>
            </a:pPr>
            <a:r>
              <a:t/>
            </a:r>
            <a:endParaRPr sz="1200">
              <a:solidFill>
                <a:schemeClr val="dk1"/>
              </a:solidFill>
              <a:latin typeface="Mada"/>
              <a:ea typeface="Mada"/>
              <a:cs typeface="Mada"/>
              <a:sym typeface="Mada"/>
            </a:endParaRPr>
          </a:p>
          <a:p>
            <a:pPr indent="0" lvl="0" marL="0" rtl="0" algn="l">
              <a:lnSpc>
                <a:spcPct val="100000"/>
              </a:lnSpc>
              <a:spcBef>
                <a:spcPts val="1200"/>
              </a:spcBef>
              <a:spcAft>
                <a:spcPts val="1200"/>
              </a:spcAft>
              <a:buNone/>
            </a:pPr>
            <a:r>
              <a:t/>
            </a:r>
            <a:endParaRPr sz="1200">
              <a:solidFill>
                <a:schemeClr val="dk1"/>
              </a:solidFill>
              <a:latin typeface="Mada"/>
              <a:ea typeface="Mada"/>
              <a:cs typeface="Mada"/>
              <a:sym typeface="Mada"/>
            </a:endParaRPr>
          </a:p>
        </p:txBody>
      </p:sp>
      <p:sp>
        <p:nvSpPr>
          <p:cNvPr id="392" name="Google Shape;392;p23"/>
          <p:cNvSpPr/>
          <p:nvPr/>
        </p:nvSpPr>
        <p:spPr>
          <a:xfrm>
            <a:off x="4046825" y="6883026"/>
            <a:ext cx="3292200" cy="2462100"/>
          </a:xfrm>
          <a:prstGeom prst="roundRect">
            <a:avLst>
              <a:gd fmla="val 16667" name="adj"/>
            </a:avLst>
          </a:prstGeom>
          <a:noFill/>
          <a:ln cap="flat" cmpd="sng" w="19050">
            <a:solidFill>
              <a:schemeClr val="accent3"/>
            </a:solidFill>
            <a:prstDash val="dash"/>
            <a:round/>
            <a:headEnd len="sm" w="sm" type="none"/>
            <a:tailEnd len="sm" w="sm" type="none"/>
          </a:ln>
        </p:spPr>
        <p:txBody>
          <a:bodyPr anchorCtr="0" anchor="ctr" bIns="91425" lIns="91425" spcFirstLastPara="1" rIns="91425" wrap="square" tIns="91425">
            <a:noAutofit/>
          </a:bodyPr>
          <a:lstStyle/>
          <a:p>
            <a:pPr indent="-304800" lvl="0" marL="457200" rtl="0" algn="l">
              <a:lnSpc>
                <a:spcPct val="115000"/>
              </a:lnSpc>
              <a:spcBef>
                <a:spcPts val="1200"/>
              </a:spcBef>
              <a:spcAft>
                <a:spcPts val="0"/>
              </a:spcAft>
              <a:buClr>
                <a:srgbClr val="6AA84F"/>
              </a:buClr>
              <a:buSzPts val="1200"/>
              <a:buFont typeface="Mada"/>
              <a:buChar char="●"/>
            </a:pPr>
            <a:r>
              <a:rPr b="1" lang="ar" sz="1200">
                <a:solidFill>
                  <a:srgbClr val="6AA84F"/>
                </a:solidFill>
                <a:latin typeface="Mada"/>
                <a:ea typeface="Mada"/>
                <a:cs typeface="Mada"/>
                <a:sym typeface="Mada"/>
              </a:rPr>
              <a:t>2nd diagnostic test</a:t>
            </a:r>
            <a:r>
              <a:rPr b="1" lang="ar" sz="1200">
                <a:solidFill>
                  <a:srgbClr val="6AA84F"/>
                </a:solidFill>
                <a:latin typeface="Mada"/>
                <a:ea typeface="Mada"/>
                <a:cs typeface="Mada"/>
                <a:sym typeface="Mada"/>
              </a:rPr>
              <a:t> after CXR</a:t>
            </a:r>
            <a:endParaRPr sz="1200">
              <a:solidFill>
                <a:srgbClr val="6AA84F"/>
              </a:solidFill>
              <a:latin typeface="Mada"/>
              <a:ea typeface="Mada"/>
              <a:cs typeface="Mada"/>
              <a:sym typeface="Mada"/>
            </a:endParaRPr>
          </a:p>
          <a:p>
            <a:pPr indent="-304800" lvl="0" marL="457200" rtl="0" algn="l">
              <a:lnSpc>
                <a:spcPct val="115000"/>
              </a:lnSpc>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Cheap and available at bedside</a:t>
            </a:r>
            <a:endParaRPr sz="1200">
              <a:solidFill>
                <a:schemeClr val="dk1"/>
              </a:solidFill>
              <a:latin typeface="Mada"/>
              <a:ea typeface="Mada"/>
              <a:cs typeface="Mada"/>
              <a:sym typeface="Mada"/>
            </a:endParaRPr>
          </a:p>
          <a:p>
            <a:pPr indent="-304800" lvl="0" marL="457200" rtl="0" algn="l">
              <a:lnSpc>
                <a:spcPct val="115000"/>
              </a:lnSpc>
              <a:spcBef>
                <a:spcPts val="0"/>
              </a:spcBef>
              <a:spcAft>
                <a:spcPts val="0"/>
              </a:spcAft>
              <a:buClr>
                <a:schemeClr val="dk1"/>
              </a:buClr>
              <a:buSzPts val="1200"/>
              <a:buFont typeface="Mada"/>
              <a:buChar char="●"/>
            </a:pPr>
            <a:r>
              <a:rPr lang="ar" sz="1200">
                <a:solidFill>
                  <a:schemeClr val="dk1"/>
                </a:solidFill>
                <a:latin typeface="Mada"/>
                <a:ea typeface="Mada"/>
                <a:cs typeface="Mada"/>
                <a:sym typeface="Mada"/>
              </a:rPr>
              <a:t>Can help identify free vs.loculated effusions,</a:t>
            </a:r>
            <a:endParaRPr sz="1200">
              <a:solidFill>
                <a:schemeClr val="dk1"/>
              </a:solidFill>
              <a:latin typeface="Mada"/>
              <a:ea typeface="Mada"/>
              <a:cs typeface="Mada"/>
              <a:sym typeface="Mada"/>
            </a:endParaRPr>
          </a:p>
          <a:p>
            <a:pPr indent="-304800" lvl="0" marL="457200" rtl="0" algn="l">
              <a:lnSpc>
                <a:spcPct val="115000"/>
              </a:lnSpc>
              <a:spcBef>
                <a:spcPts val="0"/>
              </a:spcBef>
              <a:spcAft>
                <a:spcPts val="0"/>
              </a:spcAft>
              <a:buClr>
                <a:srgbClr val="6AA84F"/>
              </a:buClr>
              <a:buSzPts val="1200"/>
              <a:buFont typeface="Mada"/>
              <a:buChar char="●"/>
            </a:pPr>
            <a:r>
              <a:rPr lang="ar" sz="1200">
                <a:solidFill>
                  <a:srgbClr val="6AA84F"/>
                </a:solidFill>
                <a:latin typeface="Mada"/>
                <a:ea typeface="Mada"/>
                <a:cs typeface="Mada"/>
                <a:sym typeface="Mada"/>
              </a:rPr>
              <a:t>one of the most important and diagnostic tests.</a:t>
            </a:r>
            <a:endParaRPr sz="1200">
              <a:solidFill>
                <a:srgbClr val="6AA84F"/>
              </a:solidFill>
              <a:latin typeface="Mada"/>
              <a:ea typeface="Mada"/>
              <a:cs typeface="Mada"/>
              <a:sym typeface="Mada"/>
            </a:endParaRPr>
          </a:p>
          <a:p>
            <a:pPr indent="-304800" lvl="0" marL="457200" rtl="0" algn="l">
              <a:lnSpc>
                <a:spcPct val="115000"/>
              </a:lnSpc>
              <a:spcBef>
                <a:spcPts val="0"/>
              </a:spcBef>
              <a:spcAft>
                <a:spcPts val="0"/>
              </a:spcAft>
              <a:buClr>
                <a:srgbClr val="6AA84F"/>
              </a:buClr>
              <a:buSzPts val="1200"/>
              <a:buFont typeface="Mada"/>
              <a:buChar char="●"/>
            </a:pPr>
            <a:r>
              <a:rPr lang="ar" sz="1200">
                <a:solidFill>
                  <a:srgbClr val="6AA84F"/>
                </a:solidFill>
                <a:latin typeface="Mada"/>
                <a:ea typeface="Mada"/>
                <a:cs typeface="Mada"/>
                <a:sym typeface="Mada"/>
              </a:rPr>
              <a:t>it is operator dependent (needs practice)</a:t>
            </a:r>
            <a:endParaRPr sz="1200">
              <a:solidFill>
                <a:srgbClr val="6AA84F"/>
              </a:solidFill>
              <a:latin typeface="Mada"/>
              <a:ea typeface="Mada"/>
              <a:cs typeface="Mada"/>
              <a:sym typeface="Mada"/>
            </a:endParaRPr>
          </a:p>
        </p:txBody>
      </p:sp>
      <p:cxnSp>
        <p:nvCxnSpPr>
          <p:cNvPr id="393" name="Google Shape;393;p23"/>
          <p:cNvCxnSpPr>
            <a:stCxn id="389" idx="2"/>
            <a:endCxn id="392" idx="0"/>
          </p:cNvCxnSpPr>
          <p:nvPr/>
        </p:nvCxnSpPr>
        <p:spPr>
          <a:xfrm flipH="1" rot="-5400000">
            <a:off x="5337875" y="6528047"/>
            <a:ext cx="198600" cy="511200"/>
          </a:xfrm>
          <a:prstGeom prst="curvedConnector3">
            <a:avLst>
              <a:gd fmla="val 50020" name="adj1"/>
            </a:avLst>
          </a:prstGeom>
          <a:noFill/>
          <a:ln cap="flat" cmpd="sng" w="19050">
            <a:solidFill>
              <a:schemeClr val="accent3"/>
            </a:solidFill>
            <a:prstDash val="dash"/>
            <a:round/>
            <a:headEnd len="med" w="med" type="none"/>
            <a:tailEnd len="med" w="med" type="none"/>
          </a:ln>
        </p:spPr>
      </p:cxnSp>
      <p:pic>
        <p:nvPicPr>
          <p:cNvPr id="394" name="Google Shape;394;p23"/>
          <p:cNvPicPr preferRelativeResize="0"/>
          <p:nvPr/>
        </p:nvPicPr>
        <p:blipFill rotWithShape="1">
          <a:blip r:embed="rId5">
            <a:alphaModFix/>
          </a:blip>
          <a:srcRect b="20415" l="52601" r="4151" t="33405"/>
          <a:stretch/>
        </p:blipFill>
        <p:spPr>
          <a:xfrm>
            <a:off x="1071618" y="8308039"/>
            <a:ext cx="1780198" cy="919476"/>
          </a:xfrm>
          <a:prstGeom prst="rect">
            <a:avLst/>
          </a:prstGeom>
          <a:noFill/>
          <a:ln>
            <a:noFill/>
          </a:ln>
        </p:spPr>
      </p:pic>
      <p:sp>
        <p:nvSpPr>
          <p:cNvPr id="395" name="Google Shape;395;p23"/>
          <p:cNvSpPr txBox="1"/>
          <p:nvPr/>
        </p:nvSpPr>
        <p:spPr>
          <a:xfrm>
            <a:off x="0" y="9772525"/>
            <a:ext cx="7560000" cy="919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1000">
                <a:solidFill>
                  <a:srgbClr val="6AA84F"/>
                </a:solidFill>
                <a:latin typeface="Mada"/>
                <a:ea typeface="Mada"/>
                <a:cs typeface="Mada"/>
                <a:sym typeface="Mada"/>
              </a:rPr>
              <a:t>1</a:t>
            </a:r>
            <a:r>
              <a:rPr lang="ar" sz="1000">
                <a:solidFill>
                  <a:srgbClr val="6AA84F"/>
                </a:solidFill>
                <a:latin typeface="Mada"/>
                <a:ea typeface="Mada"/>
                <a:cs typeface="Mada"/>
                <a:sym typeface="Mada"/>
              </a:rPr>
              <a:t>-nowadays not clinically significant</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9" name="Shape 399"/>
        <p:cNvGrpSpPr/>
        <p:nvPr/>
      </p:nvGrpSpPr>
      <p:grpSpPr>
        <a:xfrm>
          <a:off x="0" y="0"/>
          <a:ext cx="0" cy="0"/>
          <a:chOff x="0" y="0"/>
          <a:chExt cx="0" cy="0"/>
        </a:xfrm>
      </p:grpSpPr>
      <p:sp>
        <p:nvSpPr>
          <p:cNvPr id="400" name="Google Shape;400;p24"/>
          <p:cNvSpPr txBox="1"/>
          <p:nvPr>
            <p:ph idx="12" type="sldNum"/>
          </p:nvPr>
        </p:nvSpPr>
        <p:spPr>
          <a:xfrm>
            <a:off x="7106400" y="2"/>
            <a:ext cx="453600" cy="562200"/>
          </a:xfrm>
          <a:prstGeom prst="rect">
            <a:avLst/>
          </a:prstGeom>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a:t>‹#›</a:t>
            </a:fld>
            <a:endParaRPr/>
          </a:p>
        </p:txBody>
      </p:sp>
      <p:grpSp>
        <p:nvGrpSpPr>
          <p:cNvPr id="401" name="Google Shape;401;p24"/>
          <p:cNvGrpSpPr/>
          <p:nvPr/>
        </p:nvGrpSpPr>
        <p:grpSpPr>
          <a:xfrm>
            <a:off x="313325" y="1304980"/>
            <a:ext cx="7003298" cy="1195193"/>
            <a:chOff x="298200" y="926409"/>
            <a:chExt cx="7003298" cy="1195193"/>
          </a:xfrm>
        </p:grpSpPr>
        <p:grpSp>
          <p:nvGrpSpPr>
            <p:cNvPr id="402" name="Google Shape;402;p24"/>
            <p:cNvGrpSpPr/>
            <p:nvPr/>
          </p:nvGrpSpPr>
          <p:grpSpPr>
            <a:xfrm>
              <a:off x="3677350" y="1220673"/>
              <a:ext cx="893400" cy="900928"/>
              <a:chOff x="3677350" y="1220673"/>
              <a:chExt cx="893400" cy="900928"/>
            </a:xfrm>
          </p:grpSpPr>
          <p:cxnSp>
            <p:nvCxnSpPr>
              <p:cNvPr id="403" name="Google Shape;403;p24"/>
              <p:cNvCxnSpPr/>
              <p:nvPr/>
            </p:nvCxnSpPr>
            <p:spPr>
              <a:xfrm>
                <a:off x="3812614" y="1220673"/>
                <a:ext cx="340500" cy="257700"/>
              </a:xfrm>
              <a:prstGeom prst="curvedConnector3">
                <a:avLst>
                  <a:gd fmla="val 50000" name="adj1"/>
                </a:avLst>
              </a:prstGeom>
              <a:noFill/>
              <a:ln cap="flat" cmpd="sng" w="9525">
                <a:solidFill>
                  <a:schemeClr val="accent3"/>
                </a:solidFill>
                <a:prstDash val="solid"/>
                <a:round/>
                <a:headEnd len="med" w="med" type="none"/>
                <a:tailEnd len="med" w="med" type="none"/>
              </a:ln>
            </p:spPr>
          </p:cxnSp>
          <p:sp>
            <p:nvSpPr>
              <p:cNvPr id="404" name="Google Shape;404;p24"/>
              <p:cNvSpPr/>
              <p:nvPr/>
            </p:nvSpPr>
            <p:spPr>
              <a:xfrm>
                <a:off x="3677350" y="1457401"/>
                <a:ext cx="893400" cy="664200"/>
              </a:xfrm>
              <a:prstGeom prst="roundRect">
                <a:avLst>
                  <a:gd fmla="val 16667" name="adj"/>
                </a:avLst>
              </a:pr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ar" sz="1350">
                    <a:latin typeface="Mada"/>
                    <a:ea typeface="Mada"/>
                    <a:cs typeface="Mada"/>
                    <a:sym typeface="Mada"/>
                  </a:rPr>
                  <a:t>4.CT scan</a:t>
                </a:r>
                <a:endParaRPr b="1" baseline="30000" sz="1150" u="sng">
                  <a:latin typeface="Mada"/>
                  <a:ea typeface="Mada"/>
                  <a:cs typeface="Mada"/>
                  <a:sym typeface="Mada"/>
                </a:endParaRPr>
              </a:p>
            </p:txBody>
          </p:sp>
        </p:grpSp>
        <p:grpSp>
          <p:nvGrpSpPr>
            <p:cNvPr id="405" name="Google Shape;405;p24"/>
            <p:cNvGrpSpPr/>
            <p:nvPr/>
          </p:nvGrpSpPr>
          <p:grpSpPr>
            <a:xfrm>
              <a:off x="2693350" y="1220675"/>
              <a:ext cx="893400" cy="900927"/>
              <a:chOff x="2693350" y="1220675"/>
              <a:chExt cx="893400" cy="900927"/>
            </a:xfrm>
          </p:grpSpPr>
          <p:cxnSp>
            <p:nvCxnSpPr>
              <p:cNvPr id="406" name="Google Shape;406;p24"/>
              <p:cNvCxnSpPr/>
              <p:nvPr/>
            </p:nvCxnSpPr>
            <p:spPr>
              <a:xfrm flipH="1">
                <a:off x="3169588" y="1220675"/>
                <a:ext cx="390900" cy="282600"/>
              </a:xfrm>
              <a:prstGeom prst="curvedConnector3">
                <a:avLst>
                  <a:gd fmla="val 50000" name="adj1"/>
                </a:avLst>
              </a:prstGeom>
              <a:noFill/>
              <a:ln cap="flat" cmpd="sng" w="9525">
                <a:solidFill>
                  <a:schemeClr val="accent3"/>
                </a:solidFill>
                <a:prstDash val="solid"/>
                <a:round/>
                <a:headEnd len="med" w="med" type="none"/>
                <a:tailEnd len="med" w="med" type="none"/>
              </a:ln>
            </p:spPr>
          </p:cxnSp>
          <p:sp>
            <p:nvSpPr>
              <p:cNvPr id="407" name="Google Shape;407;p24"/>
              <p:cNvSpPr/>
              <p:nvPr/>
            </p:nvSpPr>
            <p:spPr>
              <a:xfrm>
                <a:off x="2693350" y="1457402"/>
                <a:ext cx="893400" cy="664200"/>
              </a:xfrm>
              <a:prstGeom prst="roundRect">
                <a:avLst>
                  <a:gd fmla="val 16667" name="adj"/>
                </a:avLst>
              </a:pr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ar" sz="1350">
                    <a:latin typeface="Mada"/>
                    <a:ea typeface="Mada"/>
                    <a:cs typeface="Mada"/>
                    <a:sym typeface="Mada"/>
                  </a:rPr>
                  <a:t>3.Chest x-ray</a:t>
                </a:r>
                <a:endParaRPr b="1" sz="1150" u="sng">
                  <a:latin typeface="Mada"/>
                  <a:ea typeface="Mada"/>
                  <a:cs typeface="Mada"/>
                  <a:sym typeface="Mada"/>
                </a:endParaRPr>
              </a:p>
            </p:txBody>
          </p:sp>
        </p:grpSp>
        <p:grpSp>
          <p:nvGrpSpPr>
            <p:cNvPr id="408" name="Google Shape;408;p24"/>
            <p:cNvGrpSpPr/>
            <p:nvPr/>
          </p:nvGrpSpPr>
          <p:grpSpPr>
            <a:xfrm>
              <a:off x="2001688" y="1086009"/>
              <a:ext cx="4602162" cy="401530"/>
              <a:chOff x="2302940" y="1343803"/>
              <a:chExt cx="5891144" cy="344100"/>
            </a:xfrm>
          </p:grpSpPr>
          <p:grpSp>
            <p:nvGrpSpPr>
              <p:cNvPr id="409" name="Google Shape;409;p24"/>
              <p:cNvGrpSpPr/>
              <p:nvPr/>
            </p:nvGrpSpPr>
            <p:grpSpPr>
              <a:xfrm>
                <a:off x="6732399" y="1343803"/>
                <a:ext cx="1461685" cy="344100"/>
                <a:chOff x="6732399" y="1343803"/>
                <a:chExt cx="1461685" cy="344100"/>
              </a:xfrm>
            </p:grpSpPr>
            <p:cxnSp>
              <p:nvCxnSpPr>
                <p:cNvPr id="410" name="Google Shape;410;p24"/>
                <p:cNvCxnSpPr/>
                <p:nvPr/>
              </p:nvCxnSpPr>
              <p:spPr>
                <a:xfrm rot="5400000">
                  <a:off x="6596949" y="1540668"/>
                  <a:ext cx="273600" cy="2700"/>
                </a:xfrm>
                <a:prstGeom prst="curvedConnector3">
                  <a:avLst>
                    <a:gd fmla="val 50000" name="adj1"/>
                  </a:avLst>
                </a:prstGeom>
                <a:noFill/>
                <a:ln cap="flat" cmpd="sng" w="9525">
                  <a:solidFill>
                    <a:schemeClr val="accent3"/>
                  </a:solidFill>
                  <a:prstDash val="solid"/>
                  <a:round/>
                  <a:headEnd len="med" w="med" type="none"/>
                  <a:tailEnd len="med" w="med" type="none"/>
                </a:ln>
              </p:spPr>
            </p:cxnSp>
            <p:cxnSp>
              <p:nvCxnSpPr>
                <p:cNvPr id="411" name="Google Shape;411;p24"/>
                <p:cNvCxnSpPr>
                  <a:stCxn id="412" idx="3"/>
                  <a:endCxn id="413" idx="0"/>
                </p:cNvCxnSpPr>
                <p:nvPr/>
              </p:nvCxnSpPr>
              <p:spPr>
                <a:xfrm>
                  <a:off x="6948484" y="1343803"/>
                  <a:ext cx="1245600" cy="344100"/>
                </a:xfrm>
                <a:prstGeom prst="curvedConnector2">
                  <a:avLst/>
                </a:prstGeom>
                <a:noFill/>
                <a:ln cap="flat" cmpd="sng" w="9525">
                  <a:solidFill>
                    <a:schemeClr val="accent3"/>
                  </a:solidFill>
                  <a:prstDash val="solid"/>
                  <a:round/>
                  <a:headEnd len="med" w="med" type="none"/>
                  <a:tailEnd len="med" w="med" type="none"/>
                </a:ln>
              </p:spPr>
            </p:cxnSp>
          </p:grpSp>
          <p:cxnSp>
            <p:nvCxnSpPr>
              <p:cNvPr id="414" name="Google Shape;414;p24"/>
              <p:cNvCxnSpPr>
                <a:endCxn id="415" idx="0"/>
              </p:cNvCxnSpPr>
              <p:nvPr/>
            </p:nvCxnSpPr>
            <p:spPr>
              <a:xfrm rot="5400000">
                <a:off x="2146940" y="1504574"/>
                <a:ext cx="313500" cy="1500"/>
              </a:xfrm>
              <a:prstGeom prst="curvedConnector3">
                <a:avLst>
                  <a:gd fmla="val 50000" name="adj1"/>
                </a:avLst>
              </a:prstGeom>
              <a:noFill/>
              <a:ln cap="flat" cmpd="sng" w="9525">
                <a:solidFill>
                  <a:schemeClr val="accent3"/>
                </a:solidFill>
                <a:prstDash val="solid"/>
                <a:round/>
                <a:headEnd len="med" w="med" type="none"/>
                <a:tailEnd len="med" w="med" type="none"/>
              </a:ln>
            </p:spPr>
          </p:cxnSp>
        </p:grpSp>
        <p:sp>
          <p:nvSpPr>
            <p:cNvPr id="415" name="Google Shape;415;p24"/>
            <p:cNvSpPr/>
            <p:nvPr/>
          </p:nvSpPr>
          <p:spPr>
            <a:xfrm>
              <a:off x="1386088" y="1457400"/>
              <a:ext cx="1231200" cy="664200"/>
            </a:xfrm>
            <a:prstGeom prst="roundRect">
              <a:avLst>
                <a:gd fmla="val 16667" name="adj"/>
              </a:avLst>
            </a:pr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ar" sz="1350">
                  <a:latin typeface="Mada"/>
                  <a:ea typeface="Mada"/>
                  <a:cs typeface="Mada"/>
                  <a:sym typeface="Mada"/>
                </a:rPr>
                <a:t>2.Physical examination/signs</a:t>
              </a:r>
              <a:endParaRPr sz="1350">
                <a:solidFill>
                  <a:srgbClr val="000000"/>
                </a:solidFill>
                <a:latin typeface="Mada"/>
                <a:ea typeface="Mada"/>
                <a:cs typeface="Mada"/>
                <a:sym typeface="Mada"/>
              </a:endParaRPr>
            </a:p>
          </p:txBody>
        </p:sp>
        <p:sp>
          <p:nvSpPr>
            <p:cNvPr id="412" name="Google Shape;412;p24"/>
            <p:cNvSpPr/>
            <p:nvPr/>
          </p:nvSpPr>
          <p:spPr>
            <a:xfrm>
              <a:off x="1883488" y="926409"/>
              <a:ext cx="3747300" cy="319200"/>
            </a:xfrm>
            <a:prstGeom prst="roundRect">
              <a:avLst>
                <a:gd fmla="val 16667" name="adj"/>
              </a:avLst>
            </a:prstGeom>
            <a:solidFill>
              <a:srgbClr val="509EEA"/>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1" lang="ar">
                  <a:solidFill>
                    <a:srgbClr val="FFFFFF"/>
                  </a:solidFill>
                  <a:latin typeface="Mada"/>
                  <a:ea typeface="Mada"/>
                  <a:cs typeface="Mada"/>
                  <a:sym typeface="Mada"/>
                </a:rPr>
                <a:t>Diagnosis </a:t>
              </a:r>
              <a:endParaRPr b="1">
                <a:solidFill>
                  <a:srgbClr val="FFFFFF"/>
                </a:solidFill>
                <a:latin typeface="Mada"/>
                <a:ea typeface="Mada"/>
                <a:cs typeface="Mada"/>
                <a:sym typeface="Mada"/>
              </a:endParaRPr>
            </a:p>
          </p:txBody>
        </p:sp>
        <p:sp>
          <p:nvSpPr>
            <p:cNvPr id="416" name="Google Shape;416;p24"/>
            <p:cNvSpPr/>
            <p:nvPr/>
          </p:nvSpPr>
          <p:spPr>
            <a:xfrm>
              <a:off x="298200" y="1455900"/>
              <a:ext cx="1011600" cy="664200"/>
            </a:xfrm>
            <a:prstGeom prst="roundRect">
              <a:avLst>
                <a:gd fmla="val 16667" name="adj"/>
              </a:avLst>
            </a:pr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ar" sz="1350">
                  <a:latin typeface="Mada"/>
                  <a:ea typeface="Mada"/>
                  <a:cs typeface="Mada"/>
                  <a:sym typeface="Mada"/>
                </a:rPr>
                <a:t>1.history/ symptoms </a:t>
              </a:r>
              <a:endParaRPr b="1">
                <a:latin typeface="Mada"/>
                <a:ea typeface="Mada"/>
                <a:cs typeface="Mada"/>
                <a:sym typeface="Mada"/>
              </a:endParaRPr>
            </a:p>
          </p:txBody>
        </p:sp>
        <p:cxnSp>
          <p:nvCxnSpPr>
            <p:cNvPr id="417" name="Google Shape;417;p24"/>
            <p:cNvCxnSpPr>
              <a:stCxn id="412" idx="1"/>
              <a:endCxn id="416" idx="0"/>
            </p:cNvCxnSpPr>
            <p:nvPr/>
          </p:nvCxnSpPr>
          <p:spPr>
            <a:xfrm flipH="1">
              <a:off x="804088" y="1086009"/>
              <a:ext cx="1079400" cy="369900"/>
            </a:xfrm>
            <a:prstGeom prst="curvedConnector2">
              <a:avLst/>
            </a:prstGeom>
            <a:noFill/>
            <a:ln cap="flat" cmpd="sng" w="9525">
              <a:solidFill>
                <a:schemeClr val="accent3"/>
              </a:solidFill>
              <a:prstDash val="solid"/>
              <a:round/>
              <a:headEnd len="med" w="med" type="none"/>
              <a:tailEnd len="med" w="med" type="none"/>
            </a:ln>
          </p:spPr>
        </p:cxnSp>
        <p:sp>
          <p:nvSpPr>
            <p:cNvPr id="418" name="Google Shape;418;p24"/>
            <p:cNvSpPr/>
            <p:nvPr/>
          </p:nvSpPr>
          <p:spPr>
            <a:xfrm>
              <a:off x="4661350" y="1466150"/>
              <a:ext cx="1194900" cy="646500"/>
            </a:xfrm>
            <a:prstGeom prst="roundRect">
              <a:avLst>
                <a:gd fmla="val 16667" name="adj"/>
              </a:avLst>
            </a:prstGeom>
            <a:solidFill>
              <a:schemeClr val="accent3"/>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ar" sz="1350">
                  <a:latin typeface="Mada"/>
                  <a:ea typeface="Mada"/>
                  <a:cs typeface="Mada"/>
                  <a:sym typeface="Mada"/>
                </a:rPr>
                <a:t>5.Ultrasound</a:t>
              </a:r>
              <a:endParaRPr b="1" sz="1100">
                <a:latin typeface="Mada"/>
                <a:ea typeface="Mada"/>
                <a:cs typeface="Mada"/>
                <a:sym typeface="Mada"/>
              </a:endParaRPr>
            </a:p>
          </p:txBody>
        </p:sp>
        <p:sp>
          <p:nvSpPr>
            <p:cNvPr id="413" name="Google Shape;413;p24"/>
            <p:cNvSpPr/>
            <p:nvPr/>
          </p:nvSpPr>
          <p:spPr>
            <a:xfrm>
              <a:off x="5906198" y="1487675"/>
              <a:ext cx="1395300" cy="603600"/>
            </a:xfrm>
            <a:prstGeom prst="roundRect">
              <a:avLst>
                <a:gd fmla="val 16667" name="adj"/>
              </a:avLst>
            </a:prstGeom>
            <a:no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ar" sz="1200">
                  <a:latin typeface="Mada"/>
                  <a:ea typeface="Mada"/>
                  <a:cs typeface="Mada"/>
                  <a:sym typeface="Mada"/>
                </a:rPr>
                <a:t>6.</a:t>
              </a:r>
              <a:r>
                <a:rPr lang="ar" sz="1200">
                  <a:latin typeface="Mada"/>
                  <a:ea typeface="Mada"/>
                  <a:cs typeface="Mada"/>
                  <a:sym typeface="Mada"/>
                </a:rPr>
                <a:t>Thoracocentesis</a:t>
              </a:r>
              <a:endParaRPr b="1" sz="1200">
                <a:latin typeface="Mada"/>
                <a:ea typeface="Mada"/>
                <a:cs typeface="Mada"/>
                <a:sym typeface="Mada"/>
              </a:endParaRPr>
            </a:p>
          </p:txBody>
        </p:sp>
      </p:grpSp>
      <p:sp>
        <p:nvSpPr>
          <p:cNvPr id="419" name="Google Shape;419;p24"/>
          <p:cNvSpPr/>
          <p:nvPr/>
        </p:nvSpPr>
        <p:spPr>
          <a:xfrm>
            <a:off x="693925" y="2689900"/>
            <a:ext cx="6012600" cy="2751900"/>
          </a:xfrm>
          <a:prstGeom prst="roundRect">
            <a:avLst>
              <a:gd fmla="val 16667" name="adj"/>
            </a:avLst>
          </a:prstGeom>
          <a:noFill/>
          <a:ln cap="flat" cmpd="sng" w="19050">
            <a:solidFill>
              <a:schemeClr val="accent3"/>
            </a:solidFill>
            <a:prstDash val="dash"/>
            <a:round/>
            <a:headEnd len="sm" w="sm" type="none"/>
            <a:tailEnd len="sm" w="sm" type="none"/>
          </a:ln>
        </p:spPr>
        <p:txBody>
          <a:bodyPr anchorCtr="0" anchor="ctr" bIns="91425" lIns="91425" spcFirstLastPara="1" rIns="91425" wrap="square" tIns="91425">
            <a:noAutofit/>
          </a:bodyPr>
          <a:lstStyle/>
          <a:p>
            <a:pPr indent="-304800" lvl="0" marL="457200" rtl="0" algn="l">
              <a:lnSpc>
                <a:spcPct val="115000"/>
              </a:lnSpc>
              <a:spcBef>
                <a:spcPts val="1200"/>
              </a:spcBef>
              <a:spcAft>
                <a:spcPts val="0"/>
              </a:spcAft>
              <a:buSzPts val="1200"/>
              <a:buFont typeface="Mada"/>
              <a:buChar char="●"/>
            </a:pPr>
            <a:r>
              <a:rPr b="1" lang="ar" sz="1200">
                <a:latin typeface="Mada"/>
                <a:ea typeface="Mada"/>
                <a:cs typeface="Mada"/>
                <a:sym typeface="Mada"/>
              </a:rPr>
              <a:t>Thoracentesis</a:t>
            </a:r>
            <a:r>
              <a:rPr lang="ar" sz="1200">
                <a:latin typeface="Mada"/>
                <a:ea typeface="Mada"/>
                <a:cs typeface="Mada"/>
                <a:sym typeface="Mada"/>
              </a:rPr>
              <a:t> can facilitated by ultrasound guidance</a:t>
            </a:r>
            <a:r>
              <a:rPr lang="ar" sz="1200">
                <a:solidFill>
                  <a:srgbClr val="6AA84F"/>
                </a:solidFill>
                <a:latin typeface="Mada"/>
                <a:ea typeface="Mada"/>
                <a:cs typeface="Mada"/>
                <a:sym typeface="Mada"/>
              </a:rPr>
              <a:t> or blind</a:t>
            </a:r>
            <a:r>
              <a:rPr lang="ar" sz="1200">
                <a:solidFill>
                  <a:schemeClr val="dk1"/>
                </a:solidFill>
                <a:latin typeface="Mada"/>
                <a:ea typeface="Mada"/>
                <a:cs typeface="Mada"/>
                <a:sym typeface="Mada"/>
              </a:rPr>
              <a:t> </a:t>
            </a:r>
            <a:endParaRPr sz="1200">
              <a:solidFill>
                <a:srgbClr val="6AA84F"/>
              </a:solidFill>
              <a:latin typeface="Mada"/>
              <a:ea typeface="Mada"/>
              <a:cs typeface="Mada"/>
              <a:sym typeface="Mada"/>
            </a:endParaRPr>
          </a:p>
          <a:p>
            <a:pPr indent="-304800" lvl="0" marL="457200" rtl="0" algn="l">
              <a:lnSpc>
                <a:spcPct val="115000"/>
              </a:lnSpc>
              <a:spcBef>
                <a:spcPts val="0"/>
              </a:spcBef>
              <a:spcAft>
                <a:spcPts val="0"/>
              </a:spcAft>
              <a:buClr>
                <a:srgbClr val="6AA84F"/>
              </a:buClr>
              <a:buSzPts val="1200"/>
              <a:buFont typeface="Mada"/>
              <a:buChar char="●"/>
            </a:pPr>
            <a:r>
              <a:rPr lang="ar" sz="1200">
                <a:solidFill>
                  <a:srgbClr val="6AA84F"/>
                </a:solidFill>
                <a:latin typeface="Mada"/>
                <a:ea typeface="Mada"/>
                <a:cs typeface="Mada"/>
                <a:sym typeface="Mada"/>
              </a:rPr>
              <a:t>thoracocentesis is both diagnostic and therapeutic</a:t>
            </a:r>
            <a:endParaRPr sz="1200">
              <a:solidFill>
                <a:srgbClr val="6AA84F"/>
              </a:solidFill>
              <a:latin typeface="Mada"/>
              <a:ea typeface="Mada"/>
              <a:cs typeface="Mada"/>
              <a:sym typeface="Mada"/>
            </a:endParaRPr>
          </a:p>
          <a:p>
            <a:pPr indent="-304800" lvl="0" marL="457200" rtl="0" algn="l">
              <a:lnSpc>
                <a:spcPct val="115000"/>
              </a:lnSpc>
              <a:spcBef>
                <a:spcPts val="0"/>
              </a:spcBef>
              <a:spcAft>
                <a:spcPts val="0"/>
              </a:spcAft>
              <a:buClr>
                <a:schemeClr val="dk1"/>
              </a:buClr>
              <a:buSzPts val="1200"/>
              <a:buFont typeface="Mada"/>
              <a:buChar char="●"/>
            </a:pPr>
            <a:r>
              <a:rPr b="1" lang="ar" sz="1200">
                <a:solidFill>
                  <a:schemeClr val="dk1"/>
                </a:solidFill>
                <a:latin typeface="Mada"/>
                <a:ea typeface="Mada"/>
                <a:cs typeface="Mada"/>
                <a:sym typeface="Mada"/>
              </a:rPr>
              <a:t>Indications for thoracentesis:</a:t>
            </a:r>
            <a:endParaRPr b="1" sz="1200">
              <a:solidFill>
                <a:schemeClr val="dk1"/>
              </a:solidFill>
              <a:latin typeface="Mada"/>
              <a:ea typeface="Mada"/>
              <a:cs typeface="Mada"/>
              <a:sym typeface="Mada"/>
            </a:endParaRPr>
          </a:p>
          <a:p>
            <a:pPr indent="-304800" lvl="0" marL="457200" rtl="0" algn="l">
              <a:lnSpc>
                <a:spcPct val="115000"/>
              </a:lnSpc>
              <a:spcBef>
                <a:spcPts val="0"/>
              </a:spcBef>
              <a:spcAft>
                <a:spcPts val="0"/>
              </a:spcAft>
              <a:buClr>
                <a:schemeClr val="dk1"/>
              </a:buClr>
              <a:buSzPts val="1200"/>
              <a:buFont typeface="Mada"/>
              <a:buAutoNum type="arabicPeriod"/>
            </a:pPr>
            <a:r>
              <a:rPr lang="ar" sz="1200">
                <a:solidFill>
                  <a:schemeClr val="dk1"/>
                </a:solidFill>
                <a:latin typeface="Mada"/>
                <a:ea typeface="Mada"/>
                <a:cs typeface="Mada"/>
                <a:sym typeface="Mada"/>
              </a:rPr>
              <a:t>Pleural effusion of unknown etiology, with &gt;10mm depth on lateral decubitus CXR or Ultrasound.</a:t>
            </a:r>
            <a:endParaRPr sz="1200">
              <a:solidFill>
                <a:schemeClr val="dk1"/>
              </a:solidFill>
              <a:latin typeface="Mada"/>
              <a:ea typeface="Mada"/>
              <a:cs typeface="Mada"/>
              <a:sym typeface="Mada"/>
            </a:endParaRPr>
          </a:p>
          <a:p>
            <a:pPr indent="-304800" lvl="0" marL="457200" rtl="0" algn="l">
              <a:lnSpc>
                <a:spcPct val="115000"/>
              </a:lnSpc>
              <a:spcBef>
                <a:spcPts val="0"/>
              </a:spcBef>
              <a:spcAft>
                <a:spcPts val="0"/>
              </a:spcAft>
              <a:buClr>
                <a:schemeClr val="dk1"/>
              </a:buClr>
              <a:buSzPts val="1200"/>
              <a:buFont typeface="Mada"/>
              <a:buAutoNum type="arabicPeriod"/>
            </a:pPr>
            <a:r>
              <a:rPr lang="ar" sz="1200">
                <a:solidFill>
                  <a:schemeClr val="dk1"/>
                </a:solidFill>
                <a:latin typeface="Mada"/>
                <a:ea typeface="Mada"/>
                <a:cs typeface="Mada"/>
                <a:sym typeface="Mada"/>
              </a:rPr>
              <a:t>Concern for empyema.</a:t>
            </a:r>
            <a:endParaRPr sz="1200">
              <a:solidFill>
                <a:schemeClr val="dk1"/>
              </a:solidFill>
              <a:latin typeface="Mada"/>
              <a:ea typeface="Mada"/>
              <a:cs typeface="Mada"/>
              <a:sym typeface="Mada"/>
            </a:endParaRPr>
          </a:p>
          <a:p>
            <a:pPr indent="-304800" lvl="0" marL="457200" rtl="0" algn="l">
              <a:lnSpc>
                <a:spcPct val="115000"/>
              </a:lnSpc>
              <a:spcBef>
                <a:spcPts val="0"/>
              </a:spcBef>
              <a:spcAft>
                <a:spcPts val="0"/>
              </a:spcAft>
              <a:buClr>
                <a:schemeClr val="dk1"/>
              </a:buClr>
              <a:buSzPts val="1200"/>
              <a:buFont typeface="Mada"/>
              <a:buAutoNum type="arabicPeriod"/>
            </a:pPr>
            <a:r>
              <a:rPr lang="ar" sz="1200">
                <a:solidFill>
                  <a:schemeClr val="dk1"/>
                </a:solidFill>
                <a:latin typeface="Mada"/>
                <a:ea typeface="Mada"/>
                <a:cs typeface="Mada"/>
                <a:sym typeface="Mada"/>
              </a:rPr>
              <a:t>Air fluid level in pleural space.</a:t>
            </a:r>
            <a:endParaRPr sz="1200">
              <a:solidFill>
                <a:schemeClr val="dk1"/>
              </a:solidFill>
              <a:latin typeface="Mada"/>
              <a:ea typeface="Mada"/>
              <a:cs typeface="Mada"/>
              <a:sym typeface="Mada"/>
            </a:endParaRPr>
          </a:p>
          <a:p>
            <a:pPr indent="-304800" lvl="0" marL="457200" rtl="0" algn="l">
              <a:lnSpc>
                <a:spcPct val="115000"/>
              </a:lnSpc>
              <a:spcBef>
                <a:spcPts val="0"/>
              </a:spcBef>
              <a:spcAft>
                <a:spcPts val="0"/>
              </a:spcAft>
              <a:buClr>
                <a:schemeClr val="dk1"/>
              </a:buClr>
              <a:buSzPts val="1200"/>
              <a:buFont typeface="Mada"/>
              <a:buAutoNum type="arabicPeriod"/>
            </a:pPr>
            <a:r>
              <a:rPr lang="ar" sz="1200">
                <a:solidFill>
                  <a:schemeClr val="dk1"/>
                </a:solidFill>
                <a:latin typeface="Mada"/>
                <a:ea typeface="Mada"/>
                <a:cs typeface="Mada"/>
                <a:sym typeface="Mada"/>
              </a:rPr>
              <a:t>Therapeutically for symptomatic relief </a:t>
            </a:r>
            <a:r>
              <a:rPr lang="ar" sz="1200">
                <a:solidFill>
                  <a:srgbClr val="6AA84F"/>
                </a:solidFill>
                <a:latin typeface="Mada"/>
                <a:ea typeface="Mada"/>
                <a:cs typeface="Mada"/>
                <a:sym typeface="Mada"/>
              </a:rPr>
              <a:t>(Mainly dyspnea)</a:t>
            </a:r>
            <a:endParaRPr sz="1200">
              <a:solidFill>
                <a:schemeClr val="dk1"/>
              </a:solidFill>
              <a:latin typeface="Mada"/>
              <a:ea typeface="Mada"/>
              <a:cs typeface="Mada"/>
              <a:sym typeface="Mada"/>
            </a:endParaRPr>
          </a:p>
          <a:p>
            <a:pPr indent="0" lvl="0" marL="0" rtl="0" algn="l">
              <a:lnSpc>
                <a:spcPct val="115000"/>
              </a:lnSpc>
              <a:spcBef>
                <a:spcPts val="1200"/>
              </a:spcBef>
              <a:spcAft>
                <a:spcPts val="1200"/>
              </a:spcAft>
              <a:buNone/>
            </a:pPr>
            <a:r>
              <a:t/>
            </a:r>
            <a:endParaRPr sz="1200">
              <a:solidFill>
                <a:srgbClr val="6AA84F"/>
              </a:solidFill>
              <a:latin typeface="Mada"/>
              <a:ea typeface="Mada"/>
              <a:cs typeface="Mada"/>
              <a:sym typeface="Mada"/>
            </a:endParaRPr>
          </a:p>
        </p:txBody>
      </p:sp>
      <p:cxnSp>
        <p:nvCxnSpPr>
          <p:cNvPr id="420" name="Google Shape;420;p24"/>
          <p:cNvCxnSpPr>
            <a:stCxn id="413" idx="2"/>
            <a:endCxn id="419" idx="0"/>
          </p:cNvCxnSpPr>
          <p:nvPr/>
        </p:nvCxnSpPr>
        <p:spPr>
          <a:xfrm rot="5400000">
            <a:off x="5049523" y="1120595"/>
            <a:ext cx="220200" cy="2918700"/>
          </a:xfrm>
          <a:prstGeom prst="curvedConnector3">
            <a:avLst>
              <a:gd fmla="val 49967" name="adj1"/>
            </a:avLst>
          </a:prstGeom>
          <a:noFill/>
          <a:ln cap="flat" cmpd="sng" w="19050">
            <a:solidFill>
              <a:schemeClr val="accent3"/>
            </a:solidFill>
            <a:prstDash val="dash"/>
            <a:round/>
            <a:headEnd len="med" w="med" type="none"/>
            <a:tailEnd len="med" w="med" type="none"/>
          </a:ln>
        </p:spPr>
      </p:cxnSp>
      <p:graphicFrame>
        <p:nvGraphicFramePr>
          <p:cNvPr id="421" name="Google Shape;421;p24"/>
          <p:cNvGraphicFramePr/>
          <p:nvPr/>
        </p:nvGraphicFramePr>
        <p:xfrm>
          <a:off x="355392" y="6884366"/>
          <a:ext cx="3000000" cy="3000000"/>
        </p:xfrm>
        <a:graphic>
          <a:graphicData uri="http://schemas.openxmlformats.org/drawingml/2006/table">
            <a:tbl>
              <a:tblPr>
                <a:noFill/>
                <a:tableStyleId>{32D50917-F297-417B-8068-F551DDBFEC28}</a:tableStyleId>
              </a:tblPr>
              <a:tblGrid>
                <a:gridCol w="1751700"/>
                <a:gridCol w="1751700"/>
                <a:gridCol w="1742850"/>
                <a:gridCol w="1742850"/>
              </a:tblGrid>
              <a:tr h="273250">
                <a:tc rowSpan="2">
                  <a:txBody>
                    <a:bodyPr/>
                    <a:lstStyle/>
                    <a:p>
                      <a:pPr indent="0" lvl="0" marL="0" rtl="0" algn="ctr">
                        <a:spcBef>
                          <a:spcPts val="0"/>
                        </a:spcBef>
                        <a:spcAft>
                          <a:spcPts val="0"/>
                        </a:spcAft>
                        <a:buNone/>
                      </a:pPr>
                      <a:r>
                        <a:rPr b="1" lang="ar" sz="1200">
                          <a:solidFill>
                            <a:srgbClr val="FFFFFF"/>
                          </a:solidFill>
                          <a:latin typeface="Mada"/>
                          <a:ea typeface="Mada"/>
                          <a:cs typeface="Mada"/>
                          <a:sym typeface="Mada"/>
                        </a:rPr>
                        <a:t>Character </a:t>
                      </a:r>
                      <a:endParaRPr b="1" sz="1200">
                        <a:solidFill>
                          <a:srgbClr val="FFFFFF"/>
                        </a:solidFill>
                        <a:latin typeface="Mada"/>
                        <a:ea typeface="Mada"/>
                        <a:cs typeface="Mada"/>
                        <a:sym typeface="Mada"/>
                      </a:endParaRPr>
                    </a:p>
                  </a:txBody>
                  <a:tcPr marT="80200" marB="80200" marR="100775" marL="10077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chemeClr val="accent2"/>
                    </a:solidFill>
                  </a:tcPr>
                </a:tc>
                <a:tc gridSpan="3">
                  <a:txBody>
                    <a:bodyPr/>
                    <a:lstStyle/>
                    <a:p>
                      <a:pPr indent="0" lvl="0" marL="0" rtl="0" algn="ctr">
                        <a:spcBef>
                          <a:spcPts val="0"/>
                        </a:spcBef>
                        <a:spcAft>
                          <a:spcPts val="0"/>
                        </a:spcAft>
                        <a:buNone/>
                      </a:pPr>
                      <a:r>
                        <a:rPr b="1" lang="ar" sz="1200">
                          <a:solidFill>
                            <a:srgbClr val="FFFFFF"/>
                          </a:solidFill>
                          <a:latin typeface="Mada"/>
                          <a:ea typeface="Mada"/>
                          <a:cs typeface="Mada"/>
                          <a:sym typeface="Mada"/>
                        </a:rPr>
                        <a:t>Type</a:t>
                      </a:r>
                      <a:endParaRPr b="1" sz="1200">
                        <a:solidFill>
                          <a:srgbClr val="FFFFFF"/>
                        </a:solidFill>
                        <a:latin typeface="Mada"/>
                        <a:ea typeface="Mada"/>
                        <a:cs typeface="Mada"/>
                        <a:sym typeface="Mada"/>
                      </a:endParaRPr>
                    </a:p>
                  </a:txBody>
                  <a:tcPr marT="80200" marB="80200" marR="100775" marL="10077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509EEA"/>
                    </a:solidFill>
                  </a:tcPr>
                </a:tc>
                <a:tc hMerge="1"/>
                <a:tc hMerge="1"/>
              </a:tr>
              <a:tr h="559225">
                <a:tc vMerge="1"/>
                <a:tc>
                  <a:txBody>
                    <a:bodyPr/>
                    <a:lstStyle/>
                    <a:p>
                      <a:pPr indent="0" lvl="0" marL="0" rtl="0" algn="ctr">
                        <a:spcBef>
                          <a:spcPts val="0"/>
                        </a:spcBef>
                        <a:spcAft>
                          <a:spcPts val="0"/>
                        </a:spcAft>
                        <a:buNone/>
                      </a:pPr>
                      <a:r>
                        <a:rPr b="1" lang="ar" sz="1200">
                          <a:solidFill>
                            <a:srgbClr val="FFFFFF"/>
                          </a:solidFill>
                          <a:latin typeface="Mada"/>
                          <a:ea typeface="Mada"/>
                          <a:cs typeface="Mada"/>
                          <a:sym typeface="Mada"/>
                        </a:rPr>
                        <a:t>Empyema </a:t>
                      </a:r>
                      <a:endParaRPr b="1" sz="1200">
                        <a:solidFill>
                          <a:srgbClr val="FFFFFF"/>
                        </a:solidFill>
                        <a:latin typeface="Mada"/>
                        <a:ea typeface="Mada"/>
                        <a:cs typeface="Mada"/>
                        <a:sym typeface="Mada"/>
                      </a:endParaRPr>
                    </a:p>
                  </a:txBody>
                  <a:tcPr marT="80200" marB="80200" marR="100775" marL="10077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chemeClr val="accent3"/>
                    </a:solidFill>
                  </a:tcPr>
                </a:tc>
                <a:tc>
                  <a:txBody>
                    <a:bodyPr/>
                    <a:lstStyle/>
                    <a:p>
                      <a:pPr indent="0" lvl="0" marL="0" rtl="0" algn="ctr">
                        <a:spcBef>
                          <a:spcPts val="0"/>
                        </a:spcBef>
                        <a:spcAft>
                          <a:spcPts val="0"/>
                        </a:spcAft>
                        <a:buNone/>
                      </a:pPr>
                      <a:r>
                        <a:rPr b="1" lang="ar" sz="1200">
                          <a:solidFill>
                            <a:srgbClr val="FFFFFF"/>
                          </a:solidFill>
                          <a:latin typeface="Mada"/>
                          <a:ea typeface="Mada"/>
                          <a:cs typeface="Mada"/>
                          <a:sym typeface="Mada"/>
                        </a:rPr>
                        <a:t>Complicated Parapneumonic effusion</a:t>
                      </a:r>
                      <a:endParaRPr b="1" sz="1200">
                        <a:solidFill>
                          <a:srgbClr val="FFFFFF"/>
                        </a:solidFill>
                        <a:latin typeface="Mada"/>
                        <a:ea typeface="Mada"/>
                        <a:cs typeface="Mada"/>
                        <a:sym typeface="Mada"/>
                      </a:endParaRPr>
                    </a:p>
                  </a:txBody>
                  <a:tcPr marT="80200" marB="80200" marR="100775" marL="10077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chemeClr val="accent3"/>
                    </a:solidFill>
                  </a:tcPr>
                </a:tc>
                <a:tc>
                  <a:txBody>
                    <a:bodyPr/>
                    <a:lstStyle/>
                    <a:p>
                      <a:pPr indent="0" lvl="0" marL="0" rtl="0" algn="ctr">
                        <a:spcBef>
                          <a:spcPts val="0"/>
                        </a:spcBef>
                        <a:spcAft>
                          <a:spcPts val="0"/>
                        </a:spcAft>
                        <a:buClr>
                          <a:schemeClr val="dk1"/>
                        </a:buClr>
                        <a:buSzPts val="1100"/>
                        <a:buFont typeface="Arial"/>
                        <a:buNone/>
                      </a:pPr>
                      <a:r>
                        <a:rPr b="1" lang="ar" sz="1200">
                          <a:solidFill>
                            <a:schemeClr val="lt1"/>
                          </a:solidFill>
                          <a:latin typeface="Mada"/>
                          <a:ea typeface="Mada"/>
                          <a:cs typeface="Mada"/>
                          <a:sym typeface="Mada"/>
                        </a:rPr>
                        <a:t>Uncomplicated parapneumonic effusion</a:t>
                      </a:r>
                      <a:endParaRPr b="1" sz="1200">
                        <a:solidFill>
                          <a:srgbClr val="FFFFFF"/>
                        </a:solidFill>
                        <a:latin typeface="Mada"/>
                        <a:ea typeface="Mada"/>
                        <a:cs typeface="Mada"/>
                        <a:sym typeface="Mada"/>
                      </a:endParaRPr>
                    </a:p>
                  </a:txBody>
                  <a:tcPr marT="80200" marB="80200" marR="100775" marL="10077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chemeClr val="accent3"/>
                    </a:solidFill>
                  </a:tcPr>
                </a:tc>
              </a:tr>
              <a:tr h="415325">
                <a:tc>
                  <a:txBody>
                    <a:bodyPr/>
                    <a:lstStyle/>
                    <a:p>
                      <a:pPr indent="0" lvl="0" marL="0" rtl="0" algn="ctr">
                        <a:spcBef>
                          <a:spcPts val="0"/>
                        </a:spcBef>
                        <a:spcAft>
                          <a:spcPts val="0"/>
                        </a:spcAft>
                        <a:buNone/>
                      </a:pPr>
                      <a:r>
                        <a:rPr b="1" lang="ar" sz="1200">
                          <a:solidFill>
                            <a:srgbClr val="FFFFFF"/>
                          </a:solidFill>
                          <a:latin typeface="Mada"/>
                          <a:ea typeface="Mada"/>
                          <a:cs typeface="Mada"/>
                          <a:sym typeface="Mada"/>
                        </a:rPr>
                        <a:t>Color</a:t>
                      </a:r>
                      <a:endParaRPr b="1" sz="1200">
                        <a:solidFill>
                          <a:srgbClr val="FFFFFF"/>
                        </a:solidFill>
                        <a:latin typeface="Mada"/>
                        <a:ea typeface="Mada"/>
                        <a:cs typeface="Mada"/>
                        <a:sym typeface="Mada"/>
                      </a:endParaRPr>
                    </a:p>
                  </a:txBody>
                  <a:tcPr marT="80200" marB="80200" marR="100775" marL="10077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chemeClr val="accent3"/>
                    </a:solidFill>
                  </a:tcPr>
                </a:tc>
                <a:tc>
                  <a:txBody>
                    <a:bodyPr/>
                    <a:lstStyle/>
                    <a:p>
                      <a:pPr indent="0" lvl="0" marL="0" rtl="0" algn="ctr">
                        <a:spcBef>
                          <a:spcPts val="0"/>
                        </a:spcBef>
                        <a:spcAft>
                          <a:spcPts val="0"/>
                        </a:spcAft>
                        <a:buNone/>
                      </a:pPr>
                      <a:r>
                        <a:rPr b="1" lang="ar" sz="1200">
                          <a:solidFill>
                            <a:srgbClr val="CC0000"/>
                          </a:solidFill>
                          <a:latin typeface="Mada"/>
                          <a:ea typeface="Mada"/>
                          <a:cs typeface="Mada"/>
                          <a:sym typeface="Mada"/>
                        </a:rPr>
                        <a:t>Pus</a:t>
                      </a:r>
                      <a:endParaRPr b="1" sz="1200">
                        <a:solidFill>
                          <a:srgbClr val="CC0000"/>
                        </a:solidFill>
                        <a:latin typeface="Mada"/>
                        <a:ea typeface="Mada"/>
                        <a:cs typeface="Mada"/>
                        <a:sym typeface="Mada"/>
                      </a:endParaRPr>
                    </a:p>
                  </a:txBody>
                  <a:tcPr marT="80200" marB="80200" marR="100775" marL="10077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c gridSpan="2">
                  <a:txBody>
                    <a:bodyPr/>
                    <a:lstStyle/>
                    <a:p>
                      <a:pPr indent="0" lvl="0" marL="0" rtl="0" algn="ctr">
                        <a:spcBef>
                          <a:spcPts val="0"/>
                        </a:spcBef>
                        <a:spcAft>
                          <a:spcPts val="0"/>
                        </a:spcAft>
                        <a:buNone/>
                      </a:pPr>
                      <a:r>
                        <a:rPr b="1" lang="ar" sz="1200">
                          <a:solidFill>
                            <a:srgbClr val="CC0000"/>
                          </a:solidFill>
                          <a:latin typeface="Mada"/>
                          <a:ea typeface="Mada"/>
                          <a:cs typeface="Mada"/>
                          <a:sym typeface="Mada"/>
                        </a:rPr>
                        <a:t>Turbid</a:t>
                      </a:r>
                      <a:endParaRPr b="1" sz="1200">
                        <a:solidFill>
                          <a:srgbClr val="CC0000"/>
                        </a:solidFill>
                        <a:latin typeface="Mada"/>
                        <a:ea typeface="Mada"/>
                        <a:cs typeface="Mada"/>
                        <a:sym typeface="Mada"/>
                      </a:endParaRPr>
                    </a:p>
                  </a:txBody>
                  <a:tcPr marT="80200" marB="80200" marR="100775" marL="10077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c hMerge="1"/>
              </a:tr>
              <a:tr h="272950">
                <a:tc>
                  <a:txBody>
                    <a:bodyPr/>
                    <a:lstStyle/>
                    <a:p>
                      <a:pPr indent="0" lvl="0" marL="0" rtl="0" algn="ctr">
                        <a:spcBef>
                          <a:spcPts val="0"/>
                        </a:spcBef>
                        <a:spcAft>
                          <a:spcPts val="0"/>
                        </a:spcAft>
                        <a:buNone/>
                      </a:pPr>
                      <a:r>
                        <a:rPr b="1" lang="ar" sz="1200">
                          <a:solidFill>
                            <a:srgbClr val="FFFFFF"/>
                          </a:solidFill>
                          <a:latin typeface="Mada"/>
                          <a:ea typeface="Mada"/>
                          <a:cs typeface="Mada"/>
                          <a:sym typeface="Mada"/>
                        </a:rPr>
                        <a:t>pH</a:t>
                      </a:r>
                      <a:endParaRPr b="1" sz="1200">
                        <a:solidFill>
                          <a:srgbClr val="FFFFFF"/>
                        </a:solidFill>
                        <a:latin typeface="Mada"/>
                        <a:ea typeface="Mada"/>
                        <a:cs typeface="Mada"/>
                        <a:sym typeface="Mada"/>
                      </a:endParaRPr>
                    </a:p>
                  </a:txBody>
                  <a:tcPr marT="80200" marB="80200" marR="100775" marL="10077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chemeClr val="accent3"/>
                    </a:solidFill>
                  </a:tcPr>
                </a:tc>
                <a:tc gridSpan="2">
                  <a:txBody>
                    <a:bodyPr/>
                    <a:lstStyle/>
                    <a:p>
                      <a:pPr indent="0" lvl="0" marL="0" rtl="0" algn="ctr">
                        <a:spcBef>
                          <a:spcPts val="0"/>
                        </a:spcBef>
                        <a:spcAft>
                          <a:spcPts val="0"/>
                        </a:spcAft>
                        <a:buNone/>
                      </a:pPr>
                      <a:r>
                        <a:rPr b="1" lang="ar" sz="1200">
                          <a:solidFill>
                            <a:srgbClr val="CC0000"/>
                          </a:solidFill>
                          <a:latin typeface="Mada"/>
                          <a:ea typeface="Mada"/>
                          <a:cs typeface="Mada"/>
                          <a:sym typeface="Mada"/>
                        </a:rPr>
                        <a:t>&lt; 7.2</a:t>
                      </a:r>
                      <a:endParaRPr b="1" sz="1200">
                        <a:solidFill>
                          <a:srgbClr val="CC0000"/>
                        </a:solidFill>
                        <a:latin typeface="Mada"/>
                        <a:ea typeface="Mada"/>
                        <a:cs typeface="Mada"/>
                        <a:sym typeface="Mada"/>
                      </a:endParaRPr>
                    </a:p>
                  </a:txBody>
                  <a:tcPr marT="80200" marB="80200" marR="100775" marL="10077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c hMerge="1"/>
                <a:tc>
                  <a:txBody>
                    <a:bodyPr/>
                    <a:lstStyle/>
                    <a:p>
                      <a:pPr indent="0" lvl="0" marL="0" rtl="0" algn="ctr">
                        <a:spcBef>
                          <a:spcPts val="0"/>
                        </a:spcBef>
                        <a:spcAft>
                          <a:spcPts val="0"/>
                        </a:spcAft>
                        <a:buNone/>
                      </a:pPr>
                      <a:r>
                        <a:rPr lang="ar" sz="1200">
                          <a:latin typeface="Mada"/>
                          <a:ea typeface="Mada"/>
                          <a:cs typeface="Mada"/>
                          <a:sym typeface="Mada"/>
                        </a:rPr>
                        <a:t>normal</a:t>
                      </a:r>
                      <a:endParaRPr sz="1200">
                        <a:latin typeface="Mada"/>
                        <a:ea typeface="Mada"/>
                        <a:cs typeface="Mada"/>
                        <a:sym typeface="Mada"/>
                      </a:endParaRPr>
                    </a:p>
                  </a:txBody>
                  <a:tcPr marT="80200" marB="80200" marR="100775" marL="10077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r>
              <a:tr h="272950">
                <a:tc>
                  <a:txBody>
                    <a:bodyPr/>
                    <a:lstStyle/>
                    <a:p>
                      <a:pPr indent="0" lvl="0" marL="0" rtl="0" algn="ctr">
                        <a:spcBef>
                          <a:spcPts val="0"/>
                        </a:spcBef>
                        <a:spcAft>
                          <a:spcPts val="0"/>
                        </a:spcAft>
                        <a:buNone/>
                      </a:pPr>
                      <a:r>
                        <a:rPr b="1" lang="ar" sz="1200">
                          <a:solidFill>
                            <a:srgbClr val="FFFFFF"/>
                          </a:solidFill>
                          <a:latin typeface="Mada"/>
                          <a:ea typeface="Mada"/>
                          <a:cs typeface="Mada"/>
                          <a:sym typeface="Mada"/>
                        </a:rPr>
                        <a:t>Glucose</a:t>
                      </a:r>
                      <a:endParaRPr b="1" sz="1200">
                        <a:solidFill>
                          <a:srgbClr val="FFFFFF"/>
                        </a:solidFill>
                        <a:latin typeface="Mada"/>
                        <a:ea typeface="Mada"/>
                        <a:cs typeface="Mada"/>
                        <a:sym typeface="Mada"/>
                      </a:endParaRPr>
                    </a:p>
                  </a:txBody>
                  <a:tcPr marT="80200" marB="80200" marR="100775" marL="10077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chemeClr val="accent3"/>
                    </a:solidFill>
                  </a:tcPr>
                </a:tc>
                <a:tc gridSpan="2">
                  <a:txBody>
                    <a:bodyPr/>
                    <a:lstStyle/>
                    <a:p>
                      <a:pPr indent="0" lvl="0" marL="0" rtl="0" algn="ctr">
                        <a:spcBef>
                          <a:spcPts val="0"/>
                        </a:spcBef>
                        <a:spcAft>
                          <a:spcPts val="0"/>
                        </a:spcAft>
                        <a:buNone/>
                      </a:pPr>
                      <a:r>
                        <a:rPr lang="ar" sz="1200">
                          <a:latin typeface="Mada"/>
                          <a:ea typeface="Mada"/>
                          <a:cs typeface="Mada"/>
                          <a:sym typeface="Mada"/>
                        </a:rPr>
                        <a:t>Very low (≤ 60 mg/dL)</a:t>
                      </a:r>
                      <a:endParaRPr sz="1200">
                        <a:latin typeface="Mada"/>
                        <a:ea typeface="Mada"/>
                        <a:cs typeface="Mada"/>
                        <a:sym typeface="Mada"/>
                      </a:endParaRPr>
                    </a:p>
                  </a:txBody>
                  <a:tcPr marT="80200" marB="80200" marR="100775" marL="10077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c hMerge="1"/>
                <a:tc>
                  <a:txBody>
                    <a:bodyPr/>
                    <a:lstStyle/>
                    <a:p>
                      <a:pPr indent="0" lvl="0" marL="0" rtl="0" algn="ctr">
                        <a:spcBef>
                          <a:spcPts val="0"/>
                        </a:spcBef>
                        <a:spcAft>
                          <a:spcPts val="0"/>
                        </a:spcAft>
                        <a:buNone/>
                      </a:pPr>
                      <a:r>
                        <a:rPr lang="ar" sz="1200">
                          <a:latin typeface="Mada"/>
                          <a:ea typeface="Mada"/>
                          <a:cs typeface="Mada"/>
                          <a:sym typeface="Mada"/>
                        </a:rPr>
                        <a:t>Low</a:t>
                      </a:r>
                      <a:endParaRPr sz="1200">
                        <a:latin typeface="Mada"/>
                        <a:ea typeface="Mada"/>
                        <a:cs typeface="Mada"/>
                        <a:sym typeface="Mada"/>
                      </a:endParaRPr>
                    </a:p>
                  </a:txBody>
                  <a:tcPr marT="80200" marB="80200" marR="100775" marL="10077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r>
              <a:tr h="272950">
                <a:tc>
                  <a:txBody>
                    <a:bodyPr/>
                    <a:lstStyle/>
                    <a:p>
                      <a:pPr indent="0" lvl="0" marL="0" rtl="0" algn="ctr">
                        <a:spcBef>
                          <a:spcPts val="0"/>
                        </a:spcBef>
                        <a:spcAft>
                          <a:spcPts val="0"/>
                        </a:spcAft>
                        <a:buNone/>
                      </a:pPr>
                      <a:r>
                        <a:rPr b="1" lang="ar" sz="1200">
                          <a:solidFill>
                            <a:srgbClr val="FFFFFF"/>
                          </a:solidFill>
                          <a:latin typeface="Mada"/>
                          <a:ea typeface="Mada"/>
                          <a:cs typeface="Mada"/>
                          <a:sym typeface="Mada"/>
                        </a:rPr>
                        <a:t>Treatment</a:t>
                      </a:r>
                      <a:endParaRPr b="1" sz="1200">
                        <a:solidFill>
                          <a:srgbClr val="FFFFFF"/>
                        </a:solidFill>
                        <a:latin typeface="Mada"/>
                        <a:ea typeface="Mada"/>
                        <a:cs typeface="Mada"/>
                        <a:sym typeface="Mada"/>
                      </a:endParaRPr>
                    </a:p>
                  </a:txBody>
                  <a:tcPr marT="80200" marB="80200" marR="100775" marL="10077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chemeClr val="accent3"/>
                    </a:solidFill>
                  </a:tcPr>
                </a:tc>
                <a:tc gridSpan="2">
                  <a:txBody>
                    <a:bodyPr/>
                    <a:lstStyle/>
                    <a:p>
                      <a:pPr indent="0" lvl="0" marL="0" rtl="0" algn="ctr">
                        <a:spcBef>
                          <a:spcPts val="0"/>
                        </a:spcBef>
                        <a:spcAft>
                          <a:spcPts val="0"/>
                        </a:spcAft>
                        <a:buNone/>
                      </a:pPr>
                      <a:r>
                        <a:rPr b="1" lang="ar" sz="1200">
                          <a:solidFill>
                            <a:srgbClr val="CC0000"/>
                          </a:solidFill>
                          <a:latin typeface="Mada"/>
                          <a:ea typeface="Mada"/>
                          <a:cs typeface="Mada"/>
                          <a:sym typeface="Mada"/>
                        </a:rPr>
                        <a:t>Chest tube + Antibiotics</a:t>
                      </a:r>
                      <a:endParaRPr b="1" sz="1200">
                        <a:solidFill>
                          <a:srgbClr val="CC0000"/>
                        </a:solidFill>
                        <a:latin typeface="Mada"/>
                        <a:ea typeface="Mada"/>
                        <a:cs typeface="Mada"/>
                        <a:sym typeface="Mada"/>
                      </a:endParaRPr>
                    </a:p>
                  </a:txBody>
                  <a:tcPr marT="80200" marB="80200" marR="100775" marL="10077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c hMerge="1"/>
                <a:tc>
                  <a:txBody>
                    <a:bodyPr/>
                    <a:lstStyle/>
                    <a:p>
                      <a:pPr indent="0" lvl="0" marL="0" rtl="0" algn="ctr">
                        <a:spcBef>
                          <a:spcPts val="0"/>
                        </a:spcBef>
                        <a:spcAft>
                          <a:spcPts val="0"/>
                        </a:spcAft>
                        <a:buNone/>
                      </a:pPr>
                      <a:r>
                        <a:rPr b="1" lang="ar" sz="1200">
                          <a:solidFill>
                            <a:srgbClr val="CC0000"/>
                          </a:solidFill>
                          <a:latin typeface="Mada"/>
                          <a:ea typeface="Mada"/>
                          <a:cs typeface="Mada"/>
                          <a:sym typeface="Mada"/>
                        </a:rPr>
                        <a:t>Antibiotics</a:t>
                      </a:r>
                      <a:endParaRPr b="1" sz="1200">
                        <a:solidFill>
                          <a:srgbClr val="CC0000"/>
                        </a:solidFill>
                        <a:latin typeface="Mada"/>
                        <a:ea typeface="Mada"/>
                        <a:cs typeface="Mada"/>
                        <a:sym typeface="Mada"/>
                      </a:endParaRPr>
                    </a:p>
                  </a:txBody>
                  <a:tcPr marT="80200" marB="80200" marR="100775" marL="100775" anchor="ctr">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r>
            </a:tbl>
          </a:graphicData>
        </a:graphic>
      </p:graphicFrame>
      <p:sp>
        <p:nvSpPr>
          <p:cNvPr id="422" name="Google Shape;422;p24"/>
          <p:cNvSpPr txBox="1"/>
          <p:nvPr/>
        </p:nvSpPr>
        <p:spPr>
          <a:xfrm>
            <a:off x="285425" y="5741443"/>
            <a:ext cx="6989100" cy="370800"/>
          </a:xfrm>
          <a:prstGeom prst="rect">
            <a:avLst/>
          </a:prstGeom>
          <a:noFill/>
          <a:ln>
            <a:noFill/>
          </a:ln>
        </p:spPr>
        <p:txBody>
          <a:bodyPr anchorCtr="0" anchor="ctr" bIns="91425" lIns="91425" spcFirstLastPara="1" rIns="91425" wrap="square" tIns="91425">
            <a:noAutofit/>
          </a:bodyPr>
          <a:lstStyle/>
          <a:p>
            <a:pPr indent="-368300" lvl="0" marL="457200" rtl="0" algn="l">
              <a:lnSpc>
                <a:spcPct val="115000"/>
              </a:lnSpc>
              <a:spcBef>
                <a:spcPts val="1200"/>
              </a:spcBef>
              <a:spcAft>
                <a:spcPts val="0"/>
              </a:spcAft>
              <a:buClr>
                <a:srgbClr val="6AA84F"/>
              </a:buClr>
              <a:buSzPts val="2200"/>
              <a:buFont typeface="Mada"/>
              <a:buChar char="◄"/>
            </a:pPr>
            <a:r>
              <a:rPr b="1" lang="ar" sz="2200">
                <a:solidFill>
                  <a:srgbClr val="6AA84F"/>
                </a:solidFill>
                <a:highlight>
                  <a:schemeClr val="accent4"/>
                </a:highlight>
                <a:latin typeface="Mada"/>
                <a:ea typeface="Mada"/>
                <a:cs typeface="Mada"/>
                <a:sym typeface="Mada"/>
              </a:rPr>
              <a:t>Comparison from the Dr:</a:t>
            </a:r>
            <a:endParaRPr b="1" sz="2200">
              <a:solidFill>
                <a:srgbClr val="6AA84F"/>
              </a:solidFill>
              <a:highlight>
                <a:schemeClr val="accent4"/>
              </a:highlight>
              <a:latin typeface="Mada"/>
              <a:ea typeface="Mada"/>
              <a:cs typeface="Mada"/>
              <a:sym typeface="Mada"/>
            </a:endParaRPr>
          </a:p>
        </p:txBody>
      </p:sp>
      <p:sp>
        <p:nvSpPr>
          <p:cNvPr id="423" name="Google Shape;423;p24"/>
          <p:cNvSpPr txBox="1"/>
          <p:nvPr/>
        </p:nvSpPr>
        <p:spPr>
          <a:xfrm>
            <a:off x="355400" y="6112252"/>
            <a:ext cx="6989100" cy="746100"/>
          </a:xfrm>
          <a:prstGeom prst="rect">
            <a:avLst/>
          </a:prstGeom>
          <a:noFill/>
          <a:ln>
            <a:noFill/>
          </a:ln>
        </p:spPr>
        <p:txBody>
          <a:bodyPr anchorCtr="0" anchor="ctr" bIns="91425" lIns="91425" spcFirstLastPara="1" rIns="91425" wrap="square" tIns="91425">
            <a:noAutofit/>
          </a:bodyPr>
          <a:lstStyle/>
          <a:p>
            <a:pPr indent="-304800" lvl="0" marL="457200" rtl="0" algn="l">
              <a:spcBef>
                <a:spcPts val="0"/>
              </a:spcBef>
              <a:spcAft>
                <a:spcPts val="0"/>
              </a:spcAft>
              <a:buSzPts val="1200"/>
              <a:buFont typeface="Mada"/>
              <a:buChar char="●"/>
            </a:pPr>
            <a:r>
              <a:rPr lang="ar" sz="1200">
                <a:latin typeface="Mada"/>
                <a:ea typeface="Mada"/>
                <a:cs typeface="Mada"/>
                <a:sym typeface="Mada"/>
              </a:rPr>
              <a:t>complicated and uncomplicated parapneumonic effusion&gt; look at the chemistry</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ar" sz="1200">
                <a:latin typeface="Mada"/>
                <a:ea typeface="Mada"/>
                <a:cs typeface="Mada"/>
                <a:sym typeface="Mada"/>
              </a:rPr>
              <a:t>Empyema and complicated parapneumonic effusion &gt; look at the color </a:t>
            </a:r>
            <a:endParaRPr sz="1200">
              <a:latin typeface="Mada"/>
              <a:ea typeface="Mada"/>
              <a:cs typeface="Mada"/>
              <a:sym typeface="Mada"/>
            </a:endParaRPr>
          </a:p>
        </p:txBody>
      </p:sp>
      <p:sp>
        <p:nvSpPr>
          <p:cNvPr id="424" name="Google Shape;424;p24"/>
          <p:cNvSpPr/>
          <p:nvPr/>
        </p:nvSpPr>
        <p:spPr>
          <a:xfrm>
            <a:off x="3937250" y="5631513"/>
            <a:ext cx="453600" cy="412200"/>
          </a:xfrm>
          <a:prstGeom prst="star5">
            <a:avLst>
              <a:gd fmla="val 19098" name="adj"/>
              <a:gd fmla="val 105146" name="hf"/>
              <a:gd fmla="val 110557" name="vf"/>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 name="Google Shape;425;p24"/>
          <p:cNvSpPr txBox="1"/>
          <p:nvPr/>
        </p:nvSpPr>
        <p:spPr>
          <a:xfrm>
            <a:off x="1352100" y="-128050"/>
            <a:ext cx="5085300" cy="4122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1200"/>
              </a:spcBef>
              <a:spcAft>
                <a:spcPts val="0"/>
              </a:spcAft>
              <a:buNone/>
            </a:pPr>
            <a:r>
              <a:rPr b="1" lang="ar" sz="2600">
                <a:solidFill>
                  <a:schemeClr val="dk1"/>
                </a:solidFill>
                <a:latin typeface="Mada"/>
                <a:ea typeface="Mada"/>
                <a:cs typeface="Mada"/>
                <a:sym typeface="Mada"/>
              </a:rPr>
              <a:t>Diagnosis </a:t>
            </a:r>
            <a:endParaRPr b="1" sz="2600">
              <a:solidFill>
                <a:schemeClr val="dk1"/>
              </a:solidFill>
              <a:latin typeface="Mada"/>
              <a:ea typeface="Mada"/>
              <a:cs typeface="Mada"/>
              <a:sym typeface="Mada"/>
            </a:endParaRPr>
          </a:p>
          <a:p>
            <a:pPr indent="0" lvl="0" marL="0" rtl="0" algn="ctr">
              <a:spcBef>
                <a:spcPts val="1200"/>
              </a:spcBef>
              <a:spcAft>
                <a:spcPts val="0"/>
              </a:spcAft>
              <a:buNone/>
            </a:pPr>
            <a:r>
              <a:t/>
            </a:r>
            <a:endParaRPr b="1" sz="2600">
              <a:latin typeface="Alegreya"/>
              <a:ea typeface="Alegreya"/>
              <a:cs typeface="Alegreya"/>
              <a:sym typeface="Alegreya"/>
            </a:endParaRPr>
          </a:p>
        </p:txBody>
      </p:sp>
      <p:pic>
        <p:nvPicPr>
          <p:cNvPr id="426" name="Google Shape;426;p24"/>
          <p:cNvPicPr preferRelativeResize="0"/>
          <p:nvPr/>
        </p:nvPicPr>
        <p:blipFill rotWithShape="1">
          <a:blip r:embed="rId3">
            <a:alphaModFix/>
          </a:blip>
          <a:srcRect b="28969" l="58597" r="9473" t="29431"/>
          <a:stretch/>
        </p:blipFill>
        <p:spPr>
          <a:xfrm flipH="1">
            <a:off x="5065650" y="4232538"/>
            <a:ext cx="1371750" cy="919476"/>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0" name="Shape 430"/>
        <p:cNvGrpSpPr/>
        <p:nvPr/>
      </p:nvGrpSpPr>
      <p:grpSpPr>
        <a:xfrm>
          <a:off x="0" y="0"/>
          <a:ext cx="0" cy="0"/>
          <a:chOff x="0" y="0"/>
          <a:chExt cx="0" cy="0"/>
        </a:xfrm>
      </p:grpSpPr>
      <p:sp>
        <p:nvSpPr>
          <p:cNvPr id="431" name="Google Shape;431;p25"/>
          <p:cNvSpPr txBox="1"/>
          <p:nvPr>
            <p:ph idx="12" type="sldNum"/>
          </p:nvPr>
        </p:nvSpPr>
        <p:spPr>
          <a:xfrm>
            <a:off x="7106400" y="2"/>
            <a:ext cx="453600" cy="562200"/>
          </a:xfrm>
          <a:prstGeom prst="rect">
            <a:avLst/>
          </a:prstGeom>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lang="ar" sz="1700">
                <a:latin typeface="Exo"/>
                <a:ea typeface="Exo"/>
                <a:cs typeface="Exo"/>
                <a:sym typeface="Exo"/>
              </a:rPr>
              <a:t>‹#›</a:t>
            </a:fld>
            <a:endParaRPr sz="1700">
              <a:latin typeface="Exo"/>
              <a:ea typeface="Exo"/>
              <a:cs typeface="Exo"/>
              <a:sym typeface="Exo"/>
            </a:endParaRPr>
          </a:p>
        </p:txBody>
      </p:sp>
      <p:sp>
        <p:nvSpPr>
          <p:cNvPr id="432" name="Google Shape;432;p25"/>
          <p:cNvSpPr txBox="1"/>
          <p:nvPr/>
        </p:nvSpPr>
        <p:spPr>
          <a:xfrm>
            <a:off x="1352100" y="-128050"/>
            <a:ext cx="5085300" cy="4122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1200"/>
              </a:spcBef>
              <a:spcAft>
                <a:spcPts val="0"/>
              </a:spcAft>
              <a:buNone/>
            </a:pPr>
            <a:r>
              <a:rPr b="1" lang="ar" sz="2600">
                <a:solidFill>
                  <a:schemeClr val="dk1"/>
                </a:solidFill>
                <a:latin typeface="Mada"/>
                <a:ea typeface="Mada"/>
                <a:cs typeface="Mada"/>
                <a:sym typeface="Mada"/>
              </a:rPr>
              <a:t>Treatment </a:t>
            </a:r>
            <a:endParaRPr b="1" sz="2600">
              <a:solidFill>
                <a:schemeClr val="dk1"/>
              </a:solidFill>
              <a:latin typeface="Mada"/>
              <a:ea typeface="Mada"/>
              <a:cs typeface="Mada"/>
              <a:sym typeface="Mada"/>
            </a:endParaRPr>
          </a:p>
          <a:p>
            <a:pPr indent="0" lvl="0" marL="0" rtl="0" algn="ctr">
              <a:spcBef>
                <a:spcPts val="1200"/>
              </a:spcBef>
              <a:spcAft>
                <a:spcPts val="0"/>
              </a:spcAft>
              <a:buNone/>
            </a:pPr>
            <a:r>
              <a:t/>
            </a:r>
            <a:endParaRPr b="1" sz="2600">
              <a:latin typeface="Alegreya"/>
              <a:ea typeface="Alegreya"/>
              <a:cs typeface="Alegreya"/>
              <a:sym typeface="Alegreya"/>
            </a:endParaRPr>
          </a:p>
        </p:txBody>
      </p:sp>
      <p:sp>
        <p:nvSpPr>
          <p:cNvPr id="433" name="Google Shape;433;p25"/>
          <p:cNvSpPr/>
          <p:nvPr/>
        </p:nvSpPr>
        <p:spPr>
          <a:xfrm>
            <a:off x="621750" y="937516"/>
            <a:ext cx="3017236" cy="1456469"/>
          </a:xfrm>
          <a:custGeom>
            <a:rect b="b" l="l" r="r" t="t"/>
            <a:pathLst>
              <a:path extrusionOk="0" h="1339282" w="2646698">
                <a:moveTo>
                  <a:pt x="439917" y="0"/>
                </a:moveTo>
                <a:cubicBezTo>
                  <a:pt x="465956" y="0"/>
                  <a:pt x="487027" y="514"/>
                  <a:pt x="503130" y="1542"/>
                </a:cubicBezTo>
                <a:cubicBezTo>
                  <a:pt x="519233" y="2570"/>
                  <a:pt x="531396" y="4283"/>
                  <a:pt x="539618" y="6681"/>
                </a:cubicBezTo>
                <a:cubicBezTo>
                  <a:pt x="547841" y="9080"/>
                  <a:pt x="553323" y="12334"/>
                  <a:pt x="556064" y="16446"/>
                </a:cubicBezTo>
                <a:cubicBezTo>
                  <a:pt x="558805" y="20557"/>
                  <a:pt x="560175" y="25696"/>
                  <a:pt x="560175" y="31863"/>
                </a:cubicBezTo>
                <a:lnTo>
                  <a:pt x="560175" y="355558"/>
                </a:lnTo>
                <a:lnTo>
                  <a:pt x="2482741" y="355558"/>
                </a:lnTo>
                <a:cubicBezTo>
                  <a:pt x="2573292" y="355558"/>
                  <a:pt x="2646698" y="428964"/>
                  <a:pt x="2646698" y="519515"/>
                </a:cubicBezTo>
                <a:lnTo>
                  <a:pt x="2646698" y="1175325"/>
                </a:lnTo>
                <a:cubicBezTo>
                  <a:pt x="2646698" y="1265876"/>
                  <a:pt x="2573292" y="1339282"/>
                  <a:pt x="2482741" y="1339282"/>
                </a:cubicBezTo>
                <a:lnTo>
                  <a:pt x="465561" y="1339282"/>
                </a:lnTo>
                <a:lnTo>
                  <a:pt x="465556" y="1339281"/>
                </a:lnTo>
                <a:lnTo>
                  <a:pt x="43170" y="1339281"/>
                </a:lnTo>
                <a:cubicBezTo>
                  <a:pt x="37688" y="1339281"/>
                  <a:pt x="32548" y="1337568"/>
                  <a:pt x="27752" y="1334142"/>
                </a:cubicBezTo>
                <a:cubicBezTo>
                  <a:pt x="22955" y="1330716"/>
                  <a:pt x="18673" y="1325063"/>
                  <a:pt x="14904" y="1317183"/>
                </a:cubicBezTo>
                <a:cubicBezTo>
                  <a:pt x="11135" y="1309302"/>
                  <a:pt x="8223" y="1298681"/>
                  <a:pt x="6167" y="1285319"/>
                </a:cubicBezTo>
                <a:cubicBezTo>
                  <a:pt x="4112" y="1271957"/>
                  <a:pt x="3084" y="1255683"/>
                  <a:pt x="3084" y="1236497"/>
                </a:cubicBezTo>
                <a:cubicBezTo>
                  <a:pt x="3084" y="1216625"/>
                  <a:pt x="3940" y="1200008"/>
                  <a:pt x="5653" y="1186646"/>
                </a:cubicBezTo>
                <a:cubicBezTo>
                  <a:pt x="7366" y="1173284"/>
                  <a:pt x="10107" y="1162492"/>
                  <a:pt x="13876" y="1154269"/>
                </a:cubicBezTo>
                <a:cubicBezTo>
                  <a:pt x="17645" y="1146047"/>
                  <a:pt x="21927" y="1140051"/>
                  <a:pt x="26724" y="1136282"/>
                </a:cubicBezTo>
                <a:cubicBezTo>
                  <a:pt x="31521" y="1132513"/>
                  <a:pt x="37003" y="1130629"/>
                  <a:pt x="43170" y="1130629"/>
                </a:cubicBezTo>
                <a:lnTo>
                  <a:pt x="290880" y="1130629"/>
                </a:lnTo>
                <a:lnTo>
                  <a:pt x="290880" y="265184"/>
                </a:lnTo>
                <a:lnTo>
                  <a:pt x="77088" y="383386"/>
                </a:lnTo>
                <a:cubicBezTo>
                  <a:pt x="61328" y="390924"/>
                  <a:pt x="48480" y="395549"/>
                  <a:pt x="38544" y="397262"/>
                </a:cubicBezTo>
                <a:cubicBezTo>
                  <a:pt x="28608" y="398975"/>
                  <a:pt x="20728" y="396919"/>
                  <a:pt x="14904" y="391095"/>
                </a:cubicBezTo>
                <a:cubicBezTo>
                  <a:pt x="9079" y="385270"/>
                  <a:pt x="5139" y="375163"/>
                  <a:pt x="3084" y="360774"/>
                </a:cubicBezTo>
                <a:cubicBezTo>
                  <a:pt x="1028" y="346384"/>
                  <a:pt x="0" y="326169"/>
                  <a:pt x="0" y="300131"/>
                </a:cubicBezTo>
                <a:cubicBezTo>
                  <a:pt x="0" y="283685"/>
                  <a:pt x="343" y="270152"/>
                  <a:pt x="1028" y="259531"/>
                </a:cubicBezTo>
                <a:cubicBezTo>
                  <a:pt x="1713" y="248910"/>
                  <a:pt x="3426" y="239830"/>
                  <a:pt x="6167" y="232293"/>
                </a:cubicBezTo>
                <a:cubicBezTo>
                  <a:pt x="8908" y="224755"/>
                  <a:pt x="12677" y="218588"/>
                  <a:pt x="17473" y="213792"/>
                </a:cubicBezTo>
                <a:cubicBezTo>
                  <a:pt x="22270" y="208995"/>
                  <a:pt x="28780" y="203856"/>
                  <a:pt x="37003" y="198374"/>
                </a:cubicBezTo>
                <a:lnTo>
                  <a:pt x="322743" y="13362"/>
                </a:lnTo>
                <a:cubicBezTo>
                  <a:pt x="326169" y="10621"/>
                  <a:pt x="330452" y="8394"/>
                  <a:pt x="335591" y="6681"/>
                </a:cubicBezTo>
                <a:cubicBezTo>
                  <a:pt x="340730" y="4968"/>
                  <a:pt x="347411" y="3598"/>
                  <a:pt x="355634" y="2570"/>
                </a:cubicBezTo>
                <a:cubicBezTo>
                  <a:pt x="363857" y="1542"/>
                  <a:pt x="374649" y="857"/>
                  <a:pt x="388011" y="514"/>
                </a:cubicBezTo>
                <a:cubicBezTo>
                  <a:pt x="401373" y="171"/>
                  <a:pt x="418675" y="0"/>
                  <a:pt x="439917" y="0"/>
                </a:cubicBezTo>
                <a:close/>
              </a:path>
            </a:pathLst>
          </a:custGeom>
          <a:noFill/>
          <a:ln cap="flat" cmpd="sng" w="57150">
            <a:solidFill>
              <a:schemeClr val="accent2"/>
            </a:solidFill>
            <a:prstDash val="solid"/>
            <a:miter lim="800000"/>
            <a:headEnd len="sm" w="sm" type="none"/>
            <a:tailEnd len="sm" w="sm" type="none"/>
          </a:ln>
        </p:spPr>
        <p:txBody>
          <a:bodyPr anchorCtr="0" anchor="ctr" bIns="137150" lIns="914400" spcFirstLastPara="1" rIns="274300" wrap="square" tIns="45700">
            <a:noAutofit/>
          </a:bodyPr>
          <a:lstStyle/>
          <a:p>
            <a:pPr indent="0" lvl="0" marL="0" rtl="0" algn="ctr">
              <a:spcBef>
                <a:spcPts val="1200"/>
              </a:spcBef>
              <a:spcAft>
                <a:spcPts val="0"/>
              </a:spcAft>
              <a:buSzPts val="1100"/>
              <a:buNone/>
            </a:pPr>
            <a:r>
              <a:t/>
            </a:r>
            <a:endParaRPr b="1" sz="1900">
              <a:solidFill>
                <a:schemeClr val="dk1"/>
              </a:solidFill>
              <a:latin typeface="Mada"/>
              <a:ea typeface="Mada"/>
              <a:cs typeface="Mada"/>
              <a:sym typeface="Mada"/>
            </a:endParaRPr>
          </a:p>
          <a:p>
            <a:pPr indent="0" lvl="0" marL="0" rtl="0" algn="ctr">
              <a:spcBef>
                <a:spcPts val="1200"/>
              </a:spcBef>
              <a:spcAft>
                <a:spcPts val="0"/>
              </a:spcAft>
              <a:buClr>
                <a:schemeClr val="dk1"/>
              </a:buClr>
              <a:buSzPts val="1100"/>
              <a:buFont typeface="Arial"/>
              <a:buNone/>
            </a:pPr>
            <a:r>
              <a:rPr b="1" lang="ar" sz="1900">
                <a:solidFill>
                  <a:schemeClr val="dk1"/>
                </a:solidFill>
                <a:latin typeface="Mada"/>
                <a:ea typeface="Mada"/>
                <a:cs typeface="Mada"/>
                <a:sym typeface="Mada"/>
              </a:rPr>
              <a:t>Thoracentesis</a:t>
            </a:r>
            <a:r>
              <a:rPr b="1" baseline="30000" lang="ar" sz="1900">
                <a:solidFill>
                  <a:schemeClr val="dk1"/>
                </a:solidFill>
                <a:latin typeface="Mada"/>
                <a:ea typeface="Mada"/>
                <a:cs typeface="Mada"/>
                <a:sym typeface="Mada"/>
              </a:rPr>
              <a:t>1</a:t>
            </a:r>
            <a:endParaRPr b="1" baseline="30000" sz="1900">
              <a:solidFill>
                <a:schemeClr val="dk1"/>
              </a:solidFill>
              <a:latin typeface="Mada"/>
              <a:ea typeface="Mada"/>
              <a:cs typeface="Mada"/>
              <a:sym typeface="Mada"/>
            </a:endParaRPr>
          </a:p>
          <a:p>
            <a:pPr indent="0" lvl="0" marL="0" marR="0" rtl="0" algn="ctr">
              <a:spcBef>
                <a:spcPts val="1200"/>
              </a:spcBef>
              <a:spcAft>
                <a:spcPts val="0"/>
              </a:spcAft>
              <a:buNone/>
            </a:pPr>
            <a:r>
              <a:t/>
            </a:r>
            <a:endParaRPr sz="1900"/>
          </a:p>
        </p:txBody>
      </p:sp>
      <p:sp>
        <p:nvSpPr>
          <p:cNvPr id="434" name="Google Shape;434;p25"/>
          <p:cNvSpPr/>
          <p:nvPr/>
        </p:nvSpPr>
        <p:spPr>
          <a:xfrm>
            <a:off x="3921019" y="931826"/>
            <a:ext cx="3017236" cy="1458581"/>
          </a:xfrm>
          <a:custGeom>
            <a:rect b="b" l="l" r="r" t="t"/>
            <a:pathLst>
              <a:path extrusionOk="0" h="1353671" w="2646698">
                <a:moveTo>
                  <a:pt x="426556" y="0"/>
                </a:moveTo>
                <a:cubicBezTo>
                  <a:pt x="495764" y="0"/>
                  <a:pt x="556236" y="8737"/>
                  <a:pt x="607970" y="26210"/>
                </a:cubicBezTo>
                <a:cubicBezTo>
                  <a:pt x="659705" y="43684"/>
                  <a:pt x="702703" y="68009"/>
                  <a:pt x="736965" y="99187"/>
                </a:cubicBezTo>
                <a:cubicBezTo>
                  <a:pt x="771226" y="130365"/>
                  <a:pt x="796751" y="167368"/>
                  <a:pt x="813539" y="210194"/>
                </a:cubicBezTo>
                <a:cubicBezTo>
                  <a:pt x="830327" y="253021"/>
                  <a:pt x="838721" y="299103"/>
                  <a:pt x="838721" y="348440"/>
                </a:cubicBezTo>
                <a:lnTo>
                  <a:pt x="836640" y="369947"/>
                </a:lnTo>
                <a:lnTo>
                  <a:pt x="2482741" y="369947"/>
                </a:lnTo>
                <a:cubicBezTo>
                  <a:pt x="2573292" y="369947"/>
                  <a:pt x="2646698" y="443353"/>
                  <a:pt x="2646698" y="533904"/>
                </a:cubicBezTo>
                <a:lnTo>
                  <a:pt x="2646698" y="1189714"/>
                </a:lnTo>
                <a:cubicBezTo>
                  <a:pt x="2646698" y="1280265"/>
                  <a:pt x="2573292" y="1353671"/>
                  <a:pt x="2482741" y="1353671"/>
                </a:cubicBezTo>
                <a:lnTo>
                  <a:pt x="850028" y="1353671"/>
                </a:lnTo>
                <a:lnTo>
                  <a:pt x="465561" y="1353671"/>
                </a:lnTo>
                <a:lnTo>
                  <a:pt x="85312" y="1353671"/>
                </a:lnTo>
                <a:cubicBezTo>
                  <a:pt x="70236" y="1353671"/>
                  <a:pt x="57217" y="1352301"/>
                  <a:pt x="46253" y="1349560"/>
                </a:cubicBezTo>
                <a:cubicBezTo>
                  <a:pt x="35290" y="1346819"/>
                  <a:pt x="26382" y="1341508"/>
                  <a:pt x="19529" y="1333628"/>
                </a:cubicBezTo>
                <a:cubicBezTo>
                  <a:pt x="12677" y="1325748"/>
                  <a:pt x="7709" y="1314270"/>
                  <a:pt x="4626" y="1299195"/>
                </a:cubicBezTo>
                <a:cubicBezTo>
                  <a:pt x="1542" y="1284120"/>
                  <a:pt x="0" y="1264591"/>
                  <a:pt x="0" y="1240608"/>
                </a:cubicBezTo>
                <a:cubicBezTo>
                  <a:pt x="0" y="1217996"/>
                  <a:pt x="1028" y="1198638"/>
                  <a:pt x="3084" y="1182535"/>
                </a:cubicBezTo>
                <a:cubicBezTo>
                  <a:pt x="5140" y="1166432"/>
                  <a:pt x="8908" y="1152042"/>
                  <a:pt x="14390" y="1139366"/>
                </a:cubicBezTo>
                <a:cubicBezTo>
                  <a:pt x="19872" y="1126689"/>
                  <a:pt x="26896" y="1114355"/>
                  <a:pt x="35461" y="1102363"/>
                </a:cubicBezTo>
                <a:cubicBezTo>
                  <a:pt x="44026" y="1090372"/>
                  <a:pt x="55161" y="1077181"/>
                  <a:pt x="68866" y="1062791"/>
                </a:cubicBezTo>
                <a:lnTo>
                  <a:pt x="299103" y="816109"/>
                </a:lnTo>
                <a:cubicBezTo>
                  <a:pt x="345013" y="768143"/>
                  <a:pt x="382016" y="724459"/>
                  <a:pt x="410110" y="685059"/>
                </a:cubicBezTo>
                <a:cubicBezTo>
                  <a:pt x="438205" y="645658"/>
                  <a:pt x="460132" y="609683"/>
                  <a:pt x="475892" y="577135"/>
                </a:cubicBezTo>
                <a:cubicBezTo>
                  <a:pt x="491653" y="544586"/>
                  <a:pt x="502445" y="514608"/>
                  <a:pt x="508269" y="487199"/>
                </a:cubicBezTo>
                <a:cubicBezTo>
                  <a:pt x="514094" y="459789"/>
                  <a:pt x="517006" y="433751"/>
                  <a:pt x="517006" y="409082"/>
                </a:cubicBezTo>
                <a:cubicBezTo>
                  <a:pt x="517006" y="386470"/>
                  <a:pt x="513409" y="365056"/>
                  <a:pt x="506214" y="344842"/>
                </a:cubicBezTo>
                <a:cubicBezTo>
                  <a:pt x="499019" y="324628"/>
                  <a:pt x="488398" y="306983"/>
                  <a:pt x="474351" y="291908"/>
                </a:cubicBezTo>
                <a:cubicBezTo>
                  <a:pt x="460303" y="276833"/>
                  <a:pt x="442659" y="265013"/>
                  <a:pt x="421417" y="256447"/>
                </a:cubicBezTo>
                <a:cubicBezTo>
                  <a:pt x="400175" y="247882"/>
                  <a:pt x="375164" y="243599"/>
                  <a:pt x="346384" y="243599"/>
                </a:cubicBezTo>
                <a:cubicBezTo>
                  <a:pt x="305955" y="243599"/>
                  <a:pt x="270152" y="248739"/>
                  <a:pt x="238974" y="259017"/>
                </a:cubicBezTo>
                <a:cubicBezTo>
                  <a:pt x="207796" y="269295"/>
                  <a:pt x="180387" y="280773"/>
                  <a:pt x="156747" y="293450"/>
                </a:cubicBezTo>
                <a:cubicBezTo>
                  <a:pt x="133106" y="306126"/>
                  <a:pt x="113406" y="317776"/>
                  <a:pt x="97646" y="328397"/>
                </a:cubicBezTo>
                <a:cubicBezTo>
                  <a:pt x="81885" y="339018"/>
                  <a:pt x="69551" y="344328"/>
                  <a:pt x="60643" y="344328"/>
                </a:cubicBezTo>
                <a:cubicBezTo>
                  <a:pt x="54476" y="344328"/>
                  <a:pt x="49166" y="342272"/>
                  <a:pt x="44712" y="338161"/>
                </a:cubicBezTo>
                <a:cubicBezTo>
                  <a:pt x="40258" y="334050"/>
                  <a:pt x="36660" y="327197"/>
                  <a:pt x="33919" y="317604"/>
                </a:cubicBezTo>
                <a:cubicBezTo>
                  <a:pt x="31178" y="308011"/>
                  <a:pt x="28951" y="295163"/>
                  <a:pt x="27238" y="279060"/>
                </a:cubicBezTo>
                <a:cubicBezTo>
                  <a:pt x="25525" y="262957"/>
                  <a:pt x="24669" y="243257"/>
                  <a:pt x="24669" y="219959"/>
                </a:cubicBezTo>
                <a:cubicBezTo>
                  <a:pt x="24669" y="204199"/>
                  <a:pt x="25183" y="191008"/>
                  <a:pt x="26210" y="180387"/>
                </a:cubicBezTo>
                <a:cubicBezTo>
                  <a:pt x="27238" y="169766"/>
                  <a:pt x="28780" y="160515"/>
                  <a:pt x="30836" y="152635"/>
                </a:cubicBezTo>
                <a:cubicBezTo>
                  <a:pt x="32891" y="144755"/>
                  <a:pt x="35632" y="137903"/>
                  <a:pt x="39059" y="132078"/>
                </a:cubicBezTo>
                <a:cubicBezTo>
                  <a:pt x="42485" y="126254"/>
                  <a:pt x="48480" y="119230"/>
                  <a:pt x="57046" y="111007"/>
                </a:cubicBezTo>
                <a:cubicBezTo>
                  <a:pt x="65611" y="102785"/>
                  <a:pt x="81371" y="92335"/>
                  <a:pt x="104327" y="79658"/>
                </a:cubicBezTo>
                <a:cubicBezTo>
                  <a:pt x="127282" y="66981"/>
                  <a:pt x="155548" y="54647"/>
                  <a:pt x="189124" y="42656"/>
                </a:cubicBezTo>
                <a:cubicBezTo>
                  <a:pt x="222700" y="30664"/>
                  <a:pt x="259702" y="20557"/>
                  <a:pt x="300131" y="12334"/>
                </a:cubicBezTo>
                <a:cubicBezTo>
                  <a:pt x="340560" y="4112"/>
                  <a:pt x="382701" y="0"/>
                  <a:pt x="426556" y="0"/>
                </a:cubicBezTo>
                <a:close/>
              </a:path>
            </a:pathLst>
          </a:custGeom>
          <a:noFill/>
          <a:ln cap="flat" cmpd="sng" w="57150">
            <a:solidFill>
              <a:schemeClr val="accent3"/>
            </a:solidFill>
            <a:prstDash val="solid"/>
            <a:miter lim="800000"/>
            <a:headEnd len="sm" w="sm" type="none"/>
            <a:tailEnd len="sm" w="sm" type="none"/>
          </a:ln>
        </p:spPr>
        <p:txBody>
          <a:bodyPr anchorCtr="0" anchor="ctr" bIns="137150" lIns="914400" spcFirstLastPara="1" rIns="274300" wrap="square" tIns="45700">
            <a:noAutofit/>
          </a:bodyPr>
          <a:lstStyle/>
          <a:p>
            <a:pPr indent="0" lvl="0" marL="0" rtl="0" algn="ctr">
              <a:spcBef>
                <a:spcPts val="1200"/>
              </a:spcBef>
              <a:spcAft>
                <a:spcPts val="0"/>
              </a:spcAft>
              <a:buClr>
                <a:schemeClr val="dk1"/>
              </a:buClr>
              <a:buSzPts val="1100"/>
              <a:buFont typeface="Arial"/>
              <a:buNone/>
            </a:pPr>
            <a:r>
              <a:t/>
            </a:r>
            <a:endParaRPr b="1" sz="1900">
              <a:solidFill>
                <a:schemeClr val="dk1"/>
              </a:solidFill>
              <a:latin typeface="Mada"/>
              <a:ea typeface="Mada"/>
              <a:cs typeface="Mada"/>
              <a:sym typeface="Mada"/>
            </a:endParaRPr>
          </a:p>
          <a:p>
            <a:pPr indent="0" lvl="0" marL="0" rtl="0" algn="ctr">
              <a:spcBef>
                <a:spcPts val="1200"/>
              </a:spcBef>
              <a:spcAft>
                <a:spcPts val="1200"/>
              </a:spcAft>
              <a:buClr>
                <a:schemeClr val="dk1"/>
              </a:buClr>
              <a:buSzPts val="1100"/>
              <a:buFont typeface="Arial"/>
              <a:buNone/>
            </a:pPr>
            <a:r>
              <a:rPr b="1" lang="ar" sz="1900">
                <a:solidFill>
                  <a:schemeClr val="dk1"/>
                </a:solidFill>
                <a:latin typeface="Mada"/>
                <a:ea typeface="Mada"/>
                <a:cs typeface="Mada"/>
                <a:sym typeface="Mada"/>
              </a:rPr>
              <a:t>Treat underlying disease</a:t>
            </a:r>
            <a:endParaRPr sz="1900"/>
          </a:p>
        </p:txBody>
      </p:sp>
      <p:grpSp>
        <p:nvGrpSpPr>
          <p:cNvPr id="435" name="Google Shape;435;p25"/>
          <p:cNvGrpSpPr/>
          <p:nvPr/>
        </p:nvGrpSpPr>
        <p:grpSpPr>
          <a:xfrm>
            <a:off x="206299" y="3381724"/>
            <a:ext cx="7105601" cy="3571165"/>
            <a:chOff x="206299" y="3300674"/>
            <a:chExt cx="7105601" cy="3571165"/>
          </a:xfrm>
        </p:grpSpPr>
        <p:sp>
          <p:nvSpPr>
            <p:cNvPr id="436" name="Google Shape;436;p25"/>
            <p:cNvSpPr/>
            <p:nvPr/>
          </p:nvSpPr>
          <p:spPr>
            <a:xfrm>
              <a:off x="206299" y="3621513"/>
              <a:ext cx="2069400" cy="562200"/>
            </a:xfrm>
            <a:prstGeom prst="homePlate">
              <a:avLst>
                <a:gd fmla="val 32883" name="adj"/>
              </a:avLst>
            </a:prstGeom>
            <a:solidFill>
              <a:srgbClr val="D9D9D9"/>
            </a:solidFill>
            <a:ln>
              <a:noFill/>
            </a:ln>
          </p:spPr>
          <p:txBody>
            <a:bodyPr anchorCtr="0" anchor="ctr" bIns="45700" lIns="91425" spcFirstLastPara="1" rIns="91425" wrap="square" tIns="45700">
              <a:noAutofit/>
            </a:bodyPr>
            <a:lstStyle/>
            <a:p>
              <a:pPr indent="0" lvl="0" marL="0" rtl="0" algn="ctr">
                <a:spcBef>
                  <a:spcPts val="1200"/>
                </a:spcBef>
                <a:spcAft>
                  <a:spcPts val="1200"/>
                </a:spcAft>
                <a:buClr>
                  <a:schemeClr val="dk1"/>
                </a:buClr>
                <a:buSzPts val="1100"/>
                <a:buFont typeface="Arial"/>
                <a:buNone/>
              </a:pPr>
              <a:r>
                <a:rPr b="1" lang="ar" sz="1200">
                  <a:solidFill>
                    <a:schemeClr val="dk1"/>
                  </a:solidFill>
                  <a:latin typeface="Mada"/>
                  <a:ea typeface="Mada"/>
                  <a:cs typeface="Mada"/>
                  <a:sym typeface="Mada"/>
                </a:rPr>
                <a:t>Parapneumonic effusions</a:t>
              </a:r>
              <a:endParaRPr sz="1200">
                <a:solidFill>
                  <a:schemeClr val="dk1"/>
                </a:solidFill>
              </a:endParaRPr>
            </a:p>
          </p:txBody>
        </p:sp>
        <p:sp>
          <p:nvSpPr>
            <p:cNvPr id="437" name="Google Shape;437;p25"/>
            <p:cNvSpPr/>
            <p:nvPr/>
          </p:nvSpPr>
          <p:spPr>
            <a:xfrm>
              <a:off x="206300" y="3300674"/>
              <a:ext cx="194649" cy="3567779"/>
            </a:xfrm>
            <a:custGeom>
              <a:rect b="b" l="l" r="r" t="t"/>
              <a:pathLst>
                <a:path extrusionOk="0" h="4404665" w="160867">
                  <a:moveTo>
                    <a:pt x="0" y="0"/>
                  </a:moveTo>
                  <a:lnTo>
                    <a:pt x="10837" y="53058"/>
                  </a:lnTo>
                  <a:cubicBezTo>
                    <a:pt x="103533" y="603105"/>
                    <a:pt x="160867" y="1362988"/>
                    <a:pt x="160867" y="2202332"/>
                  </a:cubicBezTo>
                  <a:cubicBezTo>
                    <a:pt x="160867" y="3041676"/>
                    <a:pt x="103533" y="3801560"/>
                    <a:pt x="10837" y="4351607"/>
                  </a:cubicBezTo>
                  <a:lnTo>
                    <a:pt x="0" y="4404665"/>
                  </a:lnTo>
                  <a:close/>
                </a:path>
              </a:pathLst>
            </a:custGeom>
            <a:gradFill>
              <a:gsLst>
                <a:gs pos="0">
                  <a:srgbClr val="000000">
                    <a:alpha val="0"/>
                  </a:srgbClr>
                </a:gs>
                <a:gs pos="61000">
                  <a:srgbClr val="000000">
                    <a:alpha val="0"/>
                  </a:srgbClr>
                </a:gs>
                <a:gs pos="92000">
                  <a:srgbClr val="000000">
                    <a:alpha val="33725"/>
                  </a:srgbClr>
                </a:gs>
                <a:gs pos="100000">
                  <a:srgbClr val="000000">
                    <a:alpha val="33725"/>
                  </a:srgbClr>
                </a:gs>
              </a:gsLst>
              <a:lin ang="10800025"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438" name="Google Shape;438;p25"/>
            <p:cNvSpPr txBox="1"/>
            <p:nvPr/>
          </p:nvSpPr>
          <p:spPr>
            <a:xfrm>
              <a:off x="206300" y="4551618"/>
              <a:ext cx="2069400" cy="2126100"/>
            </a:xfrm>
            <a:prstGeom prst="rect">
              <a:avLst/>
            </a:prstGeom>
            <a:noFill/>
            <a:ln>
              <a:noFill/>
            </a:ln>
          </p:spPr>
          <p:txBody>
            <a:bodyPr anchorCtr="0" anchor="ctr" bIns="45700" lIns="0" spcFirstLastPara="1" rIns="0" wrap="square" tIns="45700">
              <a:noAutofit/>
            </a:bodyPr>
            <a:lstStyle/>
            <a:p>
              <a:pPr indent="-304800" lvl="0" marL="457200" rtl="0" algn="l">
                <a:spcBef>
                  <a:spcPts val="0"/>
                </a:spcBef>
                <a:spcAft>
                  <a:spcPts val="0"/>
                </a:spcAft>
                <a:buClr>
                  <a:schemeClr val="dk1"/>
                </a:buClr>
                <a:buSzPts val="1200"/>
                <a:buFont typeface="Mada"/>
                <a:buChar char="●"/>
              </a:pPr>
              <a:r>
                <a:rPr b="1" lang="ar" sz="1200">
                  <a:solidFill>
                    <a:schemeClr val="dk1"/>
                  </a:solidFill>
                  <a:latin typeface="Mada"/>
                  <a:ea typeface="Mada"/>
                  <a:cs typeface="Mada"/>
                  <a:sym typeface="Mada"/>
                </a:rPr>
                <a:t>Uncomplicated: antibiotics alone.</a:t>
              </a:r>
              <a:endParaRPr b="1" sz="1200">
                <a:solidFill>
                  <a:schemeClr val="dk1"/>
                </a:solidFill>
                <a:latin typeface="Mada"/>
                <a:ea typeface="Mada"/>
                <a:cs typeface="Mada"/>
                <a:sym typeface="Mada"/>
              </a:endParaRPr>
            </a:p>
            <a:p>
              <a:pPr indent="-304800" lvl="0" marL="457200" rtl="0" algn="l">
                <a:spcBef>
                  <a:spcPts val="0"/>
                </a:spcBef>
                <a:spcAft>
                  <a:spcPts val="0"/>
                </a:spcAft>
                <a:buClr>
                  <a:schemeClr val="accent5"/>
                </a:buClr>
                <a:buSzPts val="1200"/>
                <a:buFont typeface="Mada"/>
                <a:buChar char="●"/>
              </a:pPr>
              <a:r>
                <a:rPr b="1" lang="ar" sz="1200">
                  <a:solidFill>
                    <a:schemeClr val="accent5"/>
                  </a:solidFill>
                  <a:latin typeface="Mada"/>
                  <a:ea typeface="Mada"/>
                  <a:cs typeface="Mada"/>
                  <a:sym typeface="Mada"/>
                </a:rPr>
                <a:t>Complicated or empyema:</a:t>
              </a:r>
              <a:endParaRPr b="1" sz="1200">
                <a:solidFill>
                  <a:schemeClr val="accent5"/>
                </a:solidFill>
                <a:latin typeface="Mada"/>
                <a:ea typeface="Mada"/>
                <a:cs typeface="Mada"/>
                <a:sym typeface="Mada"/>
              </a:endParaRPr>
            </a:p>
            <a:p>
              <a:pPr indent="-304800" lvl="0" marL="457200" rtl="0" algn="l">
                <a:spcBef>
                  <a:spcPts val="0"/>
                </a:spcBef>
                <a:spcAft>
                  <a:spcPts val="0"/>
                </a:spcAft>
                <a:buClr>
                  <a:schemeClr val="accent5"/>
                </a:buClr>
                <a:buSzPts val="1200"/>
                <a:buFont typeface="Mada"/>
                <a:buChar char="❏"/>
              </a:pPr>
              <a:r>
                <a:rPr b="1" lang="ar" sz="1200">
                  <a:solidFill>
                    <a:schemeClr val="accent5"/>
                  </a:solidFill>
                  <a:latin typeface="Mada"/>
                  <a:ea typeface="Mada"/>
                  <a:cs typeface="Mada"/>
                  <a:sym typeface="Mada"/>
                </a:rPr>
                <a:t>Chest tube drainage and antibiotics.</a:t>
              </a:r>
              <a:endParaRPr b="1" sz="1200">
                <a:solidFill>
                  <a:schemeClr val="accent5"/>
                </a:solidFill>
                <a:latin typeface="Mada"/>
                <a:ea typeface="Mada"/>
                <a:cs typeface="Mada"/>
                <a:sym typeface="Mada"/>
              </a:endParaRPr>
            </a:p>
            <a:p>
              <a:pPr indent="-304800" lvl="0" marL="457200" rtl="0" algn="l">
                <a:spcBef>
                  <a:spcPts val="0"/>
                </a:spcBef>
                <a:spcAft>
                  <a:spcPts val="0"/>
                </a:spcAft>
                <a:buClr>
                  <a:schemeClr val="accent5"/>
                </a:buClr>
                <a:buSzPts val="1200"/>
                <a:buFont typeface="Mada"/>
                <a:buChar char="❏"/>
              </a:pPr>
              <a:r>
                <a:rPr lang="ar" sz="1200">
                  <a:solidFill>
                    <a:schemeClr val="accent5"/>
                  </a:solidFill>
                  <a:latin typeface="Mada"/>
                  <a:ea typeface="Mada"/>
                  <a:cs typeface="Mada"/>
                  <a:sym typeface="Mada"/>
                </a:rPr>
                <a:t>Intrapleural injection of thrombolytic agents (streptokinase or urokinase); may accelerate the drainage.</a:t>
              </a:r>
              <a:endParaRPr sz="1200">
                <a:solidFill>
                  <a:schemeClr val="accent5"/>
                </a:solidFill>
                <a:latin typeface="Mada"/>
                <a:ea typeface="Mada"/>
                <a:cs typeface="Mada"/>
                <a:sym typeface="Mada"/>
              </a:endParaRPr>
            </a:p>
            <a:p>
              <a:pPr indent="-304800" lvl="0" marL="457200" rtl="0" algn="l">
                <a:spcBef>
                  <a:spcPts val="0"/>
                </a:spcBef>
                <a:spcAft>
                  <a:spcPts val="0"/>
                </a:spcAft>
                <a:buClr>
                  <a:schemeClr val="accent5"/>
                </a:buClr>
                <a:buSzPts val="1200"/>
                <a:buFont typeface="Mada"/>
                <a:buChar char="❏"/>
              </a:pPr>
              <a:r>
                <a:rPr lang="ar" sz="1200">
                  <a:solidFill>
                    <a:schemeClr val="accent5"/>
                  </a:solidFill>
                  <a:latin typeface="Mada"/>
                  <a:ea typeface="Mada"/>
                  <a:cs typeface="Mada"/>
                  <a:sym typeface="Mada"/>
                </a:rPr>
                <a:t>Surgical lysis of adhesions may be required.</a:t>
              </a:r>
              <a:endParaRPr sz="1200">
                <a:solidFill>
                  <a:srgbClr val="595959"/>
                </a:solidFill>
                <a:latin typeface="Calibri"/>
                <a:ea typeface="Calibri"/>
                <a:cs typeface="Calibri"/>
                <a:sym typeface="Calibri"/>
              </a:endParaRPr>
            </a:p>
          </p:txBody>
        </p:sp>
        <p:sp>
          <p:nvSpPr>
            <p:cNvPr id="439" name="Google Shape;439;p25"/>
            <p:cNvSpPr/>
            <p:nvPr/>
          </p:nvSpPr>
          <p:spPr>
            <a:xfrm>
              <a:off x="2724425" y="3621512"/>
              <a:ext cx="2069400" cy="562200"/>
            </a:xfrm>
            <a:prstGeom prst="homePlate">
              <a:avLst>
                <a:gd fmla="val 32883" name="adj"/>
              </a:avLst>
            </a:prstGeom>
            <a:solidFill>
              <a:srgbClr val="CFE2F3"/>
            </a:solidFill>
            <a:ln>
              <a:noFill/>
            </a:ln>
          </p:spPr>
          <p:txBody>
            <a:bodyPr anchorCtr="0" anchor="ctr" bIns="45700" lIns="91425" spcFirstLastPara="1" rIns="91425" wrap="square" tIns="45700">
              <a:noAutofit/>
            </a:bodyPr>
            <a:lstStyle/>
            <a:p>
              <a:pPr indent="0" lvl="0" marL="0" rtl="0" algn="ctr">
                <a:spcBef>
                  <a:spcPts val="1200"/>
                </a:spcBef>
                <a:spcAft>
                  <a:spcPts val="1200"/>
                </a:spcAft>
                <a:buClr>
                  <a:schemeClr val="dk1"/>
                </a:buClr>
                <a:buSzPts val="1100"/>
                <a:buFont typeface="Arial"/>
                <a:buNone/>
              </a:pPr>
              <a:r>
                <a:rPr b="1" lang="ar" sz="1200">
                  <a:solidFill>
                    <a:schemeClr val="dk1"/>
                  </a:solidFill>
                  <a:latin typeface="Mada"/>
                  <a:ea typeface="Mada"/>
                  <a:cs typeface="Mada"/>
                  <a:sym typeface="Mada"/>
                </a:rPr>
                <a:t>Malignant effusion</a:t>
              </a:r>
              <a:endParaRPr sz="1200"/>
            </a:p>
          </p:txBody>
        </p:sp>
        <p:sp>
          <p:nvSpPr>
            <p:cNvPr id="440" name="Google Shape;440;p25"/>
            <p:cNvSpPr/>
            <p:nvPr/>
          </p:nvSpPr>
          <p:spPr>
            <a:xfrm>
              <a:off x="2724406" y="3300674"/>
              <a:ext cx="194649" cy="3567779"/>
            </a:xfrm>
            <a:custGeom>
              <a:rect b="b" l="l" r="r" t="t"/>
              <a:pathLst>
                <a:path extrusionOk="0" h="4404665" w="160867">
                  <a:moveTo>
                    <a:pt x="0" y="0"/>
                  </a:moveTo>
                  <a:lnTo>
                    <a:pt x="10837" y="53058"/>
                  </a:lnTo>
                  <a:cubicBezTo>
                    <a:pt x="103533" y="603105"/>
                    <a:pt x="160867" y="1362988"/>
                    <a:pt x="160867" y="2202332"/>
                  </a:cubicBezTo>
                  <a:cubicBezTo>
                    <a:pt x="160867" y="3041676"/>
                    <a:pt x="103533" y="3801560"/>
                    <a:pt x="10837" y="4351607"/>
                  </a:cubicBezTo>
                  <a:lnTo>
                    <a:pt x="0" y="4404665"/>
                  </a:lnTo>
                  <a:close/>
                </a:path>
              </a:pathLst>
            </a:custGeom>
            <a:gradFill>
              <a:gsLst>
                <a:gs pos="0">
                  <a:srgbClr val="000000">
                    <a:alpha val="0"/>
                  </a:srgbClr>
                </a:gs>
                <a:gs pos="61000">
                  <a:srgbClr val="000000">
                    <a:alpha val="0"/>
                  </a:srgbClr>
                </a:gs>
                <a:gs pos="92000">
                  <a:srgbClr val="000000">
                    <a:alpha val="33725"/>
                  </a:srgbClr>
                </a:gs>
                <a:gs pos="100000">
                  <a:srgbClr val="000000">
                    <a:alpha val="33725"/>
                  </a:srgbClr>
                </a:gs>
              </a:gsLst>
              <a:lin ang="10800025"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441" name="Google Shape;441;p25"/>
            <p:cNvSpPr txBox="1"/>
            <p:nvPr/>
          </p:nvSpPr>
          <p:spPr>
            <a:xfrm>
              <a:off x="2708763" y="4436981"/>
              <a:ext cx="2069400" cy="1992600"/>
            </a:xfrm>
            <a:prstGeom prst="rect">
              <a:avLst/>
            </a:prstGeom>
            <a:noFill/>
            <a:ln>
              <a:noFill/>
            </a:ln>
          </p:spPr>
          <p:txBody>
            <a:bodyPr anchorCtr="0" anchor="ctr" bIns="45700" lIns="0" spcFirstLastPara="1" rIns="0" wrap="square" tIns="45700">
              <a:noAutofit/>
            </a:bodyPr>
            <a:lstStyle/>
            <a:p>
              <a:pPr indent="-304800" lvl="0" marL="457200" rtl="0" algn="l">
                <a:spcBef>
                  <a:spcPts val="1200"/>
                </a:spcBef>
                <a:spcAft>
                  <a:spcPts val="0"/>
                </a:spcAft>
                <a:buSzPts val="1200"/>
                <a:buFont typeface="Mada"/>
                <a:buChar char="●"/>
              </a:pPr>
              <a:r>
                <a:rPr lang="ar" sz="1200">
                  <a:solidFill>
                    <a:schemeClr val="dk1"/>
                  </a:solidFill>
                  <a:latin typeface="Mada"/>
                  <a:ea typeface="Mada"/>
                  <a:cs typeface="Mada"/>
                  <a:sym typeface="Mada"/>
                </a:rPr>
                <a:t>chest tube +/- pleurodesis (sclerosants) VATS</a:t>
              </a:r>
              <a:endParaRPr sz="1200">
                <a:solidFill>
                  <a:schemeClr val="dk1"/>
                </a:solidFill>
                <a:latin typeface="Mada"/>
                <a:ea typeface="Mada"/>
                <a:cs typeface="Mada"/>
                <a:sym typeface="Mada"/>
              </a:endParaRPr>
            </a:p>
            <a:p>
              <a:pPr indent="-304800" lvl="0" marL="457200" rtl="0" algn="l">
                <a:spcBef>
                  <a:spcPts val="0"/>
                </a:spcBef>
                <a:spcAft>
                  <a:spcPts val="0"/>
                </a:spcAft>
                <a:buSzPts val="1200"/>
                <a:buFont typeface="Mada"/>
                <a:buChar char="●"/>
              </a:pPr>
              <a:r>
                <a:rPr lang="ar" sz="1200">
                  <a:solidFill>
                    <a:schemeClr val="accent5"/>
                  </a:solidFill>
                  <a:latin typeface="Mada"/>
                  <a:ea typeface="Mada"/>
                  <a:cs typeface="Mada"/>
                  <a:sym typeface="Mada"/>
                </a:rPr>
                <a:t>Malignant pleural effusions that reaccumulate and are symptomatic can be aspirated to dryness followed by the instillation of a sclerosing agent such as tetracycline or talc.</a:t>
              </a:r>
              <a:endParaRPr sz="1200">
                <a:solidFill>
                  <a:schemeClr val="accent5"/>
                </a:solidFill>
                <a:latin typeface="Mada"/>
                <a:ea typeface="Mada"/>
                <a:cs typeface="Mada"/>
                <a:sym typeface="Mada"/>
              </a:endParaRPr>
            </a:p>
            <a:p>
              <a:pPr indent="0" lvl="0" marL="0" marR="0" rtl="0" algn="just">
                <a:spcBef>
                  <a:spcPts val="1200"/>
                </a:spcBef>
                <a:spcAft>
                  <a:spcPts val="0"/>
                </a:spcAft>
                <a:buNone/>
              </a:pPr>
              <a:r>
                <a:t/>
              </a:r>
              <a:endParaRPr sz="1200">
                <a:solidFill>
                  <a:srgbClr val="595959"/>
                </a:solidFill>
                <a:latin typeface="Calibri"/>
                <a:ea typeface="Calibri"/>
                <a:cs typeface="Calibri"/>
                <a:sym typeface="Calibri"/>
              </a:endParaRPr>
            </a:p>
          </p:txBody>
        </p:sp>
        <p:sp>
          <p:nvSpPr>
            <p:cNvPr id="442" name="Google Shape;442;p25"/>
            <p:cNvSpPr/>
            <p:nvPr/>
          </p:nvSpPr>
          <p:spPr>
            <a:xfrm>
              <a:off x="5226877" y="3621513"/>
              <a:ext cx="2069400" cy="562200"/>
            </a:xfrm>
            <a:prstGeom prst="homePlate">
              <a:avLst>
                <a:gd fmla="val 32883" name="adj"/>
              </a:avLst>
            </a:prstGeom>
            <a:solidFill>
              <a:schemeClr val="accent3"/>
            </a:solidFill>
            <a:ln>
              <a:noFill/>
            </a:ln>
          </p:spPr>
          <p:txBody>
            <a:bodyPr anchorCtr="0" anchor="ctr" bIns="45700" lIns="91425" spcFirstLastPara="1" rIns="91425" wrap="square" tIns="45700">
              <a:noAutofit/>
            </a:bodyPr>
            <a:lstStyle/>
            <a:p>
              <a:pPr indent="0" lvl="0" marL="0" rtl="0" algn="ctr">
                <a:spcBef>
                  <a:spcPts val="1200"/>
                </a:spcBef>
                <a:spcAft>
                  <a:spcPts val="1200"/>
                </a:spcAft>
                <a:buClr>
                  <a:schemeClr val="dk1"/>
                </a:buClr>
                <a:buSzPts val="1100"/>
                <a:buFont typeface="Arial"/>
                <a:buNone/>
              </a:pPr>
              <a:r>
                <a:rPr b="1" lang="ar" sz="1100">
                  <a:solidFill>
                    <a:schemeClr val="dk1"/>
                  </a:solidFill>
                  <a:latin typeface="Mada"/>
                  <a:ea typeface="Mada"/>
                  <a:cs typeface="Mada"/>
                  <a:sym typeface="Mada"/>
                </a:rPr>
                <a:t>Hemithorax involved/empyema</a:t>
              </a:r>
              <a:endParaRPr sz="1100"/>
            </a:p>
          </p:txBody>
        </p:sp>
        <p:sp>
          <p:nvSpPr>
            <p:cNvPr id="443" name="Google Shape;443;p25"/>
            <p:cNvSpPr/>
            <p:nvPr/>
          </p:nvSpPr>
          <p:spPr>
            <a:xfrm>
              <a:off x="5226862" y="3304061"/>
              <a:ext cx="194649" cy="3567779"/>
            </a:xfrm>
            <a:custGeom>
              <a:rect b="b" l="l" r="r" t="t"/>
              <a:pathLst>
                <a:path extrusionOk="0" h="4404665" w="160867">
                  <a:moveTo>
                    <a:pt x="0" y="0"/>
                  </a:moveTo>
                  <a:lnTo>
                    <a:pt x="10837" y="53058"/>
                  </a:lnTo>
                  <a:cubicBezTo>
                    <a:pt x="103533" y="603105"/>
                    <a:pt x="160867" y="1362988"/>
                    <a:pt x="160867" y="2202332"/>
                  </a:cubicBezTo>
                  <a:cubicBezTo>
                    <a:pt x="160867" y="3041676"/>
                    <a:pt x="103533" y="3801560"/>
                    <a:pt x="10837" y="4351607"/>
                  </a:cubicBezTo>
                  <a:lnTo>
                    <a:pt x="0" y="4404665"/>
                  </a:lnTo>
                  <a:close/>
                </a:path>
              </a:pathLst>
            </a:custGeom>
            <a:gradFill>
              <a:gsLst>
                <a:gs pos="0">
                  <a:srgbClr val="000000">
                    <a:alpha val="0"/>
                  </a:srgbClr>
                </a:gs>
                <a:gs pos="61000">
                  <a:srgbClr val="000000">
                    <a:alpha val="0"/>
                  </a:srgbClr>
                </a:gs>
                <a:gs pos="92000">
                  <a:srgbClr val="000000">
                    <a:alpha val="33725"/>
                  </a:srgbClr>
                </a:gs>
                <a:gs pos="100000">
                  <a:srgbClr val="000000">
                    <a:alpha val="33725"/>
                  </a:srgbClr>
                </a:gs>
              </a:gsLst>
              <a:lin ang="10800025"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444" name="Google Shape;444;p25"/>
            <p:cNvSpPr txBox="1"/>
            <p:nvPr/>
          </p:nvSpPr>
          <p:spPr>
            <a:xfrm>
              <a:off x="5242500" y="4183725"/>
              <a:ext cx="2069400" cy="756300"/>
            </a:xfrm>
            <a:prstGeom prst="rect">
              <a:avLst/>
            </a:prstGeom>
            <a:noFill/>
            <a:ln>
              <a:noFill/>
            </a:ln>
          </p:spPr>
          <p:txBody>
            <a:bodyPr anchorCtr="0" anchor="ctr" bIns="45700" lIns="0" spcFirstLastPara="1" rIns="0" wrap="square" tIns="45700">
              <a:noAutofit/>
            </a:bodyPr>
            <a:lstStyle/>
            <a:p>
              <a:pPr indent="-304800" lvl="0" marL="457200" rtl="0" algn="l">
                <a:spcBef>
                  <a:spcPts val="1200"/>
                </a:spcBef>
                <a:spcAft>
                  <a:spcPts val="0"/>
                </a:spcAft>
                <a:buClr>
                  <a:schemeClr val="dk1"/>
                </a:buClr>
                <a:buSzPts val="1200"/>
                <a:buFont typeface="Mada"/>
                <a:buChar char="●"/>
              </a:pPr>
              <a:r>
                <a:rPr lang="ar" sz="1200">
                  <a:solidFill>
                    <a:schemeClr val="dk1"/>
                  </a:solidFill>
                  <a:latin typeface="Mada"/>
                  <a:ea typeface="Mada"/>
                  <a:cs typeface="Mada"/>
                  <a:sym typeface="Mada"/>
                </a:rPr>
                <a:t>tube thoracostomy +/- VATS </a:t>
              </a:r>
              <a:r>
                <a:rPr lang="ar" sz="1200">
                  <a:solidFill>
                    <a:srgbClr val="999999"/>
                  </a:solidFill>
                  <a:latin typeface="Mada"/>
                  <a:ea typeface="Mada"/>
                  <a:cs typeface="Mada"/>
                  <a:sym typeface="Mada"/>
                </a:rPr>
                <a:t>( video assisted thoracoscopic surgery)</a:t>
              </a:r>
              <a:endParaRPr sz="1200">
                <a:solidFill>
                  <a:srgbClr val="999999"/>
                </a:solidFill>
                <a:latin typeface="Calibri"/>
                <a:ea typeface="Calibri"/>
                <a:cs typeface="Calibri"/>
                <a:sym typeface="Calibri"/>
              </a:endParaRPr>
            </a:p>
          </p:txBody>
        </p:sp>
      </p:grpSp>
      <p:grpSp>
        <p:nvGrpSpPr>
          <p:cNvPr id="445" name="Google Shape;445;p25"/>
          <p:cNvGrpSpPr/>
          <p:nvPr/>
        </p:nvGrpSpPr>
        <p:grpSpPr>
          <a:xfrm>
            <a:off x="1537643" y="7170724"/>
            <a:ext cx="4714205" cy="2439774"/>
            <a:chOff x="1549768" y="6961976"/>
            <a:chExt cx="4714205" cy="2439774"/>
          </a:xfrm>
        </p:grpSpPr>
        <p:sp>
          <p:nvSpPr>
            <p:cNvPr id="446" name="Google Shape;446;p25"/>
            <p:cNvSpPr/>
            <p:nvPr/>
          </p:nvSpPr>
          <p:spPr>
            <a:xfrm>
              <a:off x="1549768" y="7358141"/>
              <a:ext cx="2069400" cy="562200"/>
            </a:xfrm>
            <a:prstGeom prst="homePlate">
              <a:avLst>
                <a:gd fmla="val 32883" name="adj"/>
              </a:avLst>
            </a:prstGeom>
            <a:solidFill>
              <a:schemeClr val="accent3"/>
            </a:solidFill>
            <a:ln>
              <a:noFill/>
            </a:ln>
          </p:spPr>
          <p:txBody>
            <a:bodyPr anchorCtr="0" anchor="ctr" bIns="45700" lIns="91425" spcFirstLastPara="1" rIns="91425" wrap="square" tIns="45700">
              <a:noAutofit/>
            </a:bodyPr>
            <a:lstStyle/>
            <a:p>
              <a:pPr indent="0" lvl="0" marL="0" rtl="0" algn="ctr">
                <a:spcBef>
                  <a:spcPts val="1200"/>
                </a:spcBef>
                <a:spcAft>
                  <a:spcPts val="1200"/>
                </a:spcAft>
                <a:buClr>
                  <a:schemeClr val="dk1"/>
                </a:buClr>
                <a:buSzPts val="1100"/>
                <a:buFont typeface="Arial"/>
                <a:buNone/>
              </a:pPr>
              <a:r>
                <a:rPr b="1" lang="ar" sz="1200">
                  <a:solidFill>
                    <a:schemeClr val="dk1"/>
                  </a:solidFill>
                  <a:latin typeface="Mada"/>
                  <a:ea typeface="Mada"/>
                  <a:cs typeface="Mada"/>
                  <a:sym typeface="Mada"/>
                </a:rPr>
                <a:t>Transudative effusion </a:t>
              </a:r>
              <a:endParaRPr sz="1200">
                <a:solidFill>
                  <a:schemeClr val="dk1"/>
                </a:solidFill>
              </a:endParaRPr>
            </a:p>
          </p:txBody>
        </p:sp>
        <p:sp>
          <p:nvSpPr>
            <p:cNvPr id="447" name="Google Shape;447;p25"/>
            <p:cNvSpPr/>
            <p:nvPr/>
          </p:nvSpPr>
          <p:spPr>
            <a:xfrm>
              <a:off x="1549775" y="7054617"/>
              <a:ext cx="194649" cy="2246379"/>
            </a:xfrm>
            <a:custGeom>
              <a:rect b="b" l="l" r="r" t="t"/>
              <a:pathLst>
                <a:path extrusionOk="0" h="4404665" w="160867">
                  <a:moveTo>
                    <a:pt x="0" y="0"/>
                  </a:moveTo>
                  <a:lnTo>
                    <a:pt x="10837" y="53058"/>
                  </a:lnTo>
                  <a:cubicBezTo>
                    <a:pt x="103533" y="603105"/>
                    <a:pt x="160867" y="1362988"/>
                    <a:pt x="160867" y="2202332"/>
                  </a:cubicBezTo>
                  <a:cubicBezTo>
                    <a:pt x="160867" y="3041676"/>
                    <a:pt x="103533" y="3801560"/>
                    <a:pt x="10837" y="4351607"/>
                  </a:cubicBezTo>
                  <a:lnTo>
                    <a:pt x="0" y="4404665"/>
                  </a:lnTo>
                  <a:close/>
                </a:path>
              </a:pathLst>
            </a:custGeom>
            <a:gradFill>
              <a:gsLst>
                <a:gs pos="0">
                  <a:srgbClr val="000000">
                    <a:alpha val="0"/>
                  </a:srgbClr>
                </a:gs>
                <a:gs pos="61000">
                  <a:srgbClr val="000000">
                    <a:alpha val="0"/>
                  </a:srgbClr>
                </a:gs>
                <a:gs pos="92000">
                  <a:srgbClr val="000000">
                    <a:alpha val="33725"/>
                  </a:srgbClr>
                </a:gs>
                <a:gs pos="100000">
                  <a:srgbClr val="000000">
                    <a:alpha val="33725"/>
                  </a:srgbClr>
                </a:gs>
              </a:gsLst>
              <a:lin ang="10800025"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448" name="Google Shape;448;p25"/>
            <p:cNvSpPr txBox="1"/>
            <p:nvPr/>
          </p:nvSpPr>
          <p:spPr>
            <a:xfrm>
              <a:off x="1549775" y="7920350"/>
              <a:ext cx="2069400" cy="1481400"/>
            </a:xfrm>
            <a:prstGeom prst="rect">
              <a:avLst/>
            </a:prstGeom>
            <a:noFill/>
            <a:ln>
              <a:noFill/>
            </a:ln>
          </p:spPr>
          <p:txBody>
            <a:bodyPr anchorCtr="0" anchor="t" bIns="45700" lIns="0" spcFirstLastPara="1" rIns="0" wrap="square" tIns="45700">
              <a:noAutofit/>
            </a:bodyPr>
            <a:lstStyle/>
            <a:p>
              <a:pPr indent="-304800" lvl="0" marL="457200" rtl="0" algn="l">
                <a:spcBef>
                  <a:spcPts val="1200"/>
                </a:spcBef>
                <a:spcAft>
                  <a:spcPts val="0"/>
                </a:spcAft>
                <a:buClr>
                  <a:schemeClr val="accent5"/>
                </a:buClr>
                <a:buSzPts val="1200"/>
                <a:buFont typeface="Mada"/>
                <a:buChar char="●"/>
              </a:pPr>
              <a:r>
                <a:rPr lang="ar" sz="1200">
                  <a:solidFill>
                    <a:schemeClr val="accent5"/>
                  </a:solidFill>
                  <a:latin typeface="Mada"/>
                  <a:ea typeface="Mada"/>
                  <a:cs typeface="Mada"/>
                  <a:sym typeface="Mada"/>
                </a:rPr>
                <a:t>Diuretics and sodium restriction.</a:t>
              </a:r>
              <a:endParaRPr sz="1200">
                <a:solidFill>
                  <a:schemeClr val="accent5"/>
                </a:solidFill>
                <a:latin typeface="Mada"/>
                <a:ea typeface="Mada"/>
                <a:cs typeface="Mada"/>
                <a:sym typeface="Mada"/>
              </a:endParaRPr>
            </a:p>
            <a:p>
              <a:pPr indent="-304800" lvl="0" marL="457200" rtl="0" algn="l">
                <a:spcBef>
                  <a:spcPts val="0"/>
                </a:spcBef>
                <a:spcAft>
                  <a:spcPts val="0"/>
                </a:spcAft>
                <a:buClr>
                  <a:schemeClr val="accent5"/>
                </a:buClr>
                <a:buSzPts val="1200"/>
                <a:buFont typeface="Mada"/>
                <a:buChar char="●"/>
              </a:pPr>
              <a:r>
                <a:rPr lang="ar" sz="1200">
                  <a:solidFill>
                    <a:schemeClr val="accent5"/>
                  </a:solidFill>
                  <a:latin typeface="Mada"/>
                  <a:ea typeface="Mada"/>
                  <a:cs typeface="Mada"/>
                  <a:sym typeface="Mada"/>
                </a:rPr>
                <a:t> Therapeutic thoracentesis (</a:t>
              </a:r>
              <a:r>
                <a:rPr lang="ar" sz="1200">
                  <a:solidFill>
                    <a:schemeClr val="accent5"/>
                  </a:solidFill>
                  <a:latin typeface="Mada"/>
                  <a:ea typeface="Mada"/>
                  <a:cs typeface="Mada"/>
                  <a:sym typeface="Mada"/>
                </a:rPr>
                <a:t>only if	massive effusion is	causing dyspnea)</a:t>
              </a:r>
              <a:endParaRPr sz="1200">
                <a:solidFill>
                  <a:schemeClr val="accent5"/>
                </a:solidFill>
                <a:latin typeface="Mada"/>
                <a:ea typeface="Mada"/>
                <a:cs typeface="Mada"/>
                <a:sym typeface="Mada"/>
              </a:endParaRPr>
            </a:p>
          </p:txBody>
        </p:sp>
        <p:sp>
          <p:nvSpPr>
            <p:cNvPr id="449" name="Google Shape;449;p25"/>
            <p:cNvSpPr/>
            <p:nvPr/>
          </p:nvSpPr>
          <p:spPr>
            <a:xfrm>
              <a:off x="4194574" y="7247652"/>
              <a:ext cx="2069400" cy="562200"/>
            </a:xfrm>
            <a:prstGeom prst="homePlate">
              <a:avLst>
                <a:gd fmla="val 32883" name="adj"/>
              </a:avLst>
            </a:prstGeom>
            <a:solidFill>
              <a:schemeClr val="accent2"/>
            </a:solidFill>
            <a:ln>
              <a:noFill/>
            </a:ln>
          </p:spPr>
          <p:txBody>
            <a:bodyPr anchorCtr="0" anchor="ctr" bIns="45700" lIns="91425" spcFirstLastPara="1" rIns="91425" wrap="square" tIns="45700">
              <a:noAutofit/>
            </a:bodyPr>
            <a:lstStyle/>
            <a:p>
              <a:pPr indent="0" lvl="0" marL="0" rtl="0" algn="ctr">
                <a:spcBef>
                  <a:spcPts val="1200"/>
                </a:spcBef>
                <a:spcAft>
                  <a:spcPts val="1200"/>
                </a:spcAft>
                <a:buClr>
                  <a:schemeClr val="dk1"/>
                </a:buClr>
                <a:buSzPts val="1100"/>
                <a:buFont typeface="Arial"/>
                <a:buNone/>
              </a:pPr>
              <a:r>
                <a:rPr b="1" lang="ar" sz="1200">
                  <a:solidFill>
                    <a:schemeClr val="dk1"/>
                  </a:solidFill>
                  <a:latin typeface="Mada"/>
                  <a:ea typeface="Mada"/>
                  <a:cs typeface="Mada"/>
                  <a:sym typeface="Mada"/>
                </a:rPr>
                <a:t>Exudative </a:t>
              </a:r>
              <a:r>
                <a:rPr b="1" lang="ar" sz="1200">
                  <a:solidFill>
                    <a:schemeClr val="dk1"/>
                  </a:solidFill>
                  <a:latin typeface="Mada"/>
                  <a:ea typeface="Mada"/>
                  <a:cs typeface="Mada"/>
                  <a:sym typeface="Mada"/>
                </a:rPr>
                <a:t>effusion </a:t>
              </a:r>
              <a:endParaRPr sz="1200">
                <a:solidFill>
                  <a:schemeClr val="dk1"/>
                </a:solidFill>
              </a:endParaRPr>
            </a:p>
          </p:txBody>
        </p:sp>
        <p:sp>
          <p:nvSpPr>
            <p:cNvPr id="450" name="Google Shape;450;p25"/>
            <p:cNvSpPr/>
            <p:nvPr/>
          </p:nvSpPr>
          <p:spPr>
            <a:xfrm>
              <a:off x="4194576" y="6961976"/>
              <a:ext cx="194649" cy="2334472"/>
            </a:xfrm>
            <a:custGeom>
              <a:rect b="b" l="l" r="r" t="t"/>
              <a:pathLst>
                <a:path extrusionOk="0" h="4404665" w="160867">
                  <a:moveTo>
                    <a:pt x="0" y="0"/>
                  </a:moveTo>
                  <a:lnTo>
                    <a:pt x="10837" y="53058"/>
                  </a:lnTo>
                  <a:cubicBezTo>
                    <a:pt x="103533" y="603105"/>
                    <a:pt x="160867" y="1362988"/>
                    <a:pt x="160867" y="2202332"/>
                  </a:cubicBezTo>
                  <a:cubicBezTo>
                    <a:pt x="160867" y="3041676"/>
                    <a:pt x="103533" y="3801560"/>
                    <a:pt x="10837" y="4351607"/>
                  </a:cubicBezTo>
                  <a:lnTo>
                    <a:pt x="0" y="4404665"/>
                  </a:lnTo>
                  <a:close/>
                </a:path>
              </a:pathLst>
            </a:custGeom>
            <a:gradFill>
              <a:gsLst>
                <a:gs pos="0">
                  <a:srgbClr val="000000">
                    <a:alpha val="0"/>
                  </a:srgbClr>
                </a:gs>
                <a:gs pos="61000">
                  <a:srgbClr val="000000">
                    <a:alpha val="0"/>
                  </a:srgbClr>
                </a:gs>
                <a:gs pos="92000">
                  <a:srgbClr val="000000">
                    <a:alpha val="33725"/>
                  </a:srgbClr>
                </a:gs>
                <a:gs pos="100000">
                  <a:srgbClr val="000000">
                    <a:alpha val="33725"/>
                  </a:srgbClr>
                </a:gs>
              </a:gsLst>
              <a:lin ang="10800025"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Calibri"/>
                <a:ea typeface="Calibri"/>
                <a:cs typeface="Calibri"/>
                <a:sym typeface="Calibri"/>
              </a:endParaRPr>
            </a:p>
          </p:txBody>
        </p:sp>
        <p:sp>
          <p:nvSpPr>
            <p:cNvPr id="451" name="Google Shape;451;p25"/>
            <p:cNvSpPr txBox="1"/>
            <p:nvPr/>
          </p:nvSpPr>
          <p:spPr>
            <a:xfrm>
              <a:off x="4194575" y="7809850"/>
              <a:ext cx="1962300" cy="1389392"/>
            </a:xfrm>
            <a:prstGeom prst="rect">
              <a:avLst/>
            </a:prstGeom>
            <a:noFill/>
            <a:ln>
              <a:noFill/>
            </a:ln>
          </p:spPr>
          <p:txBody>
            <a:bodyPr anchorCtr="0" anchor="t" bIns="45700" lIns="0" spcFirstLastPara="1" rIns="0" wrap="square" tIns="45700">
              <a:noAutofit/>
            </a:bodyPr>
            <a:lstStyle/>
            <a:p>
              <a:pPr indent="-304800" lvl="0" marL="457200" rtl="0" algn="ctr">
                <a:spcBef>
                  <a:spcPts val="1200"/>
                </a:spcBef>
                <a:spcAft>
                  <a:spcPts val="0"/>
                </a:spcAft>
                <a:buClr>
                  <a:schemeClr val="accent5"/>
                </a:buClr>
                <a:buSzPts val="1200"/>
                <a:buFont typeface="Mada"/>
                <a:buChar char="●"/>
              </a:pPr>
              <a:r>
                <a:rPr lang="ar" sz="1200">
                  <a:solidFill>
                    <a:schemeClr val="accent5"/>
                  </a:solidFill>
                  <a:latin typeface="Mada"/>
                  <a:ea typeface="Mada"/>
                  <a:cs typeface="Mada"/>
                  <a:sym typeface="Mada"/>
                </a:rPr>
                <a:t>Treat underlying cause.</a:t>
              </a:r>
              <a:endParaRPr sz="1200">
                <a:solidFill>
                  <a:schemeClr val="accent5"/>
                </a:solidFill>
                <a:latin typeface="Calibri"/>
                <a:ea typeface="Calibri"/>
                <a:cs typeface="Calibri"/>
                <a:sym typeface="Calibri"/>
              </a:endParaRPr>
            </a:p>
          </p:txBody>
        </p:sp>
      </p:grpSp>
      <p:sp>
        <p:nvSpPr>
          <p:cNvPr id="452" name="Google Shape;452;p25"/>
          <p:cNvSpPr txBox="1"/>
          <p:nvPr/>
        </p:nvSpPr>
        <p:spPr>
          <a:xfrm>
            <a:off x="211200" y="2393975"/>
            <a:ext cx="7147500" cy="1011600"/>
          </a:xfrm>
          <a:prstGeom prst="rect">
            <a:avLst/>
          </a:prstGeom>
          <a:noFill/>
          <a:ln>
            <a:noFill/>
          </a:ln>
        </p:spPr>
        <p:txBody>
          <a:bodyPr anchorCtr="0" anchor="t" bIns="91425" lIns="91425" spcFirstLastPara="1" rIns="91425" wrap="square" tIns="91425">
            <a:noAutofit/>
          </a:bodyPr>
          <a:lstStyle/>
          <a:p>
            <a:pPr indent="0" lvl="0" marL="457200" rtl="0" algn="l">
              <a:spcBef>
                <a:spcPts val="0"/>
              </a:spcBef>
              <a:spcAft>
                <a:spcPts val="0"/>
              </a:spcAft>
              <a:buNone/>
            </a:pPr>
            <a:r>
              <a:t/>
            </a:r>
            <a:endParaRPr sz="1200">
              <a:solidFill>
                <a:srgbClr val="6AA84F"/>
              </a:solidFill>
              <a:latin typeface="Mada"/>
              <a:ea typeface="Mada"/>
              <a:cs typeface="Mada"/>
              <a:sym typeface="Mada"/>
            </a:endParaRPr>
          </a:p>
          <a:p>
            <a:pPr indent="-304800" lvl="0" marL="457200" rtl="0" algn="l">
              <a:spcBef>
                <a:spcPts val="0"/>
              </a:spcBef>
              <a:spcAft>
                <a:spcPts val="0"/>
              </a:spcAft>
              <a:buClr>
                <a:srgbClr val="6AA84F"/>
              </a:buClr>
              <a:buSzPts val="1200"/>
              <a:buFont typeface="Mada"/>
              <a:buChar char="●"/>
            </a:pPr>
            <a:r>
              <a:rPr b="1" lang="ar" sz="1200">
                <a:solidFill>
                  <a:srgbClr val="6AA84F"/>
                </a:solidFill>
                <a:latin typeface="Mada"/>
                <a:ea typeface="Mada"/>
                <a:cs typeface="Mada"/>
                <a:sym typeface="Mada"/>
              </a:rPr>
              <a:t>thoracentesis</a:t>
            </a:r>
            <a:r>
              <a:rPr lang="ar" sz="1200">
                <a:solidFill>
                  <a:srgbClr val="6AA84F"/>
                </a:solidFill>
                <a:latin typeface="Mada"/>
                <a:ea typeface="Mada"/>
                <a:cs typeface="Mada"/>
                <a:sym typeface="Mada"/>
              </a:rPr>
              <a:t> : is done for symptomatic </a:t>
            </a:r>
            <a:r>
              <a:rPr lang="ar" sz="1200">
                <a:solidFill>
                  <a:srgbClr val="6AA84F"/>
                </a:solidFill>
                <a:latin typeface="Mada"/>
                <a:ea typeface="Mada"/>
                <a:cs typeface="Mada"/>
                <a:sym typeface="Mada"/>
              </a:rPr>
              <a:t>relief</a:t>
            </a:r>
            <a:r>
              <a:rPr lang="ar" sz="1200">
                <a:solidFill>
                  <a:srgbClr val="6AA84F"/>
                </a:solidFill>
                <a:latin typeface="Mada"/>
                <a:ea typeface="Mada"/>
                <a:cs typeface="Mada"/>
                <a:sym typeface="Mada"/>
              </a:rPr>
              <a:t> or to take a sample from pleural fluid and removed </a:t>
            </a:r>
            <a:r>
              <a:rPr lang="ar" sz="1200">
                <a:solidFill>
                  <a:srgbClr val="6AA84F"/>
                </a:solidFill>
                <a:latin typeface="Mada"/>
                <a:ea typeface="Mada"/>
                <a:cs typeface="Mada"/>
                <a:sym typeface="Mada"/>
              </a:rPr>
              <a:t>immediately</a:t>
            </a:r>
            <a:r>
              <a:rPr lang="ar" sz="1200">
                <a:solidFill>
                  <a:srgbClr val="6AA84F"/>
                </a:solidFill>
                <a:latin typeface="Mada"/>
                <a:ea typeface="Mada"/>
                <a:cs typeface="Mada"/>
                <a:sym typeface="Mada"/>
              </a:rPr>
              <a:t> </a:t>
            </a:r>
            <a:endParaRPr sz="1200">
              <a:solidFill>
                <a:srgbClr val="6AA84F"/>
              </a:solidFill>
              <a:latin typeface="Mada"/>
              <a:ea typeface="Mada"/>
              <a:cs typeface="Mada"/>
              <a:sym typeface="Mada"/>
            </a:endParaRPr>
          </a:p>
          <a:p>
            <a:pPr indent="-304800" lvl="0" marL="457200" rtl="0" algn="l">
              <a:spcBef>
                <a:spcPts val="0"/>
              </a:spcBef>
              <a:spcAft>
                <a:spcPts val="0"/>
              </a:spcAft>
              <a:buClr>
                <a:srgbClr val="6AA84F"/>
              </a:buClr>
              <a:buSzPts val="1200"/>
              <a:buFont typeface="Mada"/>
              <a:buChar char="●"/>
            </a:pPr>
            <a:r>
              <a:rPr b="1" lang="ar" sz="1200">
                <a:solidFill>
                  <a:srgbClr val="6AA84F"/>
                </a:solidFill>
                <a:latin typeface="Mada"/>
                <a:ea typeface="Mada"/>
                <a:cs typeface="Mada"/>
                <a:sym typeface="Mada"/>
              </a:rPr>
              <a:t>chest tube:  </a:t>
            </a:r>
            <a:r>
              <a:rPr lang="ar" sz="1200">
                <a:solidFill>
                  <a:srgbClr val="6AA84F"/>
                </a:solidFill>
                <a:latin typeface="Mada"/>
                <a:ea typeface="Mada"/>
                <a:cs typeface="Mada"/>
                <a:sym typeface="Mada"/>
              </a:rPr>
              <a:t>can remain connected to the pt </a:t>
            </a:r>
            <a:r>
              <a:rPr lang="ar" sz="1200">
                <a:solidFill>
                  <a:srgbClr val="6AA84F"/>
                </a:solidFill>
                <a:latin typeface="Mada"/>
                <a:ea typeface="Mada"/>
                <a:cs typeface="Mada"/>
                <a:sym typeface="Mada"/>
              </a:rPr>
              <a:t>up to</a:t>
            </a:r>
            <a:r>
              <a:rPr lang="ar" sz="1200">
                <a:solidFill>
                  <a:srgbClr val="6AA84F"/>
                </a:solidFill>
                <a:latin typeface="Mada"/>
                <a:ea typeface="Mada"/>
                <a:cs typeface="Mada"/>
                <a:sym typeface="Mada"/>
              </a:rPr>
              <a:t> 4 days</a:t>
            </a:r>
            <a:endParaRPr sz="1200">
              <a:solidFill>
                <a:srgbClr val="6AA84F"/>
              </a:solidFill>
              <a:latin typeface="Mada"/>
              <a:ea typeface="Mada"/>
              <a:cs typeface="Mada"/>
              <a:sym typeface="Mada"/>
            </a:endParaRPr>
          </a:p>
        </p:txBody>
      </p:sp>
      <p:sp>
        <p:nvSpPr>
          <p:cNvPr id="453" name="Google Shape;453;p25"/>
          <p:cNvSpPr txBox="1"/>
          <p:nvPr/>
        </p:nvSpPr>
        <p:spPr>
          <a:xfrm>
            <a:off x="14" y="9772400"/>
            <a:ext cx="7560000" cy="1058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ar" sz="1000">
                <a:solidFill>
                  <a:srgbClr val="B7B7B7"/>
                </a:solidFill>
                <a:latin typeface="Mada"/>
                <a:ea typeface="Mada"/>
                <a:cs typeface="Mada"/>
                <a:sym typeface="Mada"/>
              </a:rPr>
              <a:t>1-</a:t>
            </a:r>
            <a:r>
              <a:rPr lang="ar" sz="1000">
                <a:solidFill>
                  <a:srgbClr val="B7B7B7"/>
                </a:solidFill>
                <a:latin typeface="Mada"/>
                <a:ea typeface="Mada"/>
                <a:cs typeface="Mada"/>
                <a:sym typeface="Mada"/>
              </a:rPr>
              <a:t>procedure in which a needle is inserted into the pleural space between the lungs and the chest wall. This procedure is done to remove excess fluid, known as a pleural effusion, from the pleural space to help you breathe easier.</a:t>
            </a:r>
            <a:endParaRPr sz="1000">
              <a:solidFill>
                <a:srgbClr val="B7B7B7"/>
              </a:solidFill>
              <a:latin typeface="Mada"/>
              <a:ea typeface="Mada"/>
              <a:cs typeface="Mada"/>
              <a:sym typeface="Mada"/>
            </a:endParaRPr>
          </a:p>
        </p:txBody>
      </p:sp>
      <p:pic>
        <p:nvPicPr>
          <p:cNvPr id="454" name="Google Shape;454;p25"/>
          <p:cNvPicPr preferRelativeResize="0"/>
          <p:nvPr/>
        </p:nvPicPr>
        <p:blipFill>
          <a:blip r:embed="rId3">
            <a:alphaModFix/>
          </a:blip>
          <a:stretch>
            <a:fillRect/>
          </a:stretch>
        </p:blipFill>
        <p:spPr>
          <a:xfrm>
            <a:off x="5350026" y="5181250"/>
            <a:ext cx="2008674" cy="164376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1874CD"/>
      </a:accent1>
      <a:accent2>
        <a:srgbClr val="509EEA"/>
      </a:accent2>
      <a:accent3>
        <a:srgbClr val="9CC8F3"/>
      </a:accent3>
      <a:accent4>
        <a:srgbClr val="E8F2FC"/>
      </a:accent4>
      <a:accent5>
        <a:srgbClr val="1C4588"/>
      </a:accent5>
      <a:accent6>
        <a:srgbClr val="CEA320"/>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1874CD"/>
      </a:accent1>
      <a:accent2>
        <a:srgbClr val="509EEA"/>
      </a:accent2>
      <a:accent3>
        <a:srgbClr val="9CC8F3"/>
      </a:accent3>
      <a:accent4>
        <a:srgbClr val="E8F2FC"/>
      </a:accent4>
      <a:accent5>
        <a:srgbClr val="1C4588"/>
      </a:accent5>
      <a:accent6>
        <a:srgbClr val="CEA320"/>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