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10692000" cx="7560000"/>
  <p:notesSz cx="6858000" cy="9144000"/>
  <p:embeddedFontLst>
    <p:embeddedFont>
      <p:font typeface="Ubuntu"/>
      <p:regular r:id="rId26"/>
      <p:bold r:id="rId27"/>
      <p:italic r:id="rId28"/>
      <p:boldItalic r:id="rId29"/>
    </p:embeddedFont>
    <p:embeddedFont>
      <p:font typeface="Mada Medium"/>
      <p:regular r:id="rId30"/>
      <p:bold r:id="rId31"/>
    </p:embeddedFont>
    <p:embeddedFont>
      <p:font typeface="Cabin"/>
      <p:regular r:id="rId32"/>
      <p:bold r:id="rId33"/>
      <p:italic r:id="rId34"/>
      <p:boldItalic r:id="rId35"/>
    </p:embeddedFont>
    <p:embeddedFont>
      <p:font typeface="Mada"/>
      <p:regular r:id="rId36"/>
      <p:bold r:id="rId37"/>
    </p:embeddedFont>
    <p:embeddedFont>
      <p:font typeface="Mada Black"/>
      <p:bold r:id="rId38"/>
    </p:embeddedFont>
    <p:embeddedFont>
      <p:font typeface="Pacifico"/>
      <p:regular r:id="rId39"/>
    </p:embeddedFont>
    <p:embeddedFont>
      <p:font typeface="Exo"/>
      <p:regular r:id="rId40"/>
      <p:bold r:id="rId41"/>
      <p:italic r:id="rId42"/>
      <p:boldItalic r:id="rId43"/>
    </p:embeddedFont>
    <p:embeddedFont>
      <p:font typeface="Alegreya"/>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3D45931-49A7-4C74-BC04-1757FAAB3760}">
  <a:tblStyle styleId="{13D45931-49A7-4C74-BC04-1757FAAB376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8DC1FFC-937C-47E8-A7E8-4862F6105BD4}"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Exo-regular.fntdata"/><Relationship Id="rId20" Type="http://schemas.openxmlformats.org/officeDocument/2006/relationships/slide" Target="slides/slide14.xml"/><Relationship Id="rId42" Type="http://schemas.openxmlformats.org/officeDocument/2006/relationships/font" Target="fonts/Exo-italic.fntdata"/><Relationship Id="rId41" Type="http://schemas.openxmlformats.org/officeDocument/2006/relationships/font" Target="fonts/Exo-bold.fntdata"/><Relationship Id="rId22" Type="http://schemas.openxmlformats.org/officeDocument/2006/relationships/slide" Target="slides/slide16.xml"/><Relationship Id="rId44" Type="http://schemas.openxmlformats.org/officeDocument/2006/relationships/font" Target="fonts/Alegreya-regular.fntdata"/><Relationship Id="rId21" Type="http://schemas.openxmlformats.org/officeDocument/2006/relationships/slide" Target="slides/slide15.xml"/><Relationship Id="rId43" Type="http://schemas.openxmlformats.org/officeDocument/2006/relationships/font" Target="fonts/Exo-boldItalic.fntdata"/><Relationship Id="rId24" Type="http://schemas.openxmlformats.org/officeDocument/2006/relationships/slide" Target="slides/slide18.xml"/><Relationship Id="rId46" Type="http://schemas.openxmlformats.org/officeDocument/2006/relationships/font" Target="fonts/Alegreya-italic.fntdata"/><Relationship Id="rId23" Type="http://schemas.openxmlformats.org/officeDocument/2006/relationships/slide" Target="slides/slide17.xml"/><Relationship Id="rId45" Type="http://schemas.openxmlformats.org/officeDocument/2006/relationships/font" Target="fonts/Alegreya-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Ubuntu-regular.fntdata"/><Relationship Id="rId25" Type="http://schemas.openxmlformats.org/officeDocument/2006/relationships/slide" Target="slides/slide19.xml"/><Relationship Id="rId47" Type="http://schemas.openxmlformats.org/officeDocument/2006/relationships/font" Target="fonts/Alegreya-boldItalic.fntdata"/><Relationship Id="rId28" Type="http://schemas.openxmlformats.org/officeDocument/2006/relationships/font" Target="fonts/Ubuntu-italic.fntdata"/><Relationship Id="rId27" Type="http://schemas.openxmlformats.org/officeDocument/2006/relationships/font" Target="fonts/Ubuntu-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Ubuntu-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adaMedium-bold.fntdata"/><Relationship Id="rId30" Type="http://schemas.openxmlformats.org/officeDocument/2006/relationships/font" Target="fonts/MadaMedium-regular.fntdata"/><Relationship Id="rId11" Type="http://schemas.openxmlformats.org/officeDocument/2006/relationships/slide" Target="slides/slide5.xml"/><Relationship Id="rId33" Type="http://schemas.openxmlformats.org/officeDocument/2006/relationships/font" Target="fonts/Cabin-bold.fntdata"/><Relationship Id="rId10" Type="http://schemas.openxmlformats.org/officeDocument/2006/relationships/slide" Target="slides/slide4.xml"/><Relationship Id="rId32" Type="http://schemas.openxmlformats.org/officeDocument/2006/relationships/font" Target="fonts/Cabin-regular.fntdata"/><Relationship Id="rId13" Type="http://schemas.openxmlformats.org/officeDocument/2006/relationships/slide" Target="slides/slide7.xml"/><Relationship Id="rId35" Type="http://schemas.openxmlformats.org/officeDocument/2006/relationships/font" Target="fonts/Cabin-boldItalic.fntdata"/><Relationship Id="rId12" Type="http://schemas.openxmlformats.org/officeDocument/2006/relationships/slide" Target="slides/slide6.xml"/><Relationship Id="rId34" Type="http://schemas.openxmlformats.org/officeDocument/2006/relationships/font" Target="fonts/Cabin-italic.fntdata"/><Relationship Id="rId15" Type="http://schemas.openxmlformats.org/officeDocument/2006/relationships/slide" Target="slides/slide9.xml"/><Relationship Id="rId37" Type="http://schemas.openxmlformats.org/officeDocument/2006/relationships/font" Target="fonts/Mada-bold.fntdata"/><Relationship Id="rId14" Type="http://schemas.openxmlformats.org/officeDocument/2006/relationships/slide" Target="slides/slide8.xml"/><Relationship Id="rId36" Type="http://schemas.openxmlformats.org/officeDocument/2006/relationships/font" Target="fonts/Mada-regular.fntdata"/><Relationship Id="rId17" Type="http://schemas.openxmlformats.org/officeDocument/2006/relationships/slide" Target="slides/slide11.xml"/><Relationship Id="rId39" Type="http://schemas.openxmlformats.org/officeDocument/2006/relationships/font" Target="fonts/Pacifico-regular.fntdata"/><Relationship Id="rId16" Type="http://schemas.openxmlformats.org/officeDocument/2006/relationships/slide" Target="slides/slide10.xml"/><Relationship Id="rId38" Type="http://schemas.openxmlformats.org/officeDocument/2006/relationships/font" Target="fonts/MadaBlack-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ga75a5cabc2_0_2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8" name="Google Shape;38;ga75a5cabc2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a1441e9cb9_3_4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a1441e9cb9_3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a1441e9cb9_0_2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a1441e9cb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a1441e9cb9_2_36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a1441e9cb9_2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8d64f7a0fc_0_12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8d64f7a0fc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a6fb2afaad_0_17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a6fb2afaad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a6fb2afaad_0_11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a6fb2afaad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a1441e9cb9_1_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a1441e9cb9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eec6bbc59d0dd94_3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3eec6bbc59d0dd9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eec6bbc59d0dd94_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eec6bbc59d0dd9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a1441e9cb9_2_7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a1441e9cb9_2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a6fb2afaad_0_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a6fb2afaa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a6fb2afaad_0_9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a6fb2afaad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a15af49009_0_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a15af4900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a6aff5fbe4_0_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a6aff5fbe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a6fb2afaad_0_7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a6fb2afaad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a6fb2afaad_0_5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a6fb2afaa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8b30d9c371_0_7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8b30d9c371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a1441e9cb9_2_1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a1441e9cb9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rgbClr val="8B6914"/>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rgbClr val="E0A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rgbClr val="E0A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idx="12" type="sldNum"/>
          </p:nvPr>
        </p:nvSpPr>
        <p:spPr>
          <a:xfrm>
            <a:off x="71278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algn="ctr">
              <a:buNone/>
              <a:defRPr b="1" sz="1400">
                <a:solidFill>
                  <a:schemeClr val="lt1"/>
                </a:solidFill>
                <a:latin typeface="Exo"/>
                <a:ea typeface="Exo"/>
                <a:cs typeface="Exo"/>
                <a:sym typeface="Exo"/>
              </a:defRPr>
            </a:lvl1pPr>
            <a:lvl2pPr lvl="1" algn="ctr">
              <a:buNone/>
              <a:defRPr b="1" sz="1400">
                <a:solidFill>
                  <a:schemeClr val="lt1"/>
                </a:solidFill>
                <a:latin typeface="Exo"/>
                <a:ea typeface="Exo"/>
                <a:cs typeface="Exo"/>
                <a:sym typeface="Exo"/>
              </a:defRPr>
            </a:lvl2pPr>
            <a:lvl3pPr lvl="2" algn="ctr">
              <a:buNone/>
              <a:defRPr b="1" sz="1400">
                <a:solidFill>
                  <a:schemeClr val="lt1"/>
                </a:solidFill>
                <a:latin typeface="Exo"/>
                <a:ea typeface="Exo"/>
                <a:cs typeface="Exo"/>
                <a:sym typeface="Exo"/>
              </a:defRPr>
            </a:lvl3pPr>
            <a:lvl4pPr lvl="3" algn="ctr">
              <a:buNone/>
              <a:defRPr b="1" sz="1400">
                <a:solidFill>
                  <a:schemeClr val="lt1"/>
                </a:solidFill>
                <a:latin typeface="Exo"/>
                <a:ea typeface="Exo"/>
                <a:cs typeface="Exo"/>
                <a:sym typeface="Exo"/>
              </a:defRPr>
            </a:lvl4pPr>
            <a:lvl5pPr lvl="4" algn="ctr">
              <a:buNone/>
              <a:defRPr b="1" sz="1400">
                <a:solidFill>
                  <a:schemeClr val="lt1"/>
                </a:solidFill>
                <a:latin typeface="Exo"/>
                <a:ea typeface="Exo"/>
                <a:cs typeface="Exo"/>
                <a:sym typeface="Exo"/>
              </a:defRPr>
            </a:lvl5pPr>
            <a:lvl6pPr lvl="5" algn="ctr">
              <a:buNone/>
              <a:defRPr b="1" sz="1400">
                <a:solidFill>
                  <a:schemeClr val="lt1"/>
                </a:solidFill>
                <a:latin typeface="Exo"/>
                <a:ea typeface="Exo"/>
                <a:cs typeface="Exo"/>
                <a:sym typeface="Exo"/>
              </a:defRPr>
            </a:lvl6pPr>
            <a:lvl7pPr lvl="6" algn="ctr">
              <a:buNone/>
              <a:defRPr b="1" sz="1400">
                <a:solidFill>
                  <a:schemeClr val="lt1"/>
                </a:solidFill>
                <a:latin typeface="Exo"/>
                <a:ea typeface="Exo"/>
                <a:cs typeface="Exo"/>
                <a:sym typeface="Exo"/>
              </a:defRPr>
            </a:lvl7pPr>
            <a:lvl8pPr lvl="7" algn="ctr">
              <a:buNone/>
              <a:defRPr b="1" sz="1400">
                <a:solidFill>
                  <a:schemeClr val="lt1"/>
                </a:solidFill>
                <a:latin typeface="Exo"/>
                <a:ea typeface="Exo"/>
                <a:cs typeface="Exo"/>
                <a:sym typeface="Exo"/>
              </a:defRPr>
            </a:lvl8pPr>
            <a:lvl9pPr lvl="8" algn="ctr">
              <a:buNone/>
              <a:defRPr b="1" sz="14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cxnSp>
        <p:nvCxnSpPr>
          <p:cNvPr id="16" name="Google Shape;16;p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19" name="Google Shape;19;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0" name="Google Shape;20;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 name="Shape 21"/>
        <p:cNvGrpSpPr/>
        <p:nvPr/>
      </p:nvGrpSpPr>
      <p:grpSpPr>
        <a:xfrm>
          <a:off x="0" y="0"/>
          <a:ext cx="0" cy="0"/>
          <a:chOff x="0" y="0"/>
          <a:chExt cx="0" cy="0"/>
        </a:xfrm>
      </p:grpSpPr>
      <p:sp>
        <p:nvSpPr>
          <p:cNvPr id="22" name="Google Shape;22;p5"/>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3" name="Google Shape;23;p5"/>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4" name="Shape 24"/>
        <p:cNvGrpSpPr/>
        <p:nvPr/>
      </p:nvGrpSpPr>
      <p:grpSpPr>
        <a:xfrm>
          <a:off x="0" y="0"/>
          <a:ext cx="0" cy="0"/>
          <a:chOff x="0" y="0"/>
          <a:chExt cx="0" cy="0"/>
        </a:xfrm>
      </p:grpSpPr>
      <p:sp>
        <p:nvSpPr>
          <p:cNvPr id="25" name="Google Shape;25;p6"/>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26" name="Google Shape;26;p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27" name="Google Shape;27;p6"/>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28" name="Google Shape;28;p6"/>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9" name="Shape 29"/>
        <p:cNvGrpSpPr/>
        <p:nvPr/>
      </p:nvGrpSpPr>
      <p:grpSpPr>
        <a:xfrm>
          <a:off x="0" y="0"/>
          <a:ext cx="0" cy="0"/>
          <a:chOff x="0" y="0"/>
          <a:chExt cx="0" cy="0"/>
        </a:xfrm>
      </p:grpSpPr>
      <p:sp>
        <p:nvSpPr>
          <p:cNvPr id="30" name="Google Shape;30;p7"/>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cxnSp>
        <p:nvCxnSpPr>
          <p:cNvPr id="31" name="Google Shape;31;p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32" name="Google Shape;32;p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sp>
        <p:nvSpPr>
          <p:cNvPr id="34" name="Google Shape;34;p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35" name="Google Shape;35;p8"/>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3300"/>
              <a:buNone/>
              <a:defRPr sz="3300">
                <a:solidFill>
                  <a:schemeClr val="dk1"/>
                </a:solidFill>
              </a:defRPr>
            </a:lvl2pPr>
            <a:lvl3pPr lvl="2">
              <a:spcBef>
                <a:spcPts val="0"/>
              </a:spcBef>
              <a:spcAft>
                <a:spcPts val="0"/>
              </a:spcAft>
              <a:buClr>
                <a:schemeClr val="dk1"/>
              </a:buClr>
              <a:buSzPts val="3300"/>
              <a:buNone/>
              <a:defRPr sz="3300">
                <a:solidFill>
                  <a:schemeClr val="dk1"/>
                </a:solidFill>
              </a:defRPr>
            </a:lvl3pPr>
            <a:lvl4pPr lvl="3">
              <a:spcBef>
                <a:spcPts val="0"/>
              </a:spcBef>
              <a:spcAft>
                <a:spcPts val="0"/>
              </a:spcAft>
              <a:buClr>
                <a:schemeClr val="dk1"/>
              </a:buClr>
              <a:buSzPts val="3300"/>
              <a:buNone/>
              <a:defRPr sz="3300">
                <a:solidFill>
                  <a:schemeClr val="dk1"/>
                </a:solidFill>
              </a:defRPr>
            </a:lvl4pPr>
            <a:lvl5pPr lvl="4">
              <a:spcBef>
                <a:spcPts val="0"/>
              </a:spcBef>
              <a:spcAft>
                <a:spcPts val="0"/>
              </a:spcAft>
              <a:buClr>
                <a:schemeClr val="dk1"/>
              </a:buClr>
              <a:buSzPts val="3300"/>
              <a:buNone/>
              <a:defRPr sz="3300">
                <a:solidFill>
                  <a:schemeClr val="dk1"/>
                </a:solidFill>
              </a:defRPr>
            </a:lvl5pPr>
            <a:lvl6pPr lvl="5">
              <a:spcBef>
                <a:spcPts val="0"/>
              </a:spcBef>
              <a:spcAft>
                <a:spcPts val="0"/>
              </a:spcAft>
              <a:buClr>
                <a:schemeClr val="dk1"/>
              </a:buClr>
              <a:buSzPts val="3300"/>
              <a:buNone/>
              <a:defRPr sz="3300">
                <a:solidFill>
                  <a:schemeClr val="dk1"/>
                </a:solidFill>
              </a:defRPr>
            </a:lvl6pPr>
            <a:lvl7pPr lvl="6">
              <a:spcBef>
                <a:spcPts val="0"/>
              </a:spcBef>
              <a:spcAft>
                <a:spcPts val="0"/>
              </a:spcAft>
              <a:buClr>
                <a:schemeClr val="dk1"/>
              </a:buClr>
              <a:buSzPts val="3300"/>
              <a:buNone/>
              <a:defRPr sz="3300">
                <a:solidFill>
                  <a:schemeClr val="dk1"/>
                </a:solidFill>
              </a:defRPr>
            </a:lvl7pPr>
            <a:lvl8pPr lvl="7">
              <a:spcBef>
                <a:spcPts val="0"/>
              </a:spcBef>
              <a:spcAft>
                <a:spcPts val="0"/>
              </a:spcAft>
              <a:buClr>
                <a:schemeClr val="dk1"/>
              </a:buClr>
              <a:buSzPts val="3300"/>
              <a:buNone/>
              <a:defRPr sz="3300">
                <a:solidFill>
                  <a:schemeClr val="dk1"/>
                </a:solidFill>
              </a:defRPr>
            </a:lvl8pPr>
            <a:lvl9pPr lvl="8">
              <a:spcBef>
                <a:spcPts val="0"/>
              </a:spcBef>
              <a:spcAft>
                <a:spcPts val="0"/>
              </a:spcAft>
              <a:buClr>
                <a:schemeClr val="dk1"/>
              </a:buClr>
              <a:buSzPts val="3300"/>
              <a:buNone/>
              <a:defRPr sz="3300">
                <a:solidFill>
                  <a:schemeClr val="dk1"/>
                </a:solidFill>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2000"/>
              </a:spcBef>
              <a:spcAft>
                <a:spcPts val="0"/>
              </a:spcAft>
              <a:buClr>
                <a:schemeClr val="dk2"/>
              </a:buClr>
              <a:buSzPts val="1800"/>
              <a:buChar char="○"/>
              <a:defRPr sz="1800">
                <a:solidFill>
                  <a:schemeClr val="dk2"/>
                </a:solidFill>
              </a:defRPr>
            </a:lvl2pPr>
            <a:lvl3pPr indent="-342900" lvl="2" marL="1371600">
              <a:lnSpc>
                <a:spcPct val="115000"/>
              </a:lnSpc>
              <a:spcBef>
                <a:spcPts val="2000"/>
              </a:spcBef>
              <a:spcAft>
                <a:spcPts val="0"/>
              </a:spcAft>
              <a:buClr>
                <a:schemeClr val="dk2"/>
              </a:buClr>
              <a:buSzPts val="1800"/>
              <a:buChar char="■"/>
              <a:defRPr sz="1800">
                <a:solidFill>
                  <a:schemeClr val="dk2"/>
                </a:solidFill>
              </a:defRPr>
            </a:lvl3pPr>
            <a:lvl4pPr indent="-342900" lvl="3" marL="1828800">
              <a:lnSpc>
                <a:spcPct val="115000"/>
              </a:lnSpc>
              <a:spcBef>
                <a:spcPts val="2000"/>
              </a:spcBef>
              <a:spcAft>
                <a:spcPts val="0"/>
              </a:spcAft>
              <a:buClr>
                <a:schemeClr val="dk2"/>
              </a:buClr>
              <a:buSzPts val="1800"/>
              <a:buChar char="●"/>
              <a:defRPr sz="1800">
                <a:solidFill>
                  <a:schemeClr val="dk2"/>
                </a:solidFill>
              </a:defRPr>
            </a:lvl4pPr>
            <a:lvl5pPr indent="-342900" lvl="4" marL="2286000">
              <a:lnSpc>
                <a:spcPct val="115000"/>
              </a:lnSpc>
              <a:spcBef>
                <a:spcPts val="2000"/>
              </a:spcBef>
              <a:spcAft>
                <a:spcPts val="0"/>
              </a:spcAft>
              <a:buClr>
                <a:schemeClr val="dk2"/>
              </a:buClr>
              <a:buSzPts val="1800"/>
              <a:buChar char="○"/>
              <a:defRPr sz="1800">
                <a:solidFill>
                  <a:schemeClr val="dk2"/>
                </a:solidFill>
              </a:defRPr>
            </a:lvl5pPr>
            <a:lvl6pPr indent="-342900" lvl="5" marL="2743200">
              <a:lnSpc>
                <a:spcPct val="115000"/>
              </a:lnSpc>
              <a:spcBef>
                <a:spcPts val="2000"/>
              </a:spcBef>
              <a:spcAft>
                <a:spcPts val="0"/>
              </a:spcAft>
              <a:buClr>
                <a:schemeClr val="dk2"/>
              </a:buClr>
              <a:buSzPts val="1800"/>
              <a:buChar char="■"/>
              <a:defRPr sz="1800">
                <a:solidFill>
                  <a:schemeClr val="dk2"/>
                </a:solidFill>
              </a:defRPr>
            </a:lvl6pPr>
            <a:lvl7pPr indent="-342900" lvl="6" marL="3200400">
              <a:lnSpc>
                <a:spcPct val="115000"/>
              </a:lnSpc>
              <a:spcBef>
                <a:spcPts val="2000"/>
              </a:spcBef>
              <a:spcAft>
                <a:spcPts val="0"/>
              </a:spcAft>
              <a:buClr>
                <a:schemeClr val="dk2"/>
              </a:buClr>
              <a:buSzPts val="1800"/>
              <a:buChar char="●"/>
              <a:defRPr sz="1800">
                <a:solidFill>
                  <a:schemeClr val="dk2"/>
                </a:solidFill>
              </a:defRPr>
            </a:lvl7pPr>
            <a:lvl8pPr indent="-342900" lvl="7" marL="3657600">
              <a:lnSpc>
                <a:spcPct val="115000"/>
              </a:lnSpc>
              <a:spcBef>
                <a:spcPts val="2000"/>
              </a:spcBef>
              <a:spcAft>
                <a:spcPts val="0"/>
              </a:spcAft>
              <a:buClr>
                <a:schemeClr val="dk2"/>
              </a:buClr>
              <a:buSzPts val="1800"/>
              <a:buChar char="○"/>
              <a:defRPr sz="1800">
                <a:solidFill>
                  <a:schemeClr val="dk2"/>
                </a:solidFill>
              </a:defRPr>
            </a:lvl8pPr>
            <a:lvl9pPr indent="-342900" lvl="8" marL="4114800">
              <a:lnSpc>
                <a:spcPct val="115000"/>
              </a:lnSpc>
              <a:spcBef>
                <a:spcPts val="2000"/>
              </a:spcBef>
              <a:spcAft>
                <a:spcPts val="200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 TargetMode="External"/><Relationship Id="rId4" Type="http://schemas.openxmlformats.org/officeDocument/2006/relationships/hyperlink" Target="https://docs.google.com/presentation/d/1TKjgKmuF8-7aGjiAgt-2f6dUWPkTI7rnH1d3RF0xuIw/edit" TargetMode="External"/><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27.png"/><Relationship Id="rId6"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0"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34.png"/><Relationship Id="rId9" Type="http://schemas.openxmlformats.org/officeDocument/2006/relationships/image" Target="../media/image41.png"/><Relationship Id="rId5" Type="http://schemas.openxmlformats.org/officeDocument/2006/relationships/image" Target="../media/image38.png"/><Relationship Id="rId6" Type="http://schemas.openxmlformats.org/officeDocument/2006/relationships/image" Target="../media/image36.png"/><Relationship Id="rId7" Type="http://schemas.openxmlformats.org/officeDocument/2006/relationships/image" Target="../media/image35.png"/><Relationship Id="rId8"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hyperlink" Target="https://docs.google.com/presentation/d/1sAJ_jtBDl2q7lr01asSwJl7SwQpgHFH5gsyUkEmUl2g/edit" TargetMode="External"/><Relationship Id="rId5"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hyperlink" Target="https://forms.gle/5bhKW2hufJ2NrmJP7" TargetMode="Externa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13.png"/><Relationship Id="rId13" Type="http://schemas.openxmlformats.org/officeDocument/2006/relationships/image" Target="../media/image12.png"/><Relationship Id="rId12"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21.png"/><Relationship Id="rId9" Type="http://schemas.openxmlformats.org/officeDocument/2006/relationships/image" Target="../media/image9.png"/><Relationship Id="rId14" Type="http://schemas.openxmlformats.org/officeDocument/2006/relationships/hyperlink" Target="https://www.amboss.com/us/knowledge/Obstructive_sleep_apnea" TargetMode="External"/><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png"/><Relationship Id="rId5" Type="http://schemas.openxmlformats.org/officeDocument/2006/relationships/image" Target="../media/image19.png"/><Relationship Id="rId6" Type="http://schemas.openxmlformats.org/officeDocument/2006/relationships/image" Target="../media/image15.png"/><Relationship Id="rId7" Type="http://schemas.openxmlformats.org/officeDocument/2006/relationships/image" Target="../media/image23.png"/><Relationship Id="rId8"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image" Target="../media/image25.png"/><Relationship Id="rId6"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27.png"/><Relationship Id="rId6" Type="http://schemas.openxmlformats.org/officeDocument/2006/relationships/image" Target="../media/image30.png"/><Relationship Id="rId7"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 name="Shape 39"/>
        <p:cNvGrpSpPr/>
        <p:nvPr/>
      </p:nvGrpSpPr>
      <p:grpSpPr>
        <a:xfrm>
          <a:off x="0" y="0"/>
          <a:ext cx="0" cy="0"/>
          <a:chOff x="0" y="0"/>
          <a:chExt cx="0" cy="0"/>
        </a:xfrm>
      </p:grpSpPr>
      <p:sp>
        <p:nvSpPr>
          <p:cNvPr id="40" name="Google Shape;40;p9"/>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grpSp>
        <p:nvGrpSpPr>
          <p:cNvPr id="41" name="Google Shape;41;p9"/>
          <p:cNvGrpSpPr/>
          <p:nvPr/>
        </p:nvGrpSpPr>
        <p:grpSpPr>
          <a:xfrm>
            <a:off x="2184318" y="1289538"/>
            <a:ext cx="3191365" cy="2785375"/>
            <a:chOff x="1955342" y="1832341"/>
            <a:chExt cx="463902" cy="358045"/>
          </a:xfrm>
        </p:grpSpPr>
        <p:sp>
          <p:nvSpPr>
            <p:cNvPr id="42" name="Google Shape;42;p9"/>
            <p:cNvSpPr/>
            <p:nvPr/>
          </p:nvSpPr>
          <p:spPr>
            <a:xfrm>
              <a:off x="2097766" y="1911098"/>
              <a:ext cx="79440" cy="279288"/>
            </a:xfrm>
            <a:custGeom>
              <a:rect b="b" l="l" r="r" t="t"/>
              <a:pathLst>
                <a:path extrusionOk="0" h="8958" w="2548">
                  <a:moveTo>
                    <a:pt x="1789" y="0"/>
                  </a:moveTo>
                  <a:cubicBezTo>
                    <a:pt x="1663" y="0"/>
                    <a:pt x="1565" y="102"/>
                    <a:pt x="1565" y="224"/>
                  </a:cubicBezTo>
                  <a:lnTo>
                    <a:pt x="1565" y="518"/>
                  </a:lnTo>
                  <a:cubicBezTo>
                    <a:pt x="1565" y="1116"/>
                    <a:pt x="1170" y="1604"/>
                    <a:pt x="686" y="1604"/>
                  </a:cubicBezTo>
                  <a:lnTo>
                    <a:pt x="225" y="1604"/>
                  </a:lnTo>
                  <a:cubicBezTo>
                    <a:pt x="101" y="1604"/>
                    <a:pt x="1" y="1705"/>
                    <a:pt x="1" y="1828"/>
                  </a:cubicBezTo>
                  <a:cubicBezTo>
                    <a:pt x="1" y="1904"/>
                    <a:pt x="40" y="1971"/>
                    <a:pt x="98" y="2013"/>
                  </a:cubicBezTo>
                  <a:cubicBezTo>
                    <a:pt x="54" y="2055"/>
                    <a:pt x="27" y="2112"/>
                    <a:pt x="27" y="2175"/>
                  </a:cubicBezTo>
                  <a:cubicBezTo>
                    <a:pt x="27" y="2300"/>
                    <a:pt x="128" y="2399"/>
                    <a:pt x="251" y="2399"/>
                  </a:cubicBezTo>
                  <a:lnTo>
                    <a:pt x="713" y="2399"/>
                  </a:lnTo>
                  <a:cubicBezTo>
                    <a:pt x="1478" y="2399"/>
                    <a:pt x="2100" y="3020"/>
                    <a:pt x="2100" y="3785"/>
                  </a:cubicBezTo>
                  <a:lnTo>
                    <a:pt x="2100" y="8733"/>
                  </a:lnTo>
                  <a:cubicBezTo>
                    <a:pt x="2100" y="8857"/>
                    <a:pt x="2201" y="8957"/>
                    <a:pt x="2324" y="8957"/>
                  </a:cubicBezTo>
                  <a:cubicBezTo>
                    <a:pt x="2447" y="8957"/>
                    <a:pt x="2548" y="8856"/>
                    <a:pt x="2548" y="8733"/>
                  </a:cubicBezTo>
                  <a:lnTo>
                    <a:pt x="2548" y="3786"/>
                  </a:lnTo>
                  <a:cubicBezTo>
                    <a:pt x="2548" y="2897"/>
                    <a:pt x="1912" y="2153"/>
                    <a:pt x="1072" y="1987"/>
                  </a:cubicBezTo>
                  <a:cubicBezTo>
                    <a:pt x="1615" y="1796"/>
                    <a:pt x="2013" y="1210"/>
                    <a:pt x="2013" y="518"/>
                  </a:cubicBezTo>
                  <a:lnTo>
                    <a:pt x="2013" y="224"/>
                  </a:lnTo>
                  <a:cubicBezTo>
                    <a:pt x="2013" y="100"/>
                    <a:pt x="1912" y="0"/>
                    <a:pt x="1789" y="0"/>
                  </a:cubicBezTo>
                  <a:close/>
                </a:path>
              </a:pathLst>
            </a:custGeom>
            <a:solidFill>
              <a:srgbClr val="FC4F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9"/>
            <p:cNvSpPr/>
            <p:nvPr/>
          </p:nvSpPr>
          <p:spPr>
            <a:xfrm>
              <a:off x="1955342" y="1832372"/>
              <a:ext cx="167641" cy="285711"/>
            </a:xfrm>
            <a:custGeom>
              <a:rect b="b" l="l" r="r" t="t"/>
              <a:pathLst>
                <a:path extrusionOk="0" h="9164" w="5377">
                  <a:moveTo>
                    <a:pt x="2954" y="0"/>
                  </a:moveTo>
                  <a:cubicBezTo>
                    <a:pt x="2626" y="0"/>
                    <a:pt x="2302" y="76"/>
                    <a:pt x="2007" y="221"/>
                  </a:cubicBezTo>
                  <a:cubicBezTo>
                    <a:pt x="1542" y="458"/>
                    <a:pt x="1295" y="789"/>
                    <a:pt x="1290" y="789"/>
                  </a:cubicBezTo>
                  <a:cubicBezTo>
                    <a:pt x="1290" y="789"/>
                    <a:pt x="1290" y="789"/>
                    <a:pt x="1290" y="789"/>
                  </a:cubicBezTo>
                  <a:cubicBezTo>
                    <a:pt x="1250" y="840"/>
                    <a:pt x="1211" y="893"/>
                    <a:pt x="1175" y="947"/>
                  </a:cubicBezTo>
                  <a:cubicBezTo>
                    <a:pt x="397" y="2118"/>
                    <a:pt x="1" y="3339"/>
                    <a:pt x="1" y="4580"/>
                  </a:cubicBezTo>
                  <a:cubicBezTo>
                    <a:pt x="1" y="5820"/>
                    <a:pt x="397" y="7044"/>
                    <a:pt x="1176" y="8212"/>
                  </a:cubicBezTo>
                  <a:cubicBezTo>
                    <a:pt x="1587" y="8831"/>
                    <a:pt x="2263" y="9163"/>
                    <a:pt x="2953" y="9163"/>
                  </a:cubicBezTo>
                  <a:cubicBezTo>
                    <a:pt x="3352" y="9163"/>
                    <a:pt x="3756" y="9051"/>
                    <a:pt x="4116" y="8817"/>
                  </a:cubicBezTo>
                  <a:cubicBezTo>
                    <a:pt x="5108" y="8169"/>
                    <a:pt x="5359" y="6813"/>
                    <a:pt x="4709" y="5824"/>
                  </a:cubicBezTo>
                  <a:cubicBezTo>
                    <a:pt x="4703" y="5816"/>
                    <a:pt x="4696" y="5804"/>
                    <a:pt x="4690" y="5795"/>
                  </a:cubicBezTo>
                  <a:cubicBezTo>
                    <a:pt x="4551" y="5580"/>
                    <a:pt x="4557" y="5310"/>
                    <a:pt x="4690" y="5093"/>
                  </a:cubicBezTo>
                  <a:cubicBezTo>
                    <a:pt x="4781" y="4948"/>
                    <a:pt x="4833" y="4770"/>
                    <a:pt x="4833" y="4581"/>
                  </a:cubicBezTo>
                  <a:cubicBezTo>
                    <a:pt x="4833" y="4392"/>
                    <a:pt x="4781" y="4215"/>
                    <a:pt x="4690" y="4069"/>
                  </a:cubicBezTo>
                  <a:cubicBezTo>
                    <a:pt x="4557" y="3857"/>
                    <a:pt x="4550" y="3585"/>
                    <a:pt x="4687" y="3373"/>
                  </a:cubicBezTo>
                  <a:cubicBezTo>
                    <a:pt x="4700" y="3352"/>
                    <a:pt x="4712" y="3334"/>
                    <a:pt x="4725" y="3315"/>
                  </a:cubicBezTo>
                  <a:cubicBezTo>
                    <a:pt x="5377" y="2335"/>
                    <a:pt x="5114" y="1010"/>
                    <a:pt x="4132" y="359"/>
                  </a:cubicBezTo>
                  <a:cubicBezTo>
                    <a:pt x="3769" y="116"/>
                    <a:pt x="3359" y="0"/>
                    <a:pt x="2954" y="0"/>
                  </a:cubicBezTo>
                  <a:close/>
                </a:path>
              </a:pathLst>
            </a:custGeom>
            <a:solidFill>
              <a:srgbClr val="FD7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9"/>
            <p:cNvSpPr/>
            <p:nvPr/>
          </p:nvSpPr>
          <p:spPr>
            <a:xfrm>
              <a:off x="1955405" y="1832341"/>
              <a:ext cx="106440" cy="285835"/>
            </a:xfrm>
            <a:custGeom>
              <a:rect b="b" l="l" r="r" t="t"/>
              <a:pathLst>
                <a:path extrusionOk="0" h="9168" w="3414">
                  <a:moveTo>
                    <a:pt x="2950" y="1"/>
                  </a:moveTo>
                  <a:cubicBezTo>
                    <a:pt x="2623" y="1"/>
                    <a:pt x="2299" y="76"/>
                    <a:pt x="2004" y="221"/>
                  </a:cubicBezTo>
                  <a:cubicBezTo>
                    <a:pt x="1732" y="354"/>
                    <a:pt x="1498" y="550"/>
                    <a:pt x="1288" y="795"/>
                  </a:cubicBezTo>
                  <a:cubicBezTo>
                    <a:pt x="1248" y="845"/>
                    <a:pt x="1209" y="897"/>
                    <a:pt x="1173" y="952"/>
                  </a:cubicBezTo>
                  <a:cubicBezTo>
                    <a:pt x="393" y="2120"/>
                    <a:pt x="0" y="3342"/>
                    <a:pt x="0" y="4583"/>
                  </a:cubicBezTo>
                  <a:cubicBezTo>
                    <a:pt x="0" y="5825"/>
                    <a:pt x="393" y="7048"/>
                    <a:pt x="1174" y="8218"/>
                  </a:cubicBezTo>
                  <a:cubicBezTo>
                    <a:pt x="1585" y="8833"/>
                    <a:pt x="2261" y="9167"/>
                    <a:pt x="2951" y="9167"/>
                  </a:cubicBezTo>
                  <a:cubicBezTo>
                    <a:pt x="3104" y="9167"/>
                    <a:pt x="3260" y="9151"/>
                    <a:pt x="3413" y="9117"/>
                  </a:cubicBezTo>
                  <a:cubicBezTo>
                    <a:pt x="2894" y="9000"/>
                    <a:pt x="2417" y="8693"/>
                    <a:pt x="2099" y="8216"/>
                  </a:cubicBezTo>
                  <a:cubicBezTo>
                    <a:pt x="1320" y="7047"/>
                    <a:pt x="925" y="5822"/>
                    <a:pt x="925" y="4582"/>
                  </a:cubicBezTo>
                  <a:cubicBezTo>
                    <a:pt x="925" y="3342"/>
                    <a:pt x="1320" y="2120"/>
                    <a:pt x="2098" y="952"/>
                  </a:cubicBezTo>
                  <a:cubicBezTo>
                    <a:pt x="2134" y="897"/>
                    <a:pt x="2173" y="845"/>
                    <a:pt x="2213" y="795"/>
                  </a:cubicBezTo>
                  <a:lnTo>
                    <a:pt x="2929" y="221"/>
                  </a:lnTo>
                  <a:cubicBezTo>
                    <a:pt x="3082" y="146"/>
                    <a:pt x="3246" y="89"/>
                    <a:pt x="3412" y="52"/>
                  </a:cubicBezTo>
                  <a:cubicBezTo>
                    <a:pt x="3259" y="17"/>
                    <a:pt x="3104" y="1"/>
                    <a:pt x="2950" y="1"/>
                  </a:cubicBezTo>
                  <a:close/>
                </a:path>
              </a:pathLst>
            </a:custGeom>
            <a:solidFill>
              <a:srgbClr val="FC5A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9"/>
            <p:cNvSpPr/>
            <p:nvPr/>
          </p:nvSpPr>
          <p:spPr>
            <a:xfrm>
              <a:off x="2197194" y="1911098"/>
              <a:ext cx="79409" cy="279288"/>
            </a:xfrm>
            <a:custGeom>
              <a:rect b="b" l="l" r="r" t="t"/>
              <a:pathLst>
                <a:path extrusionOk="0" h="8958" w="2547">
                  <a:moveTo>
                    <a:pt x="760" y="0"/>
                  </a:moveTo>
                  <a:cubicBezTo>
                    <a:pt x="637" y="0"/>
                    <a:pt x="536" y="100"/>
                    <a:pt x="536" y="224"/>
                  </a:cubicBezTo>
                  <a:lnTo>
                    <a:pt x="536" y="518"/>
                  </a:lnTo>
                  <a:cubicBezTo>
                    <a:pt x="536" y="1210"/>
                    <a:pt x="933" y="1796"/>
                    <a:pt x="1477" y="1987"/>
                  </a:cubicBezTo>
                  <a:cubicBezTo>
                    <a:pt x="637" y="2153"/>
                    <a:pt x="1" y="2897"/>
                    <a:pt x="1" y="3786"/>
                  </a:cubicBezTo>
                  <a:lnTo>
                    <a:pt x="1" y="8733"/>
                  </a:lnTo>
                  <a:cubicBezTo>
                    <a:pt x="1" y="8856"/>
                    <a:pt x="102" y="8957"/>
                    <a:pt x="225" y="8957"/>
                  </a:cubicBezTo>
                  <a:cubicBezTo>
                    <a:pt x="348" y="8957"/>
                    <a:pt x="449" y="8857"/>
                    <a:pt x="449" y="8733"/>
                  </a:cubicBezTo>
                  <a:lnTo>
                    <a:pt x="449" y="3785"/>
                  </a:lnTo>
                  <a:cubicBezTo>
                    <a:pt x="449" y="3020"/>
                    <a:pt x="1070" y="2399"/>
                    <a:pt x="1834" y="2399"/>
                  </a:cubicBezTo>
                  <a:lnTo>
                    <a:pt x="2296" y="2399"/>
                  </a:lnTo>
                  <a:cubicBezTo>
                    <a:pt x="2419" y="2399"/>
                    <a:pt x="2520" y="2300"/>
                    <a:pt x="2520" y="2175"/>
                  </a:cubicBezTo>
                  <a:cubicBezTo>
                    <a:pt x="2520" y="2112"/>
                    <a:pt x="2494" y="2055"/>
                    <a:pt x="2451" y="2013"/>
                  </a:cubicBezTo>
                  <a:cubicBezTo>
                    <a:pt x="2509" y="1971"/>
                    <a:pt x="2546" y="1904"/>
                    <a:pt x="2546" y="1828"/>
                  </a:cubicBezTo>
                  <a:cubicBezTo>
                    <a:pt x="2546" y="1705"/>
                    <a:pt x="2447" y="1604"/>
                    <a:pt x="2322" y="1604"/>
                  </a:cubicBezTo>
                  <a:lnTo>
                    <a:pt x="1861" y="1604"/>
                  </a:lnTo>
                  <a:cubicBezTo>
                    <a:pt x="1377" y="1604"/>
                    <a:pt x="984" y="1116"/>
                    <a:pt x="984" y="518"/>
                  </a:cubicBezTo>
                  <a:lnTo>
                    <a:pt x="984" y="224"/>
                  </a:lnTo>
                  <a:cubicBezTo>
                    <a:pt x="984" y="102"/>
                    <a:pt x="882" y="0"/>
                    <a:pt x="760" y="0"/>
                  </a:cubicBezTo>
                  <a:close/>
                </a:path>
              </a:pathLst>
            </a:custGeom>
            <a:solidFill>
              <a:srgbClr val="57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9"/>
            <p:cNvSpPr/>
            <p:nvPr/>
          </p:nvSpPr>
          <p:spPr>
            <a:xfrm>
              <a:off x="2251601" y="1832466"/>
              <a:ext cx="167641" cy="285711"/>
            </a:xfrm>
            <a:custGeom>
              <a:rect b="b" l="l" r="r" t="t"/>
              <a:pathLst>
                <a:path extrusionOk="0" h="9164" w="5377">
                  <a:moveTo>
                    <a:pt x="2425" y="1"/>
                  </a:moveTo>
                  <a:cubicBezTo>
                    <a:pt x="2019" y="1"/>
                    <a:pt x="1609" y="117"/>
                    <a:pt x="1245" y="358"/>
                  </a:cubicBezTo>
                  <a:cubicBezTo>
                    <a:pt x="266" y="1010"/>
                    <a:pt x="0" y="2336"/>
                    <a:pt x="652" y="3315"/>
                  </a:cubicBezTo>
                  <a:cubicBezTo>
                    <a:pt x="665" y="3335"/>
                    <a:pt x="678" y="3352"/>
                    <a:pt x="690" y="3372"/>
                  </a:cubicBezTo>
                  <a:cubicBezTo>
                    <a:pt x="826" y="3583"/>
                    <a:pt x="819" y="3855"/>
                    <a:pt x="687" y="4071"/>
                  </a:cubicBezTo>
                  <a:cubicBezTo>
                    <a:pt x="596" y="4215"/>
                    <a:pt x="544" y="4392"/>
                    <a:pt x="544" y="4581"/>
                  </a:cubicBezTo>
                  <a:cubicBezTo>
                    <a:pt x="544" y="4772"/>
                    <a:pt x="596" y="4947"/>
                    <a:pt x="687" y="5093"/>
                  </a:cubicBezTo>
                  <a:cubicBezTo>
                    <a:pt x="820" y="5309"/>
                    <a:pt x="824" y="5583"/>
                    <a:pt x="687" y="5795"/>
                  </a:cubicBezTo>
                  <a:cubicBezTo>
                    <a:pt x="681" y="5805"/>
                    <a:pt x="676" y="5815"/>
                    <a:pt x="668" y="5824"/>
                  </a:cubicBezTo>
                  <a:cubicBezTo>
                    <a:pt x="18" y="6813"/>
                    <a:pt x="269" y="8170"/>
                    <a:pt x="1261" y="8816"/>
                  </a:cubicBezTo>
                  <a:cubicBezTo>
                    <a:pt x="1621" y="9052"/>
                    <a:pt x="2026" y="9163"/>
                    <a:pt x="2425" y="9163"/>
                  </a:cubicBezTo>
                  <a:cubicBezTo>
                    <a:pt x="3114" y="9163"/>
                    <a:pt x="3791" y="8829"/>
                    <a:pt x="4201" y="8214"/>
                  </a:cubicBezTo>
                  <a:cubicBezTo>
                    <a:pt x="4980" y="7044"/>
                    <a:pt x="5377" y="5821"/>
                    <a:pt x="5377" y="4579"/>
                  </a:cubicBezTo>
                  <a:cubicBezTo>
                    <a:pt x="5377" y="3338"/>
                    <a:pt x="4982" y="2116"/>
                    <a:pt x="4203" y="948"/>
                  </a:cubicBezTo>
                  <a:cubicBezTo>
                    <a:pt x="4167" y="893"/>
                    <a:pt x="4126" y="843"/>
                    <a:pt x="4089" y="791"/>
                  </a:cubicBezTo>
                  <a:cubicBezTo>
                    <a:pt x="3896" y="516"/>
                    <a:pt x="3378" y="221"/>
                    <a:pt x="3370" y="221"/>
                  </a:cubicBezTo>
                  <a:cubicBezTo>
                    <a:pt x="3370" y="221"/>
                    <a:pt x="3370" y="221"/>
                    <a:pt x="3370" y="221"/>
                  </a:cubicBezTo>
                  <a:cubicBezTo>
                    <a:pt x="3076" y="76"/>
                    <a:pt x="2752" y="1"/>
                    <a:pt x="2425" y="1"/>
                  </a:cubicBezTo>
                  <a:close/>
                </a:path>
              </a:pathLst>
            </a:custGeom>
            <a:solidFill>
              <a:srgbClr val="FD7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2310653" y="1832372"/>
              <a:ext cx="108591" cy="285742"/>
            </a:xfrm>
            <a:custGeom>
              <a:rect b="b" l="l" r="r" t="t"/>
              <a:pathLst>
                <a:path extrusionOk="0" h="9165" w="3483">
                  <a:moveTo>
                    <a:pt x="533" y="0"/>
                  </a:moveTo>
                  <a:cubicBezTo>
                    <a:pt x="355" y="0"/>
                    <a:pt x="177" y="22"/>
                    <a:pt x="2" y="67"/>
                  </a:cubicBezTo>
                  <a:cubicBezTo>
                    <a:pt x="145" y="103"/>
                    <a:pt x="283" y="153"/>
                    <a:pt x="416" y="220"/>
                  </a:cubicBezTo>
                  <a:lnTo>
                    <a:pt x="1132" y="794"/>
                  </a:lnTo>
                  <a:cubicBezTo>
                    <a:pt x="1171" y="844"/>
                    <a:pt x="1212" y="896"/>
                    <a:pt x="1248" y="951"/>
                  </a:cubicBezTo>
                  <a:cubicBezTo>
                    <a:pt x="2025" y="2119"/>
                    <a:pt x="2420" y="3341"/>
                    <a:pt x="2420" y="4582"/>
                  </a:cubicBezTo>
                  <a:cubicBezTo>
                    <a:pt x="2420" y="5824"/>
                    <a:pt x="2024" y="7047"/>
                    <a:pt x="1245" y="8217"/>
                  </a:cubicBezTo>
                  <a:cubicBezTo>
                    <a:pt x="941" y="8672"/>
                    <a:pt x="492" y="8974"/>
                    <a:pt x="0" y="9098"/>
                  </a:cubicBezTo>
                  <a:cubicBezTo>
                    <a:pt x="175" y="9143"/>
                    <a:pt x="353" y="9165"/>
                    <a:pt x="529" y="9165"/>
                  </a:cubicBezTo>
                  <a:cubicBezTo>
                    <a:pt x="1219" y="9165"/>
                    <a:pt x="1895" y="8832"/>
                    <a:pt x="2306" y="8215"/>
                  </a:cubicBezTo>
                  <a:cubicBezTo>
                    <a:pt x="3085" y="7046"/>
                    <a:pt x="3481" y="5821"/>
                    <a:pt x="3481" y="4581"/>
                  </a:cubicBezTo>
                  <a:cubicBezTo>
                    <a:pt x="3483" y="3341"/>
                    <a:pt x="3088" y="2119"/>
                    <a:pt x="2310" y="951"/>
                  </a:cubicBezTo>
                  <a:cubicBezTo>
                    <a:pt x="2274" y="896"/>
                    <a:pt x="2234" y="844"/>
                    <a:pt x="2195" y="794"/>
                  </a:cubicBezTo>
                  <a:cubicBezTo>
                    <a:pt x="1979" y="554"/>
                    <a:pt x="1742" y="360"/>
                    <a:pt x="1479" y="220"/>
                  </a:cubicBezTo>
                  <a:cubicBezTo>
                    <a:pt x="1185" y="75"/>
                    <a:pt x="860" y="0"/>
                    <a:pt x="533" y="0"/>
                  </a:cubicBezTo>
                  <a:close/>
                </a:path>
              </a:pathLst>
            </a:custGeom>
            <a:solidFill>
              <a:srgbClr val="FC5A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 name="Google Shape;48;p9">
            <a:hlinkClick r:id="rId3"/>
          </p:cNvPr>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rgbClr val="FFFFFF"/>
                </a:solidFill>
                <a:latin typeface="Mada"/>
                <a:ea typeface="Mada"/>
                <a:cs typeface="Mada"/>
                <a:sym typeface="Mada"/>
              </a:rPr>
              <a:t> </a:t>
            </a:r>
            <a:r>
              <a:rPr b="1" lang="ar" sz="2000" u="sng">
                <a:solidFill>
                  <a:srgbClr val="FFFFFF"/>
                </a:solidFill>
                <a:latin typeface="Mada"/>
                <a:ea typeface="Mada"/>
                <a:cs typeface="Mada"/>
                <a:sym typeface="Mada"/>
                <a:hlinkClick r:id="rId4">
                  <a:extLst>
                    <a:ext uri="{A12FA001-AC4F-418D-AE19-62706E023703}">
                      <ahyp:hlinkClr val="tx"/>
                    </a:ext>
                  </a:extLst>
                </a:hlinkClick>
              </a:rPr>
              <a:t>Editing file</a:t>
            </a:r>
            <a:endParaRPr b="1" sz="2000" u="sng">
              <a:solidFill>
                <a:srgbClr val="FFFFFF"/>
              </a:solidFill>
              <a:latin typeface="Mada"/>
              <a:ea typeface="Mada"/>
              <a:cs typeface="Mada"/>
              <a:sym typeface="Mada"/>
            </a:endParaRPr>
          </a:p>
        </p:txBody>
      </p:sp>
      <p:sp>
        <p:nvSpPr>
          <p:cNvPr id="49" name="Google Shape;49;p9"/>
          <p:cNvSpPr txBox="1"/>
          <p:nvPr/>
        </p:nvSpPr>
        <p:spPr>
          <a:xfrm>
            <a:off x="0" y="812399"/>
            <a:ext cx="15915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sz="2200">
                <a:solidFill>
                  <a:srgbClr val="FFFFFF"/>
                </a:solidFill>
                <a:latin typeface="Mada"/>
                <a:ea typeface="Mada"/>
                <a:cs typeface="Mada"/>
                <a:sym typeface="Mada"/>
              </a:rPr>
              <a:t>Lecture 13</a:t>
            </a:r>
            <a:endParaRPr sz="2200">
              <a:latin typeface="Mada"/>
              <a:ea typeface="Mada"/>
              <a:cs typeface="Mada"/>
              <a:sym typeface="Mada"/>
            </a:endParaRPr>
          </a:p>
        </p:txBody>
      </p:sp>
      <p:sp>
        <p:nvSpPr>
          <p:cNvPr id="50" name="Google Shape;50;p9"/>
          <p:cNvSpPr txBox="1"/>
          <p:nvPr/>
        </p:nvSpPr>
        <p:spPr>
          <a:xfrm>
            <a:off x="693275" y="5768925"/>
            <a:ext cx="6502500" cy="20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400">
                <a:solidFill>
                  <a:schemeClr val="accent1"/>
                </a:solidFill>
                <a:latin typeface="Mada Black"/>
                <a:ea typeface="Mada Black"/>
                <a:cs typeface="Mada Black"/>
                <a:sym typeface="Mada Black"/>
              </a:rPr>
              <a:t>Objectives:</a:t>
            </a:r>
            <a:endParaRPr sz="2400">
              <a:solidFill>
                <a:schemeClr val="accent1"/>
              </a:solidFill>
              <a:latin typeface="Mada Black"/>
              <a:ea typeface="Mada Black"/>
              <a:cs typeface="Mada Black"/>
              <a:sym typeface="Mada Black"/>
            </a:endParaRPr>
          </a:p>
          <a:p>
            <a:pPr indent="-336550" lvl="0" marL="457200" rtl="0" algn="l">
              <a:lnSpc>
                <a:spcPct val="115000"/>
              </a:lnSpc>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To be able to recognize the definition of hypertension.</a:t>
            </a:r>
            <a:endParaRPr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To be able to identify the stages of hypertension ( ACC/AHA -European society of cardiology/European society of</a:t>
            </a:r>
            <a:br>
              <a:rPr lang="ar" sz="1700">
                <a:solidFill>
                  <a:schemeClr val="dk1"/>
                </a:solidFill>
                <a:latin typeface="Mada"/>
                <a:ea typeface="Mada"/>
                <a:cs typeface="Mada"/>
                <a:sym typeface="Mada"/>
              </a:rPr>
            </a:br>
            <a:r>
              <a:rPr lang="ar" sz="1700">
                <a:solidFill>
                  <a:schemeClr val="dk1"/>
                </a:solidFill>
                <a:latin typeface="Mada"/>
                <a:ea typeface="Mada"/>
                <a:cs typeface="Mada"/>
                <a:sym typeface="Mada"/>
              </a:rPr>
              <a:t>hypertension (ESC/ESH).</a:t>
            </a:r>
            <a:endParaRPr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To find out the complication of hypertension.</a:t>
            </a:r>
            <a:endParaRPr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To learn how to measure blood pressure.</a:t>
            </a:r>
            <a:endParaRPr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To acquire knowledge on how to treat hypertension.</a:t>
            </a:r>
            <a:endParaRPr sz="1700">
              <a:solidFill>
                <a:schemeClr val="dk1"/>
              </a:solidFill>
              <a:latin typeface="Mada"/>
              <a:ea typeface="Mada"/>
              <a:cs typeface="Mada"/>
              <a:sym typeface="Mada"/>
            </a:endParaRPr>
          </a:p>
          <a:p>
            <a:pPr indent="0" lvl="0" marL="457200" rtl="0" algn="l">
              <a:lnSpc>
                <a:spcPct val="150000"/>
              </a:lnSpc>
              <a:spcBef>
                <a:spcPts val="1200"/>
              </a:spcBef>
              <a:spcAft>
                <a:spcPts val="0"/>
              </a:spcAft>
              <a:buNone/>
            </a:pPr>
            <a:r>
              <a:t/>
            </a:r>
            <a:endParaRPr b="1" sz="1200">
              <a:solidFill>
                <a:schemeClr val="dk1"/>
              </a:solidFill>
              <a:latin typeface="Mada"/>
              <a:ea typeface="Mada"/>
              <a:cs typeface="Mada"/>
              <a:sym typeface="Mada"/>
            </a:endParaRPr>
          </a:p>
          <a:p>
            <a:pPr indent="0" lvl="0" marL="457200" rtl="0" algn="l">
              <a:lnSpc>
                <a:spcPct val="115000"/>
              </a:lnSpc>
              <a:spcBef>
                <a:spcPts val="1200"/>
              </a:spcBef>
              <a:spcAft>
                <a:spcPts val="1200"/>
              </a:spcAft>
              <a:buNone/>
            </a:pPr>
            <a:r>
              <a:t/>
            </a:r>
            <a:endParaRPr b="1" sz="1700">
              <a:latin typeface="Mada"/>
              <a:ea typeface="Mada"/>
              <a:cs typeface="Mada"/>
              <a:sym typeface="Mada"/>
            </a:endParaRPr>
          </a:p>
        </p:txBody>
      </p:sp>
      <p:sp>
        <p:nvSpPr>
          <p:cNvPr id="51" name="Google Shape;51;p9"/>
          <p:cNvSpPr/>
          <p:nvPr/>
        </p:nvSpPr>
        <p:spPr>
          <a:xfrm>
            <a:off x="880125" y="4467225"/>
            <a:ext cx="5829300" cy="1149300"/>
          </a:xfrm>
          <a:prstGeom prst="snip2DiagRect">
            <a:avLst>
              <a:gd fmla="val 0" name="adj1"/>
              <a:gd fmla="val 16667" name="adj2"/>
            </a:avLst>
          </a:prstGeom>
          <a:noFill/>
          <a:ln cap="flat" cmpd="sng" w="28575">
            <a:solidFill>
              <a:schemeClr val="accent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3600">
                <a:solidFill>
                  <a:schemeClr val="accent1"/>
                </a:solidFill>
                <a:latin typeface="Mada"/>
                <a:ea typeface="Mada"/>
                <a:cs typeface="Mada"/>
                <a:sym typeface="Mada"/>
              </a:rPr>
              <a:t>Hypertension</a:t>
            </a:r>
            <a:endParaRPr b="1" sz="3600">
              <a:solidFill>
                <a:schemeClr val="accent1"/>
              </a:solidFill>
              <a:latin typeface="Mada"/>
              <a:ea typeface="Mada"/>
              <a:cs typeface="Mada"/>
              <a:sym typeface="Mada"/>
            </a:endParaRPr>
          </a:p>
        </p:txBody>
      </p:sp>
      <p:sp>
        <p:nvSpPr>
          <p:cNvPr id="52" name="Google Shape;52;p9"/>
          <p:cNvSpPr/>
          <p:nvPr/>
        </p:nvSpPr>
        <p:spPr>
          <a:xfrm rot="566">
            <a:off x="1046687" y="9890250"/>
            <a:ext cx="5466600" cy="801300"/>
          </a:xfrm>
          <a:prstGeom prst="snip2SameRect">
            <a:avLst>
              <a:gd fmla="val 50000" name="adj1"/>
              <a:gd fmla="val 0" name="adj2"/>
            </a:avLst>
          </a:prstGeom>
          <a:solidFill>
            <a:schemeClr val="accent4"/>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53" name="Google Shape;53;p9"/>
          <p:cNvSpPr txBox="1"/>
          <p:nvPr/>
        </p:nvSpPr>
        <p:spPr>
          <a:xfrm>
            <a:off x="2822850"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chemeClr val="accent1"/>
                </a:solidFill>
                <a:latin typeface="Mada"/>
                <a:ea typeface="Mada"/>
                <a:cs typeface="Mada"/>
                <a:sym typeface="Mada"/>
              </a:rPr>
              <a:t>Color index:</a:t>
            </a:r>
            <a:endParaRPr b="1" sz="2200">
              <a:solidFill>
                <a:schemeClr val="accent1"/>
              </a:solidFill>
              <a:latin typeface="Mada"/>
              <a:ea typeface="Mada"/>
              <a:cs typeface="Mada"/>
              <a:sym typeface="Mada"/>
            </a:endParaRPr>
          </a:p>
        </p:txBody>
      </p:sp>
      <p:grpSp>
        <p:nvGrpSpPr>
          <p:cNvPr id="54" name="Google Shape;54;p9"/>
          <p:cNvGrpSpPr/>
          <p:nvPr/>
        </p:nvGrpSpPr>
        <p:grpSpPr>
          <a:xfrm>
            <a:off x="1046700" y="9957725"/>
            <a:ext cx="5434699" cy="734050"/>
            <a:chOff x="1442323" y="11224701"/>
            <a:chExt cx="7792800" cy="734050"/>
          </a:xfrm>
        </p:grpSpPr>
        <p:sp>
          <p:nvSpPr>
            <p:cNvPr id="55" name="Google Shape;55;p9"/>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 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56" name="Google Shape;56;p9"/>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pic>
        <p:nvPicPr>
          <p:cNvPr id="57" name="Google Shape;57;p9"/>
          <p:cNvPicPr preferRelativeResize="0"/>
          <p:nvPr/>
        </p:nvPicPr>
        <p:blipFill rotWithShape="1">
          <a:blip r:embed="rId5">
            <a:alphaModFix/>
          </a:blip>
          <a:srcRect b="15002" l="0" r="0" t="0"/>
          <a:stretch/>
        </p:blipFill>
        <p:spPr>
          <a:xfrm>
            <a:off x="5022700" y="482025"/>
            <a:ext cx="1031125" cy="572056"/>
          </a:xfrm>
          <a:prstGeom prst="rect">
            <a:avLst/>
          </a:prstGeom>
          <a:noFill/>
          <a:ln>
            <a:noFill/>
          </a:ln>
        </p:spPr>
      </p:pic>
      <p:pic>
        <p:nvPicPr>
          <p:cNvPr id="58" name="Google Shape;58;p9"/>
          <p:cNvPicPr preferRelativeResize="0"/>
          <p:nvPr/>
        </p:nvPicPr>
        <p:blipFill>
          <a:blip r:embed="rId6">
            <a:alphaModFix/>
          </a:blip>
          <a:stretch>
            <a:fillRect/>
          </a:stretch>
        </p:blipFill>
        <p:spPr>
          <a:xfrm>
            <a:off x="6053825" y="482025"/>
            <a:ext cx="1478450" cy="1149901"/>
          </a:xfrm>
          <a:prstGeom prst="rect">
            <a:avLst/>
          </a:prstGeom>
          <a:noFill/>
          <a:ln>
            <a:noFill/>
          </a:ln>
        </p:spPr>
      </p:pic>
      <p:pic>
        <p:nvPicPr>
          <p:cNvPr id="59" name="Google Shape;59;p9"/>
          <p:cNvPicPr preferRelativeResize="0"/>
          <p:nvPr/>
        </p:nvPicPr>
        <p:blipFill>
          <a:blip r:embed="rId7">
            <a:alphaModFix/>
          </a:blip>
          <a:stretch>
            <a:fillRect/>
          </a:stretch>
        </p:blipFill>
        <p:spPr>
          <a:xfrm>
            <a:off x="6317273" y="1818250"/>
            <a:ext cx="1031126" cy="1031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18"/>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22" name="Google Shape;322;p18"/>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Diagnosis</a:t>
            </a:r>
            <a:endParaRPr b="1" sz="2200">
              <a:solidFill>
                <a:schemeClr val="dk1"/>
              </a:solidFill>
              <a:latin typeface="Mada"/>
              <a:ea typeface="Mada"/>
              <a:cs typeface="Mada"/>
              <a:sym typeface="Mada"/>
            </a:endParaRPr>
          </a:p>
        </p:txBody>
      </p:sp>
      <p:sp>
        <p:nvSpPr>
          <p:cNvPr id="323" name="Google Shape;323;p18"/>
          <p:cNvSpPr txBox="1"/>
          <p:nvPr/>
        </p:nvSpPr>
        <p:spPr>
          <a:xfrm>
            <a:off x="-4344488" y="6489650"/>
            <a:ext cx="2146200" cy="432600"/>
          </a:xfrm>
          <a:prstGeom prst="rect">
            <a:avLst/>
          </a:prstGeom>
          <a:solidFill>
            <a:schemeClr val="accent6"/>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1800">
                <a:latin typeface="Mada Black"/>
                <a:ea typeface="Mada Black"/>
                <a:cs typeface="Mada Black"/>
                <a:sym typeface="Mada Black"/>
              </a:rPr>
              <a:t>Laboratory tests</a:t>
            </a:r>
            <a:endParaRPr sz="1800">
              <a:latin typeface="Mada Black"/>
              <a:ea typeface="Mada Black"/>
              <a:cs typeface="Mada Black"/>
              <a:sym typeface="Mada Black"/>
            </a:endParaRPr>
          </a:p>
        </p:txBody>
      </p:sp>
      <p:sp>
        <p:nvSpPr>
          <p:cNvPr id="324" name="Google Shape;324;p18"/>
          <p:cNvSpPr/>
          <p:nvPr/>
        </p:nvSpPr>
        <p:spPr>
          <a:xfrm>
            <a:off x="553106" y="1025125"/>
            <a:ext cx="819300" cy="866700"/>
          </a:xfrm>
          <a:prstGeom prst="ellipse">
            <a:avLst/>
          </a:prstGeom>
          <a:solidFill>
            <a:srgbClr val="F3F3F3">
              <a:alpha val="2235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latin typeface="Mada"/>
              <a:ea typeface="Mada"/>
              <a:cs typeface="Mada"/>
              <a:sym typeface="Mada"/>
            </a:endParaRPr>
          </a:p>
        </p:txBody>
      </p:sp>
      <p:sp>
        <p:nvSpPr>
          <p:cNvPr id="325" name="Google Shape;325;p18"/>
          <p:cNvSpPr/>
          <p:nvPr/>
        </p:nvSpPr>
        <p:spPr>
          <a:xfrm>
            <a:off x="2435881" y="1025125"/>
            <a:ext cx="819300" cy="866700"/>
          </a:xfrm>
          <a:prstGeom prst="ellipse">
            <a:avLst/>
          </a:prstGeom>
          <a:solidFill>
            <a:srgbClr val="F3F3F3">
              <a:alpha val="2235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8"/>
          <p:cNvSpPr/>
          <p:nvPr/>
        </p:nvSpPr>
        <p:spPr>
          <a:xfrm>
            <a:off x="4318656" y="1025125"/>
            <a:ext cx="819300" cy="866700"/>
          </a:xfrm>
          <a:prstGeom prst="ellipse">
            <a:avLst/>
          </a:prstGeom>
          <a:solidFill>
            <a:srgbClr val="F3F3F3">
              <a:alpha val="2235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8"/>
          <p:cNvSpPr/>
          <p:nvPr/>
        </p:nvSpPr>
        <p:spPr>
          <a:xfrm>
            <a:off x="6201431" y="1025125"/>
            <a:ext cx="819300" cy="866700"/>
          </a:xfrm>
          <a:prstGeom prst="ellipse">
            <a:avLst/>
          </a:prstGeom>
          <a:solidFill>
            <a:srgbClr val="F3F3F3">
              <a:alpha val="2235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8"/>
          <p:cNvSpPr/>
          <p:nvPr/>
        </p:nvSpPr>
        <p:spPr>
          <a:xfrm>
            <a:off x="539275" y="2272882"/>
            <a:ext cx="6372300" cy="1793400"/>
          </a:xfrm>
          <a:prstGeom prst="roundRect">
            <a:avLst>
              <a:gd fmla="val 16667" name="adj"/>
            </a:avLst>
          </a:prstGeom>
          <a:solidFill>
            <a:srgbClr val="F3F3F3">
              <a:alpha val="2235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198600" lvl="1" marL="413999" rtl="0" algn="l">
              <a:spcBef>
                <a:spcPts val="0"/>
              </a:spcBef>
              <a:spcAft>
                <a:spcPts val="0"/>
              </a:spcAft>
              <a:buClr>
                <a:schemeClr val="dk1"/>
              </a:buClr>
              <a:buSzPts val="1200"/>
              <a:buFont typeface="Mada"/>
              <a:buAutoNum type="alphaUcPeriod"/>
            </a:pPr>
            <a:r>
              <a:rPr lang="ar" sz="1200">
                <a:solidFill>
                  <a:schemeClr val="dk1"/>
                </a:solidFill>
                <a:latin typeface="Mada"/>
                <a:ea typeface="Mada"/>
                <a:cs typeface="Mada"/>
                <a:sym typeface="Mada"/>
              </a:rPr>
              <a:t>Every one year for persons with systolic and diastolic pressures below &lt; 120 mmHg and 80 mmHg.</a:t>
            </a:r>
            <a:endParaRPr sz="1200">
              <a:solidFill>
                <a:schemeClr val="dk1"/>
              </a:solidFill>
              <a:latin typeface="Mada"/>
              <a:ea typeface="Mada"/>
              <a:cs typeface="Mada"/>
              <a:sym typeface="Mada"/>
            </a:endParaRPr>
          </a:p>
          <a:p>
            <a:pPr indent="-198600" lvl="1" marL="413999" rtl="0" algn="l">
              <a:spcBef>
                <a:spcPts val="0"/>
              </a:spcBef>
              <a:spcAft>
                <a:spcPts val="0"/>
              </a:spcAft>
              <a:buClr>
                <a:schemeClr val="dk1"/>
              </a:buClr>
              <a:buSzPts val="1200"/>
              <a:buFont typeface="Mada"/>
              <a:buAutoNum type="alphaUcPeriod"/>
            </a:pPr>
            <a:r>
              <a:rPr lang="ar" sz="1200">
                <a:solidFill>
                  <a:schemeClr val="dk1"/>
                </a:solidFill>
                <a:latin typeface="Mada"/>
                <a:ea typeface="Mada"/>
                <a:cs typeface="Mada"/>
                <a:sym typeface="Mada"/>
              </a:rPr>
              <a:t>Every 3-6 months for persons with systolic and diastolic pressures higher &gt;120 mmHg and 80 mmHg.</a:t>
            </a:r>
            <a:endParaRPr sz="1200">
              <a:solidFill>
                <a:schemeClr val="dk1"/>
              </a:solidFill>
              <a:latin typeface="Mada"/>
              <a:ea typeface="Mada"/>
              <a:cs typeface="Mada"/>
              <a:sym typeface="Mada"/>
            </a:endParaRPr>
          </a:p>
          <a:p>
            <a:pPr indent="-198600" lvl="1" marL="413999" rtl="0" algn="l">
              <a:spcBef>
                <a:spcPts val="0"/>
              </a:spcBef>
              <a:spcAft>
                <a:spcPts val="0"/>
              </a:spcAft>
              <a:buClr>
                <a:srgbClr val="6AA84F"/>
              </a:buClr>
              <a:buSzPts val="1200"/>
              <a:buFont typeface="Mada"/>
              <a:buAutoNum type="alphaUcPeriod"/>
            </a:pPr>
            <a:r>
              <a:rPr lang="ar" sz="1200">
                <a:solidFill>
                  <a:srgbClr val="6AA84F"/>
                </a:solidFill>
                <a:latin typeface="Mada"/>
                <a:ea typeface="Mada"/>
                <a:cs typeface="Mada"/>
                <a:sym typeface="Mada"/>
              </a:rPr>
              <a:t>For patients above 40 years of age, If they present to the clinic with mild to moderate elevation of BP, we can not diagnose them with hypertension directly. Mild to moderate elevation needs at least 3 visits and each visit 2 readings of BP. While if the patient present with severe elevation of BP, mostly they’re hypertensive.</a:t>
            </a:r>
            <a:endParaRPr sz="1200">
              <a:solidFill>
                <a:srgbClr val="6AA84F"/>
              </a:solidFill>
              <a:latin typeface="Mada"/>
              <a:ea typeface="Mada"/>
              <a:cs typeface="Mada"/>
              <a:sym typeface="Mada"/>
            </a:endParaRPr>
          </a:p>
        </p:txBody>
      </p:sp>
      <p:cxnSp>
        <p:nvCxnSpPr>
          <p:cNvPr id="329" name="Google Shape;329;p18"/>
          <p:cNvCxnSpPr>
            <a:stCxn id="324" idx="4"/>
          </p:cNvCxnSpPr>
          <p:nvPr/>
        </p:nvCxnSpPr>
        <p:spPr>
          <a:xfrm flipH="1" rot="-5400000">
            <a:off x="962756" y="1891825"/>
            <a:ext cx="600" cy="600"/>
          </a:xfrm>
          <a:prstGeom prst="curvedConnector3">
            <a:avLst>
              <a:gd fmla="val 50000" name="adj1"/>
            </a:avLst>
          </a:prstGeom>
          <a:noFill/>
          <a:ln cap="flat" cmpd="sng" w="9525">
            <a:solidFill>
              <a:schemeClr val="accent6"/>
            </a:solidFill>
            <a:prstDash val="solid"/>
            <a:round/>
            <a:headEnd len="med" w="med" type="none"/>
            <a:tailEnd len="med" w="med" type="none"/>
          </a:ln>
        </p:spPr>
      </p:cxnSp>
      <p:cxnSp>
        <p:nvCxnSpPr>
          <p:cNvPr id="330" name="Google Shape;330;p18"/>
          <p:cNvCxnSpPr>
            <a:stCxn id="326" idx="4"/>
            <a:endCxn id="331" idx="0"/>
          </p:cNvCxnSpPr>
          <p:nvPr/>
        </p:nvCxnSpPr>
        <p:spPr>
          <a:xfrm rot="5400000">
            <a:off x="4182006" y="1477825"/>
            <a:ext cx="132300" cy="960300"/>
          </a:xfrm>
          <a:prstGeom prst="curvedConnector3">
            <a:avLst>
              <a:gd fmla="val 50019" name="adj1"/>
            </a:avLst>
          </a:prstGeom>
          <a:noFill/>
          <a:ln cap="flat" cmpd="sng" w="9525">
            <a:solidFill>
              <a:schemeClr val="accent6"/>
            </a:solidFill>
            <a:prstDash val="solid"/>
            <a:round/>
            <a:headEnd len="med" w="med" type="none"/>
            <a:tailEnd len="med" w="med" type="none"/>
          </a:ln>
        </p:spPr>
      </p:cxnSp>
      <p:sp>
        <p:nvSpPr>
          <p:cNvPr id="332" name="Google Shape;332;p18"/>
          <p:cNvSpPr/>
          <p:nvPr/>
        </p:nvSpPr>
        <p:spPr>
          <a:xfrm>
            <a:off x="553106" y="4606525"/>
            <a:ext cx="819300" cy="866700"/>
          </a:xfrm>
          <a:prstGeom prst="ellipse">
            <a:avLst/>
          </a:prstGeom>
          <a:solidFill>
            <a:srgbClr val="F3F3F3">
              <a:alpha val="2235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8"/>
          <p:cNvSpPr/>
          <p:nvPr/>
        </p:nvSpPr>
        <p:spPr>
          <a:xfrm>
            <a:off x="2435881" y="4606525"/>
            <a:ext cx="819300" cy="866700"/>
          </a:xfrm>
          <a:prstGeom prst="ellipse">
            <a:avLst/>
          </a:prstGeom>
          <a:solidFill>
            <a:srgbClr val="F3F3F3">
              <a:alpha val="2235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8"/>
          <p:cNvSpPr/>
          <p:nvPr/>
        </p:nvSpPr>
        <p:spPr>
          <a:xfrm>
            <a:off x="4318656" y="4606525"/>
            <a:ext cx="819300" cy="866700"/>
          </a:xfrm>
          <a:prstGeom prst="ellipse">
            <a:avLst/>
          </a:prstGeom>
          <a:solidFill>
            <a:srgbClr val="F3F3F3">
              <a:alpha val="2235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8"/>
          <p:cNvSpPr/>
          <p:nvPr/>
        </p:nvSpPr>
        <p:spPr>
          <a:xfrm>
            <a:off x="6201431" y="4606525"/>
            <a:ext cx="819300" cy="866700"/>
          </a:xfrm>
          <a:prstGeom prst="ellipse">
            <a:avLst/>
          </a:prstGeom>
          <a:solidFill>
            <a:srgbClr val="F3F3F3">
              <a:alpha val="2235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6" name="Google Shape;336;p18"/>
          <p:cNvCxnSpPr>
            <a:stCxn id="332" idx="4"/>
          </p:cNvCxnSpPr>
          <p:nvPr/>
        </p:nvCxnSpPr>
        <p:spPr>
          <a:xfrm flipH="1" rot="-5400000">
            <a:off x="962756" y="5473225"/>
            <a:ext cx="600" cy="600"/>
          </a:xfrm>
          <a:prstGeom prst="curvedConnector3">
            <a:avLst>
              <a:gd fmla="val 50000" name="adj1"/>
            </a:avLst>
          </a:prstGeom>
          <a:noFill/>
          <a:ln cap="flat" cmpd="sng" w="9525">
            <a:solidFill>
              <a:schemeClr val="accent6"/>
            </a:solidFill>
            <a:prstDash val="solid"/>
            <a:round/>
            <a:headEnd len="med" w="med" type="none"/>
            <a:tailEnd len="med" w="med" type="none"/>
          </a:ln>
        </p:spPr>
      </p:cxnSp>
      <p:cxnSp>
        <p:nvCxnSpPr>
          <p:cNvPr id="337" name="Google Shape;337;p18"/>
          <p:cNvCxnSpPr>
            <a:stCxn id="335" idx="4"/>
            <a:endCxn id="338" idx="0"/>
          </p:cNvCxnSpPr>
          <p:nvPr/>
        </p:nvCxnSpPr>
        <p:spPr>
          <a:xfrm rot="5400000">
            <a:off x="5123531" y="4117975"/>
            <a:ext cx="132300" cy="2842800"/>
          </a:xfrm>
          <a:prstGeom prst="curvedConnector3">
            <a:avLst>
              <a:gd fmla="val 50019" name="adj1"/>
            </a:avLst>
          </a:prstGeom>
          <a:noFill/>
          <a:ln cap="flat" cmpd="sng" w="9525">
            <a:solidFill>
              <a:schemeClr val="accent6"/>
            </a:solidFill>
            <a:prstDash val="solid"/>
            <a:round/>
            <a:headEnd len="med" w="med" type="none"/>
            <a:tailEnd len="med" w="med" type="none"/>
          </a:ln>
        </p:spPr>
      </p:cxnSp>
      <p:sp>
        <p:nvSpPr>
          <p:cNvPr id="331" name="Google Shape;331;p18"/>
          <p:cNvSpPr/>
          <p:nvPr/>
        </p:nvSpPr>
        <p:spPr>
          <a:xfrm>
            <a:off x="2744250" y="2024175"/>
            <a:ext cx="2047800" cy="3249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latin typeface="Mada"/>
                <a:ea typeface="Mada"/>
                <a:cs typeface="Mada"/>
                <a:sym typeface="Mada"/>
              </a:rPr>
              <a:t>Screening</a:t>
            </a:r>
            <a:endParaRPr b="1" sz="1500">
              <a:latin typeface="Mada"/>
              <a:ea typeface="Mada"/>
              <a:cs typeface="Mada"/>
              <a:sym typeface="Mada"/>
            </a:endParaRPr>
          </a:p>
        </p:txBody>
      </p:sp>
      <p:sp>
        <p:nvSpPr>
          <p:cNvPr id="338" name="Google Shape;338;p18"/>
          <p:cNvSpPr/>
          <p:nvPr/>
        </p:nvSpPr>
        <p:spPr>
          <a:xfrm>
            <a:off x="2744250" y="5605575"/>
            <a:ext cx="2047800" cy="3249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latin typeface="Mada"/>
                <a:ea typeface="Mada"/>
                <a:cs typeface="Mada"/>
                <a:sym typeface="Mada"/>
              </a:rPr>
              <a:t>Laboratory tests</a:t>
            </a:r>
            <a:endParaRPr b="1" sz="1500">
              <a:latin typeface="Mada"/>
              <a:ea typeface="Mada"/>
              <a:cs typeface="Mada"/>
              <a:sym typeface="Mada"/>
            </a:endParaRPr>
          </a:p>
        </p:txBody>
      </p:sp>
      <p:pic>
        <p:nvPicPr>
          <p:cNvPr id="339" name="Google Shape;339;p18"/>
          <p:cNvPicPr preferRelativeResize="0"/>
          <p:nvPr/>
        </p:nvPicPr>
        <p:blipFill>
          <a:blip r:embed="rId3">
            <a:alphaModFix/>
          </a:blip>
          <a:stretch>
            <a:fillRect/>
          </a:stretch>
        </p:blipFill>
        <p:spPr>
          <a:xfrm>
            <a:off x="655106" y="1150825"/>
            <a:ext cx="615300" cy="615300"/>
          </a:xfrm>
          <a:prstGeom prst="rect">
            <a:avLst/>
          </a:prstGeom>
          <a:noFill/>
          <a:ln>
            <a:noFill/>
          </a:ln>
        </p:spPr>
      </p:pic>
      <p:pic>
        <p:nvPicPr>
          <p:cNvPr id="340" name="Google Shape;340;p18"/>
          <p:cNvPicPr preferRelativeResize="0"/>
          <p:nvPr/>
        </p:nvPicPr>
        <p:blipFill>
          <a:blip r:embed="rId4">
            <a:alphaModFix/>
          </a:blip>
          <a:stretch>
            <a:fillRect/>
          </a:stretch>
        </p:blipFill>
        <p:spPr>
          <a:xfrm>
            <a:off x="4447196" y="1177379"/>
            <a:ext cx="562200" cy="562200"/>
          </a:xfrm>
          <a:prstGeom prst="rect">
            <a:avLst/>
          </a:prstGeom>
          <a:noFill/>
          <a:ln>
            <a:noFill/>
          </a:ln>
        </p:spPr>
      </p:pic>
      <p:pic>
        <p:nvPicPr>
          <p:cNvPr id="341" name="Google Shape;341;p18"/>
          <p:cNvPicPr preferRelativeResize="0"/>
          <p:nvPr/>
        </p:nvPicPr>
        <p:blipFill>
          <a:blip r:embed="rId5">
            <a:alphaModFix/>
          </a:blip>
          <a:stretch>
            <a:fillRect/>
          </a:stretch>
        </p:blipFill>
        <p:spPr>
          <a:xfrm>
            <a:off x="2537881" y="1150825"/>
            <a:ext cx="615300" cy="615300"/>
          </a:xfrm>
          <a:prstGeom prst="rect">
            <a:avLst/>
          </a:prstGeom>
          <a:noFill/>
          <a:ln>
            <a:noFill/>
          </a:ln>
        </p:spPr>
      </p:pic>
      <p:pic>
        <p:nvPicPr>
          <p:cNvPr id="342" name="Google Shape;342;p18"/>
          <p:cNvPicPr preferRelativeResize="0"/>
          <p:nvPr/>
        </p:nvPicPr>
        <p:blipFill>
          <a:blip r:embed="rId5">
            <a:alphaModFix/>
          </a:blip>
          <a:stretch>
            <a:fillRect/>
          </a:stretch>
        </p:blipFill>
        <p:spPr>
          <a:xfrm>
            <a:off x="2537881" y="4737825"/>
            <a:ext cx="615300" cy="615300"/>
          </a:xfrm>
          <a:prstGeom prst="rect">
            <a:avLst/>
          </a:prstGeom>
          <a:noFill/>
          <a:ln>
            <a:noFill/>
          </a:ln>
        </p:spPr>
      </p:pic>
      <p:pic>
        <p:nvPicPr>
          <p:cNvPr id="343" name="Google Shape;343;p18"/>
          <p:cNvPicPr preferRelativeResize="0"/>
          <p:nvPr/>
        </p:nvPicPr>
        <p:blipFill>
          <a:blip r:embed="rId3">
            <a:alphaModFix/>
          </a:blip>
          <a:stretch>
            <a:fillRect/>
          </a:stretch>
        </p:blipFill>
        <p:spPr>
          <a:xfrm>
            <a:off x="655406" y="4732225"/>
            <a:ext cx="615300" cy="615300"/>
          </a:xfrm>
          <a:prstGeom prst="rect">
            <a:avLst/>
          </a:prstGeom>
          <a:noFill/>
          <a:ln>
            <a:noFill/>
          </a:ln>
        </p:spPr>
      </p:pic>
      <p:pic>
        <p:nvPicPr>
          <p:cNvPr id="344" name="Google Shape;344;p18"/>
          <p:cNvPicPr preferRelativeResize="0"/>
          <p:nvPr/>
        </p:nvPicPr>
        <p:blipFill>
          <a:blip r:embed="rId4">
            <a:alphaModFix/>
          </a:blip>
          <a:stretch>
            <a:fillRect/>
          </a:stretch>
        </p:blipFill>
        <p:spPr>
          <a:xfrm>
            <a:off x="4447196" y="4764379"/>
            <a:ext cx="562200" cy="562200"/>
          </a:xfrm>
          <a:prstGeom prst="rect">
            <a:avLst/>
          </a:prstGeom>
          <a:noFill/>
          <a:ln>
            <a:noFill/>
          </a:ln>
        </p:spPr>
      </p:pic>
      <p:pic>
        <p:nvPicPr>
          <p:cNvPr id="345" name="Google Shape;345;p18"/>
          <p:cNvPicPr preferRelativeResize="0"/>
          <p:nvPr/>
        </p:nvPicPr>
        <p:blipFill>
          <a:blip r:embed="rId6">
            <a:alphaModFix/>
          </a:blip>
          <a:stretch>
            <a:fillRect/>
          </a:stretch>
        </p:blipFill>
        <p:spPr>
          <a:xfrm>
            <a:off x="6329981" y="4758775"/>
            <a:ext cx="562200" cy="562200"/>
          </a:xfrm>
          <a:prstGeom prst="rect">
            <a:avLst/>
          </a:prstGeom>
          <a:noFill/>
          <a:ln>
            <a:noFill/>
          </a:ln>
        </p:spPr>
      </p:pic>
      <p:pic>
        <p:nvPicPr>
          <p:cNvPr id="346" name="Google Shape;346;p18"/>
          <p:cNvPicPr preferRelativeResize="0"/>
          <p:nvPr/>
        </p:nvPicPr>
        <p:blipFill>
          <a:blip r:embed="rId6">
            <a:alphaModFix/>
          </a:blip>
          <a:stretch>
            <a:fillRect/>
          </a:stretch>
        </p:blipFill>
        <p:spPr>
          <a:xfrm>
            <a:off x="6329981" y="1177375"/>
            <a:ext cx="562200" cy="562200"/>
          </a:xfrm>
          <a:prstGeom prst="rect">
            <a:avLst/>
          </a:prstGeom>
          <a:noFill/>
          <a:ln>
            <a:noFill/>
          </a:ln>
        </p:spPr>
      </p:pic>
      <p:sp>
        <p:nvSpPr>
          <p:cNvPr id="347" name="Google Shape;347;p18"/>
          <p:cNvSpPr/>
          <p:nvPr/>
        </p:nvSpPr>
        <p:spPr>
          <a:xfrm>
            <a:off x="735950" y="713975"/>
            <a:ext cx="453600" cy="432600"/>
          </a:xfrm>
          <a:prstGeom prst="ellipse">
            <a:avLst/>
          </a:prstGeom>
          <a:solidFill>
            <a:schemeClr val="accent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latin typeface="Mada"/>
                <a:ea typeface="Mada"/>
                <a:cs typeface="Mada"/>
                <a:sym typeface="Mada"/>
              </a:rPr>
              <a:t>1</a:t>
            </a:r>
            <a:endParaRPr b="1" sz="2000">
              <a:latin typeface="Mada"/>
              <a:ea typeface="Mada"/>
              <a:cs typeface="Mada"/>
              <a:sym typeface="Mada"/>
            </a:endParaRPr>
          </a:p>
        </p:txBody>
      </p:sp>
      <p:sp>
        <p:nvSpPr>
          <p:cNvPr id="348" name="Google Shape;348;p18"/>
          <p:cNvSpPr/>
          <p:nvPr/>
        </p:nvSpPr>
        <p:spPr>
          <a:xfrm>
            <a:off x="2618725" y="726825"/>
            <a:ext cx="453600" cy="432600"/>
          </a:xfrm>
          <a:prstGeom prst="ellipse">
            <a:avLst/>
          </a:prstGeom>
          <a:solidFill>
            <a:schemeClr val="accent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latin typeface="Mada"/>
                <a:ea typeface="Mada"/>
                <a:cs typeface="Mada"/>
                <a:sym typeface="Mada"/>
              </a:rPr>
              <a:t>2</a:t>
            </a:r>
            <a:endParaRPr b="1" sz="2000">
              <a:latin typeface="Mada"/>
              <a:ea typeface="Mada"/>
              <a:cs typeface="Mada"/>
              <a:sym typeface="Mada"/>
            </a:endParaRPr>
          </a:p>
        </p:txBody>
      </p:sp>
      <p:sp>
        <p:nvSpPr>
          <p:cNvPr id="349" name="Google Shape;349;p18"/>
          <p:cNvSpPr/>
          <p:nvPr/>
        </p:nvSpPr>
        <p:spPr>
          <a:xfrm>
            <a:off x="4501500" y="700275"/>
            <a:ext cx="453600" cy="432600"/>
          </a:xfrm>
          <a:prstGeom prst="ellipse">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latin typeface="Mada"/>
                <a:ea typeface="Mada"/>
                <a:cs typeface="Mada"/>
                <a:sym typeface="Mada"/>
              </a:rPr>
              <a:t>3</a:t>
            </a:r>
            <a:endParaRPr b="1" sz="2000">
              <a:latin typeface="Mada"/>
              <a:ea typeface="Mada"/>
              <a:cs typeface="Mada"/>
              <a:sym typeface="Mada"/>
            </a:endParaRPr>
          </a:p>
        </p:txBody>
      </p:sp>
      <p:sp>
        <p:nvSpPr>
          <p:cNvPr id="350" name="Google Shape;350;p18"/>
          <p:cNvSpPr/>
          <p:nvPr/>
        </p:nvSpPr>
        <p:spPr>
          <a:xfrm>
            <a:off x="6384275" y="700275"/>
            <a:ext cx="453600" cy="432600"/>
          </a:xfrm>
          <a:prstGeom prst="ellipse">
            <a:avLst/>
          </a:prstGeom>
          <a:solidFill>
            <a:schemeClr val="accent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latin typeface="Mada"/>
                <a:ea typeface="Mada"/>
                <a:cs typeface="Mada"/>
                <a:sym typeface="Mada"/>
              </a:rPr>
              <a:t>4</a:t>
            </a:r>
            <a:endParaRPr b="1" sz="2000">
              <a:latin typeface="Mada"/>
              <a:ea typeface="Mada"/>
              <a:cs typeface="Mada"/>
              <a:sym typeface="Mada"/>
            </a:endParaRPr>
          </a:p>
        </p:txBody>
      </p:sp>
      <p:sp>
        <p:nvSpPr>
          <p:cNvPr id="351" name="Google Shape;351;p18"/>
          <p:cNvSpPr/>
          <p:nvPr/>
        </p:nvSpPr>
        <p:spPr>
          <a:xfrm>
            <a:off x="735950" y="4295375"/>
            <a:ext cx="453600" cy="432600"/>
          </a:xfrm>
          <a:prstGeom prst="ellipse">
            <a:avLst/>
          </a:prstGeom>
          <a:solidFill>
            <a:schemeClr val="accent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latin typeface="Mada"/>
                <a:ea typeface="Mada"/>
                <a:cs typeface="Mada"/>
                <a:sym typeface="Mada"/>
              </a:rPr>
              <a:t>1</a:t>
            </a:r>
            <a:endParaRPr b="1" sz="2000">
              <a:latin typeface="Mada"/>
              <a:ea typeface="Mada"/>
              <a:cs typeface="Mada"/>
              <a:sym typeface="Mada"/>
            </a:endParaRPr>
          </a:p>
        </p:txBody>
      </p:sp>
      <p:sp>
        <p:nvSpPr>
          <p:cNvPr id="352" name="Google Shape;352;p18"/>
          <p:cNvSpPr/>
          <p:nvPr/>
        </p:nvSpPr>
        <p:spPr>
          <a:xfrm>
            <a:off x="2618725" y="4308225"/>
            <a:ext cx="453600" cy="432600"/>
          </a:xfrm>
          <a:prstGeom prst="ellipse">
            <a:avLst/>
          </a:prstGeom>
          <a:solidFill>
            <a:schemeClr val="accent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latin typeface="Mada"/>
                <a:ea typeface="Mada"/>
                <a:cs typeface="Mada"/>
                <a:sym typeface="Mada"/>
              </a:rPr>
              <a:t>2</a:t>
            </a:r>
            <a:endParaRPr b="1" sz="2000">
              <a:latin typeface="Mada"/>
              <a:ea typeface="Mada"/>
              <a:cs typeface="Mada"/>
              <a:sym typeface="Mada"/>
            </a:endParaRPr>
          </a:p>
        </p:txBody>
      </p:sp>
      <p:sp>
        <p:nvSpPr>
          <p:cNvPr id="353" name="Google Shape;353;p18"/>
          <p:cNvSpPr/>
          <p:nvPr/>
        </p:nvSpPr>
        <p:spPr>
          <a:xfrm>
            <a:off x="4501500" y="4281675"/>
            <a:ext cx="453600" cy="432600"/>
          </a:xfrm>
          <a:prstGeom prst="ellipse">
            <a:avLst/>
          </a:prstGeom>
          <a:solidFill>
            <a:schemeClr val="accent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latin typeface="Mada"/>
                <a:ea typeface="Mada"/>
                <a:cs typeface="Mada"/>
                <a:sym typeface="Mada"/>
              </a:rPr>
              <a:t>3</a:t>
            </a:r>
            <a:endParaRPr b="1" sz="2000">
              <a:latin typeface="Mada"/>
              <a:ea typeface="Mada"/>
              <a:cs typeface="Mada"/>
              <a:sym typeface="Mada"/>
            </a:endParaRPr>
          </a:p>
        </p:txBody>
      </p:sp>
      <p:sp>
        <p:nvSpPr>
          <p:cNvPr id="354" name="Google Shape;354;p18"/>
          <p:cNvSpPr/>
          <p:nvPr/>
        </p:nvSpPr>
        <p:spPr>
          <a:xfrm>
            <a:off x="6384275" y="4281675"/>
            <a:ext cx="453600" cy="432600"/>
          </a:xfrm>
          <a:prstGeom prst="ellipse">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latin typeface="Mada"/>
                <a:ea typeface="Mada"/>
                <a:cs typeface="Mada"/>
                <a:sym typeface="Mada"/>
              </a:rPr>
              <a:t>4</a:t>
            </a:r>
            <a:endParaRPr b="1" sz="2000">
              <a:latin typeface="Mada"/>
              <a:ea typeface="Mada"/>
              <a:cs typeface="Mada"/>
              <a:sym typeface="Mada"/>
            </a:endParaRPr>
          </a:p>
        </p:txBody>
      </p:sp>
      <p:sp>
        <p:nvSpPr>
          <p:cNvPr id="355" name="Google Shape;355;p18"/>
          <p:cNvSpPr/>
          <p:nvPr/>
        </p:nvSpPr>
        <p:spPr>
          <a:xfrm>
            <a:off x="4693700" y="6086075"/>
            <a:ext cx="2471400" cy="615300"/>
          </a:xfrm>
          <a:prstGeom prst="roundRect">
            <a:avLst>
              <a:gd fmla="val 16667" name="adj"/>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chemeClr val="dk1"/>
                </a:solidFill>
                <a:latin typeface="Mada"/>
                <a:ea typeface="Mada"/>
                <a:cs typeface="Mada"/>
                <a:sym typeface="Mada"/>
              </a:rPr>
              <a:t>Optional Tests</a:t>
            </a:r>
            <a:endParaRPr b="1" sz="1300">
              <a:solidFill>
                <a:schemeClr val="dk1"/>
              </a:solidFill>
              <a:latin typeface="Mada"/>
              <a:ea typeface="Mada"/>
              <a:cs typeface="Mada"/>
              <a:sym typeface="Mada"/>
            </a:endParaRPr>
          </a:p>
          <a:p>
            <a:pPr indent="0" lvl="0" marL="0" rtl="0" algn="ctr">
              <a:spcBef>
                <a:spcPts val="0"/>
              </a:spcBef>
              <a:spcAft>
                <a:spcPts val="0"/>
              </a:spcAft>
              <a:buNone/>
            </a:pPr>
            <a:r>
              <a:rPr lang="ar" sz="1100">
                <a:solidFill>
                  <a:srgbClr val="6AA84F"/>
                </a:solidFill>
                <a:latin typeface="Mada"/>
                <a:ea typeface="Mada"/>
                <a:cs typeface="Mada"/>
                <a:sym typeface="Mada"/>
              </a:rPr>
              <a:t>(e.g. If you suspect CKD or pt has chronic HTN)</a:t>
            </a:r>
            <a:endParaRPr sz="1100">
              <a:solidFill>
                <a:srgbClr val="6AA84F"/>
              </a:solidFill>
              <a:latin typeface="Mada"/>
              <a:ea typeface="Mada"/>
              <a:cs typeface="Mada"/>
              <a:sym typeface="Mada"/>
            </a:endParaRPr>
          </a:p>
        </p:txBody>
      </p:sp>
      <p:sp>
        <p:nvSpPr>
          <p:cNvPr id="356" name="Google Shape;356;p18"/>
          <p:cNvSpPr/>
          <p:nvPr/>
        </p:nvSpPr>
        <p:spPr>
          <a:xfrm>
            <a:off x="626525" y="6086075"/>
            <a:ext cx="2471400" cy="615300"/>
          </a:xfrm>
          <a:prstGeom prst="roundRect">
            <a:avLst>
              <a:gd fmla="val 16667" name="adj"/>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300">
                <a:solidFill>
                  <a:schemeClr val="dk1"/>
                </a:solidFill>
                <a:latin typeface="Mada"/>
                <a:ea typeface="Mada"/>
                <a:cs typeface="Mada"/>
                <a:sym typeface="Mada"/>
              </a:rPr>
              <a:t>Routine Tests</a:t>
            </a:r>
            <a:endParaRPr>
              <a:solidFill>
                <a:schemeClr val="dk1"/>
              </a:solidFill>
            </a:endParaRPr>
          </a:p>
        </p:txBody>
      </p:sp>
      <p:cxnSp>
        <p:nvCxnSpPr>
          <p:cNvPr id="357" name="Google Shape;357;p18"/>
          <p:cNvCxnSpPr>
            <a:stCxn id="338" idx="2"/>
            <a:endCxn id="356" idx="0"/>
          </p:cNvCxnSpPr>
          <p:nvPr/>
        </p:nvCxnSpPr>
        <p:spPr>
          <a:xfrm rot="5400000">
            <a:off x="2737350" y="5055375"/>
            <a:ext cx="155700" cy="1905900"/>
          </a:xfrm>
          <a:prstGeom prst="curvedConnector3">
            <a:avLst>
              <a:gd fmla="val 49968" name="adj1"/>
            </a:avLst>
          </a:prstGeom>
          <a:noFill/>
          <a:ln cap="flat" cmpd="sng" w="9525">
            <a:solidFill>
              <a:schemeClr val="accent6"/>
            </a:solidFill>
            <a:prstDash val="solid"/>
            <a:round/>
            <a:headEnd len="med" w="med" type="none"/>
            <a:tailEnd len="med" w="med" type="none"/>
          </a:ln>
        </p:spPr>
      </p:cxnSp>
      <p:cxnSp>
        <p:nvCxnSpPr>
          <p:cNvPr id="358" name="Google Shape;358;p18"/>
          <p:cNvCxnSpPr>
            <a:stCxn id="338" idx="2"/>
            <a:endCxn id="355" idx="0"/>
          </p:cNvCxnSpPr>
          <p:nvPr/>
        </p:nvCxnSpPr>
        <p:spPr>
          <a:xfrm flipH="1" rot="-5400000">
            <a:off x="4770900" y="4927725"/>
            <a:ext cx="155700" cy="2161200"/>
          </a:xfrm>
          <a:prstGeom prst="curvedConnector3">
            <a:avLst>
              <a:gd fmla="val 49968" name="adj1"/>
            </a:avLst>
          </a:prstGeom>
          <a:noFill/>
          <a:ln cap="flat" cmpd="sng" w="9525">
            <a:solidFill>
              <a:schemeClr val="accent6"/>
            </a:solidFill>
            <a:prstDash val="solid"/>
            <a:round/>
            <a:headEnd len="med" w="med" type="none"/>
            <a:tailEnd len="med" w="med" type="none"/>
          </a:ln>
        </p:spPr>
      </p:cxnSp>
      <p:sp>
        <p:nvSpPr>
          <p:cNvPr id="359" name="Google Shape;359;p18"/>
          <p:cNvSpPr/>
          <p:nvPr/>
        </p:nvSpPr>
        <p:spPr>
          <a:xfrm>
            <a:off x="169325" y="6819275"/>
            <a:ext cx="3398400" cy="2893500"/>
          </a:xfrm>
          <a:prstGeom prst="rect">
            <a:avLst/>
          </a:prstGeom>
          <a:solidFill>
            <a:srgbClr val="F3F3F3">
              <a:alpha val="22350"/>
            </a:srgbClr>
          </a:solidFill>
          <a:ln cap="flat" cmpd="sng" w="9525">
            <a:solidFill>
              <a:schemeClr val="accent6"/>
            </a:solidFill>
            <a:prstDash val="lgDashDot"/>
            <a:round/>
            <a:headEnd len="sm" w="sm" type="none"/>
            <a:tailEnd len="sm" w="sm" type="none"/>
          </a:ln>
        </p:spPr>
        <p:txBody>
          <a:bodyPr anchorCtr="0" anchor="ctr" bIns="91425" lIns="91425" spcFirstLastPara="1" rIns="91425" wrap="square" tIns="91425">
            <a:noAutofit/>
          </a:bodyPr>
          <a:lstStyle/>
          <a:p>
            <a:pPr indent="-175300" lvl="0" marL="244800" rtl="0" algn="l">
              <a:spcBef>
                <a:spcPts val="0"/>
              </a:spcBef>
              <a:spcAft>
                <a:spcPts val="0"/>
              </a:spcAft>
              <a:buSzPts val="1400"/>
              <a:buFont typeface="Mada"/>
              <a:buChar char="●"/>
            </a:pPr>
            <a:r>
              <a:rPr b="1" lang="ar">
                <a:latin typeface="Mada"/>
                <a:ea typeface="Mada"/>
                <a:cs typeface="Mada"/>
                <a:sym typeface="Mada"/>
              </a:rPr>
              <a:t>ECG:</a:t>
            </a:r>
            <a:endParaRPr b="1">
              <a:latin typeface="Mada"/>
              <a:ea typeface="Mada"/>
              <a:cs typeface="Mada"/>
              <a:sym typeface="Mada"/>
            </a:endParaRPr>
          </a:p>
          <a:p>
            <a:pPr indent="-126599" lvl="1" marL="665999" rtl="0" algn="l">
              <a:spcBef>
                <a:spcPts val="0"/>
              </a:spcBef>
              <a:spcAft>
                <a:spcPts val="0"/>
              </a:spcAft>
              <a:buClr>
                <a:srgbClr val="6AA84F"/>
              </a:buClr>
              <a:buSzPts val="1200"/>
              <a:buFont typeface="Mada Medium"/>
              <a:buAutoNum type="alphaUcPeriod"/>
            </a:pPr>
            <a:r>
              <a:rPr lang="ar" sz="1200">
                <a:solidFill>
                  <a:srgbClr val="6AA84F"/>
                </a:solidFill>
                <a:latin typeface="Mada"/>
                <a:ea typeface="Mada"/>
                <a:cs typeface="Mada"/>
                <a:sym typeface="Mada"/>
              </a:rPr>
              <a:t>V1,2,3: Deep S wave</a:t>
            </a:r>
            <a:endParaRPr sz="1200">
              <a:solidFill>
                <a:srgbClr val="6AA84F"/>
              </a:solidFill>
              <a:latin typeface="Mada"/>
              <a:ea typeface="Mada"/>
              <a:cs typeface="Mada"/>
              <a:sym typeface="Mada"/>
            </a:endParaRPr>
          </a:p>
          <a:p>
            <a:pPr indent="-126599" lvl="1" marL="665999" rtl="0" algn="l">
              <a:spcBef>
                <a:spcPts val="0"/>
              </a:spcBef>
              <a:spcAft>
                <a:spcPts val="0"/>
              </a:spcAft>
              <a:buClr>
                <a:srgbClr val="6AA84F"/>
              </a:buClr>
              <a:buSzPts val="1200"/>
              <a:buFont typeface="Mada Medium"/>
              <a:buAutoNum type="alphaUcPeriod"/>
            </a:pPr>
            <a:r>
              <a:rPr lang="ar" sz="1200">
                <a:solidFill>
                  <a:srgbClr val="6AA84F"/>
                </a:solidFill>
                <a:latin typeface="Mada"/>
                <a:ea typeface="Mada"/>
                <a:cs typeface="Mada"/>
                <a:sym typeface="Mada"/>
              </a:rPr>
              <a:t>V4,5,6: Tall R wave</a:t>
            </a:r>
            <a:endParaRPr sz="1200">
              <a:solidFill>
                <a:srgbClr val="6AA84F"/>
              </a:solidFill>
              <a:latin typeface="Mada"/>
              <a:ea typeface="Mada"/>
              <a:cs typeface="Mada"/>
              <a:sym typeface="Mada"/>
            </a:endParaRPr>
          </a:p>
          <a:p>
            <a:pPr indent="-126599" lvl="1" marL="665999" rtl="0" algn="l">
              <a:spcBef>
                <a:spcPts val="0"/>
              </a:spcBef>
              <a:spcAft>
                <a:spcPts val="0"/>
              </a:spcAft>
              <a:buClr>
                <a:srgbClr val="6AA84F"/>
              </a:buClr>
              <a:buSzPts val="1200"/>
              <a:buFont typeface="Mada"/>
              <a:buAutoNum type="alphaUcPeriod"/>
            </a:pPr>
            <a:r>
              <a:rPr lang="ar" sz="1200">
                <a:solidFill>
                  <a:srgbClr val="6AA84F"/>
                </a:solidFill>
                <a:latin typeface="Mada"/>
                <a:ea typeface="Mada"/>
                <a:cs typeface="Mada"/>
                <a:sym typeface="Mada"/>
              </a:rPr>
              <a:t>Lead I,II: LAD</a:t>
            </a:r>
            <a:endParaRPr b="1">
              <a:latin typeface="Mada"/>
              <a:ea typeface="Mada"/>
              <a:cs typeface="Mada"/>
              <a:sym typeface="Mada"/>
            </a:endParaRPr>
          </a:p>
          <a:p>
            <a:pPr indent="-162600" lvl="0" marL="244800" rtl="0" algn="l">
              <a:spcBef>
                <a:spcPts val="0"/>
              </a:spcBef>
              <a:spcAft>
                <a:spcPts val="0"/>
              </a:spcAft>
              <a:buClr>
                <a:schemeClr val="dk1"/>
              </a:buClr>
              <a:buSzPts val="1200"/>
              <a:buFont typeface="Mada Medium"/>
              <a:buChar char="●"/>
            </a:pPr>
            <a:r>
              <a:rPr b="1" lang="ar" sz="1200">
                <a:solidFill>
                  <a:schemeClr val="dk1"/>
                </a:solidFill>
                <a:latin typeface="Mada"/>
                <a:ea typeface="Mada"/>
                <a:cs typeface="Mada"/>
                <a:sym typeface="Mada"/>
              </a:rPr>
              <a:t>Urinalysis:</a:t>
            </a:r>
            <a:r>
              <a:rPr lang="ar" sz="1200">
                <a:solidFill>
                  <a:schemeClr val="dk1"/>
                </a:solidFill>
                <a:latin typeface="Mada Medium"/>
                <a:ea typeface="Mada Medium"/>
                <a:cs typeface="Mada Medium"/>
                <a:sym typeface="Mada Medium"/>
              </a:rPr>
              <a:t> </a:t>
            </a:r>
            <a:r>
              <a:rPr lang="ar" sz="1200">
                <a:solidFill>
                  <a:srgbClr val="6AA84F"/>
                </a:solidFill>
                <a:latin typeface="Mada"/>
                <a:ea typeface="Mada"/>
                <a:cs typeface="Mada"/>
                <a:sym typeface="Mada"/>
              </a:rPr>
              <a:t>Proteinuria or hematuria. To check whether HTN causes renal dysfunction or not.</a:t>
            </a:r>
            <a:endParaRPr sz="1200">
              <a:solidFill>
                <a:srgbClr val="6AA84F"/>
              </a:solidFill>
              <a:latin typeface="Mada"/>
              <a:ea typeface="Mada"/>
              <a:cs typeface="Mada"/>
              <a:sym typeface="Mada"/>
            </a:endParaRPr>
          </a:p>
          <a:p>
            <a:pPr indent="-162600" lvl="0" marL="244800" rtl="0" algn="l">
              <a:spcBef>
                <a:spcPts val="0"/>
              </a:spcBef>
              <a:spcAft>
                <a:spcPts val="0"/>
              </a:spcAft>
              <a:buClr>
                <a:schemeClr val="dk1"/>
              </a:buClr>
              <a:buSzPts val="1200"/>
              <a:buFont typeface="Mada Medium"/>
              <a:buChar char="●"/>
            </a:pPr>
            <a:r>
              <a:rPr b="1" lang="ar" sz="1200">
                <a:solidFill>
                  <a:schemeClr val="dk1"/>
                </a:solidFill>
                <a:latin typeface="Mada"/>
                <a:ea typeface="Mada"/>
                <a:cs typeface="Mada"/>
                <a:sym typeface="Mada"/>
              </a:rPr>
              <a:t>Electrolytes: </a:t>
            </a:r>
            <a:r>
              <a:rPr lang="ar" sz="1200">
                <a:solidFill>
                  <a:schemeClr val="dk1"/>
                </a:solidFill>
                <a:latin typeface="Mada"/>
                <a:ea typeface="Mada"/>
                <a:cs typeface="Mada"/>
                <a:sym typeface="Mada"/>
              </a:rPr>
              <a:t>Serum sodium, serum potassium, creatinine, or the corresponding estimated GFR, and calcium.</a:t>
            </a:r>
            <a:endParaRPr sz="1200">
              <a:solidFill>
                <a:schemeClr val="dk1"/>
              </a:solidFill>
              <a:latin typeface="Mada"/>
              <a:ea typeface="Mada"/>
              <a:cs typeface="Mada"/>
              <a:sym typeface="Mada"/>
            </a:endParaRPr>
          </a:p>
          <a:p>
            <a:pPr indent="-162600" lvl="0" marL="244800" rtl="0" algn="l">
              <a:spcBef>
                <a:spcPts val="0"/>
              </a:spcBef>
              <a:spcAft>
                <a:spcPts val="0"/>
              </a:spcAft>
              <a:buClr>
                <a:schemeClr val="dk1"/>
              </a:buClr>
              <a:buSzPts val="1200"/>
              <a:buFont typeface="Mada Medium"/>
              <a:buChar char="●"/>
            </a:pPr>
            <a:r>
              <a:rPr b="1" lang="ar" sz="1200">
                <a:solidFill>
                  <a:schemeClr val="dk1"/>
                </a:solidFill>
                <a:latin typeface="Mada"/>
                <a:ea typeface="Mada"/>
                <a:cs typeface="Mada"/>
                <a:sym typeface="Mada"/>
              </a:rPr>
              <a:t>Blood glucose</a:t>
            </a:r>
            <a:r>
              <a:rPr lang="ar" sz="1200">
                <a:solidFill>
                  <a:schemeClr val="dk1"/>
                </a:solidFill>
                <a:latin typeface="Mada"/>
                <a:ea typeface="Mada"/>
                <a:cs typeface="Mada"/>
                <a:sym typeface="Mada"/>
              </a:rPr>
              <a:t>, and hematocrit</a:t>
            </a:r>
            <a:r>
              <a:rPr lang="ar" sz="1200">
                <a:solidFill>
                  <a:schemeClr val="dk1"/>
                </a:solidFill>
                <a:latin typeface="Mada"/>
                <a:ea typeface="Mada"/>
                <a:cs typeface="Mada"/>
                <a:sym typeface="Mada"/>
              </a:rPr>
              <a:t> </a:t>
            </a:r>
            <a:r>
              <a:rPr lang="ar" sz="1000">
                <a:solidFill>
                  <a:srgbClr val="6AA84F"/>
                </a:solidFill>
                <a:latin typeface="Mada"/>
                <a:ea typeface="Mada"/>
                <a:cs typeface="Mada"/>
                <a:sym typeface="Mada"/>
              </a:rPr>
              <a:t>(Polycythemia)</a:t>
            </a:r>
            <a:endParaRPr sz="1000">
              <a:solidFill>
                <a:srgbClr val="6AA84F"/>
              </a:solidFill>
              <a:latin typeface="Mada"/>
              <a:ea typeface="Mada"/>
              <a:cs typeface="Mada"/>
              <a:sym typeface="Mada"/>
            </a:endParaRPr>
          </a:p>
          <a:p>
            <a:pPr indent="-162600" lvl="0" marL="244800" rtl="0" algn="l">
              <a:spcBef>
                <a:spcPts val="0"/>
              </a:spcBef>
              <a:spcAft>
                <a:spcPts val="0"/>
              </a:spcAft>
              <a:buClr>
                <a:schemeClr val="dk1"/>
              </a:buClr>
              <a:buSzPts val="1200"/>
              <a:buFont typeface="Mada Medium"/>
              <a:buChar char="●"/>
            </a:pPr>
            <a:r>
              <a:rPr b="1" lang="ar" sz="1200">
                <a:solidFill>
                  <a:schemeClr val="dk1"/>
                </a:solidFill>
                <a:latin typeface="Mada"/>
                <a:ea typeface="Mada"/>
                <a:cs typeface="Mada"/>
                <a:sym typeface="Mada"/>
              </a:rPr>
              <a:t>Lipid profile</a:t>
            </a:r>
            <a:r>
              <a:rPr lang="ar" sz="1200">
                <a:solidFill>
                  <a:schemeClr val="dk1"/>
                </a:solidFill>
                <a:latin typeface="Mada"/>
                <a:ea typeface="Mada"/>
                <a:cs typeface="Mada"/>
                <a:sym typeface="Mada"/>
              </a:rPr>
              <a:t>, after 9- to 12-hour fast, that includes high density and low-density lipoprotein cholesterol, and triglycerides. </a:t>
            </a:r>
            <a:endParaRPr>
              <a:latin typeface="Mada"/>
              <a:ea typeface="Mada"/>
              <a:cs typeface="Mada"/>
              <a:sym typeface="Mada"/>
            </a:endParaRPr>
          </a:p>
        </p:txBody>
      </p:sp>
      <p:sp>
        <p:nvSpPr>
          <p:cNvPr id="360" name="Google Shape;360;p18"/>
          <p:cNvSpPr/>
          <p:nvPr/>
        </p:nvSpPr>
        <p:spPr>
          <a:xfrm>
            <a:off x="3691475" y="6819275"/>
            <a:ext cx="3781500" cy="2893500"/>
          </a:xfrm>
          <a:prstGeom prst="rect">
            <a:avLst/>
          </a:prstGeom>
          <a:solidFill>
            <a:srgbClr val="F3F3F3">
              <a:alpha val="22350"/>
            </a:srgbClr>
          </a:solidFill>
          <a:ln cap="flat" cmpd="sng" w="9525">
            <a:solidFill>
              <a:schemeClr val="accent6"/>
            </a:solidFill>
            <a:prstDash val="lgDashDot"/>
            <a:round/>
            <a:headEnd len="sm" w="sm" type="none"/>
            <a:tailEnd len="sm" w="sm" type="none"/>
          </a:ln>
        </p:spPr>
        <p:txBody>
          <a:bodyPr anchorCtr="0" anchor="ctr" bIns="91425" lIns="91425" spcFirstLastPara="1" rIns="91425" wrap="square" tIns="91425">
            <a:noAutofit/>
          </a:bodyPr>
          <a:lstStyle/>
          <a:p>
            <a:pPr indent="-192250" lvl="2" marL="302399" marR="0" rtl="0" algn="l">
              <a:lnSpc>
                <a:spcPct val="100000"/>
              </a:lnSpc>
              <a:spcBef>
                <a:spcPts val="0"/>
              </a:spcBef>
              <a:spcAft>
                <a:spcPts val="0"/>
              </a:spcAft>
              <a:buClr>
                <a:srgbClr val="000000"/>
              </a:buClr>
              <a:buSzPts val="1100"/>
              <a:buFont typeface="Mada"/>
              <a:buChar char="●"/>
            </a:pPr>
            <a:r>
              <a:rPr lang="ar" sz="1100">
                <a:latin typeface="Mada"/>
                <a:ea typeface="Mada"/>
                <a:cs typeface="Mada"/>
                <a:sym typeface="Mada"/>
              </a:rPr>
              <a:t>Measurement of urinary albumin excretion or albumin/creatinine ratio.</a:t>
            </a:r>
            <a:endParaRPr sz="1100">
              <a:latin typeface="Mada"/>
              <a:ea typeface="Mada"/>
              <a:cs typeface="Mada"/>
              <a:sym typeface="Mada"/>
            </a:endParaRPr>
          </a:p>
          <a:p>
            <a:pPr indent="-192250" lvl="2" marL="302399" marR="0" rtl="0" algn="l">
              <a:lnSpc>
                <a:spcPct val="100000"/>
              </a:lnSpc>
              <a:spcBef>
                <a:spcPts val="0"/>
              </a:spcBef>
              <a:spcAft>
                <a:spcPts val="0"/>
              </a:spcAft>
              <a:buClr>
                <a:srgbClr val="1C4588"/>
              </a:buClr>
              <a:buSzPts val="1100"/>
              <a:buFont typeface="Mada"/>
              <a:buChar char="●"/>
            </a:pPr>
            <a:r>
              <a:rPr b="1" lang="ar" sz="1100">
                <a:solidFill>
                  <a:srgbClr val="1C4588"/>
                </a:solidFill>
                <a:latin typeface="Mada"/>
                <a:ea typeface="Mada"/>
                <a:cs typeface="Mada"/>
                <a:sym typeface="Mada"/>
              </a:rPr>
              <a:t>Chest X-ray:</a:t>
            </a:r>
            <a:r>
              <a:rPr lang="ar" sz="1100">
                <a:solidFill>
                  <a:srgbClr val="1C4588"/>
                </a:solidFill>
                <a:latin typeface="Mada"/>
                <a:ea typeface="Mada"/>
                <a:cs typeface="Mada"/>
                <a:sym typeface="Mada"/>
              </a:rPr>
              <a:t> to detect cardiomegaly, HF, coarctation of the aorta.</a:t>
            </a:r>
            <a:endParaRPr sz="1100">
              <a:solidFill>
                <a:srgbClr val="1C4588"/>
              </a:solidFill>
              <a:latin typeface="Mada"/>
              <a:ea typeface="Mada"/>
              <a:cs typeface="Mada"/>
              <a:sym typeface="Mada"/>
            </a:endParaRPr>
          </a:p>
          <a:p>
            <a:pPr indent="-192250" lvl="2" marL="302399" marR="0" rtl="0" algn="l">
              <a:lnSpc>
                <a:spcPct val="100000"/>
              </a:lnSpc>
              <a:spcBef>
                <a:spcPts val="0"/>
              </a:spcBef>
              <a:spcAft>
                <a:spcPts val="0"/>
              </a:spcAft>
              <a:buClr>
                <a:srgbClr val="1C4588"/>
              </a:buClr>
              <a:buSzPts val="1100"/>
              <a:buFont typeface="Mada"/>
              <a:buChar char="●"/>
            </a:pPr>
            <a:r>
              <a:rPr b="1" lang="ar" sz="1100">
                <a:solidFill>
                  <a:srgbClr val="1C4588"/>
                </a:solidFill>
                <a:latin typeface="Mada"/>
                <a:ea typeface="Mada"/>
                <a:cs typeface="Mada"/>
                <a:sym typeface="Mada"/>
              </a:rPr>
              <a:t>Ambulatory BP recording:</a:t>
            </a:r>
            <a:r>
              <a:rPr lang="ar" sz="1100">
                <a:solidFill>
                  <a:srgbClr val="1C4588"/>
                </a:solidFill>
                <a:latin typeface="Mada"/>
                <a:ea typeface="Mada"/>
                <a:cs typeface="Mada"/>
                <a:sym typeface="Mada"/>
              </a:rPr>
              <a:t> To assess borderline or ‘White coat’ hypertension.</a:t>
            </a:r>
            <a:endParaRPr sz="1100">
              <a:solidFill>
                <a:srgbClr val="1C4588"/>
              </a:solidFill>
              <a:latin typeface="Mada"/>
              <a:ea typeface="Mada"/>
              <a:cs typeface="Mada"/>
              <a:sym typeface="Mada"/>
            </a:endParaRPr>
          </a:p>
          <a:p>
            <a:pPr indent="-192250" lvl="2" marL="302399" marR="0" rtl="0" algn="l">
              <a:lnSpc>
                <a:spcPct val="100000"/>
              </a:lnSpc>
              <a:spcBef>
                <a:spcPts val="0"/>
              </a:spcBef>
              <a:spcAft>
                <a:spcPts val="0"/>
              </a:spcAft>
              <a:buClr>
                <a:srgbClr val="1C4588"/>
              </a:buClr>
              <a:buSzPts val="1100"/>
              <a:buFont typeface="Mada"/>
              <a:buChar char="●"/>
            </a:pPr>
            <a:r>
              <a:rPr b="1" lang="ar" sz="1100">
                <a:solidFill>
                  <a:srgbClr val="1C4588"/>
                </a:solidFill>
                <a:latin typeface="Mada"/>
                <a:ea typeface="Mada"/>
                <a:cs typeface="Mada"/>
                <a:sym typeface="Mada"/>
              </a:rPr>
              <a:t>Echocardiogram:</a:t>
            </a:r>
            <a:r>
              <a:rPr lang="ar" sz="1100">
                <a:solidFill>
                  <a:srgbClr val="1C4588"/>
                </a:solidFill>
                <a:latin typeface="Mada"/>
                <a:ea typeface="Mada"/>
                <a:cs typeface="Mada"/>
                <a:sym typeface="Mada"/>
              </a:rPr>
              <a:t> to detect or quantify LVH</a:t>
            </a:r>
            <a:endParaRPr sz="1100">
              <a:solidFill>
                <a:srgbClr val="1C4588"/>
              </a:solidFill>
              <a:latin typeface="Mada"/>
              <a:ea typeface="Mada"/>
              <a:cs typeface="Mada"/>
              <a:sym typeface="Mada"/>
            </a:endParaRPr>
          </a:p>
          <a:p>
            <a:pPr indent="-192250" lvl="2" marL="302399" marR="0" rtl="0" algn="l">
              <a:lnSpc>
                <a:spcPct val="100000"/>
              </a:lnSpc>
              <a:spcBef>
                <a:spcPts val="0"/>
              </a:spcBef>
              <a:spcAft>
                <a:spcPts val="0"/>
              </a:spcAft>
              <a:buClr>
                <a:srgbClr val="1C4588"/>
              </a:buClr>
              <a:buSzPts val="1100"/>
              <a:buFont typeface="Mada"/>
              <a:buChar char="●"/>
            </a:pPr>
            <a:r>
              <a:rPr b="1" lang="ar" sz="1100">
                <a:solidFill>
                  <a:srgbClr val="1C4588"/>
                </a:solidFill>
                <a:latin typeface="Mada"/>
                <a:ea typeface="Mada"/>
                <a:cs typeface="Mada"/>
                <a:sym typeface="Mada"/>
              </a:rPr>
              <a:t>Renal ultrasound:</a:t>
            </a:r>
            <a:r>
              <a:rPr lang="ar" sz="1100">
                <a:solidFill>
                  <a:srgbClr val="1C4588"/>
                </a:solidFill>
                <a:latin typeface="Mada"/>
                <a:ea typeface="Mada"/>
                <a:cs typeface="Mada"/>
                <a:sym typeface="Mada"/>
              </a:rPr>
              <a:t> To detect possible renal disease.</a:t>
            </a:r>
            <a:endParaRPr sz="1100">
              <a:solidFill>
                <a:srgbClr val="1C4588"/>
              </a:solidFill>
              <a:latin typeface="Mada"/>
              <a:ea typeface="Mada"/>
              <a:cs typeface="Mada"/>
              <a:sym typeface="Mada"/>
            </a:endParaRPr>
          </a:p>
          <a:p>
            <a:pPr indent="-192250" lvl="2" marL="302399" marR="0" rtl="0" algn="l">
              <a:lnSpc>
                <a:spcPct val="100000"/>
              </a:lnSpc>
              <a:spcBef>
                <a:spcPts val="0"/>
              </a:spcBef>
              <a:spcAft>
                <a:spcPts val="0"/>
              </a:spcAft>
              <a:buClr>
                <a:srgbClr val="1C4588"/>
              </a:buClr>
              <a:buSzPts val="1100"/>
              <a:buFont typeface="Mada"/>
              <a:buChar char="●"/>
            </a:pPr>
            <a:r>
              <a:rPr b="1" lang="ar" sz="1100">
                <a:solidFill>
                  <a:srgbClr val="1C4588"/>
                </a:solidFill>
                <a:latin typeface="Mada"/>
                <a:ea typeface="Mada"/>
                <a:cs typeface="Mada"/>
                <a:sym typeface="Mada"/>
              </a:rPr>
              <a:t>Renal angiography:</a:t>
            </a:r>
            <a:r>
              <a:rPr lang="ar" sz="1100">
                <a:solidFill>
                  <a:srgbClr val="1C4588"/>
                </a:solidFill>
                <a:latin typeface="Mada"/>
                <a:ea typeface="Mada"/>
                <a:cs typeface="Mada"/>
                <a:sym typeface="Mada"/>
              </a:rPr>
              <a:t> To detect or confirm presence of renal artery stenosis</a:t>
            </a:r>
            <a:endParaRPr sz="1100">
              <a:solidFill>
                <a:srgbClr val="1C4588"/>
              </a:solidFill>
              <a:latin typeface="Mada"/>
              <a:ea typeface="Mada"/>
              <a:cs typeface="Mada"/>
              <a:sym typeface="Mada"/>
            </a:endParaRPr>
          </a:p>
          <a:p>
            <a:pPr indent="-192250" lvl="2" marL="302399" marR="0" rtl="0" algn="l">
              <a:lnSpc>
                <a:spcPct val="100000"/>
              </a:lnSpc>
              <a:spcBef>
                <a:spcPts val="0"/>
              </a:spcBef>
              <a:spcAft>
                <a:spcPts val="0"/>
              </a:spcAft>
              <a:buClr>
                <a:srgbClr val="1C4588"/>
              </a:buClr>
              <a:buSzPts val="1100"/>
              <a:buFont typeface="Mada"/>
              <a:buChar char="●"/>
            </a:pPr>
            <a:r>
              <a:rPr b="1" lang="ar" sz="1100">
                <a:solidFill>
                  <a:srgbClr val="1C4588"/>
                </a:solidFill>
                <a:latin typeface="Mada"/>
                <a:ea typeface="Mada"/>
                <a:cs typeface="Mada"/>
                <a:sym typeface="Mada"/>
              </a:rPr>
              <a:t>Urinary catecholamines:</a:t>
            </a:r>
            <a:r>
              <a:rPr lang="ar" sz="1100">
                <a:solidFill>
                  <a:srgbClr val="1C4588"/>
                </a:solidFill>
                <a:latin typeface="Mada"/>
                <a:ea typeface="Mada"/>
                <a:cs typeface="Mada"/>
                <a:sym typeface="Mada"/>
              </a:rPr>
              <a:t> To detect possible pheochromocytoma. </a:t>
            </a:r>
            <a:endParaRPr sz="1100">
              <a:solidFill>
                <a:srgbClr val="1C4588"/>
              </a:solidFill>
              <a:latin typeface="Mada"/>
              <a:ea typeface="Mada"/>
              <a:cs typeface="Mada"/>
              <a:sym typeface="Mada"/>
            </a:endParaRPr>
          </a:p>
          <a:p>
            <a:pPr indent="-192250" lvl="2" marL="302399" marR="0" rtl="0" algn="l">
              <a:lnSpc>
                <a:spcPct val="100000"/>
              </a:lnSpc>
              <a:spcBef>
                <a:spcPts val="0"/>
              </a:spcBef>
              <a:spcAft>
                <a:spcPts val="0"/>
              </a:spcAft>
              <a:buClr>
                <a:srgbClr val="1C4588"/>
              </a:buClr>
              <a:buSzPts val="1100"/>
              <a:buFont typeface="Mada"/>
              <a:buChar char="●"/>
            </a:pPr>
            <a:r>
              <a:rPr b="1" lang="ar" sz="1100">
                <a:solidFill>
                  <a:srgbClr val="1C4588"/>
                </a:solidFill>
                <a:latin typeface="Mada"/>
                <a:ea typeface="Mada"/>
                <a:cs typeface="Mada"/>
                <a:sym typeface="Mada"/>
              </a:rPr>
              <a:t>Urinary cortisol &amp; dexamethasone suppression test:</a:t>
            </a:r>
            <a:r>
              <a:rPr lang="ar" sz="1100">
                <a:solidFill>
                  <a:srgbClr val="1C4588"/>
                </a:solidFill>
                <a:latin typeface="Mada"/>
                <a:ea typeface="Mada"/>
                <a:cs typeface="Mada"/>
                <a:sym typeface="Mada"/>
              </a:rPr>
              <a:t> to detect possible cushing syndrome</a:t>
            </a:r>
            <a:endParaRPr sz="1100">
              <a:solidFill>
                <a:srgbClr val="1C4588"/>
              </a:solidFill>
              <a:latin typeface="Mada"/>
              <a:ea typeface="Mada"/>
              <a:cs typeface="Mada"/>
              <a:sym typeface="Mada"/>
            </a:endParaRPr>
          </a:p>
          <a:p>
            <a:pPr indent="-192250" lvl="2" marL="302399" marR="0" rtl="0" algn="l">
              <a:lnSpc>
                <a:spcPct val="100000"/>
              </a:lnSpc>
              <a:spcBef>
                <a:spcPts val="0"/>
              </a:spcBef>
              <a:spcAft>
                <a:spcPts val="0"/>
              </a:spcAft>
              <a:buClr>
                <a:srgbClr val="1C4588"/>
              </a:buClr>
              <a:buSzPts val="1100"/>
              <a:buFont typeface="Mada"/>
              <a:buChar char="●"/>
            </a:pPr>
            <a:r>
              <a:rPr b="1" lang="ar" sz="1100">
                <a:solidFill>
                  <a:srgbClr val="1C4588"/>
                </a:solidFill>
                <a:latin typeface="Mada"/>
                <a:ea typeface="Mada"/>
                <a:cs typeface="Mada"/>
                <a:sym typeface="Mada"/>
              </a:rPr>
              <a:t>Plasma renin activity and aldosterone: </a:t>
            </a:r>
            <a:r>
              <a:rPr lang="ar" sz="1100">
                <a:solidFill>
                  <a:srgbClr val="1C4588"/>
                </a:solidFill>
                <a:latin typeface="Mada"/>
                <a:ea typeface="Mada"/>
                <a:cs typeface="Mada"/>
                <a:sym typeface="Mada"/>
              </a:rPr>
              <a:t>to detect possible primary aldosteronism</a:t>
            </a:r>
            <a:endParaRPr sz="1100">
              <a:solidFill>
                <a:srgbClr val="1C4588"/>
              </a:solidFill>
              <a:latin typeface="Mada"/>
              <a:ea typeface="Mada"/>
              <a:cs typeface="Mada"/>
              <a:sym typeface="Mada"/>
            </a:endParaRPr>
          </a:p>
        </p:txBody>
      </p:sp>
      <p:sp>
        <p:nvSpPr>
          <p:cNvPr id="361" name="Google Shape;361;p18"/>
          <p:cNvSpPr txBox="1"/>
          <p:nvPr/>
        </p:nvSpPr>
        <p:spPr>
          <a:xfrm>
            <a:off x="7400" y="10259075"/>
            <a:ext cx="75600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1C4588"/>
                </a:solidFill>
                <a:latin typeface="Mada"/>
                <a:ea typeface="Mada"/>
                <a:cs typeface="Mada"/>
                <a:sym typeface="Mada"/>
              </a:rPr>
              <a:t>1: Hypokalemic alkalosis may indicate primary hyperaldosteronism but is usually due to diuretic therapy.</a:t>
            </a:r>
            <a:endParaRPr sz="1000">
              <a:solidFill>
                <a:srgbClr val="1C4588"/>
              </a:solidFill>
              <a:latin typeface="Mada"/>
              <a:ea typeface="Mada"/>
              <a:cs typeface="Mada"/>
              <a:sym typeface="Mada"/>
            </a:endParaRPr>
          </a:p>
        </p:txBody>
      </p:sp>
      <p:cxnSp>
        <p:nvCxnSpPr>
          <p:cNvPr id="362" name="Google Shape;362;p18"/>
          <p:cNvCxnSpPr/>
          <p:nvPr/>
        </p:nvCxnSpPr>
        <p:spPr>
          <a:xfrm rot="10800000">
            <a:off x="8900" y="10306850"/>
            <a:ext cx="7612800" cy="0"/>
          </a:xfrm>
          <a:prstGeom prst="straightConnector1">
            <a:avLst/>
          </a:prstGeom>
          <a:noFill/>
          <a:ln cap="flat" cmpd="sng" w="28575">
            <a:solidFill>
              <a:schemeClr val="accent3"/>
            </a:solidFill>
            <a:prstDash val="dot"/>
            <a:round/>
            <a:headEnd len="med" w="med" type="none"/>
            <a:tailEnd len="med" w="med" type="none"/>
          </a:ln>
        </p:spPr>
      </p:cxnSp>
      <p:sp>
        <p:nvSpPr>
          <p:cNvPr id="363" name="Google Shape;363;p18"/>
          <p:cNvSpPr txBox="1"/>
          <p:nvPr/>
        </p:nvSpPr>
        <p:spPr>
          <a:xfrm>
            <a:off x="-38350" y="9720425"/>
            <a:ext cx="7612800" cy="478800"/>
          </a:xfrm>
          <a:prstGeom prst="rect">
            <a:avLst/>
          </a:prstGeom>
          <a:noFill/>
          <a:ln>
            <a:noFill/>
          </a:ln>
        </p:spPr>
        <p:txBody>
          <a:bodyPr anchorCtr="0" anchor="ctr" bIns="91425" lIns="91425" spcFirstLastPara="1" rIns="91425" wrap="square" tIns="91425">
            <a:noAutofit/>
          </a:bodyPr>
          <a:lstStyle/>
          <a:p>
            <a:pPr indent="-198600" lvl="1" marL="161999" rtl="0" algn="ctr">
              <a:spcBef>
                <a:spcPts val="0"/>
              </a:spcBef>
              <a:spcAft>
                <a:spcPts val="0"/>
              </a:spcAft>
              <a:buSzPts val="1200"/>
              <a:buFont typeface="Mada"/>
              <a:buChar char="◆"/>
            </a:pPr>
            <a:r>
              <a:rPr lang="ar" sz="1200">
                <a:solidFill>
                  <a:schemeClr val="dk1"/>
                </a:solidFill>
                <a:latin typeface="Mada"/>
                <a:ea typeface="Mada"/>
                <a:cs typeface="Mada"/>
                <a:sym typeface="Mada"/>
              </a:rPr>
              <a:t>More extensive testing for identifiable causes is not generally indicated unless BP control is not achieved. </a:t>
            </a:r>
            <a:r>
              <a:rPr lang="ar" sz="1200">
                <a:solidFill>
                  <a:srgbClr val="999999"/>
                </a:solidFill>
                <a:latin typeface="Mada Medium"/>
                <a:ea typeface="Mada Medium"/>
                <a:cs typeface="Mada Medium"/>
                <a:sym typeface="Mada Medium"/>
              </a:rPr>
              <a:t> </a:t>
            </a:r>
            <a:endParaRPr/>
          </a:p>
        </p:txBody>
      </p:sp>
      <p:sp>
        <p:nvSpPr>
          <p:cNvPr id="364" name="Google Shape;364;p18"/>
          <p:cNvSpPr/>
          <p:nvPr/>
        </p:nvSpPr>
        <p:spPr>
          <a:xfrm>
            <a:off x="281877" y="8172725"/>
            <a:ext cx="173400" cy="186600"/>
          </a:xfrm>
          <a:prstGeom prst="star5">
            <a:avLst>
              <a:gd fmla="val 19098" name="adj"/>
              <a:gd fmla="val 105146" name="hf"/>
              <a:gd fmla="val 110557" name="vf"/>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19"/>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70" name="Google Shape;370;p19"/>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Management</a:t>
            </a:r>
            <a:endParaRPr b="1" sz="2200">
              <a:solidFill>
                <a:srgbClr val="0C343D"/>
              </a:solidFill>
              <a:latin typeface="Mada"/>
              <a:ea typeface="Mada"/>
              <a:cs typeface="Mada"/>
              <a:sym typeface="Mada"/>
            </a:endParaRPr>
          </a:p>
        </p:txBody>
      </p:sp>
      <p:graphicFrame>
        <p:nvGraphicFramePr>
          <p:cNvPr id="371" name="Google Shape;371;p19"/>
          <p:cNvGraphicFramePr/>
          <p:nvPr/>
        </p:nvGraphicFramePr>
        <p:xfrm>
          <a:off x="337625" y="1337175"/>
          <a:ext cx="3000000" cy="3000000"/>
        </p:xfrm>
        <a:graphic>
          <a:graphicData uri="http://schemas.openxmlformats.org/drawingml/2006/table">
            <a:tbl>
              <a:tblPr>
                <a:noFill/>
                <a:tableStyleId>{13D45931-49A7-4C74-BC04-1757FAAB3760}</a:tableStyleId>
              </a:tblPr>
              <a:tblGrid>
                <a:gridCol w="1444300"/>
                <a:gridCol w="1314325"/>
                <a:gridCol w="1321650"/>
                <a:gridCol w="1360100"/>
                <a:gridCol w="1444375"/>
              </a:tblGrid>
              <a:tr h="42617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BP </a:t>
                      </a:r>
                      <a:endParaRPr b="1" sz="1200">
                        <a:solidFill>
                          <a:srgbClr val="FFFFFF"/>
                        </a:solidFill>
                        <a:latin typeface="Mada"/>
                        <a:ea typeface="Mada"/>
                        <a:cs typeface="Mada"/>
                        <a:sym typeface="Mada"/>
                      </a:endParaRPr>
                    </a:p>
                    <a:p>
                      <a:pPr indent="0" lvl="0" marL="0" rtl="0" algn="ctr">
                        <a:spcBef>
                          <a:spcPts val="0"/>
                        </a:spcBef>
                        <a:spcAft>
                          <a:spcPts val="0"/>
                        </a:spcAft>
                        <a:buNone/>
                      </a:pPr>
                      <a:r>
                        <a:rPr lang="ar" sz="1200">
                          <a:solidFill>
                            <a:srgbClr val="FFFFFF"/>
                          </a:solidFill>
                          <a:latin typeface="Mada"/>
                          <a:ea typeface="Mada"/>
                          <a:cs typeface="Mada"/>
                          <a:sym typeface="Mada"/>
                        </a:rPr>
                        <a:t>(mmHg)</a:t>
                      </a:r>
                      <a:endParaRPr sz="1200">
                        <a:solidFill>
                          <a:srgbClr val="FFFFFF"/>
                        </a:solidFill>
                        <a:latin typeface="Mada"/>
                        <a:ea typeface="Mada"/>
                        <a:cs typeface="Mada"/>
                        <a:sym typeface="Mada"/>
                      </a:endParaRPr>
                    </a:p>
                  </a:txBody>
                  <a:tcPr marT="91425" marB="91425" marR="91425" marL="91425" anchor="ctr">
                    <a:solidFill>
                      <a:schemeClr val="accent6"/>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CVD risk</a:t>
                      </a:r>
                      <a:r>
                        <a:rPr b="1" baseline="30000" lang="ar" sz="1200">
                          <a:solidFill>
                            <a:srgbClr val="FFFFFF"/>
                          </a:solidFill>
                          <a:latin typeface="Mada"/>
                          <a:ea typeface="Mada"/>
                          <a:cs typeface="Mada"/>
                          <a:sym typeface="Mada"/>
                        </a:rPr>
                        <a:t>1</a:t>
                      </a:r>
                      <a:endParaRPr b="1" baseline="30000" sz="1200">
                        <a:solidFill>
                          <a:srgbClr val="FFFFFF"/>
                        </a:solidFill>
                        <a:latin typeface="Mada"/>
                        <a:ea typeface="Mada"/>
                        <a:cs typeface="Mada"/>
                        <a:sym typeface="Mada"/>
                      </a:endParaRPr>
                    </a:p>
                  </a:txBody>
                  <a:tcPr marT="91425" marB="91425" marR="91425" marL="91425" anchor="ctr">
                    <a:solidFill>
                      <a:schemeClr val="accent6"/>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Lifestyle modifications </a:t>
                      </a:r>
                      <a:endParaRPr b="1" sz="1200">
                        <a:solidFill>
                          <a:srgbClr val="FFFFFF"/>
                        </a:solidFill>
                        <a:latin typeface="Mada"/>
                        <a:ea typeface="Mada"/>
                        <a:cs typeface="Mada"/>
                        <a:sym typeface="Mada"/>
                      </a:endParaRPr>
                    </a:p>
                  </a:txBody>
                  <a:tcPr marT="91425" marB="91425" marR="91425" marL="91425" anchor="ctr">
                    <a:solidFill>
                      <a:schemeClr val="accent6"/>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Drug therapy</a:t>
                      </a:r>
                      <a:endParaRPr b="1" sz="1200">
                        <a:solidFill>
                          <a:srgbClr val="FFFFFF"/>
                        </a:solidFill>
                        <a:latin typeface="Mada"/>
                        <a:ea typeface="Mada"/>
                        <a:cs typeface="Mada"/>
                        <a:sym typeface="Mada"/>
                      </a:endParaRPr>
                    </a:p>
                  </a:txBody>
                  <a:tcPr marT="91425" marB="91425" marR="91425" marL="91425" anchor="ctr">
                    <a:solidFill>
                      <a:schemeClr val="accent6"/>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Reassess in </a:t>
                      </a:r>
                      <a:endParaRPr b="1" sz="1200">
                        <a:solidFill>
                          <a:srgbClr val="FFFFFF"/>
                        </a:solidFill>
                        <a:latin typeface="Mada"/>
                        <a:ea typeface="Mada"/>
                        <a:cs typeface="Mada"/>
                        <a:sym typeface="Mada"/>
                      </a:endParaRPr>
                    </a:p>
                  </a:txBody>
                  <a:tcPr marT="91425" marB="91425" marR="91425" marL="91425" anchor="ctr">
                    <a:solidFill>
                      <a:schemeClr val="accent6"/>
                    </a:solidFill>
                  </a:tcPr>
                </a:tc>
              </a:tr>
              <a:tr h="284625">
                <a:tc>
                  <a:txBody>
                    <a:bodyPr/>
                    <a:lstStyle/>
                    <a:p>
                      <a:pPr indent="0" lvl="0" marL="0" rtl="0" algn="l">
                        <a:spcBef>
                          <a:spcPts val="0"/>
                        </a:spcBef>
                        <a:spcAft>
                          <a:spcPts val="0"/>
                        </a:spcAft>
                        <a:buNone/>
                      </a:pPr>
                      <a:r>
                        <a:rPr b="1" lang="ar" sz="1200">
                          <a:latin typeface="Mada"/>
                          <a:ea typeface="Mada"/>
                          <a:cs typeface="Mada"/>
                          <a:sym typeface="Mada"/>
                        </a:rPr>
                        <a:t>&lt;120/80</a:t>
                      </a:r>
                      <a:endParaRPr b="1" sz="1200">
                        <a:latin typeface="Mada"/>
                        <a:ea typeface="Mada"/>
                        <a:cs typeface="Mada"/>
                        <a:sym typeface="Mada"/>
                      </a:endParaRPr>
                    </a:p>
                  </a:txBody>
                  <a:tcPr marT="91425" marB="91425" marR="91425" marL="91425" anchor="ctr">
                    <a:solidFill>
                      <a:schemeClr val="accent5"/>
                    </a:solidFill>
                  </a:tcPr>
                </a:tc>
                <a:tc>
                  <a:txBody>
                    <a:bodyPr/>
                    <a:lstStyle/>
                    <a:p>
                      <a:pPr indent="0" lvl="0" marL="0" rtl="0" algn="ctr">
                        <a:spcBef>
                          <a:spcPts val="0"/>
                        </a:spcBef>
                        <a:spcAft>
                          <a:spcPts val="0"/>
                        </a:spcAft>
                        <a:buNone/>
                      </a:pPr>
                      <a:r>
                        <a:rPr lang="ar" sz="1200">
                          <a:latin typeface="Mada"/>
                          <a:ea typeface="Mada"/>
                          <a:cs typeface="Mada"/>
                          <a:sym typeface="Mada"/>
                        </a:rPr>
                        <a:t>No</a:t>
                      </a:r>
                      <a:endParaRPr sz="1200">
                        <a:latin typeface="Mada"/>
                        <a:ea typeface="Mada"/>
                        <a:cs typeface="Mada"/>
                        <a:sym typeface="Mada"/>
                      </a:endParaRPr>
                    </a:p>
                  </a:txBody>
                  <a:tcPr marT="91425" marB="91425" marR="91425" marL="91425" anchor="ctr">
                    <a:solidFill>
                      <a:srgbClr val="FFFFFF"/>
                    </a:solidFill>
                  </a:tcPr>
                </a:tc>
                <a:tc>
                  <a:txBody>
                    <a:bodyPr/>
                    <a:lstStyle/>
                    <a:p>
                      <a:pPr indent="0" lvl="0" marL="0" rtl="0" algn="ctr">
                        <a:spcBef>
                          <a:spcPts val="0"/>
                        </a:spcBef>
                        <a:spcAft>
                          <a:spcPts val="0"/>
                        </a:spcAft>
                        <a:buNone/>
                      </a:pPr>
                      <a:r>
                        <a:rPr lang="ar" sz="1200">
                          <a:latin typeface="Mada"/>
                          <a:ea typeface="Mada"/>
                          <a:cs typeface="Mada"/>
                          <a:sym typeface="Mada"/>
                        </a:rPr>
                        <a:t>No</a:t>
                      </a:r>
                      <a:endParaRPr sz="1200">
                        <a:latin typeface="Mada"/>
                        <a:ea typeface="Mada"/>
                        <a:cs typeface="Mada"/>
                        <a:sym typeface="Mada"/>
                      </a:endParaRPr>
                    </a:p>
                  </a:txBody>
                  <a:tcPr marT="91425" marB="91425" marR="91425" marL="91425" anchor="ctr">
                    <a:solidFill>
                      <a:srgbClr val="FFFFFF"/>
                    </a:solidFill>
                  </a:tcPr>
                </a:tc>
                <a:tc>
                  <a:txBody>
                    <a:bodyPr/>
                    <a:lstStyle/>
                    <a:p>
                      <a:pPr indent="0" lvl="0" marL="0" rtl="0" algn="ctr">
                        <a:spcBef>
                          <a:spcPts val="0"/>
                        </a:spcBef>
                        <a:spcAft>
                          <a:spcPts val="0"/>
                        </a:spcAft>
                        <a:buNone/>
                      </a:pPr>
                      <a:r>
                        <a:rPr lang="ar" sz="1200">
                          <a:latin typeface="Mada"/>
                          <a:ea typeface="Mada"/>
                          <a:cs typeface="Mada"/>
                          <a:sym typeface="Mada"/>
                        </a:rPr>
                        <a:t>No</a:t>
                      </a:r>
                      <a:endParaRPr sz="1200">
                        <a:latin typeface="Mada"/>
                        <a:ea typeface="Mada"/>
                        <a:cs typeface="Mada"/>
                        <a:sym typeface="Mada"/>
                      </a:endParaRPr>
                    </a:p>
                  </a:txBody>
                  <a:tcPr marT="91425" marB="91425" marR="91425" marL="91425" anchor="ctr">
                    <a:solidFill>
                      <a:srgbClr val="FFFFFF"/>
                    </a:solidFill>
                  </a:tcPr>
                </a:tc>
                <a:tc>
                  <a:txBody>
                    <a:bodyPr/>
                    <a:lstStyle/>
                    <a:p>
                      <a:pPr indent="0" lvl="0" marL="0" rtl="0" algn="ctr">
                        <a:spcBef>
                          <a:spcPts val="0"/>
                        </a:spcBef>
                        <a:spcAft>
                          <a:spcPts val="0"/>
                        </a:spcAft>
                        <a:buNone/>
                      </a:pPr>
                      <a:r>
                        <a:rPr lang="ar" sz="1200">
                          <a:latin typeface="Mada"/>
                          <a:ea typeface="Mada"/>
                          <a:cs typeface="Mada"/>
                          <a:sym typeface="Mada"/>
                        </a:rPr>
                        <a:t>12 months</a:t>
                      </a:r>
                      <a:endParaRPr sz="1200">
                        <a:latin typeface="Mada"/>
                        <a:ea typeface="Mada"/>
                        <a:cs typeface="Mada"/>
                        <a:sym typeface="Mada"/>
                      </a:endParaRPr>
                    </a:p>
                  </a:txBody>
                  <a:tcPr marT="91425" marB="91425" marR="91425" marL="91425" anchor="ctr">
                    <a:solidFill>
                      <a:srgbClr val="FFFFFF"/>
                    </a:solidFill>
                  </a:tcPr>
                </a:tc>
              </a:tr>
              <a:tr h="418725">
                <a:tc>
                  <a:txBody>
                    <a:bodyPr/>
                    <a:lstStyle/>
                    <a:p>
                      <a:pPr indent="0" lvl="0" marL="0" rtl="0" algn="l">
                        <a:spcBef>
                          <a:spcPts val="0"/>
                        </a:spcBef>
                        <a:spcAft>
                          <a:spcPts val="0"/>
                        </a:spcAft>
                        <a:buNone/>
                      </a:pPr>
                      <a:r>
                        <a:rPr b="1" lang="ar" sz="1200">
                          <a:latin typeface="Mada"/>
                          <a:ea typeface="Mada"/>
                          <a:cs typeface="Mada"/>
                          <a:sym typeface="Mada"/>
                        </a:rPr>
                        <a:t>120-129/&lt;80</a:t>
                      </a:r>
                      <a:endParaRPr b="1" sz="12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elevated BL pressure </a:t>
                      </a:r>
                      <a:endParaRPr sz="1100">
                        <a:latin typeface="Mada"/>
                        <a:ea typeface="Mada"/>
                        <a:cs typeface="Mada"/>
                        <a:sym typeface="Mada"/>
                      </a:endParaRPr>
                    </a:p>
                  </a:txBody>
                  <a:tcPr marT="91425" marB="91425" marR="91425" marL="91425" anchor="ctr">
                    <a:solidFill>
                      <a:schemeClr val="accent5"/>
                    </a:solidFill>
                  </a:tcPr>
                </a:tc>
                <a:tc>
                  <a:txBody>
                    <a:bodyPr/>
                    <a:lstStyle/>
                    <a:p>
                      <a:pPr indent="0" lvl="0" marL="0" rtl="0" algn="ctr">
                        <a:spcBef>
                          <a:spcPts val="0"/>
                        </a:spcBef>
                        <a:spcAft>
                          <a:spcPts val="0"/>
                        </a:spcAft>
                        <a:buNone/>
                      </a:pPr>
                      <a:r>
                        <a:rPr lang="ar" sz="1200">
                          <a:latin typeface="Mada"/>
                          <a:ea typeface="Mada"/>
                          <a:cs typeface="Mada"/>
                          <a:sym typeface="Mada"/>
                        </a:rPr>
                        <a:t>No</a:t>
                      </a:r>
                      <a:endParaRPr sz="1200">
                        <a:latin typeface="Mada"/>
                        <a:ea typeface="Mada"/>
                        <a:cs typeface="Mada"/>
                        <a:sym typeface="Mada"/>
                      </a:endParaRPr>
                    </a:p>
                  </a:txBody>
                  <a:tcPr marT="91425" marB="91425" marR="91425" marL="91425" anchor="ctr">
                    <a:solidFill>
                      <a:srgbClr val="FFFFFF"/>
                    </a:solidFill>
                  </a:tcPr>
                </a:tc>
                <a:tc>
                  <a:txBody>
                    <a:bodyPr/>
                    <a:lstStyle/>
                    <a:p>
                      <a:pPr indent="0" lvl="0" marL="0" rtl="0" algn="ctr">
                        <a:spcBef>
                          <a:spcPts val="0"/>
                        </a:spcBef>
                        <a:spcAft>
                          <a:spcPts val="0"/>
                        </a:spcAft>
                        <a:buNone/>
                      </a:pPr>
                      <a:r>
                        <a:rPr lang="ar" sz="1200">
                          <a:latin typeface="Mada"/>
                          <a:ea typeface="Mada"/>
                          <a:cs typeface="Mada"/>
                          <a:sym typeface="Mada"/>
                        </a:rPr>
                        <a:t>Yes</a:t>
                      </a:r>
                      <a:endParaRPr sz="1200">
                        <a:latin typeface="Mada"/>
                        <a:ea typeface="Mada"/>
                        <a:cs typeface="Mada"/>
                        <a:sym typeface="Mada"/>
                      </a:endParaRPr>
                    </a:p>
                  </a:txBody>
                  <a:tcPr marT="91425" marB="91425" marR="91425" marL="91425" anchor="ctr">
                    <a:solidFill>
                      <a:srgbClr val="FFFFFF"/>
                    </a:solidFill>
                  </a:tcPr>
                </a:tc>
                <a:tc>
                  <a:txBody>
                    <a:bodyPr/>
                    <a:lstStyle/>
                    <a:p>
                      <a:pPr indent="0" lvl="0" marL="0" rtl="0" algn="ctr">
                        <a:spcBef>
                          <a:spcPts val="0"/>
                        </a:spcBef>
                        <a:spcAft>
                          <a:spcPts val="0"/>
                        </a:spcAft>
                        <a:buNone/>
                      </a:pPr>
                      <a:r>
                        <a:rPr lang="ar" sz="1200">
                          <a:latin typeface="Mada"/>
                          <a:ea typeface="Mada"/>
                          <a:cs typeface="Mada"/>
                          <a:sym typeface="Mada"/>
                        </a:rPr>
                        <a:t>No</a:t>
                      </a:r>
                      <a:endParaRPr sz="1200">
                        <a:latin typeface="Mada"/>
                        <a:ea typeface="Mada"/>
                        <a:cs typeface="Mada"/>
                        <a:sym typeface="Mada"/>
                      </a:endParaRPr>
                    </a:p>
                  </a:txBody>
                  <a:tcPr marT="91425" marB="91425" marR="91425" marL="91425" anchor="ctr">
                    <a:solidFill>
                      <a:srgbClr val="FFFFFF"/>
                    </a:solidFill>
                  </a:tcPr>
                </a:tc>
                <a:tc>
                  <a:txBody>
                    <a:bodyPr/>
                    <a:lstStyle/>
                    <a:p>
                      <a:pPr indent="0" lvl="0" marL="0" rtl="0" algn="ctr">
                        <a:spcBef>
                          <a:spcPts val="0"/>
                        </a:spcBef>
                        <a:spcAft>
                          <a:spcPts val="0"/>
                        </a:spcAft>
                        <a:buNone/>
                      </a:pPr>
                      <a:r>
                        <a:rPr lang="ar" sz="1200">
                          <a:latin typeface="Mada"/>
                          <a:ea typeface="Mada"/>
                          <a:cs typeface="Mada"/>
                          <a:sym typeface="Mada"/>
                        </a:rPr>
                        <a:t>3 to 6 </a:t>
                      </a:r>
                      <a:r>
                        <a:rPr lang="ar" sz="1200">
                          <a:solidFill>
                            <a:schemeClr val="dk1"/>
                          </a:solidFill>
                          <a:latin typeface="Mada"/>
                          <a:ea typeface="Mada"/>
                          <a:cs typeface="Mada"/>
                          <a:sym typeface="Mada"/>
                        </a:rPr>
                        <a:t>months</a:t>
                      </a:r>
                      <a:endParaRPr sz="1200">
                        <a:latin typeface="Mada"/>
                        <a:ea typeface="Mada"/>
                        <a:cs typeface="Mada"/>
                        <a:sym typeface="Mada"/>
                      </a:endParaRPr>
                    </a:p>
                  </a:txBody>
                  <a:tcPr marT="91425" marB="91425" marR="91425" marL="91425" anchor="ctr">
                    <a:solidFill>
                      <a:srgbClr val="FFFFFF"/>
                    </a:solidFill>
                  </a:tcPr>
                </a:tc>
              </a:tr>
              <a:tr h="100000">
                <a:tc>
                  <a:txBody>
                    <a:bodyPr/>
                    <a:lstStyle/>
                    <a:p>
                      <a:pPr indent="0" lvl="0" marL="0" rtl="0" algn="l">
                        <a:spcBef>
                          <a:spcPts val="0"/>
                        </a:spcBef>
                        <a:spcAft>
                          <a:spcPts val="0"/>
                        </a:spcAft>
                        <a:buNone/>
                      </a:pPr>
                      <a:r>
                        <a:rPr b="1" lang="ar" sz="1200">
                          <a:latin typeface="Mada"/>
                          <a:ea typeface="Mada"/>
                          <a:cs typeface="Mada"/>
                          <a:sym typeface="Mada"/>
                        </a:rPr>
                        <a:t>130-139/80-89</a:t>
                      </a:r>
                      <a:endParaRPr b="1" sz="1200">
                        <a:latin typeface="Mada"/>
                        <a:ea typeface="Mada"/>
                        <a:cs typeface="Mada"/>
                        <a:sym typeface="Mada"/>
                      </a:endParaRPr>
                    </a:p>
                  </a:txBody>
                  <a:tcPr marT="91425" marB="91425" marR="91425" marL="91425" anchor="ctr">
                    <a:solidFill>
                      <a:schemeClr val="accent5"/>
                    </a:solidFill>
                  </a:tcPr>
                </a:tc>
                <a:tc>
                  <a:txBody>
                    <a:bodyPr/>
                    <a:lstStyle/>
                    <a:p>
                      <a:pPr indent="0" lvl="0" marL="0" rtl="0" algn="ctr">
                        <a:spcBef>
                          <a:spcPts val="0"/>
                        </a:spcBef>
                        <a:spcAft>
                          <a:spcPts val="0"/>
                        </a:spcAft>
                        <a:buNone/>
                      </a:pPr>
                      <a:r>
                        <a:rPr b="1" lang="ar" sz="1200">
                          <a:latin typeface="Mada"/>
                          <a:ea typeface="Mada"/>
                          <a:cs typeface="Mada"/>
                          <a:sym typeface="Mada"/>
                        </a:rPr>
                        <a:t>&lt;10%</a:t>
                      </a:r>
                      <a:endParaRPr b="1" sz="1200">
                        <a:latin typeface="Mada"/>
                        <a:ea typeface="Mada"/>
                        <a:cs typeface="Mada"/>
                        <a:sym typeface="Mada"/>
                      </a:endParaRPr>
                    </a:p>
                  </a:txBody>
                  <a:tcPr marT="91425" marB="91425" marR="91425" marL="91425" anchor="ctr">
                    <a:solidFill>
                      <a:srgbClr val="FFFFFF"/>
                    </a:solidFill>
                  </a:tcPr>
                </a:tc>
                <a:tc>
                  <a:txBody>
                    <a:bodyPr/>
                    <a:lstStyle/>
                    <a:p>
                      <a:pPr indent="0" lvl="0" marL="0" rtl="0" algn="ctr">
                        <a:spcBef>
                          <a:spcPts val="0"/>
                        </a:spcBef>
                        <a:spcAft>
                          <a:spcPts val="0"/>
                        </a:spcAft>
                        <a:buNone/>
                      </a:pPr>
                      <a:r>
                        <a:rPr lang="ar" sz="1200">
                          <a:latin typeface="Mada"/>
                          <a:ea typeface="Mada"/>
                          <a:cs typeface="Mada"/>
                          <a:sym typeface="Mada"/>
                        </a:rPr>
                        <a:t>Yes</a:t>
                      </a:r>
                      <a:endParaRPr sz="1200">
                        <a:latin typeface="Mada"/>
                        <a:ea typeface="Mada"/>
                        <a:cs typeface="Mada"/>
                        <a:sym typeface="Mada"/>
                      </a:endParaRPr>
                    </a:p>
                  </a:txBody>
                  <a:tcPr marT="91425" marB="91425" marR="91425" marL="91425" anchor="ctr">
                    <a:solidFill>
                      <a:srgbClr val="FFFFFF"/>
                    </a:solidFill>
                  </a:tcPr>
                </a:tc>
                <a:tc>
                  <a:txBody>
                    <a:bodyPr/>
                    <a:lstStyle/>
                    <a:p>
                      <a:pPr indent="0" lvl="0" marL="0" rtl="0" algn="ctr">
                        <a:spcBef>
                          <a:spcPts val="0"/>
                        </a:spcBef>
                        <a:spcAft>
                          <a:spcPts val="0"/>
                        </a:spcAft>
                        <a:buNone/>
                      </a:pPr>
                      <a:r>
                        <a:rPr lang="ar" sz="1200">
                          <a:latin typeface="Mada"/>
                          <a:ea typeface="Mada"/>
                          <a:cs typeface="Mada"/>
                          <a:sym typeface="Mada"/>
                        </a:rPr>
                        <a:t>No</a:t>
                      </a:r>
                      <a:endParaRPr sz="1200">
                        <a:latin typeface="Mada"/>
                        <a:ea typeface="Mada"/>
                        <a:cs typeface="Mada"/>
                        <a:sym typeface="Mada"/>
                      </a:endParaRPr>
                    </a:p>
                  </a:txBody>
                  <a:tcPr marT="91425" marB="91425" marR="91425" marL="91425" anchor="ctr">
                    <a:solidFill>
                      <a:srgbClr val="FFFFFF"/>
                    </a:solidFill>
                  </a:tcPr>
                </a:tc>
                <a:tc>
                  <a:txBody>
                    <a:bodyPr/>
                    <a:lstStyle/>
                    <a:p>
                      <a:pPr indent="0" lvl="0" marL="0" rtl="0" algn="ctr">
                        <a:spcBef>
                          <a:spcPts val="0"/>
                        </a:spcBef>
                        <a:spcAft>
                          <a:spcPts val="0"/>
                        </a:spcAft>
                        <a:buNone/>
                      </a:pPr>
                      <a:r>
                        <a:rPr lang="ar" sz="1200">
                          <a:latin typeface="Mada"/>
                          <a:ea typeface="Mada"/>
                          <a:cs typeface="Mada"/>
                          <a:sym typeface="Mada"/>
                        </a:rPr>
                        <a:t>3 to 6 </a:t>
                      </a:r>
                      <a:r>
                        <a:rPr lang="ar" sz="1200">
                          <a:solidFill>
                            <a:schemeClr val="dk1"/>
                          </a:solidFill>
                          <a:latin typeface="Mada"/>
                          <a:ea typeface="Mada"/>
                          <a:cs typeface="Mada"/>
                          <a:sym typeface="Mada"/>
                        </a:rPr>
                        <a:t>months</a:t>
                      </a:r>
                      <a:endParaRPr sz="1200">
                        <a:latin typeface="Mada"/>
                        <a:ea typeface="Mada"/>
                        <a:cs typeface="Mada"/>
                        <a:sym typeface="Mada"/>
                      </a:endParaRPr>
                    </a:p>
                  </a:txBody>
                  <a:tcPr marT="91425" marB="91425" marR="91425" marL="91425" anchor="ctr">
                    <a:solidFill>
                      <a:srgbClr val="FFFFFF"/>
                    </a:solidFill>
                  </a:tcPr>
                </a:tc>
              </a:tr>
              <a:tr h="160200">
                <a:tc>
                  <a:txBody>
                    <a:bodyPr/>
                    <a:lstStyle/>
                    <a:p>
                      <a:pPr indent="0" lvl="0" marL="0" rtl="0" algn="l">
                        <a:spcBef>
                          <a:spcPts val="0"/>
                        </a:spcBef>
                        <a:spcAft>
                          <a:spcPts val="0"/>
                        </a:spcAft>
                        <a:buClr>
                          <a:schemeClr val="dk1"/>
                        </a:buClr>
                        <a:buSzPts val="1100"/>
                        <a:buFont typeface="Arial"/>
                        <a:buNone/>
                      </a:pPr>
                      <a:r>
                        <a:rPr b="1" lang="ar" sz="1200">
                          <a:solidFill>
                            <a:srgbClr val="CC0000"/>
                          </a:solidFill>
                          <a:latin typeface="Mada"/>
                          <a:ea typeface="Mada"/>
                          <a:cs typeface="Mada"/>
                          <a:sym typeface="Mada"/>
                        </a:rPr>
                        <a:t>130-139/80-89</a:t>
                      </a:r>
                      <a:endParaRPr b="1" sz="1200">
                        <a:solidFill>
                          <a:srgbClr val="CC0000"/>
                        </a:solidFill>
                        <a:latin typeface="Mada"/>
                        <a:ea typeface="Mada"/>
                        <a:cs typeface="Mada"/>
                        <a:sym typeface="Mada"/>
                      </a:endParaRPr>
                    </a:p>
                  </a:txBody>
                  <a:tcPr marT="91425" marB="91425" marR="91425" marL="91425" anchor="ctr">
                    <a:solidFill>
                      <a:schemeClr val="accent5"/>
                    </a:solidFill>
                  </a:tcPr>
                </a:tc>
                <a:tc>
                  <a:txBody>
                    <a:bodyPr/>
                    <a:lstStyle/>
                    <a:p>
                      <a:pPr indent="0" lvl="0" marL="0" rtl="0" algn="ctr">
                        <a:spcBef>
                          <a:spcPts val="0"/>
                        </a:spcBef>
                        <a:spcAft>
                          <a:spcPts val="0"/>
                        </a:spcAft>
                        <a:buClr>
                          <a:schemeClr val="dk1"/>
                        </a:buClr>
                        <a:buSzPts val="1100"/>
                        <a:buFont typeface="Arial"/>
                        <a:buNone/>
                      </a:pPr>
                      <a:r>
                        <a:rPr b="1" lang="ar" sz="1200">
                          <a:solidFill>
                            <a:srgbClr val="202124"/>
                          </a:solidFill>
                          <a:latin typeface="Mada"/>
                          <a:ea typeface="Mada"/>
                          <a:cs typeface="Mada"/>
                          <a:sym typeface="Mada"/>
                        </a:rPr>
                        <a:t>≥10% </a:t>
                      </a:r>
                      <a:endParaRPr b="1" sz="1200">
                        <a:solidFill>
                          <a:srgbClr val="202124"/>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1000">
                          <a:solidFill>
                            <a:srgbClr val="6AA84F"/>
                          </a:solidFill>
                          <a:latin typeface="Mada"/>
                          <a:ea typeface="Mada"/>
                          <a:cs typeface="Mada"/>
                          <a:sym typeface="Mada"/>
                        </a:rPr>
                        <a:t>(means presence of comorbid conditions like DM)</a:t>
                      </a:r>
                      <a:endParaRPr sz="1000">
                        <a:solidFill>
                          <a:srgbClr val="6AA84F"/>
                        </a:solidFill>
                        <a:latin typeface="Mada"/>
                        <a:ea typeface="Mada"/>
                        <a:cs typeface="Mada"/>
                        <a:sym typeface="Mada"/>
                      </a:endParaRPr>
                    </a:p>
                  </a:txBody>
                  <a:tcPr marT="91425" marB="91425" marR="91425" marL="91425" anchor="ctr">
                    <a:solidFill>
                      <a:srgbClr val="FFFFFF"/>
                    </a:solidFill>
                  </a:tcPr>
                </a:tc>
                <a:tc>
                  <a:txBody>
                    <a:bodyPr/>
                    <a:lstStyle/>
                    <a:p>
                      <a:pPr indent="0" lvl="0" marL="0" rtl="0" algn="ctr">
                        <a:spcBef>
                          <a:spcPts val="0"/>
                        </a:spcBef>
                        <a:spcAft>
                          <a:spcPts val="0"/>
                        </a:spcAft>
                        <a:buNone/>
                      </a:pPr>
                      <a:r>
                        <a:rPr lang="ar" sz="1200">
                          <a:latin typeface="Mada"/>
                          <a:ea typeface="Mada"/>
                          <a:cs typeface="Mada"/>
                          <a:sym typeface="Mada"/>
                        </a:rPr>
                        <a:t>Yes</a:t>
                      </a:r>
                      <a:endParaRPr sz="1200">
                        <a:latin typeface="Mada"/>
                        <a:ea typeface="Mada"/>
                        <a:cs typeface="Mada"/>
                        <a:sym typeface="Mada"/>
                      </a:endParaRPr>
                    </a:p>
                  </a:txBody>
                  <a:tcPr marT="91425" marB="91425" marR="91425" marL="91425" anchor="ctr">
                    <a:solidFill>
                      <a:srgbClr val="FFFFFF"/>
                    </a:solidFill>
                  </a:tcPr>
                </a:tc>
                <a:tc>
                  <a:txBody>
                    <a:bodyPr/>
                    <a:lstStyle/>
                    <a:p>
                      <a:pPr indent="0" lvl="0" marL="0" rtl="0" algn="ctr">
                        <a:spcBef>
                          <a:spcPts val="0"/>
                        </a:spcBef>
                        <a:spcAft>
                          <a:spcPts val="0"/>
                        </a:spcAft>
                        <a:buNone/>
                      </a:pPr>
                      <a:r>
                        <a:rPr b="1" lang="ar" sz="1200">
                          <a:latin typeface="Mada"/>
                          <a:ea typeface="Mada"/>
                          <a:cs typeface="Mada"/>
                          <a:sym typeface="Mada"/>
                        </a:rPr>
                        <a:t>Yes</a:t>
                      </a:r>
                      <a:r>
                        <a:rPr b="1" lang="ar" sz="1200">
                          <a:solidFill>
                            <a:srgbClr val="CC0000"/>
                          </a:solidFill>
                          <a:latin typeface="Mada"/>
                          <a:ea typeface="Mada"/>
                          <a:cs typeface="Mada"/>
                          <a:sym typeface="Mada"/>
                        </a:rPr>
                        <a:t> (one drug)</a:t>
                      </a:r>
                      <a:endParaRPr b="1" sz="1200">
                        <a:solidFill>
                          <a:srgbClr val="CC0000"/>
                        </a:solidFill>
                        <a:latin typeface="Mada"/>
                        <a:ea typeface="Mada"/>
                        <a:cs typeface="Mada"/>
                        <a:sym typeface="Mada"/>
                      </a:endParaRPr>
                    </a:p>
                  </a:txBody>
                  <a:tcPr marT="91425" marB="91425" marR="91425" marL="91425" anchor="ctr">
                    <a:solidFill>
                      <a:srgbClr val="FFFFFF"/>
                    </a:solidFill>
                  </a:tcPr>
                </a:tc>
                <a:tc>
                  <a:txBody>
                    <a:bodyPr/>
                    <a:lstStyle/>
                    <a:p>
                      <a:pPr indent="0" lvl="0" marL="0" rtl="0" algn="ctr">
                        <a:spcBef>
                          <a:spcPts val="0"/>
                        </a:spcBef>
                        <a:spcAft>
                          <a:spcPts val="0"/>
                        </a:spcAft>
                        <a:buNone/>
                      </a:pPr>
                      <a:r>
                        <a:rPr lang="ar" sz="1200">
                          <a:latin typeface="Mada"/>
                          <a:ea typeface="Mada"/>
                          <a:cs typeface="Mada"/>
                          <a:sym typeface="Mada"/>
                        </a:rPr>
                        <a:t>1 </a:t>
                      </a:r>
                      <a:r>
                        <a:rPr lang="ar" sz="1200">
                          <a:solidFill>
                            <a:schemeClr val="dk1"/>
                          </a:solidFill>
                          <a:latin typeface="Mada"/>
                          <a:ea typeface="Mada"/>
                          <a:cs typeface="Mada"/>
                          <a:sym typeface="Mada"/>
                        </a:rPr>
                        <a:t>month</a:t>
                      </a:r>
                      <a:endParaRPr sz="1200">
                        <a:latin typeface="Mada"/>
                        <a:ea typeface="Mada"/>
                        <a:cs typeface="Mada"/>
                        <a:sym typeface="Mada"/>
                      </a:endParaRPr>
                    </a:p>
                  </a:txBody>
                  <a:tcPr marT="91425" marB="91425" marR="91425" marL="91425" anchor="ctr">
                    <a:solidFill>
                      <a:srgbClr val="FFFFFF"/>
                    </a:solidFill>
                  </a:tcPr>
                </a:tc>
              </a:tr>
              <a:tr h="329250">
                <a:tc>
                  <a:txBody>
                    <a:bodyPr/>
                    <a:lstStyle/>
                    <a:p>
                      <a:pPr indent="0" lvl="0" marL="0" rtl="0" algn="l">
                        <a:spcBef>
                          <a:spcPts val="0"/>
                        </a:spcBef>
                        <a:spcAft>
                          <a:spcPts val="0"/>
                        </a:spcAft>
                        <a:buClr>
                          <a:schemeClr val="dk1"/>
                        </a:buClr>
                        <a:buSzPts val="1100"/>
                        <a:buFont typeface="Arial"/>
                        <a:buNone/>
                      </a:pPr>
                      <a:r>
                        <a:rPr b="1" lang="ar" sz="1200">
                          <a:solidFill>
                            <a:srgbClr val="CC0000"/>
                          </a:solidFill>
                          <a:latin typeface="Mada"/>
                          <a:ea typeface="Mada"/>
                          <a:cs typeface="Mada"/>
                          <a:sym typeface="Mada"/>
                        </a:rPr>
                        <a:t>≥140/90</a:t>
                      </a:r>
                      <a:endParaRPr b="1" sz="1200">
                        <a:solidFill>
                          <a:srgbClr val="CC0000"/>
                        </a:solidFill>
                        <a:latin typeface="Mada"/>
                        <a:ea typeface="Mada"/>
                        <a:cs typeface="Mada"/>
                        <a:sym typeface="Mada"/>
                      </a:endParaRPr>
                    </a:p>
                  </a:txBody>
                  <a:tcPr marT="91425" marB="91425" marR="91425" marL="91425" anchor="ctr">
                    <a:solidFill>
                      <a:schemeClr val="accent5"/>
                    </a:solidFill>
                  </a:tcPr>
                </a:tc>
                <a:tc>
                  <a:txBody>
                    <a:bodyPr/>
                    <a:lstStyle/>
                    <a:p>
                      <a:pPr indent="0" lvl="0" marL="0" rtl="0" algn="ctr">
                        <a:spcBef>
                          <a:spcPts val="0"/>
                        </a:spcBef>
                        <a:spcAft>
                          <a:spcPts val="0"/>
                        </a:spcAft>
                        <a:buNone/>
                      </a:pPr>
                      <a:r>
                        <a:rPr lang="ar" sz="1200">
                          <a:latin typeface="Mada"/>
                          <a:ea typeface="Mada"/>
                          <a:cs typeface="Mada"/>
                          <a:sym typeface="Mada"/>
                        </a:rPr>
                        <a:t>NO</a:t>
                      </a:r>
                      <a:endParaRPr sz="1200">
                        <a:latin typeface="Mada"/>
                        <a:ea typeface="Mada"/>
                        <a:cs typeface="Mada"/>
                        <a:sym typeface="Mada"/>
                      </a:endParaRPr>
                    </a:p>
                  </a:txBody>
                  <a:tcPr marT="91425" marB="91425" marR="91425" marL="91425" anchor="ctr">
                    <a:solidFill>
                      <a:srgbClr val="FFFFFF"/>
                    </a:solidFill>
                  </a:tcPr>
                </a:tc>
                <a:tc>
                  <a:txBody>
                    <a:bodyPr/>
                    <a:lstStyle/>
                    <a:p>
                      <a:pPr indent="0" lvl="0" marL="0" rtl="0" algn="ctr">
                        <a:spcBef>
                          <a:spcPts val="0"/>
                        </a:spcBef>
                        <a:spcAft>
                          <a:spcPts val="0"/>
                        </a:spcAft>
                        <a:buNone/>
                      </a:pPr>
                      <a:r>
                        <a:rPr lang="ar" sz="1200">
                          <a:latin typeface="Mada"/>
                          <a:ea typeface="Mada"/>
                          <a:cs typeface="Mada"/>
                          <a:sym typeface="Mada"/>
                        </a:rPr>
                        <a:t>Yes</a:t>
                      </a:r>
                      <a:endParaRPr sz="1200">
                        <a:latin typeface="Mada"/>
                        <a:ea typeface="Mada"/>
                        <a:cs typeface="Mada"/>
                        <a:sym typeface="Mada"/>
                      </a:endParaRPr>
                    </a:p>
                  </a:txBody>
                  <a:tcPr marT="91425" marB="91425" marR="91425" marL="91425" anchor="ctr">
                    <a:solidFill>
                      <a:srgbClr val="FFFFFF"/>
                    </a:solidFill>
                  </a:tcPr>
                </a:tc>
                <a:tc>
                  <a:txBody>
                    <a:bodyPr/>
                    <a:lstStyle/>
                    <a:p>
                      <a:pPr indent="0" lvl="0" marL="0" rtl="0" algn="ctr">
                        <a:spcBef>
                          <a:spcPts val="0"/>
                        </a:spcBef>
                        <a:spcAft>
                          <a:spcPts val="0"/>
                        </a:spcAft>
                        <a:buNone/>
                      </a:pPr>
                      <a:r>
                        <a:rPr b="1" lang="ar" sz="1200">
                          <a:latin typeface="Mada"/>
                          <a:ea typeface="Mada"/>
                          <a:cs typeface="Mada"/>
                          <a:sym typeface="Mada"/>
                        </a:rPr>
                        <a:t>Yes </a:t>
                      </a:r>
                      <a:r>
                        <a:rPr b="1" lang="ar" sz="1200">
                          <a:solidFill>
                            <a:srgbClr val="CC0000"/>
                          </a:solidFill>
                          <a:latin typeface="Mada"/>
                          <a:ea typeface="Mada"/>
                          <a:cs typeface="Mada"/>
                          <a:sym typeface="Mada"/>
                        </a:rPr>
                        <a:t>(two drugs)</a:t>
                      </a:r>
                      <a:endParaRPr b="1" sz="900">
                        <a:solidFill>
                          <a:srgbClr val="CC0000"/>
                        </a:solidFill>
                        <a:latin typeface="Mada"/>
                        <a:ea typeface="Mada"/>
                        <a:cs typeface="Mada"/>
                        <a:sym typeface="Mada"/>
                      </a:endParaRPr>
                    </a:p>
                  </a:txBody>
                  <a:tcPr marT="91425" marB="91425" marR="91425" marL="91425" anchor="ctr">
                    <a:solidFill>
                      <a:srgbClr val="FFFFFF"/>
                    </a:solidFill>
                  </a:tcPr>
                </a:tc>
                <a:tc>
                  <a:txBody>
                    <a:bodyPr/>
                    <a:lstStyle/>
                    <a:p>
                      <a:pPr indent="0" lvl="0" marL="0" rtl="0" algn="ctr">
                        <a:spcBef>
                          <a:spcPts val="0"/>
                        </a:spcBef>
                        <a:spcAft>
                          <a:spcPts val="0"/>
                        </a:spcAft>
                        <a:buNone/>
                      </a:pPr>
                      <a:r>
                        <a:rPr lang="ar" sz="1200">
                          <a:latin typeface="Mada"/>
                          <a:ea typeface="Mada"/>
                          <a:cs typeface="Mada"/>
                          <a:sym typeface="Mada"/>
                        </a:rPr>
                        <a:t>1 </a:t>
                      </a:r>
                      <a:r>
                        <a:rPr lang="ar" sz="1200">
                          <a:solidFill>
                            <a:schemeClr val="dk1"/>
                          </a:solidFill>
                          <a:latin typeface="Mada"/>
                          <a:ea typeface="Mada"/>
                          <a:cs typeface="Mada"/>
                          <a:sym typeface="Mada"/>
                        </a:rPr>
                        <a:t>month</a:t>
                      </a:r>
                      <a:endParaRPr sz="1200">
                        <a:latin typeface="Mada"/>
                        <a:ea typeface="Mada"/>
                        <a:cs typeface="Mada"/>
                        <a:sym typeface="Mada"/>
                      </a:endParaRPr>
                    </a:p>
                  </a:txBody>
                  <a:tcPr marT="91425" marB="91425" marR="91425" marL="91425" anchor="ctr">
                    <a:solidFill>
                      <a:srgbClr val="FFFFFF"/>
                    </a:solidFill>
                  </a:tcPr>
                </a:tc>
              </a:tr>
            </a:tbl>
          </a:graphicData>
        </a:graphic>
      </p:graphicFrame>
      <p:sp>
        <p:nvSpPr>
          <p:cNvPr id="372" name="Google Shape;372;p19"/>
          <p:cNvSpPr txBox="1"/>
          <p:nvPr/>
        </p:nvSpPr>
        <p:spPr>
          <a:xfrm>
            <a:off x="56513" y="748300"/>
            <a:ext cx="7202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chemeClr val="accent5"/>
                </a:highlight>
                <a:latin typeface="Mada"/>
                <a:ea typeface="Mada"/>
                <a:cs typeface="Mada"/>
                <a:sym typeface="Mada"/>
              </a:rPr>
              <a:t>When to treat? </a:t>
            </a:r>
            <a:r>
              <a:rPr b="1" lang="ar" sz="2300">
                <a:solidFill>
                  <a:srgbClr val="CC0000"/>
                </a:solidFill>
                <a:highlight>
                  <a:schemeClr val="accent5"/>
                </a:highlight>
                <a:latin typeface="Mada"/>
                <a:ea typeface="Mada"/>
                <a:cs typeface="Mada"/>
                <a:sym typeface="Mada"/>
              </a:rPr>
              <a:t>★</a:t>
            </a:r>
            <a:endParaRPr b="1" sz="2300">
              <a:solidFill>
                <a:srgbClr val="CC0000"/>
              </a:solidFill>
              <a:highlight>
                <a:schemeClr val="accent5"/>
              </a:highlight>
              <a:latin typeface="Mada"/>
              <a:ea typeface="Mada"/>
              <a:cs typeface="Mada"/>
              <a:sym typeface="Mada"/>
            </a:endParaRPr>
          </a:p>
        </p:txBody>
      </p:sp>
      <p:sp>
        <p:nvSpPr>
          <p:cNvPr id="373" name="Google Shape;373;p19"/>
          <p:cNvSpPr txBox="1"/>
          <p:nvPr/>
        </p:nvSpPr>
        <p:spPr>
          <a:xfrm>
            <a:off x="-7541425" y="3561175"/>
            <a:ext cx="7202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chemeClr val="accent5"/>
                </a:highlight>
                <a:latin typeface="Mada"/>
                <a:ea typeface="Mada"/>
                <a:cs typeface="Mada"/>
                <a:sym typeface="Mada"/>
              </a:rPr>
              <a:t>Antihypertensive drug treatment:</a:t>
            </a:r>
            <a:endParaRPr b="1" sz="2200">
              <a:highlight>
                <a:schemeClr val="accent5"/>
              </a:highlight>
              <a:latin typeface="Mada"/>
              <a:ea typeface="Mada"/>
              <a:cs typeface="Mada"/>
              <a:sym typeface="Mada"/>
            </a:endParaRPr>
          </a:p>
        </p:txBody>
      </p:sp>
      <p:sp>
        <p:nvSpPr>
          <p:cNvPr id="374" name="Google Shape;374;p19"/>
          <p:cNvSpPr txBox="1"/>
          <p:nvPr/>
        </p:nvSpPr>
        <p:spPr>
          <a:xfrm>
            <a:off x="10476325" y="5284538"/>
            <a:ext cx="1688700" cy="9303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If BP &gt; 20/10 mmHg above goal (140/90), may start with 2 BP lowering medications</a:t>
            </a:r>
            <a:endParaRPr b="1" sz="1000">
              <a:solidFill>
                <a:schemeClr val="dk1"/>
              </a:solidFill>
              <a:latin typeface="Mada"/>
              <a:ea typeface="Mada"/>
              <a:cs typeface="Mada"/>
              <a:sym typeface="Mada"/>
            </a:endParaRPr>
          </a:p>
        </p:txBody>
      </p:sp>
      <p:sp>
        <p:nvSpPr>
          <p:cNvPr id="375" name="Google Shape;375;p19"/>
          <p:cNvSpPr/>
          <p:nvPr/>
        </p:nvSpPr>
        <p:spPr>
          <a:xfrm>
            <a:off x="-6077575" y="4113675"/>
            <a:ext cx="2730000" cy="455100"/>
          </a:xfrm>
          <a:prstGeom prst="roundRect">
            <a:avLst>
              <a:gd fmla="val 16667"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u="sng">
                <a:solidFill>
                  <a:srgbClr val="FFFFFF"/>
                </a:solidFill>
                <a:latin typeface="Mada"/>
                <a:ea typeface="Mada"/>
                <a:cs typeface="Mada"/>
                <a:sym typeface="Mada"/>
              </a:rPr>
              <a:t>Initial</a:t>
            </a:r>
            <a:r>
              <a:rPr b="1" lang="ar">
                <a:solidFill>
                  <a:srgbClr val="FFFFFF"/>
                </a:solidFill>
                <a:latin typeface="Mada"/>
                <a:ea typeface="Mada"/>
                <a:cs typeface="Mada"/>
                <a:sym typeface="Mada"/>
              </a:rPr>
              <a:t> choice of medication</a:t>
            </a:r>
            <a:endParaRPr b="1">
              <a:solidFill>
                <a:srgbClr val="FFFFFF"/>
              </a:solidFill>
              <a:latin typeface="Mada"/>
              <a:ea typeface="Mada"/>
              <a:cs typeface="Mada"/>
              <a:sym typeface="Mada"/>
            </a:endParaRPr>
          </a:p>
        </p:txBody>
      </p:sp>
      <p:sp>
        <p:nvSpPr>
          <p:cNvPr id="376" name="Google Shape;376;p19"/>
          <p:cNvSpPr/>
          <p:nvPr/>
        </p:nvSpPr>
        <p:spPr>
          <a:xfrm>
            <a:off x="-4532450" y="5113475"/>
            <a:ext cx="2730000" cy="455100"/>
          </a:xfrm>
          <a:prstGeom prst="roundRect">
            <a:avLst>
              <a:gd fmla="val 16667" name="adj"/>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a:latin typeface="Mada"/>
                <a:ea typeface="Mada"/>
                <a:cs typeface="Mada"/>
                <a:sym typeface="Mada"/>
              </a:rPr>
              <a:t>Aged over 55 years or black person of africa </a:t>
            </a:r>
            <a:endParaRPr>
              <a:latin typeface="Mada"/>
              <a:ea typeface="Mada"/>
              <a:cs typeface="Mada"/>
              <a:sym typeface="Mada"/>
            </a:endParaRPr>
          </a:p>
        </p:txBody>
      </p:sp>
      <p:sp>
        <p:nvSpPr>
          <p:cNvPr id="377" name="Google Shape;377;p19"/>
          <p:cNvSpPr/>
          <p:nvPr/>
        </p:nvSpPr>
        <p:spPr>
          <a:xfrm>
            <a:off x="-7442575" y="5113475"/>
            <a:ext cx="2730000" cy="455100"/>
          </a:xfrm>
          <a:prstGeom prst="roundRect">
            <a:avLst>
              <a:gd fmla="val 16667" name="adj"/>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a:latin typeface="Mada"/>
                <a:ea typeface="Mada"/>
                <a:cs typeface="Mada"/>
                <a:sym typeface="Mada"/>
              </a:rPr>
              <a:t>Aged under 55 years </a:t>
            </a:r>
            <a:r>
              <a:rPr lang="ar">
                <a:solidFill>
                  <a:srgbClr val="6AA84F"/>
                </a:solidFill>
                <a:latin typeface="Mada"/>
                <a:ea typeface="Mada"/>
                <a:cs typeface="Mada"/>
                <a:sym typeface="Mada"/>
              </a:rPr>
              <a:t>and caucasian </a:t>
            </a:r>
            <a:endParaRPr>
              <a:solidFill>
                <a:srgbClr val="6AA84F"/>
              </a:solidFill>
              <a:latin typeface="Mada"/>
              <a:ea typeface="Mada"/>
              <a:cs typeface="Mada"/>
              <a:sym typeface="Mada"/>
            </a:endParaRPr>
          </a:p>
        </p:txBody>
      </p:sp>
      <p:cxnSp>
        <p:nvCxnSpPr>
          <p:cNvPr id="378" name="Google Shape;378;p19"/>
          <p:cNvCxnSpPr>
            <a:stCxn id="375" idx="2"/>
            <a:endCxn id="376" idx="0"/>
          </p:cNvCxnSpPr>
          <p:nvPr/>
        </p:nvCxnSpPr>
        <p:spPr>
          <a:xfrm flipH="1" rot="-5400000">
            <a:off x="-4212475" y="4068675"/>
            <a:ext cx="544800" cy="1545000"/>
          </a:xfrm>
          <a:prstGeom prst="bentConnector3">
            <a:avLst>
              <a:gd fmla="val 49991" name="adj1"/>
            </a:avLst>
          </a:prstGeom>
          <a:noFill/>
          <a:ln cap="flat" cmpd="sng" w="9525">
            <a:solidFill>
              <a:srgbClr val="000000"/>
            </a:solidFill>
            <a:prstDash val="solid"/>
            <a:round/>
            <a:headEnd len="med" w="med" type="none"/>
            <a:tailEnd len="med" w="med" type="stealth"/>
          </a:ln>
        </p:spPr>
      </p:cxnSp>
      <p:cxnSp>
        <p:nvCxnSpPr>
          <p:cNvPr id="379" name="Google Shape;379;p19"/>
          <p:cNvCxnSpPr>
            <a:stCxn id="375" idx="2"/>
            <a:endCxn id="377" idx="0"/>
          </p:cNvCxnSpPr>
          <p:nvPr/>
        </p:nvCxnSpPr>
        <p:spPr>
          <a:xfrm rot="5400000">
            <a:off x="-5667475" y="4158675"/>
            <a:ext cx="544800" cy="1365000"/>
          </a:xfrm>
          <a:prstGeom prst="bentConnector3">
            <a:avLst>
              <a:gd fmla="val 49991" name="adj1"/>
            </a:avLst>
          </a:prstGeom>
          <a:noFill/>
          <a:ln cap="flat" cmpd="sng" w="9525">
            <a:solidFill>
              <a:srgbClr val="000000"/>
            </a:solidFill>
            <a:prstDash val="solid"/>
            <a:round/>
            <a:headEnd len="med" w="med" type="none"/>
            <a:tailEnd len="med" w="med" type="stealth"/>
          </a:ln>
        </p:spPr>
      </p:cxnSp>
      <p:sp>
        <p:nvSpPr>
          <p:cNvPr id="380" name="Google Shape;380;p19"/>
          <p:cNvSpPr/>
          <p:nvPr/>
        </p:nvSpPr>
        <p:spPr>
          <a:xfrm>
            <a:off x="-7442575" y="5960775"/>
            <a:ext cx="2730000" cy="930300"/>
          </a:xfrm>
          <a:prstGeom prst="rect">
            <a:avLst/>
          </a:prstGeom>
          <a:solidFill>
            <a:schemeClr val="lt2"/>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(A)- ACE Inhibitors </a:t>
            </a:r>
            <a:endParaRPr b="1">
              <a:latin typeface="Mada"/>
              <a:ea typeface="Mada"/>
              <a:cs typeface="Mada"/>
              <a:sym typeface="Mada"/>
            </a:endParaRPr>
          </a:p>
          <a:p>
            <a:pPr indent="0" lvl="0" marL="0" rtl="0" algn="ctr">
              <a:spcBef>
                <a:spcPts val="0"/>
              </a:spcBef>
              <a:spcAft>
                <a:spcPts val="0"/>
              </a:spcAft>
              <a:buNone/>
            </a:pPr>
            <a:r>
              <a:rPr lang="ar">
                <a:latin typeface="Mada"/>
                <a:ea typeface="Mada"/>
                <a:cs typeface="Mada"/>
                <a:sym typeface="Mada"/>
              </a:rPr>
              <a:t>or </a:t>
            </a:r>
            <a:endParaRPr>
              <a:latin typeface="Mada"/>
              <a:ea typeface="Mada"/>
              <a:cs typeface="Mada"/>
              <a:sym typeface="Mada"/>
            </a:endParaRPr>
          </a:p>
          <a:p>
            <a:pPr indent="0" lvl="0" marL="0" rtl="0" algn="ctr">
              <a:spcBef>
                <a:spcPts val="0"/>
              </a:spcBef>
              <a:spcAft>
                <a:spcPts val="0"/>
              </a:spcAft>
              <a:buNone/>
            </a:pPr>
            <a:r>
              <a:rPr b="1" lang="ar">
                <a:latin typeface="Mada"/>
                <a:ea typeface="Mada"/>
                <a:cs typeface="Mada"/>
                <a:sym typeface="Mada"/>
              </a:rPr>
              <a:t>(B)- Angiotensin receptor blockers </a:t>
            </a:r>
            <a:endParaRPr b="1">
              <a:latin typeface="Mada"/>
              <a:ea typeface="Mada"/>
              <a:cs typeface="Mada"/>
              <a:sym typeface="Mada"/>
            </a:endParaRPr>
          </a:p>
        </p:txBody>
      </p:sp>
      <p:sp>
        <p:nvSpPr>
          <p:cNvPr id="381" name="Google Shape;381;p19"/>
          <p:cNvSpPr/>
          <p:nvPr/>
        </p:nvSpPr>
        <p:spPr>
          <a:xfrm>
            <a:off x="-4532450" y="5960775"/>
            <a:ext cx="2730000" cy="930300"/>
          </a:xfrm>
          <a:prstGeom prst="rect">
            <a:avLst/>
          </a:prstGeom>
          <a:solidFill>
            <a:schemeClr val="lt2"/>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(C)- Calcium Channel Blockers </a:t>
            </a:r>
            <a:endParaRPr b="1">
              <a:latin typeface="Mada"/>
              <a:ea typeface="Mada"/>
              <a:cs typeface="Mada"/>
              <a:sym typeface="Mada"/>
            </a:endParaRPr>
          </a:p>
          <a:p>
            <a:pPr indent="0" lvl="0" marL="0" rtl="0" algn="ctr">
              <a:spcBef>
                <a:spcPts val="0"/>
              </a:spcBef>
              <a:spcAft>
                <a:spcPts val="0"/>
              </a:spcAft>
              <a:buNone/>
            </a:pPr>
            <a:r>
              <a:rPr lang="ar">
                <a:latin typeface="Mada"/>
                <a:ea typeface="Mada"/>
                <a:cs typeface="Mada"/>
                <a:sym typeface="Mada"/>
              </a:rPr>
              <a:t>or</a:t>
            </a:r>
            <a:r>
              <a:rPr b="1" lang="ar">
                <a:latin typeface="Mada"/>
                <a:ea typeface="Mada"/>
                <a:cs typeface="Mada"/>
                <a:sym typeface="Mada"/>
              </a:rPr>
              <a:t> </a:t>
            </a:r>
            <a:endParaRPr b="1">
              <a:latin typeface="Mada"/>
              <a:ea typeface="Mada"/>
              <a:cs typeface="Mada"/>
              <a:sym typeface="Mada"/>
            </a:endParaRPr>
          </a:p>
          <a:p>
            <a:pPr indent="0" lvl="0" marL="0" rtl="0" algn="ctr">
              <a:spcBef>
                <a:spcPts val="0"/>
              </a:spcBef>
              <a:spcAft>
                <a:spcPts val="0"/>
              </a:spcAft>
              <a:buNone/>
            </a:pPr>
            <a:r>
              <a:rPr b="1" lang="ar">
                <a:latin typeface="Mada"/>
                <a:ea typeface="Mada"/>
                <a:cs typeface="Mada"/>
                <a:sym typeface="Mada"/>
              </a:rPr>
              <a:t>(D)- Thiazide</a:t>
            </a:r>
            <a:r>
              <a:rPr b="1" baseline="30000" lang="ar">
                <a:latin typeface="Mada"/>
                <a:ea typeface="Mada"/>
                <a:cs typeface="Mada"/>
                <a:sym typeface="Mada"/>
              </a:rPr>
              <a:t>2</a:t>
            </a:r>
            <a:endParaRPr b="1" baseline="30000">
              <a:latin typeface="Mada"/>
              <a:ea typeface="Mada"/>
              <a:cs typeface="Mada"/>
              <a:sym typeface="Mada"/>
            </a:endParaRPr>
          </a:p>
        </p:txBody>
      </p:sp>
      <p:cxnSp>
        <p:nvCxnSpPr>
          <p:cNvPr id="382" name="Google Shape;382;p19"/>
          <p:cNvCxnSpPr>
            <a:endCxn id="381" idx="0"/>
          </p:cNvCxnSpPr>
          <p:nvPr/>
        </p:nvCxnSpPr>
        <p:spPr>
          <a:xfrm>
            <a:off x="-3167450" y="5568675"/>
            <a:ext cx="0" cy="392100"/>
          </a:xfrm>
          <a:prstGeom prst="straightConnector1">
            <a:avLst/>
          </a:prstGeom>
          <a:noFill/>
          <a:ln cap="flat" cmpd="sng" w="9525">
            <a:solidFill>
              <a:srgbClr val="000000"/>
            </a:solidFill>
            <a:prstDash val="solid"/>
            <a:round/>
            <a:headEnd len="med" w="med" type="none"/>
            <a:tailEnd len="med" w="med" type="none"/>
          </a:ln>
        </p:spPr>
      </p:cxnSp>
      <p:cxnSp>
        <p:nvCxnSpPr>
          <p:cNvPr id="383" name="Google Shape;383;p19"/>
          <p:cNvCxnSpPr>
            <a:endCxn id="380" idx="0"/>
          </p:cNvCxnSpPr>
          <p:nvPr/>
        </p:nvCxnSpPr>
        <p:spPr>
          <a:xfrm>
            <a:off x="-6077575" y="5568675"/>
            <a:ext cx="0" cy="392100"/>
          </a:xfrm>
          <a:prstGeom prst="straightConnector1">
            <a:avLst/>
          </a:prstGeom>
          <a:noFill/>
          <a:ln cap="flat" cmpd="sng" w="9525">
            <a:solidFill>
              <a:srgbClr val="000000"/>
            </a:solidFill>
            <a:prstDash val="solid"/>
            <a:round/>
            <a:headEnd len="med" w="med" type="none"/>
            <a:tailEnd len="med" w="med" type="none"/>
          </a:ln>
        </p:spPr>
      </p:cxnSp>
      <p:sp>
        <p:nvSpPr>
          <p:cNvPr id="384" name="Google Shape;384;p19"/>
          <p:cNvSpPr/>
          <p:nvPr/>
        </p:nvSpPr>
        <p:spPr>
          <a:xfrm>
            <a:off x="9362450" y="6267450"/>
            <a:ext cx="2730000" cy="455100"/>
          </a:xfrm>
          <a:prstGeom prst="rect">
            <a:avLst/>
          </a:prstGeom>
          <a:solidFill>
            <a:schemeClr val="lt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A(B)+C or A(B)+D	</a:t>
            </a:r>
            <a:endParaRPr b="1">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ONE PILL DUAL COMBINATION </a:t>
            </a:r>
            <a:endParaRPr sz="1200">
              <a:latin typeface="Mada"/>
              <a:ea typeface="Mada"/>
              <a:cs typeface="Mada"/>
              <a:sym typeface="Mada"/>
            </a:endParaRPr>
          </a:p>
        </p:txBody>
      </p:sp>
      <p:sp>
        <p:nvSpPr>
          <p:cNvPr id="385" name="Google Shape;385;p19"/>
          <p:cNvSpPr txBox="1"/>
          <p:nvPr/>
        </p:nvSpPr>
        <p:spPr>
          <a:xfrm>
            <a:off x="-3007800" y="4075425"/>
            <a:ext cx="2900400" cy="8220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000">
                <a:latin typeface="Mada"/>
                <a:ea typeface="Mada"/>
                <a:cs typeface="Mada"/>
                <a:sym typeface="Mada"/>
              </a:rPr>
              <a:t>Key notes:</a:t>
            </a:r>
            <a:endParaRPr b="1" sz="1000">
              <a:latin typeface="Mada"/>
              <a:ea typeface="Mada"/>
              <a:cs typeface="Mada"/>
              <a:sym typeface="Mada"/>
            </a:endParaRPr>
          </a:p>
          <a:p>
            <a:pPr indent="-221900" lvl="0" marL="388800" rtl="0" algn="l">
              <a:spcBef>
                <a:spcPts val="0"/>
              </a:spcBef>
              <a:spcAft>
                <a:spcPts val="0"/>
              </a:spcAft>
              <a:buSzPts val="1000"/>
              <a:buFont typeface="Mada Medium"/>
              <a:buChar char="●"/>
            </a:pPr>
            <a:r>
              <a:rPr lang="ar" sz="1000">
                <a:latin typeface="Mada Medium"/>
                <a:ea typeface="Mada Medium"/>
                <a:cs typeface="Mada Medium"/>
                <a:sym typeface="Mada Medium"/>
              </a:rPr>
              <a:t>A = ACE inhibitors.</a:t>
            </a:r>
            <a:endParaRPr sz="1000">
              <a:latin typeface="Mada Medium"/>
              <a:ea typeface="Mada Medium"/>
              <a:cs typeface="Mada Medium"/>
              <a:sym typeface="Mada Medium"/>
            </a:endParaRPr>
          </a:p>
          <a:p>
            <a:pPr indent="-221900" lvl="0" marL="388800" rtl="0" algn="l">
              <a:spcBef>
                <a:spcPts val="0"/>
              </a:spcBef>
              <a:spcAft>
                <a:spcPts val="0"/>
              </a:spcAft>
              <a:buSzPts val="1000"/>
              <a:buFont typeface="Mada Medium"/>
              <a:buChar char="●"/>
            </a:pPr>
            <a:r>
              <a:rPr lang="ar" sz="1000">
                <a:latin typeface="Mada Medium"/>
                <a:ea typeface="Mada Medium"/>
                <a:cs typeface="Mada Medium"/>
                <a:sym typeface="Mada Medium"/>
              </a:rPr>
              <a:t>B = angiotensin II receptor blocker (ARB).</a:t>
            </a:r>
            <a:endParaRPr sz="1000">
              <a:latin typeface="Mada Medium"/>
              <a:ea typeface="Mada Medium"/>
              <a:cs typeface="Mada Medium"/>
              <a:sym typeface="Mada Medium"/>
            </a:endParaRPr>
          </a:p>
          <a:p>
            <a:pPr indent="-221900" lvl="0" marL="388800" rtl="0" algn="l">
              <a:spcBef>
                <a:spcPts val="0"/>
              </a:spcBef>
              <a:spcAft>
                <a:spcPts val="0"/>
              </a:spcAft>
              <a:buSzPts val="1000"/>
              <a:buFont typeface="Mada Medium"/>
              <a:buChar char="●"/>
            </a:pPr>
            <a:r>
              <a:rPr lang="ar" sz="1000">
                <a:latin typeface="Mada Medium"/>
                <a:ea typeface="Mada Medium"/>
                <a:cs typeface="Mada Medium"/>
                <a:sym typeface="Mada Medium"/>
              </a:rPr>
              <a:t>C = Calcium channel blocker (CCB).</a:t>
            </a:r>
            <a:endParaRPr sz="1000">
              <a:latin typeface="Mada Medium"/>
              <a:ea typeface="Mada Medium"/>
              <a:cs typeface="Mada Medium"/>
              <a:sym typeface="Mada Medium"/>
            </a:endParaRPr>
          </a:p>
          <a:p>
            <a:pPr indent="-221900" lvl="0" marL="388800" rtl="0" algn="l">
              <a:spcBef>
                <a:spcPts val="0"/>
              </a:spcBef>
              <a:spcAft>
                <a:spcPts val="0"/>
              </a:spcAft>
              <a:buSzPts val="1000"/>
              <a:buFont typeface="Mada Medium"/>
              <a:buChar char="●"/>
            </a:pPr>
            <a:r>
              <a:rPr lang="ar" sz="1000">
                <a:latin typeface="Mada Medium"/>
                <a:ea typeface="Mada Medium"/>
                <a:cs typeface="Mada Medium"/>
                <a:sym typeface="Mada Medium"/>
              </a:rPr>
              <a:t>D = Thiazide-like diuretic.</a:t>
            </a:r>
            <a:endParaRPr b="1" sz="1000">
              <a:solidFill>
                <a:srgbClr val="CC0000"/>
              </a:solidFill>
            </a:endParaRPr>
          </a:p>
        </p:txBody>
      </p:sp>
      <p:sp>
        <p:nvSpPr>
          <p:cNvPr id="386" name="Google Shape;386;p19"/>
          <p:cNvSpPr txBox="1"/>
          <p:nvPr/>
        </p:nvSpPr>
        <p:spPr>
          <a:xfrm>
            <a:off x="0" y="9628800"/>
            <a:ext cx="7560000" cy="10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chemeClr val="dk1"/>
                </a:solidFill>
                <a:latin typeface="Mada"/>
                <a:ea typeface="Mada"/>
                <a:cs typeface="Mada"/>
                <a:sym typeface="Mada"/>
              </a:rPr>
              <a:t>1: Calculated by a tool that estimates the 10-year risk for atherosclerosis cardiovascular disease (ASCVD) which is defined as coronary death or nonfatal myocardial infarction, or fatal or nonfatal stroke </a:t>
            </a:r>
            <a:r>
              <a:rPr lang="ar" sz="900">
                <a:solidFill>
                  <a:srgbClr val="1C4588"/>
                </a:solidFill>
                <a:latin typeface="Mada"/>
                <a:ea typeface="Mada"/>
                <a:cs typeface="Mada"/>
                <a:sym typeface="Mada"/>
              </a:rPr>
              <a:t>Most of the excess morbidity and mortality associated with hypertension are attributable to CAD and many treatment guidelines are therefore based on estimates of the 10-year CAD risk. Total cardiovascular risk can be estimated by multiplying CAD risk by 4/3 (i.e. if CAD risk is 30%, cardiovascular risk is 40%).</a:t>
            </a:r>
            <a:endParaRPr sz="900">
              <a:solidFill>
                <a:srgbClr val="1C4588"/>
              </a:solidFill>
              <a:latin typeface="Mada"/>
              <a:ea typeface="Mada"/>
              <a:cs typeface="Mada"/>
              <a:sym typeface="Mada"/>
            </a:endParaRPr>
          </a:p>
        </p:txBody>
      </p:sp>
      <p:cxnSp>
        <p:nvCxnSpPr>
          <p:cNvPr id="387" name="Google Shape;387;p19"/>
          <p:cNvCxnSpPr/>
          <p:nvPr/>
        </p:nvCxnSpPr>
        <p:spPr>
          <a:xfrm rot="10800000">
            <a:off x="8900" y="9697250"/>
            <a:ext cx="7612800" cy="0"/>
          </a:xfrm>
          <a:prstGeom prst="straightConnector1">
            <a:avLst/>
          </a:prstGeom>
          <a:noFill/>
          <a:ln cap="flat" cmpd="sng" w="28575">
            <a:solidFill>
              <a:schemeClr val="accent3"/>
            </a:solidFill>
            <a:prstDash val="dot"/>
            <a:round/>
            <a:headEnd len="med" w="med" type="none"/>
            <a:tailEnd len="med" w="med" type="none"/>
          </a:ln>
        </p:spPr>
      </p:cxnSp>
      <p:sp>
        <p:nvSpPr>
          <p:cNvPr id="388" name="Google Shape;388;p19"/>
          <p:cNvSpPr txBox="1"/>
          <p:nvPr/>
        </p:nvSpPr>
        <p:spPr>
          <a:xfrm>
            <a:off x="-7214750" y="7242975"/>
            <a:ext cx="6809400" cy="1014900"/>
          </a:xfrm>
          <a:prstGeom prst="rect">
            <a:avLst/>
          </a:prstGeom>
          <a:solidFill>
            <a:srgbClr val="F3F3F3">
              <a:alpha val="35750"/>
            </a:srgbClr>
          </a:solidFill>
          <a:ln cap="flat" cmpd="sng" w="19050">
            <a:solidFill>
              <a:schemeClr val="accent6"/>
            </a:solidFill>
            <a:prstDash val="lgDashDot"/>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If BP &gt; 20/10 mmHg above goal (140/90),</a:t>
            </a:r>
            <a:r>
              <a:rPr lang="ar" sz="1200">
                <a:solidFill>
                  <a:schemeClr val="dk1"/>
                </a:solidFill>
                <a:latin typeface="Mada"/>
                <a:ea typeface="Mada"/>
                <a:cs typeface="Mada"/>
                <a:sym typeface="Mada"/>
              </a:rPr>
              <a:t> may start with </a:t>
            </a:r>
            <a:r>
              <a:rPr b="1" lang="ar" sz="1200">
                <a:solidFill>
                  <a:srgbClr val="CC0000"/>
                </a:solidFill>
                <a:latin typeface="Mada"/>
                <a:ea typeface="Mada"/>
                <a:cs typeface="Mada"/>
                <a:sym typeface="Mada"/>
              </a:rPr>
              <a:t>2</a:t>
            </a:r>
            <a:r>
              <a:rPr lang="ar" sz="1200">
                <a:solidFill>
                  <a:schemeClr val="dk1"/>
                </a:solidFill>
                <a:latin typeface="Mada"/>
                <a:ea typeface="Mada"/>
                <a:cs typeface="Mada"/>
                <a:sym typeface="Mada"/>
              </a:rPr>
              <a:t> BP lowering medications → </a:t>
            </a:r>
            <a:r>
              <a:rPr b="1" lang="ar">
                <a:solidFill>
                  <a:schemeClr val="dk1"/>
                </a:solidFill>
                <a:latin typeface="Mada"/>
                <a:ea typeface="Mada"/>
                <a:cs typeface="Mada"/>
                <a:sym typeface="Mada"/>
              </a:rPr>
              <a:t>A(B)+C or A(B)+D (</a:t>
            </a:r>
            <a:r>
              <a:rPr lang="ar" sz="1200">
                <a:solidFill>
                  <a:schemeClr val="dk1"/>
                </a:solidFill>
                <a:latin typeface="Mada"/>
                <a:ea typeface="Mada"/>
                <a:cs typeface="Mada"/>
                <a:sym typeface="Mada"/>
              </a:rPr>
              <a:t>ONE PILL DUAL COMBINATION</a:t>
            </a:r>
            <a:r>
              <a:rPr b="1" lang="ar" sz="1200">
                <a:solidFill>
                  <a:schemeClr val="dk1"/>
                </a:solidFill>
                <a:latin typeface="Mada"/>
                <a:ea typeface="Mada"/>
                <a:cs typeface="Mada"/>
                <a:sym typeface="Mada"/>
              </a:rPr>
              <a:t>)</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u="sng">
                <a:solidFill>
                  <a:srgbClr val="CC0000"/>
                </a:solidFill>
                <a:latin typeface="Mada"/>
                <a:ea typeface="Mada"/>
                <a:cs typeface="Mada"/>
                <a:sym typeface="Mada"/>
              </a:rPr>
              <a:t>DO NOT start with B-Blockers (Used as last option)</a:t>
            </a:r>
            <a:r>
              <a:rPr lang="ar" sz="1100">
                <a:solidFill>
                  <a:srgbClr val="999999"/>
                </a:solidFill>
                <a:latin typeface="Mada Medium"/>
                <a:ea typeface="Mada Medium"/>
                <a:cs typeface="Mada Medium"/>
                <a:sym typeface="Mada Medium"/>
              </a:rPr>
              <a:t> </a:t>
            </a:r>
            <a:r>
              <a:rPr lang="ar" sz="1100">
                <a:solidFill>
                  <a:srgbClr val="999999"/>
                </a:solidFill>
                <a:latin typeface="Mada Medium"/>
                <a:ea typeface="Mada Medium"/>
                <a:cs typeface="Mada Medium"/>
                <a:sym typeface="Mada Medium"/>
              </a:rPr>
              <a:t>Unless indicated by co-morbid condition</a:t>
            </a:r>
            <a:r>
              <a:rPr b="1" lang="ar" sz="1200" u="sng">
                <a:solidFill>
                  <a:srgbClr val="CC0000"/>
                </a:solidFill>
                <a:latin typeface="Mada"/>
                <a:ea typeface="Mada"/>
                <a:cs typeface="Mada"/>
                <a:sym typeface="Mada"/>
              </a:rPr>
              <a:t> </a:t>
            </a:r>
            <a:endParaRPr sz="1100">
              <a:solidFill>
                <a:srgbClr val="999999"/>
              </a:solidFill>
              <a:latin typeface="Mada Medium"/>
              <a:ea typeface="Mada Medium"/>
              <a:cs typeface="Mada Medium"/>
              <a:sym typeface="Mada Medium"/>
            </a:endParaRPr>
          </a:p>
          <a:p>
            <a:pPr indent="-304800" lvl="0" marL="457200" rtl="0" algn="l">
              <a:spcBef>
                <a:spcPts val="0"/>
              </a:spcBef>
              <a:spcAft>
                <a:spcPts val="0"/>
              </a:spcAft>
              <a:buClr>
                <a:srgbClr val="CC0000"/>
              </a:buClr>
              <a:buSzPts val="1200"/>
              <a:buFont typeface="Mada"/>
              <a:buChar char="●"/>
            </a:pPr>
            <a:r>
              <a:rPr b="1" lang="ar" sz="1200" u="sng">
                <a:solidFill>
                  <a:srgbClr val="CC0000"/>
                </a:solidFill>
                <a:latin typeface="Mada"/>
                <a:ea typeface="Mada"/>
                <a:cs typeface="Mada"/>
                <a:sym typeface="Mada"/>
              </a:rPr>
              <a:t>DO NOT use ACEI and ARBs together</a:t>
            </a:r>
            <a:endParaRPr b="1" sz="1600" u="sng">
              <a:solidFill>
                <a:srgbClr val="CC0000"/>
              </a:solidFill>
            </a:endParaRPr>
          </a:p>
        </p:txBody>
      </p:sp>
      <p:sp>
        <p:nvSpPr>
          <p:cNvPr id="389" name="Google Shape;389;p19"/>
          <p:cNvSpPr txBox="1"/>
          <p:nvPr/>
        </p:nvSpPr>
        <p:spPr>
          <a:xfrm>
            <a:off x="-7194800" y="8468275"/>
            <a:ext cx="6769500" cy="56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solidFill>
                  <a:srgbClr val="CC0000"/>
                </a:solidFill>
                <a:latin typeface="Mada"/>
                <a:ea typeface="Mada"/>
                <a:cs typeface="Mada"/>
                <a:sym typeface="Mada"/>
              </a:rPr>
              <a:t>BP target of </a:t>
            </a:r>
            <a:r>
              <a:rPr b="1" lang="ar" sz="1600" u="sng">
                <a:solidFill>
                  <a:srgbClr val="CC0000"/>
                </a:solidFill>
                <a:latin typeface="Mada"/>
                <a:ea typeface="Mada"/>
                <a:cs typeface="Mada"/>
                <a:sym typeface="Mada"/>
              </a:rPr>
              <a:t>less than 130/80 mmHg</a:t>
            </a:r>
            <a:r>
              <a:rPr b="1" lang="ar" sz="1600">
                <a:solidFill>
                  <a:srgbClr val="CC0000"/>
                </a:solidFill>
                <a:latin typeface="Mada"/>
                <a:ea typeface="Mada"/>
                <a:cs typeface="Mada"/>
                <a:sym typeface="Mada"/>
              </a:rPr>
              <a:t> is recommended </a:t>
            </a:r>
            <a:r>
              <a:rPr lang="ar" sz="1600">
                <a:solidFill>
                  <a:srgbClr val="CC0000"/>
                </a:solidFill>
                <a:latin typeface="Mada"/>
                <a:ea typeface="Mada"/>
                <a:cs typeface="Mada"/>
                <a:sym typeface="Mada"/>
              </a:rPr>
              <a:t>“To reduce risks of complications”.</a:t>
            </a:r>
            <a:endParaRPr sz="1800"/>
          </a:p>
        </p:txBody>
      </p:sp>
      <p:sp>
        <p:nvSpPr>
          <p:cNvPr id="390" name="Google Shape;390;p19"/>
          <p:cNvSpPr/>
          <p:nvPr/>
        </p:nvSpPr>
        <p:spPr>
          <a:xfrm>
            <a:off x="-7442575" y="8428325"/>
            <a:ext cx="359400" cy="3897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9"/>
          <p:cNvSpPr/>
          <p:nvPr/>
        </p:nvSpPr>
        <p:spPr>
          <a:xfrm>
            <a:off x="-575200" y="8428325"/>
            <a:ext cx="359400" cy="3897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9"/>
          <p:cNvSpPr txBox="1"/>
          <p:nvPr/>
        </p:nvSpPr>
        <p:spPr>
          <a:xfrm>
            <a:off x="-7541375" y="4074150"/>
            <a:ext cx="1371600" cy="6669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1100">
                <a:solidFill>
                  <a:srgbClr val="6AA84F"/>
                </a:solidFill>
                <a:latin typeface="Mada"/>
                <a:ea typeface="Mada"/>
                <a:cs typeface="Mada"/>
                <a:sym typeface="Mada"/>
              </a:rPr>
              <a:t>For essential HTN with no comorbidities</a:t>
            </a:r>
            <a:endParaRPr b="1" sz="1100">
              <a:solidFill>
                <a:srgbClr val="6AA84F"/>
              </a:solidFill>
              <a:latin typeface="Mada"/>
              <a:ea typeface="Mada"/>
              <a:cs typeface="Mada"/>
              <a:sym typeface="Mada"/>
            </a:endParaRPr>
          </a:p>
        </p:txBody>
      </p:sp>
      <p:sp>
        <p:nvSpPr>
          <p:cNvPr id="393" name="Google Shape;393;p19"/>
          <p:cNvSpPr/>
          <p:nvPr/>
        </p:nvSpPr>
        <p:spPr>
          <a:xfrm>
            <a:off x="179850" y="4581925"/>
            <a:ext cx="7124700" cy="47244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F3F3F3"/>
                </a:solidFill>
                <a:latin typeface="Pacifico"/>
                <a:ea typeface="Pacifico"/>
                <a:cs typeface="Pacifico"/>
                <a:sym typeface="Pacifico"/>
              </a:rPr>
              <a:t>An area for your notes </a:t>
            </a:r>
            <a:endParaRPr/>
          </a:p>
        </p:txBody>
      </p:sp>
      <p:sp>
        <p:nvSpPr>
          <p:cNvPr id="394" name="Google Shape;394;p19"/>
          <p:cNvSpPr/>
          <p:nvPr/>
        </p:nvSpPr>
        <p:spPr>
          <a:xfrm>
            <a:off x="1496550" y="2870700"/>
            <a:ext cx="228600" cy="185700"/>
          </a:xfrm>
          <a:prstGeom prst="star5">
            <a:avLst>
              <a:gd fmla="val 19098" name="adj"/>
              <a:gd fmla="val 105146" name="hf"/>
              <a:gd fmla="val 110557" name="vf"/>
            </a:avLst>
          </a:prstGeom>
          <a:solidFill>
            <a:schemeClr val="accent2"/>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20"/>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400" name="Google Shape;400;p20"/>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Management</a:t>
            </a:r>
            <a:endParaRPr b="1" sz="2200">
              <a:solidFill>
                <a:srgbClr val="0C343D"/>
              </a:solidFill>
              <a:latin typeface="Mada"/>
              <a:ea typeface="Mada"/>
              <a:cs typeface="Mada"/>
              <a:sym typeface="Mada"/>
            </a:endParaRPr>
          </a:p>
        </p:txBody>
      </p:sp>
      <p:sp>
        <p:nvSpPr>
          <p:cNvPr id="401" name="Google Shape;401;p20"/>
          <p:cNvSpPr txBox="1"/>
          <p:nvPr/>
        </p:nvSpPr>
        <p:spPr>
          <a:xfrm>
            <a:off x="-7318700" y="5475475"/>
            <a:ext cx="6769500" cy="56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CC0000"/>
                </a:solidFill>
                <a:latin typeface="Mada"/>
                <a:ea typeface="Mada"/>
                <a:cs typeface="Mada"/>
                <a:sym typeface="Mada"/>
              </a:rPr>
              <a:t>BP target of less than 130/80 mmHg is recommended </a:t>
            </a:r>
            <a:r>
              <a:rPr lang="ar" sz="1200">
                <a:solidFill>
                  <a:srgbClr val="CC0000"/>
                </a:solidFill>
                <a:latin typeface="Mada"/>
                <a:ea typeface="Mada"/>
                <a:cs typeface="Mada"/>
                <a:sym typeface="Mada"/>
              </a:rPr>
              <a:t>“To reduce risks of complications”.</a:t>
            </a:r>
            <a:endParaRPr/>
          </a:p>
        </p:txBody>
      </p:sp>
      <p:sp>
        <p:nvSpPr>
          <p:cNvPr id="402" name="Google Shape;402;p20"/>
          <p:cNvSpPr txBox="1"/>
          <p:nvPr/>
        </p:nvSpPr>
        <p:spPr>
          <a:xfrm>
            <a:off x="48625" y="772500"/>
            <a:ext cx="7202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chemeClr val="accent5"/>
                </a:highlight>
                <a:latin typeface="Mada"/>
                <a:ea typeface="Mada"/>
                <a:cs typeface="Mada"/>
                <a:sym typeface="Mada"/>
              </a:rPr>
              <a:t>Antihypertensive drug treatment:</a:t>
            </a:r>
            <a:endParaRPr b="1" sz="2200">
              <a:highlight>
                <a:schemeClr val="accent5"/>
              </a:highlight>
              <a:latin typeface="Mada"/>
              <a:ea typeface="Mada"/>
              <a:cs typeface="Mada"/>
              <a:sym typeface="Mada"/>
            </a:endParaRPr>
          </a:p>
        </p:txBody>
      </p:sp>
      <p:sp>
        <p:nvSpPr>
          <p:cNvPr id="403" name="Google Shape;403;p20"/>
          <p:cNvSpPr txBox="1"/>
          <p:nvPr/>
        </p:nvSpPr>
        <p:spPr>
          <a:xfrm>
            <a:off x="9570525" y="6728988"/>
            <a:ext cx="1688700" cy="9303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If BP &gt; 20/10 mmHg above goal (140/90), may start with 2 BP lowering medications</a:t>
            </a:r>
            <a:endParaRPr b="1" sz="1000">
              <a:solidFill>
                <a:schemeClr val="dk1"/>
              </a:solidFill>
              <a:latin typeface="Mada"/>
              <a:ea typeface="Mada"/>
              <a:cs typeface="Mada"/>
              <a:sym typeface="Mada"/>
            </a:endParaRPr>
          </a:p>
        </p:txBody>
      </p:sp>
      <p:sp>
        <p:nvSpPr>
          <p:cNvPr id="404" name="Google Shape;404;p20"/>
          <p:cNvSpPr/>
          <p:nvPr/>
        </p:nvSpPr>
        <p:spPr>
          <a:xfrm>
            <a:off x="1512475" y="1477400"/>
            <a:ext cx="2730000" cy="455100"/>
          </a:xfrm>
          <a:prstGeom prst="roundRect">
            <a:avLst>
              <a:gd fmla="val 16667"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u="sng">
                <a:solidFill>
                  <a:srgbClr val="FFFFFF"/>
                </a:solidFill>
                <a:latin typeface="Mada"/>
                <a:ea typeface="Mada"/>
                <a:cs typeface="Mada"/>
                <a:sym typeface="Mada"/>
              </a:rPr>
              <a:t>Initial</a:t>
            </a:r>
            <a:r>
              <a:rPr b="1" lang="ar">
                <a:solidFill>
                  <a:srgbClr val="FFFFFF"/>
                </a:solidFill>
                <a:latin typeface="Mada"/>
                <a:ea typeface="Mada"/>
                <a:cs typeface="Mada"/>
                <a:sym typeface="Mada"/>
              </a:rPr>
              <a:t> choice of medication</a:t>
            </a:r>
            <a:endParaRPr b="1">
              <a:solidFill>
                <a:srgbClr val="FFFFFF"/>
              </a:solidFill>
              <a:latin typeface="Mada"/>
              <a:ea typeface="Mada"/>
              <a:cs typeface="Mada"/>
              <a:sym typeface="Mada"/>
            </a:endParaRPr>
          </a:p>
        </p:txBody>
      </p:sp>
      <p:sp>
        <p:nvSpPr>
          <p:cNvPr id="405" name="Google Shape;405;p20"/>
          <p:cNvSpPr/>
          <p:nvPr/>
        </p:nvSpPr>
        <p:spPr>
          <a:xfrm>
            <a:off x="3057600" y="2324800"/>
            <a:ext cx="2730000" cy="455100"/>
          </a:xfrm>
          <a:prstGeom prst="roundRect">
            <a:avLst>
              <a:gd fmla="val 16667" name="adj"/>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a:latin typeface="Mada"/>
                <a:ea typeface="Mada"/>
                <a:cs typeface="Mada"/>
                <a:sym typeface="Mada"/>
              </a:rPr>
              <a:t>Aged over 55 years or black person of africa </a:t>
            </a:r>
            <a:endParaRPr>
              <a:latin typeface="Mada"/>
              <a:ea typeface="Mada"/>
              <a:cs typeface="Mada"/>
              <a:sym typeface="Mada"/>
            </a:endParaRPr>
          </a:p>
        </p:txBody>
      </p:sp>
      <p:sp>
        <p:nvSpPr>
          <p:cNvPr id="406" name="Google Shape;406;p20"/>
          <p:cNvSpPr/>
          <p:nvPr/>
        </p:nvSpPr>
        <p:spPr>
          <a:xfrm>
            <a:off x="147475" y="2324800"/>
            <a:ext cx="2730000" cy="455100"/>
          </a:xfrm>
          <a:prstGeom prst="roundRect">
            <a:avLst>
              <a:gd fmla="val 16667" name="adj"/>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a:latin typeface="Mada"/>
                <a:ea typeface="Mada"/>
                <a:cs typeface="Mada"/>
                <a:sym typeface="Mada"/>
              </a:rPr>
              <a:t>Aged under 55 years </a:t>
            </a:r>
            <a:r>
              <a:rPr lang="ar">
                <a:solidFill>
                  <a:srgbClr val="6AA84F"/>
                </a:solidFill>
                <a:latin typeface="Mada"/>
                <a:ea typeface="Mada"/>
                <a:cs typeface="Mada"/>
                <a:sym typeface="Mada"/>
              </a:rPr>
              <a:t>and caucasian </a:t>
            </a:r>
            <a:endParaRPr>
              <a:solidFill>
                <a:srgbClr val="6AA84F"/>
              </a:solidFill>
              <a:latin typeface="Mada"/>
              <a:ea typeface="Mada"/>
              <a:cs typeface="Mada"/>
              <a:sym typeface="Mada"/>
            </a:endParaRPr>
          </a:p>
        </p:txBody>
      </p:sp>
      <p:cxnSp>
        <p:nvCxnSpPr>
          <p:cNvPr id="407" name="Google Shape;407;p20"/>
          <p:cNvCxnSpPr>
            <a:stCxn id="404" idx="2"/>
            <a:endCxn id="405" idx="0"/>
          </p:cNvCxnSpPr>
          <p:nvPr/>
        </p:nvCxnSpPr>
        <p:spPr>
          <a:xfrm flipH="1" rot="-5400000">
            <a:off x="3453775" y="1356200"/>
            <a:ext cx="392400" cy="1545000"/>
          </a:xfrm>
          <a:prstGeom prst="bentConnector3">
            <a:avLst>
              <a:gd fmla="val 49987" name="adj1"/>
            </a:avLst>
          </a:prstGeom>
          <a:noFill/>
          <a:ln cap="flat" cmpd="sng" w="9525">
            <a:solidFill>
              <a:srgbClr val="000000"/>
            </a:solidFill>
            <a:prstDash val="solid"/>
            <a:round/>
            <a:headEnd len="med" w="med" type="none"/>
            <a:tailEnd len="med" w="med" type="stealth"/>
          </a:ln>
        </p:spPr>
      </p:cxnSp>
      <p:cxnSp>
        <p:nvCxnSpPr>
          <p:cNvPr id="408" name="Google Shape;408;p20"/>
          <p:cNvCxnSpPr>
            <a:stCxn id="404" idx="2"/>
            <a:endCxn id="406" idx="0"/>
          </p:cNvCxnSpPr>
          <p:nvPr/>
        </p:nvCxnSpPr>
        <p:spPr>
          <a:xfrm rot="5400000">
            <a:off x="1998775" y="1446200"/>
            <a:ext cx="392400" cy="1365000"/>
          </a:xfrm>
          <a:prstGeom prst="bentConnector3">
            <a:avLst>
              <a:gd fmla="val 49987" name="adj1"/>
            </a:avLst>
          </a:prstGeom>
          <a:noFill/>
          <a:ln cap="flat" cmpd="sng" w="9525">
            <a:solidFill>
              <a:srgbClr val="000000"/>
            </a:solidFill>
            <a:prstDash val="solid"/>
            <a:round/>
            <a:headEnd len="med" w="med" type="none"/>
            <a:tailEnd len="med" w="med" type="stealth"/>
          </a:ln>
        </p:spPr>
      </p:cxnSp>
      <p:sp>
        <p:nvSpPr>
          <p:cNvPr id="409" name="Google Shape;409;p20"/>
          <p:cNvSpPr/>
          <p:nvPr/>
        </p:nvSpPr>
        <p:spPr>
          <a:xfrm>
            <a:off x="147475" y="3095900"/>
            <a:ext cx="2730000" cy="930300"/>
          </a:xfrm>
          <a:prstGeom prst="rect">
            <a:avLst/>
          </a:prstGeom>
          <a:solidFill>
            <a:schemeClr val="lt2"/>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(A)- ACE Inhibitors </a:t>
            </a:r>
            <a:endParaRPr b="1">
              <a:latin typeface="Mada"/>
              <a:ea typeface="Mada"/>
              <a:cs typeface="Mada"/>
              <a:sym typeface="Mada"/>
            </a:endParaRPr>
          </a:p>
          <a:p>
            <a:pPr indent="0" lvl="0" marL="0" rtl="0" algn="ctr">
              <a:spcBef>
                <a:spcPts val="0"/>
              </a:spcBef>
              <a:spcAft>
                <a:spcPts val="0"/>
              </a:spcAft>
              <a:buNone/>
            </a:pPr>
            <a:r>
              <a:rPr lang="ar">
                <a:latin typeface="Mada"/>
                <a:ea typeface="Mada"/>
                <a:cs typeface="Mada"/>
                <a:sym typeface="Mada"/>
              </a:rPr>
              <a:t>or </a:t>
            </a:r>
            <a:endParaRPr>
              <a:latin typeface="Mada"/>
              <a:ea typeface="Mada"/>
              <a:cs typeface="Mada"/>
              <a:sym typeface="Mada"/>
            </a:endParaRPr>
          </a:p>
          <a:p>
            <a:pPr indent="0" lvl="0" marL="0" rtl="0" algn="ctr">
              <a:spcBef>
                <a:spcPts val="0"/>
              </a:spcBef>
              <a:spcAft>
                <a:spcPts val="0"/>
              </a:spcAft>
              <a:buNone/>
            </a:pPr>
            <a:r>
              <a:rPr b="1" lang="ar">
                <a:latin typeface="Mada"/>
                <a:ea typeface="Mada"/>
                <a:cs typeface="Mada"/>
                <a:sym typeface="Mada"/>
              </a:rPr>
              <a:t>(B)- Angiotensin receptor blockers </a:t>
            </a:r>
            <a:endParaRPr b="1">
              <a:latin typeface="Mada"/>
              <a:ea typeface="Mada"/>
              <a:cs typeface="Mada"/>
              <a:sym typeface="Mada"/>
            </a:endParaRPr>
          </a:p>
        </p:txBody>
      </p:sp>
      <p:sp>
        <p:nvSpPr>
          <p:cNvPr id="410" name="Google Shape;410;p20"/>
          <p:cNvSpPr/>
          <p:nvPr/>
        </p:nvSpPr>
        <p:spPr>
          <a:xfrm>
            <a:off x="3057600" y="3095900"/>
            <a:ext cx="2730000" cy="930300"/>
          </a:xfrm>
          <a:prstGeom prst="rect">
            <a:avLst/>
          </a:prstGeom>
          <a:solidFill>
            <a:schemeClr val="lt2"/>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(C)- Calcium Channel Blockers </a:t>
            </a:r>
            <a:endParaRPr b="1">
              <a:latin typeface="Mada"/>
              <a:ea typeface="Mada"/>
              <a:cs typeface="Mada"/>
              <a:sym typeface="Mada"/>
            </a:endParaRPr>
          </a:p>
          <a:p>
            <a:pPr indent="0" lvl="0" marL="0" rtl="0" algn="ctr">
              <a:spcBef>
                <a:spcPts val="0"/>
              </a:spcBef>
              <a:spcAft>
                <a:spcPts val="0"/>
              </a:spcAft>
              <a:buNone/>
            </a:pPr>
            <a:r>
              <a:rPr lang="ar">
                <a:latin typeface="Mada"/>
                <a:ea typeface="Mada"/>
                <a:cs typeface="Mada"/>
                <a:sym typeface="Mada"/>
              </a:rPr>
              <a:t>or</a:t>
            </a:r>
            <a:r>
              <a:rPr b="1" lang="ar">
                <a:latin typeface="Mada"/>
                <a:ea typeface="Mada"/>
                <a:cs typeface="Mada"/>
                <a:sym typeface="Mada"/>
              </a:rPr>
              <a:t> </a:t>
            </a:r>
            <a:endParaRPr b="1">
              <a:latin typeface="Mada"/>
              <a:ea typeface="Mada"/>
              <a:cs typeface="Mada"/>
              <a:sym typeface="Mada"/>
            </a:endParaRPr>
          </a:p>
          <a:p>
            <a:pPr indent="0" lvl="0" marL="0" rtl="0" algn="ctr">
              <a:spcBef>
                <a:spcPts val="0"/>
              </a:spcBef>
              <a:spcAft>
                <a:spcPts val="0"/>
              </a:spcAft>
              <a:buNone/>
            </a:pPr>
            <a:r>
              <a:rPr b="1" lang="ar">
                <a:latin typeface="Mada"/>
                <a:ea typeface="Mada"/>
                <a:cs typeface="Mada"/>
                <a:sym typeface="Mada"/>
              </a:rPr>
              <a:t>(D)- Thiazide</a:t>
            </a:r>
            <a:endParaRPr b="1" baseline="30000">
              <a:latin typeface="Mada"/>
              <a:ea typeface="Mada"/>
              <a:cs typeface="Mada"/>
              <a:sym typeface="Mada"/>
            </a:endParaRPr>
          </a:p>
        </p:txBody>
      </p:sp>
      <p:cxnSp>
        <p:nvCxnSpPr>
          <p:cNvPr id="411" name="Google Shape;411;p20"/>
          <p:cNvCxnSpPr>
            <a:stCxn id="405" idx="2"/>
            <a:endCxn id="410" idx="0"/>
          </p:cNvCxnSpPr>
          <p:nvPr/>
        </p:nvCxnSpPr>
        <p:spPr>
          <a:xfrm>
            <a:off x="4422600" y="2779900"/>
            <a:ext cx="0" cy="315900"/>
          </a:xfrm>
          <a:prstGeom prst="straightConnector1">
            <a:avLst/>
          </a:prstGeom>
          <a:noFill/>
          <a:ln cap="flat" cmpd="sng" w="9525">
            <a:solidFill>
              <a:srgbClr val="000000"/>
            </a:solidFill>
            <a:prstDash val="solid"/>
            <a:round/>
            <a:headEnd len="med" w="med" type="none"/>
            <a:tailEnd len="med" w="med" type="none"/>
          </a:ln>
        </p:spPr>
      </p:cxnSp>
      <p:cxnSp>
        <p:nvCxnSpPr>
          <p:cNvPr id="412" name="Google Shape;412;p20"/>
          <p:cNvCxnSpPr>
            <a:stCxn id="406" idx="2"/>
            <a:endCxn id="409" idx="0"/>
          </p:cNvCxnSpPr>
          <p:nvPr/>
        </p:nvCxnSpPr>
        <p:spPr>
          <a:xfrm>
            <a:off x="1512475" y="2779900"/>
            <a:ext cx="0" cy="315900"/>
          </a:xfrm>
          <a:prstGeom prst="straightConnector1">
            <a:avLst/>
          </a:prstGeom>
          <a:noFill/>
          <a:ln cap="flat" cmpd="sng" w="9525">
            <a:solidFill>
              <a:srgbClr val="000000"/>
            </a:solidFill>
            <a:prstDash val="solid"/>
            <a:round/>
            <a:headEnd len="med" w="med" type="none"/>
            <a:tailEnd len="med" w="med" type="none"/>
          </a:ln>
        </p:spPr>
      </p:cxnSp>
      <p:sp>
        <p:nvSpPr>
          <p:cNvPr id="413" name="Google Shape;413;p20"/>
          <p:cNvSpPr/>
          <p:nvPr/>
        </p:nvSpPr>
        <p:spPr>
          <a:xfrm>
            <a:off x="8456650" y="7711900"/>
            <a:ext cx="2730000" cy="455100"/>
          </a:xfrm>
          <a:prstGeom prst="rect">
            <a:avLst/>
          </a:prstGeom>
          <a:solidFill>
            <a:schemeClr val="lt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A(B)+C or A(B)+D	</a:t>
            </a:r>
            <a:endParaRPr b="1">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ONE PILL DUAL COMBINATION </a:t>
            </a:r>
            <a:endParaRPr sz="1200">
              <a:latin typeface="Mada"/>
              <a:ea typeface="Mada"/>
              <a:cs typeface="Mada"/>
              <a:sym typeface="Mada"/>
            </a:endParaRPr>
          </a:p>
        </p:txBody>
      </p:sp>
      <p:sp>
        <p:nvSpPr>
          <p:cNvPr id="414" name="Google Shape;414;p20"/>
          <p:cNvSpPr txBox="1"/>
          <p:nvPr/>
        </p:nvSpPr>
        <p:spPr>
          <a:xfrm>
            <a:off x="4582250" y="1286750"/>
            <a:ext cx="2900400" cy="8220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000">
                <a:latin typeface="Mada"/>
                <a:ea typeface="Mada"/>
                <a:cs typeface="Mada"/>
                <a:sym typeface="Mada"/>
              </a:rPr>
              <a:t>Key notes:</a:t>
            </a:r>
            <a:endParaRPr b="1" sz="1000">
              <a:latin typeface="Mada"/>
              <a:ea typeface="Mada"/>
              <a:cs typeface="Mada"/>
              <a:sym typeface="Mada"/>
            </a:endParaRPr>
          </a:p>
          <a:p>
            <a:pPr indent="-221900" lvl="0" marL="388800" rtl="0" algn="l">
              <a:spcBef>
                <a:spcPts val="0"/>
              </a:spcBef>
              <a:spcAft>
                <a:spcPts val="0"/>
              </a:spcAft>
              <a:buSzPts val="1000"/>
              <a:buFont typeface="Mada Medium"/>
              <a:buChar char="●"/>
            </a:pPr>
            <a:r>
              <a:rPr lang="ar" sz="1000">
                <a:latin typeface="Mada Medium"/>
                <a:ea typeface="Mada Medium"/>
                <a:cs typeface="Mada Medium"/>
                <a:sym typeface="Mada Medium"/>
              </a:rPr>
              <a:t>A = ACE inhibitors.</a:t>
            </a:r>
            <a:endParaRPr sz="1000">
              <a:latin typeface="Mada Medium"/>
              <a:ea typeface="Mada Medium"/>
              <a:cs typeface="Mada Medium"/>
              <a:sym typeface="Mada Medium"/>
            </a:endParaRPr>
          </a:p>
          <a:p>
            <a:pPr indent="-221900" lvl="0" marL="388800" rtl="0" algn="l">
              <a:spcBef>
                <a:spcPts val="0"/>
              </a:spcBef>
              <a:spcAft>
                <a:spcPts val="0"/>
              </a:spcAft>
              <a:buSzPts val="1000"/>
              <a:buFont typeface="Mada Medium"/>
              <a:buChar char="●"/>
            </a:pPr>
            <a:r>
              <a:rPr lang="ar" sz="1000">
                <a:latin typeface="Mada Medium"/>
                <a:ea typeface="Mada Medium"/>
                <a:cs typeface="Mada Medium"/>
                <a:sym typeface="Mada Medium"/>
              </a:rPr>
              <a:t>B = angiotensin II receptor blocker (ARB).</a:t>
            </a:r>
            <a:endParaRPr sz="1000">
              <a:latin typeface="Mada Medium"/>
              <a:ea typeface="Mada Medium"/>
              <a:cs typeface="Mada Medium"/>
              <a:sym typeface="Mada Medium"/>
            </a:endParaRPr>
          </a:p>
          <a:p>
            <a:pPr indent="-221900" lvl="0" marL="388800" rtl="0" algn="l">
              <a:spcBef>
                <a:spcPts val="0"/>
              </a:spcBef>
              <a:spcAft>
                <a:spcPts val="0"/>
              </a:spcAft>
              <a:buSzPts val="1000"/>
              <a:buFont typeface="Mada Medium"/>
              <a:buChar char="●"/>
            </a:pPr>
            <a:r>
              <a:rPr lang="ar" sz="1000">
                <a:latin typeface="Mada Medium"/>
                <a:ea typeface="Mada Medium"/>
                <a:cs typeface="Mada Medium"/>
                <a:sym typeface="Mada Medium"/>
              </a:rPr>
              <a:t>C = Calcium channel blocker (CCB).</a:t>
            </a:r>
            <a:endParaRPr sz="1000">
              <a:latin typeface="Mada Medium"/>
              <a:ea typeface="Mada Medium"/>
              <a:cs typeface="Mada Medium"/>
              <a:sym typeface="Mada Medium"/>
            </a:endParaRPr>
          </a:p>
          <a:p>
            <a:pPr indent="-221900" lvl="0" marL="388800" rtl="0" algn="l">
              <a:spcBef>
                <a:spcPts val="0"/>
              </a:spcBef>
              <a:spcAft>
                <a:spcPts val="0"/>
              </a:spcAft>
              <a:buSzPts val="1000"/>
              <a:buFont typeface="Mada Medium"/>
              <a:buChar char="●"/>
            </a:pPr>
            <a:r>
              <a:rPr lang="ar" sz="1000">
                <a:latin typeface="Mada Medium"/>
                <a:ea typeface="Mada Medium"/>
                <a:cs typeface="Mada Medium"/>
                <a:sym typeface="Mada Medium"/>
              </a:rPr>
              <a:t>D = Thiazide-like diuretic.</a:t>
            </a:r>
            <a:endParaRPr b="1" sz="1000">
              <a:solidFill>
                <a:srgbClr val="CC0000"/>
              </a:solidFill>
            </a:endParaRPr>
          </a:p>
        </p:txBody>
      </p:sp>
      <p:sp>
        <p:nvSpPr>
          <p:cNvPr id="415" name="Google Shape;415;p20"/>
          <p:cNvSpPr txBox="1"/>
          <p:nvPr/>
        </p:nvSpPr>
        <p:spPr>
          <a:xfrm>
            <a:off x="375300" y="4225700"/>
            <a:ext cx="6809400" cy="1014900"/>
          </a:xfrm>
          <a:prstGeom prst="rect">
            <a:avLst/>
          </a:prstGeom>
          <a:solidFill>
            <a:srgbClr val="F3F3F3">
              <a:alpha val="35750"/>
            </a:srgbClr>
          </a:solidFill>
          <a:ln cap="flat" cmpd="sng" w="19050">
            <a:solidFill>
              <a:schemeClr val="accent6"/>
            </a:solidFill>
            <a:prstDash val="lgDashDot"/>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If BP &gt; 20/10 mmHg above goal (140/90),</a:t>
            </a:r>
            <a:r>
              <a:rPr lang="ar" sz="1200">
                <a:solidFill>
                  <a:schemeClr val="dk1"/>
                </a:solidFill>
                <a:latin typeface="Mada"/>
                <a:ea typeface="Mada"/>
                <a:cs typeface="Mada"/>
                <a:sym typeface="Mada"/>
              </a:rPr>
              <a:t> may start with </a:t>
            </a:r>
            <a:r>
              <a:rPr b="1" lang="ar" sz="1200">
                <a:solidFill>
                  <a:srgbClr val="CC0000"/>
                </a:solidFill>
                <a:latin typeface="Mada"/>
                <a:ea typeface="Mada"/>
                <a:cs typeface="Mada"/>
                <a:sym typeface="Mada"/>
              </a:rPr>
              <a:t>2</a:t>
            </a:r>
            <a:r>
              <a:rPr lang="ar" sz="1200">
                <a:solidFill>
                  <a:schemeClr val="dk1"/>
                </a:solidFill>
                <a:latin typeface="Mada"/>
                <a:ea typeface="Mada"/>
                <a:cs typeface="Mada"/>
                <a:sym typeface="Mada"/>
              </a:rPr>
              <a:t> BP lowering medications → </a:t>
            </a:r>
            <a:r>
              <a:rPr b="1" lang="ar">
                <a:solidFill>
                  <a:schemeClr val="dk1"/>
                </a:solidFill>
                <a:latin typeface="Mada"/>
                <a:ea typeface="Mada"/>
                <a:cs typeface="Mada"/>
                <a:sym typeface="Mada"/>
              </a:rPr>
              <a:t>A(B)+C or A(B)+D (</a:t>
            </a:r>
            <a:r>
              <a:rPr lang="ar" sz="1200">
                <a:solidFill>
                  <a:schemeClr val="dk1"/>
                </a:solidFill>
                <a:latin typeface="Mada"/>
                <a:ea typeface="Mada"/>
                <a:cs typeface="Mada"/>
                <a:sym typeface="Mada"/>
              </a:rPr>
              <a:t>ONE PILL DUAL COMBINATION</a:t>
            </a:r>
            <a:r>
              <a:rPr b="1" lang="ar" sz="1200">
                <a:solidFill>
                  <a:schemeClr val="dk1"/>
                </a:solidFill>
                <a:latin typeface="Mada"/>
                <a:ea typeface="Mada"/>
                <a:cs typeface="Mada"/>
                <a:sym typeface="Mada"/>
              </a:rPr>
              <a:t>)</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u="sng">
                <a:solidFill>
                  <a:srgbClr val="CC0000"/>
                </a:solidFill>
                <a:latin typeface="Mada"/>
                <a:ea typeface="Mada"/>
                <a:cs typeface="Mada"/>
                <a:sym typeface="Mada"/>
              </a:rPr>
              <a:t>DO NOT start with B-Blockers (Used as last option)</a:t>
            </a:r>
            <a:r>
              <a:rPr lang="ar" sz="1100">
                <a:solidFill>
                  <a:srgbClr val="999999"/>
                </a:solidFill>
                <a:latin typeface="Mada Medium"/>
                <a:ea typeface="Mada Medium"/>
                <a:cs typeface="Mada Medium"/>
                <a:sym typeface="Mada Medium"/>
              </a:rPr>
              <a:t> </a:t>
            </a:r>
            <a:r>
              <a:rPr lang="ar" sz="1100">
                <a:solidFill>
                  <a:srgbClr val="999999"/>
                </a:solidFill>
                <a:latin typeface="Mada Medium"/>
                <a:ea typeface="Mada Medium"/>
                <a:cs typeface="Mada Medium"/>
                <a:sym typeface="Mada Medium"/>
              </a:rPr>
              <a:t>Unless indicated by co-morbid condition</a:t>
            </a:r>
            <a:r>
              <a:rPr b="1" lang="ar" sz="1200" u="sng">
                <a:solidFill>
                  <a:srgbClr val="CC0000"/>
                </a:solidFill>
                <a:latin typeface="Mada"/>
                <a:ea typeface="Mada"/>
                <a:cs typeface="Mada"/>
                <a:sym typeface="Mada"/>
              </a:rPr>
              <a:t> </a:t>
            </a:r>
            <a:endParaRPr sz="1100">
              <a:solidFill>
                <a:srgbClr val="999999"/>
              </a:solidFill>
              <a:latin typeface="Mada Medium"/>
              <a:ea typeface="Mada Medium"/>
              <a:cs typeface="Mada Medium"/>
              <a:sym typeface="Mada Medium"/>
            </a:endParaRPr>
          </a:p>
          <a:p>
            <a:pPr indent="-304800" lvl="0" marL="457200" rtl="0" algn="l">
              <a:spcBef>
                <a:spcPts val="0"/>
              </a:spcBef>
              <a:spcAft>
                <a:spcPts val="0"/>
              </a:spcAft>
              <a:buClr>
                <a:srgbClr val="CC0000"/>
              </a:buClr>
              <a:buSzPts val="1200"/>
              <a:buFont typeface="Mada"/>
              <a:buChar char="●"/>
            </a:pPr>
            <a:r>
              <a:rPr b="1" lang="ar" sz="1200" u="sng">
                <a:solidFill>
                  <a:srgbClr val="CC0000"/>
                </a:solidFill>
                <a:latin typeface="Mada"/>
                <a:ea typeface="Mada"/>
                <a:cs typeface="Mada"/>
                <a:sym typeface="Mada"/>
              </a:rPr>
              <a:t>DO NOT use ACEI and ARBs together</a:t>
            </a:r>
            <a:endParaRPr b="1" sz="1600" u="sng">
              <a:solidFill>
                <a:srgbClr val="CC0000"/>
              </a:solidFill>
            </a:endParaRPr>
          </a:p>
        </p:txBody>
      </p:sp>
      <p:sp>
        <p:nvSpPr>
          <p:cNvPr id="416" name="Google Shape;416;p20"/>
          <p:cNvSpPr txBox="1"/>
          <p:nvPr/>
        </p:nvSpPr>
        <p:spPr>
          <a:xfrm>
            <a:off x="395250" y="5222400"/>
            <a:ext cx="6769500" cy="56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CC0000"/>
                </a:solidFill>
                <a:latin typeface="Mada"/>
                <a:ea typeface="Mada"/>
                <a:cs typeface="Mada"/>
                <a:sym typeface="Mada"/>
              </a:rPr>
              <a:t>BP target of </a:t>
            </a:r>
            <a:r>
              <a:rPr b="1" lang="ar" sz="1300" u="sng">
                <a:solidFill>
                  <a:srgbClr val="CC0000"/>
                </a:solidFill>
                <a:latin typeface="Mada"/>
                <a:ea typeface="Mada"/>
                <a:cs typeface="Mada"/>
                <a:sym typeface="Mada"/>
              </a:rPr>
              <a:t>less than 130/80 mmHg</a:t>
            </a:r>
            <a:r>
              <a:rPr b="1" lang="ar" sz="1300">
                <a:solidFill>
                  <a:srgbClr val="CC0000"/>
                </a:solidFill>
                <a:latin typeface="Mada"/>
                <a:ea typeface="Mada"/>
                <a:cs typeface="Mada"/>
                <a:sym typeface="Mada"/>
              </a:rPr>
              <a:t> is recommended </a:t>
            </a:r>
            <a:r>
              <a:rPr lang="ar" sz="1300">
                <a:solidFill>
                  <a:srgbClr val="CC0000"/>
                </a:solidFill>
                <a:latin typeface="Mada"/>
                <a:ea typeface="Mada"/>
                <a:cs typeface="Mada"/>
                <a:sym typeface="Mada"/>
              </a:rPr>
              <a:t>“To reduce risks of complications”.</a:t>
            </a:r>
            <a:endParaRPr sz="1500"/>
          </a:p>
        </p:txBody>
      </p:sp>
      <p:sp>
        <p:nvSpPr>
          <p:cNvPr id="417" name="Google Shape;417;p20"/>
          <p:cNvSpPr txBox="1"/>
          <p:nvPr/>
        </p:nvSpPr>
        <p:spPr>
          <a:xfrm>
            <a:off x="48675" y="1437875"/>
            <a:ext cx="1371600" cy="6669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1100">
                <a:solidFill>
                  <a:srgbClr val="6AA84F"/>
                </a:solidFill>
                <a:latin typeface="Mada"/>
                <a:ea typeface="Mada"/>
                <a:cs typeface="Mada"/>
                <a:sym typeface="Mada"/>
              </a:rPr>
              <a:t>For essential HTN with no comorbidities</a:t>
            </a:r>
            <a:endParaRPr b="1" sz="1100">
              <a:solidFill>
                <a:srgbClr val="6AA84F"/>
              </a:solidFill>
              <a:latin typeface="Mada"/>
              <a:ea typeface="Mada"/>
              <a:cs typeface="Mada"/>
              <a:sym typeface="Mada"/>
            </a:endParaRPr>
          </a:p>
        </p:txBody>
      </p:sp>
      <p:sp>
        <p:nvSpPr>
          <p:cNvPr id="418" name="Google Shape;418;p20"/>
          <p:cNvSpPr/>
          <p:nvPr/>
        </p:nvSpPr>
        <p:spPr>
          <a:xfrm>
            <a:off x="87475" y="5805450"/>
            <a:ext cx="7395300" cy="4805100"/>
          </a:xfrm>
          <a:prstGeom prst="rect">
            <a:avLst/>
          </a:prstGeom>
          <a:noFill/>
          <a:ln cap="flat" cmpd="sng" w="19050">
            <a:solidFill>
              <a:srgbClr val="1C4588"/>
            </a:solidFill>
            <a:prstDash val="dashDot"/>
            <a:round/>
            <a:headEnd len="sm" w="sm" type="none"/>
            <a:tailEnd len="sm" w="sm" type="none"/>
          </a:ln>
        </p:spPr>
        <p:txBody>
          <a:bodyPr anchorCtr="0" anchor="ctr" bIns="91425" lIns="91425" spcFirstLastPara="1" rIns="91425" wrap="square" tIns="91425">
            <a:noAutofit/>
          </a:bodyPr>
          <a:lstStyle/>
          <a:p>
            <a:pPr indent="-295275" lvl="0" marL="457200" rtl="0" algn="l">
              <a:lnSpc>
                <a:spcPct val="100000"/>
              </a:lnSpc>
              <a:spcBef>
                <a:spcPts val="0"/>
              </a:spcBef>
              <a:spcAft>
                <a:spcPts val="0"/>
              </a:spcAft>
              <a:buClr>
                <a:srgbClr val="1C4588"/>
              </a:buClr>
              <a:buSzPts val="1050"/>
              <a:buFont typeface="Mada"/>
              <a:buChar char="➔"/>
            </a:pPr>
            <a:r>
              <a:rPr b="1" lang="ar" sz="1050">
                <a:solidFill>
                  <a:srgbClr val="1C4588"/>
                </a:solidFill>
                <a:latin typeface="Mada"/>
                <a:ea typeface="Mada"/>
                <a:cs typeface="Mada"/>
                <a:sym typeface="Mada"/>
              </a:rPr>
              <a:t>STEP 1: A(or B) or C (or D)</a:t>
            </a:r>
            <a:endParaRPr b="1" sz="1050">
              <a:solidFill>
                <a:srgbClr val="1C4588"/>
              </a:solidFill>
              <a:latin typeface="Mada"/>
              <a:ea typeface="Mada"/>
              <a:cs typeface="Mada"/>
              <a:sym typeface="Mada"/>
            </a:endParaRPr>
          </a:p>
          <a:p>
            <a:pPr indent="-295275" lvl="0" marL="457200" rtl="0" algn="l">
              <a:lnSpc>
                <a:spcPct val="100000"/>
              </a:lnSpc>
              <a:spcBef>
                <a:spcPts val="0"/>
              </a:spcBef>
              <a:spcAft>
                <a:spcPts val="0"/>
              </a:spcAft>
              <a:buClr>
                <a:srgbClr val="1C4588"/>
              </a:buClr>
              <a:buSzPts val="1050"/>
              <a:buFont typeface="Mada"/>
              <a:buChar char="-"/>
            </a:pPr>
            <a:r>
              <a:rPr b="1" lang="ar" sz="1050">
                <a:solidFill>
                  <a:srgbClr val="1C4588"/>
                </a:solidFill>
                <a:latin typeface="Mada"/>
                <a:ea typeface="Mada"/>
                <a:cs typeface="Mada"/>
                <a:sym typeface="Mada"/>
              </a:rPr>
              <a:t>First-line therapy for patients under 55 years is an ACE inhibitor</a:t>
            </a:r>
            <a:r>
              <a:rPr lang="ar" sz="1050">
                <a:solidFill>
                  <a:srgbClr val="1C4588"/>
                </a:solidFill>
                <a:latin typeface="Mada"/>
                <a:ea typeface="Mada"/>
                <a:cs typeface="Mada"/>
                <a:sym typeface="Mada"/>
              </a:rPr>
              <a:t>, such as enalapril, </a:t>
            </a:r>
            <a:r>
              <a:rPr b="1" lang="ar" sz="1050">
                <a:solidFill>
                  <a:srgbClr val="1C4588"/>
                </a:solidFill>
                <a:latin typeface="Mada"/>
                <a:ea typeface="Mada"/>
                <a:cs typeface="Mada"/>
                <a:sym typeface="Mada"/>
              </a:rPr>
              <a:t>or</a:t>
            </a:r>
            <a:r>
              <a:rPr lang="ar" sz="1050">
                <a:solidFill>
                  <a:srgbClr val="1C4588"/>
                </a:solidFill>
                <a:latin typeface="Mada"/>
                <a:ea typeface="Mada"/>
                <a:cs typeface="Mada"/>
                <a:sym typeface="Mada"/>
              </a:rPr>
              <a:t> a low-cost </a:t>
            </a:r>
            <a:r>
              <a:rPr b="1" lang="ar" sz="1050">
                <a:solidFill>
                  <a:srgbClr val="1C4588"/>
                </a:solidFill>
                <a:latin typeface="Mada"/>
                <a:ea typeface="Mada"/>
                <a:cs typeface="Mada"/>
                <a:sym typeface="Mada"/>
              </a:rPr>
              <a:t>ARB</a:t>
            </a:r>
            <a:r>
              <a:rPr lang="ar" sz="1050">
                <a:solidFill>
                  <a:srgbClr val="1C4588"/>
                </a:solidFill>
                <a:latin typeface="Mada"/>
                <a:ea typeface="Mada"/>
                <a:cs typeface="Mada"/>
                <a:sym typeface="Mada"/>
              </a:rPr>
              <a:t>, such as candesartan </a:t>
            </a:r>
            <a:r>
              <a:rPr b="1" lang="ar" sz="1050">
                <a:solidFill>
                  <a:srgbClr val="1C4588"/>
                </a:solidFill>
                <a:latin typeface="Mada"/>
                <a:ea typeface="Mada"/>
                <a:cs typeface="Mada"/>
                <a:sym typeface="Mada"/>
              </a:rPr>
              <a:t>if ACEI is not tolerated (e.g. pt develops cough).</a:t>
            </a:r>
            <a:r>
              <a:rPr lang="ar" sz="1050">
                <a:solidFill>
                  <a:srgbClr val="1C4588"/>
                </a:solidFill>
                <a:latin typeface="Mada"/>
                <a:ea typeface="Mada"/>
                <a:cs typeface="Mada"/>
                <a:sym typeface="Mada"/>
              </a:rPr>
              <a:t> In </a:t>
            </a:r>
            <a:r>
              <a:rPr b="1" lang="ar" sz="1050">
                <a:solidFill>
                  <a:srgbClr val="1C4588"/>
                </a:solidFill>
                <a:latin typeface="Mada"/>
                <a:ea typeface="Mada"/>
                <a:cs typeface="Mada"/>
                <a:sym typeface="Mada"/>
              </a:rPr>
              <a:t>angina</a:t>
            </a:r>
            <a:r>
              <a:rPr lang="ar" sz="1050">
                <a:solidFill>
                  <a:srgbClr val="1C4588"/>
                </a:solidFill>
                <a:latin typeface="Mada"/>
                <a:ea typeface="Mada"/>
                <a:cs typeface="Mada"/>
                <a:sym typeface="Mada"/>
              </a:rPr>
              <a:t> or  young women of </a:t>
            </a:r>
            <a:r>
              <a:rPr b="1" lang="ar" sz="1050">
                <a:solidFill>
                  <a:srgbClr val="1C4588"/>
                </a:solidFill>
                <a:latin typeface="Mada"/>
                <a:ea typeface="Mada"/>
                <a:cs typeface="Mada"/>
                <a:sym typeface="Mada"/>
              </a:rPr>
              <a:t>childbearing potential</a:t>
            </a:r>
            <a:r>
              <a:rPr lang="ar" sz="1050">
                <a:solidFill>
                  <a:srgbClr val="1C4588"/>
                </a:solidFill>
                <a:latin typeface="Mada"/>
                <a:ea typeface="Mada"/>
                <a:cs typeface="Mada"/>
                <a:sym typeface="Mada"/>
              </a:rPr>
              <a:t>, treatment with </a:t>
            </a:r>
            <a:r>
              <a:rPr b="1" lang="ar" sz="1050">
                <a:solidFill>
                  <a:srgbClr val="1C4588"/>
                </a:solidFill>
                <a:latin typeface="Mada"/>
                <a:ea typeface="Mada"/>
                <a:cs typeface="Mada"/>
                <a:sym typeface="Mada"/>
              </a:rPr>
              <a:t>beta-blockers may be preferred. </a:t>
            </a:r>
            <a:endParaRPr b="1" sz="1050">
              <a:solidFill>
                <a:srgbClr val="1C4588"/>
              </a:solidFill>
              <a:latin typeface="Mada"/>
              <a:ea typeface="Mada"/>
              <a:cs typeface="Mada"/>
              <a:sym typeface="Mada"/>
            </a:endParaRPr>
          </a:p>
          <a:p>
            <a:pPr indent="-295275" lvl="0" marL="457200" rtl="0" algn="l">
              <a:lnSpc>
                <a:spcPct val="100000"/>
              </a:lnSpc>
              <a:spcBef>
                <a:spcPts val="0"/>
              </a:spcBef>
              <a:spcAft>
                <a:spcPts val="0"/>
              </a:spcAft>
              <a:buClr>
                <a:srgbClr val="1C4588"/>
              </a:buClr>
              <a:buSzPts val="1050"/>
              <a:buFont typeface="Mada"/>
              <a:buChar char="-"/>
            </a:pPr>
            <a:r>
              <a:rPr lang="ar" sz="1050">
                <a:solidFill>
                  <a:srgbClr val="1C4588"/>
                </a:solidFill>
                <a:latin typeface="Mada"/>
                <a:ea typeface="Mada"/>
                <a:cs typeface="Mada"/>
                <a:sym typeface="Mada"/>
              </a:rPr>
              <a:t>First line therapy for</a:t>
            </a:r>
            <a:r>
              <a:rPr b="1" lang="ar" sz="1050">
                <a:solidFill>
                  <a:srgbClr val="1C4588"/>
                </a:solidFill>
                <a:latin typeface="Mada"/>
                <a:ea typeface="Mada"/>
                <a:cs typeface="Mada"/>
                <a:sym typeface="Mada"/>
              </a:rPr>
              <a:t> </a:t>
            </a:r>
            <a:r>
              <a:rPr lang="ar" sz="1050">
                <a:solidFill>
                  <a:srgbClr val="1C4588"/>
                </a:solidFill>
                <a:latin typeface="Mada"/>
                <a:ea typeface="Mada"/>
                <a:cs typeface="Mada"/>
                <a:sym typeface="Mada"/>
              </a:rPr>
              <a:t>patients aged 55 years and above, and black African or Caribbean patients, is a calcium-channel blocker, such as amlodipine (a thiazide-like di</a:t>
            </a:r>
            <a:r>
              <a:rPr lang="ar" sz="1050">
                <a:solidFill>
                  <a:srgbClr val="1C4588"/>
                </a:solidFill>
                <a:latin typeface="Mada"/>
                <a:ea typeface="Mada"/>
                <a:cs typeface="Mada"/>
                <a:sym typeface="Mada"/>
              </a:rPr>
              <a:t>u</a:t>
            </a:r>
            <a:r>
              <a:rPr lang="ar" sz="1050">
                <a:solidFill>
                  <a:srgbClr val="1C4588"/>
                </a:solidFill>
                <a:latin typeface="Mada"/>
                <a:ea typeface="Mada"/>
                <a:cs typeface="Mada"/>
                <a:sym typeface="Mada"/>
              </a:rPr>
              <a:t>retic should be used in patients with heart failure or those who develop troublesome ankle oedema). If diuretic treatment is to be initiated or changed, offer a thiazide-like diuretic, such as chlorthalidone (12.5–25.0 mg once daily) or indapamide (1.5 mg modified-release once daily or 2.5 mg once daily) in preference to a conventional thiazide diuretic such as bendroflumethiazide or hydrochlorothiazide.  For people who are already having treatment with bendroflumethiazide or hydrochlorothiazide and whose blood pressure is stable and well controlled, continue treatment with the bendroflumethiazide or hydrochlorothiazide.</a:t>
            </a:r>
            <a:endParaRPr sz="1050">
              <a:solidFill>
                <a:srgbClr val="1C4588"/>
              </a:solidFill>
              <a:latin typeface="Mada"/>
              <a:ea typeface="Mada"/>
              <a:cs typeface="Mada"/>
              <a:sym typeface="Mada"/>
            </a:endParaRPr>
          </a:p>
          <a:p>
            <a:pPr indent="0" lvl="0" marL="0" rtl="0" algn="l">
              <a:lnSpc>
                <a:spcPct val="100000"/>
              </a:lnSpc>
              <a:spcBef>
                <a:spcPts val="0"/>
              </a:spcBef>
              <a:spcAft>
                <a:spcPts val="0"/>
              </a:spcAft>
              <a:buNone/>
            </a:pPr>
            <a:r>
              <a:t/>
            </a:r>
            <a:endParaRPr sz="1050">
              <a:solidFill>
                <a:srgbClr val="1C4588"/>
              </a:solidFill>
              <a:latin typeface="Mada"/>
              <a:ea typeface="Mada"/>
              <a:cs typeface="Mada"/>
              <a:sym typeface="Mada"/>
            </a:endParaRPr>
          </a:p>
          <a:p>
            <a:pPr indent="-295275" lvl="0" marL="457200" rtl="0" algn="l">
              <a:spcBef>
                <a:spcPts val="0"/>
              </a:spcBef>
              <a:spcAft>
                <a:spcPts val="0"/>
              </a:spcAft>
              <a:buClr>
                <a:srgbClr val="1C4588"/>
              </a:buClr>
              <a:buSzPts val="1050"/>
              <a:buFont typeface="Mada"/>
              <a:buChar char="➔"/>
            </a:pPr>
            <a:r>
              <a:rPr b="1" lang="ar" sz="1050">
                <a:solidFill>
                  <a:srgbClr val="1C4588"/>
                </a:solidFill>
                <a:latin typeface="Mada"/>
                <a:ea typeface="Mada"/>
                <a:cs typeface="Mada"/>
                <a:sym typeface="Mada"/>
              </a:rPr>
              <a:t>STEP 2:  A(or B) + C (or D)</a:t>
            </a:r>
            <a:endParaRPr sz="1050">
              <a:solidFill>
                <a:srgbClr val="1C4588"/>
              </a:solidFill>
              <a:latin typeface="Mada"/>
              <a:ea typeface="Mada"/>
              <a:cs typeface="Mada"/>
              <a:sym typeface="Mada"/>
            </a:endParaRPr>
          </a:p>
          <a:p>
            <a:pPr indent="-295275" lvl="0" marL="457200" rtl="0" algn="l">
              <a:lnSpc>
                <a:spcPct val="100000"/>
              </a:lnSpc>
              <a:spcBef>
                <a:spcPts val="0"/>
              </a:spcBef>
              <a:spcAft>
                <a:spcPts val="0"/>
              </a:spcAft>
              <a:buClr>
                <a:srgbClr val="1C4588"/>
              </a:buClr>
              <a:buSzPts val="1050"/>
              <a:buFont typeface="Mada"/>
              <a:buChar char="-"/>
            </a:pPr>
            <a:r>
              <a:rPr lang="ar" sz="1050">
                <a:solidFill>
                  <a:srgbClr val="1C4588"/>
                </a:solidFill>
                <a:latin typeface="Mada"/>
                <a:ea typeface="Mada"/>
                <a:cs typeface="Mada"/>
                <a:sym typeface="Mada"/>
              </a:rPr>
              <a:t>If BP control is inadequate, then the </a:t>
            </a:r>
            <a:r>
              <a:rPr b="1" lang="ar" sz="1050">
                <a:solidFill>
                  <a:srgbClr val="1C4588"/>
                </a:solidFill>
                <a:latin typeface="Mada"/>
                <a:ea typeface="Mada"/>
                <a:cs typeface="Mada"/>
                <a:sym typeface="Mada"/>
              </a:rPr>
              <a:t>combination </a:t>
            </a:r>
            <a:r>
              <a:rPr lang="ar" sz="1050">
                <a:solidFill>
                  <a:srgbClr val="1C4588"/>
                </a:solidFill>
                <a:latin typeface="Mada"/>
                <a:ea typeface="Mada"/>
                <a:cs typeface="Mada"/>
                <a:sym typeface="Mada"/>
              </a:rPr>
              <a:t>of an ACE-inhibitor or ARB with a calcium-channel blocker is recommended (or a thiazide-like diuretic as above).</a:t>
            </a:r>
            <a:endParaRPr sz="1050">
              <a:solidFill>
                <a:srgbClr val="1C4588"/>
              </a:solidFill>
              <a:latin typeface="Mada"/>
              <a:ea typeface="Mada"/>
              <a:cs typeface="Mada"/>
              <a:sym typeface="Mada"/>
            </a:endParaRPr>
          </a:p>
          <a:p>
            <a:pPr indent="-295275" lvl="0" marL="457200" rtl="0" algn="l">
              <a:lnSpc>
                <a:spcPct val="100000"/>
              </a:lnSpc>
              <a:spcBef>
                <a:spcPts val="0"/>
              </a:spcBef>
              <a:spcAft>
                <a:spcPts val="0"/>
              </a:spcAft>
              <a:buClr>
                <a:srgbClr val="1C4588"/>
              </a:buClr>
              <a:buSzPts val="1050"/>
              <a:buFont typeface="Mada"/>
              <a:buChar char="-"/>
            </a:pPr>
            <a:r>
              <a:rPr lang="ar" sz="1050">
                <a:solidFill>
                  <a:srgbClr val="1C4588"/>
                </a:solidFill>
                <a:latin typeface="Mada"/>
                <a:ea typeface="Mada"/>
                <a:cs typeface="Mada"/>
                <a:sym typeface="Mada"/>
              </a:rPr>
              <a:t>For </a:t>
            </a:r>
            <a:r>
              <a:rPr b="1" lang="ar" sz="1050">
                <a:solidFill>
                  <a:srgbClr val="1C4588"/>
                </a:solidFill>
                <a:latin typeface="Mada"/>
                <a:ea typeface="Mada"/>
                <a:cs typeface="Mada"/>
                <a:sym typeface="Mada"/>
              </a:rPr>
              <a:t>black people of African or Caribbean family origin</a:t>
            </a:r>
            <a:r>
              <a:rPr lang="ar" sz="1050">
                <a:solidFill>
                  <a:srgbClr val="1C4588"/>
                </a:solidFill>
                <a:latin typeface="Mada"/>
                <a:ea typeface="Mada"/>
                <a:cs typeface="Mada"/>
                <a:sym typeface="Mada"/>
              </a:rPr>
              <a:t>, consider an ARB in preference to an ACE inhibitor, in combination with a CCB. </a:t>
            </a:r>
            <a:endParaRPr sz="1050">
              <a:solidFill>
                <a:srgbClr val="1C4588"/>
              </a:solidFill>
              <a:latin typeface="Mada"/>
              <a:ea typeface="Mada"/>
              <a:cs typeface="Mada"/>
              <a:sym typeface="Mada"/>
            </a:endParaRPr>
          </a:p>
          <a:p>
            <a:pPr indent="0" lvl="0" marL="0" rtl="0" algn="l">
              <a:lnSpc>
                <a:spcPct val="100000"/>
              </a:lnSpc>
              <a:spcBef>
                <a:spcPts val="0"/>
              </a:spcBef>
              <a:spcAft>
                <a:spcPts val="0"/>
              </a:spcAft>
              <a:buNone/>
            </a:pPr>
            <a:r>
              <a:t/>
            </a:r>
            <a:endParaRPr sz="1050">
              <a:solidFill>
                <a:srgbClr val="1C4588"/>
              </a:solidFill>
              <a:latin typeface="Mada"/>
              <a:ea typeface="Mada"/>
              <a:cs typeface="Mada"/>
              <a:sym typeface="Mada"/>
            </a:endParaRPr>
          </a:p>
          <a:p>
            <a:pPr indent="-295275" lvl="0" marL="457200" rtl="0" algn="l">
              <a:spcBef>
                <a:spcPts val="0"/>
              </a:spcBef>
              <a:spcAft>
                <a:spcPts val="0"/>
              </a:spcAft>
              <a:buClr>
                <a:srgbClr val="1C4588"/>
              </a:buClr>
              <a:buSzPts val="1050"/>
              <a:buFont typeface="Mada"/>
              <a:buChar char="➔"/>
            </a:pPr>
            <a:r>
              <a:rPr b="1" lang="ar" sz="1050">
                <a:solidFill>
                  <a:srgbClr val="1C4588"/>
                </a:solidFill>
                <a:latin typeface="Mada"/>
                <a:ea typeface="Mada"/>
                <a:cs typeface="Mada"/>
                <a:sym typeface="Mada"/>
              </a:rPr>
              <a:t>STEP 3: A(or B) + C + D</a:t>
            </a:r>
            <a:endParaRPr sz="1050">
              <a:solidFill>
                <a:srgbClr val="1C4588"/>
              </a:solidFill>
              <a:latin typeface="Mada"/>
              <a:ea typeface="Mada"/>
              <a:cs typeface="Mada"/>
              <a:sym typeface="Mada"/>
            </a:endParaRPr>
          </a:p>
          <a:p>
            <a:pPr indent="-295275" lvl="0" marL="457200" rtl="0" algn="l">
              <a:lnSpc>
                <a:spcPct val="100000"/>
              </a:lnSpc>
              <a:spcBef>
                <a:spcPts val="0"/>
              </a:spcBef>
              <a:spcAft>
                <a:spcPts val="0"/>
              </a:spcAft>
              <a:buClr>
                <a:srgbClr val="1C4588"/>
              </a:buClr>
              <a:buSzPts val="1050"/>
              <a:buFont typeface="Mada"/>
              <a:buChar char="-"/>
            </a:pPr>
            <a:r>
              <a:rPr lang="ar" sz="1050">
                <a:solidFill>
                  <a:srgbClr val="1C4588"/>
                </a:solidFill>
                <a:latin typeface="Mada"/>
                <a:ea typeface="Mada"/>
                <a:cs typeface="Mada"/>
                <a:sym typeface="Mada"/>
              </a:rPr>
              <a:t>Before considering step 3 treatment, review medication to ensure step 2 treatment is at optimal or best tolerated doses.</a:t>
            </a:r>
            <a:endParaRPr sz="1050">
              <a:solidFill>
                <a:srgbClr val="1C4588"/>
              </a:solidFill>
              <a:latin typeface="Mada"/>
              <a:ea typeface="Mada"/>
              <a:cs typeface="Mada"/>
              <a:sym typeface="Mada"/>
            </a:endParaRPr>
          </a:p>
          <a:p>
            <a:pPr indent="-295275" lvl="0" marL="457200" rtl="0" algn="l">
              <a:lnSpc>
                <a:spcPct val="100000"/>
              </a:lnSpc>
              <a:spcBef>
                <a:spcPts val="0"/>
              </a:spcBef>
              <a:spcAft>
                <a:spcPts val="0"/>
              </a:spcAft>
              <a:buClr>
                <a:srgbClr val="1C4588"/>
              </a:buClr>
              <a:buSzPts val="1050"/>
              <a:buFont typeface="Mada"/>
              <a:buChar char="-"/>
            </a:pPr>
            <a:r>
              <a:rPr lang="ar" sz="1050">
                <a:solidFill>
                  <a:srgbClr val="1C4588"/>
                </a:solidFill>
                <a:latin typeface="Mada"/>
                <a:ea typeface="Mada"/>
                <a:cs typeface="Mada"/>
                <a:sym typeface="Mada"/>
              </a:rPr>
              <a:t>At this point, Triple therapy of an ACE inhibitor or ARB with a calcium-channel blocker and a thiazide-like diuretic is recommended.</a:t>
            </a:r>
            <a:endParaRPr sz="1050">
              <a:solidFill>
                <a:srgbClr val="1C4588"/>
              </a:solidFill>
              <a:latin typeface="Mada"/>
              <a:ea typeface="Mada"/>
              <a:cs typeface="Mada"/>
              <a:sym typeface="Mada"/>
            </a:endParaRPr>
          </a:p>
          <a:p>
            <a:pPr indent="0" lvl="0" marL="0" rtl="0" algn="l">
              <a:lnSpc>
                <a:spcPct val="100000"/>
              </a:lnSpc>
              <a:spcBef>
                <a:spcPts val="0"/>
              </a:spcBef>
              <a:spcAft>
                <a:spcPts val="0"/>
              </a:spcAft>
              <a:buNone/>
            </a:pPr>
            <a:r>
              <a:t/>
            </a:r>
            <a:endParaRPr sz="1050">
              <a:solidFill>
                <a:srgbClr val="1C4588"/>
              </a:solidFill>
              <a:latin typeface="Mada"/>
              <a:ea typeface="Mada"/>
              <a:cs typeface="Mada"/>
              <a:sym typeface="Mada"/>
            </a:endParaRPr>
          </a:p>
          <a:p>
            <a:pPr indent="-295275" lvl="0" marL="457200" rtl="0" algn="l">
              <a:spcBef>
                <a:spcPts val="0"/>
              </a:spcBef>
              <a:spcAft>
                <a:spcPts val="0"/>
              </a:spcAft>
              <a:buClr>
                <a:srgbClr val="1C4588"/>
              </a:buClr>
              <a:buSzPts val="1050"/>
              <a:buFont typeface="Mada"/>
              <a:buChar char="➔"/>
            </a:pPr>
            <a:r>
              <a:rPr b="1" lang="ar" sz="1050">
                <a:solidFill>
                  <a:srgbClr val="1C4588"/>
                </a:solidFill>
                <a:latin typeface="Mada"/>
                <a:ea typeface="Mada"/>
                <a:cs typeface="Mada"/>
                <a:sym typeface="Mada"/>
              </a:rPr>
              <a:t>STEP 4: Same as step 3 + more diuretic or alpha- or beta-blocker.</a:t>
            </a:r>
            <a:endParaRPr sz="1050">
              <a:solidFill>
                <a:srgbClr val="1C4588"/>
              </a:solidFill>
              <a:latin typeface="Mada"/>
              <a:ea typeface="Mada"/>
              <a:cs typeface="Mada"/>
              <a:sym typeface="Mada"/>
            </a:endParaRPr>
          </a:p>
          <a:p>
            <a:pPr indent="-295275" lvl="0" marL="457200" rtl="0" algn="l">
              <a:lnSpc>
                <a:spcPct val="100000"/>
              </a:lnSpc>
              <a:spcBef>
                <a:spcPts val="0"/>
              </a:spcBef>
              <a:spcAft>
                <a:spcPts val="0"/>
              </a:spcAft>
              <a:buSzPts val="1050"/>
              <a:buFont typeface="Mada"/>
              <a:buChar char="-"/>
            </a:pPr>
            <a:r>
              <a:rPr lang="ar" sz="1050">
                <a:solidFill>
                  <a:srgbClr val="1C4588"/>
                </a:solidFill>
                <a:latin typeface="Mada"/>
                <a:ea typeface="Mada"/>
                <a:cs typeface="Mada"/>
                <a:sym typeface="Mada"/>
              </a:rPr>
              <a:t>If BP remains &gt;140/90mmHg on three agents, then the patient should be referred for specialist advice. In those with preserved renal function and resistant hypertension, spironolactone 25mg daily can be added if the serum potassium is ~4.5 mmol/L. If the potassium is &gt;4.5mmol/L, an increased dose of thiazide-like </a:t>
            </a:r>
            <a:r>
              <a:rPr lang="ar" sz="1050">
                <a:solidFill>
                  <a:srgbClr val="1C4588"/>
                </a:solidFill>
                <a:latin typeface="Mada"/>
                <a:ea typeface="Mada"/>
                <a:cs typeface="Mada"/>
                <a:sym typeface="Mada"/>
              </a:rPr>
              <a:t>diuretic</a:t>
            </a:r>
            <a:r>
              <a:rPr lang="ar" sz="1050">
                <a:solidFill>
                  <a:srgbClr val="1C4588"/>
                </a:solidFill>
                <a:latin typeface="Mada"/>
                <a:ea typeface="Mada"/>
                <a:cs typeface="Mada"/>
                <a:sym typeface="Mada"/>
              </a:rPr>
              <a:t> can be used with monitoring of electrolytes (sodium and potassium) within 1 month and repeat as required thereafter. Alpha- or beta- blockers can be used if these measures are not effective.</a:t>
            </a:r>
            <a:endParaRPr sz="1050">
              <a:solidFill>
                <a:srgbClr val="1C4588"/>
              </a:solidFill>
              <a:latin typeface="Mada"/>
              <a:ea typeface="Mada"/>
              <a:cs typeface="Mada"/>
              <a:sym typeface="Mada"/>
            </a:endParaRPr>
          </a:p>
        </p:txBody>
      </p:sp>
      <p:pic>
        <p:nvPicPr>
          <p:cNvPr id="419" name="Google Shape;419;p20"/>
          <p:cNvPicPr preferRelativeResize="0"/>
          <p:nvPr/>
        </p:nvPicPr>
        <p:blipFill>
          <a:blip r:embed="rId3">
            <a:alphaModFix/>
          </a:blip>
          <a:stretch>
            <a:fillRect/>
          </a:stretch>
        </p:blipFill>
        <p:spPr>
          <a:xfrm>
            <a:off x="-5160176" y="1615462"/>
            <a:ext cx="4854200" cy="7461074"/>
          </a:xfrm>
          <a:prstGeom prst="rect">
            <a:avLst/>
          </a:prstGeom>
          <a:noFill/>
          <a:ln>
            <a:noFill/>
          </a:ln>
        </p:spPr>
      </p:pic>
      <p:sp>
        <p:nvSpPr>
          <p:cNvPr id="420" name="Google Shape;420;p20"/>
          <p:cNvSpPr/>
          <p:nvPr/>
        </p:nvSpPr>
        <p:spPr>
          <a:xfrm>
            <a:off x="4789450" y="852000"/>
            <a:ext cx="333000" cy="291600"/>
          </a:xfrm>
          <a:prstGeom prst="star5">
            <a:avLst>
              <a:gd fmla="val 19098" name="adj"/>
              <a:gd fmla="val 105146" name="hf"/>
              <a:gd fmla="val 110557" name="vf"/>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0"/>
          <p:cNvSpPr/>
          <p:nvPr/>
        </p:nvSpPr>
        <p:spPr>
          <a:xfrm>
            <a:off x="303175" y="5346000"/>
            <a:ext cx="333000" cy="291600"/>
          </a:xfrm>
          <a:prstGeom prst="star5">
            <a:avLst>
              <a:gd fmla="val 19098" name="adj"/>
              <a:gd fmla="val 105146" name="hf"/>
              <a:gd fmla="val 110557" name="vf"/>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21"/>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427" name="Google Shape;427;p21"/>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ar" sz="2600">
                <a:latin typeface="Mada"/>
                <a:ea typeface="Mada"/>
                <a:cs typeface="Mada"/>
                <a:sym typeface="Mada"/>
              </a:rPr>
              <a:t>Management</a:t>
            </a:r>
            <a:endParaRPr b="1" sz="3000">
              <a:latin typeface="Mada"/>
              <a:ea typeface="Mada"/>
              <a:cs typeface="Mada"/>
              <a:sym typeface="Mada"/>
            </a:endParaRPr>
          </a:p>
        </p:txBody>
      </p:sp>
      <p:sp>
        <p:nvSpPr>
          <p:cNvPr id="428" name="Google Shape;428;p21"/>
          <p:cNvSpPr txBox="1"/>
          <p:nvPr/>
        </p:nvSpPr>
        <p:spPr>
          <a:xfrm>
            <a:off x="8930975" y="-1346800"/>
            <a:ext cx="2875200" cy="56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ar" sz="1600">
                <a:solidFill>
                  <a:srgbClr val="002060"/>
                </a:solidFill>
              </a:rPr>
              <a:t>One pill triple  combination</a:t>
            </a:r>
            <a:endParaRPr b="1" sz="1600">
              <a:solidFill>
                <a:srgbClr val="002060"/>
              </a:solidFill>
            </a:endParaRPr>
          </a:p>
          <a:p>
            <a:pPr indent="0" lvl="0" marL="0" rtl="0" algn="l">
              <a:spcBef>
                <a:spcPts val="1000"/>
              </a:spcBef>
              <a:spcAft>
                <a:spcPts val="0"/>
              </a:spcAft>
              <a:buNone/>
            </a:pPr>
            <a:r>
              <a:t/>
            </a:r>
            <a:endParaRPr/>
          </a:p>
        </p:txBody>
      </p:sp>
      <p:pic>
        <p:nvPicPr>
          <p:cNvPr id="429" name="Google Shape;429;p21"/>
          <p:cNvPicPr preferRelativeResize="0"/>
          <p:nvPr/>
        </p:nvPicPr>
        <p:blipFill>
          <a:blip r:embed="rId3">
            <a:alphaModFix/>
          </a:blip>
          <a:stretch>
            <a:fillRect/>
          </a:stretch>
        </p:blipFill>
        <p:spPr>
          <a:xfrm>
            <a:off x="12683013" y="8026275"/>
            <a:ext cx="2665199" cy="1618428"/>
          </a:xfrm>
          <a:prstGeom prst="rect">
            <a:avLst/>
          </a:prstGeom>
          <a:noFill/>
          <a:ln cap="flat" cmpd="sng" w="9525">
            <a:solidFill>
              <a:schemeClr val="accent6"/>
            </a:solidFill>
            <a:prstDash val="solid"/>
            <a:round/>
            <a:headEnd len="sm" w="sm" type="none"/>
            <a:tailEnd len="sm" w="sm" type="none"/>
          </a:ln>
        </p:spPr>
      </p:pic>
      <p:sp>
        <p:nvSpPr>
          <p:cNvPr id="430" name="Google Shape;430;p21"/>
          <p:cNvSpPr txBox="1"/>
          <p:nvPr/>
        </p:nvSpPr>
        <p:spPr>
          <a:xfrm>
            <a:off x="8189625" y="7878125"/>
            <a:ext cx="4493400" cy="16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t> </a:t>
            </a:r>
            <a:r>
              <a:rPr lang="ar" sz="1100">
                <a:solidFill>
                  <a:srgbClr val="999999"/>
                </a:solidFill>
                <a:latin typeface="Mada"/>
                <a:ea typeface="Mada"/>
                <a:cs typeface="Mada"/>
                <a:sym typeface="Mada"/>
              </a:rPr>
              <a:t>Possible combinations of classes of antihypertensive drugs.</a:t>
            </a:r>
            <a:endParaRPr sz="1100">
              <a:solidFill>
                <a:srgbClr val="999999"/>
              </a:solidFill>
              <a:latin typeface="Mada"/>
              <a:ea typeface="Mada"/>
              <a:cs typeface="Mada"/>
              <a:sym typeface="Mada"/>
            </a:endParaRPr>
          </a:p>
          <a:p>
            <a:pPr indent="-298450" lvl="0" marL="457200" rtl="0" algn="l">
              <a:spcBef>
                <a:spcPts val="0"/>
              </a:spcBef>
              <a:spcAft>
                <a:spcPts val="0"/>
              </a:spcAft>
              <a:buClr>
                <a:srgbClr val="999999"/>
              </a:buClr>
              <a:buSzPts val="1100"/>
              <a:buChar char="●"/>
            </a:pPr>
            <a:r>
              <a:rPr lang="ar" sz="1100">
                <a:solidFill>
                  <a:srgbClr val="999999"/>
                </a:solidFill>
                <a:latin typeface="Mada"/>
                <a:ea typeface="Mada"/>
                <a:cs typeface="Mada"/>
                <a:sym typeface="Mada"/>
              </a:rPr>
              <a:t>Green </a:t>
            </a:r>
            <a:r>
              <a:rPr b="1" lang="ar" sz="1100">
                <a:solidFill>
                  <a:srgbClr val="999999"/>
                </a:solidFill>
                <a:latin typeface="Mada"/>
                <a:ea typeface="Mada"/>
                <a:cs typeface="Mada"/>
                <a:sym typeface="Mada"/>
              </a:rPr>
              <a:t>continuous </a:t>
            </a:r>
            <a:r>
              <a:rPr lang="ar" sz="1100">
                <a:solidFill>
                  <a:srgbClr val="999999"/>
                </a:solidFill>
                <a:latin typeface="Mada"/>
                <a:ea typeface="Mada"/>
                <a:cs typeface="Mada"/>
                <a:sym typeface="Mada"/>
              </a:rPr>
              <a:t>lines: preferred combinations. </a:t>
            </a:r>
            <a:endParaRPr sz="1100">
              <a:solidFill>
                <a:srgbClr val="999999"/>
              </a:solidFill>
              <a:latin typeface="Mada"/>
              <a:ea typeface="Mada"/>
              <a:cs typeface="Mada"/>
              <a:sym typeface="Mada"/>
            </a:endParaRPr>
          </a:p>
          <a:p>
            <a:pPr indent="-298450" lvl="0" marL="457200" rtl="0" algn="l">
              <a:spcBef>
                <a:spcPts val="0"/>
              </a:spcBef>
              <a:spcAft>
                <a:spcPts val="0"/>
              </a:spcAft>
              <a:buClr>
                <a:srgbClr val="999999"/>
              </a:buClr>
              <a:buSzPts val="1100"/>
              <a:buChar char="●"/>
            </a:pPr>
            <a:r>
              <a:rPr lang="ar" sz="1100">
                <a:solidFill>
                  <a:srgbClr val="999999"/>
                </a:solidFill>
                <a:latin typeface="Mada"/>
                <a:ea typeface="Mada"/>
                <a:cs typeface="Mada"/>
                <a:sym typeface="Mada"/>
              </a:rPr>
              <a:t>green </a:t>
            </a:r>
            <a:r>
              <a:rPr b="1" lang="ar" sz="1100">
                <a:solidFill>
                  <a:srgbClr val="999999"/>
                </a:solidFill>
                <a:latin typeface="Mada"/>
                <a:ea typeface="Mada"/>
                <a:cs typeface="Mada"/>
                <a:sym typeface="Mada"/>
              </a:rPr>
              <a:t>dashed </a:t>
            </a:r>
            <a:r>
              <a:rPr lang="ar" sz="1100">
                <a:solidFill>
                  <a:srgbClr val="999999"/>
                </a:solidFill>
                <a:latin typeface="Mada"/>
                <a:ea typeface="Mada"/>
                <a:cs typeface="Mada"/>
                <a:sym typeface="Mada"/>
              </a:rPr>
              <a:t>line: useful combination (with some limitations).</a:t>
            </a:r>
            <a:endParaRPr sz="1100">
              <a:solidFill>
                <a:srgbClr val="999999"/>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lang="ar" sz="1100">
                <a:solidFill>
                  <a:srgbClr val="999999"/>
                </a:solidFill>
                <a:latin typeface="Mada"/>
                <a:ea typeface="Mada"/>
                <a:cs typeface="Mada"/>
                <a:sym typeface="Mada"/>
              </a:rPr>
              <a:t>black dashed lines: possible but less well-tested combinations.</a:t>
            </a:r>
            <a:endParaRPr sz="1100">
              <a:solidFill>
                <a:srgbClr val="999999"/>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lang="ar" sz="1100">
                <a:solidFill>
                  <a:srgbClr val="999999"/>
                </a:solidFill>
                <a:latin typeface="Mada"/>
                <a:ea typeface="Mada"/>
                <a:cs typeface="Mada"/>
                <a:sym typeface="Mada"/>
              </a:rPr>
              <a:t>red continuous line: not recommended combination.</a:t>
            </a:r>
            <a:endParaRPr sz="1100">
              <a:solidFill>
                <a:srgbClr val="999999"/>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lang="ar" sz="1100">
                <a:solidFill>
                  <a:srgbClr val="999999"/>
                </a:solidFill>
                <a:latin typeface="Mada"/>
                <a:ea typeface="Mada"/>
                <a:cs typeface="Mada"/>
                <a:sym typeface="Mada"/>
              </a:rPr>
              <a:t>Although verapamil and diltiazem are sometimes used with a beta-blocker to improve ventricular rate control in permanent atrial fibrillation, only dihydropyridine calcium antagonists should normally be combined with beta-blockers.</a:t>
            </a:r>
            <a:endParaRPr sz="1100">
              <a:solidFill>
                <a:srgbClr val="999999"/>
              </a:solidFill>
              <a:latin typeface="Mada"/>
              <a:ea typeface="Mada"/>
              <a:cs typeface="Mada"/>
              <a:sym typeface="Mada"/>
            </a:endParaRPr>
          </a:p>
          <a:p>
            <a:pPr indent="0" lvl="0" marL="0" rtl="0" algn="l">
              <a:spcBef>
                <a:spcPts val="0"/>
              </a:spcBef>
              <a:spcAft>
                <a:spcPts val="0"/>
              </a:spcAft>
              <a:buNone/>
            </a:pPr>
            <a:r>
              <a:t/>
            </a:r>
            <a:endParaRPr/>
          </a:p>
        </p:txBody>
      </p:sp>
      <p:graphicFrame>
        <p:nvGraphicFramePr>
          <p:cNvPr id="431" name="Google Shape;431;p21"/>
          <p:cNvGraphicFramePr/>
          <p:nvPr/>
        </p:nvGraphicFramePr>
        <p:xfrm>
          <a:off x="216350" y="1437788"/>
          <a:ext cx="3000000" cy="3000000"/>
        </p:xfrm>
        <a:graphic>
          <a:graphicData uri="http://schemas.openxmlformats.org/drawingml/2006/table">
            <a:tbl>
              <a:tblPr>
                <a:noFill/>
                <a:tableStyleId>{13D45931-49A7-4C74-BC04-1757FAAB3760}</a:tableStyleId>
              </a:tblPr>
              <a:tblGrid>
                <a:gridCol w="2214425"/>
                <a:gridCol w="4912875"/>
              </a:tblGrid>
              <a:tr h="308800">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Condition</a:t>
                      </a:r>
                      <a:endParaRPr b="1" sz="13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Preferred </a:t>
                      </a:r>
                      <a:r>
                        <a:rPr b="1" lang="ar" sz="1300">
                          <a:solidFill>
                            <a:srgbClr val="FFFFFF"/>
                          </a:solidFill>
                          <a:latin typeface="Mada"/>
                          <a:ea typeface="Mada"/>
                          <a:cs typeface="Mada"/>
                          <a:sym typeface="Mada"/>
                        </a:rPr>
                        <a:t>therapy</a:t>
                      </a:r>
                      <a:endParaRPr b="1" sz="1300">
                        <a:solidFill>
                          <a:srgbClr val="FFFFFF"/>
                        </a:solidFill>
                        <a:latin typeface="Mada"/>
                        <a:ea typeface="Mada"/>
                        <a:cs typeface="Mada"/>
                        <a:sym typeface="Mada"/>
                      </a:endParaRPr>
                    </a:p>
                  </a:txBody>
                  <a:tcPr marT="91425" marB="91425" marR="91425" marL="91425" anchor="ctr">
                    <a:solidFill>
                      <a:schemeClr val="accent2"/>
                    </a:solidFill>
                  </a:tcPr>
                </a:tc>
              </a:tr>
              <a:tr h="293450">
                <a:tc>
                  <a:txBody>
                    <a:bodyPr/>
                    <a:lstStyle/>
                    <a:p>
                      <a:pPr indent="0" lvl="0" marL="0" rtl="0" algn="l">
                        <a:spcBef>
                          <a:spcPts val="0"/>
                        </a:spcBef>
                        <a:spcAft>
                          <a:spcPts val="0"/>
                        </a:spcAft>
                        <a:buNone/>
                      </a:pPr>
                      <a:r>
                        <a:rPr b="1" lang="ar" sz="1200">
                          <a:latin typeface="Mada"/>
                          <a:ea typeface="Mada"/>
                          <a:cs typeface="Mada"/>
                          <a:sym typeface="Mada"/>
                        </a:rPr>
                        <a:t>Congestive heart failure</a:t>
                      </a:r>
                      <a:endParaRPr b="1" sz="1200">
                        <a:latin typeface="Mada"/>
                        <a:ea typeface="Mada"/>
                        <a:cs typeface="Mada"/>
                        <a:sym typeface="Mada"/>
                      </a:endParaRPr>
                    </a:p>
                  </a:txBody>
                  <a:tcPr marT="91425" marB="91425" marR="91425" marL="91425">
                    <a:solidFill>
                      <a:schemeClr val="accent5"/>
                    </a:solidFill>
                  </a:tcPr>
                </a:tc>
                <a:tc>
                  <a:txBody>
                    <a:bodyPr/>
                    <a:lstStyle/>
                    <a:p>
                      <a:pPr indent="0" lvl="0" marL="0" rtl="0" algn="l">
                        <a:spcBef>
                          <a:spcPts val="0"/>
                        </a:spcBef>
                        <a:spcAft>
                          <a:spcPts val="0"/>
                        </a:spcAft>
                        <a:buNone/>
                      </a:pPr>
                      <a:r>
                        <a:rPr lang="ar" sz="1100">
                          <a:latin typeface="Mada"/>
                          <a:ea typeface="Mada"/>
                          <a:cs typeface="Mada"/>
                          <a:sym typeface="Mada"/>
                        </a:rPr>
                        <a:t>Thiazide, ACEI, Aldosterone antagonist, BB</a:t>
                      </a:r>
                      <a:endParaRPr sz="1100">
                        <a:latin typeface="Mada"/>
                        <a:ea typeface="Mada"/>
                        <a:cs typeface="Mada"/>
                        <a:sym typeface="Mada"/>
                      </a:endParaRPr>
                    </a:p>
                  </a:txBody>
                  <a:tcPr marT="91425" marB="91425" marR="91425" marL="91425">
                    <a:solidFill>
                      <a:schemeClr val="lt1"/>
                    </a:solidFill>
                  </a:tcPr>
                </a:tc>
              </a:tr>
              <a:tr h="293450">
                <a:tc>
                  <a:txBody>
                    <a:bodyPr/>
                    <a:lstStyle/>
                    <a:p>
                      <a:pPr indent="0" lvl="0" marL="0" rtl="0" algn="l">
                        <a:spcBef>
                          <a:spcPts val="0"/>
                        </a:spcBef>
                        <a:spcAft>
                          <a:spcPts val="0"/>
                        </a:spcAft>
                        <a:buNone/>
                      </a:pPr>
                      <a:r>
                        <a:rPr b="1" lang="ar" sz="1200">
                          <a:latin typeface="Mada"/>
                          <a:ea typeface="Mada"/>
                          <a:cs typeface="Mada"/>
                          <a:sym typeface="Mada"/>
                        </a:rPr>
                        <a:t>Post Myocardial Infarction</a:t>
                      </a:r>
                      <a:endParaRPr b="1" sz="1200">
                        <a:latin typeface="Mada"/>
                        <a:ea typeface="Mada"/>
                        <a:cs typeface="Mada"/>
                        <a:sym typeface="Mada"/>
                      </a:endParaRPr>
                    </a:p>
                  </a:txBody>
                  <a:tcPr marT="91425" marB="91425" marR="91425" marL="91425">
                    <a:solidFill>
                      <a:schemeClr val="accent5"/>
                    </a:solidFill>
                  </a:tcPr>
                </a:tc>
                <a:tc>
                  <a:txBody>
                    <a:bodyPr/>
                    <a:lstStyle/>
                    <a:p>
                      <a:pPr indent="0" lvl="0" marL="0" rtl="0" algn="l">
                        <a:spcBef>
                          <a:spcPts val="0"/>
                        </a:spcBef>
                        <a:spcAft>
                          <a:spcPts val="0"/>
                        </a:spcAft>
                        <a:buNone/>
                      </a:pPr>
                      <a:r>
                        <a:rPr lang="ar" sz="1100">
                          <a:latin typeface="Mada"/>
                          <a:ea typeface="Mada"/>
                          <a:cs typeface="Mada"/>
                          <a:sym typeface="Mada"/>
                        </a:rPr>
                        <a:t>BB, ACEi</a:t>
                      </a:r>
                      <a:endParaRPr sz="1100">
                        <a:latin typeface="Mada"/>
                        <a:ea typeface="Mada"/>
                        <a:cs typeface="Mada"/>
                        <a:sym typeface="Mada"/>
                      </a:endParaRPr>
                    </a:p>
                  </a:txBody>
                  <a:tcPr marT="91425" marB="91425" marR="91425" marL="91425">
                    <a:solidFill>
                      <a:schemeClr val="lt1"/>
                    </a:solidFill>
                  </a:tcPr>
                </a:tc>
              </a:tr>
              <a:tr h="439400">
                <a:tc>
                  <a:txBody>
                    <a:bodyPr/>
                    <a:lstStyle/>
                    <a:p>
                      <a:pPr indent="0" lvl="0" marL="0" rtl="0" algn="l">
                        <a:spcBef>
                          <a:spcPts val="0"/>
                        </a:spcBef>
                        <a:spcAft>
                          <a:spcPts val="0"/>
                        </a:spcAft>
                        <a:buNone/>
                      </a:pPr>
                      <a:r>
                        <a:rPr b="1" lang="ar" sz="1200">
                          <a:latin typeface="Mada"/>
                          <a:ea typeface="Mada"/>
                          <a:cs typeface="Mada"/>
                          <a:sym typeface="Mada"/>
                        </a:rPr>
                        <a:t>Diabetes mellitus with proteinuria</a:t>
                      </a:r>
                      <a:endParaRPr b="1" sz="1200">
                        <a:latin typeface="Mada"/>
                        <a:ea typeface="Mada"/>
                        <a:cs typeface="Mada"/>
                        <a:sym typeface="Mada"/>
                      </a:endParaRPr>
                    </a:p>
                  </a:txBody>
                  <a:tcPr marT="91425" marB="91425" marR="91425" marL="91425">
                    <a:solidFill>
                      <a:schemeClr val="accent5"/>
                    </a:solidFill>
                  </a:tcPr>
                </a:tc>
                <a:tc>
                  <a:txBody>
                    <a:bodyPr/>
                    <a:lstStyle/>
                    <a:p>
                      <a:pPr indent="0" lvl="0" marL="0" rtl="0" algn="l">
                        <a:spcBef>
                          <a:spcPts val="0"/>
                        </a:spcBef>
                        <a:spcAft>
                          <a:spcPts val="0"/>
                        </a:spcAft>
                        <a:buNone/>
                      </a:pPr>
                      <a:r>
                        <a:rPr lang="ar" sz="1100">
                          <a:latin typeface="Mada"/>
                          <a:ea typeface="Mada"/>
                          <a:cs typeface="Mada"/>
                          <a:sym typeface="Mada"/>
                        </a:rPr>
                        <a:t>ACEi, ARBs, NO</a:t>
                      </a:r>
                      <a:endParaRPr sz="1100">
                        <a:latin typeface="Mada"/>
                        <a:ea typeface="Mada"/>
                        <a:cs typeface="Mada"/>
                        <a:sym typeface="Mada"/>
                      </a:endParaRPr>
                    </a:p>
                  </a:txBody>
                  <a:tcPr marT="91425" marB="91425" marR="91425" marL="91425">
                    <a:solidFill>
                      <a:schemeClr val="lt1"/>
                    </a:solidFill>
                  </a:tcPr>
                </a:tc>
              </a:tr>
              <a:tr h="439400">
                <a:tc>
                  <a:txBody>
                    <a:bodyPr/>
                    <a:lstStyle/>
                    <a:p>
                      <a:pPr indent="0" lvl="0" marL="0" rtl="0" algn="l">
                        <a:spcBef>
                          <a:spcPts val="0"/>
                        </a:spcBef>
                        <a:spcAft>
                          <a:spcPts val="0"/>
                        </a:spcAft>
                        <a:buNone/>
                      </a:pPr>
                      <a:r>
                        <a:rPr b="1" lang="ar" sz="1200">
                          <a:solidFill>
                            <a:schemeClr val="dk1"/>
                          </a:solidFill>
                          <a:latin typeface="Mada"/>
                          <a:ea typeface="Mada"/>
                          <a:cs typeface="Mada"/>
                          <a:sym typeface="Mada"/>
                        </a:rPr>
                        <a:t>Diabetes mellitus without </a:t>
                      </a:r>
                      <a:r>
                        <a:rPr b="1" lang="ar" sz="1200">
                          <a:latin typeface="Mada"/>
                          <a:ea typeface="Mada"/>
                          <a:cs typeface="Mada"/>
                          <a:sym typeface="Mada"/>
                        </a:rPr>
                        <a:t>Proteinuria</a:t>
                      </a:r>
                      <a:endParaRPr b="1" sz="1200">
                        <a:latin typeface="Mada"/>
                        <a:ea typeface="Mada"/>
                        <a:cs typeface="Mada"/>
                        <a:sym typeface="Mada"/>
                      </a:endParaRPr>
                    </a:p>
                  </a:txBody>
                  <a:tcPr marT="91425" marB="91425" marR="91425" marL="91425">
                    <a:solidFill>
                      <a:schemeClr val="accent5"/>
                    </a:solidFill>
                  </a:tcPr>
                </a:tc>
                <a:tc>
                  <a:txBody>
                    <a:bodyPr/>
                    <a:lstStyle/>
                    <a:p>
                      <a:pPr indent="0" lvl="0" marL="0" rtl="0" algn="l">
                        <a:spcBef>
                          <a:spcPts val="0"/>
                        </a:spcBef>
                        <a:spcAft>
                          <a:spcPts val="0"/>
                        </a:spcAft>
                        <a:buNone/>
                      </a:pPr>
                      <a:r>
                        <a:rPr lang="ar" sz="1100">
                          <a:latin typeface="Mada"/>
                          <a:ea typeface="Mada"/>
                          <a:cs typeface="Mada"/>
                          <a:sym typeface="Mada"/>
                        </a:rPr>
                        <a:t>Thiazide, CCB, ARBs, ACEi</a:t>
                      </a:r>
                      <a:endParaRPr sz="1100">
                        <a:latin typeface="Mada"/>
                        <a:ea typeface="Mada"/>
                        <a:cs typeface="Mada"/>
                        <a:sym typeface="Mada"/>
                      </a:endParaRPr>
                    </a:p>
                  </a:txBody>
                  <a:tcPr marT="91425" marB="91425" marR="91425" marL="91425">
                    <a:solidFill>
                      <a:schemeClr val="lt1"/>
                    </a:solidFill>
                  </a:tcPr>
                </a:tc>
              </a:tr>
              <a:tr h="293450">
                <a:tc>
                  <a:txBody>
                    <a:bodyPr/>
                    <a:lstStyle/>
                    <a:p>
                      <a:pPr indent="0" lvl="0" marL="0" rtl="0" algn="l">
                        <a:spcBef>
                          <a:spcPts val="0"/>
                        </a:spcBef>
                        <a:spcAft>
                          <a:spcPts val="0"/>
                        </a:spcAft>
                        <a:buNone/>
                      </a:pPr>
                      <a:r>
                        <a:rPr b="1" lang="ar" sz="1200">
                          <a:latin typeface="Mada"/>
                          <a:ea typeface="Mada"/>
                          <a:cs typeface="Mada"/>
                          <a:sym typeface="Mada"/>
                        </a:rPr>
                        <a:t>Chronic kidney disease</a:t>
                      </a:r>
                      <a:endParaRPr b="1" sz="1200">
                        <a:latin typeface="Mada"/>
                        <a:ea typeface="Mada"/>
                        <a:cs typeface="Mada"/>
                        <a:sym typeface="Mada"/>
                      </a:endParaRPr>
                    </a:p>
                  </a:txBody>
                  <a:tcPr marT="91425" marB="91425" marR="91425" marL="91425">
                    <a:solidFill>
                      <a:schemeClr val="accent5"/>
                    </a:solidFill>
                  </a:tcPr>
                </a:tc>
                <a:tc>
                  <a:txBody>
                    <a:bodyPr/>
                    <a:lstStyle/>
                    <a:p>
                      <a:pPr indent="0" lvl="0" marL="0" rtl="0" algn="l">
                        <a:spcBef>
                          <a:spcPts val="0"/>
                        </a:spcBef>
                        <a:spcAft>
                          <a:spcPts val="0"/>
                        </a:spcAft>
                        <a:buNone/>
                      </a:pPr>
                      <a:r>
                        <a:rPr lang="ar" sz="1100">
                          <a:latin typeface="Mada"/>
                          <a:ea typeface="Mada"/>
                          <a:cs typeface="Mada"/>
                          <a:sym typeface="Mada"/>
                        </a:rPr>
                        <a:t>ACEi, ARB, Thiazide</a:t>
                      </a:r>
                      <a:endParaRPr sz="1100">
                        <a:latin typeface="Mada"/>
                        <a:ea typeface="Mada"/>
                        <a:cs typeface="Mada"/>
                        <a:sym typeface="Mada"/>
                      </a:endParaRPr>
                    </a:p>
                  </a:txBody>
                  <a:tcPr marT="91425" marB="91425" marR="91425" marL="91425">
                    <a:solidFill>
                      <a:schemeClr val="lt1"/>
                    </a:solidFill>
                  </a:tcPr>
                </a:tc>
              </a:tr>
              <a:tr h="293450">
                <a:tc>
                  <a:txBody>
                    <a:bodyPr/>
                    <a:lstStyle/>
                    <a:p>
                      <a:pPr indent="0" lvl="0" marL="0" rtl="0" algn="l">
                        <a:spcBef>
                          <a:spcPts val="0"/>
                        </a:spcBef>
                        <a:spcAft>
                          <a:spcPts val="0"/>
                        </a:spcAft>
                        <a:buNone/>
                      </a:pPr>
                      <a:r>
                        <a:rPr b="1" lang="ar" sz="1200">
                          <a:latin typeface="Mada"/>
                          <a:ea typeface="Mada"/>
                          <a:cs typeface="Mada"/>
                          <a:sym typeface="Mada"/>
                        </a:rPr>
                        <a:t>Stroke</a:t>
                      </a:r>
                      <a:endParaRPr b="1" sz="1200">
                        <a:latin typeface="Mada"/>
                        <a:ea typeface="Mada"/>
                        <a:cs typeface="Mada"/>
                        <a:sym typeface="Mada"/>
                      </a:endParaRPr>
                    </a:p>
                  </a:txBody>
                  <a:tcPr marT="91425" marB="91425" marR="91425" marL="91425">
                    <a:solidFill>
                      <a:schemeClr val="accent5"/>
                    </a:solidFill>
                  </a:tcPr>
                </a:tc>
                <a:tc>
                  <a:txBody>
                    <a:bodyPr/>
                    <a:lstStyle/>
                    <a:p>
                      <a:pPr indent="0" lvl="0" marL="0" rtl="0" algn="l">
                        <a:spcBef>
                          <a:spcPts val="0"/>
                        </a:spcBef>
                        <a:spcAft>
                          <a:spcPts val="0"/>
                        </a:spcAft>
                        <a:buNone/>
                      </a:pPr>
                      <a:r>
                        <a:rPr lang="ar" sz="1100">
                          <a:latin typeface="Mada"/>
                          <a:ea typeface="Mada"/>
                          <a:cs typeface="Mada"/>
                          <a:sym typeface="Mada"/>
                        </a:rPr>
                        <a:t>CCB+ACEi</a:t>
                      </a:r>
                      <a:endParaRPr sz="1100">
                        <a:latin typeface="Mada"/>
                        <a:ea typeface="Mada"/>
                        <a:cs typeface="Mada"/>
                        <a:sym typeface="Mada"/>
                      </a:endParaRPr>
                    </a:p>
                  </a:txBody>
                  <a:tcPr marT="91425" marB="91425" marR="91425" marL="91425">
                    <a:solidFill>
                      <a:schemeClr val="lt1"/>
                    </a:solidFill>
                  </a:tcPr>
                </a:tc>
              </a:tr>
              <a:tr h="293450">
                <a:tc>
                  <a:txBody>
                    <a:bodyPr/>
                    <a:lstStyle/>
                    <a:p>
                      <a:pPr indent="0" lvl="0" marL="0" rtl="0" algn="l">
                        <a:spcBef>
                          <a:spcPts val="0"/>
                        </a:spcBef>
                        <a:spcAft>
                          <a:spcPts val="0"/>
                        </a:spcAft>
                        <a:buNone/>
                      </a:pPr>
                      <a:r>
                        <a:rPr b="1" lang="ar" sz="1200">
                          <a:solidFill>
                            <a:srgbClr val="1C4588"/>
                          </a:solidFill>
                          <a:latin typeface="Mada"/>
                          <a:ea typeface="Mada"/>
                          <a:cs typeface="Mada"/>
                          <a:sym typeface="Mada"/>
                        </a:rPr>
                        <a:t>Benign prostatic hyperplasia</a:t>
                      </a:r>
                      <a:endParaRPr sz="1200">
                        <a:solidFill>
                          <a:srgbClr val="1C4588"/>
                        </a:solidFill>
                        <a:latin typeface="Mada Medium"/>
                        <a:ea typeface="Mada Medium"/>
                        <a:cs typeface="Mada Medium"/>
                        <a:sym typeface="Mada Medium"/>
                      </a:endParaRPr>
                    </a:p>
                  </a:txBody>
                  <a:tcPr marT="91425" marB="91425" marR="91425" marL="91425">
                    <a:solidFill>
                      <a:schemeClr val="accent5"/>
                    </a:solidFill>
                  </a:tcPr>
                </a:tc>
                <a:tc>
                  <a:txBody>
                    <a:bodyPr/>
                    <a:lstStyle/>
                    <a:p>
                      <a:pPr indent="0" lvl="0" marL="0" rtl="0" algn="l">
                        <a:spcBef>
                          <a:spcPts val="0"/>
                        </a:spcBef>
                        <a:spcAft>
                          <a:spcPts val="0"/>
                        </a:spcAft>
                        <a:buNone/>
                      </a:pPr>
                      <a:r>
                        <a:rPr lang="ar" sz="1200">
                          <a:solidFill>
                            <a:srgbClr val="1C4588"/>
                          </a:solidFill>
                          <a:latin typeface="Mada"/>
                          <a:ea typeface="Mada"/>
                          <a:cs typeface="Mada"/>
                          <a:sym typeface="Mada"/>
                        </a:rPr>
                        <a:t>α antagonists e.g. prazosin, terazosin, doxazosin</a:t>
                      </a:r>
                      <a:endParaRPr sz="1200">
                        <a:solidFill>
                          <a:srgbClr val="1C4588"/>
                        </a:solidFill>
                        <a:latin typeface="Mada"/>
                        <a:ea typeface="Mada"/>
                        <a:cs typeface="Mada"/>
                        <a:sym typeface="Mada"/>
                      </a:endParaRPr>
                    </a:p>
                  </a:txBody>
                  <a:tcPr marT="91425" marB="91425" marR="91425" marL="91425">
                    <a:solidFill>
                      <a:schemeClr val="lt1"/>
                    </a:solidFill>
                  </a:tcPr>
                </a:tc>
              </a:tr>
              <a:tr h="838875">
                <a:tc>
                  <a:txBody>
                    <a:bodyPr/>
                    <a:lstStyle/>
                    <a:p>
                      <a:pPr indent="0" lvl="0" marL="0" rtl="0" algn="l">
                        <a:spcBef>
                          <a:spcPts val="0"/>
                        </a:spcBef>
                        <a:spcAft>
                          <a:spcPts val="0"/>
                        </a:spcAft>
                        <a:buNone/>
                      </a:pPr>
                      <a:r>
                        <a:rPr b="1" lang="ar" sz="1200">
                          <a:latin typeface="Mada"/>
                          <a:ea typeface="Mada"/>
                          <a:cs typeface="Mada"/>
                          <a:sym typeface="Mada"/>
                        </a:rPr>
                        <a:t>Pregnancy</a:t>
                      </a:r>
                      <a:endParaRPr b="1" sz="1200">
                        <a:latin typeface="Mada"/>
                        <a:ea typeface="Mada"/>
                        <a:cs typeface="Mada"/>
                        <a:sym typeface="Mada"/>
                      </a:endParaRPr>
                    </a:p>
                  </a:txBody>
                  <a:tcPr marT="91425" marB="91425" marR="91425" marL="91425">
                    <a:solidFill>
                      <a:schemeClr val="accent5"/>
                    </a:solidFill>
                  </a:tcPr>
                </a:tc>
                <a:tc>
                  <a:txBody>
                    <a:bodyPr/>
                    <a:lstStyle/>
                    <a:p>
                      <a:pPr indent="0" lvl="0" marL="0" rtl="0" algn="l">
                        <a:spcBef>
                          <a:spcPts val="0"/>
                        </a:spcBef>
                        <a:spcAft>
                          <a:spcPts val="0"/>
                        </a:spcAft>
                        <a:buNone/>
                      </a:pPr>
                      <a:r>
                        <a:rPr lang="ar" sz="1100">
                          <a:solidFill>
                            <a:schemeClr val="dk1"/>
                          </a:solidFill>
                          <a:latin typeface="Mada"/>
                          <a:ea typeface="Mada"/>
                          <a:cs typeface="Mada"/>
                          <a:sym typeface="Mada"/>
                        </a:rPr>
                        <a:t>H</a:t>
                      </a:r>
                      <a:r>
                        <a:rPr lang="ar" sz="1100">
                          <a:solidFill>
                            <a:schemeClr val="dk1"/>
                          </a:solidFill>
                          <a:latin typeface="Mada"/>
                          <a:ea typeface="Mada"/>
                          <a:cs typeface="Mada"/>
                          <a:sym typeface="Mada"/>
                        </a:rPr>
                        <a:t>ydralazine (vasodilator), nifedipine (CCB)</a:t>
                      </a:r>
                      <a:r>
                        <a:rPr lang="ar" sz="1100">
                          <a:latin typeface="Mada"/>
                          <a:ea typeface="Mada"/>
                          <a:cs typeface="Mada"/>
                          <a:sym typeface="Mada"/>
                        </a:rPr>
                        <a:t>, </a:t>
                      </a:r>
                      <a:r>
                        <a:rPr lang="ar" sz="1100">
                          <a:latin typeface="Mada"/>
                          <a:ea typeface="Mada"/>
                          <a:cs typeface="Mada"/>
                          <a:sym typeface="Mada"/>
                        </a:rPr>
                        <a:t>Aldomet (</a:t>
                      </a:r>
                      <a:r>
                        <a:rPr lang="ar" sz="1100">
                          <a:latin typeface="Mada"/>
                          <a:ea typeface="Mada"/>
                          <a:cs typeface="Mada"/>
                          <a:sym typeface="Mada"/>
                        </a:rPr>
                        <a:t>methyldopa), labetalol</a:t>
                      </a:r>
                      <a:endParaRPr sz="1100">
                        <a:latin typeface="Mada"/>
                        <a:ea typeface="Mada"/>
                        <a:cs typeface="Mada"/>
                        <a:sym typeface="Mada"/>
                      </a:endParaRPr>
                    </a:p>
                    <a:p>
                      <a:pPr indent="0" lvl="0" marL="0" rtl="0" algn="l">
                        <a:spcBef>
                          <a:spcPts val="0"/>
                        </a:spcBef>
                        <a:spcAft>
                          <a:spcPts val="0"/>
                        </a:spcAft>
                        <a:buNone/>
                      </a:pPr>
                      <a:r>
                        <a:rPr b="1" lang="ar" sz="1100">
                          <a:solidFill>
                            <a:srgbClr val="1C4588"/>
                          </a:solidFill>
                          <a:latin typeface="Mada"/>
                          <a:ea typeface="Mada"/>
                          <a:cs typeface="Mada"/>
                          <a:sym typeface="Mada"/>
                        </a:rPr>
                        <a:t>Oral labetalol</a:t>
                      </a:r>
                      <a:r>
                        <a:rPr lang="ar" sz="1100">
                          <a:solidFill>
                            <a:srgbClr val="1C4588"/>
                          </a:solidFill>
                          <a:latin typeface="Mada"/>
                          <a:ea typeface="Mada"/>
                          <a:cs typeface="Mada"/>
                          <a:sym typeface="Mada"/>
                        </a:rPr>
                        <a:t> is first-line therapy during pregnancy. Second Line agents are methyldopa and nifedipine.</a:t>
                      </a:r>
                      <a:endParaRPr sz="1100">
                        <a:solidFill>
                          <a:srgbClr val="1C4588"/>
                        </a:solidFill>
                        <a:latin typeface="Mada"/>
                        <a:ea typeface="Mada"/>
                        <a:cs typeface="Mada"/>
                        <a:sym typeface="Mada"/>
                      </a:endParaRPr>
                    </a:p>
                    <a:p>
                      <a:pPr indent="0" lvl="0" marL="0" rtl="0" algn="l">
                        <a:spcBef>
                          <a:spcPts val="0"/>
                        </a:spcBef>
                        <a:spcAft>
                          <a:spcPts val="0"/>
                        </a:spcAft>
                        <a:buNone/>
                      </a:pPr>
                      <a:r>
                        <a:rPr b="1" lang="ar" sz="1100">
                          <a:solidFill>
                            <a:srgbClr val="1C4588"/>
                          </a:solidFill>
                          <a:latin typeface="Mada"/>
                          <a:ea typeface="Mada"/>
                          <a:cs typeface="Mada"/>
                          <a:sym typeface="Mada"/>
                        </a:rPr>
                        <a:t>In breastfeeding,</a:t>
                      </a:r>
                      <a:r>
                        <a:rPr lang="ar" sz="1100">
                          <a:solidFill>
                            <a:srgbClr val="1C4588"/>
                          </a:solidFill>
                          <a:latin typeface="Mada"/>
                          <a:ea typeface="Mada"/>
                          <a:cs typeface="Mada"/>
                          <a:sym typeface="Mada"/>
                        </a:rPr>
                        <a:t> ACE inhibitors, beta-blockers and nifedipine are safe. Methyldopa should be avoided because of the risk of depression.</a:t>
                      </a:r>
                      <a:endParaRPr sz="1100">
                        <a:solidFill>
                          <a:srgbClr val="1C4588"/>
                        </a:solidFill>
                        <a:latin typeface="Mada"/>
                        <a:ea typeface="Mada"/>
                        <a:cs typeface="Mada"/>
                        <a:sym typeface="Mada"/>
                      </a:endParaRPr>
                    </a:p>
                  </a:txBody>
                  <a:tcPr marT="91425" marB="91425" marR="91425" marL="91425">
                    <a:solidFill>
                      <a:schemeClr val="lt1"/>
                    </a:solidFill>
                  </a:tcPr>
                </a:tc>
              </a:tr>
            </a:tbl>
          </a:graphicData>
        </a:graphic>
      </p:graphicFrame>
      <p:graphicFrame>
        <p:nvGraphicFramePr>
          <p:cNvPr id="432" name="Google Shape;432;p21"/>
          <p:cNvGraphicFramePr/>
          <p:nvPr/>
        </p:nvGraphicFramePr>
        <p:xfrm>
          <a:off x="229438" y="6492050"/>
          <a:ext cx="3000000" cy="3000000"/>
        </p:xfrm>
        <a:graphic>
          <a:graphicData uri="http://schemas.openxmlformats.org/drawingml/2006/table">
            <a:tbl>
              <a:tblPr>
                <a:noFill/>
                <a:tableStyleId>{13D45931-49A7-4C74-BC04-1757FAAB3760}</a:tableStyleId>
              </a:tblPr>
              <a:tblGrid>
                <a:gridCol w="1867075"/>
                <a:gridCol w="1971525"/>
                <a:gridCol w="3190725"/>
              </a:tblGrid>
              <a:tr h="16765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DRUG</a:t>
                      </a:r>
                      <a:endParaRPr b="1" sz="1200">
                        <a:solidFill>
                          <a:srgbClr val="FFFFFF"/>
                        </a:solidFill>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b="1" lang="ar" sz="1200">
                          <a:solidFill>
                            <a:srgbClr val="1C4588"/>
                          </a:solidFill>
                          <a:latin typeface="Mada"/>
                          <a:ea typeface="Mada"/>
                          <a:cs typeface="Mada"/>
                          <a:sym typeface="Mada"/>
                        </a:rPr>
                        <a:t>Contraindication</a:t>
                      </a:r>
                      <a:endParaRPr b="1" sz="1200">
                        <a:solidFill>
                          <a:srgbClr val="1C4588"/>
                        </a:solidFill>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ADR</a:t>
                      </a:r>
                      <a:r>
                        <a:rPr b="1" lang="ar" sz="1200">
                          <a:solidFill>
                            <a:srgbClr val="FFFFFF"/>
                          </a:solidFill>
                          <a:latin typeface="Mada"/>
                          <a:ea typeface="Mada"/>
                          <a:cs typeface="Mada"/>
                          <a:sym typeface="Mada"/>
                        </a:rPr>
                        <a:t> </a:t>
                      </a:r>
                      <a:endParaRPr b="1" sz="1200">
                        <a:solidFill>
                          <a:srgbClr val="FFFFFF"/>
                        </a:solidFill>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6"/>
                    </a:solidFill>
                  </a:tcPr>
                </a:tc>
              </a:tr>
              <a:tr h="163275">
                <a:tc>
                  <a:txBody>
                    <a:bodyPr/>
                    <a:lstStyle/>
                    <a:p>
                      <a:pPr indent="0" lvl="0" marL="0" rtl="0" algn="ctr">
                        <a:spcBef>
                          <a:spcPts val="0"/>
                        </a:spcBef>
                        <a:spcAft>
                          <a:spcPts val="0"/>
                        </a:spcAft>
                        <a:buNone/>
                      </a:pPr>
                      <a:r>
                        <a:rPr b="1" lang="ar" sz="1100">
                          <a:latin typeface="Mada"/>
                          <a:ea typeface="Mada"/>
                          <a:cs typeface="Mada"/>
                          <a:sym typeface="Mada"/>
                        </a:rPr>
                        <a:t>Thiazide</a:t>
                      </a:r>
                      <a:r>
                        <a:rPr b="1" lang="ar" sz="1100">
                          <a:latin typeface="Mada"/>
                          <a:ea typeface="Mada"/>
                          <a:cs typeface="Mada"/>
                          <a:sym typeface="Mada"/>
                        </a:rPr>
                        <a:t> </a:t>
                      </a:r>
                      <a:r>
                        <a:rPr b="1" lang="ar" sz="1100">
                          <a:latin typeface="Mada"/>
                          <a:ea typeface="Mada"/>
                          <a:cs typeface="Mada"/>
                          <a:sym typeface="Mada"/>
                        </a:rPr>
                        <a:t>Diuretics</a:t>
                      </a:r>
                      <a:endParaRPr b="1" sz="1100">
                        <a:latin typeface="Mada"/>
                        <a:ea typeface="Mada"/>
                        <a:cs typeface="Mada"/>
                        <a:sym typeface="Mada"/>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100">
                          <a:solidFill>
                            <a:srgbClr val="1C4588"/>
                          </a:solidFill>
                          <a:latin typeface="Mada"/>
                          <a:ea typeface="Mada"/>
                          <a:cs typeface="Mada"/>
                          <a:sym typeface="Mada"/>
                        </a:rPr>
                        <a:t>Gout</a:t>
                      </a:r>
                      <a:endParaRPr sz="1100">
                        <a:solidFill>
                          <a:srgbClr val="1C4588"/>
                        </a:solidFill>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ar" sz="1100">
                          <a:latin typeface="Mada"/>
                          <a:ea typeface="Mada"/>
                          <a:cs typeface="Mada"/>
                          <a:sym typeface="Mada"/>
                        </a:rPr>
                        <a:t>Hypokalemia </a:t>
                      </a:r>
                      <a:endParaRPr sz="1100">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63275">
                <a:tc>
                  <a:txBody>
                    <a:bodyPr/>
                    <a:lstStyle/>
                    <a:p>
                      <a:pPr indent="0" lvl="0" marL="0" rtl="0" algn="ctr">
                        <a:spcBef>
                          <a:spcPts val="0"/>
                        </a:spcBef>
                        <a:spcAft>
                          <a:spcPts val="0"/>
                        </a:spcAft>
                        <a:buNone/>
                      </a:pPr>
                      <a:r>
                        <a:rPr b="1" lang="ar" sz="1100">
                          <a:latin typeface="Mada"/>
                          <a:ea typeface="Mada"/>
                          <a:cs typeface="Mada"/>
                          <a:sym typeface="Mada"/>
                        </a:rPr>
                        <a:t>Beta-Adrenergic blockers</a:t>
                      </a:r>
                      <a:endParaRPr b="1" sz="1100">
                        <a:latin typeface="Mada"/>
                        <a:ea typeface="Mada"/>
                        <a:cs typeface="Mada"/>
                        <a:sym typeface="Mada"/>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100">
                          <a:solidFill>
                            <a:srgbClr val="1C4588"/>
                          </a:solidFill>
                          <a:latin typeface="Mada"/>
                          <a:ea typeface="Mada"/>
                          <a:cs typeface="Mada"/>
                          <a:sym typeface="Mada"/>
                        </a:rPr>
                        <a:t>Asthma or COPD</a:t>
                      </a:r>
                      <a:endParaRPr sz="1100">
                        <a:solidFill>
                          <a:srgbClr val="1C4588"/>
                        </a:solidFill>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ar" sz="1100">
                          <a:latin typeface="Mada"/>
                          <a:ea typeface="Mada"/>
                          <a:cs typeface="Mada"/>
                          <a:sym typeface="Mada"/>
                        </a:rPr>
                        <a:t>Bradycardia </a:t>
                      </a:r>
                      <a:endParaRPr sz="1100">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42275">
                <a:tc>
                  <a:txBody>
                    <a:bodyPr/>
                    <a:lstStyle/>
                    <a:p>
                      <a:pPr indent="0" lvl="0" marL="0" rtl="0" algn="ctr">
                        <a:spcBef>
                          <a:spcPts val="0"/>
                        </a:spcBef>
                        <a:spcAft>
                          <a:spcPts val="0"/>
                        </a:spcAft>
                        <a:buNone/>
                      </a:pPr>
                      <a:r>
                        <a:rPr b="1" lang="ar" sz="1100">
                          <a:latin typeface="Mada"/>
                          <a:ea typeface="Mada"/>
                          <a:cs typeface="Mada"/>
                          <a:sym typeface="Mada"/>
                        </a:rPr>
                        <a:t>ACEI</a:t>
                      </a:r>
                      <a:r>
                        <a:rPr b="1" lang="ar" sz="1100">
                          <a:latin typeface="Mada"/>
                          <a:ea typeface="Mada"/>
                          <a:cs typeface="Mada"/>
                          <a:sym typeface="Mada"/>
                        </a:rPr>
                        <a:t> </a:t>
                      </a:r>
                      <a:endParaRPr b="1" sz="1100">
                        <a:latin typeface="Mada"/>
                        <a:ea typeface="Mada"/>
                        <a:cs typeface="Mada"/>
                        <a:sym typeface="Mada"/>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100">
                          <a:solidFill>
                            <a:srgbClr val="1C4588"/>
                          </a:solidFill>
                          <a:latin typeface="Mada"/>
                          <a:ea typeface="Mada"/>
                          <a:cs typeface="Mada"/>
                          <a:sym typeface="Mada"/>
                        </a:rPr>
                        <a:t>Pregnancy, Renovascular disease</a:t>
                      </a:r>
                      <a:endParaRPr sz="1100">
                        <a:solidFill>
                          <a:srgbClr val="1C4588"/>
                        </a:solidFill>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ar" sz="1100">
                          <a:latin typeface="Mada"/>
                          <a:ea typeface="Mada"/>
                          <a:cs typeface="Mada"/>
                          <a:sym typeface="Mada"/>
                        </a:rPr>
                        <a:t>Hyperkalemia, Cough, </a:t>
                      </a:r>
                      <a:r>
                        <a:rPr lang="ar" sz="1100">
                          <a:solidFill>
                            <a:srgbClr val="0C61AB"/>
                          </a:solidFill>
                          <a:latin typeface="Mada"/>
                          <a:ea typeface="Mada"/>
                          <a:cs typeface="Mada"/>
                          <a:sym typeface="Mada"/>
                        </a:rPr>
                        <a:t>Angioedema</a:t>
                      </a:r>
                      <a:endParaRPr sz="1100">
                        <a:solidFill>
                          <a:srgbClr val="0C61AB"/>
                        </a:solidFill>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42275">
                <a:tc>
                  <a:txBody>
                    <a:bodyPr/>
                    <a:lstStyle/>
                    <a:p>
                      <a:pPr indent="0" lvl="0" marL="0" rtl="0" algn="ctr">
                        <a:spcBef>
                          <a:spcPts val="0"/>
                        </a:spcBef>
                        <a:spcAft>
                          <a:spcPts val="0"/>
                        </a:spcAft>
                        <a:buNone/>
                      </a:pPr>
                      <a:r>
                        <a:rPr b="1" lang="ar" sz="1100">
                          <a:latin typeface="Mada"/>
                          <a:ea typeface="Mada"/>
                          <a:cs typeface="Mada"/>
                          <a:sym typeface="Mada"/>
                        </a:rPr>
                        <a:t>Angiotensin II Receptor Blocker </a:t>
                      </a:r>
                      <a:endParaRPr b="1" sz="1100">
                        <a:latin typeface="Mada"/>
                        <a:ea typeface="Mada"/>
                        <a:cs typeface="Mada"/>
                        <a:sym typeface="Mada"/>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100">
                          <a:solidFill>
                            <a:srgbClr val="1C4588"/>
                          </a:solidFill>
                          <a:latin typeface="Mada"/>
                          <a:ea typeface="Mada"/>
                          <a:cs typeface="Mada"/>
                          <a:sym typeface="Mada"/>
                        </a:rPr>
                        <a:t>Pregnancy</a:t>
                      </a:r>
                      <a:endParaRPr sz="1100">
                        <a:solidFill>
                          <a:srgbClr val="1C4588"/>
                        </a:solidFill>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ar" sz="1100">
                          <a:latin typeface="Mada"/>
                          <a:ea typeface="Mada"/>
                          <a:cs typeface="Mada"/>
                          <a:sym typeface="Mada"/>
                        </a:rPr>
                        <a:t>Hyperkalemia</a:t>
                      </a:r>
                      <a:endParaRPr sz="1100">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63275">
                <a:tc>
                  <a:txBody>
                    <a:bodyPr/>
                    <a:lstStyle/>
                    <a:p>
                      <a:pPr indent="0" lvl="0" marL="0" rtl="0" algn="ctr">
                        <a:spcBef>
                          <a:spcPts val="0"/>
                        </a:spcBef>
                        <a:spcAft>
                          <a:spcPts val="0"/>
                        </a:spcAft>
                        <a:buNone/>
                      </a:pPr>
                      <a:r>
                        <a:rPr b="1" lang="ar" sz="1100">
                          <a:latin typeface="Mada"/>
                          <a:ea typeface="Mada"/>
                          <a:cs typeface="Mada"/>
                          <a:sym typeface="Mada"/>
                        </a:rPr>
                        <a:t>Calcium Channel Blockers</a:t>
                      </a:r>
                      <a:endParaRPr b="1" sz="1100">
                        <a:latin typeface="Mada"/>
                        <a:ea typeface="Mada"/>
                        <a:cs typeface="Mada"/>
                        <a:sym typeface="Mada"/>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100">
                          <a:solidFill>
                            <a:srgbClr val="1C4588"/>
                          </a:solidFill>
                          <a:latin typeface="Mada"/>
                          <a:ea typeface="Mada"/>
                          <a:cs typeface="Mada"/>
                          <a:sym typeface="Mada"/>
                        </a:rPr>
                        <a:t>AV-block, HF</a:t>
                      </a:r>
                      <a:endParaRPr sz="1100">
                        <a:solidFill>
                          <a:srgbClr val="1C4588"/>
                        </a:solidFill>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ar" sz="1100">
                          <a:latin typeface="Mada"/>
                          <a:ea typeface="Mada"/>
                          <a:cs typeface="Mada"/>
                          <a:sym typeface="Mada"/>
                        </a:rPr>
                        <a:t>Edema, Tachycardia, Bradycardia, </a:t>
                      </a:r>
                      <a:r>
                        <a:rPr lang="ar" sz="1100">
                          <a:solidFill>
                            <a:srgbClr val="0C61AB"/>
                          </a:solidFill>
                          <a:latin typeface="Mada"/>
                          <a:ea typeface="Mada"/>
                          <a:cs typeface="Mada"/>
                          <a:sym typeface="Mada"/>
                        </a:rPr>
                        <a:t>Constipation, flushing, palpitations and fluid retention</a:t>
                      </a:r>
                      <a:endParaRPr sz="1100">
                        <a:solidFill>
                          <a:srgbClr val="0C61AB"/>
                        </a:solidFill>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42275">
                <a:tc>
                  <a:txBody>
                    <a:bodyPr/>
                    <a:lstStyle/>
                    <a:p>
                      <a:pPr indent="0" lvl="0" marL="0" rtl="0" algn="ctr">
                        <a:spcBef>
                          <a:spcPts val="0"/>
                        </a:spcBef>
                        <a:spcAft>
                          <a:spcPts val="0"/>
                        </a:spcAft>
                        <a:buNone/>
                      </a:pPr>
                      <a:r>
                        <a:rPr b="1" lang="ar" sz="1100">
                          <a:latin typeface="Mada"/>
                          <a:ea typeface="Mada"/>
                          <a:cs typeface="Mada"/>
                          <a:sym typeface="Mada"/>
                        </a:rPr>
                        <a:t>Alpha-Adrenoceptor Antagonist  </a:t>
                      </a:r>
                      <a:endParaRPr b="1" sz="1100">
                        <a:latin typeface="Mada"/>
                        <a:ea typeface="Mada"/>
                        <a:cs typeface="Mada"/>
                        <a:sym typeface="Mada"/>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Clr>
                          <a:schemeClr val="dk1"/>
                        </a:buClr>
                        <a:buSzPts val="1100"/>
                        <a:buFont typeface="Arial"/>
                        <a:buNone/>
                      </a:pPr>
                      <a:r>
                        <a:rPr lang="ar" sz="1100">
                          <a:solidFill>
                            <a:srgbClr val="1C4588"/>
                          </a:solidFill>
                          <a:latin typeface="Mada"/>
                          <a:ea typeface="Mada"/>
                          <a:cs typeface="Mada"/>
                          <a:sym typeface="Mada"/>
                        </a:rPr>
                        <a:t>Urinary incontinence</a:t>
                      </a:r>
                      <a:endParaRPr sz="1100">
                        <a:solidFill>
                          <a:srgbClr val="1C4588"/>
                        </a:solidFill>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ar" sz="1100">
                          <a:latin typeface="Mada"/>
                          <a:ea typeface="Mada"/>
                          <a:cs typeface="Mada"/>
                          <a:sym typeface="Mada"/>
                        </a:rPr>
                        <a:t>1st dose </a:t>
                      </a:r>
                      <a:r>
                        <a:rPr lang="ar" sz="1100">
                          <a:solidFill>
                            <a:srgbClr val="1C4588"/>
                          </a:solidFill>
                          <a:latin typeface="Mada"/>
                          <a:ea typeface="Mada"/>
                          <a:cs typeface="Mada"/>
                          <a:sym typeface="Mada"/>
                        </a:rPr>
                        <a:t>postural</a:t>
                      </a:r>
                      <a:r>
                        <a:rPr lang="ar" sz="1100">
                          <a:solidFill>
                            <a:schemeClr val="dk1"/>
                          </a:solidFill>
                          <a:latin typeface="Mada"/>
                          <a:ea typeface="Mada"/>
                          <a:cs typeface="Mada"/>
                          <a:sym typeface="Mada"/>
                        </a:rPr>
                        <a:t> </a:t>
                      </a:r>
                      <a:r>
                        <a:rPr lang="ar" sz="1100">
                          <a:latin typeface="Mada"/>
                          <a:ea typeface="Mada"/>
                          <a:cs typeface="Mada"/>
                          <a:sym typeface="Mada"/>
                        </a:rPr>
                        <a:t>hypotension, </a:t>
                      </a:r>
                      <a:endParaRPr sz="1100">
                        <a:solidFill>
                          <a:srgbClr val="0C61AB"/>
                        </a:solidFill>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42275">
                <a:tc>
                  <a:txBody>
                    <a:bodyPr/>
                    <a:lstStyle/>
                    <a:p>
                      <a:pPr indent="0" lvl="0" marL="0" rtl="0" algn="ctr">
                        <a:spcBef>
                          <a:spcPts val="0"/>
                        </a:spcBef>
                        <a:spcAft>
                          <a:spcPts val="0"/>
                        </a:spcAft>
                        <a:buNone/>
                      </a:pPr>
                      <a:r>
                        <a:rPr b="1" lang="ar" sz="1100">
                          <a:latin typeface="Mada"/>
                          <a:ea typeface="Mada"/>
                          <a:cs typeface="Mada"/>
                          <a:sym typeface="Mada"/>
                        </a:rPr>
                        <a:t>Drugs with Central Sympatholytic Action </a:t>
                      </a:r>
                      <a:endParaRPr b="1" sz="1100">
                        <a:latin typeface="Mada"/>
                        <a:ea typeface="Mada"/>
                        <a:cs typeface="Mada"/>
                        <a:sym typeface="Mada"/>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100">
                          <a:solidFill>
                            <a:srgbClr val="1C4588"/>
                          </a:solidFill>
                          <a:latin typeface="Mada"/>
                          <a:ea typeface="Mada"/>
                          <a:cs typeface="Mada"/>
                          <a:sym typeface="Mada"/>
                        </a:rPr>
                        <a:t>-</a:t>
                      </a:r>
                      <a:endParaRPr sz="1100">
                        <a:solidFill>
                          <a:srgbClr val="1C4588"/>
                        </a:solidFill>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ar" sz="1100">
                          <a:latin typeface="Mada"/>
                          <a:ea typeface="Mada"/>
                          <a:cs typeface="Mada"/>
                          <a:sym typeface="Mada"/>
                        </a:rPr>
                        <a:t>Drowsiness</a:t>
                      </a:r>
                      <a:endParaRPr sz="1100">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63275">
                <a:tc>
                  <a:txBody>
                    <a:bodyPr/>
                    <a:lstStyle/>
                    <a:p>
                      <a:pPr indent="0" lvl="0" marL="0" rtl="0" algn="ctr">
                        <a:spcBef>
                          <a:spcPts val="0"/>
                        </a:spcBef>
                        <a:spcAft>
                          <a:spcPts val="0"/>
                        </a:spcAft>
                        <a:buNone/>
                      </a:pPr>
                      <a:r>
                        <a:rPr b="1" lang="ar" sz="1100">
                          <a:latin typeface="Mada"/>
                          <a:ea typeface="Mada"/>
                          <a:cs typeface="Mada"/>
                          <a:sym typeface="Mada"/>
                        </a:rPr>
                        <a:t>Arteriolar Dilators</a:t>
                      </a:r>
                      <a:endParaRPr b="1" sz="1100">
                        <a:latin typeface="Mada"/>
                        <a:ea typeface="Mada"/>
                        <a:cs typeface="Mada"/>
                        <a:sym typeface="Mada"/>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100">
                          <a:solidFill>
                            <a:srgbClr val="1C4588"/>
                          </a:solidFill>
                          <a:latin typeface="Mada"/>
                          <a:ea typeface="Mada"/>
                          <a:cs typeface="Mada"/>
                          <a:sym typeface="Mada"/>
                        </a:rPr>
                        <a:t>-</a:t>
                      </a:r>
                      <a:endParaRPr sz="1100">
                        <a:solidFill>
                          <a:srgbClr val="1C4588"/>
                        </a:solidFill>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ar" sz="1100">
                          <a:latin typeface="Mada"/>
                          <a:ea typeface="Mada"/>
                          <a:cs typeface="Mada"/>
                          <a:sym typeface="Mada"/>
                        </a:rPr>
                        <a:t>Tachycardia, Edema</a:t>
                      </a:r>
                      <a:endParaRPr sz="1100">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
        <p:nvSpPr>
          <p:cNvPr id="433" name="Google Shape;433;p21"/>
          <p:cNvSpPr txBox="1"/>
          <p:nvPr/>
        </p:nvSpPr>
        <p:spPr>
          <a:xfrm>
            <a:off x="178650" y="5928888"/>
            <a:ext cx="7202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chemeClr val="accent5"/>
                </a:highlight>
                <a:latin typeface="Mada"/>
                <a:ea typeface="Mada"/>
                <a:cs typeface="Mada"/>
                <a:sym typeface="Mada"/>
              </a:rPr>
              <a:t>Antihypertensive drug</a:t>
            </a:r>
            <a:r>
              <a:rPr b="1" lang="ar" sz="2200">
                <a:solidFill>
                  <a:schemeClr val="dk1"/>
                </a:solidFill>
                <a:highlight>
                  <a:schemeClr val="accent5"/>
                </a:highlight>
                <a:latin typeface="Mada"/>
                <a:ea typeface="Mada"/>
                <a:cs typeface="Mada"/>
                <a:sym typeface="Mada"/>
              </a:rPr>
              <a:t> complications</a:t>
            </a:r>
            <a:r>
              <a:rPr b="1" lang="ar" sz="2200">
                <a:solidFill>
                  <a:schemeClr val="dk1"/>
                </a:solidFill>
                <a:highlight>
                  <a:schemeClr val="accent5"/>
                </a:highlight>
                <a:latin typeface="Mada"/>
                <a:ea typeface="Mada"/>
                <a:cs typeface="Mada"/>
                <a:sym typeface="Mada"/>
              </a:rPr>
              <a:t>:</a:t>
            </a:r>
            <a:endParaRPr b="1" sz="2200">
              <a:highlight>
                <a:schemeClr val="accent5"/>
              </a:highlight>
              <a:latin typeface="Mada"/>
              <a:ea typeface="Mada"/>
              <a:cs typeface="Mada"/>
              <a:sym typeface="Mada"/>
            </a:endParaRPr>
          </a:p>
        </p:txBody>
      </p:sp>
      <p:sp>
        <p:nvSpPr>
          <p:cNvPr id="434" name="Google Shape;434;p21"/>
          <p:cNvSpPr/>
          <p:nvPr/>
        </p:nvSpPr>
        <p:spPr>
          <a:xfrm>
            <a:off x="5491275" y="5963562"/>
            <a:ext cx="359400" cy="3897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1"/>
          <p:cNvSpPr txBox="1"/>
          <p:nvPr/>
        </p:nvSpPr>
        <p:spPr>
          <a:xfrm>
            <a:off x="178650" y="823488"/>
            <a:ext cx="7202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chemeClr val="accent5"/>
                </a:highlight>
                <a:latin typeface="Mada"/>
                <a:ea typeface="Mada"/>
                <a:cs typeface="Mada"/>
                <a:sym typeface="Mada"/>
              </a:rPr>
              <a:t>High Risk Group Therapy (Special Cases):</a:t>
            </a:r>
            <a:endParaRPr b="1" sz="2200">
              <a:solidFill>
                <a:schemeClr val="dk1"/>
              </a:solidFill>
              <a:highlight>
                <a:schemeClr val="accent5"/>
              </a:highlight>
              <a:latin typeface="Mada"/>
              <a:ea typeface="Mada"/>
              <a:cs typeface="Mada"/>
              <a:sym typeface="Mad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22"/>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441" name="Google Shape;441;p22"/>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Management </a:t>
            </a:r>
            <a:endParaRPr b="1" sz="2600">
              <a:latin typeface="Mada"/>
              <a:ea typeface="Mada"/>
              <a:cs typeface="Mada"/>
              <a:sym typeface="Mada"/>
            </a:endParaRPr>
          </a:p>
        </p:txBody>
      </p:sp>
      <p:sp>
        <p:nvSpPr>
          <p:cNvPr id="442" name="Google Shape;442;p22"/>
          <p:cNvSpPr txBox="1"/>
          <p:nvPr/>
        </p:nvSpPr>
        <p:spPr>
          <a:xfrm>
            <a:off x="0" y="93226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
        <p:nvSpPr>
          <p:cNvPr id="443" name="Google Shape;443;p22"/>
          <p:cNvSpPr txBox="1"/>
          <p:nvPr/>
        </p:nvSpPr>
        <p:spPr>
          <a:xfrm>
            <a:off x="166300" y="4822925"/>
            <a:ext cx="7322700" cy="2181300"/>
          </a:xfrm>
          <a:prstGeom prst="rect">
            <a:avLst/>
          </a:prstGeom>
          <a:noFill/>
          <a:ln>
            <a:noFill/>
          </a:ln>
        </p:spPr>
        <p:txBody>
          <a:bodyPr anchorCtr="0" anchor="t" bIns="91425" lIns="91425" spcFirstLastPara="1" rIns="91425" wrap="square" tIns="91425">
            <a:noAutofit/>
          </a:bodyPr>
          <a:lstStyle/>
          <a:p>
            <a:pPr indent="-368300" lvl="0" marL="457200" rtl="0" algn="l">
              <a:lnSpc>
                <a:spcPct val="100000"/>
              </a:lnSpc>
              <a:spcBef>
                <a:spcPts val="0"/>
              </a:spcBef>
              <a:spcAft>
                <a:spcPts val="0"/>
              </a:spcAft>
              <a:buClr>
                <a:schemeClr val="dk1"/>
              </a:buClr>
              <a:buSzPts val="2200"/>
              <a:buFont typeface="Mada"/>
              <a:buChar char="◄"/>
            </a:pPr>
            <a:r>
              <a:rPr b="1" lang="ar" sz="2200">
                <a:highlight>
                  <a:schemeClr val="accent5"/>
                </a:highlight>
                <a:latin typeface="Mada"/>
                <a:ea typeface="Mada"/>
                <a:cs typeface="Mada"/>
                <a:sym typeface="Mada"/>
              </a:rPr>
              <a:t>Other treatment options:</a:t>
            </a:r>
            <a:endParaRPr b="1" sz="1300">
              <a:solidFill>
                <a:srgbClr val="999999"/>
              </a:solidFill>
              <a:latin typeface="Mada"/>
              <a:ea typeface="Mada"/>
              <a:cs typeface="Mada"/>
              <a:sym typeface="Mada"/>
            </a:endParaRPr>
          </a:p>
          <a:p>
            <a:pPr indent="-304800" lvl="1" marL="914400" rtl="0" algn="l">
              <a:lnSpc>
                <a:spcPct val="100000"/>
              </a:lnSpc>
              <a:spcBef>
                <a:spcPts val="1000"/>
              </a:spcBef>
              <a:spcAft>
                <a:spcPts val="0"/>
              </a:spcAft>
              <a:buClr>
                <a:schemeClr val="dk1"/>
              </a:buClr>
              <a:buSzPts val="1200"/>
              <a:buFont typeface="Mada"/>
              <a:buChar char="◆"/>
            </a:pPr>
            <a:r>
              <a:rPr b="1" lang="ar" sz="1200">
                <a:latin typeface="Mada"/>
                <a:ea typeface="Mada"/>
                <a:cs typeface="Mada"/>
                <a:sym typeface="Mada"/>
              </a:rPr>
              <a:t>Hypertension renal denervation:</a:t>
            </a:r>
            <a:endParaRPr b="1" sz="1200">
              <a:latin typeface="Mada"/>
              <a:ea typeface="Mada"/>
              <a:cs typeface="Mada"/>
              <a:sym typeface="Mada"/>
            </a:endParaRPr>
          </a:p>
          <a:p>
            <a:pPr indent="-304800" lvl="2" marL="1371600" rtl="0" algn="l">
              <a:lnSpc>
                <a:spcPct val="100000"/>
              </a:lnSpc>
              <a:spcBef>
                <a:spcPts val="0"/>
              </a:spcBef>
              <a:spcAft>
                <a:spcPts val="0"/>
              </a:spcAft>
              <a:buClr>
                <a:schemeClr val="dk1"/>
              </a:buClr>
              <a:buSzPts val="1200"/>
              <a:buFont typeface="Mada"/>
              <a:buChar char="●"/>
            </a:pPr>
            <a:r>
              <a:rPr lang="ar" sz="1100">
                <a:latin typeface="Mada"/>
                <a:ea typeface="Mada"/>
                <a:cs typeface="Mada"/>
                <a:sym typeface="Mada"/>
              </a:rPr>
              <a:t>A controlled trial of renal denervation for resistant hypertension. this blinded trial did not show a significant reduction of systolic blood pressure in patients with resistant hypertension 6 months after renal-artery denervation as compared with a sham control.</a:t>
            </a:r>
            <a:endParaRPr sz="1100">
              <a:latin typeface="Mada"/>
              <a:ea typeface="Mada"/>
              <a:cs typeface="Mada"/>
              <a:sym typeface="Mada"/>
            </a:endParaRPr>
          </a:p>
          <a:p>
            <a:pPr indent="-298450" lvl="0" marL="1371600" rtl="0" algn="l">
              <a:lnSpc>
                <a:spcPct val="100000"/>
              </a:lnSpc>
              <a:spcBef>
                <a:spcPts val="0"/>
              </a:spcBef>
              <a:spcAft>
                <a:spcPts val="0"/>
              </a:spcAft>
              <a:buSzPts val="1100"/>
              <a:buFont typeface="Mada"/>
              <a:buChar char="●"/>
            </a:pPr>
            <a:r>
              <a:rPr lang="ar" sz="1100">
                <a:latin typeface="Mada"/>
                <a:ea typeface="Mada"/>
                <a:cs typeface="Mada"/>
                <a:sym typeface="Mada"/>
              </a:rPr>
              <a:t>RDN had significantly greater BP reductions vs sham control in both 24-hour systolic ABPM (4.0 mmHg, p&lt;0.001), and office systolic BP (6.6 mmHg, p&lt;0.001).</a:t>
            </a:r>
            <a:endParaRPr sz="1100">
              <a:latin typeface="Mada"/>
              <a:ea typeface="Mada"/>
              <a:cs typeface="Mada"/>
              <a:sym typeface="Mada"/>
            </a:endParaRPr>
          </a:p>
          <a:p>
            <a:pPr indent="-304800" lvl="1" marL="914400" rtl="0" algn="l">
              <a:lnSpc>
                <a:spcPct val="100000"/>
              </a:lnSpc>
              <a:spcBef>
                <a:spcPts val="0"/>
              </a:spcBef>
              <a:spcAft>
                <a:spcPts val="0"/>
              </a:spcAft>
              <a:buClr>
                <a:srgbClr val="999999"/>
              </a:buClr>
              <a:buSzPts val="1200"/>
              <a:buFont typeface="Mada"/>
              <a:buChar char="◆"/>
            </a:pPr>
            <a:r>
              <a:rPr b="1" lang="ar" sz="1200">
                <a:solidFill>
                  <a:srgbClr val="999999"/>
                </a:solidFill>
                <a:latin typeface="Mada"/>
                <a:ea typeface="Mada"/>
                <a:cs typeface="Mada"/>
                <a:sym typeface="Mada"/>
              </a:rPr>
              <a:t>Barostim</a:t>
            </a:r>
            <a:endParaRPr b="1" sz="1200">
              <a:solidFill>
                <a:srgbClr val="999999"/>
              </a:solidFill>
              <a:latin typeface="Mada"/>
              <a:ea typeface="Mada"/>
              <a:cs typeface="Mada"/>
              <a:sym typeface="Mada"/>
            </a:endParaRPr>
          </a:p>
          <a:p>
            <a:pPr indent="-298450" lvl="2" marL="1371600" rtl="0" algn="l">
              <a:lnSpc>
                <a:spcPct val="100000"/>
              </a:lnSpc>
              <a:spcBef>
                <a:spcPts val="0"/>
              </a:spcBef>
              <a:spcAft>
                <a:spcPts val="0"/>
              </a:spcAft>
              <a:buClr>
                <a:srgbClr val="000000"/>
              </a:buClr>
              <a:buSzPts val="1100"/>
              <a:buFont typeface="Mada"/>
              <a:buChar char="●"/>
            </a:pPr>
            <a:r>
              <a:rPr lang="ar" sz="1100">
                <a:latin typeface="Mada"/>
                <a:ea typeface="Mada"/>
                <a:cs typeface="Mada"/>
                <a:sym typeface="Mada"/>
              </a:rPr>
              <a:t>An implanted device designed to activate baroreceptors to reduce blood pressure does not appear to reduce blood pressure.</a:t>
            </a:r>
            <a:endParaRPr sz="1100">
              <a:latin typeface="Mada"/>
              <a:ea typeface="Mada"/>
              <a:cs typeface="Mada"/>
              <a:sym typeface="Mada"/>
            </a:endParaRPr>
          </a:p>
        </p:txBody>
      </p:sp>
      <p:pic>
        <p:nvPicPr>
          <p:cNvPr descr="An implantable device designed to &#10;activate baroreceptors to reduce blood &#10;pressure does not appear to reduce blood &#10;pressure " id="444" name="Google Shape;444;p22"/>
          <p:cNvPicPr preferRelativeResize="0"/>
          <p:nvPr/>
        </p:nvPicPr>
        <p:blipFill rotWithShape="1">
          <a:blip r:embed="rId3">
            <a:alphaModFix/>
          </a:blip>
          <a:srcRect b="29091" l="21960" r="21497" t="7279"/>
          <a:stretch/>
        </p:blipFill>
        <p:spPr>
          <a:xfrm>
            <a:off x="5823846" y="6918000"/>
            <a:ext cx="1251328" cy="1062350"/>
          </a:xfrm>
          <a:prstGeom prst="rect">
            <a:avLst/>
          </a:prstGeom>
          <a:noFill/>
          <a:ln cap="flat" cmpd="sng" w="9525">
            <a:solidFill>
              <a:schemeClr val="accent6"/>
            </a:solidFill>
            <a:prstDash val="solid"/>
            <a:round/>
            <a:headEnd len="sm" w="sm" type="none"/>
            <a:tailEnd len="sm" w="sm" type="none"/>
          </a:ln>
        </p:spPr>
      </p:pic>
      <p:pic>
        <p:nvPicPr>
          <p:cNvPr id="445" name="Google Shape;445;p22"/>
          <p:cNvPicPr preferRelativeResize="0"/>
          <p:nvPr/>
        </p:nvPicPr>
        <p:blipFill>
          <a:blip r:embed="rId4">
            <a:alphaModFix/>
          </a:blip>
          <a:stretch>
            <a:fillRect/>
          </a:stretch>
        </p:blipFill>
        <p:spPr>
          <a:xfrm>
            <a:off x="4266594" y="6943426"/>
            <a:ext cx="1344555" cy="1036924"/>
          </a:xfrm>
          <a:prstGeom prst="rect">
            <a:avLst/>
          </a:prstGeom>
          <a:noFill/>
          <a:ln cap="flat" cmpd="sng" w="9525">
            <a:solidFill>
              <a:schemeClr val="accent6"/>
            </a:solidFill>
            <a:prstDash val="solid"/>
            <a:round/>
            <a:headEnd len="sm" w="sm" type="none"/>
            <a:tailEnd len="sm" w="sm" type="none"/>
          </a:ln>
        </p:spPr>
      </p:pic>
      <p:sp>
        <p:nvSpPr>
          <p:cNvPr id="446" name="Google Shape;446;p22"/>
          <p:cNvSpPr txBox="1"/>
          <p:nvPr/>
        </p:nvSpPr>
        <p:spPr>
          <a:xfrm>
            <a:off x="132713" y="748300"/>
            <a:ext cx="7202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chemeClr val="accent5"/>
                </a:highlight>
                <a:latin typeface="Mada"/>
                <a:ea typeface="Mada"/>
                <a:cs typeface="Mada"/>
                <a:sym typeface="Mada"/>
              </a:rPr>
              <a:t>What is lifestyle modification?</a:t>
            </a:r>
            <a:endParaRPr b="1" sz="2200">
              <a:highlight>
                <a:schemeClr val="accent5"/>
              </a:highlight>
              <a:latin typeface="Mada"/>
              <a:ea typeface="Mada"/>
              <a:cs typeface="Mada"/>
              <a:sym typeface="Mada"/>
            </a:endParaRPr>
          </a:p>
        </p:txBody>
      </p:sp>
      <p:graphicFrame>
        <p:nvGraphicFramePr>
          <p:cNvPr id="447" name="Google Shape;447;p22"/>
          <p:cNvGraphicFramePr/>
          <p:nvPr/>
        </p:nvGraphicFramePr>
        <p:xfrm>
          <a:off x="270235" y="1438902"/>
          <a:ext cx="3000000" cy="3000000"/>
        </p:xfrm>
        <a:graphic>
          <a:graphicData uri="http://schemas.openxmlformats.org/drawingml/2006/table">
            <a:tbl>
              <a:tblPr>
                <a:noFill/>
                <a:tableStyleId>{13D45931-49A7-4C74-BC04-1757FAAB3760}</a:tableStyleId>
              </a:tblPr>
              <a:tblGrid>
                <a:gridCol w="1839450"/>
                <a:gridCol w="1771150"/>
              </a:tblGrid>
              <a:tr h="425600">
                <a:tc>
                  <a:txBody>
                    <a:bodyPr/>
                    <a:lstStyle/>
                    <a:p>
                      <a:pPr indent="0" lvl="0" marL="0" rtl="0" algn="l">
                        <a:lnSpc>
                          <a:spcPct val="100000"/>
                        </a:lnSpc>
                        <a:spcBef>
                          <a:spcPts val="0"/>
                        </a:spcBef>
                        <a:spcAft>
                          <a:spcPts val="0"/>
                        </a:spcAft>
                        <a:buNone/>
                      </a:pPr>
                      <a:r>
                        <a:rPr b="1" lang="ar" sz="1200">
                          <a:latin typeface="Mada"/>
                          <a:ea typeface="Mada"/>
                          <a:cs typeface="Mada"/>
                          <a:sym typeface="Mada"/>
                        </a:rPr>
                        <a:t>lifestyle modification intervention</a:t>
                      </a:r>
                      <a:endParaRPr b="1"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b="1" lang="ar" sz="1200">
                          <a:latin typeface="Mada"/>
                          <a:ea typeface="Mada"/>
                          <a:cs typeface="Mada"/>
                          <a:sym typeface="Mada"/>
                        </a:rPr>
                        <a:t>reduction in BP (mmHg)</a:t>
                      </a:r>
                      <a:endParaRPr b="1"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r>
              <a:tr h="278150">
                <a:tc>
                  <a:txBody>
                    <a:bodyPr/>
                    <a:lstStyle/>
                    <a:p>
                      <a:pPr indent="0" lvl="0" marL="0" rtl="0" algn="l">
                        <a:lnSpc>
                          <a:spcPct val="100000"/>
                        </a:lnSpc>
                        <a:spcBef>
                          <a:spcPts val="0"/>
                        </a:spcBef>
                        <a:spcAft>
                          <a:spcPts val="0"/>
                        </a:spcAft>
                        <a:buNone/>
                      </a:pPr>
                      <a:r>
                        <a:rPr b="1" lang="ar" sz="1200">
                          <a:solidFill>
                            <a:srgbClr val="CC0000"/>
                          </a:solidFill>
                          <a:latin typeface="Mada"/>
                          <a:ea typeface="Mada"/>
                          <a:cs typeface="Mada"/>
                          <a:sym typeface="Mada"/>
                        </a:rPr>
                        <a:t>Weight loss</a:t>
                      </a:r>
                      <a:endParaRPr b="1" sz="1200">
                        <a:solidFill>
                          <a:srgbClr val="CC0000"/>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0" lvl="0" marL="0" rtl="0" algn="l">
                        <a:lnSpc>
                          <a:spcPct val="100000"/>
                        </a:lnSpc>
                        <a:spcBef>
                          <a:spcPts val="0"/>
                        </a:spcBef>
                        <a:spcAft>
                          <a:spcPts val="0"/>
                        </a:spcAft>
                        <a:buNone/>
                      </a:pPr>
                      <a:r>
                        <a:rPr lang="ar" sz="1200">
                          <a:latin typeface="Mada"/>
                          <a:ea typeface="Mada"/>
                          <a:cs typeface="Mada"/>
                          <a:sym typeface="Mada"/>
                        </a:rPr>
                        <a:t>1 mmHg/ 1kg loss</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278150">
                <a:tc>
                  <a:txBody>
                    <a:bodyPr/>
                    <a:lstStyle/>
                    <a:p>
                      <a:pPr indent="0" lvl="0" marL="0" rtl="0" algn="l">
                        <a:lnSpc>
                          <a:spcPct val="100000"/>
                        </a:lnSpc>
                        <a:spcBef>
                          <a:spcPts val="0"/>
                        </a:spcBef>
                        <a:spcAft>
                          <a:spcPts val="0"/>
                        </a:spcAft>
                        <a:buNone/>
                      </a:pPr>
                      <a:r>
                        <a:rPr lang="ar" sz="1200">
                          <a:latin typeface="Mada"/>
                          <a:ea typeface="Mada"/>
                          <a:cs typeface="Mada"/>
                          <a:sym typeface="Mada"/>
                        </a:rPr>
                        <a:t>Dash-type diet</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0" lvl="0" marL="0" rtl="0" algn="l">
                        <a:lnSpc>
                          <a:spcPct val="100000"/>
                        </a:lnSpc>
                        <a:spcBef>
                          <a:spcPts val="0"/>
                        </a:spcBef>
                        <a:spcAft>
                          <a:spcPts val="0"/>
                        </a:spcAft>
                        <a:buNone/>
                      </a:pPr>
                      <a:r>
                        <a:rPr lang="ar" sz="1200">
                          <a:latin typeface="Mada"/>
                          <a:ea typeface="Mada"/>
                          <a:cs typeface="Mada"/>
                          <a:sym typeface="Mada"/>
                        </a:rPr>
                        <a:t>11 mmHg</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25600">
                <a:tc>
                  <a:txBody>
                    <a:bodyPr/>
                    <a:lstStyle/>
                    <a:p>
                      <a:pPr indent="0" lvl="0" marL="0" rtl="0" algn="l">
                        <a:lnSpc>
                          <a:spcPct val="100000"/>
                        </a:lnSpc>
                        <a:spcBef>
                          <a:spcPts val="0"/>
                        </a:spcBef>
                        <a:spcAft>
                          <a:spcPts val="0"/>
                        </a:spcAft>
                        <a:buNone/>
                      </a:pPr>
                      <a:r>
                        <a:rPr lang="ar" sz="1200">
                          <a:latin typeface="Mada"/>
                          <a:ea typeface="Mada"/>
                          <a:cs typeface="Mada"/>
                          <a:sym typeface="Mada"/>
                        </a:rPr>
                        <a:t>Reduce dietary </a:t>
                      </a:r>
                      <a:r>
                        <a:rPr b="1" lang="ar" sz="1200" u="sng">
                          <a:solidFill>
                            <a:srgbClr val="CC0000"/>
                          </a:solidFill>
                          <a:latin typeface="Mada"/>
                          <a:ea typeface="Mada"/>
                          <a:cs typeface="Mada"/>
                          <a:sym typeface="Mada"/>
                        </a:rPr>
                        <a:t>sodium</a:t>
                      </a:r>
                      <a:r>
                        <a:rPr b="1" lang="ar" sz="1200">
                          <a:latin typeface="Mada"/>
                          <a:ea typeface="Mada"/>
                          <a:cs typeface="Mada"/>
                          <a:sym typeface="Mada"/>
                        </a:rPr>
                        <a:t> </a:t>
                      </a:r>
                      <a:r>
                        <a:rPr lang="ar" sz="1200">
                          <a:latin typeface="Mada"/>
                          <a:ea typeface="Mada"/>
                          <a:cs typeface="Mada"/>
                          <a:sym typeface="Mada"/>
                        </a:rPr>
                        <a:t>(</a:t>
                      </a:r>
                      <a:r>
                        <a:rPr b="1" lang="ar" sz="1200">
                          <a:solidFill>
                            <a:srgbClr val="CC0000"/>
                          </a:solidFill>
                          <a:latin typeface="Mada"/>
                          <a:ea typeface="Mada"/>
                          <a:cs typeface="Mada"/>
                          <a:sym typeface="Mada"/>
                        </a:rPr>
                        <a:t>1500</a:t>
                      </a:r>
                      <a:r>
                        <a:rPr lang="ar" sz="1200">
                          <a:latin typeface="Mada"/>
                          <a:ea typeface="Mada"/>
                          <a:cs typeface="Mada"/>
                          <a:sym typeface="Mada"/>
                        </a:rPr>
                        <a:t> mg)</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0" lvl="0" marL="0" rtl="0" algn="l">
                        <a:lnSpc>
                          <a:spcPct val="100000"/>
                        </a:lnSpc>
                        <a:spcBef>
                          <a:spcPts val="0"/>
                        </a:spcBef>
                        <a:spcAft>
                          <a:spcPts val="0"/>
                        </a:spcAft>
                        <a:buNone/>
                      </a:pPr>
                      <a:r>
                        <a:rPr lang="ar" sz="1200">
                          <a:latin typeface="Mada"/>
                          <a:ea typeface="Mada"/>
                          <a:cs typeface="Mada"/>
                          <a:sym typeface="Mada"/>
                        </a:rPr>
                        <a:t>5-6 mmHg</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25600">
                <a:tc>
                  <a:txBody>
                    <a:bodyPr/>
                    <a:lstStyle/>
                    <a:p>
                      <a:pPr indent="0" lvl="0" marL="0" rtl="0" algn="l">
                        <a:lnSpc>
                          <a:spcPct val="100000"/>
                        </a:lnSpc>
                        <a:spcBef>
                          <a:spcPts val="0"/>
                        </a:spcBef>
                        <a:spcAft>
                          <a:spcPts val="0"/>
                        </a:spcAft>
                        <a:buNone/>
                      </a:pPr>
                      <a:r>
                        <a:rPr lang="ar" sz="1200">
                          <a:latin typeface="Mada"/>
                          <a:ea typeface="Mada"/>
                          <a:cs typeface="Mada"/>
                          <a:sym typeface="Mada"/>
                        </a:rPr>
                        <a:t>Increase dietary potassium (3500 mg)</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0" lvl="0" marL="0" rtl="0" algn="l">
                        <a:lnSpc>
                          <a:spcPct val="100000"/>
                        </a:lnSpc>
                        <a:spcBef>
                          <a:spcPts val="0"/>
                        </a:spcBef>
                        <a:spcAft>
                          <a:spcPts val="0"/>
                        </a:spcAft>
                        <a:buNone/>
                      </a:pPr>
                      <a:r>
                        <a:rPr lang="ar" sz="1200">
                          <a:latin typeface="Mada"/>
                          <a:ea typeface="Mada"/>
                          <a:cs typeface="Mada"/>
                          <a:sym typeface="Mada"/>
                        </a:rPr>
                        <a:t>4-5 mmHg</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25600">
                <a:tc>
                  <a:txBody>
                    <a:bodyPr/>
                    <a:lstStyle/>
                    <a:p>
                      <a:pPr indent="0" lvl="0" marL="0" rtl="0" algn="l">
                        <a:lnSpc>
                          <a:spcPct val="100000"/>
                        </a:lnSpc>
                        <a:spcBef>
                          <a:spcPts val="0"/>
                        </a:spcBef>
                        <a:spcAft>
                          <a:spcPts val="0"/>
                        </a:spcAft>
                        <a:buNone/>
                      </a:pPr>
                      <a:r>
                        <a:rPr lang="ar" sz="1200">
                          <a:latin typeface="Mada"/>
                          <a:ea typeface="Mada"/>
                          <a:cs typeface="Mada"/>
                          <a:sym typeface="Mada"/>
                        </a:rPr>
                        <a:t>Aerobic exercise 90 – 150 min/week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0" lvl="0" marL="0" rtl="0" algn="l">
                        <a:lnSpc>
                          <a:spcPct val="100000"/>
                        </a:lnSpc>
                        <a:spcBef>
                          <a:spcPts val="0"/>
                        </a:spcBef>
                        <a:spcAft>
                          <a:spcPts val="0"/>
                        </a:spcAft>
                        <a:buClr>
                          <a:schemeClr val="dk1"/>
                        </a:buClr>
                        <a:buSzPts val="1100"/>
                        <a:buFont typeface="Arial"/>
                        <a:buNone/>
                      </a:pPr>
                      <a:r>
                        <a:rPr lang="ar" sz="1200">
                          <a:latin typeface="Mada"/>
                          <a:ea typeface="Mada"/>
                          <a:cs typeface="Mada"/>
                          <a:sym typeface="Mada"/>
                        </a:rPr>
                        <a:t>5-8 mmHg</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25600">
                <a:tc>
                  <a:txBody>
                    <a:bodyPr/>
                    <a:lstStyle/>
                    <a:p>
                      <a:pPr indent="0" lvl="0" marL="0" rtl="0" algn="l">
                        <a:lnSpc>
                          <a:spcPct val="100000"/>
                        </a:lnSpc>
                        <a:spcBef>
                          <a:spcPts val="0"/>
                        </a:spcBef>
                        <a:spcAft>
                          <a:spcPts val="0"/>
                        </a:spcAft>
                        <a:buNone/>
                      </a:pPr>
                      <a:r>
                        <a:rPr lang="ar" sz="1200">
                          <a:latin typeface="Mada"/>
                          <a:ea typeface="Mada"/>
                          <a:cs typeface="Mada"/>
                          <a:sym typeface="Mada"/>
                        </a:rPr>
                        <a:t>Reduce/ stop alcohol intake</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0" lvl="0" marL="0" rtl="0" algn="l">
                        <a:lnSpc>
                          <a:spcPct val="100000"/>
                        </a:lnSpc>
                        <a:spcBef>
                          <a:spcPts val="0"/>
                        </a:spcBef>
                        <a:spcAft>
                          <a:spcPts val="0"/>
                        </a:spcAft>
                        <a:buNone/>
                      </a:pPr>
                      <a:r>
                        <a:rPr lang="ar" sz="1200">
                          <a:latin typeface="Mada"/>
                          <a:ea typeface="Mada"/>
                          <a:cs typeface="Mada"/>
                          <a:sym typeface="Mada"/>
                        </a:rPr>
                        <a:t>4 mmHg</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448" name="Google Shape;448;p22"/>
          <p:cNvSpPr txBox="1"/>
          <p:nvPr/>
        </p:nvSpPr>
        <p:spPr>
          <a:xfrm>
            <a:off x="4192175" y="1376600"/>
            <a:ext cx="3296700" cy="2834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000000"/>
              </a:buClr>
              <a:buSzPts val="1200"/>
              <a:buFont typeface="Mada Medium"/>
              <a:buChar char="●"/>
            </a:pPr>
            <a:r>
              <a:rPr b="1" lang="ar" sz="1200">
                <a:latin typeface="Mada"/>
                <a:ea typeface="Mada"/>
                <a:cs typeface="Mada"/>
                <a:sym typeface="Mada"/>
              </a:rPr>
              <a:t>Weight loss:</a:t>
            </a:r>
            <a:r>
              <a:rPr lang="ar" sz="1100">
                <a:latin typeface="Mada"/>
                <a:ea typeface="Mada"/>
                <a:cs typeface="Mada"/>
                <a:sym typeface="Mada"/>
              </a:rPr>
              <a:t> </a:t>
            </a:r>
            <a:r>
              <a:rPr lang="ar" sz="1200">
                <a:solidFill>
                  <a:srgbClr val="999999"/>
                </a:solidFill>
                <a:latin typeface="Mada"/>
                <a:ea typeface="Mada"/>
                <a:cs typeface="Mada"/>
                <a:sym typeface="Mada"/>
              </a:rPr>
              <a:t>BMI 25 kg/m.</a:t>
            </a:r>
            <a:endParaRPr sz="1100">
              <a:latin typeface="Mada"/>
              <a:ea typeface="Mada"/>
              <a:cs typeface="Mada"/>
              <a:sym typeface="Mada"/>
            </a:endParaRPr>
          </a:p>
          <a:p>
            <a:pPr indent="-304800" lvl="0" marL="457200" rtl="0" algn="l">
              <a:spcBef>
                <a:spcPts val="0"/>
              </a:spcBef>
              <a:spcAft>
                <a:spcPts val="0"/>
              </a:spcAft>
              <a:buClr>
                <a:srgbClr val="000000"/>
              </a:buClr>
              <a:buSzPts val="1200"/>
              <a:buFont typeface="Mada Medium"/>
              <a:buChar char="●"/>
            </a:pPr>
            <a:r>
              <a:rPr b="1" lang="ar" sz="1200">
                <a:latin typeface="Mada"/>
                <a:ea typeface="Mada"/>
                <a:cs typeface="Mada"/>
                <a:sym typeface="Mada"/>
              </a:rPr>
              <a:t>DASS Diet:</a:t>
            </a:r>
            <a:r>
              <a:rPr lang="ar" sz="1200">
                <a:latin typeface="Mada"/>
                <a:ea typeface="Mada"/>
                <a:cs typeface="Mada"/>
                <a:sym typeface="Mada"/>
              </a:rPr>
              <a:t> high consumption of vegetables and fruits, low-fat dairy.</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Limit alcohol intake</a:t>
            </a:r>
            <a:endParaRPr sz="1200">
              <a:solidFill>
                <a:schemeClr val="dk1"/>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Vit D replacement</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Medium"/>
              <a:buChar char="●"/>
            </a:pPr>
            <a:r>
              <a:rPr lang="ar" sz="1200">
                <a:solidFill>
                  <a:srgbClr val="999999"/>
                </a:solidFill>
                <a:latin typeface="Mada"/>
                <a:ea typeface="Mada"/>
                <a:cs typeface="Mada"/>
                <a:sym typeface="Mada"/>
              </a:rPr>
              <a:t>Regular physical exercise: 30 min of moderate-intensity aerobic exercise 5-7 days/week.</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Smoking cessation.</a:t>
            </a:r>
            <a:endParaRPr sz="1200">
              <a:latin typeface="Mada"/>
              <a:ea typeface="Mada"/>
              <a:cs typeface="Mada"/>
              <a:sym typeface="Mada"/>
            </a:endParaRPr>
          </a:p>
          <a:p>
            <a:pPr indent="0" lvl="0" marL="0" rtl="0" algn="l">
              <a:spcBef>
                <a:spcPts val="0"/>
              </a:spcBef>
              <a:spcAft>
                <a:spcPts val="0"/>
              </a:spcAft>
              <a:buNone/>
            </a:pPr>
            <a:r>
              <a:rPr b="1" lang="ar" sz="1200" u="sng">
                <a:solidFill>
                  <a:srgbClr val="CC0000"/>
                </a:solidFill>
                <a:latin typeface="Mada"/>
                <a:ea typeface="Mada"/>
                <a:cs typeface="Mada"/>
                <a:sym typeface="Mada"/>
              </a:rPr>
              <a:t>Super important:</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NaCl (Salt restriction): 3000 mg/day</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Na (Sodium </a:t>
            </a:r>
            <a:r>
              <a:rPr b="1" lang="ar" sz="1200">
                <a:solidFill>
                  <a:srgbClr val="CC0000"/>
                </a:solidFill>
                <a:latin typeface="Mada"/>
                <a:ea typeface="Mada"/>
                <a:cs typeface="Mada"/>
                <a:sym typeface="Mada"/>
              </a:rPr>
              <a:t>restriction</a:t>
            </a:r>
            <a:r>
              <a:rPr b="1" lang="ar" sz="1200">
                <a:solidFill>
                  <a:srgbClr val="CC0000"/>
                </a:solidFill>
                <a:latin typeface="Mada"/>
                <a:ea typeface="Mada"/>
                <a:cs typeface="Mada"/>
                <a:sym typeface="Mada"/>
              </a:rPr>
              <a:t>): 1500 mg/day</a:t>
            </a:r>
            <a:endParaRPr b="1" sz="1200">
              <a:solidFill>
                <a:srgbClr val="CC0000"/>
              </a:solidFill>
              <a:latin typeface="Mada"/>
              <a:ea typeface="Mada"/>
              <a:cs typeface="Mada"/>
              <a:sym typeface="Mada"/>
            </a:endParaRPr>
          </a:p>
          <a:p>
            <a:pPr indent="0" lvl="0" marL="0" rtl="0" algn="l">
              <a:spcBef>
                <a:spcPts val="0"/>
              </a:spcBef>
              <a:spcAft>
                <a:spcPts val="0"/>
              </a:spcAft>
              <a:buNone/>
            </a:pPr>
            <a:r>
              <a:rPr b="1" lang="ar" sz="1200">
                <a:solidFill>
                  <a:srgbClr val="CC0000"/>
                </a:solidFill>
                <a:latin typeface="Mada"/>
                <a:ea typeface="Mada"/>
                <a:cs typeface="Mada"/>
                <a:sym typeface="Mada"/>
              </a:rPr>
              <a:t>READ THE QUESTION CAREFULLY WHETHER IT IS “</a:t>
            </a:r>
            <a:r>
              <a:rPr b="1" lang="ar" sz="1200" u="sng">
                <a:solidFill>
                  <a:srgbClr val="CC0000"/>
                </a:solidFill>
                <a:latin typeface="Mada"/>
                <a:ea typeface="Mada"/>
                <a:cs typeface="Mada"/>
                <a:sym typeface="Mada"/>
              </a:rPr>
              <a:t>SALT</a:t>
            </a:r>
            <a:r>
              <a:rPr b="1" lang="ar" sz="1200">
                <a:solidFill>
                  <a:srgbClr val="CC0000"/>
                </a:solidFill>
                <a:latin typeface="Mada"/>
                <a:ea typeface="Mada"/>
                <a:cs typeface="Mada"/>
                <a:sym typeface="Mada"/>
              </a:rPr>
              <a:t>” OR “</a:t>
            </a:r>
            <a:r>
              <a:rPr b="1" lang="ar" sz="1200" u="sng">
                <a:solidFill>
                  <a:srgbClr val="CC0000"/>
                </a:solidFill>
                <a:latin typeface="Mada"/>
                <a:ea typeface="Mada"/>
                <a:cs typeface="Mada"/>
                <a:sym typeface="Mada"/>
              </a:rPr>
              <a:t>SODIUM</a:t>
            </a:r>
            <a:r>
              <a:rPr b="1" lang="ar" sz="1200">
                <a:solidFill>
                  <a:srgbClr val="CC0000"/>
                </a:solidFill>
                <a:latin typeface="Mada"/>
                <a:ea typeface="Mada"/>
                <a:cs typeface="Mada"/>
                <a:sym typeface="Mada"/>
              </a:rPr>
              <a:t>” RESTRICTION.</a:t>
            </a:r>
            <a:endParaRPr>
              <a:latin typeface="Mada"/>
              <a:ea typeface="Mada"/>
              <a:cs typeface="Mada"/>
              <a:sym typeface="Mada"/>
            </a:endParaRPr>
          </a:p>
        </p:txBody>
      </p:sp>
      <p:sp>
        <p:nvSpPr>
          <p:cNvPr id="449" name="Google Shape;449;p22"/>
          <p:cNvSpPr txBox="1"/>
          <p:nvPr/>
        </p:nvSpPr>
        <p:spPr>
          <a:xfrm>
            <a:off x="181151" y="7701875"/>
            <a:ext cx="4164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chemeClr val="accent5"/>
                </a:highlight>
                <a:latin typeface="Mada"/>
                <a:ea typeface="Mada"/>
                <a:cs typeface="Mada"/>
                <a:sym typeface="Mada"/>
              </a:rPr>
              <a:t>Benefits of Lowering BP:</a:t>
            </a:r>
            <a:endParaRPr b="1" sz="2200">
              <a:highlight>
                <a:schemeClr val="accent5"/>
              </a:highlight>
              <a:latin typeface="Mada"/>
              <a:ea typeface="Mada"/>
              <a:cs typeface="Mada"/>
              <a:sym typeface="Mada"/>
            </a:endParaRPr>
          </a:p>
        </p:txBody>
      </p:sp>
      <p:graphicFrame>
        <p:nvGraphicFramePr>
          <p:cNvPr id="450" name="Google Shape;450;p22"/>
          <p:cNvGraphicFramePr/>
          <p:nvPr/>
        </p:nvGraphicFramePr>
        <p:xfrm>
          <a:off x="483010" y="8222614"/>
          <a:ext cx="3000000" cy="3000000"/>
        </p:xfrm>
        <a:graphic>
          <a:graphicData uri="http://schemas.openxmlformats.org/drawingml/2006/table">
            <a:tbl>
              <a:tblPr>
                <a:noFill/>
                <a:tableStyleId>{13D45931-49A7-4C74-BC04-1757FAAB3760}</a:tableStyleId>
              </a:tblPr>
              <a:tblGrid>
                <a:gridCol w="1601800"/>
                <a:gridCol w="981025"/>
              </a:tblGrid>
              <a:tr h="309150">
                <a:tc>
                  <a:txBody>
                    <a:bodyPr/>
                    <a:lstStyle/>
                    <a:p>
                      <a:pPr indent="0" lvl="0" marL="0" rtl="0" algn="ctr">
                        <a:lnSpc>
                          <a:spcPct val="100000"/>
                        </a:lnSpc>
                        <a:spcBef>
                          <a:spcPts val="0"/>
                        </a:spcBef>
                        <a:spcAft>
                          <a:spcPts val="0"/>
                        </a:spcAft>
                        <a:buNone/>
                      </a:pPr>
                      <a:r>
                        <a:rPr b="1" lang="ar" sz="1300">
                          <a:latin typeface="Mada"/>
                          <a:ea typeface="Mada"/>
                          <a:cs typeface="Mada"/>
                          <a:sym typeface="Mada"/>
                        </a:rPr>
                        <a:t>Disease </a:t>
                      </a:r>
                      <a:endParaRPr b="1" sz="13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ar" sz="1300">
                          <a:latin typeface="Mada"/>
                          <a:ea typeface="Mada"/>
                          <a:cs typeface="Mada"/>
                          <a:sym typeface="Mada"/>
                        </a:rPr>
                        <a:t>Incidence reduction</a:t>
                      </a:r>
                      <a:endParaRPr b="1" sz="13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r>
              <a:tr h="188300">
                <a:tc>
                  <a:txBody>
                    <a:bodyPr/>
                    <a:lstStyle/>
                    <a:p>
                      <a:pPr indent="0" lvl="0" marL="0" rtl="0" algn="l">
                        <a:spcBef>
                          <a:spcPts val="0"/>
                        </a:spcBef>
                        <a:spcAft>
                          <a:spcPts val="0"/>
                        </a:spcAft>
                        <a:buNone/>
                      </a:pPr>
                      <a:r>
                        <a:rPr lang="ar" sz="1200">
                          <a:latin typeface="Mada"/>
                          <a:ea typeface="Mada"/>
                          <a:cs typeface="Mada"/>
                          <a:sym typeface="Mada"/>
                        </a:rPr>
                        <a:t>Stroke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1200">
                          <a:latin typeface="Mada"/>
                          <a:ea typeface="Mada"/>
                          <a:cs typeface="Mada"/>
                          <a:sym typeface="Mada"/>
                        </a:rPr>
                        <a:t>35-40%</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88300">
                <a:tc>
                  <a:txBody>
                    <a:bodyPr/>
                    <a:lstStyle/>
                    <a:p>
                      <a:pPr indent="0" lvl="0" marL="0" rtl="0" algn="l">
                        <a:spcBef>
                          <a:spcPts val="0"/>
                        </a:spcBef>
                        <a:spcAft>
                          <a:spcPts val="0"/>
                        </a:spcAft>
                        <a:buNone/>
                      </a:pPr>
                      <a:r>
                        <a:rPr lang="ar" sz="1200">
                          <a:latin typeface="Mada"/>
                          <a:ea typeface="Mada"/>
                          <a:cs typeface="Mada"/>
                          <a:sym typeface="Mada"/>
                        </a:rPr>
                        <a:t>Myocardial infarction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1200">
                          <a:latin typeface="Mada"/>
                          <a:ea typeface="Mada"/>
                          <a:cs typeface="Mada"/>
                          <a:sym typeface="Mada"/>
                        </a:rPr>
                        <a:t>20-25%</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88300">
                <a:tc>
                  <a:txBody>
                    <a:bodyPr/>
                    <a:lstStyle/>
                    <a:p>
                      <a:pPr indent="0" lvl="0" marL="0" rtl="0" algn="l">
                        <a:spcBef>
                          <a:spcPts val="0"/>
                        </a:spcBef>
                        <a:spcAft>
                          <a:spcPts val="0"/>
                        </a:spcAft>
                        <a:buNone/>
                      </a:pPr>
                      <a:r>
                        <a:rPr lang="ar" sz="1200">
                          <a:latin typeface="Mada"/>
                          <a:ea typeface="Mada"/>
                          <a:cs typeface="Mada"/>
                          <a:sym typeface="Mada"/>
                        </a:rPr>
                        <a:t>Heart failure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1200">
                          <a:latin typeface="Mada"/>
                          <a:ea typeface="Mada"/>
                          <a:cs typeface="Mada"/>
                          <a:sym typeface="Mada"/>
                        </a:rPr>
                        <a:t>50%</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88300">
                <a:tc>
                  <a:txBody>
                    <a:bodyPr/>
                    <a:lstStyle/>
                    <a:p>
                      <a:pPr indent="0" lvl="0" marL="0" rtl="0" algn="l">
                        <a:spcBef>
                          <a:spcPts val="0"/>
                        </a:spcBef>
                        <a:spcAft>
                          <a:spcPts val="0"/>
                        </a:spcAft>
                        <a:buNone/>
                      </a:pPr>
                      <a:r>
                        <a:rPr lang="ar" sz="1200">
                          <a:latin typeface="Mada"/>
                          <a:ea typeface="Mada"/>
                          <a:cs typeface="Mada"/>
                          <a:sym typeface="Mada"/>
                        </a:rPr>
                        <a:t>Renal failure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1200">
                          <a:latin typeface="Mada"/>
                          <a:ea typeface="Mada"/>
                          <a:cs typeface="Mada"/>
                          <a:sym typeface="Mada"/>
                        </a:rPr>
                        <a:t>35-50%</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451" name="Google Shape;451;p22"/>
          <p:cNvSpPr/>
          <p:nvPr/>
        </p:nvSpPr>
        <p:spPr>
          <a:xfrm>
            <a:off x="4085389" y="3099015"/>
            <a:ext cx="181200" cy="1644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2"/>
          <p:cNvSpPr/>
          <p:nvPr/>
        </p:nvSpPr>
        <p:spPr>
          <a:xfrm>
            <a:off x="5480814" y="3099015"/>
            <a:ext cx="181200" cy="1644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2"/>
          <p:cNvSpPr txBox="1"/>
          <p:nvPr/>
        </p:nvSpPr>
        <p:spPr>
          <a:xfrm>
            <a:off x="2962350" y="8239925"/>
            <a:ext cx="4460400" cy="1036800"/>
          </a:xfrm>
          <a:prstGeom prst="rect">
            <a:avLst/>
          </a:prstGeom>
          <a:noFill/>
          <a:ln>
            <a:noFill/>
          </a:ln>
        </p:spPr>
        <p:txBody>
          <a:bodyPr anchorCtr="0" anchor="t" bIns="91425" lIns="91425" spcFirstLastPara="1" rIns="91425" wrap="square" tIns="91425">
            <a:noAutofit/>
          </a:bodyPr>
          <a:lstStyle/>
          <a:p>
            <a:pPr indent="-162600" lvl="0" marL="316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2 mmHg decrease in mean systolic BP will lead to:</a:t>
            </a:r>
            <a:endParaRPr sz="1200">
              <a:solidFill>
                <a:schemeClr val="dk1"/>
              </a:solidFill>
              <a:latin typeface="Mada"/>
              <a:ea typeface="Mada"/>
              <a:cs typeface="Mada"/>
              <a:sym typeface="Mada"/>
            </a:endParaRPr>
          </a:p>
          <a:p>
            <a:pPr indent="-198600" lvl="1" marL="5940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7% reduction in risk of ischemic heart disease mortality </a:t>
            </a:r>
            <a:endParaRPr sz="1200">
              <a:solidFill>
                <a:schemeClr val="dk1"/>
              </a:solidFill>
              <a:latin typeface="Mada"/>
              <a:ea typeface="Mada"/>
              <a:cs typeface="Mada"/>
              <a:sym typeface="Mada"/>
            </a:endParaRPr>
          </a:p>
          <a:p>
            <a:pPr indent="-198600" lvl="1" marL="5940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10% reduction in risk of stroke mortality.</a:t>
            </a:r>
            <a:endParaRPr sz="1200">
              <a:solidFill>
                <a:schemeClr val="dk1"/>
              </a:solidFill>
              <a:latin typeface="Mada"/>
              <a:ea typeface="Mada"/>
              <a:cs typeface="Mada"/>
              <a:sym typeface="Mada"/>
            </a:endParaRPr>
          </a:p>
          <a:p>
            <a:pPr indent="-198600" lvl="1" marL="5940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Reduce the risk of cardiovascular events up to 10%</a:t>
            </a:r>
            <a:endParaRPr sz="1200">
              <a:solidFill>
                <a:schemeClr val="dk1"/>
              </a:solidFill>
              <a:latin typeface="Mada"/>
              <a:ea typeface="Mada"/>
              <a:cs typeface="Mada"/>
              <a:sym typeface="Mada"/>
            </a:endParaRPr>
          </a:p>
          <a:p>
            <a:pPr indent="-162600" lvl="0" marL="316800" rtl="0" algn="l">
              <a:spcBef>
                <a:spcPts val="1200"/>
              </a:spcBef>
              <a:spcAft>
                <a:spcPts val="0"/>
              </a:spcAft>
              <a:buClr>
                <a:schemeClr val="dk1"/>
              </a:buClr>
              <a:buSzPts val="1200"/>
              <a:buFont typeface="Mada"/>
              <a:buChar char="●"/>
            </a:pPr>
            <a:r>
              <a:rPr b="1" lang="ar" sz="1200">
                <a:solidFill>
                  <a:schemeClr val="dk1"/>
                </a:solidFill>
                <a:latin typeface="Mada"/>
                <a:ea typeface="Mada"/>
                <a:cs typeface="Mada"/>
                <a:sym typeface="Mada"/>
              </a:rPr>
              <a:t>Follow up and monitoring</a:t>
            </a:r>
            <a:endParaRPr b="1" sz="1200">
              <a:solidFill>
                <a:schemeClr val="dk1"/>
              </a:solidFill>
              <a:latin typeface="Mada"/>
              <a:ea typeface="Mada"/>
              <a:cs typeface="Mada"/>
              <a:sym typeface="Mada"/>
            </a:endParaRPr>
          </a:p>
          <a:p>
            <a:pPr indent="-198600" lvl="1" marL="594000" rtl="0" algn="l">
              <a:spcBef>
                <a:spcPts val="0"/>
              </a:spcBef>
              <a:spcAft>
                <a:spcPts val="0"/>
              </a:spcAft>
              <a:buClr>
                <a:schemeClr val="dk1"/>
              </a:buClr>
              <a:buSzPts val="1200"/>
              <a:buFont typeface="Mada"/>
              <a:buChar char="○"/>
            </a:pPr>
            <a:r>
              <a:rPr lang="ar" sz="1100">
                <a:solidFill>
                  <a:schemeClr val="dk1"/>
                </a:solidFill>
                <a:latin typeface="Mada"/>
                <a:ea typeface="Mada"/>
                <a:cs typeface="Mada"/>
                <a:sym typeface="Mada"/>
              </a:rPr>
              <a:t>Patients should return for follow-up after 2-4 weeks and adjustment of medications monthly until the BP goal is reached</a:t>
            </a:r>
            <a:endParaRPr sz="1100">
              <a:solidFill>
                <a:schemeClr val="dk1"/>
              </a:solidFill>
              <a:latin typeface="Mada"/>
              <a:ea typeface="Mada"/>
              <a:cs typeface="Mada"/>
              <a:sym typeface="Mada"/>
            </a:endParaRPr>
          </a:p>
          <a:p>
            <a:pPr indent="-198600" lvl="1" marL="594000" rtl="0" algn="l">
              <a:spcBef>
                <a:spcPts val="0"/>
              </a:spcBef>
              <a:spcAft>
                <a:spcPts val="0"/>
              </a:spcAft>
              <a:buClr>
                <a:schemeClr val="dk1"/>
              </a:buClr>
              <a:buSzPts val="1200"/>
              <a:buFont typeface="Mada"/>
              <a:buChar char="○"/>
            </a:pPr>
            <a:r>
              <a:rPr lang="ar" sz="1100">
                <a:solidFill>
                  <a:schemeClr val="dk1"/>
                </a:solidFill>
                <a:latin typeface="Mada"/>
                <a:ea typeface="Mada"/>
                <a:cs typeface="Mada"/>
                <a:sym typeface="Mada"/>
              </a:rPr>
              <a:t>More frequent visits for stage 2 HTN or with complication comorbid conditions</a:t>
            </a:r>
            <a:endParaRPr sz="1100">
              <a:solidFill>
                <a:schemeClr val="dk1"/>
              </a:solidFill>
              <a:latin typeface="Mada"/>
              <a:ea typeface="Mada"/>
              <a:cs typeface="Mada"/>
              <a:sym typeface="Mada"/>
            </a:endParaRPr>
          </a:p>
          <a:p>
            <a:pPr indent="-198600" lvl="1" marL="594000" rtl="0" algn="l">
              <a:spcBef>
                <a:spcPts val="0"/>
              </a:spcBef>
              <a:spcAft>
                <a:spcPts val="0"/>
              </a:spcAft>
              <a:buClr>
                <a:schemeClr val="dk1"/>
              </a:buClr>
              <a:buSzPts val="1200"/>
              <a:buFont typeface="Mada"/>
              <a:buChar char="○"/>
            </a:pPr>
            <a:r>
              <a:rPr lang="ar" sz="1100">
                <a:solidFill>
                  <a:schemeClr val="dk1"/>
                </a:solidFill>
                <a:latin typeface="Mada"/>
                <a:ea typeface="Mada"/>
                <a:cs typeface="Mada"/>
                <a:sym typeface="Mada"/>
              </a:rPr>
              <a:t>Serum potassium and Cr monitored 1-2 times per year</a:t>
            </a:r>
            <a:endParaRPr sz="1200">
              <a:solidFill>
                <a:schemeClr val="dk1"/>
              </a:solidFill>
              <a:latin typeface="Mada"/>
              <a:ea typeface="Mada"/>
              <a:cs typeface="Mada"/>
              <a:sym typeface="Mada"/>
            </a:endParaRPr>
          </a:p>
          <a:p>
            <a:pPr indent="0" lvl="0" marL="0" rtl="0" algn="l">
              <a:spcBef>
                <a:spcPts val="0"/>
              </a:spcBef>
              <a:spcAft>
                <a:spcPts val="1200"/>
              </a:spcAft>
              <a:buNone/>
            </a:pPr>
            <a:r>
              <a:t/>
            </a:r>
            <a:endParaRPr sz="1200">
              <a:solidFill>
                <a:schemeClr val="dk1"/>
              </a:solidFill>
              <a:latin typeface="Mada"/>
              <a:ea typeface="Mada"/>
              <a:cs typeface="Mada"/>
              <a:sym typeface="Mad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graphicFrame>
        <p:nvGraphicFramePr>
          <p:cNvPr id="458" name="Google Shape;458;p23"/>
          <p:cNvGraphicFramePr/>
          <p:nvPr/>
        </p:nvGraphicFramePr>
        <p:xfrm>
          <a:off x="250550" y="4892650"/>
          <a:ext cx="3000000" cy="3000000"/>
        </p:xfrm>
        <a:graphic>
          <a:graphicData uri="http://schemas.openxmlformats.org/drawingml/2006/table">
            <a:tbl>
              <a:tblPr>
                <a:noFill/>
                <a:tableStyleId>{13D45931-49A7-4C74-BC04-1757FAAB3760}</a:tableStyleId>
              </a:tblPr>
              <a:tblGrid>
                <a:gridCol w="634800"/>
                <a:gridCol w="5560800"/>
                <a:gridCol w="796950"/>
              </a:tblGrid>
              <a:tr h="374825">
                <a:tc>
                  <a:txBody>
                    <a:bodyPr/>
                    <a:lstStyle/>
                    <a:p>
                      <a:pPr indent="0" lvl="0" marL="0" rtl="0" algn="ctr">
                        <a:spcBef>
                          <a:spcPts val="0"/>
                        </a:spcBef>
                        <a:spcAft>
                          <a:spcPts val="0"/>
                        </a:spcAft>
                        <a:buNone/>
                      </a:pPr>
                      <a:r>
                        <a:rPr b="1" lang="ar" sz="1200">
                          <a:latin typeface="Mada"/>
                          <a:ea typeface="Mada"/>
                          <a:cs typeface="Mada"/>
                          <a:sym typeface="Mada"/>
                        </a:rPr>
                        <a:t>Grade </a:t>
                      </a:r>
                      <a:endParaRPr b="1" sz="1200">
                        <a:latin typeface="Mada"/>
                        <a:ea typeface="Mada"/>
                        <a:cs typeface="Mada"/>
                        <a:sym typeface="Mada"/>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6"/>
                    </a:solidFill>
                  </a:tcPr>
                </a:tc>
                <a:tc gridSpan="2">
                  <a:txBody>
                    <a:bodyPr/>
                    <a:lstStyle/>
                    <a:p>
                      <a:pPr indent="0" lvl="0" marL="0" rtl="0" algn="ctr">
                        <a:spcBef>
                          <a:spcPts val="0"/>
                        </a:spcBef>
                        <a:spcAft>
                          <a:spcPts val="0"/>
                        </a:spcAft>
                        <a:buNone/>
                      </a:pPr>
                      <a:r>
                        <a:rPr b="1" lang="ar" sz="1300">
                          <a:latin typeface="Mada"/>
                          <a:ea typeface="Mada"/>
                          <a:cs typeface="Mada"/>
                          <a:sym typeface="Mada"/>
                        </a:rPr>
                        <a:t>Description </a:t>
                      </a:r>
                      <a:endParaRPr b="1" sz="1300">
                        <a:latin typeface="Mada"/>
                        <a:ea typeface="Mada"/>
                        <a:cs typeface="Mada"/>
                        <a:sym typeface="Mada"/>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6"/>
                    </a:solidFill>
                  </a:tcPr>
                </a:tc>
                <a:tc hMerge="1"/>
              </a:tr>
              <a:tr h="533375">
                <a:tc>
                  <a:txBody>
                    <a:bodyPr/>
                    <a:lstStyle/>
                    <a:p>
                      <a:pPr indent="0" lvl="0" marL="0" rtl="0" algn="ctr">
                        <a:spcBef>
                          <a:spcPts val="0"/>
                        </a:spcBef>
                        <a:spcAft>
                          <a:spcPts val="0"/>
                        </a:spcAft>
                        <a:buClr>
                          <a:schemeClr val="dk1"/>
                        </a:buClr>
                        <a:buSzPts val="1100"/>
                        <a:buFont typeface="Arial"/>
                        <a:buNone/>
                      </a:pPr>
                      <a:r>
                        <a:rPr b="1" lang="ar" sz="1500">
                          <a:solidFill>
                            <a:schemeClr val="dk1"/>
                          </a:solidFill>
                          <a:latin typeface="Mada"/>
                          <a:ea typeface="Mada"/>
                          <a:cs typeface="Mada"/>
                          <a:sym typeface="Mada"/>
                        </a:rPr>
                        <a:t>I</a:t>
                      </a:r>
                      <a:endParaRPr b="1" sz="1500">
                        <a:latin typeface="Mada"/>
                        <a:ea typeface="Mada"/>
                        <a:cs typeface="Mada"/>
                        <a:sym typeface="Mada"/>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gridSpan="2">
                  <a:txBody>
                    <a:bodyPr/>
                    <a:lstStyle/>
                    <a:p>
                      <a:pPr indent="-234600" lvl="0" marL="316800" rtl="0" algn="l">
                        <a:spcBef>
                          <a:spcPts val="0"/>
                        </a:spcBef>
                        <a:spcAft>
                          <a:spcPts val="0"/>
                        </a:spcAft>
                        <a:buSzPts val="1200"/>
                        <a:buFont typeface="Mada"/>
                        <a:buChar char="●"/>
                      </a:pPr>
                      <a:r>
                        <a:rPr lang="ar" sz="1200">
                          <a:latin typeface="Mada"/>
                          <a:ea typeface="Mada"/>
                          <a:cs typeface="Mada"/>
                          <a:sym typeface="Mada"/>
                        </a:rPr>
                        <a:t>Minimal narrowing </a:t>
                      </a:r>
                      <a:r>
                        <a:rPr lang="ar" sz="1200">
                          <a:solidFill>
                            <a:srgbClr val="6AA84F"/>
                          </a:solidFill>
                          <a:latin typeface="Mada"/>
                          <a:ea typeface="Mada"/>
                          <a:cs typeface="Mada"/>
                          <a:sym typeface="Mada"/>
                        </a:rPr>
                        <a:t>and thickening</a:t>
                      </a:r>
                      <a:r>
                        <a:rPr lang="ar" sz="1200">
                          <a:latin typeface="Mada"/>
                          <a:ea typeface="Mada"/>
                          <a:cs typeface="Mada"/>
                          <a:sym typeface="Mada"/>
                        </a:rPr>
                        <a:t>  of retinal arteries and</a:t>
                      </a:r>
                      <a:r>
                        <a:rPr lang="ar" sz="1200">
                          <a:solidFill>
                            <a:srgbClr val="1C4588"/>
                          </a:solidFill>
                          <a:latin typeface="Mada"/>
                          <a:ea typeface="Mada"/>
                          <a:cs typeface="Mada"/>
                          <a:sym typeface="Mada"/>
                        </a:rPr>
                        <a:t> increased reflectiveness </a:t>
                      </a:r>
                      <a:r>
                        <a:rPr lang="ar" sz="1200">
                          <a:solidFill>
                            <a:srgbClr val="6AA84F"/>
                          </a:solidFill>
                          <a:latin typeface="Mada"/>
                          <a:ea typeface="Mada"/>
                          <a:cs typeface="Mada"/>
                          <a:sym typeface="Mada"/>
                        </a:rPr>
                        <a:t>(“</a:t>
                      </a:r>
                      <a:r>
                        <a:rPr b="1" lang="ar" sz="1200">
                          <a:solidFill>
                            <a:srgbClr val="CC0000"/>
                          </a:solidFill>
                          <a:latin typeface="Mada"/>
                          <a:ea typeface="Mada"/>
                          <a:cs typeface="Mada"/>
                          <a:sym typeface="Mada"/>
                        </a:rPr>
                        <a:t>Silver Wiring</a:t>
                      </a:r>
                      <a:r>
                        <a:rPr lang="ar"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hMerge="1"/>
              </a:tr>
              <a:tr h="1224075">
                <a:tc>
                  <a:txBody>
                    <a:bodyPr/>
                    <a:lstStyle/>
                    <a:p>
                      <a:pPr indent="0" lvl="0" marL="0" rtl="0" algn="ctr">
                        <a:spcBef>
                          <a:spcPts val="0"/>
                        </a:spcBef>
                        <a:spcAft>
                          <a:spcPts val="0"/>
                        </a:spcAft>
                        <a:buClr>
                          <a:schemeClr val="dk1"/>
                        </a:buClr>
                        <a:buSzPts val="1100"/>
                        <a:buFont typeface="Arial"/>
                        <a:buNone/>
                      </a:pPr>
                      <a:r>
                        <a:rPr b="1" lang="ar" sz="1500">
                          <a:solidFill>
                            <a:schemeClr val="dk1"/>
                          </a:solidFill>
                          <a:latin typeface="Mada"/>
                          <a:ea typeface="Mada"/>
                          <a:cs typeface="Mada"/>
                          <a:sym typeface="Mada"/>
                        </a:rPr>
                        <a:t>II</a:t>
                      </a:r>
                      <a:endParaRPr b="1" sz="1500">
                        <a:latin typeface="Mada"/>
                        <a:ea typeface="Mada"/>
                        <a:cs typeface="Mada"/>
                        <a:sym typeface="Mada"/>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234600" lvl="0" marL="316800" rtl="0" algn="l">
                        <a:spcBef>
                          <a:spcPts val="0"/>
                        </a:spcBef>
                        <a:spcAft>
                          <a:spcPts val="0"/>
                        </a:spcAft>
                        <a:buSzPts val="1200"/>
                        <a:buFont typeface="Mada"/>
                        <a:buChar char="●"/>
                      </a:pPr>
                      <a:r>
                        <a:rPr lang="ar" sz="1200">
                          <a:solidFill>
                            <a:schemeClr val="dk1"/>
                          </a:solidFill>
                          <a:latin typeface="Mada"/>
                          <a:ea typeface="Mada"/>
                          <a:cs typeface="Mada"/>
                          <a:sym typeface="Mada"/>
                        </a:rPr>
                        <a:t>A</a:t>
                      </a:r>
                      <a:r>
                        <a:rPr lang="ar" sz="1200">
                          <a:solidFill>
                            <a:schemeClr val="dk1"/>
                          </a:solidFill>
                          <a:latin typeface="Mada"/>
                          <a:ea typeface="Mada"/>
                          <a:cs typeface="Mada"/>
                          <a:sym typeface="Mada"/>
                        </a:rPr>
                        <a:t>rteriovenous</a:t>
                      </a:r>
                      <a:r>
                        <a:rPr b="1" lang="ar" sz="1200">
                          <a:solidFill>
                            <a:srgbClr val="CC0000"/>
                          </a:solidFill>
                          <a:latin typeface="Mada"/>
                          <a:ea typeface="Mada"/>
                          <a:cs typeface="Mada"/>
                          <a:sym typeface="Mada"/>
                        </a:rPr>
                        <a:t> nipping</a:t>
                      </a:r>
                      <a:r>
                        <a:rPr lang="ar" sz="1200">
                          <a:solidFill>
                            <a:srgbClr val="CC0000"/>
                          </a:solidFill>
                          <a:latin typeface="Mada"/>
                          <a:ea typeface="Mada"/>
                          <a:cs typeface="Mada"/>
                          <a:sym typeface="Mada"/>
                        </a:rPr>
                        <a:t> </a:t>
                      </a:r>
                      <a:r>
                        <a:rPr lang="ar" sz="1200">
                          <a:solidFill>
                            <a:srgbClr val="6AA84F"/>
                          </a:solidFill>
                          <a:latin typeface="Mada"/>
                          <a:ea typeface="Mada"/>
                          <a:cs typeface="Mada"/>
                          <a:sym typeface="Mada"/>
                        </a:rPr>
                        <a:t>(</a:t>
                      </a:r>
                      <a:r>
                        <a:rPr lang="ar" sz="1200">
                          <a:solidFill>
                            <a:srgbClr val="6AA84F"/>
                          </a:solidFill>
                          <a:latin typeface="Mada"/>
                          <a:ea typeface="Mada"/>
                          <a:cs typeface="Mada"/>
                          <a:sym typeface="Mada"/>
                        </a:rPr>
                        <a:t>yellow arrow</a:t>
                      </a:r>
                      <a:r>
                        <a:rPr lang="ar" sz="1200">
                          <a:solidFill>
                            <a:srgbClr val="6AA84F"/>
                          </a:solidFill>
                          <a:latin typeface="Mada"/>
                          <a:ea typeface="Mada"/>
                          <a:cs typeface="Mada"/>
                          <a:sym typeface="Mada"/>
                        </a:rPr>
                        <a:t>): </a:t>
                      </a:r>
                      <a:r>
                        <a:rPr lang="ar" sz="1200">
                          <a:latin typeface="Mada"/>
                          <a:ea typeface="Mada"/>
                          <a:cs typeface="Mada"/>
                          <a:sym typeface="Mada"/>
                        </a:rPr>
                        <a:t>Narrowing of retinal arteries in conjunction with regions of focal narrowing. </a:t>
                      </a:r>
                      <a:r>
                        <a:rPr lang="ar" sz="1200">
                          <a:solidFill>
                            <a:srgbClr val="1C4588"/>
                          </a:solidFill>
                          <a:latin typeface="Mada"/>
                          <a:ea typeface="Mada"/>
                          <a:cs typeface="Mada"/>
                          <a:sym typeface="Mada"/>
                        </a:rPr>
                        <a:t>Produced when thickened retinal arteries pass over the retinal veins</a:t>
                      </a:r>
                      <a:endParaRPr sz="1700">
                        <a:solidFill>
                          <a:srgbClr val="999999"/>
                        </a:solidFill>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800">
                        <a:latin typeface="Mada Medium"/>
                        <a:ea typeface="Mada Medium"/>
                        <a:cs typeface="Mada Medium"/>
                        <a:sym typeface="Mada Medium"/>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731300">
                <a:tc>
                  <a:txBody>
                    <a:bodyPr/>
                    <a:lstStyle/>
                    <a:p>
                      <a:pPr indent="0" lvl="0" marL="0" rtl="0" algn="ctr">
                        <a:spcBef>
                          <a:spcPts val="0"/>
                        </a:spcBef>
                        <a:spcAft>
                          <a:spcPts val="0"/>
                        </a:spcAft>
                        <a:buClr>
                          <a:schemeClr val="dk1"/>
                        </a:buClr>
                        <a:buSzPts val="1100"/>
                        <a:buFont typeface="Arial"/>
                        <a:buNone/>
                      </a:pPr>
                      <a:r>
                        <a:rPr b="1" lang="ar" sz="1500">
                          <a:solidFill>
                            <a:schemeClr val="dk1"/>
                          </a:solidFill>
                          <a:latin typeface="Mada"/>
                          <a:ea typeface="Mada"/>
                          <a:cs typeface="Mada"/>
                          <a:sym typeface="Mada"/>
                        </a:rPr>
                        <a:t>III</a:t>
                      </a:r>
                      <a:endParaRPr b="1" sz="1500">
                        <a:latin typeface="Mada"/>
                        <a:ea typeface="Mada"/>
                        <a:cs typeface="Mada"/>
                        <a:sym typeface="Mada"/>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234600" lvl="0" marL="316800" rtl="0" algn="l">
                        <a:spcBef>
                          <a:spcPts val="0"/>
                        </a:spcBef>
                        <a:spcAft>
                          <a:spcPts val="0"/>
                        </a:spcAft>
                        <a:buSzPts val="1200"/>
                        <a:buFont typeface="Mada"/>
                        <a:buChar char="●"/>
                      </a:pPr>
                      <a:r>
                        <a:rPr lang="ar" sz="1200">
                          <a:latin typeface="Mada"/>
                          <a:ea typeface="Mada"/>
                          <a:cs typeface="Mada"/>
                          <a:sym typeface="Mada"/>
                        </a:rPr>
                        <a:t>Abnormalities seen in Grade </a:t>
                      </a:r>
                      <a:r>
                        <a:rPr lang="ar" sz="1200">
                          <a:solidFill>
                            <a:schemeClr val="dk1"/>
                          </a:solidFill>
                          <a:latin typeface="Mada"/>
                          <a:ea typeface="Mada"/>
                          <a:cs typeface="Mada"/>
                          <a:sym typeface="Mada"/>
                        </a:rPr>
                        <a:t>I</a:t>
                      </a:r>
                      <a:r>
                        <a:rPr lang="ar" sz="1200">
                          <a:latin typeface="Mada"/>
                          <a:ea typeface="Mada"/>
                          <a:cs typeface="Mada"/>
                          <a:sym typeface="Mada"/>
                        </a:rPr>
                        <a:t> </a:t>
                      </a:r>
                      <a:r>
                        <a:rPr lang="ar" sz="1200">
                          <a:solidFill>
                            <a:schemeClr val="dk1"/>
                          </a:solidFill>
                          <a:latin typeface="Mada"/>
                          <a:ea typeface="Mada"/>
                          <a:cs typeface="Mada"/>
                          <a:sym typeface="Mada"/>
                        </a:rPr>
                        <a:t>II, plus </a:t>
                      </a:r>
                      <a:r>
                        <a:rPr lang="ar" sz="1200">
                          <a:solidFill>
                            <a:srgbClr val="1C4588"/>
                          </a:solidFill>
                          <a:latin typeface="Mada"/>
                          <a:ea typeface="Mada"/>
                          <a:cs typeface="Mada"/>
                          <a:sym typeface="Mada"/>
                        </a:rPr>
                        <a:t>flame-shaped</a:t>
                      </a:r>
                      <a:r>
                        <a:rPr lang="ar" sz="1200">
                          <a:solidFill>
                            <a:schemeClr val="dk1"/>
                          </a:solidFill>
                          <a:latin typeface="Mada"/>
                          <a:ea typeface="Mada"/>
                          <a:cs typeface="Mada"/>
                          <a:sym typeface="Mada"/>
                        </a:rPr>
                        <a:t>  retinal hemorrhages, hard exudates and </a:t>
                      </a:r>
                      <a:r>
                        <a:rPr b="1" lang="ar" sz="1200">
                          <a:solidFill>
                            <a:srgbClr val="CC0000"/>
                          </a:solidFill>
                          <a:latin typeface="Mada"/>
                          <a:ea typeface="Mada"/>
                          <a:cs typeface="Mada"/>
                          <a:sym typeface="Mada"/>
                        </a:rPr>
                        <a:t>cotton wool spots</a:t>
                      </a:r>
                      <a:r>
                        <a:rPr lang="ar" sz="1200">
                          <a:solidFill>
                            <a:schemeClr val="dk1"/>
                          </a:solidFill>
                          <a:latin typeface="Mada"/>
                          <a:ea typeface="Mada"/>
                          <a:cs typeface="Mada"/>
                          <a:sym typeface="Mada"/>
                        </a:rPr>
                        <a:t>,</a:t>
                      </a:r>
                      <a:r>
                        <a:rPr lang="ar" sz="1000">
                          <a:solidFill>
                            <a:schemeClr val="dk1"/>
                          </a:solidFill>
                          <a:latin typeface="Mada"/>
                          <a:ea typeface="Mada"/>
                          <a:cs typeface="Mada"/>
                          <a:sym typeface="Mada"/>
                        </a:rPr>
                        <a:t> </a:t>
                      </a:r>
                      <a:r>
                        <a:rPr lang="ar" sz="1200">
                          <a:solidFill>
                            <a:schemeClr val="dk1"/>
                          </a:solidFill>
                          <a:latin typeface="Mada"/>
                          <a:ea typeface="Mada"/>
                          <a:cs typeface="Mada"/>
                          <a:sym typeface="Mada"/>
                        </a:rPr>
                        <a:t>as well as </a:t>
                      </a:r>
                      <a:r>
                        <a:rPr b="1" lang="ar" sz="1200">
                          <a:solidFill>
                            <a:srgbClr val="CC0000"/>
                          </a:solidFill>
                          <a:latin typeface="Mada"/>
                          <a:ea typeface="Mada"/>
                          <a:cs typeface="Mada"/>
                          <a:sym typeface="Mada"/>
                        </a:rPr>
                        <a:t>copper wiring</a:t>
                      </a:r>
                      <a:r>
                        <a:rPr lang="ar" sz="1200">
                          <a:solidFill>
                            <a:schemeClr val="dk1"/>
                          </a:solidFill>
                          <a:latin typeface="Mada"/>
                          <a:ea typeface="Mada"/>
                          <a:cs typeface="Mada"/>
                          <a:sym typeface="Mada"/>
                        </a:rPr>
                        <a:t> of blood vessels.</a:t>
                      </a:r>
                      <a:endParaRPr sz="1200">
                        <a:solidFill>
                          <a:srgbClr val="999999"/>
                        </a:solidFill>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800">
                        <a:latin typeface="Mada Medium"/>
                        <a:ea typeface="Mada Medium"/>
                        <a:cs typeface="Mada Medium"/>
                        <a:sym typeface="Mada Medium"/>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585200">
                <a:tc>
                  <a:txBody>
                    <a:bodyPr/>
                    <a:lstStyle/>
                    <a:p>
                      <a:pPr indent="0" lvl="0" marL="0" rtl="0" algn="ctr">
                        <a:spcBef>
                          <a:spcPts val="0"/>
                        </a:spcBef>
                        <a:spcAft>
                          <a:spcPts val="0"/>
                        </a:spcAft>
                        <a:buClr>
                          <a:schemeClr val="dk1"/>
                        </a:buClr>
                        <a:buSzPts val="1100"/>
                        <a:buFont typeface="Arial"/>
                        <a:buNone/>
                      </a:pPr>
                      <a:r>
                        <a:rPr b="1" lang="ar" sz="1500">
                          <a:solidFill>
                            <a:schemeClr val="dk1"/>
                          </a:solidFill>
                          <a:latin typeface="Mada"/>
                          <a:ea typeface="Mada"/>
                          <a:cs typeface="Mada"/>
                          <a:sym typeface="Mada"/>
                        </a:rPr>
                        <a:t>IV</a:t>
                      </a:r>
                      <a:endParaRPr b="1" sz="1500">
                        <a:latin typeface="Mada"/>
                        <a:ea typeface="Mada"/>
                        <a:cs typeface="Mada"/>
                        <a:sym typeface="Mada"/>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234600" lvl="0" marL="316800" rtl="0" algn="l">
                        <a:lnSpc>
                          <a:spcPct val="100000"/>
                        </a:lnSpc>
                        <a:spcBef>
                          <a:spcPts val="0"/>
                        </a:spcBef>
                        <a:spcAft>
                          <a:spcPts val="0"/>
                        </a:spcAft>
                        <a:buSzPts val="1200"/>
                        <a:buFont typeface="Mada"/>
                        <a:buChar char="●"/>
                      </a:pPr>
                      <a:r>
                        <a:rPr lang="ar" sz="1200">
                          <a:latin typeface="Mada"/>
                          <a:ea typeface="Mada"/>
                          <a:cs typeface="Mada"/>
                          <a:sym typeface="Mada"/>
                        </a:rPr>
                        <a:t>Abnormalities encountered in Grade I through III, as well as swelling of the optic nerve head and </a:t>
                      </a:r>
                      <a:r>
                        <a:rPr b="1" lang="ar" sz="1200">
                          <a:latin typeface="Mada"/>
                          <a:ea typeface="Mada"/>
                          <a:cs typeface="Mada"/>
                          <a:sym typeface="Mada"/>
                        </a:rPr>
                        <a:t>macular star</a:t>
                      </a:r>
                      <a:r>
                        <a:rPr lang="ar" sz="1200">
                          <a:latin typeface="Mada"/>
                          <a:ea typeface="Mada"/>
                          <a:cs typeface="Mada"/>
                          <a:sym typeface="Mada"/>
                        </a:rPr>
                        <a:t>.</a:t>
                      </a:r>
                      <a:endParaRPr sz="1200">
                        <a:latin typeface="Mada"/>
                        <a:ea typeface="Mada"/>
                        <a:cs typeface="Mada"/>
                        <a:sym typeface="Mada"/>
                      </a:endParaRPr>
                    </a:p>
                    <a:p>
                      <a:pPr indent="-234600" lvl="0" marL="316800" rtl="0" algn="l">
                        <a:lnSpc>
                          <a:spcPct val="100000"/>
                        </a:lnSpc>
                        <a:spcBef>
                          <a:spcPts val="0"/>
                        </a:spcBef>
                        <a:spcAft>
                          <a:spcPts val="0"/>
                        </a:spcAft>
                        <a:buSzPts val="1200"/>
                        <a:buFont typeface="Mada"/>
                        <a:buChar char="●"/>
                      </a:pPr>
                      <a:r>
                        <a:rPr lang="ar" sz="1200">
                          <a:latin typeface="Mada"/>
                          <a:ea typeface="Mada"/>
                          <a:cs typeface="Mada"/>
                          <a:sym typeface="Mada"/>
                        </a:rPr>
                        <a:t>There is blurring of the borders of the optic disk with hemorrhages (yellow arrows) and exudates.</a:t>
                      </a:r>
                      <a:endParaRPr sz="1200">
                        <a:latin typeface="Mada"/>
                        <a:ea typeface="Mada"/>
                        <a:cs typeface="Mada"/>
                        <a:sym typeface="Mada"/>
                      </a:endParaRPr>
                    </a:p>
                    <a:p>
                      <a:pPr indent="-234600" lvl="0" marL="316800" rtl="0" algn="l">
                        <a:lnSpc>
                          <a:spcPct val="100000"/>
                        </a:lnSpc>
                        <a:spcBef>
                          <a:spcPts val="0"/>
                        </a:spcBef>
                        <a:spcAft>
                          <a:spcPts val="0"/>
                        </a:spcAft>
                        <a:buSzPts val="1200"/>
                        <a:buFont typeface="Mada"/>
                        <a:buChar char="●"/>
                      </a:pPr>
                      <a:r>
                        <a:rPr b="1" lang="ar" sz="1200">
                          <a:solidFill>
                            <a:srgbClr val="CC0000"/>
                          </a:solidFill>
                          <a:latin typeface="Mada"/>
                          <a:ea typeface="Mada"/>
                          <a:cs typeface="Mada"/>
                          <a:sym typeface="Mada"/>
                        </a:rPr>
                        <a:t>papilledema from malignant hypertension</a:t>
                      </a:r>
                      <a:r>
                        <a:rPr lang="ar" sz="1200">
                          <a:latin typeface="Mada"/>
                          <a:ea typeface="Mada"/>
                          <a:cs typeface="Mada"/>
                          <a:sym typeface="Mada"/>
                        </a:rPr>
                        <a:t> </a:t>
                      </a:r>
                      <a:endParaRPr sz="1200">
                        <a:latin typeface="Mada"/>
                        <a:ea typeface="Mada"/>
                        <a:cs typeface="Mada"/>
                        <a:sym typeface="Mada"/>
                      </a:endParaRPr>
                    </a:p>
                    <a:p>
                      <a:pPr indent="-240950" lvl="0" marL="316800" rtl="0" algn="l">
                        <a:lnSpc>
                          <a:spcPct val="100000"/>
                        </a:lnSpc>
                        <a:spcBef>
                          <a:spcPts val="0"/>
                        </a:spcBef>
                        <a:spcAft>
                          <a:spcPts val="0"/>
                        </a:spcAft>
                        <a:buClr>
                          <a:srgbClr val="B7B7B7"/>
                        </a:buClr>
                        <a:buSzPts val="1300"/>
                        <a:buFont typeface="Mada"/>
                        <a:buChar char="●"/>
                      </a:pPr>
                      <a:r>
                        <a:rPr lang="ar" sz="1200">
                          <a:solidFill>
                            <a:srgbClr val="B7B7B7"/>
                          </a:solidFill>
                          <a:latin typeface="Mada"/>
                          <a:ea typeface="Mada"/>
                          <a:cs typeface="Mada"/>
                          <a:sym typeface="Mada"/>
                        </a:rPr>
                        <a:t>The lipid-rich component of the exudate is able to penetrate into the outer plexiform layer, creating what is clinically seen as a macular star pattern.</a:t>
                      </a:r>
                      <a:endParaRPr sz="1700">
                        <a:solidFill>
                          <a:srgbClr val="B7B7B7"/>
                        </a:solidFill>
                        <a:latin typeface="Mada"/>
                        <a:ea typeface="Mada"/>
                        <a:cs typeface="Mada"/>
                        <a:sym typeface="Mada"/>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800">
                        <a:latin typeface="Mada Medium"/>
                        <a:ea typeface="Mada Medium"/>
                        <a:cs typeface="Mada Medium"/>
                        <a:sym typeface="Mada Medium"/>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
        <p:nvSpPr>
          <p:cNvPr id="459" name="Google Shape;459;p23"/>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460" name="Google Shape;460;p23"/>
          <p:cNvSpPr txBox="1"/>
          <p:nvPr/>
        </p:nvSpPr>
        <p:spPr>
          <a:xfrm>
            <a:off x="1360850" y="7500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200">
                <a:solidFill>
                  <a:schemeClr val="dk1"/>
                </a:solidFill>
                <a:latin typeface="Mada"/>
                <a:ea typeface="Mada"/>
                <a:cs typeface="Mada"/>
                <a:sym typeface="Mada"/>
              </a:rPr>
              <a:t>Complications of Hypertension</a:t>
            </a:r>
            <a:endParaRPr b="1" sz="2200">
              <a:solidFill>
                <a:schemeClr val="dk1"/>
              </a:solidFill>
              <a:latin typeface="Mada"/>
              <a:ea typeface="Mada"/>
              <a:cs typeface="Mada"/>
              <a:sym typeface="Mada"/>
            </a:endParaRPr>
          </a:p>
        </p:txBody>
      </p:sp>
      <p:sp>
        <p:nvSpPr>
          <p:cNvPr id="461" name="Google Shape;461;p23"/>
          <p:cNvSpPr txBox="1"/>
          <p:nvPr/>
        </p:nvSpPr>
        <p:spPr>
          <a:xfrm>
            <a:off x="-7786500" y="974387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pic>
        <p:nvPicPr>
          <p:cNvPr id="462" name="Google Shape;462;p23"/>
          <p:cNvPicPr preferRelativeResize="0"/>
          <p:nvPr/>
        </p:nvPicPr>
        <p:blipFill rotWithShape="1">
          <a:blip r:embed="rId3">
            <a:alphaModFix/>
          </a:blip>
          <a:srcRect b="0" l="106009" r="-106009" t="0"/>
          <a:stretch/>
        </p:blipFill>
        <p:spPr>
          <a:xfrm>
            <a:off x="-7753275" y="382850"/>
            <a:ext cx="4337876" cy="2629393"/>
          </a:xfrm>
          <a:prstGeom prst="rect">
            <a:avLst/>
          </a:prstGeom>
          <a:noFill/>
          <a:ln>
            <a:noFill/>
          </a:ln>
        </p:spPr>
      </p:pic>
      <p:sp>
        <p:nvSpPr>
          <p:cNvPr id="463" name="Google Shape;463;p23"/>
          <p:cNvSpPr txBox="1"/>
          <p:nvPr/>
        </p:nvSpPr>
        <p:spPr>
          <a:xfrm>
            <a:off x="918250" y="2224750"/>
            <a:ext cx="2930700" cy="5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800">
                <a:solidFill>
                  <a:srgbClr val="434343"/>
                </a:solidFill>
                <a:latin typeface="Ubuntu"/>
                <a:ea typeface="Ubuntu"/>
                <a:cs typeface="Ubuntu"/>
                <a:sym typeface="Ubuntu"/>
              </a:rPr>
              <a:t>Vascular</a:t>
            </a:r>
            <a:r>
              <a:rPr b="1" baseline="30000" lang="ar" sz="1800">
                <a:solidFill>
                  <a:srgbClr val="434343"/>
                </a:solidFill>
                <a:latin typeface="Ubuntu"/>
                <a:ea typeface="Ubuntu"/>
                <a:cs typeface="Ubuntu"/>
                <a:sym typeface="Ubuntu"/>
              </a:rPr>
              <a:t>1</a:t>
            </a:r>
            <a:endParaRPr b="1" baseline="30000" sz="1800">
              <a:solidFill>
                <a:srgbClr val="434343"/>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ar" sz="1200">
                <a:solidFill>
                  <a:schemeClr val="dk1"/>
                </a:solidFill>
                <a:latin typeface="Mada Medium"/>
                <a:ea typeface="Mada Medium"/>
                <a:cs typeface="Mada Medium"/>
                <a:sym typeface="Mada Medium"/>
              </a:rPr>
              <a:t>Aortic Dissection, Peripheral vascular disease, </a:t>
            </a:r>
            <a:r>
              <a:rPr lang="ar" sz="1200">
                <a:solidFill>
                  <a:schemeClr val="dk1"/>
                </a:solidFill>
                <a:latin typeface="Mada Medium"/>
                <a:ea typeface="Mada Medium"/>
                <a:cs typeface="Mada Medium"/>
                <a:sym typeface="Mada Medium"/>
              </a:rPr>
              <a:t>Hypertensive crisis urgency/ emergency</a:t>
            </a:r>
            <a:r>
              <a:rPr lang="ar" sz="1200">
                <a:solidFill>
                  <a:srgbClr val="666666"/>
                </a:solidFill>
                <a:latin typeface="Mada Medium"/>
                <a:ea typeface="Mada Medium"/>
                <a:cs typeface="Mada Medium"/>
                <a:sym typeface="Mada Medium"/>
              </a:rPr>
              <a:t> </a:t>
            </a:r>
            <a:endParaRPr sz="1200">
              <a:solidFill>
                <a:srgbClr val="666666"/>
              </a:solidFill>
              <a:latin typeface="Mada Medium"/>
              <a:ea typeface="Mada Medium"/>
              <a:cs typeface="Mada Medium"/>
              <a:sym typeface="Mada Medium"/>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da Medium"/>
              <a:ea typeface="Mada Medium"/>
              <a:cs typeface="Mada Medium"/>
              <a:sym typeface="Mada Medium"/>
            </a:endParaRPr>
          </a:p>
        </p:txBody>
      </p:sp>
      <p:sp>
        <p:nvSpPr>
          <p:cNvPr id="464" name="Google Shape;464;p23"/>
          <p:cNvSpPr txBox="1"/>
          <p:nvPr/>
        </p:nvSpPr>
        <p:spPr>
          <a:xfrm>
            <a:off x="250550" y="1388214"/>
            <a:ext cx="634800" cy="4584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800">
                <a:solidFill>
                  <a:srgbClr val="434343"/>
                </a:solidFill>
                <a:latin typeface="Ubuntu"/>
                <a:ea typeface="Ubuntu"/>
                <a:cs typeface="Ubuntu"/>
                <a:sym typeface="Ubuntu"/>
              </a:rPr>
              <a:t>1</a:t>
            </a:r>
            <a:endParaRPr b="1" sz="2800">
              <a:solidFill>
                <a:srgbClr val="434343"/>
              </a:solidFill>
              <a:latin typeface="Ubuntu"/>
              <a:ea typeface="Ubuntu"/>
              <a:cs typeface="Ubuntu"/>
              <a:sym typeface="Ubuntu"/>
            </a:endParaRPr>
          </a:p>
        </p:txBody>
      </p:sp>
      <p:sp>
        <p:nvSpPr>
          <p:cNvPr id="465" name="Google Shape;465;p23"/>
          <p:cNvSpPr txBox="1"/>
          <p:nvPr/>
        </p:nvSpPr>
        <p:spPr>
          <a:xfrm>
            <a:off x="266250" y="2265871"/>
            <a:ext cx="634800" cy="4584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800">
                <a:solidFill>
                  <a:srgbClr val="434343"/>
                </a:solidFill>
                <a:latin typeface="Ubuntu"/>
                <a:ea typeface="Ubuntu"/>
                <a:cs typeface="Ubuntu"/>
                <a:sym typeface="Ubuntu"/>
              </a:rPr>
              <a:t>3</a:t>
            </a:r>
            <a:endParaRPr b="1" sz="2800">
              <a:solidFill>
                <a:srgbClr val="434343"/>
              </a:solidFill>
              <a:latin typeface="Ubuntu"/>
              <a:ea typeface="Ubuntu"/>
              <a:cs typeface="Ubuntu"/>
              <a:sym typeface="Ubuntu"/>
            </a:endParaRPr>
          </a:p>
        </p:txBody>
      </p:sp>
      <p:sp>
        <p:nvSpPr>
          <p:cNvPr id="466" name="Google Shape;466;p23"/>
          <p:cNvSpPr txBox="1"/>
          <p:nvPr/>
        </p:nvSpPr>
        <p:spPr>
          <a:xfrm>
            <a:off x="250550" y="3394904"/>
            <a:ext cx="634800" cy="4584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800">
                <a:solidFill>
                  <a:srgbClr val="434343"/>
                </a:solidFill>
                <a:latin typeface="Ubuntu"/>
                <a:ea typeface="Ubuntu"/>
                <a:cs typeface="Ubuntu"/>
                <a:sym typeface="Ubuntu"/>
              </a:rPr>
              <a:t>5</a:t>
            </a:r>
            <a:endParaRPr b="1" sz="2800">
              <a:solidFill>
                <a:srgbClr val="434343"/>
              </a:solidFill>
              <a:latin typeface="Ubuntu"/>
              <a:ea typeface="Ubuntu"/>
              <a:cs typeface="Ubuntu"/>
              <a:sym typeface="Ubuntu"/>
            </a:endParaRPr>
          </a:p>
        </p:txBody>
      </p:sp>
      <p:sp>
        <p:nvSpPr>
          <p:cNvPr id="467" name="Google Shape;467;p23"/>
          <p:cNvSpPr txBox="1"/>
          <p:nvPr/>
        </p:nvSpPr>
        <p:spPr>
          <a:xfrm>
            <a:off x="4556174" y="2190684"/>
            <a:ext cx="2678400" cy="492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ar" sz="1800">
                <a:solidFill>
                  <a:srgbClr val="434343"/>
                </a:solidFill>
                <a:latin typeface="Ubuntu"/>
                <a:ea typeface="Ubuntu"/>
                <a:cs typeface="Ubuntu"/>
                <a:sym typeface="Ubuntu"/>
              </a:rPr>
              <a:t>Renal disease</a:t>
            </a:r>
            <a:endParaRPr b="1" sz="1800">
              <a:solidFill>
                <a:srgbClr val="434343"/>
              </a:solidFill>
              <a:latin typeface="Ubuntu"/>
              <a:ea typeface="Ubuntu"/>
              <a:cs typeface="Ubuntu"/>
              <a:sym typeface="Ubuntu"/>
            </a:endParaRPr>
          </a:p>
        </p:txBody>
      </p:sp>
      <p:sp>
        <p:nvSpPr>
          <p:cNvPr id="468" name="Google Shape;468;p23"/>
          <p:cNvSpPr txBox="1"/>
          <p:nvPr/>
        </p:nvSpPr>
        <p:spPr>
          <a:xfrm>
            <a:off x="885350" y="1340088"/>
            <a:ext cx="2772000" cy="71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800">
                <a:solidFill>
                  <a:srgbClr val="434343"/>
                </a:solidFill>
                <a:latin typeface="Ubuntu"/>
                <a:ea typeface="Ubuntu"/>
                <a:cs typeface="Ubuntu"/>
                <a:sym typeface="Ubuntu"/>
              </a:rPr>
              <a:t>Cardiac</a:t>
            </a:r>
            <a:r>
              <a:rPr b="1" baseline="30000" lang="ar" sz="1800">
                <a:solidFill>
                  <a:srgbClr val="434343"/>
                </a:solidFill>
                <a:latin typeface="Ubuntu"/>
                <a:ea typeface="Ubuntu"/>
                <a:cs typeface="Ubuntu"/>
                <a:sym typeface="Ubuntu"/>
              </a:rPr>
              <a:t>1</a:t>
            </a:r>
            <a:endParaRPr baseline="30000" sz="1200">
              <a:solidFill>
                <a:schemeClr val="dk1"/>
              </a:solidFill>
              <a:latin typeface="Mada Medium"/>
              <a:ea typeface="Mada Medium"/>
              <a:cs typeface="Mada Medium"/>
              <a:sym typeface="Mada Medium"/>
            </a:endParaRPr>
          </a:p>
          <a:p>
            <a:pPr indent="0" lvl="0" marL="0" rtl="0" algn="l">
              <a:spcBef>
                <a:spcPts val="0"/>
              </a:spcBef>
              <a:spcAft>
                <a:spcPts val="0"/>
              </a:spcAft>
              <a:buNone/>
            </a:pPr>
            <a:r>
              <a:rPr lang="ar" sz="1200">
                <a:solidFill>
                  <a:schemeClr val="dk1"/>
                </a:solidFill>
                <a:latin typeface="Mada Medium"/>
                <a:ea typeface="Mada Medium"/>
                <a:cs typeface="Mada Medium"/>
                <a:sym typeface="Mada Medium"/>
              </a:rPr>
              <a:t>CAD, Arrhythmia</a:t>
            </a:r>
            <a:r>
              <a:rPr lang="ar" sz="1200">
                <a:solidFill>
                  <a:srgbClr val="6AA84F"/>
                </a:solidFill>
                <a:latin typeface="Mada Medium"/>
                <a:ea typeface="Mada Medium"/>
                <a:cs typeface="Mada Medium"/>
                <a:sym typeface="Mada Medium"/>
              </a:rPr>
              <a:t> (Atrial fibrillation),</a:t>
            </a:r>
            <a:r>
              <a:rPr lang="ar" sz="1200">
                <a:solidFill>
                  <a:schemeClr val="dk1"/>
                </a:solidFill>
                <a:latin typeface="Mada Medium"/>
                <a:ea typeface="Mada Medium"/>
                <a:cs typeface="Mada Medium"/>
                <a:sym typeface="Mada Medium"/>
              </a:rPr>
              <a:t> CHF, LVH, Sudden death</a:t>
            </a:r>
            <a:endParaRPr sz="1200">
              <a:solidFill>
                <a:schemeClr val="dk1"/>
              </a:solidFill>
              <a:latin typeface="Mada Medium"/>
              <a:ea typeface="Mada Medium"/>
              <a:cs typeface="Mada Medium"/>
              <a:sym typeface="Mada Medium"/>
            </a:endParaRPr>
          </a:p>
          <a:p>
            <a:pPr indent="0" lvl="0" marL="0" rtl="0" algn="l">
              <a:spcBef>
                <a:spcPts val="0"/>
              </a:spcBef>
              <a:spcAft>
                <a:spcPts val="0"/>
              </a:spcAft>
              <a:buNone/>
            </a:pPr>
            <a:r>
              <a:t/>
            </a:r>
            <a:endParaRPr sz="1200">
              <a:solidFill>
                <a:srgbClr val="999999"/>
              </a:solidFill>
              <a:latin typeface="Mada Medium"/>
              <a:ea typeface="Mada Medium"/>
              <a:cs typeface="Mada Medium"/>
              <a:sym typeface="Mada Medium"/>
            </a:endParaRPr>
          </a:p>
        </p:txBody>
      </p:sp>
      <p:sp>
        <p:nvSpPr>
          <p:cNvPr id="469" name="Google Shape;469;p23"/>
          <p:cNvSpPr txBox="1"/>
          <p:nvPr/>
        </p:nvSpPr>
        <p:spPr>
          <a:xfrm>
            <a:off x="918250" y="3378100"/>
            <a:ext cx="2202000" cy="717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ar" sz="1800">
                <a:solidFill>
                  <a:srgbClr val="434343"/>
                </a:solidFill>
                <a:latin typeface="Ubuntu"/>
                <a:ea typeface="Ubuntu"/>
                <a:cs typeface="Ubuntu"/>
                <a:sym typeface="Ubuntu"/>
              </a:rPr>
              <a:t>Eye</a:t>
            </a:r>
            <a:endParaRPr b="1" sz="1800">
              <a:solidFill>
                <a:srgbClr val="434343"/>
              </a:solidFill>
              <a:latin typeface="Ubuntu"/>
              <a:ea typeface="Ubuntu"/>
              <a:cs typeface="Ubuntu"/>
              <a:sym typeface="Ubuntu"/>
            </a:endParaRPr>
          </a:p>
          <a:p>
            <a:pPr indent="0" lvl="0" marL="0" rtl="0" algn="l">
              <a:spcBef>
                <a:spcPts val="0"/>
              </a:spcBef>
              <a:spcAft>
                <a:spcPts val="0"/>
              </a:spcAft>
              <a:buNone/>
            </a:pPr>
            <a:r>
              <a:rPr lang="ar" sz="1200">
                <a:solidFill>
                  <a:schemeClr val="dk1"/>
                </a:solidFill>
                <a:latin typeface="Mada Medium"/>
                <a:ea typeface="Mada Medium"/>
                <a:cs typeface="Mada Medium"/>
                <a:sym typeface="Mada Medium"/>
              </a:rPr>
              <a:t>Retinal hemorrhage</a:t>
            </a:r>
            <a:endParaRPr sz="1200">
              <a:solidFill>
                <a:schemeClr val="dk1"/>
              </a:solidFill>
              <a:latin typeface="Mada Medium"/>
              <a:ea typeface="Mada Medium"/>
              <a:cs typeface="Mada Medium"/>
              <a:sym typeface="Mada Medium"/>
            </a:endParaRPr>
          </a:p>
          <a:p>
            <a:pPr indent="0" lvl="0" marL="0" rtl="0" algn="l">
              <a:spcBef>
                <a:spcPts val="0"/>
              </a:spcBef>
              <a:spcAft>
                <a:spcPts val="0"/>
              </a:spcAft>
              <a:buNone/>
            </a:pPr>
            <a:r>
              <a:rPr lang="ar" sz="1200">
                <a:solidFill>
                  <a:schemeClr val="dk1"/>
                </a:solidFill>
                <a:latin typeface="Mada Medium"/>
                <a:ea typeface="Mada Medium"/>
                <a:cs typeface="Mada Medium"/>
                <a:sym typeface="Mada Medium"/>
              </a:rPr>
              <a:t>Hypertensive retinopathy</a:t>
            </a:r>
            <a:endParaRPr b="1" sz="1800">
              <a:solidFill>
                <a:srgbClr val="434343"/>
              </a:solidFill>
              <a:latin typeface="Ubuntu"/>
              <a:ea typeface="Ubuntu"/>
              <a:cs typeface="Ubuntu"/>
              <a:sym typeface="Ubuntu"/>
            </a:endParaRPr>
          </a:p>
        </p:txBody>
      </p:sp>
      <p:sp>
        <p:nvSpPr>
          <p:cNvPr id="470" name="Google Shape;470;p23"/>
          <p:cNvSpPr txBox="1"/>
          <p:nvPr/>
        </p:nvSpPr>
        <p:spPr>
          <a:xfrm>
            <a:off x="4556175" y="1314950"/>
            <a:ext cx="2930700" cy="5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800">
                <a:solidFill>
                  <a:srgbClr val="434343"/>
                </a:solidFill>
                <a:latin typeface="Ubuntu"/>
                <a:ea typeface="Ubuntu"/>
                <a:cs typeface="Ubuntu"/>
                <a:sym typeface="Ubuntu"/>
              </a:rPr>
              <a:t>Cerebral</a:t>
            </a:r>
            <a:endParaRPr b="1" sz="1800">
              <a:solidFill>
                <a:srgbClr val="434343"/>
              </a:solidFill>
              <a:latin typeface="Ubuntu"/>
              <a:ea typeface="Ubuntu"/>
              <a:cs typeface="Ubuntu"/>
              <a:sym typeface="Ubuntu"/>
            </a:endParaRPr>
          </a:p>
          <a:p>
            <a:pPr indent="0" lvl="0" marL="0" rtl="0" algn="l">
              <a:spcBef>
                <a:spcPts val="0"/>
              </a:spcBef>
              <a:spcAft>
                <a:spcPts val="0"/>
              </a:spcAft>
              <a:buNone/>
            </a:pPr>
            <a:r>
              <a:rPr lang="ar" sz="1200">
                <a:solidFill>
                  <a:schemeClr val="dk1"/>
                </a:solidFill>
                <a:latin typeface="Mada Medium"/>
                <a:ea typeface="Mada Medium"/>
                <a:cs typeface="Mada Medium"/>
                <a:sym typeface="Mada Medium"/>
              </a:rPr>
              <a:t>Ischemic/ Hemorrhagic Stroke </a:t>
            </a:r>
            <a:endParaRPr sz="1200">
              <a:solidFill>
                <a:schemeClr val="dk1"/>
              </a:solidFill>
              <a:latin typeface="Mada Medium"/>
              <a:ea typeface="Mada Medium"/>
              <a:cs typeface="Mada Medium"/>
              <a:sym typeface="Mada Medium"/>
            </a:endParaRPr>
          </a:p>
          <a:p>
            <a:pPr indent="0" lvl="0" marL="0" rtl="0" algn="l">
              <a:spcBef>
                <a:spcPts val="0"/>
              </a:spcBef>
              <a:spcAft>
                <a:spcPts val="0"/>
              </a:spcAft>
              <a:buNone/>
            </a:pPr>
            <a:r>
              <a:rPr lang="ar" sz="1200">
                <a:solidFill>
                  <a:schemeClr val="dk1"/>
                </a:solidFill>
                <a:latin typeface="Mada Medium"/>
                <a:ea typeface="Mada Medium"/>
                <a:cs typeface="Mada Medium"/>
                <a:sym typeface="Mada Medium"/>
              </a:rPr>
              <a:t>Alzheimer’s disease </a:t>
            </a:r>
            <a:endParaRPr sz="1200">
              <a:solidFill>
                <a:schemeClr val="dk1"/>
              </a:solidFill>
              <a:latin typeface="Mada Medium"/>
              <a:ea typeface="Mada Medium"/>
              <a:cs typeface="Mada Medium"/>
              <a:sym typeface="Mada Medium"/>
            </a:endParaRPr>
          </a:p>
          <a:p>
            <a:pPr indent="0" lvl="0" marL="0" rtl="0" algn="l">
              <a:spcBef>
                <a:spcPts val="0"/>
              </a:spcBef>
              <a:spcAft>
                <a:spcPts val="0"/>
              </a:spcAft>
              <a:buNone/>
            </a:pPr>
            <a:r>
              <a:rPr lang="ar" sz="1200">
                <a:solidFill>
                  <a:schemeClr val="dk1"/>
                </a:solidFill>
                <a:latin typeface="Mada Medium"/>
                <a:ea typeface="Mada Medium"/>
                <a:cs typeface="Mada Medium"/>
                <a:sym typeface="Mada Medium"/>
              </a:rPr>
              <a:t>Cognitive imbalance  </a:t>
            </a:r>
            <a:endParaRPr sz="1200">
              <a:solidFill>
                <a:srgbClr val="999999"/>
              </a:solidFill>
              <a:latin typeface="Mada"/>
              <a:ea typeface="Mada"/>
              <a:cs typeface="Mada"/>
              <a:sym typeface="Mada"/>
            </a:endParaRPr>
          </a:p>
        </p:txBody>
      </p:sp>
      <p:sp>
        <p:nvSpPr>
          <p:cNvPr id="471" name="Google Shape;471;p23"/>
          <p:cNvSpPr txBox="1"/>
          <p:nvPr/>
        </p:nvSpPr>
        <p:spPr>
          <a:xfrm>
            <a:off x="3885175" y="1398228"/>
            <a:ext cx="634800" cy="4584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800">
                <a:solidFill>
                  <a:srgbClr val="434343"/>
                </a:solidFill>
                <a:latin typeface="Ubuntu"/>
                <a:ea typeface="Ubuntu"/>
                <a:cs typeface="Ubuntu"/>
                <a:sym typeface="Ubuntu"/>
              </a:rPr>
              <a:t>2</a:t>
            </a:r>
            <a:endParaRPr b="1" sz="2800">
              <a:solidFill>
                <a:srgbClr val="434343"/>
              </a:solidFill>
              <a:latin typeface="Ubuntu"/>
              <a:ea typeface="Ubuntu"/>
              <a:cs typeface="Ubuntu"/>
              <a:sym typeface="Ubuntu"/>
            </a:endParaRPr>
          </a:p>
        </p:txBody>
      </p:sp>
      <p:sp>
        <p:nvSpPr>
          <p:cNvPr id="472" name="Google Shape;472;p23"/>
          <p:cNvSpPr txBox="1"/>
          <p:nvPr/>
        </p:nvSpPr>
        <p:spPr>
          <a:xfrm>
            <a:off x="3885175" y="2231045"/>
            <a:ext cx="634800" cy="4584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800">
                <a:solidFill>
                  <a:srgbClr val="434343"/>
                </a:solidFill>
                <a:latin typeface="Ubuntu"/>
                <a:ea typeface="Ubuntu"/>
                <a:cs typeface="Ubuntu"/>
                <a:sym typeface="Ubuntu"/>
              </a:rPr>
              <a:t>4</a:t>
            </a:r>
            <a:endParaRPr b="1" sz="2800">
              <a:solidFill>
                <a:srgbClr val="434343"/>
              </a:solidFill>
              <a:latin typeface="Ubuntu"/>
              <a:ea typeface="Ubuntu"/>
              <a:cs typeface="Ubuntu"/>
              <a:sym typeface="Ubuntu"/>
            </a:endParaRPr>
          </a:p>
        </p:txBody>
      </p:sp>
      <p:pic>
        <p:nvPicPr>
          <p:cNvPr id="473" name="Google Shape;473;p23"/>
          <p:cNvPicPr preferRelativeResize="0"/>
          <p:nvPr/>
        </p:nvPicPr>
        <p:blipFill>
          <a:blip r:embed="rId4">
            <a:alphaModFix/>
          </a:blip>
          <a:stretch>
            <a:fillRect/>
          </a:stretch>
        </p:blipFill>
        <p:spPr>
          <a:xfrm>
            <a:off x="4632401" y="2684688"/>
            <a:ext cx="2771950" cy="1445125"/>
          </a:xfrm>
          <a:prstGeom prst="rect">
            <a:avLst/>
          </a:prstGeom>
          <a:noFill/>
          <a:ln cap="flat" cmpd="sng" w="19050">
            <a:solidFill>
              <a:srgbClr val="999999"/>
            </a:solidFill>
            <a:prstDash val="solid"/>
            <a:round/>
            <a:headEnd len="sm" w="sm" type="none"/>
            <a:tailEnd len="sm" w="sm" type="none"/>
          </a:ln>
        </p:spPr>
      </p:pic>
      <p:pic>
        <p:nvPicPr>
          <p:cNvPr id="474" name="Google Shape;474;p23"/>
          <p:cNvPicPr preferRelativeResize="0"/>
          <p:nvPr/>
        </p:nvPicPr>
        <p:blipFill>
          <a:blip r:embed="rId5">
            <a:alphaModFix/>
          </a:blip>
          <a:stretch>
            <a:fillRect/>
          </a:stretch>
        </p:blipFill>
        <p:spPr>
          <a:xfrm>
            <a:off x="6507550" y="6094258"/>
            <a:ext cx="703225" cy="530768"/>
          </a:xfrm>
          <a:prstGeom prst="rect">
            <a:avLst/>
          </a:prstGeom>
          <a:noFill/>
          <a:ln>
            <a:noFill/>
          </a:ln>
        </p:spPr>
      </p:pic>
      <p:pic>
        <p:nvPicPr>
          <p:cNvPr id="475" name="Google Shape;475;p23"/>
          <p:cNvPicPr preferRelativeResize="0"/>
          <p:nvPr/>
        </p:nvPicPr>
        <p:blipFill>
          <a:blip r:embed="rId6">
            <a:alphaModFix/>
          </a:blip>
          <a:stretch>
            <a:fillRect/>
          </a:stretch>
        </p:blipFill>
        <p:spPr>
          <a:xfrm>
            <a:off x="6507550" y="7024412"/>
            <a:ext cx="703225" cy="691925"/>
          </a:xfrm>
          <a:prstGeom prst="rect">
            <a:avLst/>
          </a:prstGeom>
          <a:noFill/>
          <a:ln>
            <a:noFill/>
          </a:ln>
        </p:spPr>
      </p:pic>
      <p:pic>
        <p:nvPicPr>
          <p:cNvPr id="476" name="Google Shape;476;p23"/>
          <p:cNvPicPr preferRelativeResize="0"/>
          <p:nvPr/>
        </p:nvPicPr>
        <p:blipFill>
          <a:blip r:embed="rId7">
            <a:alphaModFix/>
          </a:blip>
          <a:stretch>
            <a:fillRect/>
          </a:stretch>
        </p:blipFill>
        <p:spPr>
          <a:xfrm>
            <a:off x="6507551" y="7888863"/>
            <a:ext cx="703226" cy="717295"/>
          </a:xfrm>
          <a:prstGeom prst="rect">
            <a:avLst/>
          </a:prstGeom>
          <a:noFill/>
          <a:ln>
            <a:noFill/>
          </a:ln>
        </p:spPr>
      </p:pic>
      <p:sp>
        <p:nvSpPr>
          <p:cNvPr id="477" name="Google Shape;477;p23"/>
          <p:cNvSpPr txBox="1"/>
          <p:nvPr/>
        </p:nvSpPr>
        <p:spPr>
          <a:xfrm>
            <a:off x="178650" y="4385050"/>
            <a:ext cx="7202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chemeClr val="accent5"/>
                </a:highlight>
                <a:latin typeface="Mada"/>
                <a:ea typeface="Mada"/>
                <a:cs typeface="Mada"/>
                <a:sym typeface="Mada"/>
              </a:rPr>
              <a:t>Hypertensive retinopathy</a:t>
            </a:r>
            <a:r>
              <a:rPr b="1" lang="ar" sz="2200">
                <a:highlight>
                  <a:schemeClr val="accent5"/>
                </a:highlight>
                <a:latin typeface="Mada"/>
                <a:ea typeface="Mada"/>
                <a:cs typeface="Mada"/>
                <a:sym typeface="Mada"/>
              </a:rPr>
              <a:t>:</a:t>
            </a:r>
            <a:r>
              <a:rPr b="1" baseline="30000" lang="ar" sz="2200">
                <a:highlight>
                  <a:schemeClr val="accent5"/>
                </a:highlight>
                <a:latin typeface="Mada"/>
                <a:ea typeface="Mada"/>
                <a:cs typeface="Mada"/>
                <a:sym typeface="Mada"/>
              </a:rPr>
              <a:t>2</a:t>
            </a:r>
            <a:endParaRPr b="1" baseline="30000" sz="2200">
              <a:highlight>
                <a:schemeClr val="accent5"/>
              </a:highlight>
              <a:latin typeface="Mada"/>
              <a:ea typeface="Mada"/>
              <a:cs typeface="Mada"/>
              <a:sym typeface="Mada"/>
            </a:endParaRPr>
          </a:p>
        </p:txBody>
      </p:sp>
      <p:pic>
        <p:nvPicPr>
          <p:cNvPr id="478" name="Google Shape;478;p23"/>
          <p:cNvPicPr preferRelativeResize="0"/>
          <p:nvPr/>
        </p:nvPicPr>
        <p:blipFill>
          <a:blip r:embed="rId8">
            <a:alphaModFix/>
          </a:blip>
          <a:stretch>
            <a:fillRect/>
          </a:stretch>
        </p:blipFill>
        <p:spPr>
          <a:xfrm>
            <a:off x="3032403" y="3390788"/>
            <a:ext cx="941427" cy="691925"/>
          </a:xfrm>
          <a:prstGeom prst="rect">
            <a:avLst/>
          </a:prstGeom>
          <a:noFill/>
          <a:ln cap="flat" cmpd="sng" w="9525">
            <a:solidFill>
              <a:schemeClr val="accent6"/>
            </a:solidFill>
            <a:prstDash val="solid"/>
            <a:round/>
            <a:headEnd len="sm" w="sm" type="none"/>
            <a:tailEnd len="sm" w="sm" type="none"/>
          </a:ln>
        </p:spPr>
      </p:pic>
      <p:pic>
        <p:nvPicPr>
          <p:cNvPr id="479" name="Google Shape;479;p23"/>
          <p:cNvPicPr preferRelativeResize="0"/>
          <p:nvPr/>
        </p:nvPicPr>
        <p:blipFill>
          <a:blip r:embed="rId9">
            <a:alphaModFix/>
          </a:blip>
          <a:stretch>
            <a:fillRect/>
          </a:stretch>
        </p:blipFill>
        <p:spPr>
          <a:xfrm>
            <a:off x="6441375" y="4268224"/>
            <a:ext cx="835567" cy="562200"/>
          </a:xfrm>
          <a:prstGeom prst="rect">
            <a:avLst/>
          </a:prstGeom>
          <a:noFill/>
          <a:ln cap="flat" cmpd="sng" w="9525">
            <a:solidFill>
              <a:schemeClr val="accent6"/>
            </a:solidFill>
            <a:prstDash val="solid"/>
            <a:round/>
            <a:headEnd len="sm" w="sm" type="none"/>
            <a:tailEnd len="sm" w="sm" type="none"/>
          </a:ln>
        </p:spPr>
      </p:pic>
      <p:pic>
        <p:nvPicPr>
          <p:cNvPr id="480" name="Google Shape;480;p23"/>
          <p:cNvPicPr preferRelativeResize="0"/>
          <p:nvPr/>
        </p:nvPicPr>
        <p:blipFill rotWithShape="1">
          <a:blip r:embed="rId10">
            <a:alphaModFix/>
          </a:blip>
          <a:srcRect b="0" l="0" r="8273" t="0"/>
          <a:stretch/>
        </p:blipFill>
        <p:spPr>
          <a:xfrm>
            <a:off x="6507550" y="8626275"/>
            <a:ext cx="703225" cy="715138"/>
          </a:xfrm>
          <a:prstGeom prst="rect">
            <a:avLst/>
          </a:prstGeom>
          <a:noFill/>
          <a:ln>
            <a:noFill/>
          </a:ln>
        </p:spPr>
      </p:pic>
      <p:cxnSp>
        <p:nvCxnSpPr>
          <p:cNvPr id="481" name="Google Shape;481;p23"/>
          <p:cNvCxnSpPr/>
          <p:nvPr/>
        </p:nvCxnSpPr>
        <p:spPr>
          <a:xfrm rot="10800000">
            <a:off x="8900" y="9468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482" name="Google Shape;482;p23"/>
          <p:cNvSpPr txBox="1"/>
          <p:nvPr/>
        </p:nvSpPr>
        <p:spPr>
          <a:xfrm>
            <a:off x="-15075" y="9468650"/>
            <a:ext cx="7560000" cy="119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1C4588"/>
                </a:solidFill>
                <a:latin typeface="Mada"/>
                <a:ea typeface="Mada"/>
                <a:cs typeface="Mada"/>
                <a:sym typeface="Mada"/>
              </a:rPr>
              <a:t>1: Hypertension has a number of adverse effects on the cardiovascular system. In larger arteries (&gt;1 mm in diameter), the internal elastic lamina is thickened, smooth muscle is hypertrophied and fibrous tissue is deposited. The vessels dilate and become tortuous, and their walls become less compliant. In smaller arteries (&lt;1 mm), hyaline arteriosclerosis occurs in the wall, the lumen narrows and aneurysms may develop. Widespread atheroma develops and may lead to coronary and cerebrovascular disease, particularly if other risk factors are present.</a:t>
            </a:r>
            <a:endParaRPr sz="1000">
              <a:solidFill>
                <a:srgbClr val="1C4588"/>
              </a:solidFill>
              <a:latin typeface="Mada"/>
              <a:ea typeface="Mada"/>
              <a:cs typeface="Mada"/>
              <a:sym typeface="Mada"/>
            </a:endParaRPr>
          </a:p>
          <a:p>
            <a:pPr indent="0" lvl="0" marL="0" rtl="0" algn="l">
              <a:spcBef>
                <a:spcPts val="0"/>
              </a:spcBef>
              <a:spcAft>
                <a:spcPts val="0"/>
              </a:spcAft>
              <a:buNone/>
            </a:pPr>
            <a:r>
              <a:rPr lang="ar" sz="1000">
                <a:solidFill>
                  <a:srgbClr val="1C4588"/>
                </a:solidFill>
                <a:latin typeface="Mada"/>
                <a:ea typeface="Mada"/>
                <a:cs typeface="Mada"/>
                <a:sym typeface="Mada"/>
              </a:rPr>
              <a:t>2: Examination of the optic fundi reveals a gradation of changes linked to the severity of hypertension; fundoscopy can, therefore, provide an indication of the arteriolar damage occurring elsewhere</a:t>
            </a:r>
            <a:endParaRPr sz="1000">
              <a:solidFill>
                <a:srgbClr val="1C4588"/>
              </a:solidFill>
              <a:latin typeface="Mada"/>
              <a:ea typeface="Mada"/>
              <a:cs typeface="Mada"/>
              <a:sym typeface="Mada"/>
            </a:endParaRPr>
          </a:p>
        </p:txBody>
      </p:sp>
      <p:sp>
        <p:nvSpPr>
          <p:cNvPr id="483" name="Google Shape;483;p23"/>
          <p:cNvSpPr/>
          <p:nvPr/>
        </p:nvSpPr>
        <p:spPr>
          <a:xfrm>
            <a:off x="1904950" y="1447900"/>
            <a:ext cx="228600" cy="185700"/>
          </a:xfrm>
          <a:prstGeom prst="star5">
            <a:avLst>
              <a:gd fmla="val 19098" name="adj"/>
              <a:gd fmla="val 105146" name="hf"/>
              <a:gd fmla="val 110557" name="vf"/>
            </a:avLst>
          </a:prstGeom>
          <a:solidFill>
            <a:schemeClr val="accent2"/>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3"/>
          <p:cNvSpPr txBox="1"/>
          <p:nvPr/>
        </p:nvSpPr>
        <p:spPr>
          <a:xfrm>
            <a:off x="74250" y="855950"/>
            <a:ext cx="7202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chemeClr val="accent5"/>
                </a:highlight>
                <a:latin typeface="Mada"/>
                <a:ea typeface="Mada"/>
                <a:cs typeface="Mada"/>
                <a:sym typeface="Mada"/>
              </a:rPr>
              <a:t>Complications</a:t>
            </a:r>
            <a:endParaRPr b="1" baseline="30000" sz="2200">
              <a:highlight>
                <a:schemeClr val="accent5"/>
              </a:highlight>
              <a:latin typeface="Mada"/>
              <a:ea typeface="Mada"/>
              <a:cs typeface="Mada"/>
              <a:sym typeface="Mad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24"/>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490" name="Google Shape;490;p2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Case summary </a:t>
            </a:r>
            <a:endParaRPr b="1" sz="2600">
              <a:solidFill>
                <a:srgbClr val="999999"/>
              </a:solidFill>
              <a:latin typeface="Mada"/>
              <a:ea typeface="Mada"/>
              <a:cs typeface="Mada"/>
              <a:sym typeface="Mada"/>
            </a:endParaRPr>
          </a:p>
        </p:txBody>
      </p:sp>
      <p:sp>
        <p:nvSpPr>
          <p:cNvPr id="491" name="Google Shape;491;p24"/>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
        <p:nvSpPr>
          <p:cNvPr id="492" name="Google Shape;492;p24"/>
          <p:cNvSpPr txBox="1"/>
          <p:nvPr/>
        </p:nvSpPr>
        <p:spPr>
          <a:xfrm>
            <a:off x="338625" y="800625"/>
            <a:ext cx="4339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Case 1 (From Dr slides):</a:t>
            </a:r>
            <a:endParaRPr b="1" sz="2200">
              <a:highlight>
                <a:schemeClr val="accent5"/>
              </a:highlight>
              <a:latin typeface="Mada"/>
              <a:ea typeface="Mada"/>
              <a:cs typeface="Mada"/>
              <a:sym typeface="Mada"/>
            </a:endParaRPr>
          </a:p>
        </p:txBody>
      </p:sp>
      <p:sp>
        <p:nvSpPr>
          <p:cNvPr id="493" name="Google Shape;493;p24"/>
          <p:cNvSpPr/>
          <p:nvPr/>
        </p:nvSpPr>
        <p:spPr>
          <a:xfrm>
            <a:off x="455775" y="1327152"/>
            <a:ext cx="6742200" cy="562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4"/>
          <p:cNvSpPr txBox="1"/>
          <p:nvPr/>
        </p:nvSpPr>
        <p:spPr>
          <a:xfrm>
            <a:off x="457875" y="1327152"/>
            <a:ext cx="6742200" cy="4506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Font typeface="Mada"/>
              <a:buChar char="❖"/>
            </a:pPr>
            <a:r>
              <a:rPr lang="ar" sz="1200">
                <a:latin typeface="Mada"/>
                <a:ea typeface="Mada"/>
                <a:cs typeface="Mada"/>
                <a:sym typeface="Mada"/>
              </a:rPr>
              <a:t>Case: </a:t>
            </a:r>
            <a:r>
              <a:rPr lang="ar" sz="1200">
                <a:solidFill>
                  <a:schemeClr val="dk1"/>
                </a:solidFill>
                <a:latin typeface="Mada"/>
                <a:ea typeface="Mada"/>
                <a:cs typeface="Mada"/>
                <a:sym typeface="Mada"/>
              </a:rPr>
              <a:t>A 47 years old man came to the clinic with headache for 3 weeks. The nurse measure his blood pressure and was found to be 150/ 95 mmHg .</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495" name="Google Shape;495;p24"/>
          <p:cNvSpPr txBox="1"/>
          <p:nvPr/>
        </p:nvSpPr>
        <p:spPr>
          <a:xfrm>
            <a:off x="266350" y="4172475"/>
            <a:ext cx="4339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Case 2 (EXTRA):</a:t>
            </a:r>
            <a:endParaRPr b="1" sz="2200">
              <a:highlight>
                <a:schemeClr val="accent5"/>
              </a:highlight>
              <a:latin typeface="Mada"/>
              <a:ea typeface="Mada"/>
              <a:cs typeface="Mada"/>
              <a:sym typeface="Mada"/>
            </a:endParaRPr>
          </a:p>
        </p:txBody>
      </p:sp>
      <p:sp>
        <p:nvSpPr>
          <p:cNvPr id="496" name="Google Shape;496;p24"/>
          <p:cNvSpPr/>
          <p:nvPr/>
        </p:nvSpPr>
        <p:spPr>
          <a:xfrm>
            <a:off x="383500" y="4698999"/>
            <a:ext cx="6742200" cy="12039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4"/>
          <p:cNvSpPr txBox="1"/>
          <p:nvPr/>
        </p:nvSpPr>
        <p:spPr>
          <a:xfrm>
            <a:off x="383500" y="4679436"/>
            <a:ext cx="6742200" cy="346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Font typeface="Mada"/>
              <a:buChar char="❖"/>
            </a:pPr>
            <a:r>
              <a:rPr lang="ar" sz="1200">
                <a:latin typeface="Mada"/>
                <a:ea typeface="Mada"/>
                <a:cs typeface="Mada"/>
                <a:sym typeface="Mada"/>
              </a:rPr>
              <a:t>Case: </a:t>
            </a:r>
            <a:r>
              <a:rPr lang="ar" sz="1200">
                <a:solidFill>
                  <a:schemeClr val="dk1"/>
                </a:solidFill>
                <a:latin typeface="Mada"/>
                <a:ea typeface="Mada"/>
                <a:cs typeface="Mada"/>
                <a:sym typeface="Mada"/>
              </a:rPr>
              <a:t>A 35-year-old black man with no significant past medical history presents to the outpatient clinic for a follow-up examination 4 weeks after he was noted to have a blood pressure of 150/80 mm Hg on a routine health maintenance examination. He has no complaints, takes no medications, and does not smoke or use alcohol or other drugs. His family history is significant for a father with high blood pressure and a maternal grandmother who died of breast cancer. His blood pressure on this visit is 150/90 mm Hg.</a:t>
            </a:r>
            <a:endParaRPr sz="1200">
              <a:latin typeface="Mada"/>
              <a:ea typeface="Mada"/>
              <a:cs typeface="Mada"/>
              <a:sym typeface="Mada"/>
            </a:endParaRPr>
          </a:p>
        </p:txBody>
      </p:sp>
      <p:sp>
        <p:nvSpPr>
          <p:cNvPr id="498" name="Google Shape;498;p24"/>
          <p:cNvSpPr/>
          <p:nvPr/>
        </p:nvSpPr>
        <p:spPr>
          <a:xfrm>
            <a:off x="385600" y="5978825"/>
            <a:ext cx="6716700" cy="3734100"/>
          </a:xfrm>
          <a:prstGeom prst="roundRect">
            <a:avLst>
              <a:gd fmla="val 16667" name="adj"/>
            </a:avLst>
          </a:prstGeom>
          <a:noFill/>
          <a:ln cap="flat" cmpd="sng" w="28575">
            <a:solidFill>
              <a:schemeClr val="accent5"/>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What’s the most likely diagnosis</a:t>
            </a:r>
            <a:r>
              <a:rPr b="1"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0" lvl="0" marL="457200" rtl="0" algn="l">
              <a:spcBef>
                <a:spcPts val="0"/>
              </a:spcBef>
              <a:spcAft>
                <a:spcPts val="0"/>
              </a:spcAft>
              <a:buNone/>
            </a:pPr>
            <a:r>
              <a:rPr lang="ar" sz="1200">
                <a:solidFill>
                  <a:schemeClr val="dk1"/>
                </a:solidFill>
                <a:latin typeface="Mada"/>
                <a:ea typeface="Mada"/>
                <a:cs typeface="Mada"/>
                <a:sym typeface="Mada"/>
              </a:rPr>
              <a:t>Primary (essential) hypertension. Hypertension is defined as a systolic blood pressure ≥ 130 mm Hg or a diastolic blood pressure ≥ 80 mm Hg on three separate measurements at least 2 weeks apart. Although this patient has only had two measurements, it is likely that he will have a third that satisfies the criteria for diagnosing hypertension. Although primary hypertension is technically idiopathic, and therefore a diagnosis of exclusion, it represents 95% of all cases of hypertension. Thus, it is reasonable for physicians to begin therapy for primary hypertension without undertaking a full workup for causes of secondary hypertension, especially if there is a family history of hypertension.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What are the risk factors for this condition</a:t>
            </a:r>
            <a:r>
              <a:rPr b="1" lang="ar" sz="1200">
                <a:solidFill>
                  <a:schemeClr val="dk1"/>
                </a:solidFill>
                <a:latin typeface="Mada"/>
                <a:ea typeface="Mada"/>
                <a:cs typeface="Mada"/>
                <a:sym typeface="Mada"/>
              </a:rPr>
              <a:t>?</a:t>
            </a:r>
            <a:r>
              <a:rPr lang="ar" sz="1200">
                <a:solidFill>
                  <a:schemeClr val="dk1"/>
                </a:solidFill>
                <a:latin typeface="Mada"/>
                <a:ea typeface="Mada"/>
                <a:cs typeface="Mada"/>
                <a:sym typeface="Mada"/>
              </a:rPr>
              <a:t> </a:t>
            </a:r>
            <a:endParaRPr sz="1200">
              <a:solidFill>
                <a:srgbClr val="B7B7B7"/>
              </a:solidFill>
              <a:latin typeface="Mada"/>
              <a:ea typeface="Mada"/>
              <a:cs typeface="Mada"/>
              <a:sym typeface="Mada"/>
            </a:endParaRPr>
          </a:p>
          <a:p>
            <a:pPr indent="0" lvl="0" marL="457200" rtl="0" algn="l">
              <a:spcBef>
                <a:spcPts val="0"/>
              </a:spcBef>
              <a:spcAft>
                <a:spcPts val="0"/>
              </a:spcAft>
              <a:buNone/>
            </a:pPr>
            <a:r>
              <a:rPr lang="ar" sz="1200">
                <a:solidFill>
                  <a:schemeClr val="dk1"/>
                </a:solidFill>
                <a:latin typeface="Mada"/>
                <a:ea typeface="Mada"/>
                <a:cs typeface="Mada"/>
                <a:sym typeface="Mada"/>
              </a:rPr>
              <a:t>Family history of hypertension or heart disease, High-sodium diet, Obesity, Older age, Race (blacks &gt; whites), Smoking</a:t>
            </a:r>
            <a:endParaRPr>
              <a:solidFill>
                <a:srgbClr val="B7B7B7"/>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What are the common complications associated with this condition</a:t>
            </a:r>
            <a:r>
              <a:rPr b="1" lang="ar" sz="1200">
                <a:solidFill>
                  <a:schemeClr val="dk1"/>
                </a:solidFill>
                <a:latin typeface="Mada"/>
                <a:ea typeface="Mada"/>
                <a:cs typeface="Mada"/>
                <a:sym typeface="Mada"/>
              </a:rPr>
              <a:t>?</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0" lvl="0" marL="457200" rtl="0" algn="l">
              <a:spcBef>
                <a:spcPts val="0"/>
              </a:spcBef>
              <a:spcAft>
                <a:spcPts val="0"/>
              </a:spcAft>
              <a:buNone/>
            </a:pPr>
            <a:r>
              <a:rPr lang="ar" sz="1200">
                <a:solidFill>
                  <a:schemeClr val="dk1"/>
                </a:solidFill>
                <a:latin typeface="Mada"/>
                <a:ea typeface="Mada"/>
                <a:cs typeface="Mada"/>
                <a:sym typeface="Mada"/>
              </a:rPr>
              <a:t>Because hypertension is asymptomatic until complications develop, patients who do not receive regular medical care may develop the sequelae of untreated hypertension. Specifically, untreated hypertension leads to end-organ damage: Heart (hypertrophy, myocardial infarction, CHF), Brain (stroke, TIA), Kidney (chronic kidney disease, renal failure), Vasculature (peripheral vascular disease) and Eye (retinopathy)</a:t>
            </a:r>
            <a:endParaRPr sz="1600">
              <a:solidFill>
                <a:srgbClr val="B7B7B7"/>
              </a:solidFill>
            </a:endParaRPr>
          </a:p>
        </p:txBody>
      </p:sp>
      <p:sp>
        <p:nvSpPr>
          <p:cNvPr id="499" name="Google Shape;499;p24"/>
          <p:cNvSpPr/>
          <p:nvPr/>
        </p:nvSpPr>
        <p:spPr>
          <a:xfrm>
            <a:off x="7849275" y="1965275"/>
            <a:ext cx="6716700" cy="2130900"/>
          </a:xfrm>
          <a:prstGeom prst="roundRect">
            <a:avLst>
              <a:gd fmla="val 16667" name="adj"/>
            </a:avLst>
          </a:prstGeom>
          <a:noFill/>
          <a:ln cap="flat" cmpd="sng" w="28575">
            <a:solidFill>
              <a:schemeClr val="accent5"/>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Does he have hypertension?</a:t>
            </a:r>
            <a:r>
              <a:rPr lang="ar" sz="1200">
                <a:solidFill>
                  <a:schemeClr val="dk1"/>
                </a:solidFill>
                <a:latin typeface="Mada"/>
                <a:ea typeface="Mada"/>
                <a:cs typeface="Mada"/>
                <a:sym typeface="Mada"/>
              </a:rPr>
              <a:t> We can’t tell by one measurements because according to AHA, HTN is defined as a systolic blood pressure ≥ 130 mm Hg or a diastolic blood pressure ≥ 80 mm Hg on </a:t>
            </a:r>
            <a:r>
              <a:rPr lang="ar" sz="1200">
                <a:latin typeface="Mada"/>
                <a:ea typeface="Mada"/>
                <a:cs typeface="Mada"/>
                <a:sym typeface="Mada"/>
              </a:rPr>
              <a:t>at least two measurements in three visits.</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What is the stage of hypertension?</a:t>
            </a:r>
            <a:r>
              <a:rPr lang="ar" sz="1200">
                <a:solidFill>
                  <a:schemeClr val="dk1"/>
                </a:solidFill>
                <a:latin typeface="Mada"/>
                <a:ea typeface="Mada"/>
                <a:cs typeface="Mada"/>
                <a:sym typeface="Mada"/>
              </a:rPr>
              <a:t> </a:t>
            </a:r>
            <a:r>
              <a:rPr lang="ar" sz="1200">
                <a:latin typeface="Mada"/>
                <a:ea typeface="Mada"/>
                <a:cs typeface="Mada"/>
                <a:sym typeface="Mada"/>
              </a:rPr>
              <a:t>We can’t tell</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What investigation should you perform?</a:t>
            </a:r>
            <a:r>
              <a:rPr lang="ar" sz="1200">
                <a:solidFill>
                  <a:schemeClr val="dk1"/>
                </a:solidFill>
                <a:latin typeface="Mada"/>
                <a:ea typeface="Mada"/>
                <a:cs typeface="Mada"/>
                <a:sym typeface="Mada"/>
              </a:rPr>
              <a:t> ECG, Urinalysis, Electrolytes, lipid profile, blood glucose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What could be your management in his case?</a:t>
            </a:r>
            <a:r>
              <a:rPr lang="ar" sz="1200">
                <a:solidFill>
                  <a:schemeClr val="dk1"/>
                </a:solidFill>
                <a:latin typeface="Mada"/>
                <a:ea typeface="Mada"/>
                <a:cs typeface="Mada"/>
                <a:sym typeface="Mada"/>
              </a:rPr>
              <a:t> </a:t>
            </a:r>
            <a:r>
              <a:rPr lang="ar" sz="1200">
                <a:latin typeface="Mada"/>
                <a:ea typeface="Mada"/>
                <a:cs typeface="Mada"/>
                <a:sym typeface="Mada"/>
              </a:rPr>
              <a:t>Mainly Lifestyle modification If inadequate start with ACEI</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Is there any possible prevention to his disease and its complication?</a:t>
            </a:r>
            <a:r>
              <a:rPr lang="ar" sz="1200">
                <a:solidFill>
                  <a:schemeClr val="dk1"/>
                </a:solidFill>
                <a:latin typeface="Mada"/>
                <a:ea typeface="Mada"/>
                <a:cs typeface="Mada"/>
                <a:sym typeface="Mada"/>
              </a:rPr>
              <a:t> </a:t>
            </a:r>
            <a:r>
              <a:rPr lang="ar" sz="1200">
                <a:latin typeface="Mada"/>
                <a:ea typeface="Mada"/>
                <a:cs typeface="Mada"/>
                <a:sym typeface="Mada"/>
              </a:rPr>
              <a:t>Lifestyle modification and reassess multiple times</a:t>
            </a:r>
            <a:endParaRPr/>
          </a:p>
        </p:txBody>
      </p:sp>
      <p:sp>
        <p:nvSpPr>
          <p:cNvPr id="500" name="Google Shape;500;p24"/>
          <p:cNvSpPr/>
          <p:nvPr/>
        </p:nvSpPr>
        <p:spPr>
          <a:xfrm>
            <a:off x="457875" y="1965275"/>
            <a:ext cx="6716700" cy="1477800"/>
          </a:xfrm>
          <a:prstGeom prst="roundRect">
            <a:avLst>
              <a:gd fmla="val 16667" name="adj"/>
            </a:avLst>
          </a:prstGeom>
          <a:noFill/>
          <a:ln cap="flat" cmpd="sng" w="28575">
            <a:solidFill>
              <a:schemeClr val="accent5"/>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Does he have hypertension?</a:t>
            </a:r>
            <a:r>
              <a:rPr lang="ar"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What is the stage of hypertension?</a:t>
            </a:r>
            <a:r>
              <a:rPr lang="ar" sz="1200">
                <a:solidFill>
                  <a:schemeClr val="dk1"/>
                </a:solidFill>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What investigation should you perform?</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What could be your management in his case?</a:t>
            </a:r>
            <a:r>
              <a:rPr lang="ar" sz="1200">
                <a:solidFill>
                  <a:schemeClr val="dk1"/>
                </a:solidFill>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Is there any possible prevention to his disease and its complication?</a:t>
            </a:r>
            <a:r>
              <a:rPr lang="ar" sz="1200">
                <a:solidFill>
                  <a:schemeClr val="dk1"/>
                </a:solidFill>
                <a:latin typeface="Mada"/>
                <a:ea typeface="Mada"/>
                <a:cs typeface="Mada"/>
                <a:sym typeface="Mada"/>
              </a:rPr>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graphicFrame>
        <p:nvGraphicFramePr>
          <p:cNvPr id="505" name="Google Shape;505;p25"/>
          <p:cNvGraphicFramePr/>
          <p:nvPr/>
        </p:nvGraphicFramePr>
        <p:xfrm>
          <a:off x="46400" y="739700"/>
          <a:ext cx="3000000" cy="3000000"/>
        </p:xfrm>
        <a:graphic>
          <a:graphicData uri="http://schemas.openxmlformats.org/drawingml/2006/table">
            <a:tbl>
              <a:tblPr>
                <a:noFill/>
                <a:tableStyleId>{13D45931-49A7-4C74-BC04-1757FAAB3760}</a:tableStyleId>
              </a:tblPr>
              <a:tblGrid>
                <a:gridCol w="1387850"/>
                <a:gridCol w="1025750"/>
                <a:gridCol w="5053600"/>
              </a:tblGrid>
              <a:tr h="374925">
                <a:tc gridSpan="3">
                  <a:txBody>
                    <a:bodyPr/>
                    <a:lstStyle/>
                    <a:p>
                      <a:pPr indent="0" lvl="0" marL="0" rtl="0" algn="ctr">
                        <a:spcBef>
                          <a:spcPts val="0"/>
                        </a:spcBef>
                        <a:spcAft>
                          <a:spcPts val="0"/>
                        </a:spcAft>
                        <a:buNone/>
                      </a:pPr>
                      <a:r>
                        <a:rPr lang="ar" sz="2400">
                          <a:solidFill>
                            <a:srgbClr val="FFFFFF"/>
                          </a:solidFill>
                          <a:latin typeface="Mada Black"/>
                          <a:ea typeface="Mada Black"/>
                          <a:cs typeface="Mada Black"/>
                          <a:sym typeface="Mada Black"/>
                        </a:rPr>
                        <a:t>HYPERTENSION</a:t>
                      </a:r>
                      <a:endParaRPr sz="2300">
                        <a:solidFill>
                          <a:srgbClr val="FFFFFF"/>
                        </a:solidFill>
                        <a:latin typeface="Mada Black"/>
                        <a:ea typeface="Mada Black"/>
                        <a:cs typeface="Mada Black"/>
                        <a:sym typeface="Mada Black"/>
                      </a:endParaRPr>
                    </a:p>
                  </a:txBody>
                  <a:tcPr marT="91425" marB="91425" marR="91425" marL="91425">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solidFill>
                      <a:schemeClr val="accent6"/>
                    </a:solidFill>
                  </a:tcPr>
                </a:tc>
                <a:tc hMerge="1"/>
                <a:tc hMerge="1"/>
              </a:tr>
              <a:tr h="360825">
                <a:tc gridSpan="2">
                  <a:txBody>
                    <a:bodyPr/>
                    <a:lstStyle/>
                    <a:p>
                      <a:pPr indent="0" lvl="0" marL="0" rtl="0" algn="ctr">
                        <a:spcBef>
                          <a:spcPts val="0"/>
                        </a:spcBef>
                        <a:spcAft>
                          <a:spcPts val="0"/>
                        </a:spcAft>
                        <a:buNone/>
                      </a:pPr>
                      <a:r>
                        <a:rPr lang="ar" sz="1500">
                          <a:latin typeface="Mada Black"/>
                          <a:ea typeface="Mada Black"/>
                          <a:cs typeface="Mada Black"/>
                          <a:sym typeface="Mada Black"/>
                        </a:rPr>
                        <a:t>Definition </a:t>
                      </a:r>
                      <a:endParaRPr sz="1500">
                        <a:latin typeface="Mada Black"/>
                        <a:ea typeface="Mada Black"/>
                        <a:cs typeface="Mada Black"/>
                        <a:sym typeface="Mada Black"/>
                      </a:endParaRPr>
                    </a:p>
                  </a:txBody>
                  <a:tcPr marT="91425" marB="91425" marR="91425" marL="91425" anchor="ctr">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solidFill>
                      <a:schemeClr val="accent3"/>
                    </a:solidFill>
                  </a:tcPr>
                </a:tc>
                <a:tc hMerge="1"/>
                <a:tc>
                  <a:txBody>
                    <a:bodyPr/>
                    <a:lstStyle/>
                    <a:p>
                      <a:pPr indent="-311150" lvl="0" marL="457200" rtl="0" algn="l">
                        <a:spcBef>
                          <a:spcPts val="0"/>
                        </a:spcBef>
                        <a:spcAft>
                          <a:spcPts val="0"/>
                        </a:spcAft>
                        <a:buClr>
                          <a:srgbClr val="000000"/>
                        </a:buClr>
                        <a:buSzPts val="1300"/>
                        <a:buFont typeface="Mada"/>
                        <a:buChar char="●"/>
                      </a:pPr>
                      <a:r>
                        <a:rPr lang="ar" sz="1300">
                          <a:latin typeface="Mada"/>
                          <a:ea typeface="Mada"/>
                          <a:cs typeface="Mada"/>
                          <a:sym typeface="Mada"/>
                        </a:rPr>
                        <a:t>Systolic pressure </a:t>
                      </a:r>
                      <a:r>
                        <a:rPr b="1" lang="ar" sz="1300">
                          <a:latin typeface="Mada"/>
                          <a:ea typeface="Mada"/>
                          <a:cs typeface="Mada"/>
                          <a:sym typeface="Mada"/>
                        </a:rPr>
                        <a:t>≥130 mm Hg</a:t>
                      </a:r>
                      <a:endParaRPr b="1" sz="1300">
                        <a:latin typeface="Mada"/>
                        <a:ea typeface="Mada"/>
                        <a:cs typeface="Mada"/>
                        <a:sym typeface="Mada"/>
                      </a:endParaRPr>
                    </a:p>
                    <a:p>
                      <a:pPr indent="-311150" lvl="0" marL="457200" rtl="0" algn="l">
                        <a:spcBef>
                          <a:spcPts val="0"/>
                        </a:spcBef>
                        <a:spcAft>
                          <a:spcPts val="0"/>
                        </a:spcAft>
                        <a:buClr>
                          <a:srgbClr val="000000"/>
                        </a:buClr>
                        <a:buSzPts val="1300"/>
                        <a:buFont typeface="Mada"/>
                        <a:buChar char="●"/>
                      </a:pPr>
                      <a:r>
                        <a:rPr lang="ar" sz="1300">
                          <a:latin typeface="Mada"/>
                          <a:ea typeface="Mada"/>
                          <a:cs typeface="Mada"/>
                          <a:sym typeface="Mada"/>
                        </a:rPr>
                        <a:t>Diastolic pressure </a:t>
                      </a:r>
                      <a:r>
                        <a:rPr b="1" lang="ar" sz="1300">
                          <a:latin typeface="Mada"/>
                          <a:ea typeface="Mada"/>
                          <a:cs typeface="Mada"/>
                          <a:sym typeface="Mada"/>
                        </a:rPr>
                        <a:t>≥80 mm Hg </a:t>
                      </a:r>
                      <a:endParaRPr b="1" sz="1300">
                        <a:latin typeface="Mada"/>
                        <a:ea typeface="Mada"/>
                        <a:cs typeface="Mada"/>
                        <a:sym typeface="Mada"/>
                      </a:endParaRPr>
                    </a:p>
                  </a:txBody>
                  <a:tcPr marT="91425" marB="91425" marR="91425" marL="91425">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tcPr>
                </a:tc>
              </a:tr>
              <a:tr h="1601250">
                <a:tc gridSpan="2">
                  <a:txBody>
                    <a:bodyPr/>
                    <a:lstStyle/>
                    <a:p>
                      <a:pPr indent="0" lvl="0" marL="0" rtl="0" algn="ctr">
                        <a:spcBef>
                          <a:spcPts val="0"/>
                        </a:spcBef>
                        <a:spcAft>
                          <a:spcPts val="0"/>
                        </a:spcAft>
                        <a:buNone/>
                      </a:pPr>
                      <a:r>
                        <a:rPr b="1" lang="ar" sz="1500">
                          <a:latin typeface="Mada"/>
                          <a:ea typeface="Mada"/>
                          <a:cs typeface="Mada"/>
                          <a:sym typeface="Mada"/>
                        </a:rPr>
                        <a:t>Etiology</a:t>
                      </a:r>
                      <a:endParaRPr sz="1500">
                        <a:latin typeface="Mada"/>
                        <a:ea typeface="Mada"/>
                        <a:cs typeface="Mada"/>
                        <a:sym typeface="Mada"/>
                      </a:endParaRPr>
                    </a:p>
                  </a:txBody>
                  <a:tcPr marT="91425" marB="91425" marR="91425" marL="91425" anchor="ctr">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solidFill>
                      <a:schemeClr val="accent3"/>
                    </a:solidFill>
                  </a:tcPr>
                </a:tc>
                <a:tc hMerge="1"/>
                <a:tc>
                  <a:txBody>
                    <a:bodyPr/>
                    <a:lstStyle/>
                    <a:p>
                      <a:pPr indent="0" lvl="0" marL="0" rtl="0" algn="l">
                        <a:spcBef>
                          <a:spcPts val="0"/>
                        </a:spcBef>
                        <a:spcAft>
                          <a:spcPts val="0"/>
                        </a:spcAft>
                        <a:buNone/>
                      </a:pPr>
                      <a:r>
                        <a:rPr lang="ar" sz="1300">
                          <a:latin typeface="Mada"/>
                          <a:ea typeface="Mada"/>
                          <a:cs typeface="Mada"/>
                          <a:sym typeface="Mada"/>
                        </a:rPr>
                        <a:t>95</a:t>
                      </a:r>
                      <a:r>
                        <a:rPr lang="ar" sz="1300">
                          <a:latin typeface="Mada"/>
                          <a:ea typeface="Mada"/>
                          <a:cs typeface="Mada"/>
                          <a:sym typeface="Mada"/>
                        </a:rPr>
                        <a:t> percent of hypertension has no clear etiology and can be called </a:t>
                      </a:r>
                      <a:r>
                        <a:rPr b="1" lang="ar" sz="1300">
                          <a:latin typeface="Mada"/>
                          <a:ea typeface="Mada"/>
                          <a:cs typeface="Mada"/>
                          <a:sym typeface="Mada"/>
                        </a:rPr>
                        <a:t>“essential hypertension” </a:t>
                      </a:r>
                      <a:endParaRPr sz="1300">
                        <a:latin typeface="Mada"/>
                        <a:ea typeface="Mada"/>
                        <a:cs typeface="Mada"/>
                        <a:sym typeface="Mada"/>
                      </a:endParaRPr>
                    </a:p>
                    <a:p>
                      <a:pPr indent="0" lvl="0" marL="0" rtl="0" algn="l">
                        <a:spcBef>
                          <a:spcPts val="0"/>
                        </a:spcBef>
                        <a:spcAft>
                          <a:spcPts val="0"/>
                        </a:spcAft>
                        <a:buNone/>
                      </a:pPr>
                      <a:r>
                        <a:rPr b="1" lang="ar" sz="1300">
                          <a:latin typeface="Mada"/>
                          <a:ea typeface="Mada"/>
                          <a:cs typeface="Mada"/>
                          <a:sym typeface="Mada"/>
                        </a:rPr>
                        <a:t>Secondary hypertension causes: </a:t>
                      </a:r>
                      <a:endParaRPr b="1" sz="1300">
                        <a:latin typeface="Mada"/>
                        <a:ea typeface="Mada"/>
                        <a:cs typeface="Mada"/>
                        <a:sym typeface="Mada"/>
                      </a:endParaRPr>
                    </a:p>
                    <a:p>
                      <a:pPr indent="-311150" lvl="0" marL="457200" rtl="0" algn="l">
                        <a:spcBef>
                          <a:spcPts val="0"/>
                        </a:spcBef>
                        <a:spcAft>
                          <a:spcPts val="0"/>
                        </a:spcAft>
                        <a:buClr>
                          <a:srgbClr val="000000"/>
                        </a:buClr>
                        <a:buSzPts val="1300"/>
                        <a:buFont typeface="Mada"/>
                        <a:buChar char="●"/>
                      </a:pPr>
                      <a:r>
                        <a:rPr lang="ar" sz="1300">
                          <a:latin typeface="Mada"/>
                          <a:ea typeface="Mada"/>
                          <a:cs typeface="Mada"/>
                          <a:sym typeface="Mada"/>
                        </a:rPr>
                        <a:t>Renal artery stenosis</a:t>
                      </a:r>
                      <a:endParaRPr sz="1300">
                        <a:latin typeface="Mada"/>
                        <a:ea typeface="Mada"/>
                        <a:cs typeface="Mada"/>
                        <a:sym typeface="Mada"/>
                      </a:endParaRPr>
                    </a:p>
                    <a:p>
                      <a:pPr indent="-311150" lvl="0" marL="457200" rtl="0" algn="l">
                        <a:spcBef>
                          <a:spcPts val="0"/>
                        </a:spcBef>
                        <a:spcAft>
                          <a:spcPts val="0"/>
                        </a:spcAft>
                        <a:buClr>
                          <a:srgbClr val="000000"/>
                        </a:buClr>
                        <a:buSzPts val="1300"/>
                        <a:buFont typeface="Mada"/>
                        <a:buChar char="●"/>
                      </a:pPr>
                      <a:r>
                        <a:rPr lang="ar" sz="1300">
                          <a:latin typeface="Mada"/>
                          <a:ea typeface="Mada"/>
                          <a:cs typeface="Mada"/>
                          <a:sym typeface="Mada"/>
                        </a:rPr>
                        <a:t>Glomerulonephritis</a:t>
                      </a:r>
                      <a:endParaRPr sz="1300">
                        <a:latin typeface="Mada"/>
                        <a:ea typeface="Mada"/>
                        <a:cs typeface="Mada"/>
                        <a:sym typeface="Mada"/>
                      </a:endParaRPr>
                    </a:p>
                    <a:p>
                      <a:pPr indent="-311150" lvl="0" marL="457200" rtl="0" algn="l">
                        <a:spcBef>
                          <a:spcPts val="0"/>
                        </a:spcBef>
                        <a:spcAft>
                          <a:spcPts val="0"/>
                        </a:spcAft>
                        <a:buClr>
                          <a:srgbClr val="000000"/>
                        </a:buClr>
                        <a:buSzPts val="1300"/>
                        <a:buFont typeface="Mada"/>
                        <a:buChar char="●"/>
                      </a:pPr>
                      <a:r>
                        <a:rPr lang="ar" sz="1300">
                          <a:latin typeface="Mada"/>
                          <a:ea typeface="Mada"/>
                          <a:cs typeface="Mada"/>
                          <a:sym typeface="Mada"/>
                        </a:rPr>
                        <a:t>Coarctation of the aorta</a:t>
                      </a:r>
                      <a:endParaRPr sz="1300">
                        <a:latin typeface="Mada"/>
                        <a:ea typeface="Mada"/>
                        <a:cs typeface="Mada"/>
                        <a:sym typeface="Mada"/>
                      </a:endParaRPr>
                    </a:p>
                    <a:p>
                      <a:pPr indent="-311150" lvl="0" marL="457200" rtl="0" algn="l">
                        <a:spcBef>
                          <a:spcPts val="0"/>
                        </a:spcBef>
                        <a:spcAft>
                          <a:spcPts val="0"/>
                        </a:spcAft>
                        <a:buClr>
                          <a:srgbClr val="000000"/>
                        </a:buClr>
                        <a:buSzPts val="1300"/>
                        <a:buFont typeface="Mada"/>
                        <a:buChar char="●"/>
                      </a:pPr>
                      <a:r>
                        <a:rPr lang="ar" sz="1300">
                          <a:latin typeface="Mada"/>
                          <a:ea typeface="Mada"/>
                          <a:cs typeface="Mada"/>
                          <a:sym typeface="Mada"/>
                        </a:rPr>
                        <a:t>Obstructive sleep apnea</a:t>
                      </a:r>
                      <a:endParaRPr sz="1300">
                        <a:latin typeface="Mada"/>
                        <a:ea typeface="Mada"/>
                        <a:cs typeface="Mada"/>
                        <a:sym typeface="Mada"/>
                      </a:endParaRPr>
                    </a:p>
                    <a:p>
                      <a:pPr indent="-311150" lvl="0" marL="457200" rtl="0" algn="l">
                        <a:spcBef>
                          <a:spcPts val="0"/>
                        </a:spcBef>
                        <a:spcAft>
                          <a:spcPts val="0"/>
                        </a:spcAft>
                        <a:buClr>
                          <a:srgbClr val="000000"/>
                        </a:buClr>
                        <a:buSzPts val="1300"/>
                        <a:buFont typeface="Mada"/>
                        <a:buChar char="●"/>
                      </a:pPr>
                      <a:r>
                        <a:rPr lang="ar" sz="1300">
                          <a:latin typeface="Mada"/>
                          <a:ea typeface="Mada"/>
                          <a:cs typeface="Mada"/>
                          <a:sym typeface="Mada"/>
                        </a:rPr>
                        <a:t>Pheochromocytoma</a:t>
                      </a:r>
                      <a:endParaRPr sz="1300">
                        <a:latin typeface="Mada"/>
                        <a:ea typeface="Mada"/>
                        <a:cs typeface="Mada"/>
                        <a:sym typeface="Mada"/>
                      </a:endParaRPr>
                    </a:p>
                    <a:p>
                      <a:pPr indent="-311150" lvl="0" marL="457200" rtl="0" algn="l">
                        <a:spcBef>
                          <a:spcPts val="0"/>
                        </a:spcBef>
                        <a:spcAft>
                          <a:spcPts val="0"/>
                        </a:spcAft>
                        <a:buClr>
                          <a:srgbClr val="000000"/>
                        </a:buClr>
                        <a:buSzPts val="1300"/>
                        <a:buFont typeface="Mada"/>
                        <a:buChar char="●"/>
                      </a:pPr>
                      <a:r>
                        <a:rPr lang="ar" sz="1300">
                          <a:latin typeface="Mada"/>
                          <a:ea typeface="Mada"/>
                          <a:cs typeface="Mada"/>
                          <a:sym typeface="Mada"/>
                        </a:rPr>
                        <a:t>Hyperaldosteronism</a:t>
                      </a:r>
                      <a:endParaRPr sz="1300">
                        <a:latin typeface="Mada"/>
                        <a:ea typeface="Mada"/>
                        <a:cs typeface="Mada"/>
                        <a:sym typeface="Mada"/>
                      </a:endParaRPr>
                    </a:p>
                    <a:p>
                      <a:pPr indent="-311150" lvl="0" marL="457200" rtl="0" algn="l">
                        <a:spcBef>
                          <a:spcPts val="0"/>
                        </a:spcBef>
                        <a:spcAft>
                          <a:spcPts val="0"/>
                        </a:spcAft>
                        <a:buClr>
                          <a:srgbClr val="000000"/>
                        </a:buClr>
                        <a:buSzPts val="1300"/>
                        <a:buFont typeface="Mada"/>
                        <a:buChar char="●"/>
                      </a:pPr>
                      <a:r>
                        <a:rPr lang="ar" sz="1300">
                          <a:latin typeface="Mada"/>
                          <a:ea typeface="Mada"/>
                          <a:cs typeface="Mada"/>
                          <a:sym typeface="Mada"/>
                        </a:rPr>
                        <a:t>Cushing syndrome </a:t>
                      </a:r>
                      <a:endParaRPr sz="1300">
                        <a:latin typeface="Mada"/>
                        <a:ea typeface="Mada"/>
                        <a:cs typeface="Mada"/>
                        <a:sym typeface="Mada"/>
                      </a:endParaRPr>
                    </a:p>
                  </a:txBody>
                  <a:tcPr marT="91425" marB="91425" marR="91425" marL="91425">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tcPr>
                </a:tc>
              </a:tr>
              <a:tr h="1150175">
                <a:tc gridSpan="2">
                  <a:txBody>
                    <a:bodyPr/>
                    <a:lstStyle/>
                    <a:p>
                      <a:pPr indent="0" lvl="0" marL="0" rtl="0" algn="ctr">
                        <a:spcBef>
                          <a:spcPts val="0"/>
                        </a:spcBef>
                        <a:spcAft>
                          <a:spcPts val="0"/>
                        </a:spcAft>
                        <a:buNone/>
                      </a:pPr>
                      <a:r>
                        <a:rPr b="1" lang="ar" sz="1500">
                          <a:latin typeface="Mada"/>
                          <a:ea typeface="Mada"/>
                          <a:cs typeface="Mada"/>
                          <a:sym typeface="Mada"/>
                        </a:rPr>
                        <a:t>presentation</a:t>
                      </a:r>
                      <a:endParaRPr sz="1500">
                        <a:latin typeface="Mada"/>
                        <a:ea typeface="Mada"/>
                        <a:cs typeface="Mada"/>
                        <a:sym typeface="Mada"/>
                      </a:endParaRPr>
                    </a:p>
                  </a:txBody>
                  <a:tcPr marT="91425" marB="91425" marR="91425" marL="91425" anchor="ctr">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solidFill>
                      <a:schemeClr val="accent3"/>
                    </a:solidFill>
                  </a:tcPr>
                </a:tc>
                <a:tc hMerge="1"/>
                <a:tc>
                  <a:txBody>
                    <a:bodyPr/>
                    <a:lstStyle/>
                    <a:p>
                      <a:pPr indent="0" lvl="0" marL="0" rtl="0" algn="l">
                        <a:spcBef>
                          <a:spcPts val="0"/>
                        </a:spcBef>
                        <a:spcAft>
                          <a:spcPts val="0"/>
                        </a:spcAft>
                        <a:buNone/>
                      </a:pPr>
                      <a:r>
                        <a:rPr lang="ar" sz="1300">
                          <a:latin typeface="Mada"/>
                          <a:ea typeface="Mada"/>
                          <a:cs typeface="Mada"/>
                          <a:sym typeface="Mada"/>
                        </a:rPr>
                        <a:t>The vast majority of cases are found on </a:t>
                      </a:r>
                      <a:r>
                        <a:rPr b="1" lang="ar" sz="1300">
                          <a:latin typeface="Mada"/>
                          <a:ea typeface="Mada"/>
                          <a:cs typeface="Mada"/>
                          <a:sym typeface="Mada"/>
                        </a:rPr>
                        <a:t>routine screening of asymptomatic patients</a:t>
                      </a:r>
                      <a:r>
                        <a:rPr lang="ar" sz="1300">
                          <a:latin typeface="Mada"/>
                          <a:ea typeface="Mada"/>
                          <a:cs typeface="Mada"/>
                          <a:sym typeface="Mada"/>
                        </a:rPr>
                        <a:t>.</a:t>
                      </a:r>
                      <a:endParaRPr sz="1300">
                        <a:latin typeface="Mada"/>
                        <a:ea typeface="Mada"/>
                        <a:cs typeface="Mada"/>
                        <a:sym typeface="Mada"/>
                      </a:endParaRPr>
                    </a:p>
                    <a:p>
                      <a:pPr indent="0" lvl="0" marL="0" rtl="0" algn="l">
                        <a:spcBef>
                          <a:spcPts val="0"/>
                        </a:spcBef>
                        <a:spcAft>
                          <a:spcPts val="0"/>
                        </a:spcAft>
                        <a:buNone/>
                      </a:pPr>
                      <a:r>
                        <a:rPr b="1" lang="ar" sz="1300">
                          <a:latin typeface="Mada"/>
                          <a:ea typeface="Mada"/>
                          <a:cs typeface="Mada"/>
                          <a:sym typeface="Mada"/>
                        </a:rPr>
                        <a:t>Complications: </a:t>
                      </a:r>
                      <a:endParaRPr b="1" sz="1300">
                        <a:latin typeface="Mada"/>
                        <a:ea typeface="Mada"/>
                        <a:cs typeface="Mada"/>
                        <a:sym typeface="Mada"/>
                      </a:endParaRPr>
                    </a:p>
                    <a:p>
                      <a:pPr indent="-311150" lvl="0" marL="457200" rtl="0" algn="l">
                        <a:spcBef>
                          <a:spcPts val="0"/>
                        </a:spcBef>
                        <a:spcAft>
                          <a:spcPts val="0"/>
                        </a:spcAft>
                        <a:buClr>
                          <a:srgbClr val="000000"/>
                        </a:buClr>
                        <a:buSzPts val="1300"/>
                        <a:buFont typeface="Mada"/>
                        <a:buChar char="●"/>
                      </a:pPr>
                      <a:r>
                        <a:rPr lang="ar" sz="1300">
                          <a:latin typeface="Mada"/>
                          <a:ea typeface="Mada"/>
                          <a:cs typeface="Mada"/>
                          <a:sym typeface="Mada"/>
                        </a:rPr>
                        <a:t>Coronary artery disease</a:t>
                      </a:r>
                      <a:endParaRPr sz="1300">
                        <a:latin typeface="Mada"/>
                        <a:ea typeface="Mada"/>
                        <a:cs typeface="Mada"/>
                        <a:sym typeface="Mada"/>
                      </a:endParaRPr>
                    </a:p>
                    <a:p>
                      <a:pPr indent="-311150" lvl="0" marL="457200" rtl="0" algn="l">
                        <a:spcBef>
                          <a:spcPts val="0"/>
                        </a:spcBef>
                        <a:spcAft>
                          <a:spcPts val="0"/>
                        </a:spcAft>
                        <a:buClr>
                          <a:srgbClr val="000000"/>
                        </a:buClr>
                        <a:buSzPts val="1300"/>
                        <a:buFont typeface="Mada"/>
                        <a:buChar char="●"/>
                      </a:pPr>
                      <a:r>
                        <a:rPr lang="ar" sz="1300">
                          <a:latin typeface="Mada"/>
                          <a:ea typeface="Mada"/>
                          <a:cs typeface="Mada"/>
                          <a:sym typeface="Mada"/>
                        </a:rPr>
                        <a:t>Cerebrovascular disease</a:t>
                      </a:r>
                      <a:endParaRPr sz="1300">
                        <a:latin typeface="Mada"/>
                        <a:ea typeface="Mada"/>
                        <a:cs typeface="Mada"/>
                        <a:sym typeface="Mada"/>
                      </a:endParaRPr>
                    </a:p>
                    <a:p>
                      <a:pPr indent="-311150" lvl="0" marL="457200" rtl="0" algn="l">
                        <a:spcBef>
                          <a:spcPts val="0"/>
                        </a:spcBef>
                        <a:spcAft>
                          <a:spcPts val="0"/>
                        </a:spcAft>
                        <a:buClr>
                          <a:srgbClr val="000000"/>
                        </a:buClr>
                        <a:buSzPts val="1300"/>
                        <a:buFont typeface="Mada"/>
                        <a:buChar char="●"/>
                      </a:pPr>
                      <a:r>
                        <a:rPr lang="ar" sz="1300">
                          <a:latin typeface="Mada"/>
                          <a:ea typeface="Mada"/>
                          <a:cs typeface="Mada"/>
                          <a:sym typeface="Mada"/>
                        </a:rPr>
                        <a:t>CHF</a:t>
                      </a:r>
                      <a:endParaRPr sz="1300">
                        <a:latin typeface="Mada"/>
                        <a:ea typeface="Mada"/>
                        <a:cs typeface="Mada"/>
                        <a:sym typeface="Mada"/>
                      </a:endParaRPr>
                    </a:p>
                    <a:p>
                      <a:pPr indent="-311150" lvl="0" marL="457200" rtl="0" algn="l">
                        <a:spcBef>
                          <a:spcPts val="0"/>
                        </a:spcBef>
                        <a:spcAft>
                          <a:spcPts val="0"/>
                        </a:spcAft>
                        <a:buClr>
                          <a:srgbClr val="000000"/>
                        </a:buClr>
                        <a:buSzPts val="1300"/>
                        <a:buFont typeface="Mada"/>
                        <a:buChar char="●"/>
                      </a:pPr>
                      <a:r>
                        <a:rPr lang="ar" sz="1300">
                          <a:latin typeface="Mada"/>
                          <a:ea typeface="Mada"/>
                          <a:cs typeface="Mada"/>
                          <a:sym typeface="Mada"/>
                        </a:rPr>
                        <a:t>Visual disturbance</a:t>
                      </a:r>
                      <a:endParaRPr sz="1300">
                        <a:latin typeface="Mada"/>
                        <a:ea typeface="Mada"/>
                        <a:cs typeface="Mada"/>
                        <a:sym typeface="Mada"/>
                      </a:endParaRPr>
                    </a:p>
                    <a:p>
                      <a:pPr indent="-311150" lvl="0" marL="457200" rtl="0" algn="l">
                        <a:spcBef>
                          <a:spcPts val="0"/>
                        </a:spcBef>
                        <a:spcAft>
                          <a:spcPts val="0"/>
                        </a:spcAft>
                        <a:buClr>
                          <a:srgbClr val="000000"/>
                        </a:buClr>
                        <a:buSzPts val="1300"/>
                        <a:buFont typeface="Mada"/>
                        <a:buChar char="●"/>
                      </a:pPr>
                      <a:r>
                        <a:rPr lang="ar" sz="1300">
                          <a:latin typeface="Mada"/>
                          <a:ea typeface="Mada"/>
                          <a:cs typeface="Mada"/>
                          <a:sym typeface="Mada"/>
                        </a:rPr>
                        <a:t>Renal insufficiency</a:t>
                      </a:r>
                      <a:endParaRPr sz="1300">
                        <a:latin typeface="Mada"/>
                        <a:ea typeface="Mada"/>
                        <a:cs typeface="Mada"/>
                        <a:sym typeface="Mada"/>
                      </a:endParaRPr>
                    </a:p>
                    <a:p>
                      <a:pPr indent="-311150" lvl="0" marL="457200" rtl="0" algn="l">
                        <a:spcBef>
                          <a:spcPts val="0"/>
                        </a:spcBef>
                        <a:spcAft>
                          <a:spcPts val="0"/>
                        </a:spcAft>
                        <a:buClr>
                          <a:srgbClr val="000000"/>
                        </a:buClr>
                        <a:buSzPts val="1300"/>
                        <a:buFont typeface="Mada"/>
                        <a:buChar char="●"/>
                      </a:pPr>
                      <a:r>
                        <a:rPr lang="ar" sz="1300">
                          <a:latin typeface="Mada"/>
                          <a:ea typeface="Mada"/>
                          <a:cs typeface="Mada"/>
                          <a:sym typeface="Mada"/>
                        </a:rPr>
                        <a:t>Peripheral artery disease</a:t>
                      </a:r>
                      <a:endParaRPr sz="1300">
                        <a:latin typeface="Mada"/>
                        <a:ea typeface="Mada"/>
                        <a:cs typeface="Mada"/>
                        <a:sym typeface="Mada"/>
                      </a:endParaRPr>
                    </a:p>
                  </a:txBody>
                  <a:tcPr marT="91425" marB="91425" marR="91425" marL="91425">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tcPr>
                </a:tc>
              </a:tr>
              <a:tr h="924650">
                <a:tc gridSpan="2">
                  <a:txBody>
                    <a:bodyPr/>
                    <a:lstStyle/>
                    <a:p>
                      <a:pPr indent="0" lvl="0" marL="0" rtl="0" algn="ctr">
                        <a:spcBef>
                          <a:spcPts val="0"/>
                        </a:spcBef>
                        <a:spcAft>
                          <a:spcPts val="0"/>
                        </a:spcAft>
                        <a:buNone/>
                      </a:pPr>
                      <a:r>
                        <a:rPr b="1" lang="ar" sz="1500">
                          <a:latin typeface="Mada"/>
                          <a:ea typeface="Mada"/>
                          <a:cs typeface="Mada"/>
                          <a:sym typeface="Mada"/>
                        </a:rPr>
                        <a:t>Diagnostic Tests</a:t>
                      </a:r>
                      <a:endParaRPr sz="1500">
                        <a:latin typeface="Mada"/>
                        <a:ea typeface="Mada"/>
                        <a:cs typeface="Mada"/>
                        <a:sym typeface="Mada"/>
                      </a:endParaRPr>
                    </a:p>
                  </a:txBody>
                  <a:tcPr marT="91425" marB="91425" marR="91425" marL="91425" anchor="ctr">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solidFill>
                      <a:schemeClr val="accent3"/>
                    </a:solidFill>
                  </a:tcPr>
                </a:tc>
                <a:tc hMerge="1"/>
                <a:tc>
                  <a:txBody>
                    <a:bodyPr/>
                    <a:lstStyle/>
                    <a:p>
                      <a:pPr indent="0" lvl="0" marL="0" rtl="0" algn="l">
                        <a:spcBef>
                          <a:spcPts val="0"/>
                        </a:spcBef>
                        <a:spcAft>
                          <a:spcPts val="0"/>
                        </a:spcAft>
                        <a:buNone/>
                      </a:pPr>
                      <a:r>
                        <a:rPr b="1" lang="ar" sz="1300">
                          <a:solidFill>
                            <a:schemeClr val="dk1"/>
                          </a:solidFill>
                          <a:latin typeface="Mada"/>
                          <a:ea typeface="Mada"/>
                          <a:cs typeface="Mada"/>
                          <a:sym typeface="Mada"/>
                        </a:rPr>
                        <a:t>The diagnosis of hypertension should not be made until the blood pressure has been measured on at least two times in three visits.</a:t>
                      </a:r>
                      <a:endParaRPr b="1" sz="1100">
                        <a:latin typeface="Mada"/>
                        <a:ea typeface="Mada"/>
                        <a:cs typeface="Mada"/>
                        <a:sym typeface="Mada"/>
                      </a:endParaRPr>
                    </a:p>
                    <a:p>
                      <a:pPr indent="0" lvl="0" marL="0" rtl="0" algn="l">
                        <a:spcBef>
                          <a:spcPts val="0"/>
                        </a:spcBef>
                        <a:spcAft>
                          <a:spcPts val="0"/>
                        </a:spcAft>
                        <a:buNone/>
                      </a:pPr>
                      <a:r>
                        <a:rPr lang="ar" sz="1300">
                          <a:latin typeface="Mada"/>
                          <a:ea typeface="Mada"/>
                          <a:cs typeface="Mada"/>
                          <a:sym typeface="Mada"/>
                        </a:rPr>
                        <a:t>Those with hypertension are also tested with:</a:t>
                      </a:r>
                      <a:endParaRPr sz="1300">
                        <a:latin typeface="Mada"/>
                        <a:ea typeface="Mada"/>
                        <a:cs typeface="Mada"/>
                        <a:sym typeface="Mada"/>
                      </a:endParaRPr>
                    </a:p>
                    <a:p>
                      <a:pPr indent="-311150" lvl="0" marL="457200" rtl="0" algn="l">
                        <a:spcBef>
                          <a:spcPts val="0"/>
                        </a:spcBef>
                        <a:spcAft>
                          <a:spcPts val="0"/>
                        </a:spcAft>
                        <a:buClr>
                          <a:srgbClr val="000000"/>
                        </a:buClr>
                        <a:buSzPts val="1300"/>
                        <a:buFont typeface="Mada"/>
                        <a:buChar char="●"/>
                      </a:pPr>
                      <a:r>
                        <a:rPr lang="ar" sz="1300">
                          <a:latin typeface="Mada"/>
                          <a:ea typeface="Mada"/>
                          <a:cs typeface="Mada"/>
                          <a:sym typeface="Mada"/>
                        </a:rPr>
                        <a:t>EKG</a:t>
                      </a:r>
                      <a:endParaRPr sz="1300">
                        <a:latin typeface="Mada"/>
                        <a:ea typeface="Mada"/>
                        <a:cs typeface="Mada"/>
                        <a:sym typeface="Mada"/>
                      </a:endParaRPr>
                    </a:p>
                    <a:p>
                      <a:pPr indent="-311150" lvl="0" marL="457200" rtl="0" algn="l">
                        <a:spcBef>
                          <a:spcPts val="0"/>
                        </a:spcBef>
                        <a:spcAft>
                          <a:spcPts val="0"/>
                        </a:spcAft>
                        <a:buClr>
                          <a:srgbClr val="000000"/>
                        </a:buClr>
                        <a:buSzPts val="1300"/>
                        <a:buFont typeface="Mada"/>
                        <a:buChar char="●"/>
                      </a:pPr>
                      <a:r>
                        <a:rPr lang="ar" sz="1300">
                          <a:latin typeface="Mada"/>
                          <a:ea typeface="Mada"/>
                          <a:cs typeface="Mada"/>
                          <a:sym typeface="Mada"/>
                        </a:rPr>
                        <a:t>Urinalysis</a:t>
                      </a:r>
                      <a:endParaRPr sz="1300">
                        <a:latin typeface="Mada"/>
                        <a:ea typeface="Mada"/>
                        <a:cs typeface="Mada"/>
                        <a:sym typeface="Mada"/>
                      </a:endParaRPr>
                    </a:p>
                    <a:p>
                      <a:pPr indent="-311150" lvl="0" marL="457200" rtl="0" algn="l">
                        <a:spcBef>
                          <a:spcPts val="0"/>
                        </a:spcBef>
                        <a:spcAft>
                          <a:spcPts val="0"/>
                        </a:spcAft>
                        <a:buClr>
                          <a:srgbClr val="000000"/>
                        </a:buClr>
                        <a:buSzPts val="1300"/>
                        <a:buFont typeface="Mada"/>
                        <a:buChar char="●"/>
                      </a:pPr>
                      <a:r>
                        <a:rPr lang="ar" sz="1300">
                          <a:latin typeface="Mada"/>
                          <a:ea typeface="Mada"/>
                          <a:cs typeface="Mada"/>
                          <a:sym typeface="Mada"/>
                        </a:rPr>
                        <a:t>Glucose measurements to exclude concomitant diabetes</a:t>
                      </a:r>
                      <a:endParaRPr sz="1300">
                        <a:latin typeface="Mada"/>
                        <a:ea typeface="Mada"/>
                        <a:cs typeface="Mada"/>
                        <a:sym typeface="Mada"/>
                      </a:endParaRPr>
                    </a:p>
                    <a:p>
                      <a:pPr indent="-311150" lvl="0" marL="457200" rtl="0" algn="l">
                        <a:spcBef>
                          <a:spcPts val="0"/>
                        </a:spcBef>
                        <a:spcAft>
                          <a:spcPts val="0"/>
                        </a:spcAft>
                        <a:buClr>
                          <a:srgbClr val="000000"/>
                        </a:buClr>
                        <a:buSzPts val="1300"/>
                        <a:buFont typeface="Mada"/>
                        <a:buChar char="●"/>
                      </a:pPr>
                      <a:r>
                        <a:rPr lang="ar" sz="1300">
                          <a:latin typeface="Mada"/>
                          <a:ea typeface="Mada"/>
                          <a:cs typeface="Mada"/>
                          <a:sym typeface="Mada"/>
                        </a:rPr>
                        <a:t>Electrolytes</a:t>
                      </a:r>
                      <a:endParaRPr sz="1300">
                        <a:latin typeface="Mada"/>
                        <a:ea typeface="Mada"/>
                        <a:cs typeface="Mada"/>
                        <a:sym typeface="Mada"/>
                      </a:endParaRPr>
                    </a:p>
                    <a:p>
                      <a:pPr indent="-311150" lvl="0" marL="457200" rtl="0" algn="l">
                        <a:spcBef>
                          <a:spcPts val="0"/>
                        </a:spcBef>
                        <a:spcAft>
                          <a:spcPts val="0"/>
                        </a:spcAft>
                        <a:buClr>
                          <a:schemeClr val="dk1"/>
                        </a:buClr>
                        <a:buSzPts val="1300"/>
                        <a:buFont typeface="Mada"/>
                        <a:buChar char="●"/>
                      </a:pPr>
                      <a:r>
                        <a:rPr lang="ar" sz="1300">
                          <a:latin typeface="Mada"/>
                          <a:ea typeface="Mada"/>
                          <a:cs typeface="Mada"/>
                          <a:sym typeface="Mada"/>
                        </a:rPr>
                        <a:t>Lipid profile</a:t>
                      </a:r>
                      <a:endParaRPr sz="1300">
                        <a:latin typeface="Mada"/>
                        <a:ea typeface="Mada"/>
                        <a:cs typeface="Mada"/>
                        <a:sym typeface="Mada"/>
                      </a:endParaRPr>
                    </a:p>
                  </a:txBody>
                  <a:tcPr marT="91425" marB="91425" marR="91425" marL="91425">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tcPr>
                </a:tc>
              </a:tr>
              <a:tr h="473600">
                <a:tc rowSpan="3">
                  <a:txBody>
                    <a:bodyPr/>
                    <a:lstStyle/>
                    <a:p>
                      <a:pPr indent="0" lvl="0" marL="0" rtl="0" algn="ctr">
                        <a:spcBef>
                          <a:spcPts val="0"/>
                        </a:spcBef>
                        <a:spcAft>
                          <a:spcPts val="0"/>
                        </a:spcAft>
                        <a:buNone/>
                      </a:pPr>
                      <a:r>
                        <a:rPr b="1" lang="ar" sz="1500">
                          <a:latin typeface="Mada"/>
                          <a:ea typeface="Mada"/>
                          <a:cs typeface="Mada"/>
                          <a:sym typeface="Mada"/>
                        </a:rPr>
                        <a:t>Management</a:t>
                      </a:r>
                      <a:endParaRPr sz="1500">
                        <a:latin typeface="Mada"/>
                        <a:ea typeface="Mada"/>
                        <a:cs typeface="Mada"/>
                        <a:sym typeface="Mada"/>
                      </a:endParaRPr>
                    </a:p>
                  </a:txBody>
                  <a:tcPr marT="91425" marB="91425" marR="91425" marL="91425" anchor="ctr">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b="1" lang="ar" sz="1300">
                          <a:solidFill>
                            <a:schemeClr val="dk1"/>
                          </a:solidFill>
                          <a:latin typeface="Mada"/>
                          <a:ea typeface="Mada"/>
                          <a:cs typeface="Mada"/>
                          <a:sym typeface="Mada"/>
                        </a:rPr>
                        <a:t>General </a:t>
                      </a:r>
                      <a:r>
                        <a:rPr b="1" lang="ar" sz="1200">
                          <a:solidFill>
                            <a:schemeClr val="dk1"/>
                          </a:solidFill>
                          <a:latin typeface="Mada"/>
                          <a:ea typeface="Mada"/>
                          <a:cs typeface="Mada"/>
                          <a:sym typeface="Mada"/>
                        </a:rPr>
                        <a:t>information </a:t>
                      </a:r>
                      <a:endParaRPr b="1"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sz="1300">
                        <a:solidFill>
                          <a:schemeClr val="dk1"/>
                        </a:solidFill>
                        <a:latin typeface="Mada"/>
                        <a:ea typeface="Mada"/>
                        <a:cs typeface="Mada"/>
                        <a:sym typeface="Mada"/>
                      </a:endParaRPr>
                    </a:p>
                  </a:txBody>
                  <a:tcPr marT="91425" marB="91425" marR="91425" marL="91425">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solidFill>
                      <a:schemeClr val="accent5"/>
                    </a:solidFill>
                  </a:tcPr>
                </a:tc>
                <a:tc>
                  <a:txBody>
                    <a:bodyPr/>
                    <a:lstStyle/>
                    <a:p>
                      <a:pPr indent="-311150" lvl="0" marL="457200" rtl="0" algn="l">
                        <a:spcBef>
                          <a:spcPts val="0"/>
                        </a:spcBef>
                        <a:spcAft>
                          <a:spcPts val="0"/>
                        </a:spcAft>
                        <a:buSzPts val="1300"/>
                        <a:buFont typeface="Mada"/>
                        <a:buChar char="●"/>
                      </a:pPr>
                      <a:r>
                        <a:rPr lang="ar" sz="1300">
                          <a:latin typeface="Mada"/>
                          <a:ea typeface="Mada"/>
                          <a:cs typeface="Mada"/>
                          <a:sym typeface="Mada"/>
                        </a:rPr>
                        <a:t>Threshold of treatment start 130/80 mm Hg if there is CVS risk. If not, it is just lifestyle modification &amp; reassess in 3-6 months</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ar" sz="1300">
                          <a:latin typeface="Mada"/>
                          <a:ea typeface="Mada"/>
                          <a:cs typeface="Mada"/>
                          <a:sym typeface="Mada"/>
                        </a:rPr>
                        <a:t>Blood pressure goal is &lt; 130/80 mm Hg</a:t>
                      </a:r>
                      <a:endParaRPr sz="1300">
                        <a:latin typeface="Mada"/>
                        <a:ea typeface="Mada"/>
                        <a:cs typeface="Mada"/>
                        <a:sym typeface="Mada"/>
                      </a:endParaRPr>
                    </a:p>
                  </a:txBody>
                  <a:tcPr marT="91425" marB="91425" marR="91425" marL="91425">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tcPr>
                </a:tc>
              </a:tr>
              <a:tr h="889350">
                <a:tc vMerge="1"/>
                <a:tc>
                  <a:txBody>
                    <a:bodyPr/>
                    <a:lstStyle/>
                    <a:p>
                      <a:pPr indent="0" lvl="0" marL="0" rtl="0" algn="l">
                        <a:spcBef>
                          <a:spcPts val="0"/>
                        </a:spcBef>
                        <a:spcAft>
                          <a:spcPts val="0"/>
                        </a:spcAft>
                        <a:buClr>
                          <a:schemeClr val="dk1"/>
                        </a:buClr>
                        <a:buSzPts val="1100"/>
                        <a:buFont typeface="Arial"/>
                        <a:buNone/>
                      </a:pPr>
                      <a:r>
                        <a:rPr b="1" lang="ar" sz="1300">
                          <a:solidFill>
                            <a:schemeClr val="dk1"/>
                          </a:solidFill>
                          <a:latin typeface="Mada"/>
                          <a:ea typeface="Mada"/>
                          <a:cs typeface="Mada"/>
                          <a:sym typeface="Mada"/>
                        </a:rPr>
                        <a:t>initial therapy</a:t>
                      </a:r>
                      <a:endParaRPr b="1" sz="1300">
                        <a:solidFill>
                          <a:schemeClr val="dk1"/>
                        </a:solidFill>
                        <a:latin typeface="Mada"/>
                        <a:ea typeface="Mada"/>
                        <a:cs typeface="Mada"/>
                        <a:sym typeface="Mada"/>
                      </a:endParaRPr>
                    </a:p>
                    <a:p>
                      <a:pPr indent="0" lvl="0" marL="0" rtl="0" algn="l">
                        <a:spcBef>
                          <a:spcPts val="0"/>
                        </a:spcBef>
                        <a:spcAft>
                          <a:spcPts val="0"/>
                        </a:spcAft>
                        <a:buNone/>
                      </a:pPr>
                      <a:r>
                        <a:t/>
                      </a:r>
                      <a:endParaRPr b="1" sz="1300">
                        <a:solidFill>
                          <a:schemeClr val="dk1"/>
                        </a:solidFill>
                        <a:latin typeface="Mada"/>
                        <a:ea typeface="Mada"/>
                        <a:cs typeface="Mada"/>
                        <a:sym typeface="Mada"/>
                      </a:endParaRPr>
                    </a:p>
                  </a:txBody>
                  <a:tcPr marT="91425" marB="91425" marR="91425" marL="91425">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solidFill>
                      <a:schemeClr val="accent5"/>
                    </a:solidFill>
                  </a:tcPr>
                </a:tc>
                <a:tc>
                  <a:txBody>
                    <a:bodyPr/>
                    <a:lstStyle/>
                    <a:p>
                      <a:pPr indent="-311150" lvl="0" marL="457200" rtl="0" algn="l">
                        <a:spcBef>
                          <a:spcPts val="0"/>
                        </a:spcBef>
                        <a:spcAft>
                          <a:spcPts val="0"/>
                        </a:spcAft>
                        <a:buSzPts val="1300"/>
                        <a:buFont typeface="Mada"/>
                        <a:buChar char="●"/>
                      </a:pPr>
                      <a:r>
                        <a:rPr lang="ar" sz="1300">
                          <a:latin typeface="Mada"/>
                          <a:ea typeface="Mada"/>
                          <a:cs typeface="Mada"/>
                          <a:sym typeface="Mada"/>
                        </a:rPr>
                        <a:t>Age &lt; 55 → ACE or ARB</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ar" sz="1300">
                          <a:latin typeface="Mada"/>
                          <a:ea typeface="Mada"/>
                          <a:cs typeface="Mada"/>
                          <a:sym typeface="Mada"/>
                        </a:rPr>
                        <a:t>Age &gt;55 or Black → CCB or </a:t>
                      </a:r>
                      <a:r>
                        <a:rPr lang="ar" sz="1300">
                          <a:latin typeface="Mada"/>
                          <a:ea typeface="Mada"/>
                          <a:cs typeface="Mada"/>
                          <a:sym typeface="Mada"/>
                        </a:rPr>
                        <a:t>thiazide</a:t>
                      </a:r>
                      <a:r>
                        <a:rPr lang="ar" sz="1300">
                          <a:latin typeface="Mada"/>
                          <a:ea typeface="Mada"/>
                          <a:cs typeface="Mada"/>
                          <a:sym typeface="Mada"/>
                        </a:rPr>
                        <a:t> </a:t>
                      </a:r>
                      <a:r>
                        <a:rPr lang="ar" sz="1300">
                          <a:latin typeface="Mada"/>
                          <a:ea typeface="Mada"/>
                          <a:cs typeface="Mada"/>
                          <a:sym typeface="Mada"/>
                        </a:rPr>
                        <a:t>diuretics</a:t>
                      </a:r>
                      <a:r>
                        <a:rPr lang="ar" sz="1300">
                          <a:latin typeface="Mada"/>
                          <a:ea typeface="Mada"/>
                          <a:cs typeface="Mada"/>
                          <a:sym typeface="Mada"/>
                        </a:rPr>
                        <a:t> </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ar" sz="1300">
                          <a:latin typeface="Mada"/>
                          <a:ea typeface="Mada"/>
                          <a:cs typeface="Mada"/>
                          <a:sym typeface="Mada"/>
                        </a:rPr>
                        <a:t>If blood pressure is very high on presentation (&gt;140/90 mm Hg), 2 medications should be used at the outset.</a:t>
                      </a:r>
                      <a:endParaRPr sz="1300">
                        <a:latin typeface="Mada"/>
                        <a:ea typeface="Mada"/>
                        <a:cs typeface="Mada"/>
                        <a:sym typeface="Mada"/>
                      </a:endParaRPr>
                    </a:p>
                  </a:txBody>
                  <a:tcPr marT="91425" marB="91425" marR="91425" marL="91425">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tcPr>
                </a:tc>
              </a:tr>
              <a:tr h="586350">
                <a:tc vMerge="1"/>
                <a:tc>
                  <a:txBody>
                    <a:bodyPr/>
                    <a:lstStyle/>
                    <a:p>
                      <a:pPr indent="0" lvl="0" marL="0" rtl="0" algn="l">
                        <a:spcBef>
                          <a:spcPts val="0"/>
                        </a:spcBef>
                        <a:spcAft>
                          <a:spcPts val="0"/>
                        </a:spcAft>
                        <a:buClr>
                          <a:schemeClr val="dk1"/>
                        </a:buClr>
                        <a:buSzPts val="1100"/>
                        <a:buFont typeface="Arial"/>
                        <a:buNone/>
                      </a:pPr>
                      <a:r>
                        <a:rPr b="1" lang="ar" sz="1300">
                          <a:solidFill>
                            <a:schemeClr val="dk1"/>
                          </a:solidFill>
                          <a:latin typeface="Mada"/>
                          <a:ea typeface="Mada"/>
                          <a:cs typeface="Mada"/>
                          <a:sym typeface="Mada"/>
                        </a:rPr>
                        <a:t>Pregnancy </a:t>
                      </a:r>
                      <a:endParaRPr b="1" sz="1300">
                        <a:solidFill>
                          <a:schemeClr val="dk1"/>
                        </a:solidFill>
                        <a:latin typeface="Mada"/>
                        <a:ea typeface="Mada"/>
                        <a:cs typeface="Mada"/>
                        <a:sym typeface="Mada"/>
                      </a:endParaRPr>
                    </a:p>
                  </a:txBody>
                  <a:tcPr marT="91425" marB="91425" marR="91425" marL="91425">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Clr>
                          <a:schemeClr val="dk1"/>
                        </a:buClr>
                        <a:buSzPts val="1100"/>
                        <a:buFont typeface="Arial"/>
                        <a:buNone/>
                      </a:pPr>
                      <a:r>
                        <a:rPr lang="ar" sz="1300">
                          <a:solidFill>
                            <a:srgbClr val="1C4588"/>
                          </a:solidFill>
                          <a:latin typeface="Mada"/>
                          <a:ea typeface="Mada"/>
                          <a:cs typeface="Mada"/>
                          <a:sym typeface="Mada"/>
                        </a:rPr>
                        <a:t>Oral labetalol is first-line therapy during pregnancy. Second Line agents are methyldopa and nifedipine.</a:t>
                      </a:r>
                      <a:endParaRPr sz="1300">
                        <a:solidFill>
                          <a:srgbClr val="1C4588"/>
                        </a:solidFill>
                        <a:latin typeface="Mada"/>
                        <a:ea typeface="Mada"/>
                        <a:cs typeface="Mada"/>
                        <a:sym typeface="Mada"/>
                      </a:endParaRPr>
                    </a:p>
                    <a:p>
                      <a:pPr indent="0" lvl="0" marL="0" rtl="0" algn="l">
                        <a:spcBef>
                          <a:spcPts val="0"/>
                        </a:spcBef>
                        <a:spcAft>
                          <a:spcPts val="0"/>
                        </a:spcAft>
                        <a:buNone/>
                      </a:pPr>
                      <a:r>
                        <a:rPr lang="ar" sz="1300">
                          <a:solidFill>
                            <a:srgbClr val="1C4588"/>
                          </a:solidFill>
                          <a:latin typeface="Mada"/>
                          <a:ea typeface="Mada"/>
                          <a:cs typeface="Mada"/>
                          <a:sym typeface="Mada"/>
                        </a:rPr>
                        <a:t>In breastfeeding, ACE inhibitors, beta-blockers and nifedipine are safe. Methyldopa should be avoided because of the risk of depression.</a:t>
                      </a:r>
                      <a:endParaRPr sz="1300">
                        <a:solidFill>
                          <a:srgbClr val="1C4588"/>
                        </a:solidFill>
                        <a:latin typeface="Mada"/>
                        <a:ea typeface="Mada"/>
                        <a:cs typeface="Mada"/>
                        <a:sym typeface="Mada"/>
                      </a:endParaRPr>
                    </a:p>
                  </a:txBody>
                  <a:tcPr marT="91425" marB="91425" marR="91425" marL="91425">
                    <a:lnL cap="flat" cmpd="sng" w="19050">
                      <a:solidFill>
                        <a:srgbClr val="F3F3F3"/>
                      </a:solidFill>
                      <a:prstDash val="solid"/>
                      <a:round/>
                      <a:headEnd len="sm" w="sm" type="none"/>
                      <a:tailEnd len="sm" w="sm" type="none"/>
                    </a:lnL>
                    <a:lnR cap="flat" cmpd="sng" w="19050">
                      <a:solidFill>
                        <a:srgbClr val="F3F3F3"/>
                      </a:solidFill>
                      <a:prstDash val="solid"/>
                      <a:round/>
                      <a:headEnd len="sm" w="sm" type="none"/>
                      <a:tailEnd len="sm" w="sm" type="none"/>
                    </a:lnR>
                    <a:lnT cap="flat" cmpd="sng" w="19050">
                      <a:solidFill>
                        <a:srgbClr val="F3F3F3"/>
                      </a:solidFill>
                      <a:prstDash val="solid"/>
                      <a:round/>
                      <a:headEnd len="sm" w="sm" type="none"/>
                      <a:tailEnd len="sm" w="sm" type="none"/>
                    </a:lnT>
                    <a:lnB cap="flat" cmpd="sng" w="19050">
                      <a:solidFill>
                        <a:srgbClr val="F3F3F3"/>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26"/>
          <p:cNvSpPr/>
          <p:nvPr/>
        </p:nvSpPr>
        <p:spPr>
          <a:xfrm>
            <a:off x="1034725" y="1030795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Q1:B | Q2:D | Q3:C | Q4:A | Q5:E </a:t>
            </a:r>
            <a:endParaRPr sz="1200">
              <a:solidFill>
                <a:srgbClr val="FFFFFF"/>
              </a:solidFill>
              <a:latin typeface="Cabin"/>
              <a:ea typeface="Cabin"/>
              <a:cs typeface="Cabin"/>
              <a:sym typeface="Cabin"/>
            </a:endParaRPr>
          </a:p>
        </p:txBody>
      </p:sp>
      <p:sp>
        <p:nvSpPr>
          <p:cNvPr id="511" name="Google Shape;511;p26"/>
          <p:cNvSpPr txBox="1"/>
          <p:nvPr/>
        </p:nvSpPr>
        <p:spPr>
          <a:xfrm>
            <a:off x="179700" y="898475"/>
            <a:ext cx="7206000" cy="88425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ar" sz="1200">
                <a:solidFill>
                  <a:srgbClr val="8B6914"/>
                </a:solidFill>
                <a:latin typeface="Cabin"/>
                <a:ea typeface="Cabin"/>
                <a:cs typeface="Cabin"/>
                <a:sym typeface="Cabin"/>
              </a:rPr>
              <a:t>Q1: A 48-year-old woman has been diagnosed with essential hypertension and was commenced on treatment three months ago. She presents to you with a dry cough which has not been getting better despite taking cough linctus and antibiotics. You assess the patient’s medication history. Which of the following antihypertensive medications is responsible for the patient’s symptoms?</a:t>
            </a:r>
            <a:endParaRPr b="1" sz="1200">
              <a:solidFill>
                <a:srgbClr val="8B6914"/>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000">
                <a:latin typeface="Cabin"/>
                <a:ea typeface="Cabin"/>
                <a:cs typeface="Cabin"/>
                <a:sym typeface="Cabin"/>
              </a:rPr>
              <a:t>A- </a:t>
            </a:r>
            <a:r>
              <a:rPr lang="ar" sz="1000">
                <a:solidFill>
                  <a:schemeClr val="dk1"/>
                </a:solidFill>
                <a:latin typeface="Cabin"/>
                <a:ea typeface="Cabin"/>
                <a:cs typeface="Cabin"/>
                <a:sym typeface="Cabin"/>
              </a:rPr>
              <a:t>Amlodipine</a:t>
            </a:r>
            <a:endParaRPr sz="1000">
              <a:solidFill>
                <a:srgbClr val="8B6914"/>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000">
                <a:solidFill>
                  <a:schemeClr val="dk1"/>
                </a:solidFill>
                <a:latin typeface="Cabin"/>
                <a:ea typeface="Cabin"/>
                <a:cs typeface="Cabin"/>
                <a:sym typeface="Cabin"/>
              </a:rPr>
              <a:t>B- Lisinopril</a:t>
            </a:r>
            <a:endParaRPr sz="10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000">
                <a:solidFill>
                  <a:schemeClr val="dk1"/>
                </a:solidFill>
                <a:latin typeface="Cabin"/>
                <a:ea typeface="Cabin"/>
                <a:cs typeface="Cabin"/>
                <a:sym typeface="Cabin"/>
              </a:rPr>
              <a:t>C- Bendroflumethiazide</a:t>
            </a:r>
            <a:endParaRPr sz="10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000">
                <a:solidFill>
                  <a:schemeClr val="dk1"/>
                </a:solidFill>
                <a:latin typeface="Cabin"/>
                <a:ea typeface="Cabin"/>
                <a:cs typeface="Cabin"/>
                <a:sym typeface="Cabin"/>
              </a:rPr>
              <a:t>D- Furosemide</a:t>
            </a:r>
            <a:endParaRPr sz="10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000">
                <a:solidFill>
                  <a:schemeClr val="dk1"/>
                </a:solidFill>
                <a:latin typeface="Cabin"/>
                <a:ea typeface="Cabin"/>
                <a:cs typeface="Cabin"/>
                <a:sym typeface="Cabin"/>
              </a:rPr>
              <a:t>E- Atenolol</a:t>
            </a:r>
            <a:endParaRPr sz="10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1000">
              <a:solidFill>
                <a:srgbClr val="8B6914"/>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200">
                <a:solidFill>
                  <a:srgbClr val="8B6914"/>
                </a:solidFill>
                <a:latin typeface="Cabin"/>
                <a:ea typeface="Cabin"/>
                <a:cs typeface="Cabin"/>
                <a:sym typeface="Cabin"/>
              </a:rPr>
              <a:t>Q2: A 57-year-old male is admitted complaining of headaches and blurring of vision. His blood pressure is found to be 240/150 mmHg and he has bilateral papilloedema, but is fully orientated and coherent. He had been known to be hypertensive for about five years and his blood pressure control had been good on three drugs. However, he had decided to stop all medication two months before this event. Which of the following would be your preferred parenteral medication at this point?</a:t>
            </a:r>
            <a:endParaRPr b="1" sz="1200">
              <a:solidFill>
                <a:srgbClr val="8B6914"/>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000">
                <a:latin typeface="Cabin"/>
                <a:ea typeface="Cabin"/>
                <a:cs typeface="Cabin"/>
                <a:sym typeface="Cabin"/>
              </a:rPr>
              <a:t>A- </a:t>
            </a:r>
            <a:r>
              <a:rPr lang="ar" sz="1000">
                <a:solidFill>
                  <a:schemeClr val="dk1"/>
                </a:solidFill>
                <a:latin typeface="Cabin"/>
                <a:ea typeface="Cabin"/>
                <a:cs typeface="Cabin"/>
                <a:sym typeface="Cabin"/>
              </a:rPr>
              <a:t>Glyceryl Trinitrate</a:t>
            </a:r>
            <a:r>
              <a:rPr lang="ar" sz="1000">
                <a:latin typeface="Cabin"/>
                <a:ea typeface="Cabin"/>
                <a:cs typeface="Cabin"/>
                <a:sym typeface="Cabin"/>
              </a:rPr>
              <a:t> </a:t>
            </a:r>
            <a:endParaRPr sz="10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000">
                <a:latin typeface="Cabin"/>
                <a:ea typeface="Cabin"/>
                <a:cs typeface="Cabin"/>
                <a:sym typeface="Cabin"/>
              </a:rPr>
              <a:t>B- </a:t>
            </a:r>
            <a:r>
              <a:rPr lang="ar" sz="1000">
                <a:solidFill>
                  <a:schemeClr val="dk1"/>
                </a:solidFill>
                <a:latin typeface="Cabin"/>
                <a:ea typeface="Cabin"/>
                <a:cs typeface="Cabin"/>
                <a:sym typeface="Cabin"/>
              </a:rPr>
              <a:t>Hydralazine</a:t>
            </a:r>
            <a:endParaRPr sz="10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000">
                <a:latin typeface="Cabin"/>
                <a:ea typeface="Cabin"/>
                <a:cs typeface="Cabin"/>
                <a:sym typeface="Cabin"/>
              </a:rPr>
              <a:t>C- </a:t>
            </a:r>
            <a:r>
              <a:rPr lang="ar" sz="1000">
                <a:solidFill>
                  <a:schemeClr val="dk1"/>
                </a:solidFill>
                <a:latin typeface="Cabin"/>
                <a:ea typeface="Cabin"/>
                <a:cs typeface="Cabin"/>
                <a:sym typeface="Cabin"/>
              </a:rPr>
              <a:t>Labetalol</a:t>
            </a:r>
            <a:endParaRPr sz="10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000">
                <a:latin typeface="Cabin"/>
                <a:ea typeface="Cabin"/>
                <a:cs typeface="Cabin"/>
                <a:sym typeface="Cabin"/>
              </a:rPr>
              <a:t>D- </a:t>
            </a:r>
            <a:r>
              <a:rPr lang="ar" sz="1000">
                <a:solidFill>
                  <a:schemeClr val="dk1"/>
                </a:solidFill>
                <a:latin typeface="Cabin"/>
                <a:ea typeface="Cabin"/>
                <a:cs typeface="Cabin"/>
                <a:sym typeface="Cabin"/>
              </a:rPr>
              <a:t>Sodium nitroprusside</a:t>
            </a:r>
            <a:endParaRPr sz="1000">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1000">
              <a:solidFill>
                <a:srgbClr val="8B6914"/>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200">
                <a:solidFill>
                  <a:srgbClr val="8B6914"/>
                </a:solidFill>
                <a:latin typeface="Cabin"/>
                <a:ea typeface="Cabin"/>
                <a:cs typeface="Cabin"/>
                <a:sym typeface="Cabin"/>
              </a:rPr>
              <a:t>Q3:A 44-year-old woman presents with episodes of headaches, associated with anxiety, sweating and a slow pulse rate. At the time of her initial consultation, her blood pressure was 150/95 mmHg seated, but 24 hour ambulatory monitoring shows a peak of 215/130 mmHg, associated with the symptoms described above. Which of the following would be your initial diagnostic procedure??</a:t>
            </a:r>
            <a:endParaRPr b="1" sz="1200">
              <a:solidFill>
                <a:srgbClr val="8B6914"/>
              </a:solidFill>
              <a:latin typeface="Cabin"/>
              <a:ea typeface="Cabin"/>
              <a:cs typeface="Cabin"/>
              <a:sym typeface="Cabin"/>
            </a:endParaRPr>
          </a:p>
          <a:p>
            <a:pPr indent="0" lvl="0" marL="0" rtl="0" algn="l">
              <a:spcBef>
                <a:spcPts val="0"/>
              </a:spcBef>
              <a:spcAft>
                <a:spcPts val="0"/>
              </a:spcAft>
              <a:buNone/>
            </a:pPr>
            <a:r>
              <a:rPr lang="ar" sz="1000">
                <a:solidFill>
                  <a:schemeClr val="dk1"/>
                </a:solidFill>
                <a:latin typeface="Cabin"/>
                <a:ea typeface="Cabin"/>
                <a:cs typeface="Cabin"/>
                <a:sym typeface="Cabin"/>
              </a:rPr>
              <a:t>A- Magnetic resonance imaging (MRI) scans of the abdomen and pelvis</a:t>
            </a:r>
            <a:endParaRPr sz="1000">
              <a:solidFill>
                <a:schemeClr val="dk1"/>
              </a:solidFill>
              <a:latin typeface="Cabin"/>
              <a:ea typeface="Cabin"/>
              <a:cs typeface="Cabin"/>
              <a:sym typeface="Cabin"/>
            </a:endParaRPr>
          </a:p>
          <a:p>
            <a:pPr indent="0" lvl="0" marL="0" rtl="0" algn="l">
              <a:spcBef>
                <a:spcPts val="0"/>
              </a:spcBef>
              <a:spcAft>
                <a:spcPts val="0"/>
              </a:spcAft>
              <a:buNone/>
            </a:pPr>
            <a:r>
              <a:rPr lang="ar" sz="1000">
                <a:solidFill>
                  <a:schemeClr val="dk1"/>
                </a:solidFill>
                <a:latin typeface="Cabin"/>
                <a:ea typeface="Cabin"/>
                <a:cs typeface="Cabin"/>
                <a:sym typeface="Cabin"/>
              </a:rPr>
              <a:t>B- Measurement of random plasma catecholamines</a:t>
            </a:r>
            <a:endParaRPr sz="1000">
              <a:solidFill>
                <a:schemeClr val="dk1"/>
              </a:solidFill>
              <a:latin typeface="Cabin"/>
              <a:ea typeface="Cabin"/>
              <a:cs typeface="Cabin"/>
              <a:sym typeface="Cabin"/>
            </a:endParaRPr>
          </a:p>
          <a:p>
            <a:pPr indent="0" lvl="0" marL="0" rtl="0" algn="l">
              <a:spcBef>
                <a:spcPts val="0"/>
              </a:spcBef>
              <a:spcAft>
                <a:spcPts val="0"/>
              </a:spcAft>
              <a:buNone/>
            </a:pPr>
            <a:r>
              <a:rPr lang="ar" sz="1000">
                <a:solidFill>
                  <a:schemeClr val="dk1"/>
                </a:solidFill>
                <a:latin typeface="Cabin"/>
                <a:ea typeface="Cabin"/>
                <a:cs typeface="Cabin"/>
                <a:sym typeface="Cabin"/>
              </a:rPr>
              <a:t>C- Measurement of urinary metanephrines over several 24 hour periods</a:t>
            </a:r>
            <a:endParaRPr sz="1000">
              <a:solidFill>
                <a:schemeClr val="dk1"/>
              </a:solidFill>
              <a:latin typeface="Cabin"/>
              <a:ea typeface="Cabin"/>
              <a:cs typeface="Cabin"/>
              <a:sym typeface="Cabin"/>
            </a:endParaRPr>
          </a:p>
          <a:p>
            <a:pPr indent="0" lvl="0" marL="0" rtl="0" algn="l">
              <a:spcBef>
                <a:spcPts val="0"/>
              </a:spcBef>
              <a:spcAft>
                <a:spcPts val="0"/>
              </a:spcAft>
              <a:buNone/>
            </a:pPr>
            <a:r>
              <a:rPr lang="ar" sz="1000">
                <a:solidFill>
                  <a:schemeClr val="dk1"/>
                </a:solidFill>
                <a:latin typeface="Cabin"/>
                <a:ea typeface="Cabin"/>
                <a:cs typeface="Cabin"/>
                <a:sym typeface="Cabin"/>
              </a:rPr>
              <a:t>D- Glucose tolerance test</a:t>
            </a:r>
            <a:endParaRPr sz="1000">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1200">
              <a:solidFill>
                <a:srgbClr val="986782"/>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200">
                <a:solidFill>
                  <a:srgbClr val="8B6914"/>
                </a:solidFill>
                <a:latin typeface="Cabin"/>
                <a:ea typeface="Cabin"/>
                <a:cs typeface="Cabin"/>
                <a:sym typeface="Cabin"/>
              </a:rPr>
              <a:t>Q4: A 57-year-old man is reviewed in a hypertension clinic, where it is found that his blood pressure is 165/105 mmHg despite standard doses of amlodipine, perindopril, doxazosin and bendroflumethiazide. Electrolytes and physical examination have been, and remain, normal. Which of the following would be your next stage in his management?</a:t>
            </a:r>
            <a:endParaRPr b="1" sz="1200">
              <a:solidFill>
                <a:srgbClr val="8B6914"/>
              </a:solidFill>
              <a:latin typeface="Cabin"/>
              <a:ea typeface="Cabin"/>
              <a:cs typeface="Cabin"/>
              <a:sym typeface="Cabin"/>
            </a:endParaRPr>
          </a:p>
          <a:p>
            <a:pPr indent="0" lvl="0" marL="0" rtl="0" algn="l">
              <a:spcBef>
                <a:spcPts val="0"/>
              </a:spcBef>
              <a:spcAft>
                <a:spcPts val="0"/>
              </a:spcAft>
              <a:buNone/>
            </a:pPr>
            <a:r>
              <a:rPr lang="ar" sz="1000">
                <a:solidFill>
                  <a:schemeClr val="dk1"/>
                </a:solidFill>
                <a:latin typeface="Cabin"/>
                <a:ea typeface="Cabin"/>
                <a:cs typeface="Cabin"/>
                <a:sym typeface="Cabin"/>
              </a:rPr>
              <a:t>A- Arrange for his medication to be given under direct observation</a:t>
            </a:r>
            <a:endParaRPr sz="1000">
              <a:solidFill>
                <a:schemeClr val="dk1"/>
              </a:solidFill>
              <a:latin typeface="Cabin"/>
              <a:ea typeface="Cabin"/>
              <a:cs typeface="Cabin"/>
              <a:sym typeface="Cabin"/>
            </a:endParaRPr>
          </a:p>
          <a:p>
            <a:pPr indent="0" lvl="0" marL="0" rtl="0" algn="l">
              <a:spcBef>
                <a:spcPts val="0"/>
              </a:spcBef>
              <a:spcAft>
                <a:spcPts val="0"/>
              </a:spcAft>
              <a:buNone/>
            </a:pPr>
            <a:r>
              <a:rPr lang="ar" sz="1000">
                <a:solidFill>
                  <a:schemeClr val="dk1"/>
                </a:solidFill>
                <a:latin typeface="Cabin"/>
                <a:ea typeface="Cabin"/>
                <a:cs typeface="Cabin"/>
                <a:sym typeface="Cabin"/>
              </a:rPr>
              <a:t>B- Add spironolactone to his medication</a:t>
            </a:r>
            <a:endParaRPr sz="1000">
              <a:solidFill>
                <a:schemeClr val="dk1"/>
              </a:solidFill>
              <a:latin typeface="Cabin"/>
              <a:ea typeface="Cabin"/>
              <a:cs typeface="Cabin"/>
              <a:sym typeface="Cabin"/>
            </a:endParaRPr>
          </a:p>
          <a:p>
            <a:pPr indent="0" lvl="0" marL="0" rtl="0" algn="l">
              <a:spcBef>
                <a:spcPts val="0"/>
              </a:spcBef>
              <a:spcAft>
                <a:spcPts val="0"/>
              </a:spcAft>
              <a:buNone/>
            </a:pPr>
            <a:r>
              <a:rPr lang="ar" sz="1000">
                <a:solidFill>
                  <a:schemeClr val="dk1"/>
                </a:solidFill>
                <a:latin typeface="Cabin"/>
                <a:ea typeface="Cabin"/>
                <a:cs typeface="Cabin"/>
                <a:sym typeface="Cabin"/>
              </a:rPr>
              <a:t>C- Arrange urinary catecholamine assays</a:t>
            </a:r>
            <a:endParaRPr sz="1000">
              <a:solidFill>
                <a:schemeClr val="dk1"/>
              </a:solidFill>
              <a:latin typeface="Cabin"/>
              <a:ea typeface="Cabin"/>
              <a:cs typeface="Cabin"/>
              <a:sym typeface="Cabin"/>
            </a:endParaRPr>
          </a:p>
          <a:p>
            <a:pPr indent="0" lvl="0" marL="0" rtl="0" algn="l">
              <a:spcBef>
                <a:spcPts val="0"/>
              </a:spcBef>
              <a:spcAft>
                <a:spcPts val="0"/>
              </a:spcAft>
              <a:buNone/>
            </a:pPr>
            <a:r>
              <a:rPr lang="ar" sz="1000">
                <a:solidFill>
                  <a:schemeClr val="dk1"/>
                </a:solidFill>
                <a:latin typeface="Cabin"/>
                <a:ea typeface="Cabin"/>
                <a:cs typeface="Cabin"/>
                <a:sym typeface="Cabin"/>
              </a:rPr>
              <a:t>D- Request an adrenal CT scan</a:t>
            </a:r>
            <a:endParaRPr sz="1000">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200">
                <a:solidFill>
                  <a:srgbClr val="8B6914"/>
                </a:solidFill>
                <a:latin typeface="Cabin"/>
                <a:ea typeface="Cabin"/>
                <a:cs typeface="Cabin"/>
                <a:sym typeface="Cabin"/>
              </a:rPr>
              <a:t>Q5: A 41-year-old woman with type 2 diabetes attends a hypertension clinic. She has been doing well on metformin and has maintained good glycaemic control alongside dietary changes and regular physical exercise. She has been meeting her HbA1c targets consistently. However, her blood pressure has been poorly controlled despite lifestyle changes and is currently 157/97 mmHg. The most appropriate first- line therapy is?</a:t>
            </a:r>
            <a:endParaRPr b="1" sz="1200">
              <a:solidFill>
                <a:srgbClr val="8B6914"/>
              </a:solidFill>
              <a:latin typeface="Cabin"/>
              <a:ea typeface="Cabin"/>
              <a:cs typeface="Cabin"/>
              <a:sym typeface="Cabin"/>
            </a:endParaRPr>
          </a:p>
          <a:p>
            <a:pPr indent="0" lvl="0" marL="0" rtl="0" algn="l">
              <a:spcBef>
                <a:spcPts val="0"/>
              </a:spcBef>
              <a:spcAft>
                <a:spcPts val="0"/>
              </a:spcAft>
              <a:buNone/>
            </a:pPr>
            <a:r>
              <a:rPr lang="ar" sz="1000">
                <a:solidFill>
                  <a:schemeClr val="dk1"/>
                </a:solidFill>
                <a:latin typeface="Cabin"/>
                <a:ea typeface="Cabin"/>
                <a:cs typeface="Cabin"/>
                <a:sym typeface="Cabin"/>
              </a:rPr>
              <a:t>A- Diuretics</a:t>
            </a:r>
            <a:endParaRPr sz="1000">
              <a:solidFill>
                <a:schemeClr val="dk1"/>
              </a:solidFill>
              <a:latin typeface="Cabin"/>
              <a:ea typeface="Cabin"/>
              <a:cs typeface="Cabin"/>
              <a:sym typeface="Cabin"/>
            </a:endParaRPr>
          </a:p>
          <a:p>
            <a:pPr indent="0" lvl="0" marL="0" rtl="0" algn="l">
              <a:spcBef>
                <a:spcPts val="0"/>
              </a:spcBef>
              <a:spcAft>
                <a:spcPts val="0"/>
              </a:spcAft>
              <a:buNone/>
            </a:pPr>
            <a:r>
              <a:rPr lang="ar" sz="1000">
                <a:solidFill>
                  <a:schemeClr val="dk1"/>
                </a:solidFill>
                <a:latin typeface="Cabin"/>
                <a:ea typeface="Cabin"/>
                <a:cs typeface="Cabin"/>
                <a:sym typeface="Cabin"/>
              </a:rPr>
              <a:t>B- Angiotensin II receptor blocker</a:t>
            </a:r>
            <a:endParaRPr sz="1000">
              <a:solidFill>
                <a:schemeClr val="dk1"/>
              </a:solidFill>
              <a:latin typeface="Cabin"/>
              <a:ea typeface="Cabin"/>
              <a:cs typeface="Cabin"/>
              <a:sym typeface="Cabin"/>
            </a:endParaRPr>
          </a:p>
          <a:p>
            <a:pPr indent="0" lvl="0" marL="0" rtl="0" algn="l">
              <a:spcBef>
                <a:spcPts val="0"/>
              </a:spcBef>
              <a:spcAft>
                <a:spcPts val="0"/>
              </a:spcAft>
              <a:buNone/>
            </a:pPr>
            <a:r>
              <a:rPr lang="ar" sz="1000">
                <a:solidFill>
                  <a:schemeClr val="dk1"/>
                </a:solidFill>
                <a:latin typeface="Cabin"/>
                <a:ea typeface="Cabin"/>
                <a:cs typeface="Cabin"/>
                <a:sym typeface="Cabin"/>
              </a:rPr>
              <a:t>C- Calcium channel blocker</a:t>
            </a:r>
            <a:endParaRPr sz="1000">
              <a:solidFill>
                <a:schemeClr val="dk1"/>
              </a:solidFill>
              <a:latin typeface="Cabin"/>
              <a:ea typeface="Cabin"/>
              <a:cs typeface="Cabin"/>
              <a:sym typeface="Cabin"/>
            </a:endParaRPr>
          </a:p>
          <a:p>
            <a:pPr indent="0" lvl="0" marL="0" rtl="0" algn="l">
              <a:spcBef>
                <a:spcPts val="0"/>
              </a:spcBef>
              <a:spcAft>
                <a:spcPts val="0"/>
              </a:spcAft>
              <a:buNone/>
            </a:pPr>
            <a:r>
              <a:rPr lang="ar" sz="1000">
                <a:solidFill>
                  <a:schemeClr val="dk1"/>
                </a:solidFill>
                <a:latin typeface="Cabin"/>
                <a:ea typeface="Cabin"/>
                <a:cs typeface="Cabin"/>
                <a:sym typeface="Cabin"/>
              </a:rPr>
              <a:t>D- β-blocker</a:t>
            </a:r>
            <a:endParaRPr sz="1000">
              <a:solidFill>
                <a:schemeClr val="dk1"/>
              </a:solidFill>
              <a:latin typeface="Cabin"/>
              <a:ea typeface="Cabin"/>
              <a:cs typeface="Cabin"/>
              <a:sym typeface="Cabin"/>
            </a:endParaRPr>
          </a:p>
          <a:p>
            <a:pPr indent="0" lvl="0" marL="0" rtl="0" algn="l">
              <a:spcBef>
                <a:spcPts val="0"/>
              </a:spcBef>
              <a:spcAft>
                <a:spcPts val="0"/>
              </a:spcAft>
              <a:buNone/>
            </a:pPr>
            <a:r>
              <a:rPr lang="ar" sz="1000">
                <a:solidFill>
                  <a:schemeClr val="dk1"/>
                </a:solidFill>
                <a:latin typeface="Cabin"/>
                <a:ea typeface="Cabin"/>
                <a:cs typeface="Cabin"/>
                <a:sym typeface="Cabin"/>
              </a:rPr>
              <a:t>E- Angiotensin-converting enzyme (ACE) inhibitor</a:t>
            </a:r>
            <a:endParaRPr b="1" sz="900">
              <a:solidFill>
                <a:srgbClr val="8B6914"/>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1000">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bin"/>
              <a:ea typeface="Cabin"/>
              <a:cs typeface="Cabin"/>
              <a:sym typeface="Cabin"/>
            </a:endParaRPr>
          </a:p>
          <a:p>
            <a:pPr indent="0" lvl="0" marL="0" rtl="0" algn="l">
              <a:spcBef>
                <a:spcPts val="0"/>
              </a:spcBef>
              <a:spcAft>
                <a:spcPts val="0"/>
              </a:spcAft>
              <a:buNone/>
            </a:pPr>
            <a:r>
              <a:t/>
            </a:r>
            <a:endParaRPr/>
          </a:p>
        </p:txBody>
      </p:sp>
      <p:grpSp>
        <p:nvGrpSpPr>
          <p:cNvPr id="512" name="Google Shape;512;p26"/>
          <p:cNvGrpSpPr/>
          <p:nvPr/>
        </p:nvGrpSpPr>
        <p:grpSpPr>
          <a:xfrm>
            <a:off x="5686775" y="10392850"/>
            <a:ext cx="1411200" cy="209400"/>
            <a:chOff x="5686775" y="10392850"/>
            <a:chExt cx="1411200" cy="209400"/>
          </a:xfrm>
        </p:grpSpPr>
        <p:sp>
          <p:nvSpPr>
            <p:cNvPr id="513" name="Google Shape;513;p26">
              <a:hlinkClick r:id="rId3"/>
            </p:cNvPr>
            <p:cNvSpPr/>
            <p:nvPr/>
          </p:nvSpPr>
          <p:spPr>
            <a:xfrm>
              <a:off x="5686775" y="10392850"/>
              <a:ext cx="1411200" cy="209400"/>
            </a:xfrm>
            <a:prstGeom prst="roundRect">
              <a:avLst>
                <a:gd fmla="val 16667" name="adj"/>
              </a:avLst>
            </a:prstGeom>
            <a:no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u="sng">
                  <a:solidFill>
                    <a:srgbClr val="FFFFFF"/>
                  </a:solidFill>
                  <a:latin typeface="Mada"/>
                  <a:ea typeface="Mada"/>
                  <a:cs typeface="Mada"/>
                  <a:sym typeface="Mada"/>
                  <a:hlinkClick r:id="rId4">
                    <a:extLst>
                      <a:ext uri="{A12FA001-AC4F-418D-AE19-62706E023703}">
                        <ahyp:hlinkClr val="tx"/>
                      </a:ext>
                    </a:extLst>
                  </a:hlinkClick>
                </a:rPr>
                <a:t>     Answers Explanation File! </a:t>
              </a:r>
              <a:endParaRPr b="1" sz="700" u="sng">
                <a:solidFill>
                  <a:srgbClr val="FFFFFF"/>
                </a:solidFill>
                <a:latin typeface="Mada"/>
                <a:ea typeface="Mada"/>
                <a:cs typeface="Mada"/>
                <a:sym typeface="Mada"/>
              </a:endParaRPr>
            </a:p>
          </p:txBody>
        </p:sp>
        <p:sp>
          <p:nvSpPr>
            <p:cNvPr id="514" name="Google Shape;514;p26"/>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5" name="Google Shape;515;p26"/>
            <p:cNvPicPr preferRelativeResize="0"/>
            <p:nvPr/>
          </p:nvPicPr>
          <p:blipFill>
            <a:blip r:embed="rId5">
              <a:alphaModFix/>
            </a:blip>
            <a:stretch>
              <a:fillRect/>
            </a:stretch>
          </p:blipFill>
          <p:spPr>
            <a:xfrm>
              <a:off x="5755003" y="10430983"/>
              <a:ext cx="108516" cy="133125"/>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27"/>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grpSp>
        <p:nvGrpSpPr>
          <p:cNvPr id="521" name="Google Shape;521;p27"/>
          <p:cNvGrpSpPr/>
          <p:nvPr/>
        </p:nvGrpSpPr>
        <p:grpSpPr>
          <a:xfrm>
            <a:off x="-1767602" y="-1291949"/>
            <a:ext cx="10641954" cy="8822290"/>
            <a:chOff x="-1774523" y="-1292725"/>
            <a:chExt cx="10683620" cy="8827587"/>
          </a:xfrm>
        </p:grpSpPr>
        <p:sp>
          <p:nvSpPr>
            <p:cNvPr id="522" name="Google Shape;522;p27"/>
            <p:cNvSpPr/>
            <p:nvPr/>
          </p:nvSpPr>
          <p:spPr>
            <a:xfrm rot="1034746">
              <a:off x="-1034724" y="-71934"/>
              <a:ext cx="9204022" cy="6386004"/>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523" name="Google Shape;523;p27"/>
            <p:cNvSpPr/>
            <p:nvPr/>
          </p:nvSpPr>
          <p:spPr>
            <a:xfrm>
              <a:off x="5970980" y="3615412"/>
              <a:ext cx="359964" cy="334376"/>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nvGrpSpPr>
            <p:cNvPr id="524" name="Google Shape;524;p27"/>
            <p:cNvGrpSpPr/>
            <p:nvPr/>
          </p:nvGrpSpPr>
          <p:grpSpPr>
            <a:xfrm>
              <a:off x="6233909" y="4499366"/>
              <a:ext cx="294716" cy="273655"/>
              <a:chOff x="4786297" y="2980907"/>
              <a:chExt cx="189564" cy="189564"/>
            </a:xfrm>
          </p:grpSpPr>
          <p:sp>
            <p:nvSpPr>
              <p:cNvPr id="525" name="Google Shape;525;p27"/>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6" name="Google Shape;526;p27"/>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7" name="Google Shape;527;p27"/>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28" name="Google Shape;528;p27"/>
            <p:cNvGrpSpPr/>
            <p:nvPr/>
          </p:nvGrpSpPr>
          <p:grpSpPr>
            <a:xfrm>
              <a:off x="6730897" y="2553643"/>
              <a:ext cx="323310" cy="273663"/>
              <a:chOff x="5099945" y="1562040"/>
              <a:chExt cx="215986" cy="196894"/>
            </a:xfrm>
          </p:grpSpPr>
          <p:sp>
            <p:nvSpPr>
              <p:cNvPr id="529" name="Google Shape;529;p27"/>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0" name="Google Shape;530;p27"/>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1" name="Google Shape;531;p27"/>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32" name="Google Shape;532;p27"/>
            <p:cNvGrpSpPr/>
            <p:nvPr/>
          </p:nvGrpSpPr>
          <p:grpSpPr>
            <a:xfrm>
              <a:off x="5510564" y="5207134"/>
              <a:ext cx="460558" cy="192901"/>
              <a:chOff x="5427392" y="3652956"/>
              <a:chExt cx="296236" cy="133625"/>
            </a:xfrm>
          </p:grpSpPr>
          <p:sp>
            <p:nvSpPr>
              <p:cNvPr id="533" name="Google Shape;533;p27"/>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4" name="Google Shape;534;p27"/>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5" name="Google Shape;535;p27"/>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36" name="Google Shape;536;p27"/>
            <p:cNvGrpSpPr/>
            <p:nvPr/>
          </p:nvGrpSpPr>
          <p:grpSpPr>
            <a:xfrm>
              <a:off x="7200498" y="2639841"/>
              <a:ext cx="271715" cy="241528"/>
              <a:chOff x="7456777" y="1936895"/>
              <a:chExt cx="174770" cy="167309"/>
            </a:xfrm>
          </p:grpSpPr>
          <p:sp>
            <p:nvSpPr>
              <p:cNvPr id="537" name="Google Shape;537;p27"/>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8" name="Google Shape;538;p27"/>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9" name="Google Shape;539;p27"/>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0" name="Google Shape;540;p27"/>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41" name="Google Shape;541;p27"/>
            <p:cNvGrpSpPr/>
            <p:nvPr/>
          </p:nvGrpSpPr>
          <p:grpSpPr>
            <a:xfrm>
              <a:off x="6187636" y="5036716"/>
              <a:ext cx="265989" cy="241390"/>
              <a:chOff x="3923092" y="3421606"/>
              <a:chExt cx="171087" cy="167214"/>
            </a:xfrm>
          </p:grpSpPr>
          <p:sp>
            <p:nvSpPr>
              <p:cNvPr id="542" name="Google Shape;542;p27"/>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3" name="Google Shape;543;p27"/>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4" name="Google Shape;544;p27"/>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5" name="Google Shape;545;p27"/>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46" name="Google Shape;546;p27"/>
            <p:cNvGrpSpPr/>
            <p:nvPr/>
          </p:nvGrpSpPr>
          <p:grpSpPr>
            <a:xfrm>
              <a:off x="5801382" y="4601754"/>
              <a:ext cx="120088" cy="295337"/>
              <a:chOff x="6689991" y="3974566"/>
              <a:chExt cx="77242" cy="204583"/>
            </a:xfrm>
          </p:grpSpPr>
          <p:sp>
            <p:nvSpPr>
              <p:cNvPr id="547" name="Google Shape;547;p27"/>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8" name="Google Shape;548;p27"/>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9" name="Google Shape;549;p27"/>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0" name="Google Shape;550;p27"/>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51" name="Google Shape;551;p27"/>
            <p:cNvGrpSpPr/>
            <p:nvPr/>
          </p:nvGrpSpPr>
          <p:grpSpPr>
            <a:xfrm>
              <a:off x="5193184" y="5104648"/>
              <a:ext cx="120038" cy="295379"/>
              <a:chOff x="4308549" y="4159596"/>
              <a:chExt cx="77210" cy="204613"/>
            </a:xfrm>
          </p:grpSpPr>
          <p:sp>
            <p:nvSpPr>
              <p:cNvPr id="552" name="Google Shape;552;p27"/>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3" name="Google Shape;553;p27"/>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4" name="Google Shape;554;p27"/>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5" name="Google Shape;555;p27"/>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56" name="Google Shape;556;p27"/>
            <p:cNvGrpSpPr/>
            <p:nvPr/>
          </p:nvGrpSpPr>
          <p:grpSpPr>
            <a:xfrm>
              <a:off x="6630902" y="3487361"/>
              <a:ext cx="265720" cy="232428"/>
              <a:chOff x="4366946" y="1834186"/>
              <a:chExt cx="177537" cy="173778"/>
            </a:xfrm>
          </p:grpSpPr>
          <p:sp>
            <p:nvSpPr>
              <p:cNvPr id="557" name="Google Shape;557;p27"/>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8" name="Google Shape;558;p27"/>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9" name="Google Shape;559;p27"/>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0" name="Google Shape;560;p27"/>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61" name="Google Shape;561;p27"/>
            <p:cNvGrpSpPr/>
            <p:nvPr/>
          </p:nvGrpSpPr>
          <p:grpSpPr>
            <a:xfrm>
              <a:off x="6693933" y="4917802"/>
              <a:ext cx="271715" cy="241530"/>
              <a:chOff x="7373945" y="2491538"/>
              <a:chExt cx="174770" cy="167311"/>
            </a:xfrm>
          </p:grpSpPr>
          <p:sp>
            <p:nvSpPr>
              <p:cNvPr id="562" name="Google Shape;562;p27"/>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3" name="Google Shape;563;p27"/>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4" name="Google Shape;564;p27"/>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5" name="Google Shape;565;p27"/>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66" name="Google Shape;566;p27"/>
            <p:cNvGrpSpPr/>
            <p:nvPr/>
          </p:nvGrpSpPr>
          <p:grpSpPr>
            <a:xfrm>
              <a:off x="7109737" y="3130115"/>
              <a:ext cx="120088" cy="295337"/>
              <a:chOff x="7089311" y="1211098"/>
              <a:chExt cx="77242" cy="204583"/>
            </a:xfrm>
          </p:grpSpPr>
          <p:sp>
            <p:nvSpPr>
              <p:cNvPr id="567" name="Google Shape;567;p27"/>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8" name="Google Shape;568;p27"/>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9" name="Google Shape;569;p27"/>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0" name="Google Shape;570;p27"/>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71" name="Google Shape;571;p27"/>
            <p:cNvGrpSpPr/>
            <p:nvPr/>
          </p:nvGrpSpPr>
          <p:grpSpPr>
            <a:xfrm>
              <a:off x="6390144" y="3813442"/>
              <a:ext cx="1082091" cy="1072938"/>
              <a:chOff x="4332233" y="3324392"/>
              <a:chExt cx="1191206" cy="1180090"/>
            </a:xfrm>
          </p:grpSpPr>
          <p:sp>
            <p:nvSpPr>
              <p:cNvPr id="572" name="Google Shape;572;p27"/>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3" name="Google Shape;573;p27"/>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4" name="Google Shape;574;p27"/>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5" name="Google Shape;575;p27"/>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6" name="Google Shape;576;p27"/>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7" name="Google Shape;577;p27"/>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8" name="Google Shape;578;p27"/>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9" name="Google Shape;579;p27"/>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0" name="Google Shape;580;p27"/>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1" name="Google Shape;581;p27"/>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2" name="Google Shape;582;p27"/>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3" name="Google Shape;583;p27"/>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4" name="Google Shape;584;p27"/>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5" name="Google Shape;585;p27"/>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6" name="Google Shape;586;p27"/>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7" name="Google Shape;587;p27"/>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8" name="Google Shape;588;p27"/>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9" name="Google Shape;589;p27"/>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0" name="Google Shape;590;p27"/>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1" name="Google Shape;591;p27"/>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2" name="Google Shape;592;p27"/>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3" name="Google Shape;593;p27"/>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4" name="Google Shape;594;p27"/>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595" name="Google Shape;595;p27"/>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6" name="Google Shape;596;p27"/>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7" name="Google Shape;597;p27"/>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98" name="Google Shape;598;p27"/>
            <p:cNvGrpSpPr/>
            <p:nvPr/>
          </p:nvGrpSpPr>
          <p:grpSpPr>
            <a:xfrm>
              <a:off x="7002589" y="3756903"/>
              <a:ext cx="460558" cy="192901"/>
              <a:chOff x="5427392" y="3652956"/>
              <a:chExt cx="296236" cy="133625"/>
            </a:xfrm>
          </p:grpSpPr>
          <p:sp>
            <p:nvSpPr>
              <p:cNvPr id="599" name="Google Shape;599;p27"/>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00" name="Google Shape;600;p27"/>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01" name="Google Shape;601;p27"/>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sp>
        <p:nvSpPr>
          <p:cNvPr id="602" name="Google Shape;602;p27"/>
          <p:cNvSpPr txBox="1"/>
          <p:nvPr/>
        </p:nvSpPr>
        <p:spPr>
          <a:xfrm>
            <a:off x="1984104" y="454113"/>
            <a:ext cx="4140000" cy="10281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6000">
                <a:solidFill>
                  <a:schemeClr val="accent1"/>
                </a:solidFill>
                <a:latin typeface="Mada"/>
                <a:ea typeface="Mada"/>
                <a:cs typeface="Mada"/>
                <a:sym typeface="Mada"/>
              </a:rPr>
              <a:t>THANKS!!</a:t>
            </a:r>
            <a:endParaRPr b="1" sz="6000">
              <a:solidFill>
                <a:schemeClr val="accent1"/>
              </a:solidFill>
              <a:latin typeface="Mada"/>
              <a:ea typeface="Mada"/>
              <a:cs typeface="Mada"/>
              <a:sym typeface="Mada"/>
            </a:endParaRPr>
          </a:p>
        </p:txBody>
      </p:sp>
      <p:grpSp>
        <p:nvGrpSpPr>
          <p:cNvPr id="603" name="Google Shape;603;p27"/>
          <p:cNvGrpSpPr/>
          <p:nvPr/>
        </p:nvGrpSpPr>
        <p:grpSpPr>
          <a:xfrm>
            <a:off x="-1679310" y="5750031"/>
            <a:ext cx="10343669" cy="4602603"/>
            <a:chOff x="-1557559" y="5606217"/>
            <a:chExt cx="10384167" cy="4605366"/>
          </a:xfrm>
        </p:grpSpPr>
        <p:sp>
          <p:nvSpPr>
            <p:cNvPr id="604" name="Google Shape;604;p27"/>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605" name="Google Shape;605;p27"/>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606" name="Google Shape;606;p27"/>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607" name="Google Shape;607;p27"/>
            <p:cNvSpPr txBox="1"/>
            <p:nvPr/>
          </p:nvSpPr>
          <p:spPr>
            <a:xfrm>
              <a:off x="136688" y="6779083"/>
              <a:ext cx="2783400" cy="1227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608" name="Google Shape;608;p27"/>
            <p:cNvSpPr txBox="1"/>
            <p:nvPr/>
          </p:nvSpPr>
          <p:spPr>
            <a:xfrm>
              <a:off x="4663425" y="6779086"/>
              <a:ext cx="2783400" cy="1627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Ibrahim AlAsous</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609" name="Google Shape;609;p27"/>
            <p:cNvGrpSpPr/>
            <p:nvPr/>
          </p:nvGrpSpPr>
          <p:grpSpPr>
            <a:xfrm>
              <a:off x="1656025" y="8761125"/>
              <a:ext cx="4020900" cy="998700"/>
              <a:chOff x="1656025" y="8761125"/>
              <a:chExt cx="4020900" cy="998700"/>
            </a:xfrm>
          </p:grpSpPr>
          <p:sp>
            <p:nvSpPr>
              <p:cNvPr id="610" name="Google Shape;610;p27"/>
              <p:cNvSpPr txBox="1"/>
              <p:nvPr/>
            </p:nvSpPr>
            <p:spPr>
              <a:xfrm>
                <a:off x="1656025" y="8761125"/>
                <a:ext cx="4020900" cy="99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611" name="Google Shape;611;p27">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612" name="Google Shape;612;p27"/>
          <p:cNvGrpSpPr/>
          <p:nvPr/>
        </p:nvGrpSpPr>
        <p:grpSpPr>
          <a:xfrm>
            <a:off x="258081" y="3971276"/>
            <a:ext cx="1131856" cy="1357967"/>
            <a:chOff x="876055" y="2338940"/>
            <a:chExt cx="862498" cy="998652"/>
          </a:xfrm>
        </p:grpSpPr>
        <p:grpSp>
          <p:nvGrpSpPr>
            <p:cNvPr id="613" name="Google Shape;613;p27"/>
            <p:cNvGrpSpPr/>
            <p:nvPr/>
          </p:nvGrpSpPr>
          <p:grpSpPr>
            <a:xfrm>
              <a:off x="876055" y="2338940"/>
              <a:ext cx="431131" cy="998652"/>
              <a:chOff x="6094678" y="3600952"/>
              <a:chExt cx="431131" cy="998652"/>
            </a:xfrm>
          </p:grpSpPr>
          <p:sp>
            <p:nvSpPr>
              <p:cNvPr id="614" name="Google Shape;614;p27"/>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7"/>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7"/>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7"/>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7"/>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7"/>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7"/>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7"/>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7"/>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7"/>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7"/>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7"/>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7"/>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7"/>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7"/>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7"/>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7"/>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1" name="Google Shape;631;p27"/>
            <p:cNvGrpSpPr/>
            <p:nvPr/>
          </p:nvGrpSpPr>
          <p:grpSpPr>
            <a:xfrm>
              <a:off x="1396606" y="2521080"/>
              <a:ext cx="341947" cy="634395"/>
              <a:chOff x="5257252" y="2296731"/>
              <a:chExt cx="543549" cy="1048934"/>
            </a:xfrm>
          </p:grpSpPr>
          <p:sp>
            <p:nvSpPr>
              <p:cNvPr id="632" name="Google Shape;632;p27"/>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7"/>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7"/>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7"/>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7"/>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7"/>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7"/>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7"/>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7"/>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7"/>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7"/>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7"/>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7"/>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7"/>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7"/>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7"/>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7"/>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7"/>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7"/>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7"/>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7"/>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7"/>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7"/>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7"/>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7"/>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7"/>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7"/>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7"/>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7"/>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7"/>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7"/>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7"/>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7"/>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7"/>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7"/>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7"/>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7"/>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7"/>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7"/>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7"/>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7"/>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7"/>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7"/>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7"/>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7"/>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7"/>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7"/>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7"/>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7"/>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7"/>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7"/>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7"/>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7"/>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7"/>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7"/>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7"/>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7"/>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7"/>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7"/>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7"/>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7"/>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7"/>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7"/>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7"/>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7"/>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7"/>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98" name="Google Shape;698;p27"/>
          <p:cNvGrpSpPr/>
          <p:nvPr/>
        </p:nvGrpSpPr>
        <p:grpSpPr>
          <a:xfrm>
            <a:off x="795934" y="1707229"/>
            <a:ext cx="6516287" cy="1437603"/>
            <a:chOff x="799050" y="1361463"/>
            <a:chExt cx="6541800" cy="1438466"/>
          </a:xfrm>
        </p:grpSpPr>
        <p:sp>
          <p:nvSpPr>
            <p:cNvPr id="699" name="Google Shape;699;p27"/>
            <p:cNvSpPr txBox="1"/>
            <p:nvPr/>
          </p:nvSpPr>
          <p:spPr>
            <a:xfrm>
              <a:off x="799050" y="1361463"/>
              <a:ext cx="6541800" cy="102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This lecture was done by:</a:t>
              </a:r>
              <a:endParaRPr sz="3000">
                <a:latin typeface="Pacifico"/>
                <a:ea typeface="Pacifico"/>
                <a:cs typeface="Pacifico"/>
                <a:sym typeface="Pacifico"/>
              </a:endParaRPr>
            </a:p>
          </p:txBody>
        </p:sp>
        <p:sp>
          <p:nvSpPr>
            <p:cNvPr id="700" name="Google Shape;700;p27"/>
            <p:cNvSpPr txBox="1"/>
            <p:nvPr/>
          </p:nvSpPr>
          <p:spPr>
            <a:xfrm>
              <a:off x="2266950" y="1888828"/>
              <a:ext cx="3026100" cy="911100"/>
            </a:xfrm>
            <a:prstGeom prst="rect">
              <a:avLst/>
            </a:prstGeom>
            <a:noFill/>
            <a:ln>
              <a:noFill/>
            </a:ln>
          </p:spPr>
          <p:txBody>
            <a:bodyPr anchorCtr="0" anchor="t" bIns="91175" lIns="91175" spcFirstLastPara="1" rIns="91175" wrap="square" tIns="91175">
              <a:noAutofit/>
            </a:bodyPr>
            <a:lstStyle/>
            <a:p>
              <a:pPr indent="0" lvl="0" marL="457200" rtl="0" algn="ctr">
                <a:lnSpc>
                  <a:spcPct val="150000"/>
                </a:lnSpc>
                <a:spcBef>
                  <a:spcPts val="0"/>
                </a:spcBef>
                <a:spcAft>
                  <a:spcPts val="0"/>
                </a:spcAft>
                <a:buNone/>
              </a:pPr>
              <a:r>
                <a:rPr b="1" lang="ar" sz="2000">
                  <a:latin typeface="Mada"/>
                  <a:ea typeface="Mada"/>
                  <a:cs typeface="Mada"/>
                  <a:sym typeface="Mada"/>
                </a:rPr>
                <a:t>Aued Alanazi</a:t>
              </a:r>
              <a:endParaRPr b="1" sz="2000">
                <a:latin typeface="Mada"/>
                <a:ea typeface="Mada"/>
                <a:cs typeface="Mada"/>
                <a:sym typeface="Mada"/>
              </a:endParaRPr>
            </a:p>
            <a:p>
              <a:pPr indent="0" lvl="0" marL="457200" rtl="0" algn="ctr">
                <a:lnSpc>
                  <a:spcPct val="150000"/>
                </a:lnSpc>
                <a:spcBef>
                  <a:spcPts val="0"/>
                </a:spcBef>
                <a:spcAft>
                  <a:spcPts val="0"/>
                </a:spcAft>
                <a:buNone/>
              </a:pPr>
              <a:r>
                <a:rPr b="1" lang="ar" sz="2000">
                  <a:latin typeface="Mada"/>
                  <a:ea typeface="Mada"/>
                  <a:cs typeface="Mada"/>
                  <a:sym typeface="Mada"/>
                </a:rPr>
                <a:t>Jehad AlOrainy</a:t>
              </a:r>
              <a:endParaRPr b="1" sz="2000">
                <a:latin typeface="Mada"/>
                <a:ea typeface="Mada"/>
                <a:cs typeface="Mada"/>
                <a:sym typeface="Mada"/>
              </a:endParaRPr>
            </a:p>
            <a:p>
              <a:pPr indent="0" lvl="0" marL="457200" rtl="0" algn="ctr">
                <a:lnSpc>
                  <a:spcPct val="150000"/>
                </a:lnSpc>
                <a:spcBef>
                  <a:spcPts val="0"/>
                </a:spcBef>
                <a:spcAft>
                  <a:spcPts val="0"/>
                </a:spcAft>
                <a:buNone/>
              </a:pPr>
              <a:r>
                <a:rPr b="1" lang="ar" sz="2000">
                  <a:latin typeface="Mada"/>
                  <a:ea typeface="Mada"/>
                  <a:cs typeface="Mada"/>
                  <a:sym typeface="Mada"/>
                </a:rPr>
                <a:t>Mashal AbaAlkhail</a:t>
              </a:r>
              <a:endParaRPr b="1" sz="2000">
                <a:latin typeface="Mada"/>
                <a:ea typeface="Mada"/>
                <a:cs typeface="Mada"/>
                <a:sym typeface="Mada"/>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0"/>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65" name="Google Shape;65;p10"/>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Introduction </a:t>
            </a:r>
            <a:endParaRPr b="1" sz="2600">
              <a:latin typeface="Mada"/>
              <a:ea typeface="Mada"/>
              <a:cs typeface="Mada"/>
              <a:sym typeface="Mada"/>
            </a:endParaRPr>
          </a:p>
        </p:txBody>
      </p:sp>
      <p:sp>
        <p:nvSpPr>
          <p:cNvPr id="66" name="Google Shape;66;p10"/>
          <p:cNvSpPr txBox="1"/>
          <p:nvPr/>
        </p:nvSpPr>
        <p:spPr>
          <a:xfrm>
            <a:off x="337450" y="1703850"/>
            <a:ext cx="4977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Epidemiology of Hypertension:</a:t>
            </a:r>
            <a:endParaRPr b="1" sz="2200">
              <a:highlight>
                <a:schemeClr val="accent5"/>
              </a:highlight>
              <a:latin typeface="Mada"/>
              <a:ea typeface="Mada"/>
              <a:cs typeface="Mada"/>
              <a:sym typeface="Mada"/>
            </a:endParaRPr>
          </a:p>
        </p:txBody>
      </p:sp>
      <p:sp>
        <p:nvSpPr>
          <p:cNvPr id="67" name="Google Shape;67;p10"/>
          <p:cNvSpPr txBox="1"/>
          <p:nvPr/>
        </p:nvSpPr>
        <p:spPr>
          <a:xfrm>
            <a:off x="-7163375" y="4753325"/>
            <a:ext cx="3540300" cy="32502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The global prevalence of hypertension was estimated to be 1.13 billion in  2015</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SzPts val="1200"/>
              <a:buChar char="●"/>
            </a:pPr>
            <a:r>
              <a:rPr lang="ar" sz="1200">
                <a:latin typeface="Mada"/>
                <a:ea typeface="Mada"/>
                <a:cs typeface="Mada"/>
                <a:sym typeface="Mada"/>
              </a:rPr>
              <a:t>The 4th most common cause of death worldwide.</a:t>
            </a:r>
            <a:endParaRPr sz="1200">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20% of deaths worldwide are related to hypertension.</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SzPts val="1200"/>
              <a:buChar char="●"/>
            </a:pPr>
            <a:r>
              <a:rPr lang="ar" sz="1200">
                <a:latin typeface="Mada"/>
                <a:ea typeface="Mada"/>
                <a:cs typeface="Mada"/>
                <a:sym typeface="Mada"/>
              </a:rPr>
              <a:t>The overall prevalence of hypertension in adults is around 30 - 45% .</a:t>
            </a:r>
            <a:endParaRPr sz="1200">
              <a:latin typeface="Mada"/>
              <a:ea typeface="Mada"/>
              <a:cs typeface="Mada"/>
              <a:sym typeface="Mada"/>
            </a:endParaRPr>
          </a:p>
          <a:p>
            <a:pPr indent="-304800" lvl="0" marL="457200" rtl="0" algn="l">
              <a:lnSpc>
                <a:spcPct val="115000"/>
              </a:lnSpc>
              <a:spcBef>
                <a:spcPts val="0"/>
              </a:spcBef>
              <a:spcAft>
                <a:spcPts val="0"/>
              </a:spcAft>
              <a:buSzPts val="1200"/>
              <a:buChar char="●"/>
            </a:pPr>
            <a:r>
              <a:rPr lang="ar" sz="1200">
                <a:latin typeface="Mada"/>
                <a:ea typeface="Mada"/>
                <a:cs typeface="Mada"/>
                <a:sym typeface="Mada"/>
              </a:rPr>
              <a:t>Onset ranges between 25 to 55 years, mainly in 40 to 50.</a:t>
            </a:r>
            <a:r>
              <a:rPr lang="ar" sz="1200">
                <a:latin typeface="Mada"/>
                <a:ea typeface="Mada"/>
                <a:cs typeface="Mada"/>
                <a:sym typeface="Mada"/>
              </a:rPr>
              <a:t> </a:t>
            </a:r>
            <a:r>
              <a:rPr lang="ar" sz="1200">
                <a:solidFill>
                  <a:srgbClr val="6AA84F"/>
                </a:solidFill>
                <a:highlight>
                  <a:srgbClr val="FFFFFF"/>
                </a:highlight>
                <a:latin typeface="Mada"/>
                <a:ea typeface="Mada"/>
                <a:cs typeface="Mada"/>
                <a:sym typeface="Mada"/>
              </a:rPr>
              <a:t>The primary hypertension but secondary hypertension can occur at any </a:t>
            </a:r>
            <a:r>
              <a:rPr lang="ar" sz="1200">
                <a:solidFill>
                  <a:srgbClr val="6AA84F"/>
                </a:solidFill>
                <a:highlight>
                  <a:srgbClr val="FFFFFF"/>
                </a:highlight>
                <a:latin typeface="Mada"/>
                <a:ea typeface="Mada"/>
                <a:cs typeface="Mada"/>
                <a:sym typeface="Mada"/>
              </a:rPr>
              <a:t>age</a:t>
            </a:r>
            <a:r>
              <a:rPr baseline="30000" lang="ar" sz="1200">
                <a:solidFill>
                  <a:srgbClr val="6AA84F"/>
                </a:solidFill>
                <a:highlight>
                  <a:schemeClr val="lt1"/>
                </a:highlight>
                <a:latin typeface="Mada"/>
                <a:ea typeface="Mada"/>
                <a:cs typeface="Mada"/>
                <a:sym typeface="Mada"/>
              </a:rPr>
              <a:t>1</a:t>
            </a:r>
            <a:r>
              <a:rPr lang="ar" sz="1200">
                <a:solidFill>
                  <a:srgbClr val="6AA84F"/>
                </a:solidFill>
                <a:highlight>
                  <a:srgbClr val="FFFFFF"/>
                </a:highlight>
                <a:latin typeface="Mada"/>
                <a:ea typeface="Mada"/>
                <a:cs typeface="Mada"/>
                <a:sym typeface="Mada"/>
              </a:rPr>
              <a:t>.</a:t>
            </a:r>
            <a:endParaRPr sz="1200">
              <a:solidFill>
                <a:srgbClr val="1C4588"/>
              </a:solidFill>
              <a:latin typeface="Mada Medium"/>
              <a:ea typeface="Mada Medium"/>
              <a:cs typeface="Mada Medium"/>
              <a:sym typeface="Mada Medium"/>
            </a:endParaRPr>
          </a:p>
        </p:txBody>
      </p:sp>
      <p:grpSp>
        <p:nvGrpSpPr>
          <p:cNvPr id="68" name="Google Shape;68;p10"/>
          <p:cNvGrpSpPr/>
          <p:nvPr/>
        </p:nvGrpSpPr>
        <p:grpSpPr>
          <a:xfrm>
            <a:off x="287350" y="875155"/>
            <a:ext cx="6989561" cy="655845"/>
            <a:chOff x="1593000" y="2322568"/>
            <a:chExt cx="3518354" cy="642607"/>
          </a:xfrm>
        </p:grpSpPr>
        <p:sp>
          <p:nvSpPr>
            <p:cNvPr id="69" name="Google Shape;69;p10"/>
            <p:cNvSpPr/>
            <p:nvPr/>
          </p:nvSpPr>
          <p:spPr>
            <a:xfrm flipH="1">
              <a:off x="2282954" y="2322572"/>
              <a:ext cx="2828400" cy="642600"/>
            </a:xfrm>
            <a:prstGeom prst="rect">
              <a:avLst/>
            </a:prstGeom>
            <a:solidFill>
              <a:srgbClr val="EEEEEE"/>
            </a:solidFill>
            <a:ln>
              <a:noFill/>
            </a:ln>
          </p:spPr>
          <p:txBody>
            <a:bodyPr anchorCtr="0" anchor="t" bIns="68500" lIns="68500" spcFirstLastPara="1" rIns="68500" wrap="square" tIns="68500">
              <a:noAutofit/>
            </a:bodyPr>
            <a:lstStyle/>
            <a:p>
              <a:pPr indent="0" lvl="0" marL="0" rtl="0" algn="l">
                <a:lnSpc>
                  <a:spcPct val="100000"/>
                </a:lnSpc>
                <a:spcBef>
                  <a:spcPts val="0"/>
                </a:spcBef>
                <a:spcAft>
                  <a:spcPts val="0"/>
                </a:spcAft>
                <a:buClr>
                  <a:schemeClr val="dk1"/>
                </a:buClr>
                <a:buSzPts val="1100"/>
                <a:buFont typeface="Arial"/>
                <a:buNone/>
              </a:pPr>
              <a:r>
                <a:rPr lang="ar" sz="1200">
                  <a:solidFill>
                    <a:srgbClr val="1C4588"/>
                  </a:solidFill>
                  <a:latin typeface="Mada"/>
                  <a:ea typeface="Mada"/>
                  <a:cs typeface="Mada"/>
                  <a:sym typeface="Mada"/>
                </a:rPr>
                <a:t>Hypertension is a condition in which arterial BP is chronically elevated. BP occurs within a continuous range, so cutoff levels are defined according to their effect on patients’ risk.</a:t>
              </a:r>
              <a:endParaRPr sz="1500">
                <a:solidFill>
                  <a:srgbClr val="1C4588"/>
                </a:solidFill>
              </a:endParaRPr>
            </a:p>
          </p:txBody>
        </p:sp>
        <p:sp>
          <p:nvSpPr>
            <p:cNvPr id="70" name="Google Shape;70;p10"/>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71" name="Google Shape;71;p10"/>
            <p:cNvSpPr/>
            <p:nvPr/>
          </p:nvSpPr>
          <p:spPr>
            <a:xfrm>
              <a:off x="1593000" y="2322575"/>
              <a:ext cx="690000" cy="642600"/>
            </a:xfrm>
            <a:prstGeom prst="rect">
              <a:avLst/>
            </a:prstGeom>
            <a:solidFill>
              <a:schemeClr val="accent6"/>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ar" sz="1700">
                  <a:solidFill>
                    <a:srgbClr val="FFFFFF"/>
                  </a:solidFill>
                  <a:latin typeface="Mada"/>
                  <a:ea typeface="Mada"/>
                  <a:cs typeface="Mada"/>
                  <a:sym typeface="Mada"/>
                </a:rPr>
                <a:t>Definition</a:t>
              </a:r>
              <a:endParaRPr b="1" sz="1700">
                <a:solidFill>
                  <a:srgbClr val="FFFFFF"/>
                </a:solidFill>
                <a:latin typeface="Mada"/>
                <a:ea typeface="Mada"/>
                <a:cs typeface="Mada"/>
                <a:sym typeface="Mada"/>
              </a:endParaRPr>
            </a:p>
          </p:txBody>
        </p:sp>
      </p:grpSp>
      <p:sp>
        <p:nvSpPr>
          <p:cNvPr id="72" name="Google Shape;72;p10"/>
          <p:cNvSpPr txBox="1"/>
          <p:nvPr/>
        </p:nvSpPr>
        <p:spPr>
          <a:xfrm>
            <a:off x="0" y="10055900"/>
            <a:ext cx="7148700" cy="5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a:t>
            </a:r>
            <a:r>
              <a:rPr lang="ar" sz="1000">
                <a:solidFill>
                  <a:srgbClr val="6AA84F"/>
                </a:solidFill>
                <a:highlight>
                  <a:srgbClr val="FFFFFF"/>
                </a:highlight>
                <a:latin typeface="Mada"/>
                <a:ea typeface="Mada"/>
                <a:cs typeface="Mada"/>
                <a:sym typeface="Mada"/>
              </a:rPr>
              <a:t>if patient is younger than 40 year old, HTN is usually secondary.</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Because HTN is a</a:t>
            </a:r>
            <a:r>
              <a:rPr lang="ar" sz="1000">
                <a:solidFill>
                  <a:srgbClr val="6AA84F"/>
                </a:solidFill>
                <a:latin typeface="Mada"/>
                <a:ea typeface="Mada"/>
                <a:cs typeface="Mada"/>
                <a:sym typeface="Mada"/>
              </a:rPr>
              <a:t> silent killer, </a:t>
            </a:r>
            <a:r>
              <a:rPr lang="ar" sz="1000">
                <a:solidFill>
                  <a:srgbClr val="6AA84F"/>
                </a:solidFill>
                <a:latin typeface="Mada"/>
                <a:ea typeface="Mada"/>
                <a:cs typeface="Mada"/>
                <a:sym typeface="Mada"/>
              </a:rPr>
              <a:t>mostly asymptomatic</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3: Either due to noncompliance because of the side effects of the drugs, or the fact that they need more than one drug to control it . </a:t>
            </a:r>
            <a:endParaRPr sz="1000">
              <a:solidFill>
                <a:srgbClr val="6AA84F"/>
              </a:solidFill>
              <a:latin typeface="Mada"/>
              <a:ea typeface="Mada"/>
              <a:cs typeface="Mada"/>
              <a:sym typeface="Mada"/>
            </a:endParaRPr>
          </a:p>
        </p:txBody>
      </p:sp>
      <p:sp>
        <p:nvSpPr>
          <p:cNvPr id="73" name="Google Shape;73;p10"/>
          <p:cNvSpPr txBox="1"/>
          <p:nvPr/>
        </p:nvSpPr>
        <p:spPr>
          <a:xfrm>
            <a:off x="-8252700" y="7839475"/>
            <a:ext cx="7191300" cy="15144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200"/>
              </a:spcBef>
              <a:spcAft>
                <a:spcPts val="0"/>
              </a:spcAft>
              <a:buClr>
                <a:srgbClr val="1C4588"/>
              </a:buClr>
              <a:buSzPts val="1200"/>
              <a:buFont typeface="Mada"/>
              <a:buChar char="●"/>
            </a:pPr>
            <a:r>
              <a:rPr lang="ar" sz="1200">
                <a:solidFill>
                  <a:srgbClr val="1C4588"/>
                </a:solidFill>
                <a:highlight>
                  <a:schemeClr val="lt1"/>
                </a:highlight>
                <a:latin typeface="Mada"/>
                <a:ea typeface="Mada"/>
                <a:cs typeface="Mada"/>
                <a:sym typeface="Mada"/>
              </a:rPr>
              <a:t>In most patients, hypertension results from unknown pathophysiologic etiology (essential or primary hypertension). This form of hypertension cannot be cured, but it can be controlled. </a:t>
            </a:r>
            <a:endParaRPr sz="1200">
              <a:solidFill>
                <a:srgbClr val="1C4588"/>
              </a:solidFill>
              <a:highlight>
                <a:schemeClr val="lt1"/>
              </a:highlight>
              <a:latin typeface="Mada"/>
              <a:ea typeface="Mada"/>
              <a:cs typeface="Mada"/>
              <a:sym typeface="Mada"/>
            </a:endParaRPr>
          </a:p>
          <a:p>
            <a:pPr indent="-304800" lvl="0" marL="457200" rtl="0" algn="l">
              <a:lnSpc>
                <a:spcPct val="115000"/>
              </a:lnSpc>
              <a:spcBef>
                <a:spcPts val="0"/>
              </a:spcBef>
              <a:spcAft>
                <a:spcPts val="0"/>
              </a:spcAft>
              <a:buClr>
                <a:srgbClr val="1C4588"/>
              </a:buClr>
              <a:buSzPts val="1200"/>
              <a:buFont typeface="Mada"/>
              <a:buChar char="●"/>
            </a:pPr>
            <a:r>
              <a:rPr lang="ar" sz="1200">
                <a:solidFill>
                  <a:srgbClr val="1C4588"/>
                </a:solidFill>
                <a:highlight>
                  <a:schemeClr val="lt1"/>
                </a:highlight>
                <a:latin typeface="Mada"/>
                <a:ea typeface="Mada"/>
                <a:cs typeface="Mada"/>
                <a:sym typeface="Mada"/>
              </a:rPr>
              <a:t>A small percentage of patients have a specific cause of their hypertension (secondary hypertension).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Medium"/>
              <a:buChar char="●"/>
            </a:pPr>
            <a:r>
              <a:rPr lang="ar" sz="1200">
                <a:solidFill>
                  <a:srgbClr val="1C4588"/>
                </a:solidFill>
                <a:latin typeface="Mada"/>
                <a:ea typeface="Mada"/>
                <a:cs typeface="Mada"/>
                <a:sym typeface="Mada"/>
              </a:rPr>
              <a:t>In order to establish the diagnosis of hypertension, blood pressure measurements must be repeated in a calm state over time.</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A diabetic patient with blood pressure above 140/90 mm Hg is hypertensive.</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The most common risk factor for the most common cause of death: myocardial infarction</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74" name="Google Shape;74;p10"/>
          <p:cNvSpPr txBox="1"/>
          <p:nvPr/>
        </p:nvSpPr>
        <p:spPr>
          <a:xfrm>
            <a:off x="-8101700" y="7565650"/>
            <a:ext cx="4977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chemeClr val="accent5"/>
                </a:highlight>
                <a:latin typeface="Mada"/>
                <a:ea typeface="Mada"/>
                <a:cs typeface="Mada"/>
                <a:sym typeface="Mada"/>
              </a:rPr>
              <a:t>General Characteristics</a:t>
            </a:r>
            <a:r>
              <a:rPr b="1" lang="ar" sz="2200">
                <a:highlight>
                  <a:schemeClr val="accent5"/>
                </a:highlight>
                <a:latin typeface="Mada"/>
                <a:ea typeface="Mada"/>
                <a:cs typeface="Mada"/>
                <a:sym typeface="Mada"/>
              </a:rPr>
              <a:t>:</a:t>
            </a:r>
            <a:endParaRPr b="1" sz="2200">
              <a:highlight>
                <a:schemeClr val="accent5"/>
              </a:highlight>
              <a:latin typeface="Mada"/>
              <a:ea typeface="Mada"/>
              <a:cs typeface="Mada"/>
              <a:sym typeface="Mada"/>
            </a:endParaRPr>
          </a:p>
        </p:txBody>
      </p:sp>
      <p:sp>
        <p:nvSpPr>
          <p:cNvPr id="75" name="Google Shape;75;p10"/>
          <p:cNvSpPr txBox="1"/>
          <p:nvPr/>
        </p:nvSpPr>
        <p:spPr>
          <a:xfrm>
            <a:off x="8312300" y="5003525"/>
            <a:ext cx="3000000" cy="30000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200"/>
              </a:spcBef>
              <a:spcAft>
                <a:spcPts val="0"/>
              </a:spcAft>
              <a:buClr>
                <a:schemeClr val="dk1"/>
              </a:buClr>
              <a:buSzPts val="1200"/>
              <a:buFont typeface="Mada"/>
              <a:buChar char="●"/>
            </a:pPr>
            <a:r>
              <a:rPr lang="ar" sz="1200">
                <a:solidFill>
                  <a:schemeClr val="dk1"/>
                </a:solidFill>
                <a:latin typeface="Mada"/>
                <a:ea typeface="Mada"/>
                <a:cs typeface="Mada"/>
                <a:sym typeface="Mada"/>
              </a:rPr>
              <a:t>More common with advancing age.</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Char char="●"/>
            </a:pPr>
            <a:r>
              <a:rPr lang="ar" sz="1200">
                <a:solidFill>
                  <a:schemeClr val="dk1"/>
                </a:solidFill>
                <a:latin typeface="Mada"/>
                <a:ea typeface="Mada"/>
                <a:cs typeface="Mada"/>
                <a:sym typeface="Mada"/>
              </a:rPr>
              <a:t>Prevalence of &gt;60% in people aged &gt;60 years.</a:t>
            </a:r>
            <a:endParaRPr sz="1200">
              <a:solidFill>
                <a:srgbClr val="1C4588"/>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Char char="●"/>
            </a:pPr>
            <a:r>
              <a:rPr lang="ar" sz="1200">
                <a:solidFill>
                  <a:schemeClr val="dk1"/>
                </a:solidFill>
                <a:latin typeface="Mada"/>
                <a:ea typeface="Mada"/>
                <a:cs typeface="Mada"/>
                <a:sym typeface="Mada"/>
              </a:rPr>
              <a:t>Only 72% are aware of their disease</a:t>
            </a:r>
            <a:r>
              <a:rPr baseline="30000" lang="ar" sz="1200">
                <a:solidFill>
                  <a:schemeClr val="dk1"/>
                </a:solidFill>
                <a:latin typeface="Mada"/>
                <a:ea typeface="Mada"/>
                <a:cs typeface="Mada"/>
                <a:sym typeface="Mada"/>
              </a:rPr>
              <a:t>2</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Char char="●"/>
            </a:pPr>
            <a:r>
              <a:rPr lang="ar" sz="1200">
                <a:solidFill>
                  <a:schemeClr val="dk1"/>
                </a:solidFill>
                <a:latin typeface="Mada"/>
                <a:ea typeface="Mada"/>
                <a:cs typeface="Mada"/>
                <a:sym typeface="Mada"/>
              </a:rPr>
              <a:t>55% of participants on medication for hypertension had their blood pressure uncontrolled</a:t>
            </a:r>
            <a:r>
              <a:rPr baseline="30000" lang="ar" sz="1200">
                <a:solidFill>
                  <a:schemeClr val="dk1"/>
                </a:solidFill>
                <a:latin typeface="Mada"/>
                <a:ea typeface="Mada"/>
                <a:cs typeface="Mada"/>
                <a:sym typeface="Mada"/>
              </a:rPr>
              <a:t>3</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Risk of hypertension:</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Char char="○"/>
            </a:pPr>
            <a:r>
              <a:rPr lang="ar" sz="1200">
                <a:solidFill>
                  <a:schemeClr val="dk1"/>
                </a:solidFill>
                <a:latin typeface="Mada"/>
                <a:ea typeface="Mada"/>
                <a:cs typeface="Mada"/>
                <a:sym typeface="Mada"/>
              </a:rPr>
              <a:t>As populations age</a:t>
            </a:r>
            <a:r>
              <a:rPr baseline="30000" lang="ar" sz="1200">
                <a:solidFill>
                  <a:schemeClr val="dk1"/>
                </a:solidFill>
                <a:latin typeface="Mada"/>
                <a:ea typeface="Mada"/>
                <a:cs typeface="Mada"/>
                <a:sym typeface="Mada"/>
              </a:rPr>
              <a:t>4</a:t>
            </a:r>
            <a:endParaRPr baseline="30000"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Char char="○"/>
            </a:pPr>
            <a:r>
              <a:rPr lang="ar" sz="1200">
                <a:solidFill>
                  <a:schemeClr val="dk1"/>
                </a:solidFill>
                <a:latin typeface="Mada"/>
                <a:ea typeface="Mada"/>
                <a:cs typeface="Mada"/>
                <a:sym typeface="Mada"/>
              </a:rPr>
              <a:t>Sedentary lifestyles </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Increase their body weight</a:t>
            </a:r>
            <a:endParaRPr/>
          </a:p>
        </p:txBody>
      </p:sp>
      <p:sp>
        <p:nvSpPr>
          <p:cNvPr id="76" name="Google Shape;76;p10"/>
          <p:cNvSpPr txBox="1"/>
          <p:nvPr/>
        </p:nvSpPr>
        <p:spPr>
          <a:xfrm>
            <a:off x="-3581975" y="4753325"/>
            <a:ext cx="3540300" cy="3250200"/>
          </a:xfrm>
          <a:prstGeom prst="rect">
            <a:avLst/>
          </a:prstGeom>
          <a:noFill/>
          <a:ln>
            <a:noFill/>
          </a:ln>
        </p:spPr>
        <p:txBody>
          <a:bodyPr anchorCtr="0" anchor="t" bIns="91425" lIns="91425" spcFirstLastPara="1" rIns="91425" wrap="square" tIns="91425">
            <a:noAutofit/>
          </a:bodyPr>
          <a:lstStyle/>
          <a:p>
            <a:pPr indent="-198600" lvl="0" marL="3168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overall prevalence of hypertension in Saudi is </a:t>
            </a:r>
            <a:r>
              <a:rPr lang="ar" sz="1200">
                <a:solidFill>
                  <a:schemeClr val="dk1"/>
                </a:solidFill>
                <a:latin typeface="Mada"/>
                <a:ea typeface="Mada"/>
                <a:cs typeface="Mada"/>
                <a:sym typeface="Mada"/>
              </a:rPr>
              <a:t>25.5-31.4%.</a:t>
            </a:r>
            <a:endParaRPr sz="1200">
              <a:solidFill>
                <a:schemeClr val="dk1"/>
              </a:solidFill>
              <a:latin typeface="Mada"/>
              <a:ea typeface="Mada"/>
              <a:cs typeface="Mada"/>
              <a:sym typeface="Mada"/>
            </a:endParaRPr>
          </a:p>
          <a:p>
            <a:pPr indent="-198600" lvl="0" marL="3168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More common with advancing age.</a:t>
            </a:r>
            <a:endParaRPr sz="1200">
              <a:solidFill>
                <a:schemeClr val="dk1"/>
              </a:solidFill>
              <a:latin typeface="Mada"/>
              <a:ea typeface="Mada"/>
              <a:cs typeface="Mada"/>
              <a:sym typeface="Mada"/>
            </a:endParaRPr>
          </a:p>
          <a:p>
            <a:pPr indent="-198600" lvl="0" marL="316800" rtl="0" algn="l">
              <a:lnSpc>
                <a:spcPct val="115000"/>
              </a:lnSpc>
              <a:spcBef>
                <a:spcPts val="0"/>
              </a:spcBef>
              <a:spcAft>
                <a:spcPts val="0"/>
              </a:spcAft>
              <a:buClr>
                <a:schemeClr val="dk1"/>
              </a:buClr>
              <a:buSzPts val="1200"/>
              <a:buChar char="●"/>
            </a:pPr>
            <a:r>
              <a:rPr lang="ar" sz="1200">
                <a:solidFill>
                  <a:schemeClr val="dk1"/>
                </a:solidFill>
                <a:latin typeface="Mada"/>
                <a:ea typeface="Mada"/>
                <a:cs typeface="Mada"/>
                <a:sym typeface="Mada"/>
              </a:rPr>
              <a:t>Prevalence of &gt;60% in people aged &gt;60 years.</a:t>
            </a:r>
            <a:endParaRPr sz="1200">
              <a:solidFill>
                <a:srgbClr val="1C4588"/>
              </a:solidFill>
              <a:latin typeface="Mada"/>
              <a:ea typeface="Mada"/>
              <a:cs typeface="Mada"/>
              <a:sym typeface="Mada"/>
            </a:endParaRPr>
          </a:p>
          <a:p>
            <a:pPr indent="-198600" lvl="0" marL="316800" rtl="0" algn="l">
              <a:lnSpc>
                <a:spcPct val="115000"/>
              </a:lnSpc>
              <a:spcBef>
                <a:spcPts val="0"/>
              </a:spcBef>
              <a:spcAft>
                <a:spcPts val="0"/>
              </a:spcAft>
              <a:buClr>
                <a:schemeClr val="dk1"/>
              </a:buClr>
              <a:buSzPts val="1200"/>
              <a:buChar char="●"/>
            </a:pPr>
            <a:r>
              <a:rPr lang="ar" sz="1200">
                <a:solidFill>
                  <a:schemeClr val="dk1"/>
                </a:solidFill>
                <a:latin typeface="Mada"/>
                <a:ea typeface="Mada"/>
                <a:cs typeface="Mada"/>
                <a:sym typeface="Mada"/>
              </a:rPr>
              <a:t>Only 72% are aware of their disease</a:t>
            </a:r>
            <a:r>
              <a:rPr baseline="30000" lang="ar" sz="1200">
                <a:solidFill>
                  <a:schemeClr val="dk1"/>
                </a:solidFill>
                <a:latin typeface="Mada"/>
                <a:ea typeface="Mada"/>
                <a:cs typeface="Mada"/>
                <a:sym typeface="Mada"/>
              </a:rPr>
              <a:t>2</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198600" lvl="0" marL="316800" rtl="0" algn="l">
              <a:lnSpc>
                <a:spcPct val="115000"/>
              </a:lnSpc>
              <a:spcBef>
                <a:spcPts val="0"/>
              </a:spcBef>
              <a:spcAft>
                <a:spcPts val="0"/>
              </a:spcAft>
              <a:buClr>
                <a:schemeClr val="dk1"/>
              </a:buClr>
              <a:buSzPts val="1200"/>
              <a:buChar char="●"/>
            </a:pPr>
            <a:r>
              <a:rPr lang="ar" sz="1200">
                <a:solidFill>
                  <a:schemeClr val="dk1"/>
                </a:solidFill>
                <a:latin typeface="Mada"/>
                <a:ea typeface="Mada"/>
                <a:cs typeface="Mada"/>
                <a:sym typeface="Mada"/>
              </a:rPr>
              <a:t>55% of participants on medication for hypertension had their blood pressure uncontrolled</a:t>
            </a:r>
            <a:r>
              <a:rPr baseline="30000" lang="ar" sz="1200">
                <a:solidFill>
                  <a:schemeClr val="dk1"/>
                </a:solidFill>
                <a:latin typeface="Mada"/>
                <a:ea typeface="Mada"/>
                <a:cs typeface="Mada"/>
                <a:sym typeface="Mada"/>
              </a:rPr>
              <a:t>3</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198600" lvl="0" marL="3168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Risk of hypertension:</a:t>
            </a:r>
            <a:endParaRPr sz="1200">
              <a:solidFill>
                <a:schemeClr val="dk1"/>
              </a:solidFill>
              <a:latin typeface="Mada"/>
              <a:ea typeface="Mada"/>
              <a:cs typeface="Mada"/>
              <a:sym typeface="Mada"/>
            </a:endParaRPr>
          </a:p>
          <a:p>
            <a:pPr indent="-198600" lvl="1" marL="809999" rtl="0" algn="l">
              <a:lnSpc>
                <a:spcPct val="115000"/>
              </a:lnSpc>
              <a:spcBef>
                <a:spcPts val="0"/>
              </a:spcBef>
              <a:spcAft>
                <a:spcPts val="0"/>
              </a:spcAft>
              <a:buClr>
                <a:schemeClr val="dk1"/>
              </a:buClr>
              <a:buSzPts val="1200"/>
              <a:buChar char="○"/>
            </a:pPr>
            <a:r>
              <a:rPr lang="ar" sz="1200">
                <a:solidFill>
                  <a:schemeClr val="dk1"/>
                </a:solidFill>
                <a:latin typeface="Mada"/>
                <a:ea typeface="Mada"/>
                <a:cs typeface="Mada"/>
                <a:sym typeface="Mada"/>
              </a:rPr>
              <a:t>As populations age</a:t>
            </a:r>
            <a:r>
              <a:rPr baseline="30000" lang="ar" sz="1200">
                <a:solidFill>
                  <a:schemeClr val="dk1"/>
                </a:solidFill>
                <a:latin typeface="Mada"/>
                <a:ea typeface="Mada"/>
                <a:cs typeface="Mada"/>
                <a:sym typeface="Mada"/>
              </a:rPr>
              <a:t>4</a:t>
            </a:r>
            <a:endParaRPr baseline="30000" sz="1200">
              <a:solidFill>
                <a:schemeClr val="dk1"/>
              </a:solidFill>
              <a:latin typeface="Mada"/>
              <a:ea typeface="Mada"/>
              <a:cs typeface="Mada"/>
              <a:sym typeface="Mada"/>
            </a:endParaRPr>
          </a:p>
          <a:p>
            <a:pPr indent="-198600" lvl="1" marL="809999" rtl="0" algn="l">
              <a:lnSpc>
                <a:spcPct val="115000"/>
              </a:lnSpc>
              <a:spcBef>
                <a:spcPts val="0"/>
              </a:spcBef>
              <a:spcAft>
                <a:spcPts val="0"/>
              </a:spcAft>
              <a:buClr>
                <a:schemeClr val="dk1"/>
              </a:buClr>
              <a:buSzPts val="1200"/>
              <a:buChar char="○"/>
            </a:pPr>
            <a:r>
              <a:rPr lang="ar" sz="1200">
                <a:solidFill>
                  <a:schemeClr val="dk1"/>
                </a:solidFill>
                <a:latin typeface="Mada"/>
                <a:ea typeface="Mada"/>
                <a:cs typeface="Mada"/>
                <a:sym typeface="Mada"/>
              </a:rPr>
              <a:t>Sedentary lifestyles </a:t>
            </a:r>
            <a:endParaRPr sz="1200">
              <a:solidFill>
                <a:schemeClr val="dk1"/>
              </a:solidFill>
              <a:latin typeface="Mada"/>
              <a:ea typeface="Mada"/>
              <a:cs typeface="Mada"/>
              <a:sym typeface="Mada"/>
            </a:endParaRPr>
          </a:p>
          <a:p>
            <a:pPr indent="-198600" lvl="1" marL="809999"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Increase their body weight</a:t>
            </a:r>
            <a:endParaRPr sz="1200">
              <a:solidFill>
                <a:srgbClr val="6AA84F"/>
              </a:solidFill>
              <a:latin typeface="Mada"/>
              <a:ea typeface="Mada"/>
              <a:cs typeface="Mada"/>
              <a:sym typeface="Mada"/>
            </a:endParaRPr>
          </a:p>
        </p:txBody>
      </p:sp>
      <p:graphicFrame>
        <p:nvGraphicFramePr>
          <p:cNvPr id="77" name="Google Shape;77;p10"/>
          <p:cNvGraphicFramePr/>
          <p:nvPr/>
        </p:nvGraphicFramePr>
        <p:xfrm>
          <a:off x="457900" y="2373500"/>
          <a:ext cx="3000000" cy="3000000"/>
        </p:xfrm>
        <a:graphic>
          <a:graphicData uri="http://schemas.openxmlformats.org/drawingml/2006/table">
            <a:tbl>
              <a:tblPr>
                <a:noFill/>
                <a:tableStyleId>{13D45931-49A7-4C74-BC04-1757FAAB3760}</a:tableStyleId>
              </a:tblPr>
              <a:tblGrid>
                <a:gridCol w="3358350"/>
                <a:gridCol w="3358350"/>
              </a:tblGrid>
              <a:tr h="2253175">
                <a:tc>
                  <a:txBody>
                    <a:bodyPr/>
                    <a:lstStyle/>
                    <a:p>
                      <a:pPr indent="-234599" lvl="0" marL="280799"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The global prevalence of hypertension was estimated to be 1.13 billion in  2015</a:t>
                      </a:r>
                      <a:endParaRPr sz="1200">
                        <a:solidFill>
                          <a:srgbClr val="6AA84F"/>
                        </a:solidFill>
                        <a:latin typeface="Mada"/>
                        <a:ea typeface="Mada"/>
                        <a:cs typeface="Mada"/>
                        <a:sym typeface="Mada"/>
                      </a:endParaRPr>
                    </a:p>
                    <a:p>
                      <a:pPr indent="-234599" lvl="0" marL="280799" rtl="0" algn="l">
                        <a:lnSpc>
                          <a:spcPct val="115000"/>
                        </a:lnSpc>
                        <a:spcBef>
                          <a:spcPts val="0"/>
                        </a:spcBef>
                        <a:spcAft>
                          <a:spcPts val="0"/>
                        </a:spcAft>
                        <a:buClr>
                          <a:schemeClr val="dk1"/>
                        </a:buClr>
                        <a:buSzPts val="1200"/>
                        <a:buChar char="●"/>
                      </a:pPr>
                      <a:r>
                        <a:rPr lang="ar" sz="1200">
                          <a:solidFill>
                            <a:schemeClr val="dk1"/>
                          </a:solidFill>
                          <a:latin typeface="Mada"/>
                          <a:ea typeface="Mada"/>
                          <a:cs typeface="Mada"/>
                          <a:sym typeface="Mada"/>
                        </a:rPr>
                        <a:t>The 4th most common cause of death worldwide.</a:t>
                      </a:r>
                      <a:endParaRPr sz="1200">
                        <a:solidFill>
                          <a:schemeClr val="dk1"/>
                        </a:solidFill>
                        <a:latin typeface="Mada"/>
                        <a:ea typeface="Mada"/>
                        <a:cs typeface="Mada"/>
                        <a:sym typeface="Mada"/>
                      </a:endParaRPr>
                    </a:p>
                    <a:p>
                      <a:pPr indent="-234599" lvl="0" marL="280799"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20% of deaths worldwide are related to hypertension.</a:t>
                      </a:r>
                      <a:endParaRPr sz="1200">
                        <a:solidFill>
                          <a:srgbClr val="6AA84F"/>
                        </a:solidFill>
                        <a:latin typeface="Mada"/>
                        <a:ea typeface="Mada"/>
                        <a:cs typeface="Mada"/>
                        <a:sym typeface="Mada"/>
                      </a:endParaRPr>
                    </a:p>
                    <a:p>
                      <a:pPr indent="-234599" lvl="0" marL="280799" rtl="0" algn="l">
                        <a:lnSpc>
                          <a:spcPct val="115000"/>
                        </a:lnSpc>
                        <a:spcBef>
                          <a:spcPts val="0"/>
                        </a:spcBef>
                        <a:spcAft>
                          <a:spcPts val="0"/>
                        </a:spcAft>
                        <a:buClr>
                          <a:schemeClr val="dk1"/>
                        </a:buClr>
                        <a:buSzPts val="1200"/>
                        <a:buChar char="●"/>
                      </a:pPr>
                      <a:r>
                        <a:rPr lang="ar" sz="1200">
                          <a:solidFill>
                            <a:schemeClr val="dk1"/>
                          </a:solidFill>
                          <a:latin typeface="Mada"/>
                          <a:ea typeface="Mada"/>
                          <a:cs typeface="Mada"/>
                          <a:sym typeface="Mada"/>
                        </a:rPr>
                        <a:t>The overall prevalence of hypertension in adults is around 30 - 45% .</a:t>
                      </a:r>
                      <a:endParaRPr sz="1200">
                        <a:solidFill>
                          <a:schemeClr val="dk1"/>
                        </a:solidFill>
                        <a:latin typeface="Mada"/>
                        <a:ea typeface="Mada"/>
                        <a:cs typeface="Mada"/>
                        <a:sym typeface="Mada"/>
                      </a:endParaRPr>
                    </a:p>
                    <a:p>
                      <a:pPr indent="-234599" lvl="0" marL="280799" rtl="0" algn="l">
                        <a:lnSpc>
                          <a:spcPct val="115000"/>
                        </a:lnSpc>
                        <a:spcBef>
                          <a:spcPts val="0"/>
                        </a:spcBef>
                        <a:spcAft>
                          <a:spcPts val="0"/>
                        </a:spcAft>
                        <a:buClr>
                          <a:schemeClr val="dk1"/>
                        </a:buClr>
                        <a:buSzPts val="1200"/>
                        <a:buChar char="●"/>
                      </a:pPr>
                      <a:r>
                        <a:rPr lang="ar" sz="1200">
                          <a:solidFill>
                            <a:schemeClr val="dk1"/>
                          </a:solidFill>
                          <a:latin typeface="Mada"/>
                          <a:ea typeface="Mada"/>
                          <a:cs typeface="Mada"/>
                          <a:sym typeface="Mada"/>
                        </a:rPr>
                        <a:t>The o</a:t>
                      </a:r>
                      <a:r>
                        <a:rPr lang="ar" sz="1200">
                          <a:solidFill>
                            <a:schemeClr val="dk1"/>
                          </a:solidFill>
                          <a:latin typeface="Mada"/>
                          <a:ea typeface="Mada"/>
                          <a:cs typeface="Mada"/>
                          <a:sym typeface="Mada"/>
                        </a:rPr>
                        <a:t>nset of  </a:t>
                      </a:r>
                      <a:r>
                        <a:rPr b="1" lang="ar" sz="1200">
                          <a:solidFill>
                            <a:srgbClr val="6AA84F"/>
                          </a:solidFill>
                          <a:highlight>
                            <a:schemeClr val="lt1"/>
                          </a:highlight>
                          <a:latin typeface="Mada"/>
                          <a:ea typeface="Mada"/>
                          <a:cs typeface="Mada"/>
                          <a:sym typeface="Mada"/>
                        </a:rPr>
                        <a:t>primary hypertension</a:t>
                      </a:r>
                      <a:r>
                        <a:rPr lang="ar" sz="1200">
                          <a:solidFill>
                            <a:srgbClr val="6AA84F"/>
                          </a:solidFill>
                          <a:highlight>
                            <a:schemeClr val="lt1"/>
                          </a:highlight>
                          <a:latin typeface="Mada"/>
                          <a:ea typeface="Mada"/>
                          <a:cs typeface="Mada"/>
                          <a:sym typeface="Mada"/>
                        </a:rPr>
                        <a:t> </a:t>
                      </a:r>
                      <a:r>
                        <a:rPr lang="ar" sz="1200">
                          <a:solidFill>
                            <a:schemeClr val="dk1"/>
                          </a:solidFill>
                          <a:latin typeface="Mada"/>
                          <a:ea typeface="Mada"/>
                          <a:cs typeface="Mada"/>
                          <a:sym typeface="Mada"/>
                        </a:rPr>
                        <a:t>ranges between 25 to 55 years, </a:t>
                      </a:r>
                      <a:r>
                        <a:rPr b="1" lang="ar" sz="1200">
                          <a:solidFill>
                            <a:schemeClr val="dk1"/>
                          </a:solidFill>
                          <a:latin typeface="Mada"/>
                          <a:ea typeface="Mada"/>
                          <a:cs typeface="Mada"/>
                          <a:sym typeface="Mada"/>
                        </a:rPr>
                        <a:t>mainly in 40 to 50</a:t>
                      </a:r>
                      <a:r>
                        <a:rPr lang="ar" sz="1200">
                          <a:solidFill>
                            <a:schemeClr val="dk1"/>
                          </a:solidFill>
                          <a:latin typeface="Mada"/>
                          <a:ea typeface="Mada"/>
                          <a:cs typeface="Mada"/>
                          <a:sym typeface="Mada"/>
                        </a:rPr>
                        <a:t>.</a:t>
                      </a:r>
                      <a:r>
                        <a:rPr baseline="30000" lang="ar" sz="1200">
                          <a:solidFill>
                            <a:srgbClr val="6AA84F"/>
                          </a:solidFill>
                          <a:highlight>
                            <a:schemeClr val="lt1"/>
                          </a:highlight>
                          <a:latin typeface="Mada"/>
                          <a:ea typeface="Mada"/>
                          <a:cs typeface="Mada"/>
                          <a:sym typeface="Mada"/>
                        </a:rPr>
                        <a:t>1</a:t>
                      </a:r>
                      <a:r>
                        <a:rPr lang="ar" sz="1200">
                          <a:solidFill>
                            <a:srgbClr val="6AA84F"/>
                          </a:solidFill>
                          <a:highlight>
                            <a:schemeClr val="lt1"/>
                          </a:highlight>
                          <a:latin typeface="Mada"/>
                          <a:ea typeface="Mada"/>
                          <a:cs typeface="Mada"/>
                          <a:sym typeface="Mada"/>
                        </a:rPr>
                        <a:t>.</a:t>
                      </a:r>
                      <a:endParaRPr/>
                    </a:p>
                  </a:txBody>
                  <a:tcPr marT="91425" marB="91425" marR="91425" marL="91425">
                    <a:lnL cap="flat" cmpd="sng" w="38100">
                      <a:solidFill>
                        <a:srgbClr val="EED18A"/>
                      </a:solidFill>
                      <a:prstDash val="solid"/>
                      <a:round/>
                      <a:headEnd len="sm" w="sm" type="none"/>
                      <a:tailEnd len="sm" w="sm" type="none"/>
                    </a:lnL>
                    <a:lnR cap="flat" cmpd="sng" w="38100">
                      <a:solidFill>
                        <a:srgbClr val="EED18A"/>
                      </a:solidFill>
                      <a:prstDash val="solid"/>
                      <a:round/>
                      <a:headEnd len="sm" w="sm" type="none"/>
                      <a:tailEnd len="sm" w="sm" type="none"/>
                    </a:lnR>
                    <a:lnT cap="flat" cmpd="sng" w="38100">
                      <a:solidFill>
                        <a:srgbClr val="EED18A"/>
                      </a:solidFill>
                      <a:prstDash val="solid"/>
                      <a:round/>
                      <a:headEnd len="sm" w="sm" type="none"/>
                      <a:tailEnd len="sm" w="sm" type="none"/>
                    </a:lnT>
                    <a:lnB cap="flat" cmpd="sng" w="38100">
                      <a:solidFill>
                        <a:srgbClr val="EED18A"/>
                      </a:solidFill>
                      <a:prstDash val="solid"/>
                      <a:round/>
                      <a:headEnd len="sm" w="sm" type="none"/>
                      <a:tailEnd len="sm" w="sm" type="none"/>
                    </a:lnB>
                  </a:tcPr>
                </a:tc>
                <a:tc>
                  <a:txBody>
                    <a:bodyPr/>
                    <a:lstStyle/>
                    <a:p>
                      <a:pPr indent="-198600" lvl="0" marL="2448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overall prevalence of hypertension in Saudi is </a:t>
                      </a:r>
                      <a:r>
                        <a:rPr lang="ar" sz="1200">
                          <a:solidFill>
                            <a:schemeClr val="dk1"/>
                          </a:solidFill>
                          <a:latin typeface="Mada"/>
                          <a:ea typeface="Mada"/>
                          <a:cs typeface="Mada"/>
                          <a:sym typeface="Mada"/>
                        </a:rPr>
                        <a:t>25.5-31.4%.</a:t>
                      </a:r>
                      <a:endParaRPr sz="1200">
                        <a:solidFill>
                          <a:schemeClr val="dk1"/>
                        </a:solidFill>
                        <a:latin typeface="Mada"/>
                        <a:ea typeface="Mada"/>
                        <a:cs typeface="Mada"/>
                        <a:sym typeface="Mada"/>
                      </a:endParaRPr>
                    </a:p>
                    <a:p>
                      <a:pPr indent="-198600" lvl="0" marL="2448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More common with advancing age.</a:t>
                      </a:r>
                      <a:endParaRPr sz="1200">
                        <a:solidFill>
                          <a:schemeClr val="dk1"/>
                        </a:solidFill>
                        <a:latin typeface="Mada"/>
                        <a:ea typeface="Mada"/>
                        <a:cs typeface="Mada"/>
                        <a:sym typeface="Mada"/>
                      </a:endParaRPr>
                    </a:p>
                    <a:p>
                      <a:pPr indent="-198600" lvl="0" marL="244800" rtl="0" algn="l">
                        <a:lnSpc>
                          <a:spcPct val="115000"/>
                        </a:lnSpc>
                        <a:spcBef>
                          <a:spcPts val="0"/>
                        </a:spcBef>
                        <a:spcAft>
                          <a:spcPts val="0"/>
                        </a:spcAft>
                        <a:buClr>
                          <a:schemeClr val="dk1"/>
                        </a:buClr>
                        <a:buSzPts val="1200"/>
                        <a:buChar char="●"/>
                      </a:pPr>
                      <a:r>
                        <a:rPr lang="ar" sz="1200">
                          <a:solidFill>
                            <a:schemeClr val="dk1"/>
                          </a:solidFill>
                          <a:latin typeface="Mada"/>
                          <a:ea typeface="Mada"/>
                          <a:cs typeface="Mada"/>
                          <a:sym typeface="Mada"/>
                        </a:rPr>
                        <a:t>Prevalence of &gt;60% in people aged &gt;60 years.</a:t>
                      </a:r>
                      <a:endParaRPr sz="1200">
                        <a:solidFill>
                          <a:srgbClr val="1C4588"/>
                        </a:solidFill>
                        <a:latin typeface="Mada"/>
                        <a:ea typeface="Mada"/>
                        <a:cs typeface="Mada"/>
                        <a:sym typeface="Mada"/>
                      </a:endParaRPr>
                    </a:p>
                    <a:p>
                      <a:pPr indent="-198600" lvl="0" marL="244800" rtl="0" algn="l">
                        <a:lnSpc>
                          <a:spcPct val="115000"/>
                        </a:lnSpc>
                        <a:spcBef>
                          <a:spcPts val="0"/>
                        </a:spcBef>
                        <a:spcAft>
                          <a:spcPts val="0"/>
                        </a:spcAft>
                        <a:buClr>
                          <a:schemeClr val="dk1"/>
                        </a:buClr>
                        <a:buSzPts val="1200"/>
                        <a:buChar char="●"/>
                      </a:pPr>
                      <a:r>
                        <a:rPr b="1" lang="ar" sz="1200">
                          <a:solidFill>
                            <a:schemeClr val="dk1"/>
                          </a:solidFill>
                          <a:latin typeface="Mada"/>
                          <a:ea typeface="Mada"/>
                          <a:cs typeface="Mada"/>
                          <a:sym typeface="Mada"/>
                        </a:rPr>
                        <a:t>Only 72% are aware of their disease</a:t>
                      </a:r>
                      <a:r>
                        <a:rPr b="1" baseline="30000" lang="ar" sz="1200">
                          <a:solidFill>
                            <a:schemeClr val="dk1"/>
                          </a:solidFill>
                          <a:latin typeface="Mada"/>
                          <a:ea typeface="Mada"/>
                          <a:cs typeface="Mada"/>
                          <a:sym typeface="Mada"/>
                        </a:rPr>
                        <a:t>2</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198600" lvl="0" marL="244800" rtl="0" algn="l">
                        <a:lnSpc>
                          <a:spcPct val="115000"/>
                        </a:lnSpc>
                        <a:spcBef>
                          <a:spcPts val="0"/>
                        </a:spcBef>
                        <a:spcAft>
                          <a:spcPts val="0"/>
                        </a:spcAft>
                        <a:buClr>
                          <a:schemeClr val="dk1"/>
                        </a:buClr>
                        <a:buSzPts val="1200"/>
                        <a:buChar char="●"/>
                      </a:pPr>
                      <a:r>
                        <a:rPr lang="ar" sz="1200">
                          <a:solidFill>
                            <a:schemeClr val="dk1"/>
                          </a:solidFill>
                          <a:latin typeface="Mada"/>
                          <a:ea typeface="Mada"/>
                          <a:cs typeface="Mada"/>
                          <a:sym typeface="Mada"/>
                        </a:rPr>
                        <a:t>55% of participants on medication for hypertension had their blood pressure uncontrolled</a:t>
                      </a:r>
                      <a:r>
                        <a:rPr baseline="30000" lang="ar" sz="1200">
                          <a:solidFill>
                            <a:schemeClr val="dk1"/>
                          </a:solidFill>
                          <a:latin typeface="Mada"/>
                          <a:ea typeface="Mada"/>
                          <a:cs typeface="Mada"/>
                          <a:sym typeface="Mada"/>
                        </a:rPr>
                        <a:t>3</a:t>
                      </a:r>
                      <a:r>
                        <a:rPr lang="ar" sz="1200">
                          <a:solidFill>
                            <a:schemeClr val="dk1"/>
                          </a:solidFill>
                          <a:latin typeface="Mada"/>
                          <a:ea typeface="Mada"/>
                          <a:cs typeface="Mada"/>
                          <a:sym typeface="Mada"/>
                        </a:rPr>
                        <a:t>.</a:t>
                      </a:r>
                      <a:endParaRPr/>
                    </a:p>
                  </a:txBody>
                  <a:tcPr marT="91425" marB="91425" marR="91425" marL="91425">
                    <a:lnL cap="flat" cmpd="sng" w="38100">
                      <a:solidFill>
                        <a:srgbClr val="EED18A"/>
                      </a:solidFill>
                      <a:prstDash val="solid"/>
                      <a:round/>
                      <a:headEnd len="sm" w="sm" type="none"/>
                      <a:tailEnd len="sm" w="sm" type="none"/>
                    </a:lnL>
                    <a:lnR cap="flat" cmpd="sng" w="38100">
                      <a:solidFill>
                        <a:srgbClr val="EED18A"/>
                      </a:solidFill>
                      <a:prstDash val="solid"/>
                      <a:round/>
                      <a:headEnd len="sm" w="sm" type="none"/>
                      <a:tailEnd len="sm" w="sm" type="none"/>
                    </a:lnR>
                    <a:lnT cap="flat" cmpd="sng" w="38100">
                      <a:solidFill>
                        <a:srgbClr val="EED18A"/>
                      </a:solidFill>
                      <a:prstDash val="solid"/>
                      <a:round/>
                      <a:headEnd len="sm" w="sm" type="none"/>
                      <a:tailEnd len="sm" w="sm" type="none"/>
                    </a:lnT>
                    <a:lnB cap="flat" cmpd="sng" w="38100">
                      <a:solidFill>
                        <a:srgbClr val="EED18A"/>
                      </a:solidFill>
                      <a:prstDash val="solid"/>
                      <a:round/>
                      <a:headEnd len="sm" w="sm" type="none"/>
                      <a:tailEnd len="sm" w="sm" type="none"/>
                    </a:lnB>
                  </a:tcPr>
                </a:tc>
              </a:tr>
            </a:tbl>
          </a:graphicData>
        </a:graphic>
      </p:graphicFrame>
      <p:sp>
        <p:nvSpPr>
          <p:cNvPr id="78" name="Google Shape;78;p10"/>
          <p:cNvSpPr txBox="1"/>
          <p:nvPr/>
        </p:nvSpPr>
        <p:spPr>
          <a:xfrm>
            <a:off x="251550" y="4765538"/>
            <a:ext cx="46950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Mechanism of Blood Pressure: </a:t>
            </a:r>
            <a:endParaRPr sz="2000">
              <a:solidFill>
                <a:srgbClr val="CCCCCC"/>
              </a:solidFill>
              <a:latin typeface="Mada"/>
              <a:ea typeface="Mada"/>
              <a:cs typeface="Mada"/>
              <a:sym typeface="Mada"/>
            </a:endParaRPr>
          </a:p>
        </p:txBody>
      </p:sp>
      <p:sp>
        <p:nvSpPr>
          <p:cNvPr id="79" name="Google Shape;79;p10"/>
          <p:cNvSpPr/>
          <p:nvPr/>
        </p:nvSpPr>
        <p:spPr>
          <a:xfrm>
            <a:off x="3029549" y="6676911"/>
            <a:ext cx="1506600" cy="3063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ar" sz="1200">
                <a:latin typeface="Mada"/>
                <a:ea typeface="Mada"/>
                <a:cs typeface="Mada"/>
                <a:sym typeface="Mada"/>
              </a:rPr>
              <a:t>Sympathetic</a:t>
            </a:r>
            <a:endParaRPr baseline="30000" sz="1200">
              <a:latin typeface="Mada"/>
              <a:ea typeface="Mada"/>
              <a:cs typeface="Mada"/>
              <a:sym typeface="Mada"/>
            </a:endParaRPr>
          </a:p>
        </p:txBody>
      </p:sp>
      <p:sp>
        <p:nvSpPr>
          <p:cNvPr id="80" name="Google Shape;80;p10"/>
          <p:cNvSpPr/>
          <p:nvPr/>
        </p:nvSpPr>
        <p:spPr>
          <a:xfrm>
            <a:off x="3029550" y="6252600"/>
            <a:ext cx="1506600" cy="3063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ar" sz="1200">
                <a:latin typeface="Mada"/>
                <a:ea typeface="Mada"/>
                <a:cs typeface="Mada"/>
                <a:sym typeface="Mada"/>
              </a:rPr>
              <a:t>Elasticity</a:t>
            </a:r>
            <a:endParaRPr sz="800">
              <a:latin typeface="Mada"/>
              <a:ea typeface="Mada"/>
              <a:cs typeface="Mada"/>
              <a:sym typeface="Mada"/>
            </a:endParaRPr>
          </a:p>
        </p:txBody>
      </p:sp>
      <p:sp>
        <p:nvSpPr>
          <p:cNvPr id="81" name="Google Shape;81;p10"/>
          <p:cNvSpPr/>
          <p:nvPr/>
        </p:nvSpPr>
        <p:spPr>
          <a:xfrm>
            <a:off x="3029549" y="7101222"/>
            <a:ext cx="1506600" cy="3063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ar" sz="1200">
                <a:latin typeface="Mada"/>
                <a:ea typeface="Mada"/>
                <a:cs typeface="Mada"/>
                <a:sym typeface="Mada"/>
              </a:rPr>
              <a:t>Parasympathetic</a:t>
            </a:r>
            <a:endParaRPr baseline="30000" sz="1200">
              <a:latin typeface="Mada"/>
              <a:ea typeface="Mada"/>
              <a:cs typeface="Mada"/>
              <a:sym typeface="Mada"/>
            </a:endParaRPr>
          </a:p>
        </p:txBody>
      </p:sp>
      <p:sp>
        <p:nvSpPr>
          <p:cNvPr id="82" name="Google Shape;82;p10"/>
          <p:cNvSpPr/>
          <p:nvPr/>
        </p:nvSpPr>
        <p:spPr>
          <a:xfrm>
            <a:off x="3029562" y="8100033"/>
            <a:ext cx="1506600" cy="2157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ar" sz="1200">
                <a:solidFill>
                  <a:schemeClr val="dk1"/>
                </a:solidFill>
                <a:latin typeface="Mada"/>
                <a:ea typeface="Mada"/>
                <a:cs typeface="Mada"/>
                <a:sym typeface="Mada"/>
              </a:rPr>
              <a:t>Endothelium</a:t>
            </a:r>
            <a:endParaRPr sz="1200">
              <a:latin typeface="Mada"/>
              <a:ea typeface="Mada"/>
              <a:cs typeface="Mada"/>
              <a:sym typeface="Mada"/>
            </a:endParaRPr>
          </a:p>
        </p:txBody>
      </p:sp>
      <p:cxnSp>
        <p:nvCxnSpPr>
          <p:cNvPr id="83" name="Google Shape;83;p10"/>
          <p:cNvCxnSpPr>
            <a:stCxn id="84" idx="3"/>
            <a:endCxn id="85" idx="1"/>
          </p:cNvCxnSpPr>
          <p:nvPr/>
        </p:nvCxnSpPr>
        <p:spPr>
          <a:xfrm flipH="1" rot="10800000">
            <a:off x="2168588" y="5453900"/>
            <a:ext cx="861000" cy="227700"/>
          </a:xfrm>
          <a:prstGeom prst="bentConnector3">
            <a:avLst>
              <a:gd fmla="val 49993" name="adj1"/>
            </a:avLst>
          </a:prstGeom>
          <a:noFill/>
          <a:ln cap="flat" cmpd="sng" w="9525">
            <a:solidFill>
              <a:schemeClr val="dk2"/>
            </a:solidFill>
            <a:prstDash val="solid"/>
            <a:round/>
            <a:headEnd len="med" w="med" type="none"/>
            <a:tailEnd len="med" w="med" type="none"/>
          </a:ln>
        </p:spPr>
      </p:cxnSp>
      <p:cxnSp>
        <p:nvCxnSpPr>
          <p:cNvPr id="86" name="Google Shape;86;p10"/>
          <p:cNvCxnSpPr>
            <a:stCxn id="84" idx="3"/>
            <a:endCxn id="87" idx="1"/>
          </p:cNvCxnSpPr>
          <p:nvPr/>
        </p:nvCxnSpPr>
        <p:spPr>
          <a:xfrm>
            <a:off x="2168588" y="5681600"/>
            <a:ext cx="861000" cy="252300"/>
          </a:xfrm>
          <a:prstGeom prst="bentConnector3">
            <a:avLst>
              <a:gd fmla="val 49993" name="adj1"/>
            </a:avLst>
          </a:prstGeom>
          <a:noFill/>
          <a:ln cap="flat" cmpd="sng" w="9525">
            <a:solidFill>
              <a:schemeClr val="dk2"/>
            </a:solidFill>
            <a:prstDash val="solid"/>
            <a:round/>
            <a:headEnd len="med" w="med" type="none"/>
            <a:tailEnd len="med" w="med" type="none"/>
          </a:ln>
        </p:spPr>
      </p:cxnSp>
      <p:cxnSp>
        <p:nvCxnSpPr>
          <p:cNvPr id="88" name="Google Shape;88;p10"/>
          <p:cNvCxnSpPr>
            <a:stCxn id="89" idx="3"/>
            <a:endCxn id="80" idx="1"/>
          </p:cNvCxnSpPr>
          <p:nvPr/>
        </p:nvCxnSpPr>
        <p:spPr>
          <a:xfrm flipH="1" rot="10800000">
            <a:off x="2168588" y="6405650"/>
            <a:ext cx="861000" cy="1045500"/>
          </a:xfrm>
          <a:prstGeom prst="bentConnector3">
            <a:avLst>
              <a:gd fmla="val 49998" name="adj1"/>
            </a:avLst>
          </a:prstGeom>
          <a:noFill/>
          <a:ln cap="flat" cmpd="sng" w="9525">
            <a:solidFill>
              <a:schemeClr val="dk2"/>
            </a:solidFill>
            <a:prstDash val="solid"/>
            <a:round/>
            <a:headEnd len="med" w="med" type="none"/>
            <a:tailEnd len="med" w="med" type="none"/>
          </a:ln>
        </p:spPr>
      </p:cxnSp>
      <p:cxnSp>
        <p:nvCxnSpPr>
          <p:cNvPr id="90" name="Google Shape;90;p10"/>
          <p:cNvCxnSpPr>
            <a:stCxn id="89" idx="3"/>
            <a:endCxn id="79" idx="1"/>
          </p:cNvCxnSpPr>
          <p:nvPr/>
        </p:nvCxnSpPr>
        <p:spPr>
          <a:xfrm flipH="1" rot="10800000">
            <a:off x="2168588" y="6830150"/>
            <a:ext cx="861000" cy="621000"/>
          </a:xfrm>
          <a:prstGeom prst="bentConnector3">
            <a:avLst>
              <a:gd fmla="val 49998" name="adj1"/>
            </a:avLst>
          </a:prstGeom>
          <a:noFill/>
          <a:ln cap="flat" cmpd="sng" w="9525">
            <a:solidFill>
              <a:schemeClr val="dk2"/>
            </a:solidFill>
            <a:prstDash val="solid"/>
            <a:round/>
            <a:headEnd len="med" w="med" type="none"/>
            <a:tailEnd len="med" w="med" type="none"/>
          </a:ln>
        </p:spPr>
      </p:cxnSp>
      <p:cxnSp>
        <p:nvCxnSpPr>
          <p:cNvPr id="91" name="Google Shape;91;p10"/>
          <p:cNvCxnSpPr>
            <a:stCxn id="89" idx="3"/>
            <a:endCxn id="81" idx="1"/>
          </p:cNvCxnSpPr>
          <p:nvPr/>
        </p:nvCxnSpPr>
        <p:spPr>
          <a:xfrm flipH="1" rot="10800000">
            <a:off x="2168588" y="7254350"/>
            <a:ext cx="861000" cy="196800"/>
          </a:xfrm>
          <a:prstGeom prst="bentConnector3">
            <a:avLst>
              <a:gd fmla="val 49998" name="adj1"/>
            </a:avLst>
          </a:prstGeom>
          <a:noFill/>
          <a:ln cap="flat" cmpd="sng" w="9525">
            <a:solidFill>
              <a:schemeClr val="dk2"/>
            </a:solidFill>
            <a:prstDash val="solid"/>
            <a:round/>
            <a:headEnd len="med" w="med" type="none"/>
            <a:tailEnd len="med" w="med" type="none"/>
          </a:ln>
        </p:spPr>
      </p:cxnSp>
      <p:cxnSp>
        <p:nvCxnSpPr>
          <p:cNvPr id="92" name="Google Shape;92;p10"/>
          <p:cNvCxnSpPr>
            <a:stCxn id="93" idx="2"/>
            <a:endCxn id="89" idx="1"/>
          </p:cNvCxnSpPr>
          <p:nvPr/>
        </p:nvCxnSpPr>
        <p:spPr>
          <a:xfrm>
            <a:off x="696688" y="6575750"/>
            <a:ext cx="354900" cy="875400"/>
          </a:xfrm>
          <a:prstGeom prst="bentConnector3">
            <a:avLst>
              <a:gd fmla="val 50014" name="adj1"/>
            </a:avLst>
          </a:prstGeom>
          <a:noFill/>
          <a:ln cap="flat" cmpd="sng" w="9525">
            <a:solidFill>
              <a:srgbClr val="C2C2C2"/>
            </a:solidFill>
            <a:prstDash val="solid"/>
            <a:round/>
            <a:headEnd len="sm" w="sm" type="none"/>
            <a:tailEnd len="sm" w="sm" type="none"/>
          </a:ln>
        </p:spPr>
      </p:cxnSp>
      <p:cxnSp>
        <p:nvCxnSpPr>
          <p:cNvPr id="94" name="Google Shape;94;p10"/>
          <p:cNvCxnSpPr>
            <a:stCxn id="93" idx="2"/>
            <a:endCxn id="84" idx="1"/>
          </p:cNvCxnSpPr>
          <p:nvPr/>
        </p:nvCxnSpPr>
        <p:spPr>
          <a:xfrm flipH="1" rot="10800000">
            <a:off x="696688" y="5681450"/>
            <a:ext cx="354900" cy="894300"/>
          </a:xfrm>
          <a:prstGeom prst="bentConnector3">
            <a:avLst>
              <a:gd fmla="val 50014" name="adj1"/>
            </a:avLst>
          </a:prstGeom>
          <a:noFill/>
          <a:ln cap="flat" cmpd="sng" w="9525">
            <a:solidFill>
              <a:srgbClr val="C2C2C2"/>
            </a:solidFill>
            <a:prstDash val="solid"/>
            <a:round/>
            <a:headEnd len="sm" w="sm" type="none"/>
            <a:tailEnd len="sm" w="sm" type="none"/>
          </a:ln>
        </p:spPr>
      </p:cxnSp>
      <p:sp>
        <p:nvSpPr>
          <p:cNvPr id="93" name="Google Shape;93;p10"/>
          <p:cNvSpPr/>
          <p:nvPr/>
        </p:nvSpPr>
        <p:spPr>
          <a:xfrm rot="-5400000">
            <a:off x="-558212" y="6418400"/>
            <a:ext cx="2195100" cy="314700"/>
          </a:xfrm>
          <a:prstGeom prst="roundRect">
            <a:avLst>
              <a:gd fmla="val 16667" name="adj"/>
            </a:avLst>
          </a:prstGeom>
          <a:solidFill>
            <a:srgbClr val="E0AD2B"/>
          </a:solidFill>
          <a:ln>
            <a:noFill/>
          </a:ln>
        </p:spPr>
        <p:txBody>
          <a:bodyPr anchorCtr="0" anchor="t" bIns="68575" lIns="68575" spcFirstLastPara="1" rIns="68575" wrap="square" tIns="68575">
            <a:noAutofit/>
          </a:bodyPr>
          <a:lstStyle/>
          <a:p>
            <a:pPr indent="0" lvl="0" marL="0" rtl="0" algn="ctr">
              <a:lnSpc>
                <a:spcPct val="115000"/>
              </a:lnSpc>
              <a:spcBef>
                <a:spcPts val="0"/>
              </a:spcBef>
              <a:spcAft>
                <a:spcPts val="0"/>
              </a:spcAft>
              <a:buNone/>
            </a:pPr>
            <a:r>
              <a:rPr b="1" lang="ar" sz="1200">
                <a:solidFill>
                  <a:srgbClr val="FFFFFF"/>
                </a:solidFill>
                <a:latin typeface="Mada"/>
                <a:ea typeface="Mada"/>
                <a:cs typeface="Mada"/>
                <a:sym typeface="Mada"/>
              </a:rPr>
              <a:t>Blood Pressure</a:t>
            </a:r>
            <a:endParaRPr b="1" sz="1200">
              <a:solidFill>
                <a:srgbClr val="FFFFFF"/>
              </a:solidFill>
              <a:latin typeface="Mada"/>
              <a:ea typeface="Mada"/>
              <a:cs typeface="Mada"/>
              <a:sym typeface="Mada"/>
            </a:endParaRPr>
          </a:p>
          <a:p>
            <a:pPr indent="0" lvl="0" marL="0" rtl="0" algn="ctr">
              <a:spcBef>
                <a:spcPts val="0"/>
              </a:spcBef>
              <a:spcAft>
                <a:spcPts val="0"/>
              </a:spcAft>
              <a:buNone/>
            </a:pPr>
            <a:r>
              <a:t/>
            </a:r>
            <a:endParaRPr b="1">
              <a:solidFill>
                <a:srgbClr val="FFFFFF"/>
              </a:solidFill>
              <a:latin typeface="Alegreya"/>
              <a:ea typeface="Alegreya"/>
              <a:cs typeface="Alegreya"/>
              <a:sym typeface="Alegreya"/>
            </a:endParaRPr>
          </a:p>
          <a:p>
            <a:pPr indent="0" lvl="0" marL="0" rtl="0" algn="ctr">
              <a:spcBef>
                <a:spcPts val="0"/>
              </a:spcBef>
              <a:spcAft>
                <a:spcPts val="0"/>
              </a:spcAft>
              <a:buNone/>
            </a:pPr>
            <a:r>
              <a:t/>
            </a:r>
            <a:endParaRPr>
              <a:solidFill>
                <a:srgbClr val="FFFFFF"/>
              </a:solidFill>
              <a:latin typeface="Alegreya"/>
              <a:ea typeface="Alegreya"/>
              <a:cs typeface="Alegreya"/>
              <a:sym typeface="Alegreya"/>
            </a:endParaRPr>
          </a:p>
        </p:txBody>
      </p:sp>
      <p:sp>
        <p:nvSpPr>
          <p:cNvPr id="84" name="Google Shape;84;p10"/>
          <p:cNvSpPr/>
          <p:nvPr/>
        </p:nvSpPr>
        <p:spPr>
          <a:xfrm>
            <a:off x="1051688" y="5526950"/>
            <a:ext cx="1116900" cy="309300"/>
          </a:xfrm>
          <a:prstGeom prst="roundRect">
            <a:avLst>
              <a:gd fmla="val 16667" name="adj"/>
            </a:avLst>
          </a:prstGeom>
          <a:solidFill>
            <a:srgbClr val="EED18A"/>
          </a:solidFill>
          <a:ln>
            <a:noFill/>
          </a:ln>
        </p:spPr>
        <p:txBody>
          <a:bodyPr anchorCtr="0" anchor="ctr" bIns="68575" lIns="68575" spcFirstLastPara="1" rIns="68575" wrap="square" tIns="68575">
            <a:noAutofit/>
          </a:bodyPr>
          <a:lstStyle/>
          <a:p>
            <a:pPr indent="0" lvl="0" marL="0" rtl="0" algn="ctr">
              <a:lnSpc>
                <a:spcPct val="115000"/>
              </a:lnSpc>
              <a:spcBef>
                <a:spcPts val="0"/>
              </a:spcBef>
              <a:spcAft>
                <a:spcPts val="0"/>
              </a:spcAft>
              <a:buNone/>
            </a:pPr>
            <a:r>
              <a:rPr lang="ar" sz="900">
                <a:latin typeface="Mada Medium"/>
                <a:ea typeface="Mada Medium"/>
                <a:cs typeface="Mada Medium"/>
                <a:sym typeface="Mada Medium"/>
              </a:rPr>
              <a:t>Cardiac Output</a:t>
            </a:r>
            <a:endParaRPr>
              <a:latin typeface="Mada Medium"/>
              <a:ea typeface="Mada Medium"/>
              <a:cs typeface="Mada Medium"/>
              <a:sym typeface="Mada Medium"/>
            </a:endParaRPr>
          </a:p>
        </p:txBody>
      </p:sp>
      <p:sp>
        <p:nvSpPr>
          <p:cNvPr id="89" name="Google Shape;89;p10"/>
          <p:cNvSpPr/>
          <p:nvPr/>
        </p:nvSpPr>
        <p:spPr>
          <a:xfrm>
            <a:off x="1051688" y="7278500"/>
            <a:ext cx="1116900" cy="345300"/>
          </a:xfrm>
          <a:prstGeom prst="roundRect">
            <a:avLst>
              <a:gd fmla="val 16667" name="adj"/>
            </a:avLst>
          </a:prstGeom>
          <a:solidFill>
            <a:srgbClr val="EED18A"/>
          </a:solidFill>
          <a:ln>
            <a:noFill/>
          </a:ln>
        </p:spPr>
        <p:txBody>
          <a:bodyPr anchorCtr="0" anchor="ctr" bIns="68575" lIns="68575" spcFirstLastPara="1" rIns="68575" wrap="square" tIns="68575">
            <a:noAutofit/>
          </a:bodyPr>
          <a:lstStyle/>
          <a:p>
            <a:pPr indent="0" lvl="0" marL="0" rtl="0" algn="ctr">
              <a:lnSpc>
                <a:spcPct val="115000"/>
              </a:lnSpc>
              <a:spcBef>
                <a:spcPts val="0"/>
              </a:spcBef>
              <a:spcAft>
                <a:spcPts val="0"/>
              </a:spcAft>
              <a:buNone/>
            </a:pPr>
            <a:r>
              <a:rPr lang="ar" sz="900">
                <a:latin typeface="Mada Medium"/>
                <a:ea typeface="Mada Medium"/>
                <a:cs typeface="Mada Medium"/>
                <a:sym typeface="Mada Medium"/>
              </a:rPr>
              <a:t>System Vascular Resistance</a:t>
            </a:r>
            <a:endParaRPr sz="900">
              <a:latin typeface="Mada Medium"/>
              <a:ea typeface="Mada Medium"/>
              <a:cs typeface="Mada Medium"/>
              <a:sym typeface="Mada Medium"/>
            </a:endParaRPr>
          </a:p>
        </p:txBody>
      </p:sp>
      <p:sp>
        <p:nvSpPr>
          <p:cNvPr id="85" name="Google Shape;85;p10"/>
          <p:cNvSpPr/>
          <p:nvPr/>
        </p:nvSpPr>
        <p:spPr>
          <a:xfrm>
            <a:off x="3029462" y="5292350"/>
            <a:ext cx="1477500" cy="3231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ar" sz="1200">
                <a:solidFill>
                  <a:schemeClr val="dk1"/>
                </a:solidFill>
                <a:latin typeface="Mada"/>
                <a:ea typeface="Mada"/>
                <a:cs typeface="Mada"/>
                <a:sym typeface="Mada"/>
              </a:rPr>
              <a:t>Stroke Volume</a:t>
            </a:r>
            <a:endParaRPr sz="1200">
              <a:latin typeface="Mada"/>
              <a:ea typeface="Mada"/>
              <a:cs typeface="Mada"/>
              <a:sym typeface="Mada"/>
            </a:endParaRPr>
          </a:p>
        </p:txBody>
      </p:sp>
      <p:sp>
        <p:nvSpPr>
          <p:cNvPr id="87" name="Google Shape;87;p10"/>
          <p:cNvSpPr/>
          <p:nvPr/>
        </p:nvSpPr>
        <p:spPr>
          <a:xfrm>
            <a:off x="3029462" y="5772475"/>
            <a:ext cx="1477500" cy="3231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HR</a:t>
            </a:r>
            <a:endParaRPr sz="1200">
              <a:latin typeface="Mada"/>
              <a:ea typeface="Mada"/>
              <a:cs typeface="Mada"/>
              <a:sym typeface="Mada"/>
            </a:endParaRPr>
          </a:p>
        </p:txBody>
      </p:sp>
      <p:sp>
        <p:nvSpPr>
          <p:cNvPr id="95" name="Google Shape;95;p10"/>
          <p:cNvSpPr/>
          <p:nvPr/>
        </p:nvSpPr>
        <p:spPr>
          <a:xfrm>
            <a:off x="3029475" y="7600545"/>
            <a:ext cx="1506600" cy="3063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ar" sz="1200">
                <a:latin typeface="Mada"/>
                <a:ea typeface="Mada"/>
                <a:cs typeface="Mada"/>
                <a:sym typeface="Mada"/>
              </a:rPr>
              <a:t>Hormonal</a:t>
            </a:r>
            <a:endParaRPr sz="1200">
              <a:latin typeface="Mada"/>
              <a:ea typeface="Mada"/>
              <a:cs typeface="Mada"/>
              <a:sym typeface="Mada"/>
            </a:endParaRPr>
          </a:p>
        </p:txBody>
      </p:sp>
      <p:cxnSp>
        <p:nvCxnSpPr>
          <p:cNvPr id="96" name="Google Shape;96;p10"/>
          <p:cNvCxnSpPr>
            <a:stCxn id="89" idx="3"/>
            <a:endCxn id="95" idx="1"/>
          </p:cNvCxnSpPr>
          <p:nvPr/>
        </p:nvCxnSpPr>
        <p:spPr>
          <a:xfrm>
            <a:off x="2168588" y="7451150"/>
            <a:ext cx="861000" cy="302400"/>
          </a:xfrm>
          <a:prstGeom prst="bentConnector3">
            <a:avLst>
              <a:gd fmla="val 49993" name="adj1"/>
            </a:avLst>
          </a:prstGeom>
          <a:noFill/>
          <a:ln cap="flat" cmpd="sng" w="9525">
            <a:solidFill>
              <a:schemeClr val="dk2"/>
            </a:solidFill>
            <a:prstDash val="solid"/>
            <a:round/>
            <a:headEnd len="med" w="med" type="none"/>
            <a:tailEnd len="med" w="med" type="none"/>
          </a:ln>
        </p:spPr>
      </p:cxnSp>
      <p:cxnSp>
        <p:nvCxnSpPr>
          <p:cNvPr id="97" name="Google Shape;97;p10"/>
          <p:cNvCxnSpPr>
            <a:stCxn id="89" idx="3"/>
            <a:endCxn id="82" idx="1"/>
          </p:cNvCxnSpPr>
          <p:nvPr/>
        </p:nvCxnSpPr>
        <p:spPr>
          <a:xfrm>
            <a:off x="2168588" y="7451150"/>
            <a:ext cx="861000" cy="756600"/>
          </a:xfrm>
          <a:prstGeom prst="bentConnector3">
            <a:avLst>
              <a:gd fmla="val 49999" name="adj1"/>
            </a:avLst>
          </a:prstGeom>
          <a:noFill/>
          <a:ln cap="flat" cmpd="sng" w="9525">
            <a:solidFill>
              <a:schemeClr val="dk2"/>
            </a:solidFill>
            <a:prstDash val="solid"/>
            <a:round/>
            <a:headEnd len="med" w="med" type="none"/>
            <a:tailEnd len="med" w="med" type="none"/>
          </a:ln>
        </p:spPr>
      </p:cxnSp>
      <p:sp>
        <p:nvSpPr>
          <p:cNvPr id="98" name="Google Shape;98;p10"/>
          <p:cNvSpPr txBox="1"/>
          <p:nvPr/>
        </p:nvSpPr>
        <p:spPr>
          <a:xfrm>
            <a:off x="5267363" y="6519025"/>
            <a:ext cx="1946400" cy="1175400"/>
          </a:xfrm>
          <a:prstGeom prst="rect">
            <a:avLst/>
          </a:prstGeom>
          <a:solidFill>
            <a:schemeClr val="accent5"/>
          </a:solid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chemeClr val="dk1"/>
              </a:buClr>
              <a:buSzPts val="1000"/>
              <a:buFont typeface="Mada Medium"/>
              <a:buChar char="●"/>
            </a:pPr>
            <a:r>
              <a:rPr lang="ar" sz="1000">
                <a:solidFill>
                  <a:schemeClr val="dk1"/>
                </a:solidFill>
                <a:latin typeface="Mada Medium"/>
                <a:ea typeface="Mada Medium"/>
                <a:cs typeface="Mada Medium"/>
                <a:sym typeface="Mada Medium"/>
              </a:rPr>
              <a:t>Cortisol</a:t>
            </a:r>
            <a:endParaRPr sz="1000">
              <a:solidFill>
                <a:schemeClr val="dk1"/>
              </a:solidFill>
              <a:latin typeface="Mada Medium"/>
              <a:ea typeface="Mada Medium"/>
              <a:cs typeface="Mada Medium"/>
              <a:sym typeface="Mada Medium"/>
            </a:endParaRPr>
          </a:p>
          <a:p>
            <a:pPr indent="-292100" lvl="0" marL="457200" rtl="0" algn="l">
              <a:lnSpc>
                <a:spcPct val="115000"/>
              </a:lnSpc>
              <a:spcBef>
                <a:spcPts val="0"/>
              </a:spcBef>
              <a:spcAft>
                <a:spcPts val="0"/>
              </a:spcAft>
              <a:buClr>
                <a:schemeClr val="dk1"/>
              </a:buClr>
              <a:buSzPts val="1000"/>
              <a:buFont typeface="Mada Medium"/>
              <a:buChar char="●"/>
            </a:pPr>
            <a:r>
              <a:rPr lang="ar" sz="1000">
                <a:solidFill>
                  <a:schemeClr val="dk1"/>
                </a:solidFill>
                <a:latin typeface="Mada Medium"/>
                <a:ea typeface="Mada Medium"/>
                <a:cs typeface="Mada Medium"/>
                <a:sym typeface="Mada Medium"/>
              </a:rPr>
              <a:t>Aldosterone</a:t>
            </a:r>
            <a:endParaRPr sz="1000">
              <a:solidFill>
                <a:schemeClr val="dk1"/>
              </a:solidFill>
              <a:latin typeface="Mada Medium"/>
              <a:ea typeface="Mada Medium"/>
              <a:cs typeface="Mada Medium"/>
              <a:sym typeface="Mada Medium"/>
            </a:endParaRPr>
          </a:p>
          <a:p>
            <a:pPr indent="-292100" lvl="0" marL="457200" rtl="0" algn="l">
              <a:lnSpc>
                <a:spcPct val="115000"/>
              </a:lnSpc>
              <a:spcBef>
                <a:spcPts val="0"/>
              </a:spcBef>
              <a:spcAft>
                <a:spcPts val="0"/>
              </a:spcAft>
              <a:buClr>
                <a:schemeClr val="dk1"/>
              </a:buClr>
              <a:buSzPts val="1000"/>
              <a:buFont typeface="Mada Medium"/>
              <a:buChar char="●"/>
            </a:pPr>
            <a:r>
              <a:rPr lang="ar" sz="1000">
                <a:solidFill>
                  <a:schemeClr val="dk1"/>
                </a:solidFill>
                <a:latin typeface="Mada Medium"/>
                <a:ea typeface="Mada Medium"/>
                <a:cs typeface="Mada Medium"/>
                <a:sym typeface="Mada Medium"/>
              </a:rPr>
              <a:t>Norepinephrine</a:t>
            </a:r>
            <a:endParaRPr sz="1000">
              <a:solidFill>
                <a:schemeClr val="dk1"/>
              </a:solidFill>
              <a:latin typeface="Mada Medium"/>
              <a:ea typeface="Mada Medium"/>
              <a:cs typeface="Mada Medium"/>
              <a:sym typeface="Mada Medium"/>
            </a:endParaRPr>
          </a:p>
          <a:p>
            <a:pPr indent="-292100" lvl="0" marL="457200" rtl="0" algn="l">
              <a:lnSpc>
                <a:spcPct val="115000"/>
              </a:lnSpc>
              <a:spcBef>
                <a:spcPts val="0"/>
              </a:spcBef>
              <a:spcAft>
                <a:spcPts val="0"/>
              </a:spcAft>
              <a:buClr>
                <a:schemeClr val="dk1"/>
              </a:buClr>
              <a:buSzPts val="1000"/>
              <a:buFont typeface="Mada Medium"/>
              <a:buChar char="●"/>
            </a:pPr>
            <a:r>
              <a:rPr lang="ar" sz="1000">
                <a:solidFill>
                  <a:schemeClr val="dk1"/>
                </a:solidFill>
                <a:latin typeface="Mada Medium"/>
                <a:ea typeface="Mada Medium"/>
                <a:cs typeface="Mada Medium"/>
                <a:sym typeface="Mada Medium"/>
              </a:rPr>
              <a:t>Epinephrine</a:t>
            </a:r>
            <a:endParaRPr sz="1000">
              <a:solidFill>
                <a:schemeClr val="dk1"/>
              </a:solidFill>
              <a:latin typeface="Mada Medium"/>
              <a:ea typeface="Mada Medium"/>
              <a:cs typeface="Mada Medium"/>
              <a:sym typeface="Mada Medium"/>
            </a:endParaRPr>
          </a:p>
          <a:p>
            <a:pPr indent="-292100" lvl="0" marL="457200" rtl="0" algn="l">
              <a:lnSpc>
                <a:spcPct val="115000"/>
              </a:lnSpc>
              <a:spcBef>
                <a:spcPts val="0"/>
              </a:spcBef>
              <a:spcAft>
                <a:spcPts val="0"/>
              </a:spcAft>
              <a:buClr>
                <a:srgbClr val="CC0000"/>
              </a:buClr>
              <a:buSzPts val="1000"/>
              <a:buFont typeface="Mada"/>
              <a:buChar char="●"/>
            </a:pPr>
            <a:r>
              <a:rPr b="1" lang="ar" sz="1000">
                <a:solidFill>
                  <a:srgbClr val="CC0000"/>
                </a:solidFill>
                <a:latin typeface="Mada"/>
                <a:ea typeface="Mada"/>
                <a:cs typeface="Mada"/>
                <a:sym typeface="Mada"/>
              </a:rPr>
              <a:t>Angiotensin II (vasoconstrictor)</a:t>
            </a:r>
            <a:endParaRPr b="1" sz="1000">
              <a:solidFill>
                <a:srgbClr val="CC0000"/>
              </a:solidFill>
              <a:latin typeface="Mada"/>
              <a:ea typeface="Mada"/>
              <a:cs typeface="Mada"/>
              <a:sym typeface="Mada"/>
            </a:endParaRPr>
          </a:p>
          <a:p>
            <a:pPr indent="0" lvl="0" marL="0" rtl="0" algn="l">
              <a:spcBef>
                <a:spcPts val="0"/>
              </a:spcBef>
              <a:spcAft>
                <a:spcPts val="0"/>
              </a:spcAft>
              <a:buNone/>
            </a:pPr>
            <a:r>
              <a:t/>
            </a:r>
            <a:endParaRPr/>
          </a:p>
        </p:txBody>
      </p:sp>
      <p:sp>
        <p:nvSpPr>
          <p:cNvPr id="99" name="Google Shape;99;p10"/>
          <p:cNvSpPr txBox="1"/>
          <p:nvPr/>
        </p:nvSpPr>
        <p:spPr>
          <a:xfrm>
            <a:off x="5267363" y="7793950"/>
            <a:ext cx="1946400" cy="589200"/>
          </a:xfrm>
          <a:prstGeom prst="rect">
            <a:avLst/>
          </a:prstGeom>
          <a:solidFill>
            <a:schemeClr val="accent5"/>
          </a:solid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SzPts val="1000"/>
              <a:buFont typeface="Mada Medium"/>
              <a:buChar char="●"/>
            </a:pPr>
            <a:r>
              <a:rPr lang="ar" sz="1000">
                <a:latin typeface="Mada Medium"/>
                <a:ea typeface="Mada Medium"/>
                <a:cs typeface="Mada Medium"/>
                <a:sym typeface="Mada Medium"/>
              </a:rPr>
              <a:t>Endothelin-1</a:t>
            </a:r>
            <a:endParaRPr baseline="30000" sz="1000">
              <a:latin typeface="Mada Medium"/>
              <a:ea typeface="Mada Medium"/>
              <a:cs typeface="Mada Medium"/>
              <a:sym typeface="Mada Medium"/>
            </a:endParaRPr>
          </a:p>
          <a:p>
            <a:pPr indent="-292100" lvl="0" marL="457200" rtl="0" algn="l">
              <a:lnSpc>
                <a:spcPct val="115000"/>
              </a:lnSpc>
              <a:spcBef>
                <a:spcPts val="0"/>
              </a:spcBef>
              <a:spcAft>
                <a:spcPts val="0"/>
              </a:spcAft>
              <a:buSzPts val="1000"/>
              <a:buFont typeface="Mada Medium"/>
              <a:buChar char="●"/>
            </a:pPr>
            <a:r>
              <a:rPr lang="ar" sz="1000">
                <a:latin typeface="Mada Medium"/>
                <a:ea typeface="Mada Medium"/>
                <a:cs typeface="Mada Medium"/>
                <a:sym typeface="Mada Medium"/>
              </a:rPr>
              <a:t>Nitric Oxide</a:t>
            </a:r>
            <a:endParaRPr baseline="30000" sz="1000">
              <a:latin typeface="Mada Medium"/>
              <a:ea typeface="Mada Medium"/>
              <a:cs typeface="Mada Medium"/>
              <a:sym typeface="Mada Medium"/>
            </a:endParaRPr>
          </a:p>
          <a:p>
            <a:pPr indent="0" lvl="0" marL="0" rtl="0" algn="l">
              <a:spcBef>
                <a:spcPts val="0"/>
              </a:spcBef>
              <a:spcAft>
                <a:spcPts val="0"/>
              </a:spcAft>
              <a:buNone/>
            </a:pPr>
            <a:r>
              <a:t/>
            </a:r>
            <a:endParaRPr/>
          </a:p>
        </p:txBody>
      </p:sp>
      <p:cxnSp>
        <p:nvCxnSpPr>
          <p:cNvPr id="100" name="Google Shape;100;p10"/>
          <p:cNvCxnSpPr>
            <a:stCxn id="95" idx="3"/>
            <a:endCxn id="98" idx="1"/>
          </p:cNvCxnSpPr>
          <p:nvPr/>
        </p:nvCxnSpPr>
        <p:spPr>
          <a:xfrm flipH="1" rot="10800000">
            <a:off x="4536075" y="7106595"/>
            <a:ext cx="731400" cy="647100"/>
          </a:xfrm>
          <a:prstGeom prst="curvedConnector3">
            <a:avLst>
              <a:gd fmla="val 49992" name="adj1"/>
            </a:avLst>
          </a:prstGeom>
          <a:noFill/>
          <a:ln cap="flat" cmpd="sng" w="9525">
            <a:solidFill>
              <a:schemeClr val="dk2"/>
            </a:solidFill>
            <a:prstDash val="solid"/>
            <a:round/>
            <a:headEnd len="med" w="med" type="none"/>
            <a:tailEnd len="med" w="med" type="stealth"/>
          </a:ln>
        </p:spPr>
      </p:cxnSp>
      <p:cxnSp>
        <p:nvCxnSpPr>
          <p:cNvPr id="101" name="Google Shape;101;p10"/>
          <p:cNvCxnSpPr>
            <a:stCxn id="82" idx="3"/>
            <a:endCxn id="99" idx="1"/>
          </p:cNvCxnSpPr>
          <p:nvPr/>
        </p:nvCxnSpPr>
        <p:spPr>
          <a:xfrm flipH="1" rot="10800000">
            <a:off x="4536162" y="8088483"/>
            <a:ext cx="731100" cy="119400"/>
          </a:xfrm>
          <a:prstGeom prst="curvedConnector3">
            <a:avLst>
              <a:gd fmla="val 50007" name="adj1"/>
            </a:avLst>
          </a:prstGeom>
          <a:noFill/>
          <a:ln cap="flat" cmpd="sng" w="9525">
            <a:solidFill>
              <a:schemeClr val="dk2"/>
            </a:solidFill>
            <a:prstDash val="solid"/>
            <a:round/>
            <a:headEnd len="med" w="med" type="none"/>
            <a:tailEnd len="med" w="med" type="stealth"/>
          </a:ln>
        </p:spPr>
      </p:cxnSp>
      <p:sp>
        <p:nvSpPr>
          <p:cNvPr id="102" name="Google Shape;102;p10"/>
          <p:cNvSpPr/>
          <p:nvPr/>
        </p:nvSpPr>
        <p:spPr>
          <a:xfrm>
            <a:off x="1124288" y="6203313"/>
            <a:ext cx="861000" cy="635100"/>
          </a:xfrm>
          <a:prstGeom prst="mathMultiply">
            <a:avLst>
              <a:gd fmla="val 23520" name="adj1"/>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0"/>
          <p:cNvSpPr/>
          <p:nvPr/>
        </p:nvSpPr>
        <p:spPr>
          <a:xfrm>
            <a:off x="5367849" y="5292425"/>
            <a:ext cx="1622400" cy="3231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ar" sz="1000">
                <a:latin typeface="Mada"/>
                <a:ea typeface="Mada"/>
                <a:cs typeface="Mada"/>
                <a:sym typeface="Mada"/>
              </a:rPr>
              <a:t>Salt and Water Retention</a:t>
            </a:r>
            <a:endParaRPr sz="1000">
              <a:solidFill>
                <a:schemeClr val="dk1"/>
              </a:solidFill>
              <a:latin typeface="Mada"/>
              <a:ea typeface="Mada"/>
              <a:cs typeface="Mada"/>
              <a:sym typeface="Mada"/>
            </a:endParaRPr>
          </a:p>
        </p:txBody>
      </p:sp>
      <p:cxnSp>
        <p:nvCxnSpPr>
          <p:cNvPr id="104" name="Google Shape;104;p10"/>
          <p:cNvCxnSpPr>
            <a:endCxn id="103" idx="1"/>
          </p:cNvCxnSpPr>
          <p:nvPr/>
        </p:nvCxnSpPr>
        <p:spPr>
          <a:xfrm>
            <a:off x="4506849" y="5453975"/>
            <a:ext cx="861000" cy="0"/>
          </a:xfrm>
          <a:prstGeom prst="straightConnector1">
            <a:avLst/>
          </a:prstGeom>
          <a:noFill/>
          <a:ln cap="flat" cmpd="sng" w="9525">
            <a:solidFill>
              <a:schemeClr val="dk2"/>
            </a:solidFill>
            <a:prstDash val="solid"/>
            <a:round/>
            <a:headEnd len="med" w="med" type="none"/>
            <a:tailEnd len="med" w="med" type="stealth"/>
          </a:ln>
        </p:spPr>
      </p:cxnSp>
      <p:cxnSp>
        <p:nvCxnSpPr>
          <p:cNvPr id="105" name="Google Shape;105;p10"/>
          <p:cNvCxnSpPr/>
          <p:nvPr/>
        </p:nvCxnSpPr>
        <p:spPr>
          <a:xfrm rot="10800000">
            <a:off x="8900" y="100782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06" name="Google Shape;106;p10"/>
          <p:cNvSpPr txBox="1"/>
          <p:nvPr/>
        </p:nvSpPr>
        <p:spPr>
          <a:xfrm>
            <a:off x="76050" y="8489925"/>
            <a:ext cx="7407900" cy="1459200"/>
          </a:xfrm>
          <a:prstGeom prst="rect">
            <a:avLst/>
          </a:prstGeom>
          <a:noFill/>
          <a:ln cap="flat" cmpd="sng" w="9525">
            <a:solidFill>
              <a:srgbClr val="6AA84F"/>
            </a:solidFill>
            <a:prstDash val="dashDot"/>
            <a:round/>
            <a:headEnd len="sm" w="sm" type="none"/>
            <a:tailEnd len="sm" w="sm" type="none"/>
          </a:ln>
        </p:spPr>
        <p:txBody>
          <a:bodyPr anchorCtr="0" anchor="t" bIns="91425" lIns="91425" spcFirstLastPara="1" rIns="91425" wrap="square" tIns="91425">
            <a:noAutofit/>
          </a:bodyPr>
          <a:lstStyle/>
          <a:p>
            <a:pPr indent="-298450" lvl="0" marL="457200" rtl="0" algn="l">
              <a:spcBef>
                <a:spcPts val="0"/>
              </a:spcBef>
              <a:spcAft>
                <a:spcPts val="0"/>
              </a:spcAft>
              <a:buClr>
                <a:srgbClr val="6AA84F"/>
              </a:buClr>
              <a:buSzPts val="1100"/>
              <a:buFont typeface="Mada"/>
              <a:buChar char="-"/>
            </a:pPr>
            <a:r>
              <a:rPr b="1" lang="ar" sz="1100">
                <a:solidFill>
                  <a:srgbClr val="6AA84F"/>
                </a:solidFill>
                <a:latin typeface="Mada"/>
                <a:ea typeface="Mada"/>
                <a:cs typeface="Mada"/>
                <a:sym typeface="Mada"/>
              </a:rPr>
              <a:t>Recall from cardio physiology: BP= CO (SV x HR)  x SVR. So increasing CO or SVR will increase BP.</a:t>
            </a:r>
            <a:endParaRPr b="1" sz="1100">
              <a:solidFill>
                <a:srgbClr val="6AA84F"/>
              </a:solidFill>
              <a:latin typeface="Mada"/>
              <a:ea typeface="Mada"/>
              <a:cs typeface="Mada"/>
              <a:sym typeface="Mada"/>
            </a:endParaRPr>
          </a:p>
          <a:p>
            <a:pPr indent="0" lvl="0" marL="0" rtl="0" algn="l">
              <a:spcBef>
                <a:spcPts val="0"/>
              </a:spcBef>
              <a:spcAft>
                <a:spcPts val="0"/>
              </a:spcAft>
              <a:buNone/>
            </a:pPr>
            <a:r>
              <a:rPr b="1" i="1" lang="ar" sz="1100">
                <a:solidFill>
                  <a:srgbClr val="6AA84F"/>
                </a:solidFill>
                <a:latin typeface="Mada"/>
                <a:ea typeface="Mada"/>
                <a:cs typeface="Mada"/>
                <a:sym typeface="Mada"/>
              </a:rPr>
              <a:t>What are the </a:t>
            </a:r>
            <a:r>
              <a:rPr b="1" i="1" lang="ar" sz="1100">
                <a:solidFill>
                  <a:srgbClr val="6AA84F"/>
                </a:solidFill>
                <a:latin typeface="Mada"/>
                <a:ea typeface="Mada"/>
                <a:cs typeface="Mada"/>
                <a:sym typeface="Mada"/>
              </a:rPr>
              <a:t>determinants</a:t>
            </a:r>
            <a:r>
              <a:rPr b="1" i="1" lang="ar" sz="1100">
                <a:solidFill>
                  <a:srgbClr val="6AA84F"/>
                </a:solidFill>
                <a:latin typeface="Mada"/>
                <a:ea typeface="Mada"/>
                <a:cs typeface="Mada"/>
                <a:sym typeface="Mada"/>
              </a:rPr>
              <a:t> of SVR?</a:t>
            </a:r>
            <a:endParaRPr b="1" i="1" sz="1100">
              <a:solidFill>
                <a:srgbClr val="6AA84F"/>
              </a:solidFill>
              <a:latin typeface="Mada"/>
              <a:ea typeface="Mada"/>
              <a:cs typeface="Mada"/>
              <a:sym typeface="Mada"/>
            </a:endParaRPr>
          </a:p>
          <a:p>
            <a:pPr indent="-113899" lvl="1" marL="234000" rtl="0" algn="l">
              <a:spcBef>
                <a:spcPts val="0"/>
              </a:spcBef>
              <a:spcAft>
                <a:spcPts val="0"/>
              </a:spcAft>
              <a:buClr>
                <a:srgbClr val="6AA84F"/>
              </a:buClr>
              <a:buSzPts val="1000"/>
              <a:buFont typeface="Mada"/>
              <a:buAutoNum type="arabicPeriod"/>
            </a:pPr>
            <a:r>
              <a:rPr b="1" lang="ar" sz="1000">
                <a:solidFill>
                  <a:srgbClr val="6AA84F"/>
                </a:solidFill>
                <a:latin typeface="Mada"/>
                <a:ea typeface="Mada"/>
                <a:cs typeface="Mada"/>
                <a:sym typeface="Mada"/>
              </a:rPr>
              <a:t>Loss of Elasticity: </a:t>
            </a:r>
            <a:r>
              <a:rPr lang="ar" sz="1000">
                <a:solidFill>
                  <a:srgbClr val="6AA84F"/>
                </a:solidFill>
                <a:latin typeface="Mada"/>
                <a:ea typeface="Mada"/>
                <a:cs typeface="Mada"/>
                <a:sym typeface="Mada"/>
              </a:rPr>
              <a:t>Vessels in old ppl are stiff and rigid due to loss of elasticity so it doesn’t Vasodilate → ↑BP</a:t>
            </a:r>
            <a:endParaRPr sz="1000">
              <a:solidFill>
                <a:srgbClr val="6AA84F"/>
              </a:solidFill>
              <a:latin typeface="Mada"/>
              <a:ea typeface="Mada"/>
              <a:cs typeface="Mada"/>
              <a:sym typeface="Mada"/>
            </a:endParaRPr>
          </a:p>
          <a:p>
            <a:pPr indent="-113899" lvl="1" marL="234000" rtl="0" algn="l">
              <a:spcBef>
                <a:spcPts val="0"/>
              </a:spcBef>
              <a:spcAft>
                <a:spcPts val="0"/>
              </a:spcAft>
              <a:buClr>
                <a:srgbClr val="6AA84F"/>
              </a:buClr>
              <a:buSzPts val="1000"/>
              <a:buFont typeface="Mada"/>
              <a:buAutoNum type="arabicPeriod"/>
            </a:pPr>
            <a:r>
              <a:rPr b="1" lang="ar" sz="1000">
                <a:solidFill>
                  <a:srgbClr val="6AA84F"/>
                </a:solidFill>
                <a:latin typeface="Mada"/>
                <a:ea typeface="Mada"/>
                <a:cs typeface="Mada"/>
                <a:sym typeface="Mada"/>
              </a:rPr>
              <a:t>Sympathetic activation</a:t>
            </a:r>
            <a:r>
              <a:rPr b="1" lang="ar" sz="1000">
                <a:solidFill>
                  <a:srgbClr val="6AA84F"/>
                </a:solidFill>
                <a:latin typeface="Mada"/>
                <a:ea typeface="Mada"/>
                <a:cs typeface="Mada"/>
                <a:sym typeface="Mada"/>
              </a:rPr>
              <a:t>:  </a:t>
            </a:r>
            <a:r>
              <a:rPr lang="ar" sz="1000">
                <a:solidFill>
                  <a:srgbClr val="6AA84F"/>
                </a:solidFill>
                <a:latin typeface="Mada"/>
                <a:ea typeface="Mada"/>
                <a:cs typeface="Mada"/>
                <a:sym typeface="Mada"/>
              </a:rPr>
              <a:t>e.g. Anxiety and stress → </a:t>
            </a:r>
            <a:r>
              <a:rPr lang="ar" sz="1000">
                <a:solidFill>
                  <a:srgbClr val="6AA84F"/>
                </a:solidFill>
                <a:latin typeface="Mada"/>
                <a:ea typeface="Mada"/>
                <a:cs typeface="Mada"/>
                <a:sym typeface="Mada"/>
              </a:rPr>
              <a:t>↑BP</a:t>
            </a:r>
            <a:endParaRPr sz="1000">
              <a:solidFill>
                <a:srgbClr val="6AA84F"/>
              </a:solidFill>
              <a:latin typeface="Mada"/>
              <a:ea typeface="Mada"/>
              <a:cs typeface="Mada"/>
              <a:sym typeface="Mada"/>
            </a:endParaRPr>
          </a:p>
          <a:p>
            <a:pPr indent="-113899" lvl="1" marL="234000" rtl="0" algn="l">
              <a:spcBef>
                <a:spcPts val="0"/>
              </a:spcBef>
              <a:spcAft>
                <a:spcPts val="0"/>
              </a:spcAft>
              <a:buClr>
                <a:srgbClr val="6AA84F"/>
              </a:buClr>
              <a:buSzPts val="1000"/>
              <a:buFont typeface="Mada"/>
              <a:buAutoNum type="arabicPeriod"/>
            </a:pPr>
            <a:r>
              <a:rPr b="1" lang="ar" sz="1000">
                <a:solidFill>
                  <a:srgbClr val="6AA84F"/>
                </a:solidFill>
                <a:latin typeface="Mada"/>
                <a:ea typeface="Mada"/>
                <a:cs typeface="Mada"/>
                <a:sym typeface="Mada"/>
              </a:rPr>
              <a:t>Parasympathetic activation: </a:t>
            </a:r>
            <a:r>
              <a:rPr lang="ar" sz="1000">
                <a:solidFill>
                  <a:srgbClr val="6AA84F"/>
                </a:solidFill>
                <a:latin typeface="Mada"/>
                <a:ea typeface="Mada"/>
                <a:cs typeface="Mada"/>
                <a:sym typeface="Mada"/>
              </a:rPr>
              <a:t>When baroreceptors in carotid are stimulated → Activate Beta-receptors → vasodilation → ↓BP</a:t>
            </a:r>
            <a:endParaRPr sz="1000">
              <a:solidFill>
                <a:srgbClr val="6AA84F"/>
              </a:solidFill>
              <a:latin typeface="Mada"/>
              <a:ea typeface="Mada"/>
              <a:cs typeface="Mada"/>
              <a:sym typeface="Mada"/>
            </a:endParaRPr>
          </a:p>
          <a:p>
            <a:pPr indent="-113899" lvl="1" marL="234000" rtl="0" algn="l">
              <a:spcBef>
                <a:spcPts val="0"/>
              </a:spcBef>
              <a:spcAft>
                <a:spcPts val="0"/>
              </a:spcAft>
              <a:buClr>
                <a:srgbClr val="6AA84F"/>
              </a:buClr>
              <a:buSzPts val="1000"/>
              <a:buFont typeface="Mada"/>
              <a:buAutoNum type="arabicPeriod"/>
            </a:pPr>
            <a:r>
              <a:rPr b="1" lang="ar" sz="1000">
                <a:solidFill>
                  <a:srgbClr val="6AA84F"/>
                </a:solidFill>
                <a:latin typeface="Mada"/>
                <a:ea typeface="Mada"/>
                <a:cs typeface="Mada"/>
                <a:sym typeface="Mada"/>
              </a:rPr>
              <a:t>Hormones: </a:t>
            </a:r>
            <a:r>
              <a:rPr lang="ar" sz="1000">
                <a:solidFill>
                  <a:srgbClr val="6AA84F"/>
                </a:solidFill>
                <a:latin typeface="Mada"/>
                <a:ea typeface="Mada"/>
                <a:cs typeface="Mada"/>
                <a:sym typeface="Mada"/>
              </a:rPr>
              <a:t>Think of adrenal gland hormone and angiotensin II. </a:t>
            </a:r>
            <a:r>
              <a:rPr b="1" lang="ar" sz="1000">
                <a:solidFill>
                  <a:srgbClr val="CC0000"/>
                </a:solidFill>
                <a:latin typeface="Mada"/>
                <a:ea typeface="Mada"/>
                <a:cs typeface="Mada"/>
                <a:sym typeface="Mada"/>
              </a:rPr>
              <a:t>Angiotensin II is the most important hormone and has the strongest effect.</a:t>
            </a:r>
            <a:endParaRPr b="1" sz="1000">
              <a:solidFill>
                <a:srgbClr val="CC0000"/>
              </a:solidFill>
              <a:latin typeface="Mada"/>
              <a:ea typeface="Mada"/>
              <a:cs typeface="Mada"/>
              <a:sym typeface="Mada"/>
            </a:endParaRPr>
          </a:p>
          <a:p>
            <a:pPr indent="-113899" lvl="1" marL="234000" rtl="0" algn="l">
              <a:spcBef>
                <a:spcPts val="0"/>
              </a:spcBef>
              <a:spcAft>
                <a:spcPts val="0"/>
              </a:spcAft>
              <a:buClr>
                <a:srgbClr val="6AA84F"/>
              </a:buClr>
              <a:buSzPts val="1000"/>
              <a:buFont typeface="Mada"/>
              <a:buAutoNum type="arabicPeriod"/>
            </a:pPr>
            <a:r>
              <a:rPr b="1" lang="ar" sz="1000">
                <a:solidFill>
                  <a:srgbClr val="6AA84F"/>
                </a:solidFill>
                <a:latin typeface="Mada"/>
                <a:ea typeface="Mada"/>
                <a:cs typeface="Mada"/>
                <a:sym typeface="Mada"/>
              </a:rPr>
              <a:t>Endothelial factors:</a:t>
            </a:r>
            <a:r>
              <a:rPr lang="ar" sz="1000">
                <a:solidFill>
                  <a:srgbClr val="6AA84F"/>
                </a:solidFill>
                <a:latin typeface="Mada"/>
                <a:ea typeface="Mada"/>
                <a:cs typeface="Mada"/>
                <a:sym typeface="Mada"/>
              </a:rPr>
              <a:t> Release endothelin-1 (vasoconstrictor) in response to damage of blood vessels. It also releases NO (Vasodilator)</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1"/>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112" name="Google Shape;112;p11"/>
          <p:cNvSpPr txBox="1"/>
          <p:nvPr/>
        </p:nvSpPr>
        <p:spPr>
          <a:xfrm>
            <a:off x="1278900" y="2395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Types of Hypertension</a:t>
            </a:r>
            <a:endParaRPr b="1" sz="2600">
              <a:latin typeface="Mada"/>
              <a:ea typeface="Mada"/>
              <a:cs typeface="Mada"/>
              <a:sym typeface="Mada"/>
            </a:endParaRPr>
          </a:p>
        </p:txBody>
      </p:sp>
      <p:sp>
        <p:nvSpPr>
          <p:cNvPr id="113" name="Google Shape;113;p11"/>
          <p:cNvSpPr txBox="1"/>
          <p:nvPr/>
        </p:nvSpPr>
        <p:spPr>
          <a:xfrm>
            <a:off x="539100" y="1093225"/>
            <a:ext cx="6379200" cy="212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t/>
            </a:r>
            <a:endParaRPr b="1" sz="2700">
              <a:solidFill>
                <a:srgbClr val="002060"/>
              </a:solidFill>
            </a:endParaRPr>
          </a:p>
          <a:p>
            <a:pPr indent="0" lvl="0" marL="0" rtl="0" algn="l">
              <a:spcBef>
                <a:spcPts val="0"/>
              </a:spcBef>
              <a:spcAft>
                <a:spcPts val="0"/>
              </a:spcAft>
              <a:buNone/>
            </a:pPr>
            <a:r>
              <a:t/>
            </a:r>
            <a:endParaRPr/>
          </a:p>
        </p:txBody>
      </p:sp>
      <p:pic>
        <p:nvPicPr>
          <p:cNvPr id="114" name="Google Shape;114;p11"/>
          <p:cNvPicPr preferRelativeResize="0"/>
          <p:nvPr/>
        </p:nvPicPr>
        <p:blipFill rotWithShape="1">
          <a:blip r:embed="rId3">
            <a:alphaModFix/>
          </a:blip>
          <a:srcRect b="0" l="106009" r="-106009" t="0"/>
          <a:stretch/>
        </p:blipFill>
        <p:spPr>
          <a:xfrm>
            <a:off x="8267700" y="2756550"/>
            <a:ext cx="7255202" cy="4397736"/>
          </a:xfrm>
          <a:prstGeom prst="rect">
            <a:avLst/>
          </a:prstGeom>
          <a:noFill/>
          <a:ln>
            <a:noFill/>
          </a:ln>
        </p:spPr>
      </p:pic>
      <p:graphicFrame>
        <p:nvGraphicFramePr>
          <p:cNvPr id="115" name="Google Shape;115;p11"/>
          <p:cNvGraphicFramePr/>
          <p:nvPr/>
        </p:nvGraphicFramePr>
        <p:xfrm>
          <a:off x="266850" y="1491488"/>
          <a:ext cx="3000000" cy="3000000"/>
        </p:xfrm>
        <a:graphic>
          <a:graphicData uri="http://schemas.openxmlformats.org/drawingml/2006/table">
            <a:tbl>
              <a:tblPr>
                <a:noFill/>
                <a:tableStyleId>{13D45931-49A7-4C74-BC04-1757FAAB3760}</a:tableStyleId>
              </a:tblPr>
              <a:tblGrid>
                <a:gridCol w="3513150"/>
                <a:gridCol w="3513150"/>
              </a:tblGrid>
              <a:tr h="159875">
                <a:tc gridSpan="2">
                  <a:txBody>
                    <a:bodyPr/>
                    <a:lstStyle/>
                    <a:p>
                      <a:pPr indent="0" lvl="0" marL="0" rtl="0" algn="ctr">
                        <a:spcBef>
                          <a:spcPts val="0"/>
                        </a:spcBef>
                        <a:spcAft>
                          <a:spcPts val="0"/>
                        </a:spcAft>
                        <a:buNone/>
                      </a:pPr>
                      <a:r>
                        <a:rPr b="1" lang="ar">
                          <a:latin typeface="Mada"/>
                          <a:ea typeface="Mada"/>
                          <a:cs typeface="Mada"/>
                          <a:sym typeface="Mada"/>
                        </a:rPr>
                        <a:t>Risk Factors</a:t>
                      </a:r>
                      <a:endParaRPr b="1">
                        <a:latin typeface="Mada"/>
                        <a:ea typeface="Mada"/>
                        <a:cs typeface="Mada"/>
                        <a:sym typeface="Mada"/>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6"/>
                    </a:solidFill>
                  </a:tcPr>
                </a:tc>
                <a:tc hMerge="1"/>
              </a:tr>
              <a:tr h="100000">
                <a:tc>
                  <a:txBody>
                    <a:bodyPr/>
                    <a:lstStyle/>
                    <a:p>
                      <a:pPr indent="0" lvl="0" marL="0" rtl="0" algn="ctr">
                        <a:spcBef>
                          <a:spcPts val="0"/>
                        </a:spcBef>
                        <a:spcAft>
                          <a:spcPts val="0"/>
                        </a:spcAft>
                        <a:buNone/>
                      </a:pPr>
                      <a:r>
                        <a:rPr b="1" lang="ar" sz="1300">
                          <a:latin typeface="Mada"/>
                          <a:ea typeface="Mada"/>
                          <a:cs typeface="Mada"/>
                          <a:sym typeface="Mada"/>
                        </a:rPr>
                        <a:t>Modifiable </a:t>
                      </a:r>
                      <a:endParaRPr b="1" sz="1300">
                        <a:latin typeface="Mada"/>
                        <a:ea typeface="Mada"/>
                        <a:cs typeface="Mada"/>
                        <a:sym typeface="Mada"/>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b="1" lang="ar" sz="1300">
                          <a:latin typeface="Mada"/>
                          <a:ea typeface="Mada"/>
                          <a:cs typeface="Mada"/>
                          <a:sym typeface="Mada"/>
                        </a:rPr>
                        <a:t>Non-Modifiable </a:t>
                      </a:r>
                      <a:endParaRPr b="1" sz="1300">
                        <a:latin typeface="Mada"/>
                        <a:ea typeface="Mada"/>
                        <a:cs typeface="Mada"/>
                        <a:sym typeface="Mada"/>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5"/>
                    </a:solidFill>
                  </a:tcPr>
                </a:tc>
              </a:tr>
              <a:tr h="1046250">
                <a:tc>
                  <a:txBody>
                    <a:bodyPr/>
                    <a:lstStyle/>
                    <a:p>
                      <a:pPr indent="-298450" lvl="0" marL="457200" rtl="0" algn="just">
                        <a:lnSpc>
                          <a:spcPct val="100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Obesity</a:t>
                      </a:r>
                      <a:r>
                        <a:rPr lang="ar" sz="1100">
                          <a:solidFill>
                            <a:schemeClr val="dk1"/>
                          </a:solidFill>
                          <a:latin typeface="Mada"/>
                          <a:ea typeface="Mada"/>
                          <a:cs typeface="Mada"/>
                          <a:sym typeface="Mada"/>
                        </a:rPr>
                        <a:t>-metabolic syndrome</a:t>
                      </a:r>
                      <a:endParaRPr sz="1100">
                        <a:solidFill>
                          <a:schemeClr val="dk1"/>
                        </a:solidFill>
                        <a:latin typeface="Mada"/>
                        <a:ea typeface="Mada"/>
                        <a:cs typeface="Mada"/>
                        <a:sym typeface="Mada"/>
                      </a:endParaRPr>
                    </a:p>
                    <a:p>
                      <a:pPr indent="-298450" lvl="0" marL="457200" rtl="0" algn="just">
                        <a:lnSpc>
                          <a:spcPct val="100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Unhealthy diet:</a:t>
                      </a:r>
                      <a:endParaRPr sz="1100">
                        <a:solidFill>
                          <a:schemeClr val="dk1"/>
                        </a:solidFill>
                        <a:latin typeface="Mada"/>
                        <a:ea typeface="Mada"/>
                        <a:cs typeface="Mada"/>
                        <a:sym typeface="Mada"/>
                      </a:endParaRPr>
                    </a:p>
                    <a:p>
                      <a:pPr indent="-298450" lvl="1" marL="914400" rtl="0" algn="just">
                        <a:lnSpc>
                          <a:spcPct val="100000"/>
                        </a:lnSpc>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Excessive sal</a:t>
                      </a:r>
                      <a:r>
                        <a:rPr b="1" lang="ar" sz="1100">
                          <a:solidFill>
                            <a:srgbClr val="CC0000"/>
                          </a:solidFill>
                          <a:latin typeface="Mada"/>
                          <a:ea typeface="Mada"/>
                          <a:cs typeface="Mada"/>
                          <a:sym typeface="Mada"/>
                        </a:rPr>
                        <a:t>t </a:t>
                      </a:r>
                      <a:r>
                        <a:rPr b="1" lang="ar" sz="1100">
                          <a:solidFill>
                            <a:srgbClr val="CC0000"/>
                          </a:solidFill>
                          <a:latin typeface="Mada"/>
                          <a:ea typeface="Mada"/>
                          <a:cs typeface="Mada"/>
                          <a:sym typeface="Mada"/>
                        </a:rPr>
                        <a:t>intake</a:t>
                      </a:r>
                      <a:r>
                        <a:rPr b="1" baseline="30000" lang="ar" sz="1100">
                          <a:solidFill>
                            <a:srgbClr val="CC0000"/>
                          </a:solidFill>
                          <a:latin typeface="Mada"/>
                          <a:ea typeface="Mada"/>
                          <a:cs typeface="Mada"/>
                          <a:sym typeface="Mada"/>
                        </a:rPr>
                        <a:t>1</a:t>
                      </a:r>
                      <a:endParaRPr b="1" baseline="30000" sz="1100">
                        <a:solidFill>
                          <a:srgbClr val="CC0000"/>
                        </a:solidFill>
                        <a:latin typeface="Mada"/>
                        <a:ea typeface="Mada"/>
                        <a:cs typeface="Mada"/>
                        <a:sym typeface="Mada"/>
                      </a:endParaRPr>
                    </a:p>
                    <a:p>
                      <a:pPr indent="-298450" lvl="1" marL="914400" rtl="0" algn="just">
                        <a:lnSpc>
                          <a:spcPct val="100000"/>
                        </a:lnSpc>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low potassium intake</a:t>
                      </a:r>
                      <a:r>
                        <a:rPr b="1" baseline="30000" lang="ar" sz="1100">
                          <a:solidFill>
                            <a:srgbClr val="CC0000"/>
                          </a:solidFill>
                          <a:latin typeface="Mada"/>
                          <a:ea typeface="Mada"/>
                          <a:cs typeface="Mada"/>
                          <a:sym typeface="Mada"/>
                        </a:rPr>
                        <a:t>2</a:t>
                      </a:r>
                      <a:endParaRPr b="1" baseline="30000" sz="1100">
                        <a:solidFill>
                          <a:srgbClr val="CC0000"/>
                        </a:solidFill>
                        <a:latin typeface="Mada"/>
                        <a:ea typeface="Mada"/>
                        <a:cs typeface="Mada"/>
                        <a:sym typeface="Mada"/>
                      </a:endParaRPr>
                    </a:p>
                    <a:p>
                      <a:pPr indent="-298450" lvl="0" marL="457200" rtl="0" algn="just">
                        <a:lnSpc>
                          <a:spcPct val="100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Excessive alcohol intake          </a:t>
                      </a:r>
                      <a:endParaRPr sz="1100">
                        <a:solidFill>
                          <a:schemeClr val="dk1"/>
                        </a:solidFill>
                        <a:latin typeface="Mada"/>
                        <a:ea typeface="Mada"/>
                        <a:cs typeface="Mada"/>
                        <a:sym typeface="Mada"/>
                      </a:endParaRPr>
                    </a:p>
                    <a:p>
                      <a:pPr indent="-298450" lvl="0" marL="457200" rtl="0" algn="just">
                        <a:lnSpc>
                          <a:spcPct val="100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Polycythemia </a:t>
                      </a:r>
                      <a:r>
                        <a:rPr lang="ar" sz="1100">
                          <a:solidFill>
                            <a:srgbClr val="6AA84F"/>
                          </a:solidFill>
                          <a:latin typeface="Mada"/>
                          <a:ea typeface="Mada"/>
                          <a:cs typeface="Mada"/>
                          <a:sym typeface="Mada"/>
                        </a:rPr>
                        <a:t>→ High blood volume</a:t>
                      </a:r>
                      <a:r>
                        <a:rPr lang="ar" sz="1100">
                          <a:solidFill>
                            <a:srgbClr val="999999"/>
                          </a:solidFill>
                          <a:latin typeface="Mada"/>
                          <a:ea typeface="Mada"/>
                          <a:cs typeface="Mada"/>
                          <a:sym typeface="Mada"/>
                        </a:rPr>
                        <a:t> (↑SV)</a:t>
                      </a:r>
                      <a:endParaRPr sz="1100">
                        <a:solidFill>
                          <a:srgbClr val="999999"/>
                        </a:solidFill>
                        <a:latin typeface="Mada"/>
                        <a:ea typeface="Mada"/>
                        <a:cs typeface="Mada"/>
                        <a:sym typeface="Mada"/>
                      </a:endParaRPr>
                    </a:p>
                    <a:p>
                      <a:pPr indent="-298450" lvl="0" marL="457200" rtl="0" algn="just">
                        <a:lnSpc>
                          <a:spcPct val="100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Lack of exercise</a:t>
                      </a:r>
                      <a:r>
                        <a:rPr baseline="30000" lang="ar" sz="1100">
                          <a:solidFill>
                            <a:schemeClr val="dk1"/>
                          </a:solidFill>
                          <a:latin typeface="Mada"/>
                          <a:ea typeface="Mada"/>
                          <a:cs typeface="Mada"/>
                          <a:sym typeface="Mada"/>
                        </a:rPr>
                        <a:t>3</a:t>
                      </a:r>
                      <a:r>
                        <a:rPr lang="ar"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0" marL="457200" rtl="0" algn="just">
                        <a:lnSpc>
                          <a:spcPct val="100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Non-steroid anti-inflammatory drugs</a:t>
                      </a:r>
                      <a:r>
                        <a:rPr baseline="30000" lang="ar" sz="1100">
                          <a:solidFill>
                            <a:schemeClr val="dk1"/>
                          </a:solidFill>
                          <a:latin typeface="Mada"/>
                          <a:ea typeface="Mada"/>
                          <a:cs typeface="Mada"/>
                          <a:sym typeface="Mada"/>
                        </a:rPr>
                        <a:t>4</a:t>
                      </a:r>
                      <a:endParaRPr sz="1100">
                        <a:latin typeface="Mada"/>
                        <a:ea typeface="Mada"/>
                        <a:cs typeface="Mada"/>
                        <a:sym typeface="Mada"/>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298450" lvl="0" marL="457200" rtl="0" algn="just">
                        <a:lnSpc>
                          <a:spcPct val="100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Family history of essential HTN</a:t>
                      </a:r>
                      <a:endParaRPr sz="1100">
                        <a:solidFill>
                          <a:schemeClr val="dk1"/>
                        </a:solidFill>
                        <a:latin typeface="Mada"/>
                        <a:ea typeface="Mada"/>
                        <a:cs typeface="Mada"/>
                        <a:sym typeface="Mada"/>
                      </a:endParaRPr>
                    </a:p>
                    <a:p>
                      <a:pPr indent="-298450" lvl="0" marL="457200" rtl="0" algn="just">
                        <a:lnSpc>
                          <a:spcPct val="100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Aging </a:t>
                      </a:r>
                      <a:endParaRPr sz="1100">
                        <a:solidFill>
                          <a:schemeClr val="dk1"/>
                        </a:solidFill>
                        <a:latin typeface="Mada"/>
                        <a:ea typeface="Mada"/>
                        <a:cs typeface="Mada"/>
                        <a:sym typeface="Mada"/>
                      </a:endParaRPr>
                    </a:p>
                    <a:p>
                      <a:pPr indent="-298450" lvl="0" marL="457200" rtl="0" algn="just">
                        <a:lnSpc>
                          <a:spcPct val="100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Race </a:t>
                      </a:r>
                      <a:r>
                        <a:rPr lang="ar" sz="1100">
                          <a:solidFill>
                            <a:srgbClr val="6AA84F"/>
                          </a:solidFill>
                          <a:latin typeface="Mada"/>
                          <a:ea typeface="Mada"/>
                          <a:cs typeface="Mada"/>
                          <a:sym typeface="Mada"/>
                        </a:rPr>
                        <a:t>(African american)</a:t>
                      </a:r>
                      <a:r>
                        <a:rPr lang="ar" sz="1100">
                          <a:solidFill>
                            <a:schemeClr val="dk1"/>
                          </a:solidFill>
                          <a:latin typeface="Mada"/>
                          <a:ea typeface="Mada"/>
                          <a:cs typeface="Mada"/>
                          <a:sym typeface="Mada"/>
                        </a:rPr>
                        <a:t> &amp; genetic </a:t>
                      </a:r>
                      <a:endParaRPr sz="11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100">
                        <a:latin typeface="Mada"/>
                        <a:ea typeface="Mada"/>
                        <a:cs typeface="Mada"/>
                        <a:sym typeface="Mada"/>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bl>
          </a:graphicData>
        </a:graphic>
      </p:graphicFrame>
      <p:sp>
        <p:nvSpPr>
          <p:cNvPr id="116" name="Google Shape;116;p11"/>
          <p:cNvSpPr txBox="1"/>
          <p:nvPr/>
        </p:nvSpPr>
        <p:spPr>
          <a:xfrm>
            <a:off x="-51300" y="10337400"/>
            <a:ext cx="2966100" cy="412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ar" sz="900">
                <a:solidFill>
                  <a:srgbClr val="6AA84F"/>
                </a:solidFill>
                <a:latin typeface="Mada"/>
                <a:ea typeface="Mada"/>
                <a:cs typeface="Mada"/>
                <a:sym typeface="Mada"/>
              </a:rPr>
              <a:t>1: HTN pts are advised to decrease salt intake to 2.5-3.5g</a:t>
            </a:r>
            <a:endParaRPr sz="900">
              <a:solidFill>
                <a:srgbClr val="6AA84F"/>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900">
                <a:solidFill>
                  <a:srgbClr val="6AA84F"/>
                </a:solidFill>
                <a:latin typeface="Mada"/>
                <a:ea typeface="Mada"/>
                <a:cs typeface="Mada"/>
                <a:sym typeface="Mada"/>
              </a:rPr>
              <a:t>2: Especially those who don’t eat fruits</a:t>
            </a:r>
            <a:endParaRPr sz="900">
              <a:solidFill>
                <a:srgbClr val="6AA84F"/>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sz="900">
              <a:solidFill>
                <a:srgbClr val="6AA84F"/>
              </a:solidFill>
              <a:latin typeface="Mada"/>
              <a:ea typeface="Mada"/>
              <a:cs typeface="Mada"/>
              <a:sym typeface="Mada"/>
            </a:endParaRPr>
          </a:p>
        </p:txBody>
      </p:sp>
      <p:sp>
        <p:nvSpPr>
          <p:cNvPr id="117" name="Google Shape;117;p11"/>
          <p:cNvSpPr txBox="1"/>
          <p:nvPr/>
        </p:nvSpPr>
        <p:spPr>
          <a:xfrm>
            <a:off x="266850" y="1068525"/>
            <a:ext cx="7026300" cy="4122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600"/>
              </a:spcBef>
              <a:spcAft>
                <a:spcPts val="0"/>
              </a:spcAft>
              <a:buClr>
                <a:schemeClr val="dk1"/>
              </a:buClr>
              <a:buSzPts val="1200"/>
              <a:buFont typeface="Mada"/>
              <a:buChar char="●"/>
            </a:pPr>
            <a:r>
              <a:rPr b="1" lang="ar" sz="1200">
                <a:solidFill>
                  <a:schemeClr val="dk1"/>
                </a:solidFill>
                <a:latin typeface="Mada"/>
                <a:ea typeface="Mada"/>
                <a:cs typeface="Mada"/>
                <a:sym typeface="Mada"/>
              </a:rPr>
              <a:t>N</a:t>
            </a:r>
            <a:r>
              <a:rPr b="1" lang="ar" sz="1200">
                <a:solidFill>
                  <a:schemeClr val="dk1"/>
                </a:solidFill>
                <a:latin typeface="Mada"/>
                <a:ea typeface="Mada"/>
                <a:cs typeface="Mada"/>
                <a:sym typeface="Mada"/>
              </a:rPr>
              <a:t>o cause</a:t>
            </a:r>
            <a:r>
              <a:rPr lang="ar" sz="1200">
                <a:solidFill>
                  <a:schemeClr val="dk1"/>
                </a:solidFill>
                <a:latin typeface="Mada"/>
                <a:ea typeface="Mada"/>
                <a:cs typeface="Mada"/>
                <a:sym typeface="Mada"/>
              </a:rPr>
              <a:t> can be found.</a:t>
            </a:r>
            <a:endParaRPr sz="1200">
              <a:solidFill>
                <a:schemeClr val="dk1"/>
              </a:solidFill>
              <a:latin typeface="Mada"/>
              <a:ea typeface="Mada"/>
              <a:cs typeface="Mada"/>
              <a:sym typeface="Mada"/>
            </a:endParaRPr>
          </a:p>
        </p:txBody>
      </p:sp>
      <p:sp>
        <p:nvSpPr>
          <p:cNvPr id="118" name="Google Shape;118;p11"/>
          <p:cNvSpPr txBox="1"/>
          <p:nvPr/>
        </p:nvSpPr>
        <p:spPr>
          <a:xfrm>
            <a:off x="208275" y="749075"/>
            <a:ext cx="6081000" cy="41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AutoNum type="alphaUcPeriod"/>
            </a:pPr>
            <a:r>
              <a:rPr b="1" lang="ar" sz="2200">
                <a:solidFill>
                  <a:schemeClr val="dk1"/>
                </a:solidFill>
                <a:highlight>
                  <a:schemeClr val="accent5"/>
                </a:highlight>
                <a:latin typeface="Mada"/>
                <a:ea typeface="Mada"/>
                <a:cs typeface="Mada"/>
                <a:sym typeface="Mada"/>
              </a:rPr>
              <a:t>Primary (</a:t>
            </a:r>
            <a:r>
              <a:rPr b="1" lang="ar" sz="2200">
                <a:solidFill>
                  <a:schemeClr val="dk1"/>
                </a:solidFill>
                <a:highlight>
                  <a:schemeClr val="accent5"/>
                </a:highlight>
                <a:latin typeface="Mada"/>
                <a:ea typeface="Mada"/>
                <a:cs typeface="Mada"/>
                <a:sym typeface="Mada"/>
              </a:rPr>
              <a:t>Essential) Hypertension (90-95%):</a:t>
            </a:r>
            <a:endParaRPr sz="2200">
              <a:latin typeface="Mada"/>
              <a:ea typeface="Mada"/>
              <a:cs typeface="Mada"/>
              <a:sym typeface="Mada"/>
            </a:endParaRPr>
          </a:p>
        </p:txBody>
      </p:sp>
      <p:sp>
        <p:nvSpPr>
          <p:cNvPr id="119" name="Google Shape;119;p11"/>
          <p:cNvSpPr txBox="1"/>
          <p:nvPr/>
        </p:nvSpPr>
        <p:spPr>
          <a:xfrm>
            <a:off x="208275" y="4667090"/>
            <a:ext cx="7026300" cy="5265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AutoNum type="alphaUcPeriod" startAt="2"/>
            </a:pPr>
            <a:r>
              <a:rPr b="1" lang="ar" sz="2200">
                <a:solidFill>
                  <a:schemeClr val="dk1"/>
                </a:solidFill>
                <a:highlight>
                  <a:schemeClr val="accent5"/>
                </a:highlight>
                <a:latin typeface="Mada"/>
                <a:ea typeface="Mada"/>
                <a:cs typeface="Mada"/>
                <a:sym typeface="Mada"/>
              </a:rPr>
              <a:t>Secondary Hypertension (5-10%):</a:t>
            </a:r>
            <a:endParaRPr>
              <a:solidFill>
                <a:schemeClr val="dk1"/>
              </a:solidFill>
              <a:latin typeface="Mada"/>
              <a:ea typeface="Mada"/>
              <a:cs typeface="Mada"/>
              <a:sym typeface="Mada"/>
            </a:endParaRPr>
          </a:p>
          <a:p>
            <a:pPr indent="0" lvl="0" marL="457200" rtl="0" algn="l">
              <a:spcBef>
                <a:spcPts val="0"/>
              </a:spcBef>
              <a:spcAft>
                <a:spcPts val="0"/>
              </a:spcAft>
              <a:buNone/>
            </a:pPr>
            <a:r>
              <a:t/>
            </a:r>
            <a:endParaRPr>
              <a:solidFill>
                <a:srgbClr val="1C4588"/>
              </a:solidFill>
              <a:latin typeface="Mada"/>
              <a:ea typeface="Mada"/>
              <a:cs typeface="Mada"/>
              <a:sym typeface="Mada"/>
            </a:endParaRPr>
          </a:p>
        </p:txBody>
      </p:sp>
      <p:pic>
        <p:nvPicPr>
          <p:cNvPr id="120" name="Google Shape;120;p11"/>
          <p:cNvPicPr preferRelativeResize="0"/>
          <p:nvPr/>
        </p:nvPicPr>
        <p:blipFill>
          <a:blip r:embed="rId4">
            <a:alphaModFix/>
          </a:blip>
          <a:stretch>
            <a:fillRect/>
          </a:stretch>
        </p:blipFill>
        <p:spPr>
          <a:xfrm>
            <a:off x="8195937" y="8258525"/>
            <a:ext cx="1196123" cy="1179745"/>
          </a:xfrm>
          <a:prstGeom prst="rect">
            <a:avLst/>
          </a:prstGeom>
          <a:noFill/>
          <a:ln cap="flat" cmpd="sng" w="9525">
            <a:solidFill>
              <a:schemeClr val="accent6"/>
            </a:solidFill>
            <a:prstDash val="solid"/>
            <a:round/>
            <a:headEnd len="sm" w="sm" type="none"/>
            <a:tailEnd len="sm" w="sm" type="none"/>
          </a:ln>
        </p:spPr>
      </p:pic>
      <p:sp>
        <p:nvSpPr>
          <p:cNvPr id="121" name="Google Shape;121;p11"/>
          <p:cNvSpPr txBox="1"/>
          <p:nvPr/>
        </p:nvSpPr>
        <p:spPr>
          <a:xfrm>
            <a:off x="9587550" y="5762088"/>
            <a:ext cx="4114800" cy="56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300">
                <a:solidFill>
                  <a:schemeClr val="dk1"/>
                </a:solidFill>
                <a:highlight>
                  <a:schemeClr val="accent4"/>
                </a:highlight>
                <a:latin typeface="Mada"/>
                <a:ea typeface="Mada"/>
                <a:cs typeface="Mada"/>
                <a:sym typeface="Mada"/>
              </a:rPr>
              <a:t>Different HTN Concepts</a:t>
            </a:r>
            <a:endParaRPr sz="2300">
              <a:highlight>
                <a:schemeClr val="accent4"/>
              </a:highlight>
              <a:latin typeface="Mada"/>
              <a:ea typeface="Mada"/>
              <a:cs typeface="Mada"/>
              <a:sym typeface="Mada"/>
            </a:endParaRPr>
          </a:p>
        </p:txBody>
      </p:sp>
      <p:sp>
        <p:nvSpPr>
          <p:cNvPr id="122" name="Google Shape;122;p11"/>
          <p:cNvSpPr txBox="1"/>
          <p:nvPr/>
        </p:nvSpPr>
        <p:spPr>
          <a:xfrm>
            <a:off x="8356800" y="6290525"/>
            <a:ext cx="7077000" cy="2050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Hypertensive crisis is defined as high blood pressure in association with:</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AutoNum type="alphaLcPeriod"/>
            </a:pPr>
            <a:r>
              <a:rPr lang="ar" sz="1200">
                <a:solidFill>
                  <a:srgbClr val="1C4588"/>
                </a:solidFill>
                <a:latin typeface="Mada"/>
                <a:ea typeface="Mada"/>
                <a:cs typeface="Mada"/>
                <a:sym typeface="Mada"/>
              </a:rPr>
              <a:t> Confusion</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AutoNum type="alphaLcPeriod"/>
            </a:pPr>
            <a:r>
              <a:rPr lang="ar" sz="1200">
                <a:solidFill>
                  <a:srgbClr val="1C4588"/>
                </a:solidFill>
                <a:latin typeface="Mada"/>
                <a:ea typeface="Mada"/>
                <a:cs typeface="Mada"/>
                <a:sym typeface="Mada"/>
              </a:rPr>
              <a:t> Blurry vision</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AutoNum type="alphaLcPeriod"/>
            </a:pPr>
            <a:r>
              <a:rPr lang="ar" sz="1200">
                <a:solidFill>
                  <a:srgbClr val="1C4588"/>
                </a:solidFill>
                <a:latin typeface="Mada"/>
                <a:ea typeface="Mada"/>
                <a:cs typeface="Mada"/>
                <a:sym typeface="Mada"/>
              </a:rPr>
              <a:t> Dyspnea</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AutoNum type="alphaLcPeriod"/>
            </a:pPr>
            <a:r>
              <a:rPr lang="ar" sz="1200">
                <a:solidFill>
                  <a:srgbClr val="1C4588"/>
                </a:solidFill>
                <a:latin typeface="Mada"/>
                <a:ea typeface="Mada"/>
                <a:cs typeface="Mada"/>
                <a:sym typeface="Mada"/>
              </a:rPr>
              <a:t> Chest pain</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Hypertensive crisis is not defined as a specific level of blood pressure. It is defined as hypertension associated with end-organ damage.</a:t>
            </a:r>
            <a:endParaRPr sz="1200">
              <a:solidFill>
                <a:srgbClr val="1C4588"/>
              </a:solidFill>
              <a:latin typeface="Mada"/>
              <a:ea typeface="Mada"/>
              <a:cs typeface="Mada"/>
              <a:sym typeface="Mada"/>
            </a:endParaRPr>
          </a:p>
          <a:p>
            <a:pPr indent="0" lvl="0" marL="914400" rtl="0" algn="l">
              <a:lnSpc>
                <a:spcPct val="115000"/>
              </a:lnSpc>
              <a:spcBef>
                <a:spcPts val="0"/>
              </a:spcBef>
              <a:spcAft>
                <a:spcPts val="0"/>
              </a:spcAft>
              <a:buNone/>
            </a:pPr>
            <a:r>
              <a:t/>
            </a:r>
            <a:endParaRPr sz="1000">
              <a:solidFill>
                <a:srgbClr val="6AA84F"/>
              </a:solidFill>
              <a:latin typeface="Mada"/>
              <a:ea typeface="Mada"/>
              <a:cs typeface="Mada"/>
              <a:sym typeface="Mada"/>
            </a:endParaRPr>
          </a:p>
          <a:p>
            <a:pPr indent="0" lvl="0" marL="0" rtl="0" algn="l">
              <a:spcBef>
                <a:spcPts val="900"/>
              </a:spcBef>
              <a:spcAft>
                <a:spcPts val="0"/>
              </a:spcAft>
              <a:buNone/>
            </a:pPr>
            <a:r>
              <a:t/>
            </a:r>
            <a:endParaRPr/>
          </a:p>
        </p:txBody>
      </p:sp>
      <p:cxnSp>
        <p:nvCxnSpPr>
          <p:cNvPr id="123" name="Google Shape;123;p11"/>
          <p:cNvCxnSpPr/>
          <p:nvPr/>
        </p:nvCxnSpPr>
        <p:spPr>
          <a:xfrm rot="10800000">
            <a:off x="8900" y="10230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24" name="Google Shape;124;p11"/>
          <p:cNvSpPr txBox="1"/>
          <p:nvPr/>
        </p:nvSpPr>
        <p:spPr>
          <a:xfrm>
            <a:off x="317700" y="3840275"/>
            <a:ext cx="6924600" cy="717600"/>
          </a:xfrm>
          <a:prstGeom prst="rect">
            <a:avLst/>
          </a:prstGeom>
          <a:noFill/>
          <a:ln cap="flat" cmpd="sng" w="9525">
            <a:solidFill>
              <a:srgbClr val="CEA320"/>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CC0000"/>
                </a:solidFill>
                <a:latin typeface="Mada"/>
                <a:ea typeface="Mada"/>
                <a:cs typeface="Mada"/>
                <a:sym typeface="Mada"/>
              </a:rPr>
              <a:t>Caffeine and smoking increase the BP acutely</a:t>
            </a:r>
            <a:r>
              <a:rPr lang="ar" sz="1200">
                <a:latin typeface="Mada"/>
                <a:ea typeface="Mada"/>
                <a:cs typeface="Mada"/>
                <a:sym typeface="Mada"/>
              </a:rPr>
              <a:t> but are not risk factors for the development of chronic essential HTN. </a:t>
            </a:r>
            <a:r>
              <a:rPr lang="ar" sz="1200">
                <a:solidFill>
                  <a:srgbClr val="6AA84F"/>
                </a:solidFill>
                <a:latin typeface="Mada"/>
                <a:ea typeface="Mada"/>
                <a:cs typeface="Mada"/>
                <a:sym typeface="Mada"/>
              </a:rPr>
              <a:t>Hence why you shouldn’t drink coffee or smoke for at least half an hour before measuring BP (Bc it will temporarily raise BP)</a:t>
            </a:r>
            <a:endParaRPr sz="1200">
              <a:solidFill>
                <a:srgbClr val="6AA84F"/>
              </a:solidFill>
              <a:latin typeface="Mada"/>
              <a:ea typeface="Mada"/>
              <a:cs typeface="Mada"/>
              <a:sym typeface="Mada"/>
            </a:endParaRPr>
          </a:p>
        </p:txBody>
      </p:sp>
      <p:sp>
        <p:nvSpPr>
          <p:cNvPr id="125" name="Google Shape;125;p11"/>
          <p:cNvSpPr txBox="1"/>
          <p:nvPr/>
        </p:nvSpPr>
        <p:spPr>
          <a:xfrm>
            <a:off x="7925850" y="9822000"/>
            <a:ext cx="2600400" cy="35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ar" sz="900">
                <a:solidFill>
                  <a:srgbClr val="6AA84F"/>
                </a:solidFill>
                <a:latin typeface="Mada"/>
                <a:ea typeface="Mada"/>
                <a:cs typeface="Mada"/>
                <a:sym typeface="Mada"/>
              </a:rPr>
              <a:t>2) </a:t>
            </a:r>
            <a:r>
              <a:rPr lang="ar" sz="900">
                <a:solidFill>
                  <a:srgbClr val="6AA84F"/>
                </a:solidFill>
                <a:highlight>
                  <a:schemeClr val="lt1"/>
                </a:highlight>
                <a:latin typeface="Mada"/>
                <a:ea typeface="Mada"/>
                <a:cs typeface="Mada"/>
                <a:sym typeface="Mada"/>
              </a:rPr>
              <a:t>In renal artery stenosis &gt; decreased perfusion &gt; stimulation of the juxtaglomerular apparatus &gt; increase renin release &gt; increase BP</a:t>
            </a:r>
            <a:endParaRPr sz="9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900">
                <a:solidFill>
                  <a:srgbClr val="6AA84F"/>
                </a:solidFill>
                <a:latin typeface="Mada"/>
                <a:ea typeface="Mada"/>
                <a:cs typeface="Mada"/>
                <a:sym typeface="Mada"/>
              </a:rPr>
              <a:t>3) </a:t>
            </a:r>
            <a:r>
              <a:rPr lang="ar" sz="900">
                <a:solidFill>
                  <a:srgbClr val="6AA84F"/>
                </a:solidFill>
                <a:highlight>
                  <a:schemeClr val="lt1"/>
                </a:highlight>
                <a:latin typeface="Mada"/>
                <a:ea typeface="Mada"/>
                <a:cs typeface="Mada"/>
                <a:sym typeface="Mada"/>
              </a:rPr>
              <a:t>they will increase angiotensinogen production</a:t>
            </a:r>
            <a:endParaRPr sz="900">
              <a:solidFill>
                <a:srgbClr val="6AA84F"/>
              </a:solidFill>
              <a:highlight>
                <a:schemeClr val="lt1"/>
              </a:highlight>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900">
                <a:solidFill>
                  <a:srgbClr val="6AA84F"/>
                </a:solidFill>
                <a:highlight>
                  <a:schemeClr val="lt1"/>
                </a:highlight>
                <a:latin typeface="Mada"/>
                <a:ea typeface="Mada"/>
                <a:cs typeface="Mada"/>
                <a:sym typeface="Mada"/>
              </a:rPr>
              <a:t>4) the patient will present with sudden onset palpitations, Episodic hypertension and headache</a:t>
            </a:r>
            <a:endParaRPr sz="900">
              <a:solidFill>
                <a:srgbClr val="6AA84F"/>
              </a:solidFill>
              <a:highlight>
                <a:schemeClr val="lt1"/>
              </a:highlight>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900">
                <a:solidFill>
                  <a:srgbClr val="6AA84F"/>
                </a:solidFill>
                <a:highlight>
                  <a:schemeClr val="lt1"/>
                </a:highlight>
                <a:latin typeface="Mada"/>
                <a:ea typeface="Mada"/>
                <a:cs typeface="Mada"/>
                <a:sym typeface="Mada"/>
              </a:rPr>
              <a:t>5) such as hyperparathyroidism and thyrotoxicosis</a:t>
            </a:r>
            <a:endParaRPr sz="900">
              <a:solidFill>
                <a:srgbClr val="6AA84F"/>
              </a:solidFill>
              <a:highlight>
                <a:schemeClr val="lt1"/>
              </a:highlight>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900">
                <a:solidFill>
                  <a:srgbClr val="6AA84F"/>
                </a:solidFill>
                <a:highlight>
                  <a:schemeClr val="lt1"/>
                </a:highlight>
                <a:latin typeface="Mada"/>
                <a:ea typeface="Mada"/>
                <a:cs typeface="Mada"/>
                <a:sym typeface="Mada"/>
              </a:rPr>
              <a:t>6) narrowing of the aorta , usually in young pt</a:t>
            </a:r>
            <a:endParaRPr sz="900">
              <a:solidFill>
                <a:srgbClr val="6AA84F"/>
              </a:solidFill>
              <a:highlight>
                <a:schemeClr val="lt1"/>
              </a:highlight>
              <a:latin typeface="Mada"/>
              <a:ea typeface="Mada"/>
              <a:cs typeface="Mada"/>
              <a:sym typeface="Mada"/>
            </a:endParaRPr>
          </a:p>
          <a:p>
            <a:pPr indent="0" lvl="0" marL="0" rtl="0" algn="l">
              <a:spcBef>
                <a:spcPts val="0"/>
              </a:spcBef>
              <a:spcAft>
                <a:spcPts val="0"/>
              </a:spcAft>
              <a:buNone/>
            </a:pPr>
            <a:r>
              <a:t/>
            </a:r>
            <a:endParaRPr/>
          </a:p>
        </p:txBody>
      </p:sp>
      <p:sp>
        <p:nvSpPr>
          <p:cNvPr id="126" name="Google Shape;126;p11"/>
          <p:cNvSpPr/>
          <p:nvPr/>
        </p:nvSpPr>
        <p:spPr>
          <a:xfrm>
            <a:off x="-2996996" y="6223521"/>
            <a:ext cx="2289300" cy="6183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ar" sz="1200">
                <a:latin typeface="Mada"/>
                <a:ea typeface="Mada"/>
                <a:cs typeface="Mada"/>
                <a:sym typeface="Mada"/>
              </a:rPr>
              <a:t>Text</a:t>
            </a:r>
            <a:endParaRPr sz="1200">
              <a:latin typeface="Mada"/>
              <a:ea typeface="Mada"/>
              <a:cs typeface="Mada"/>
              <a:sym typeface="Mada"/>
            </a:endParaRPr>
          </a:p>
        </p:txBody>
      </p:sp>
      <p:sp>
        <p:nvSpPr>
          <p:cNvPr id="127" name="Google Shape;127;p11"/>
          <p:cNvSpPr/>
          <p:nvPr/>
        </p:nvSpPr>
        <p:spPr>
          <a:xfrm>
            <a:off x="-3448496" y="6223586"/>
            <a:ext cx="882000" cy="618286"/>
          </a:xfrm>
          <a:prstGeom prst="flowChartMerge">
            <a:avLst/>
          </a:prstGeom>
          <a:solidFill>
            <a:srgbClr val="8B691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1</a:t>
            </a:r>
            <a:endParaRPr b="1" sz="1800">
              <a:solidFill>
                <a:srgbClr val="FFFFFF"/>
              </a:solidFill>
              <a:latin typeface="Mada"/>
              <a:ea typeface="Mada"/>
              <a:cs typeface="Mada"/>
              <a:sym typeface="Mada"/>
            </a:endParaRPr>
          </a:p>
        </p:txBody>
      </p:sp>
      <p:sp>
        <p:nvSpPr>
          <p:cNvPr id="128" name="Google Shape;128;p11"/>
          <p:cNvSpPr/>
          <p:nvPr/>
        </p:nvSpPr>
        <p:spPr>
          <a:xfrm>
            <a:off x="-2996996" y="6908517"/>
            <a:ext cx="2289300" cy="6183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ar" sz="1200">
                <a:latin typeface="Mada"/>
                <a:ea typeface="Mada"/>
                <a:cs typeface="Mada"/>
                <a:sym typeface="Mada"/>
              </a:rPr>
              <a:t>Text</a:t>
            </a:r>
            <a:endParaRPr sz="1200">
              <a:latin typeface="Mada"/>
              <a:ea typeface="Mada"/>
              <a:cs typeface="Mada"/>
              <a:sym typeface="Mada"/>
            </a:endParaRPr>
          </a:p>
        </p:txBody>
      </p:sp>
      <p:sp>
        <p:nvSpPr>
          <p:cNvPr id="129" name="Google Shape;129;p11"/>
          <p:cNvSpPr/>
          <p:nvPr/>
        </p:nvSpPr>
        <p:spPr>
          <a:xfrm>
            <a:off x="-3448496" y="6908582"/>
            <a:ext cx="882000" cy="618286"/>
          </a:xfrm>
          <a:prstGeom prst="flowChartMerge">
            <a:avLst/>
          </a:prstGeom>
          <a:solidFill>
            <a:srgbClr val="E0AD2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2</a:t>
            </a:r>
            <a:endParaRPr b="1" sz="1800">
              <a:solidFill>
                <a:srgbClr val="FFFFFF"/>
              </a:solidFill>
              <a:latin typeface="Mada"/>
              <a:ea typeface="Mada"/>
              <a:cs typeface="Mada"/>
              <a:sym typeface="Mada"/>
            </a:endParaRPr>
          </a:p>
        </p:txBody>
      </p:sp>
      <p:sp>
        <p:nvSpPr>
          <p:cNvPr id="130" name="Google Shape;130;p11"/>
          <p:cNvSpPr/>
          <p:nvPr/>
        </p:nvSpPr>
        <p:spPr>
          <a:xfrm>
            <a:off x="-2997009" y="7593578"/>
            <a:ext cx="2289300" cy="6183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ar" sz="1200">
                <a:latin typeface="Mada"/>
                <a:ea typeface="Mada"/>
                <a:cs typeface="Mada"/>
                <a:sym typeface="Mada"/>
              </a:rPr>
              <a:t>Text</a:t>
            </a:r>
            <a:endParaRPr sz="1200">
              <a:latin typeface="Mada"/>
              <a:ea typeface="Mada"/>
              <a:cs typeface="Mada"/>
              <a:sym typeface="Mada"/>
            </a:endParaRPr>
          </a:p>
        </p:txBody>
      </p:sp>
      <p:sp>
        <p:nvSpPr>
          <p:cNvPr id="131" name="Google Shape;131;p11"/>
          <p:cNvSpPr/>
          <p:nvPr/>
        </p:nvSpPr>
        <p:spPr>
          <a:xfrm>
            <a:off x="-3448509" y="7593644"/>
            <a:ext cx="882000" cy="618286"/>
          </a:xfrm>
          <a:prstGeom prst="flowChartMerge">
            <a:avLst/>
          </a:prstGeom>
          <a:solidFill>
            <a:srgbClr val="EED18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3</a:t>
            </a:r>
            <a:endParaRPr b="1" sz="1800">
              <a:solidFill>
                <a:srgbClr val="FFFFFF"/>
              </a:solidFill>
              <a:latin typeface="Mada"/>
              <a:ea typeface="Mada"/>
              <a:cs typeface="Mada"/>
              <a:sym typeface="Mada"/>
            </a:endParaRPr>
          </a:p>
        </p:txBody>
      </p:sp>
      <p:sp>
        <p:nvSpPr>
          <p:cNvPr id="132" name="Google Shape;132;p11"/>
          <p:cNvSpPr/>
          <p:nvPr/>
        </p:nvSpPr>
        <p:spPr>
          <a:xfrm>
            <a:off x="-2997009" y="8278706"/>
            <a:ext cx="2289300" cy="6183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ar" sz="1200">
                <a:latin typeface="Mada"/>
                <a:ea typeface="Mada"/>
                <a:cs typeface="Mada"/>
                <a:sym typeface="Mada"/>
              </a:rPr>
              <a:t>Text</a:t>
            </a:r>
            <a:endParaRPr sz="1200">
              <a:latin typeface="Mada"/>
              <a:ea typeface="Mada"/>
              <a:cs typeface="Mada"/>
              <a:sym typeface="Mada"/>
            </a:endParaRPr>
          </a:p>
        </p:txBody>
      </p:sp>
      <p:sp>
        <p:nvSpPr>
          <p:cNvPr id="133" name="Google Shape;133;p11"/>
          <p:cNvSpPr/>
          <p:nvPr/>
        </p:nvSpPr>
        <p:spPr>
          <a:xfrm>
            <a:off x="-3448509" y="8278772"/>
            <a:ext cx="882000" cy="618286"/>
          </a:xfrm>
          <a:prstGeom prst="flowChartMerge">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4</a:t>
            </a:r>
            <a:endParaRPr b="1" sz="1800">
              <a:solidFill>
                <a:srgbClr val="FFFFFF"/>
              </a:solidFill>
              <a:latin typeface="Mada"/>
              <a:ea typeface="Mada"/>
              <a:cs typeface="Mada"/>
              <a:sym typeface="Mada"/>
            </a:endParaRPr>
          </a:p>
        </p:txBody>
      </p:sp>
      <p:sp>
        <p:nvSpPr>
          <p:cNvPr id="134" name="Google Shape;134;p11"/>
          <p:cNvSpPr/>
          <p:nvPr/>
        </p:nvSpPr>
        <p:spPr>
          <a:xfrm>
            <a:off x="160825" y="5260725"/>
            <a:ext cx="453600" cy="468600"/>
          </a:xfrm>
          <a:prstGeom prst="ellipse">
            <a:avLst/>
          </a:prstGeom>
          <a:noFill/>
          <a:ln cap="flat" cmpd="sng" w="9525">
            <a:solidFill>
              <a:srgbClr val="8B69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5" name="Google Shape;135;p11"/>
          <p:cNvCxnSpPr>
            <a:stCxn id="134" idx="6"/>
          </p:cNvCxnSpPr>
          <p:nvPr/>
        </p:nvCxnSpPr>
        <p:spPr>
          <a:xfrm>
            <a:off x="614425" y="5495025"/>
            <a:ext cx="1482000" cy="2700"/>
          </a:xfrm>
          <a:prstGeom prst="straightConnector1">
            <a:avLst/>
          </a:prstGeom>
          <a:noFill/>
          <a:ln cap="flat" cmpd="sng" w="19050">
            <a:solidFill>
              <a:srgbClr val="8B6914"/>
            </a:solidFill>
            <a:prstDash val="solid"/>
            <a:round/>
            <a:headEnd len="med" w="med" type="none"/>
            <a:tailEnd len="med" w="med" type="none"/>
          </a:ln>
        </p:spPr>
      </p:cxnSp>
      <p:sp>
        <p:nvSpPr>
          <p:cNvPr id="136" name="Google Shape;136;p11"/>
          <p:cNvSpPr/>
          <p:nvPr/>
        </p:nvSpPr>
        <p:spPr>
          <a:xfrm>
            <a:off x="160825" y="6832338"/>
            <a:ext cx="453600" cy="468600"/>
          </a:xfrm>
          <a:prstGeom prst="ellipse">
            <a:avLst/>
          </a:prstGeom>
          <a:noFill/>
          <a:ln cap="flat" cmpd="sng" w="9525">
            <a:solidFill>
              <a:srgbClr val="8B69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7" name="Google Shape;137;p11"/>
          <p:cNvCxnSpPr>
            <a:stCxn id="136" idx="6"/>
          </p:cNvCxnSpPr>
          <p:nvPr/>
        </p:nvCxnSpPr>
        <p:spPr>
          <a:xfrm>
            <a:off x="614425" y="7066638"/>
            <a:ext cx="1482000" cy="2700"/>
          </a:xfrm>
          <a:prstGeom prst="straightConnector1">
            <a:avLst/>
          </a:prstGeom>
          <a:noFill/>
          <a:ln cap="flat" cmpd="sng" w="19050">
            <a:solidFill>
              <a:srgbClr val="8B6914"/>
            </a:solidFill>
            <a:prstDash val="solid"/>
            <a:round/>
            <a:headEnd len="med" w="med" type="none"/>
            <a:tailEnd len="med" w="med" type="none"/>
          </a:ln>
        </p:spPr>
      </p:cxnSp>
      <p:sp>
        <p:nvSpPr>
          <p:cNvPr id="138" name="Google Shape;138;p11"/>
          <p:cNvSpPr/>
          <p:nvPr/>
        </p:nvSpPr>
        <p:spPr>
          <a:xfrm>
            <a:off x="208275" y="8346688"/>
            <a:ext cx="453600" cy="468600"/>
          </a:xfrm>
          <a:prstGeom prst="ellipse">
            <a:avLst/>
          </a:prstGeom>
          <a:noFill/>
          <a:ln cap="flat" cmpd="sng" w="9525">
            <a:solidFill>
              <a:srgbClr val="8B69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9" name="Google Shape;139;p11"/>
          <p:cNvCxnSpPr>
            <a:stCxn id="138" idx="6"/>
          </p:cNvCxnSpPr>
          <p:nvPr/>
        </p:nvCxnSpPr>
        <p:spPr>
          <a:xfrm>
            <a:off x="661875" y="8580988"/>
            <a:ext cx="1482000" cy="2700"/>
          </a:xfrm>
          <a:prstGeom prst="straightConnector1">
            <a:avLst/>
          </a:prstGeom>
          <a:noFill/>
          <a:ln cap="flat" cmpd="sng" w="19050">
            <a:solidFill>
              <a:srgbClr val="8B6914"/>
            </a:solidFill>
            <a:prstDash val="solid"/>
            <a:round/>
            <a:headEnd len="med" w="med" type="none"/>
            <a:tailEnd len="med" w="med" type="none"/>
          </a:ln>
        </p:spPr>
      </p:cxnSp>
      <p:sp>
        <p:nvSpPr>
          <p:cNvPr id="140" name="Google Shape;140;p11"/>
          <p:cNvSpPr/>
          <p:nvPr/>
        </p:nvSpPr>
        <p:spPr>
          <a:xfrm>
            <a:off x="2828788" y="5260725"/>
            <a:ext cx="453600" cy="468600"/>
          </a:xfrm>
          <a:prstGeom prst="ellipse">
            <a:avLst/>
          </a:prstGeom>
          <a:noFill/>
          <a:ln cap="flat" cmpd="sng" w="9525">
            <a:solidFill>
              <a:srgbClr val="8B69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1" name="Google Shape;141;p11"/>
          <p:cNvCxnSpPr>
            <a:stCxn id="140" idx="6"/>
          </p:cNvCxnSpPr>
          <p:nvPr/>
        </p:nvCxnSpPr>
        <p:spPr>
          <a:xfrm>
            <a:off x="3282388" y="5495025"/>
            <a:ext cx="1482000" cy="2700"/>
          </a:xfrm>
          <a:prstGeom prst="straightConnector1">
            <a:avLst/>
          </a:prstGeom>
          <a:noFill/>
          <a:ln cap="flat" cmpd="sng" w="19050">
            <a:solidFill>
              <a:srgbClr val="8B6914"/>
            </a:solidFill>
            <a:prstDash val="solid"/>
            <a:round/>
            <a:headEnd len="med" w="med" type="none"/>
            <a:tailEnd len="med" w="med" type="none"/>
          </a:ln>
        </p:spPr>
      </p:cxnSp>
      <p:sp>
        <p:nvSpPr>
          <p:cNvPr id="142" name="Google Shape;142;p11"/>
          <p:cNvSpPr/>
          <p:nvPr/>
        </p:nvSpPr>
        <p:spPr>
          <a:xfrm>
            <a:off x="2828788" y="6832338"/>
            <a:ext cx="453600" cy="468600"/>
          </a:xfrm>
          <a:prstGeom prst="ellipse">
            <a:avLst/>
          </a:prstGeom>
          <a:noFill/>
          <a:ln cap="flat" cmpd="sng" w="9525">
            <a:solidFill>
              <a:srgbClr val="8B69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3" name="Google Shape;143;p11"/>
          <p:cNvCxnSpPr>
            <a:stCxn id="142" idx="6"/>
          </p:cNvCxnSpPr>
          <p:nvPr/>
        </p:nvCxnSpPr>
        <p:spPr>
          <a:xfrm>
            <a:off x="3282388" y="7066638"/>
            <a:ext cx="1482000" cy="2700"/>
          </a:xfrm>
          <a:prstGeom prst="straightConnector1">
            <a:avLst/>
          </a:prstGeom>
          <a:noFill/>
          <a:ln cap="flat" cmpd="sng" w="19050">
            <a:solidFill>
              <a:srgbClr val="8B6914"/>
            </a:solidFill>
            <a:prstDash val="solid"/>
            <a:round/>
            <a:headEnd len="med" w="med" type="none"/>
            <a:tailEnd len="med" w="med" type="none"/>
          </a:ln>
        </p:spPr>
      </p:cxnSp>
      <p:sp>
        <p:nvSpPr>
          <p:cNvPr id="144" name="Google Shape;144;p11"/>
          <p:cNvSpPr/>
          <p:nvPr/>
        </p:nvSpPr>
        <p:spPr>
          <a:xfrm>
            <a:off x="2876238" y="8346688"/>
            <a:ext cx="453600" cy="468600"/>
          </a:xfrm>
          <a:prstGeom prst="ellipse">
            <a:avLst/>
          </a:prstGeom>
          <a:noFill/>
          <a:ln cap="flat" cmpd="sng" w="9525">
            <a:solidFill>
              <a:srgbClr val="8B69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5" name="Google Shape;145;p11"/>
          <p:cNvCxnSpPr>
            <a:stCxn id="144" idx="6"/>
          </p:cNvCxnSpPr>
          <p:nvPr/>
        </p:nvCxnSpPr>
        <p:spPr>
          <a:xfrm>
            <a:off x="3329838" y="8580988"/>
            <a:ext cx="1482000" cy="2700"/>
          </a:xfrm>
          <a:prstGeom prst="straightConnector1">
            <a:avLst/>
          </a:prstGeom>
          <a:noFill/>
          <a:ln cap="flat" cmpd="sng" w="19050">
            <a:solidFill>
              <a:srgbClr val="8B6914"/>
            </a:solidFill>
            <a:prstDash val="solid"/>
            <a:round/>
            <a:headEnd len="med" w="med" type="none"/>
            <a:tailEnd len="med" w="med" type="none"/>
          </a:ln>
        </p:spPr>
      </p:cxnSp>
      <p:sp>
        <p:nvSpPr>
          <p:cNvPr id="146" name="Google Shape;146;p11"/>
          <p:cNvSpPr/>
          <p:nvPr/>
        </p:nvSpPr>
        <p:spPr>
          <a:xfrm>
            <a:off x="5344375" y="5235975"/>
            <a:ext cx="453600" cy="468600"/>
          </a:xfrm>
          <a:prstGeom prst="ellipse">
            <a:avLst/>
          </a:prstGeom>
          <a:noFill/>
          <a:ln cap="flat" cmpd="sng" w="9525">
            <a:solidFill>
              <a:srgbClr val="8B69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7" name="Google Shape;147;p11"/>
          <p:cNvCxnSpPr>
            <a:stCxn id="146" idx="6"/>
          </p:cNvCxnSpPr>
          <p:nvPr/>
        </p:nvCxnSpPr>
        <p:spPr>
          <a:xfrm>
            <a:off x="5797975" y="5470275"/>
            <a:ext cx="1482000" cy="2700"/>
          </a:xfrm>
          <a:prstGeom prst="straightConnector1">
            <a:avLst/>
          </a:prstGeom>
          <a:noFill/>
          <a:ln cap="flat" cmpd="sng" w="19050">
            <a:solidFill>
              <a:srgbClr val="8B6914"/>
            </a:solidFill>
            <a:prstDash val="solid"/>
            <a:round/>
            <a:headEnd len="med" w="med" type="none"/>
            <a:tailEnd len="med" w="med" type="none"/>
          </a:ln>
        </p:spPr>
      </p:cxnSp>
      <p:sp>
        <p:nvSpPr>
          <p:cNvPr id="148" name="Google Shape;148;p11"/>
          <p:cNvSpPr/>
          <p:nvPr/>
        </p:nvSpPr>
        <p:spPr>
          <a:xfrm>
            <a:off x="5344375" y="6807588"/>
            <a:ext cx="453600" cy="468600"/>
          </a:xfrm>
          <a:prstGeom prst="ellipse">
            <a:avLst/>
          </a:prstGeom>
          <a:noFill/>
          <a:ln cap="flat" cmpd="sng" w="9525">
            <a:solidFill>
              <a:srgbClr val="8B69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9" name="Google Shape;149;p11"/>
          <p:cNvCxnSpPr>
            <a:stCxn id="148" idx="6"/>
          </p:cNvCxnSpPr>
          <p:nvPr/>
        </p:nvCxnSpPr>
        <p:spPr>
          <a:xfrm>
            <a:off x="5797975" y="7041888"/>
            <a:ext cx="1482000" cy="2700"/>
          </a:xfrm>
          <a:prstGeom prst="straightConnector1">
            <a:avLst/>
          </a:prstGeom>
          <a:noFill/>
          <a:ln cap="flat" cmpd="sng" w="19050">
            <a:solidFill>
              <a:srgbClr val="8B6914"/>
            </a:solidFill>
            <a:prstDash val="solid"/>
            <a:round/>
            <a:headEnd len="med" w="med" type="none"/>
            <a:tailEnd len="med" w="med" type="none"/>
          </a:ln>
        </p:spPr>
      </p:cxnSp>
      <p:sp>
        <p:nvSpPr>
          <p:cNvPr id="150" name="Google Shape;150;p11"/>
          <p:cNvSpPr/>
          <p:nvPr/>
        </p:nvSpPr>
        <p:spPr>
          <a:xfrm>
            <a:off x="5391825" y="8321938"/>
            <a:ext cx="453600" cy="468600"/>
          </a:xfrm>
          <a:prstGeom prst="ellipse">
            <a:avLst/>
          </a:prstGeom>
          <a:noFill/>
          <a:ln cap="flat" cmpd="sng" w="9525">
            <a:solidFill>
              <a:srgbClr val="8B69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1" name="Google Shape;151;p11"/>
          <p:cNvCxnSpPr>
            <a:stCxn id="150" idx="6"/>
          </p:cNvCxnSpPr>
          <p:nvPr/>
        </p:nvCxnSpPr>
        <p:spPr>
          <a:xfrm>
            <a:off x="5845425" y="8556238"/>
            <a:ext cx="1482000" cy="2700"/>
          </a:xfrm>
          <a:prstGeom prst="straightConnector1">
            <a:avLst/>
          </a:prstGeom>
          <a:noFill/>
          <a:ln cap="flat" cmpd="sng" w="19050">
            <a:solidFill>
              <a:srgbClr val="8B6914"/>
            </a:solidFill>
            <a:prstDash val="solid"/>
            <a:round/>
            <a:headEnd len="med" w="med" type="none"/>
            <a:tailEnd len="med" w="med" type="none"/>
          </a:ln>
        </p:spPr>
      </p:cxnSp>
      <p:sp>
        <p:nvSpPr>
          <p:cNvPr id="152" name="Google Shape;152;p11"/>
          <p:cNvSpPr txBox="1"/>
          <p:nvPr/>
        </p:nvSpPr>
        <p:spPr>
          <a:xfrm>
            <a:off x="277250" y="5825150"/>
            <a:ext cx="2289300" cy="898200"/>
          </a:xfrm>
          <a:prstGeom prst="rect">
            <a:avLst/>
          </a:prstGeom>
          <a:noFill/>
          <a:ln cap="flat" cmpd="sng" w="9525">
            <a:solidFill>
              <a:srgbClr val="6AA84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000">
                <a:latin typeface="Mada"/>
                <a:ea typeface="Mada"/>
                <a:cs typeface="Mada"/>
                <a:sym typeface="Mada"/>
              </a:rPr>
              <a:t>e.g. Chronic kidney disease (CKD), </a:t>
            </a:r>
            <a:r>
              <a:rPr lang="ar" sz="1000">
                <a:solidFill>
                  <a:srgbClr val="6AA84F"/>
                </a:solidFill>
                <a:latin typeface="Mada"/>
                <a:ea typeface="Mada"/>
                <a:cs typeface="Mada"/>
                <a:sym typeface="Mada"/>
              </a:rPr>
              <a:t>Polycystic kidney disease (PCKD),</a:t>
            </a:r>
            <a:r>
              <a:rPr lang="ar" sz="1000">
                <a:solidFill>
                  <a:srgbClr val="1C4588"/>
                </a:solidFill>
                <a:latin typeface="Mada"/>
                <a:ea typeface="Mada"/>
                <a:cs typeface="Mada"/>
                <a:sym typeface="Mada"/>
              </a:rPr>
              <a:t> Glomerulonephritis</a:t>
            </a:r>
            <a:endParaRPr sz="1000">
              <a:solidFill>
                <a:srgbClr val="1C4588"/>
              </a:solidFill>
              <a:latin typeface="Mada"/>
              <a:ea typeface="Mada"/>
              <a:cs typeface="Mada"/>
              <a:sym typeface="Mada"/>
            </a:endParaRPr>
          </a:p>
        </p:txBody>
      </p:sp>
      <p:sp>
        <p:nvSpPr>
          <p:cNvPr id="153" name="Google Shape;153;p11"/>
          <p:cNvSpPr txBox="1"/>
          <p:nvPr/>
        </p:nvSpPr>
        <p:spPr>
          <a:xfrm>
            <a:off x="2992650" y="5830401"/>
            <a:ext cx="1819200" cy="898200"/>
          </a:xfrm>
          <a:prstGeom prst="rect">
            <a:avLst/>
          </a:prstGeom>
          <a:noFill/>
          <a:ln cap="flat" cmpd="sng" w="9525">
            <a:solidFill>
              <a:srgbClr val="6AA84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e.g. Renal artery stenosis  (RAS). In RAS you will hear </a:t>
            </a:r>
            <a:r>
              <a:rPr b="1" lang="ar" sz="1000">
                <a:solidFill>
                  <a:srgbClr val="6AA84F"/>
                </a:solidFill>
                <a:latin typeface="Mada"/>
                <a:ea typeface="Mada"/>
                <a:cs typeface="Mada"/>
                <a:sym typeface="Mada"/>
              </a:rPr>
              <a:t>abdominal bruits</a:t>
            </a:r>
            <a:r>
              <a:rPr lang="ar" sz="1000">
                <a:solidFill>
                  <a:srgbClr val="6AA84F"/>
                </a:solidFill>
                <a:latin typeface="Mada"/>
                <a:ea typeface="Mada"/>
                <a:cs typeface="Mada"/>
                <a:sym typeface="Mada"/>
              </a:rPr>
              <a:t> on </a:t>
            </a:r>
            <a:r>
              <a:rPr lang="ar" sz="1000">
                <a:solidFill>
                  <a:srgbClr val="6AA84F"/>
                </a:solidFill>
                <a:latin typeface="Mada"/>
                <a:ea typeface="Mada"/>
                <a:cs typeface="Mada"/>
                <a:sym typeface="Mada"/>
              </a:rPr>
              <a:t>auscultation</a:t>
            </a:r>
            <a:r>
              <a:rPr lang="ar" sz="1000">
                <a:solidFill>
                  <a:srgbClr val="6AA84F"/>
                </a:solidFill>
                <a:latin typeface="Mada"/>
                <a:ea typeface="Mada"/>
                <a:cs typeface="Mada"/>
                <a:sym typeface="Mada"/>
              </a:rPr>
              <a:t>.</a:t>
            </a:r>
            <a:endParaRPr sz="1000">
              <a:solidFill>
                <a:srgbClr val="6AA84F"/>
              </a:solidFill>
              <a:latin typeface="Mada"/>
              <a:ea typeface="Mada"/>
              <a:cs typeface="Mada"/>
              <a:sym typeface="Mada"/>
            </a:endParaRPr>
          </a:p>
        </p:txBody>
      </p:sp>
      <p:sp>
        <p:nvSpPr>
          <p:cNvPr id="154" name="Google Shape;154;p11"/>
          <p:cNvSpPr txBox="1"/>
          <p:nvPr/>
        </p:nvSpPr>
        <p:spPr>
          <a:xfrm>
            <a:off x="5237950" y="5758325"/>
            <a:ext cx="2202300" cy="970200"/>
          </a:xfrm>
          <a:prstGeom prst="rect">
            <a:avLst/>
          </a:prstGeom>
          <a:noFill/>
          <a:ln cap="flat" cmpd="sng" w="9525">
            <a:solidFill>
              <a:srgbClr val="6AA84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As they ↑salt and water retention, ↑</a:t>
            </a:r>
            <a:r>
              <a:rPr lang="ar" sz="1000">
                <a:solidFill>
                  <a:srgbClr val="6AA84F"/>
                </a:solidFill>
                <a:latin typeface="Mada"/>
                <a:ea typeface="Mada"/>
                <a:cs typeface="Mada"/>
                <a:sym typeface="Mada"/>
              </a:rPr>
              <a:t>weight</a:t>
            </a:r>
            <a:r>
              <a:rPr lang="ar" sz="1000">
                <a:solidFill>
                  <a:srgbClr val="6AA84F"/>
                </a:solidFill>
                <a:latin typeface="Mada"/>
                <a:ea typeface="Mada"/>
                <a:cs typeface="Mada"/>
                <a:sym typeface="Mada"/>
              </a:rPr>
              <a:t> and ↑production of angiotensinogen.</a:t>
            </a:r>
            <a:endParaRPr sz="1000">
              <a:solidFill>
                <a:srgbClr val="6AA84F"/>
              </a:solidFill>
              <a:latin typeface="Mada"/>
              <a:ea typeface="Mada"/>
              <a:cs typeface="Mada"/>
              <a:sym typeface="Mada"/>
            </a:endParaRPr>
          </a:p>
          <a:p>
            <a:pPr indent="0" lvl="0" marL="0" rtl="0" algn="l">
              <a:spcBef>
                <a:spcPts val="0"/>
              </a:spcBef>
              <a:spcAft>
                <a:spcPts val="0"/>
              </a:spcAft>
              <a:buNone/>
            </a:pPr>
            <a:r>
              <a:rPr b="1" lang="ar" sz="900">
                <a:solidFill>
                  <a:srgbClr val="1C4588"/>
                </a:solidFill>
                <a:latin typeface="Mada"/>
                <a:ea typeface="Mada"/>
                <a:cs typeface="Mada"/>
                <a:sym typeface="Mada"/>
              </a:rPr>
              <a:t>Other drugs: </a:t>
            </a:r>
            <a:r>
              <a:rPr lang="ar" sz="900">
                <a:solidFill>
                  <a:srgbClr val="1C4588"/>
                </a:solidFill>
                <a:latin typeface="Mada"/>
                <a:ea typeface="Mada"/>
                <a:cs typeface="Mada"/>
                <a:sym typeface="Mada"/>
              </a:rPr>
              <a:t>corticosteroids, sympathomimetic agents, NSAIDs and Carbenoxolone</a:t>
            </a:r>
            <a:endParaRPr sz="900">
              <a:solidFill>
                <a:srgbClr val="1C4588"/>
              </a:solidFill>
              <a:latin typeface="Mada"/>
              <a:ea typeface="Mada"/>
              <a:cs typeface="Mada"/>
              <a:sym typeface="Mada"/>
            </a:endParaRPr>
          </a:p>
        </p:txBody>
      </p:sp>
      <p:sp>
        <p:nvSpPr>
          <p:cNvPr id="155" name="Google Shape;155;p11"/>
          <p:cNvSpPr txBox="1"/>
          <p:nvPr/>
        </p:nvSpPr>
        <p:spPr>
          <a:xfrm>
            <a:off x="105800" y="7401875"/>
            <a:ext cx="2501100" cy="798600"/>
          </a:xfrm>
          <a:prstGeom prst="rect">
            <a:avLst/>
          </a:prstGeom>
          <a:noFill/>
          <a:ln cap="flat" cmpd="sng" w="9525">
            <a:solidFill>
              <a:srgbClr val="6AA84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Breathing-related sleep disorder and is typically associated with obesity.</a:t>
            </a:r>
            <a:r>
              <a:rPr lang="ar" sz="1000">
                <a:solidFill>
                  <a:srgbClr val="1C4588"/>
                </a:solidFill>
                <a:latin typeface="Mada"/>
                <a:ea typeface="Mada"/>
                <a:cs typeface="Mada"/>
                <a:sym typeface="Mada"/>
              </a:rPr>
              <a:t> Have  an  increased  risk  of  hypertension,  heart  failure,  myocardial infarction and stroke.</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p:txBody>
      </p:sp>
      <p:sp>
        <p:nvSpPr>
          <p:cNvPr id="156" name="Google Shape;156;p11"/>
          <p:cNvSpPr txBox="1"/>
          <p:nvPr/>
        </p:nvSpPr>
        <p:spPr>
          <a:xfrm>
            <a:off x="2698600" y="7404700"/>
            <a:ext cx="2600400" cy="819300"/>
          </a:xfrm>
          <a:prstGeom prst="rect">
            <a:avLst/>
          </a:prstGeom>
          <a:noFill/>
          <a:ln cap="flat" cmpd="sng" w="9525">
            <a:solidFill>
              <a:srgbClr val="6AA84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1C4588"/>
                </a:solidFill>
                <a:latin typeface="Mada"/>
                <a:ea typeface="Mada"/>
                <a:cs typeface="Mada"/>
                <a:sym typeface="Mada"/>
              </a:rPr>
              <a:t>AKA </a:t>
            </a:r>
            <a:r>
              <a:rPr b="1" lang="ar" sz="900">
                <a:solidFill>
                  <a:srgbClr val="0000FF"/>
                </a:solidFill>
                <a:latin typeface="Mada"/>
                <a:ea typeface="Mada"/>
                <a:cs typeface="Mada"/>
                <a:sym typeface="Mada"/>
              </a:rPr>
              <a:t>C</a:t>
            </a:r>
            <a:r>
              <a:rPr lang="ar" sz="900">
                <a:solidFill>
                  <a:srgbClr val="1C4588"/>
                </a:solidFill>
                <a:latin typeface="Mada"/>
                <a:ea typeface="Mada"/>
                <a:cs typeface="Mada"/>
                <a:sym typeface="Mada"/>
              </a:rPr>
              <a:t>onn’s syndrome. Excess of aldosterone due to adrenal hyperplasia or adrenal adenoma. Aldosterone causes Na-water retention and hypokalemia. often asymptomatic and found to have hypertension at routine health checks.</a:t>
            </a:r>
            <a:endParaRPr sz="900">
              <a:solidFill>
                <a:srgbClr val="1C4588"/>
              </a:solidFill>
              <a:latin typeface="Mada"/>
              <a:ea typeface="Mada"/>
              <a:cs typeface="Mada"/>
              <a:sym typeface="Mada"/>
            </a:endParaRPr>
          </a:p>
        </p:txBody>
      </p:sp>
      <p:sp>
        <p:nvSpPr>
          <p:cNvPr id="157" name="Google Shape;157;p11"/>
          <p:cNvSpPr txBox="1"/>
          <p:nvPr/>
        </p:nvSpPr>
        <p:spPr>
          <a:xfrm>
            <a:off x="5423400" y="7377150"/>
            <a:ext cx="2016900" cy="869700"/>
          </a:xfrm>
          <a:prstGeom prst="rect">
            <a:avLst/>
          </a:prstGeom>
          <a:noFill/>
          <a:ln cap="flat" cmpd="sng" w="9525">
            <a:solidFill>
              <a:srgbClr val="6AA84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1C4588"/>
                </a:solidFill>
                <a:latin typeface="Mada"/>
                <a:ea typeface="Mada"/>
                <a:cs typeface="Mada"/>
                <a:sym typeface="Mada"/>
              </a:rPr>
              <a:t>Typical clinical features include central obesity, thin, easily bruisable skin, abdominal striae, secondary hypertension, hyperglycemia, and proximal muscle weakness. </a:t>
            </a:r>
            <a:endParaRPr sz="900">
              <a:solidFill>
                <a:srgbClr val="1C4588"/>
              </a:solidFill>
              <a:latin typeface="Mada"/>
              <a:ea typeface="Mada"/>
              <a:cs typeface="Mada"/>
              <a:sym typeface="Mada"/>
            </a:endParaRPr>
          </a:p>
        </p:txBody>
      </p:sp>
      <p:sp>
        <p:nvSpPr>
          <p:cNvPr id="158" name="Google Shape;158;p11"/>
          <p:cNvSpPr txBox="1"/>
          <p:nvPr/>
        </p:nvSpPr>
        <p:spPr>
          <a:xfrm>
            <a:off x="105800" y="8929700"/>
            <a:ext cx="2228700" cy="1102200"/>
          </a:xfrm>
          <a:prstGeom prst="rect">
            <a:avLst/>
          </a:prstGeom>
          <a:noFill/>
          <a:ln cap="flat" cmpd="sng" w="9525">
            <a:solidFill>
              <a:srgbClr val="6AA84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000">
                <a:solidFill>
                  <a:srgbClr val="6AA84F"/>
                </a:solidFill>
                <a:latin typeface="Mada"/>
                <a:ea typeface="Mada"/>
                <a:cs typeface="Mada"/>
                <a:sym typeface="Mada"/>
              </a:rPr>
              <a:t>Increase production of adrenaline from adrenal gland</a:t>
            </a:r>
            <a:endParaRPr sz="1000">
              <a:solidFill>
                <a:srgbClr val="6AA84F"/>
              </a:solidFill>
              <a:latin typeface="Mada"/>
              <a:ea typeface="Mada"/>
              <a:cs typeface="Mada"/>
              <a:sym typeface="Mada"/>
            </a:endParaRPr>
          </a:p>
          <a:p>
            <a:pPr indent="0" lvl="0" marL="0" rtl="0" algn="l">
              <a:spcBef>
                <a:spcPts val="0"/>
              </a:spcBef>
              <a:spcAft>
                <a:spcPts val="0"/>
              </a:spcAft>
              <a:buNone/>
            </a:pPr>
            <a:r>
              <a:rPr b="1" lang="ar" sz="1000">
                <a:solidFill>
                  <a:srgbClr val="6AA84F"/>
                </a:solidFill>
                <a:latin typeface="Mada"/>
                <a:ea typeface="Mada"/>
                <a:cs typeface="Mada"/>
                <a:sym typeface="Mada"/>
              </a:rPr>
              <a:t>Signs &amp; Symptoms: </a:t>
            </a:r>
            <a:r>
              <a:rPr lang="ar" sz="1000" u="sng">
                <a:solidFill>
                  <a:srgbClr val="6AA84F"/>
                </a:solidFill>
                <a:latin typeface="Mada"/>
                <a:ea typeface="Mada"/>
                <a:cs typeface="Mada"/>
                <a:sym typeface="Mada"/>
              </a:rPr>
              <a:t>Episodic</a:t>
            </a:r>
            <a:r>
              <a:rPr b="1" lang="ar" sz="1000">
                <a:solidFill>
                  <a:srgbClr val="6AA84F"/>
                </a:solidFill>
                <a:latin typeface="Mada"/>
                <a:ea typeface="Mada"/>
                <a:cs typeface="Mada"/>
                <a:sym typeface="Mada"/>
              </a:rPr>
              <a:t> </a:t>
            </a:r>
            <a:r>
              <a:rPr lang="ar" sz="1000">
                <a:solidFill>
                  <a:srgbClr val="6AA84F"/>
                </a:solidFill>
                <a:latin typeface="Mada"/>
                <a:ea typeface="Mada"/>
                <a:cs typeface="Mada"/>
                <a:sym typeface="Mada"/>
              </a:rPr>
              <a:t>Sudden attack, anxiety, tachycardia, headache, pale, sweating and hypertensive</a:t>
            </a:r>
            <a:endParaRPr sz="1000">
              <a:solidFill>
                <a:srgbClr val="6AA84F"/>
              </a:solidFill>
              <a:latin typeface="Mada"/>
              <a:ea typeface="Mada"/>
              <a:cs typeface="Mada"/>
              <a:sym typeface="Mada"/>
            </a:endParaRPr>
          </a:p>
        </p:txBody>
      </p:sp>
      <p:sp>
        <p:nvSpPr>
          <p:cNvPr id="159" name="Google Shape;159;p11"/>
          <p:cNvSpPr txBox="1"/>
          <p:nvPr/>
        </p:nvSpPr>
        <p:spPr>
          <a:xfrm>
            <a:off x="2914950" y="8852425"/>
            <a:ext cx="2134200" cy="1179600"/>
          </a:xfrm>
          <a:prstGeom prst="rect">
            <a:avLst/>
          </a:prstGeom>
          <a:noFill/>
          <a:ln cap="flat" cmpd="sng" w="9525">
            <a:solidFill>
              <a:srgbClr val="6AA84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Narrowing of aorta.</a:t>
            </a:r>
            <a:endParaRPr sz="1000">
              <a:solidFill>
                <a:srgbClr val="6AA84F"/>
              </a:solidFill>
              <a:latin typeface="Mada"/>
              <a:ea typeface="Mada"/>
              <a:cs typeface="Mada"/>
              <a:sym typeface="Mada"/>
            </a:endParaRPr>
          </a:p>
          <a:p>
            <a:pPr indent="0" lvl="0" marL="0" rtl="0" algn="l">
              <a:spcBef>
                <a:spcPts val="0"/>
              </a:spcBef>
              <a:spcAft>
                <a:spcPts val="0"/>
              </a:spcAft>
              <a:buNone/>
            </a:pPr>
            <a:r>
              <a:rPr b="1" lang="ar" sz="1000">
                <a:solidFill>
                  <a:srgbClr val="6AA84F"/>
                </a:solidFill>
                <a:latin typeface="Mada"/>
                <a:ea typeface="Mada"/>
                <a:cs typeface="Mada"/>
                <a:sym typeface="Mada"/>
              </a:rPr>
              <a:t>Signs and Symptoms: </a:t>
            </a:r>
            <a:r>
              <a:rPr lang="ar" sz="1000">
                <a:solidFill>
                  <a:srgbClr val="6AA84F"/>
                </a:solidFill>
                <a:latin typeface="Mada"/>
                <a:ea typeface="Mada"/>
                <a:cs typeface="Mada"/>
                <a:sym typeface="Mada"/>
              </a:rPr>
              <a:t>Difference in radio-radial artery, BP in leg will be lower than the arm (Normally leg has higher pressure), </a:t>
            </a:r>
            <a:r>
              <a:rPr b="1" lang="ar" sz="1000">
                <a:solidFill>
                  <a:srgbClr val="CC0000"/>
                </a:solidFill>
                <a:latin typeface="Mada"/>
                <a:ea typeface="Mada"/>
                <a:cs typeface="Mada"/>
                <a:sym typeface="Mada"/>
              </a:rPr>
              <a:t>Radio-femoral delay</a:t>
            </a:r>
            <a:r>
              <a:rPr lang="ar" sz="1000">
                <a:solidFill>
                  <a:srgbClr val="6AA84F"/>
                </a:solidFill>
                <a:latin typeface="Mada"/>
                <a:ea typeface="Mada"/>
                <a:cs typeface="Mada"/>
                <a:sym typeface="Mada"/>
              </a:rPr>
              <a:t>, Usually young and present with </a:t>
            </a:r>
            <a:r>
              <a:rPr lang="ar" sz="1000">
                <a:solidFill>
                  <a:srgbClr val="6AA84F"/>
                </a:solidFill>
                <a:latin typeface="Mada"/>
                <a:ea typeface="Mada"/>
                <a:cs typeface="Mada"/>
                <a:sym typeface="Mada"/>
              </a:rPr>
              <a:t>claudication</a:t>
            </a:r>
            <a:endParaRPr sz="1000">
              <a:solidFill>
                <a:srgbClr val="6AA84F"/>
              </a:solidFill>
              <a:latin typeface="Mada"/>
              <a:ea typeface="Mada"/>
              <a:cs typeface="Mada"/>
              <a:sym typeface="Mada"/>
            </a:endParaRPr>
          </a:p>
        </p:txBody>
      </p:sp>
      <p:sp>
        <p:nvSpPr>
          <p:cNvPr id="160" name="Google Shape;160;p11"/>
          <p:cNvSpPr txBox="1"/>
          <p:nvPr/>
        </p:nvSpPr>
        <p:spPr>
          <a:xfrm>
            <a:off x="5237925" y="8891125"/>
            <a:ext cx="2202300" cy="1102200"/>
          </a:xfrm>
          <a:prstGeom prst="rect">
            <a:avLst/>
          </a:prstGeom>
          <a:noFill/>
          <a:ln cap="flat" cmpd="sng" w="9525">
            <a:solidFill>
              <a:srgbClr val="6AA84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e.g. Hyperparathyroidism, Thyrotoxicosis</a:t>
            </a:r>
            <a:r>
              <a:rPr lang="ar" sz="1000">
                <a:solidFill>
                  <a:srgbClr val="1C4588"/>
                </a:solidFill>
                <a:latin typeface="Mada"/>
                <a:ea typeface="Mada"/>
                <a:cs typeface="Mada"/>
                <a:sym typeface="Mada"/>
              </a:rPr>
              <a:t>, Acromegaly, primary hypothyroidism, congenital adrenal hyperplasia (</a:t>
            </a:r>
            <a:r>
              <a:rPr b="1" lang="ar" sz="1000">
                <a:solidFill>
                  <a:srgbClr val="0000FF"/>
                </a:solidFill>
                <a:latin typeface="Mada"/>
                <a:ea typeface="Mada"/>
                <a:cs typeface="Mada"/>
                <a:sym typeface="Mada"/>
              </a:rPr>
              <a:t>C</a:t>
            </a:r>
            <a:r>
              <a:rPr lang="ar" sz="1000">
                <a:solidFill>
                  <a:srgbClr val="1C4588"/>
                </a:solidFill>
                <a:latin typeface="Mada"/>
                <a:ea typeface="Mada"/>
                <a:cs typeface="Mada"/>
                <a:sym typeface="Mada"/>
              </a:rPr>
              <a:t>AH) due to 11-B-hydroxylase or 17-a-hydroxylase </a:t>
            </a:r>
            <a:r>
              <a:rPr lang="ar" sz="1000">
                <a:solidFill>
                  <a:srgbClr val="1C4588"/>
                </a:solidFill>
                <a:latin typeface="Mada"/>
                <a:ea typeface="Mada"/>
                <a:cs typeface="Mada"/>
                <a:sym typeface="Mada"/>
              </a:rPr>
              <a:t>deficiency</a:t>
            </a:r>
            <a:endParaRPr sz="1000">
              <a:solidFill>
                <a:srgbClr val="1C4588"/>
              </a:solidFill>
              <a:latin typeface="Mada"/>
              <a:ea typeface="Mada"/>
              <a:cs typeface="Mada"/>
              <a:sym typeface="Mada"/>
            </a:endParaRPr>
          </a:p>
        </p:txBody>
      </p:sp>
      <p:sp>
        <p:nvSpPr>
          <p:cNvPr id="161" name="Google Shape;161;p11"/>
          <p:cNvSpPr txBox="1"/>
          <p:nvPr/>
        </p:nvSpPr>
        <p:spPr>
          <a:xfrm>
            <a:off x="620150" y="5171675"/>
            <a:ext cx="17145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Primary renal disease</a:t>
            </a:r>
            <a:endParaRPr b="1" sz="1200">
              <a:latin typeface="Mada"/>
              <a:ea typeface="Mada"/>
              <a:cs typeface="Mada"/>
              <a:sym typeface="Mada"/>
            </a:endParaRPr>
          </a:p>
        </p:txBody>
      </p:sp>
      <p:sp>
        <p:nvSpPr>
          <p:cNvPr id="162" name="Google Shape;162;p11"/>
          <p:cNvSpPr txBox="1"/>
          <p:nvPr/>
        </p:nvSpPr>
        <p:spPr>
          <a:xfrm>
            <a:off x="3271513" y="5148963"/>
            <a:ext cx="17145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Renovascular disease</a:t>
            </a:r>
            <a:endParaRPr b="1" sz="1200">
              <a:latin typeface="Mada"/>
              <a:ea typeface="Mada"/>
              <a:cs typeface="Mada"/>
              <a:sym typeface="Mada"/>
            </a:endParaRPr>
          </a:p>
        </p:txBody>
      </p:sp>
      <p:sp>
        <p:nvSpPr>
          <p:cNvPr id="163" name="Google Shape;163;p11"/>
          <p:cNvSpPr txBox="1"/>
          <p:nvPr/>
        </p:nvSpPr>
        <p:spPr>
          <a:xfrm>
            <a:off x="5805363" y="5136575"/>
            <a:ext cx="17145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Oral </a:t>
            </a:r>
            <a:r>
              <a:rPr b="1" lang="ar">
                <a:solidFill>
                  <a:srgbClr val="0000FF"/>
                </a:solidFill>
                <a:latin typeface="Mada"/>
                <a:ea typeface="Mada"/>
                <a:cs typeface="Mada"/>
                <a:sym typeface="Mada"/>
              </a:rPr>
              <a:t>c</a:t>
            </a:r>
            <a:r>
              <a:rPr b="1" lang="ar" sz="1200">
                <a:latin typeface="Mada"/>
                <a:ea typeface="Mada"/>
                <a:cs typeface="Mada"/>
                <a:sym typeface="Mada"/>
              </a:rPr>
              <a:t>ontraceptives</a:t>
            </a:r>
            <a:endParaRPr b="1" sz="1200">
              <a:latin typeface="Mada"/>
              <a:ea typeface="Mada"/>
              <a:cs typeface="Mada"/>
              <a:sym typeface="Mada"/>
            </a:endParaRPr>
          </a:p>
        </p:txBody>
      </p:sp>
      <p:sp>
        <p:nvSpPr>
          <p:cNvPr id="164" name="Google Shape;164;p11"/>
          <p:cNvSpPr txBox="1"/>
          <p:nvPr/>
        </p:nvSpPr>
        <p:spPr>
          <a:xfrm>
            <a:off x="620138" y="6745688"/>
            <a:ext cx="17145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Sleep apnea syndrome</a:t>
            </a:r>
            <a:endParaRPr b="1" sz="1200">
              <a:latin typeface="Mada"/>
              <a:ea typeface="Mada"/>
              <a:cs typeface="Mada"/>
              <a:sym typeface="Mada"/>
            </a:endParaRPr>
          </a:p>
        </p:txBody>
      </p:sp>
      <p:sp>
        <p:nvSpPr>
          <p:cNvPr id="165" name="Google Shape;165;p11"/>
          <p:cNvSpPr txBox="1"/>
          <p:nvPr/>
        </p:nvSpPr>
        <p:spPr>
          <a:xfrm>
            <a:off x="3189525" y="6710275"/>
            <a:ext cx="22023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Primary hyperaldosteronism</a:t>
            </a:r>
            <a:endParaRPr b="1" sz="1200">
              <a:latin typeface="Mada"/>
              <a:ea typeface="Mada"/>
              <a:cs typeface="Mada"/>
              <a:sym typeface="Mada"/>
            </a:endParaRPr>
          </a:p>
        </p:txBody>
      </p:sp>
      <p:sp>
        <p:nvSpPr>
          <p:cNvPr id="166" name="Google Shape;166;p11"/>
          <p:cNvSpPr txBox="1"/>
          <p:nvPr/>
        </p:nvSpPr>
        <p:spPr>
          <a:xfrm>
            <a:off x="5773163" y="6685525"/>
            <a:ext cx="22023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0000FF"/>
                </a:solidFill>
                <a:latin typeface="Mada"/>
                <a:ea typeface="Mada"/>
                <a:cs typeface="Mada"/>
                <a:sym typeface="Mada"/>
              </a:rPr>
              <a:t>C</a:t>
            </a:r>
            <a:r>
              <a:rPr b="1" lang="ar" sz="1200">
                <a:latin typeface="Mada"/>
                <a:ea typeface="Mada"/>
                <a:cs typeface="Mada"/>
                <a:sym typeface="Mada"/>
              </a:rPr>
              <a:t>ushing’s syndrome</a:t>
            </a:r>
            <a:endParaRPr b="1" sz="1200">
              <a:latin typeface="Mada"/>
              <a:ea typeface="Mada"/>
              <a:cs typeface="Mada"/>
              <a:sym typeface="Mada"/>
            </a:endParaRPr>
          </a:p>
        </p:txBody>
      </p:sp>
      <p:sp>
        <p:nvSpPr>
          <p:cNvPr id="167" name="Google Shape;167;p11"/>
          <p:cNvSpPr txBox="1"/>
          <p:nvPr/>
        </p:nvSpPr>
        <p:spPr>
          <a:xfrm>
            <a:off x="661863" y="8238938"/>
            <a:ext cx="22023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Pheo</a:t>
            </a:r>
            <a:r>
              <a:rPr b="1" lang="ar" sz="1200">
                <a:solidFill>
                  <a:srgbClr val="0000FF"/>
                </a:solidFill>
                <a:latin typeface="Mada"/>
                <a:ea typeface="Mada"/>
                <a:cs typeface="Mada"/>
                <a:sym typeface="Mada"/>
              </a:rPr>
              <a:t>c</a:t>
            </a:r>
            <a:r>
              <a:rPr b="1" lang="ar" sz="1200">
                <a:latin typeface="Mada"/>
                <a:ea typeface="Mada"/>
                <a:cs typeface="Mada"/>
                <a:sym typeface="Mada"/>
              </a:rPr>
              <a:t>hromocytoma</a:t>
            </a:r>
            <a:endParaRPr b="1" sz="1200">
              <a:latin typeface="Mada"/>
              <a:ea typeface="Mada"/>
              <a:cs typeface="Mada"/>
              <a:sym typeface="Mada"/>
            </a:endParaRPr>
          </a:p>
        </p:txBody>
      </p:sp>
      <p:pic>
        <p:nvPicPr>
          <p:cNvPr id="168" name="Google Shape;168;p11"/>
          <p:cNvPicPr preferRelativeResize="0"/>
          <p:nvPr/>
        </p:nvPicPr>
        <p:blipFill>
          <a:blip r:embed="rId5">
            <a:alphaModFix/>
          </a:blip>
          <a:stretch>
            <a:fillRect/>
          </a:stretch>
        </p:blipFill>
        <p:spPr>
          <a:xfrm>
            <a:off x="160850" y="5259175"/>
            <a:ext cx="453600" cy="468600"/>
          </a:xfrm>
          <a:prstGeom prst="ellipse">
            <a:avLst/>
          </a:prstGeom>
          <a:noFill/>
          <a:ln>
            <a:noFill/>
          </a:ln>
        </p:spPr>
      </p:pic>
      <p:sp>
        <p:nvSpPr>
          <p:cNvPr id="169" name="Google Shape;169;p11"/>
          <p:cNvSpPr txBox="1"/>
          <p:nvPr/>
        </p:nvSpPr>
        <p:spPr>
          <a:xfrm>
            <a:off x="3271513" y="8234038"/>
            <a:ext cx="22023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0000FF"/>
                </a:solidFill>
                <a:latin typeface="Mada"/>
                <a:ea typeface="Mada"/>
                <a:cs typeface="Mada"/>
                <a:sym typeface="Mada"/>
              </a:rPr>
              <a:t>C</a:t>
            </a:r>
            <a:r>
              <a:rPr b="1" lang="ar" sz="1200">
                <a:latin typeface="Mada"/>
                <a:ea typeface="Mada"/>
                <a:cs typeface="Mada"/>
                <a:sym typeface="Mada"/>
              </a:rPr>
              <a:t>oarctation of the aorta</a:t>
            </a:r>
            <a:endParaRPr b="1" sz="1200">
              <a:latin typeface="Mada"/>
              <a:ea typeface="Mada"/>
              <a:cs typeface="Mada"/>
              <a:sym typeface="Mada"/>
            </a:endParaRPr>
          </a:p>
        </p:txBody>
      </p:sp>
      <p:sp>
        <p:nvSpPr>
          <p:cNvPr id="170" name="Google Shape;170;p11"/>
          <p:cNvSpPr txBox="1"/>
          <p:nvPr/>
        </p:nvSpPr>
        <p:spPr>
          <a:xfrm>
            <a:off x="5881171" y="8221675"/>
            <a:ext cx="15591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Other endocrine</a:t>
            </a:r>
            <a:endParaRPr b="1" sz="1200">
              <a:latin typeface="Mada"/>
              <a:ea typeface="Mada"/>
              <a:cs typeface="Mada"/>
              <a:sym typeface="Mada"/>
            </a:endParaRPr>
          </a:p>
        </p:txBody>
      </p:sp>
      <p:pic>
        <p:nvPicPr>
          <p:cNvPr id="171" name="Google Shape;171;p11"/>
          <p:cNvPicPr preferRelativeResize="0"/>
          <p:nvPr/>
        </p:nvPicPr>
        <p:blipFill>
          <a:blip r:embed="rId6">
            <a:alphaModFix/>
          </a:blip>
          <a:stretch>
            <a:fillRect/>
          </a:stretch>
        </p:blipFill>
        <p:spPr>
          <a:xfrm>
            <a:off x="2849500" y="5307250"/>
            <a:ext cx="412200" cy="412200"/>
          </a:xfrm>
          <a:prstGeom prst="ellipse">
            <a:avLst/>
          </a:prstGeom>
          <a:noFill/>
          <a:ln>
            <a:noFill/>
          </a:ln>
        </p:spPr>
      </p:pic>
      <p:pic>
        <p:nvPicPr>
          <p:cNvPr id="172" name="Google Shape;172;p11"/>
          <p:cNvPicPr preferRelativeResize="0"/>
          <p:nvPr/>
        </p:nvPicPr>
        <p:blipFill>
          <a:blip r:embed="rId7">
            <a:alphaModFix/>
          </a:blip>
          <a:stretch>
            <a:fillRect/>
          </a:stretch>
        </p:blipFill>
        <p:spPr>
          <a:xfrm>
            <a:off x="5394925" y="5294025"/>
            <a:ext cx="352500" cy="352500"/>
          </a:xfrm>
          <a:prstGeom prst="rect">
            <a:avLst/>
          </a:prstGeom>
          <a:noFill/>
          <a:ln>
            <a:noFill/>
          </a:ln>
        </p:spPr>
      </p:pic>
      <p:pic>
        <p:nvPicPr>
          <p:cNvPr id="173" name="Google Shape;173;p11"/>
          <p:cNvPicPr preferRelativeResize="0"/>
          <p:nvPr/>
        </p:nvPicPr>
        <p:blipFill>
          <a:blip r:embed="rId8">
            <a:alphaModFix/>
          </a:blip>
          <a:stretch>
            <a:fillRect/>
          </a:stretch>
        </p:blipFill>
        <p:spPr>
          <a:xfrm>
            <a:off x="211375" y="6890389"/>
            <a:ext cx="352500" cy="352497"/>
          </a:xfrm>
          <a:prstGeom prst="rect">
            <a:avLst/>
          </a:prstGeom>
          <a:noFill/>
          <a:ln>
            <a:noFill/>
          </a:ln>
        </p:spPr>
      </p:pic>
      <p:pic>
        <p:nvPicPr>
          <p:cNvPr id="174" name="Google Shape;174;p11"/>
          <p:cNvPicPr preferRelativeResize="0"/>
          <p:nvPr/>
        </p:nvPicPr>
        <p:blipFill>
          <a:blip r:embed="rId9">
            <a:alphaModFix/>
          </a:blip>
          <a:stretch>
            <a:fillRect/>
          </a:stretch>
        </p:blipFill>
        <p:spPr>
          <a:xfrm>
            <a:off x="5394925" y="6865638"/>
            <a:ext cx="352500" cy="352500"/>
          </a:xfrm>
          <a:prstGeom prst="rect">
            <a:avLst/>
          </a:prstGeom>
          <a:noFill/>
          <a:ln>
            <a:noFill/>
          </a:ln>
        </p:spPr>
      </p:pic>
      <p:pic>
        <p:nvPicPr>
          <p:cNvPr id="175" name="Google Shape;175;p11"/>
          <p:cNvPicPr preferRelativeResize="0"/>
          <p:nvPr/>
        </p:nvPicPr>
        <p:blipFill>
          <a:blip r:embed="rId10">
            <a:alphaModFix/>
          </a:blip>
          <a:stretch>
            <a:fillRect/>
          </a:stretch>
        </p:blipFill>
        <p:spPr>
          <a:xfrm>
            <a:off x="2891588" y="8391313"/>
            <a:ext cx="352500" cy="352500"/>
          </a:xfrm>
          <a:prstGeom prst="rect">
            <a:avLst/>
          </a:prstGeom>
          <a:noFill/>
          <a:ln>
            <a:noFill/>
          </a:ln>
        </p:spPr>
      </p:pic>
      <p:pic>
        <p:nvPicPr>
          <p:cNvPr id="176" name="Google Shape;176;p11"/>
          <p:cNvPicPr preferRelativeResize="0"/>
          <p:nvPr/>
        </p:nvPicPr>
        <p:blipFill>
          <a:blip r:embed="rId11">
            <a:alphaModFix/>
          </a:blip>
          <a:stretch>
            <a:fillRect/>
          </a:stretch>
        </p:blipFill>
        <p:spPr>
          <a:xfrm>
            <a:off x="5442363" y="8396975"/>
            <a:ext cx="352525" cy="352525"/>
          </a:xfrm>
          <a:prstGeom prst="rect">
            <a:avLst/>
          </a:prstGeom>
          <a:noFill/>
          <a:ln>
            <a:noFill/>
          </a:ln>
        </p:spPr>
      </p:pic>
      <p:pic>
        <p:nvPicPr>
          <p:cNvPr id="177" name="Google Shape;177;p11"/>
          <p:cNvPicPr preferRelativeResize="0"/>
          <p:nvPr/>
        </p:nvPicPr>
        <p:blipFill>
          <a:blip r:embed="rId12">
            <a:alphaModFix/>
          </a:blip>
          <a:stretch>
            <a:fillRect/>
          </a:stretch>
        </p:blipFill>
        <p:spPr>
          <a:xfrm>
            <a:off x="258825" y="8406100"/>
            <a:ext cx="352500" cy="352500"/>
          </a:xfrm>
          <a:prstGeom prst="rect">
            <a:avLst/>
          </a:prstGeom>
          <a:noFill/>
          <a:ln>
            <a:noFill/>
          </a:ln>
        </p:spPr>
      </p:pic>
      <p:pic>
        <p:nvPicPr>
          <p:cNvPr id="178" name="Google Shape;178;p11"/>
          <p:cNvPicPr preferRelativeResize="0"/>
          <p:nvPr/>
        </p:nvPicPr>
        <p:blipFill>
          <a:blip r:embed="rId13">
            <a:alphaModFix/>
          </a:blip>
          <a:stretch>
            <a:fillRect/>
          </a:stretch>
        </p:blipFill>
        <p:spPr>
          <a:xfrm>
            <a:off x="2879350" y="6899863"/>
            <a:ext cx="352500" cy="352500"/>
          </a:xfrm>
          <a:prstGeom prst="rect">
            <a:avLst/>
          </a:prstGeom>
          <a:noFill/>
          <a:ln>
            <a:noFill/>
          </a:ln>
        </p:spPr>
      </p:pic>
      <p:sp>
        <p:nvSpPr>
          <p:cNvPr id="179" name="Google Shape;179;p11"/>
          <p:cNvSpPr txBox="1"/>
          <p:nvPr/>
        </p:nvSpPr>
        <p:spPr>
          <a:xfrm>
            <a:off x="2779650" y="10201850"/>
            <a:ext cx="4941600" cy="526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ar" sz="900">
                <a:solidFill>
                  <a:srgbClr val="6AA84F"/>
                </a:solidFill>
                <a:latin typeface="Mada"/>
                <a:ea typeface="Mada"/>
                <a:cs typeface="Mada"/>
                <a:sym typeface="Mada"/>
              </a:rPr>
              <a:t>3: Actually even those who don’t lose weight but exercise may have normal BP</a:t>
            </a:r>
            <a:endParaRPr sz="900">
              <a:solidFill>
                <a:srgbClr val="6AA84F"/>
              </a:solidFill>
              <a:latin typeface="Mada"/>
              <a:ea typeface="Mada"/>
              <a:cs typeface="Mada"/>
              <a:sym typeface="Mada"/>
            </a:endParaRPr>
          </a:p>
          <a:p>
            <a:pPr indent="0" lvl="0" marL="0" rtl="0" algn="l">
              <a:lnSpc>
                <a:spcPct val="115000"/>
              </a:lnSpc>
              <a:spcBef>
                <a:spcPts val="0"/>
              </a:spcBef>
              <a:spcAft>
                <a:spcPts val="0"/>
              </a:spcAft>
              <a:buNone/>
            </a:pPr>
            <a:r>
              <a:rPr lang="ar" sz="900">
                <a:solidFill>
                  <a:srgbClr val="6AA84F"/>
                </a:solidFill>
                <a:latin typeface="Mada"/>
                <a:ea typeface="Mada"/>
                <a:cs typeface="Mada"/>
                <a:sym typeface="Mada"/>
              </a:rPr>
              <a:t>4: causes salt and water retention</a:t>
            </a:r>
            <a:endParaRPr/>
          </a:p>
        </p:txBody>
      </p:sp>
      <p:sp>
        <p:nvSpPr>
          <p:cNvPr id="180" name="Google Shape;180;p11"/>
          <p:cNvSpPr/>
          <p:nvPr/>
        </p:nvSpPr>
        <p:spPr>
          <a:xfrm>
            <a:off x="4986025" y="4658575"/>
            <a:ext cx="359400" cy="3897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txBox="1"/>
          <p:nvPr/>
        </p:nvSpPr>
        <p:spPr>
          <a:xfrm>
            <a:off x="620150" y="7044600"/>
            <a:ext cx="2016900" cy="2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700">
                <a:solidFill>
                  <a:srgbClr val="999999"/>
                </a:solidFill>
                <a:latin typeface="Mada"/>
                <a:ea typeface="Mada"/>
                <a:cs typeface="Mada"/>
                <a:sym typeface="Mada"/>
              </a:rPr>
              <a:t>Highly recommend you read about this topic!!</a:t>
            </a:r>
            <a:endParaRPr b="1" sz="700">
              <a:solidFill>
                <a:srgbClr val="999999"/>
              </a:solidFill>
              <a:latin typeface="Mada"/>
              <a:ea typeface="Mada"/>
              <a:cs typeface="Mada"/>
              <a:sym typeface="Mada"/>
            </a:endParaRPr>
          </a:p>
          <a:p>
            <a:pPr indent="0" lvl="0" marL="0" rtl="0" algn="l">
              <a:spcBef>
                <a:spcPts val="0"/>
              </a:spcBef>
              <a:spcAft>
                <a:spcPts val="0"/>
              </a:spcAft>
              <a:buNone/>
            </a:pPr>
            <a:r>
              <a:rPr b="1" lang="ar" sz="700" u="sng">
                <a:solidFill>
                  <a:schemeClr val="hlink"/>
                </a:solidFill>
                <a:latin typeface="Mada"/>
                <a:ea typeface="Mada"/>
                <a:cs typeface="Mada"/>
                <a:sym typeface="Mada"/>
                <a:hlinkClick r:id="rId14"/>
              </a:rPr>
              <a:t>Click here</a:t>
            </a:r>
            <a:endParaRPr b="1" sz="700">
              <a:solidFill>
                <a:srgbClr val="999999"/>
              </a:solidFill>
              <a:latin typeface="Mada"/>
              <a:ea typeface="Mada"/>
              <a:cs typeface="Mada"/>
              <a:sym typeface="Mada"/>
            </a:endParaRPr>
          </a:p>
        </p:txBody>
      </p:sp>
      <p:sp>
        <p:nvSpPr>
          <p:cNvPr id="182" name="Google Shape;182;p11"/>
          <p:cNvSpPr/>
          <p:nvPr/>
        </p:nvSpPr>
        <p:spPr>
          <a:xfrm>
            <a:off x="2263077" y="6820625"/>
            <a:ext cx="173400" cy="186600"/>
          </a:xfrm>
          <a:prstGeom prst="star5">
            <a:avLst>
              <a:gd fmla="val 19098" name="adj"/>
              <a:gd fmla="val 105146" name="hf"/>
              <a:gd fmla="val 110557" name="vf"/>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txBox="1"/>
          <p:nvPr/>
        </p:nvSpPr>
        <p:spPr>
          <a:xfrm>
            <a:off x="5747425" y="4800325"/>
            <a:ext cx="697500" cy="298500"/>
          </a:xfrm>
          <a:prstGeom prst="rect">
            <a:avLst/>
          </a:prstGeom>
          <a:noFill/>
          <a:ln cap="flat" cmpd="sng" w="9525">
            <a:solidFill>
              <a:srgbClr val="76A5AF"/>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0000FF"/>
                </a:solidFill>
                <a:latin typeface="Mada"/>
                <a:ea typeface="Mada"/>
                <a:cs typeface="Mada"/>
                <a:sym typeface="Mada"/>
              </a:rPr>
              <a:t>C</a:t>
            </a:r>
            <a:r>
              <a:rPr b="1" lang="ar">
                <a:latin typeface="Mada"/>
                <a:ea typeface="Mada"/>
                <a:cs typeface="Mada"/>
                <a:sym typeface="Mada"/>
              </a:rPr>
              <a:t>’s</a:t>
            </a:r>
            <a:endParaRPr b="1">
              <a:latin typeface="Mada"/>
              <a:ea typeface="Mada"/>
              <a:cs typeface="Mada"/>
              <a:sym typeface="Mad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graphicFrame>
        <p:nvGraphicFramePr>
          <p:cNvPr id="188" name="Google Shape;188;p12"/>
          <p:cNvGraphicFramePr/>
          <p:nvPr/>
        </p:nvGraphicFramePr>
        <p:xfrm>
          <a:off x="105638" y="848175"/>
          <a:ext cx="3000000" cy="3000000"/>
        </p:xfrm>
        <a:graphic>
          <a:graphicData uri="http://schemas.openxmlformats.org/drawingml/2006/table">
            <a:tbl>
              <a:tblPr>
                <a:noFill/>
                <a:tableStyleId>{13D45931-49A7-4C74-BC04-1757FAAB3760}</a:tableStyleId>
              </a:tblPr>
              <a:tblGrid>
                <a:gridCol w="1084775"/>
                <a:gridCol w="1376650"/>
                <a:gridCol w="1230700"/>
                <a:gridCol w="1230700"/>
                <a:gridCol w="1153350"/>
                <a:gridCol w="1308025"/>
              </a:tblGrid>
              <a:tr h="381000">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Cause</a:t>
                      </a:r>
                      <a:endParaRPr b="1" sz="1300">
                        <a:solidFill>
                          <a:srgbClr val="FFFFFF"/>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Clinical history</a:t>
                      </a:r>
                      <a:endParaRPr b="1" sz="1300">
                        <a:solidFill>
                          <a:srgbClr val="FFFFFF"/>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Physical examination</a:t>
                      </a:r>
                      <a:endParaRPr b="1" sz="1300">
                        <a:solidFill>
                          <a:srgbClr val="FFFFFF"/>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Laboratory investigations</a:t>
                      </a:r>
                      <a:endParaRPr b="1" sz="1300">
                        <a:solidFill>
                          <a:srgbClr val="FFFFFF"/>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First-line test</a:t>
                      </a:r>
                      <a:endParaRPr b="1" sz="1300">
                        <a:solidFill>
                          <a:srgbClr val="FFFFFF"/>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Additional test</a:t>
                      </a:r>
                      <a:endParaRPr b="1" sz="1300">
                        <a:solidFill>
                          <a:srgbClr val="FFFFFF"/>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r>
              <a:tr h="381000">
                <a:tc gridSpan="6">
                  <a:txBody>
                    <a:bodyPr/>
                    <a:lstStyle/>
                    <a:p>
                      <a:pPr indent="0" lvl="0" marL="0" rtl="0" algn="ctr">
                        <a:spcBef>
                          <a:spcPts val="0"/>
                        </a:spcBef>
                        <a:spcAft>
                          <a:spcPts val="0"/>
                        </a:spcAft>
                        <a:buNone/>
                      </a:pPr>
                      <a:r>
                        <a:rPr b="1" lang="ar" sz="1600">
                          <a:solidFill>
                            <a:srgbClr val="CEA320"/>
                          </a:solidFill>
                          <a:latin typeface="Mada"/>
                          <a:ea typeface="Mada"/>
                          <a:cs typeface="Mada"/>
                          <a:sym typeface="Mada"/>
                        </a:rPr>
                        <a:t>Common causes</a:t>
                      </a:r>
                      <a:endParaRPr b="1" sz="1600">
                        <a:solidFill>
                          <a:srgbClr val="CEA320"/>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hMerge="1"/>
                <a:tc hMerge="1"/>
                <a:tc hMerge="1"/>
                <a:tc hMerge="1"/>
                <a:tc hMerge="1"/>
              </a:tr>
              <a:tr h="381000">
                <a:tc>
                  <a:txBody>
                    <a:bodyPr/>
                    <a:lstStyle/>
                    <a:p>
                      <a:pPr indent="0" lvl="0" marL="0" rtl="0" algn="ctr">
                        <a:spcBef>
                          <a:spcPts val="0"/>
                        </a:spcBef>
                        <a:spcAft>
                          <a:spcPts val="0"/>
                        </a:spcAft>
                        <a:buNone/>
                      </a:pPr>
                      <a:r>
                        <a:rPr b="1" lang="ar" sz="1000">
                          <a:latin typeface="Mada"/>
                          <a:ea typeface="Mada"/>
                          <a:cs typeface="Mada"/>
                          <a:sym typeface="Mada"/>
                        </a:rPr>
                        <a:t>Renal </a:t>
                      </a:r>
                      <a:r>
                        <a:rPr b="1" lang="ar" sz="1000">
                          <a:latin typeface="Mada"/>
                          <a:ea typeface="Mada"/>
                          <a:cs typeface="Mada"/>
                          <a:sym typeface="Mada"/>
                        </a:rPr>
                        <a:t>parenchymal</a:t>
                      </a:r>
                      <a:r>
                        <a:rPr b="1" lang="ar" sz="1000">
                          <a:latin typeface="Mada"/>
                          <a:ea typeface="Mada"/>
                          <a:cs typeface="Mada"/>
                          <a:sym typeface="Mada"/>
                        </a:rPr>
                        <a:t> disease</a:t>
                      </a:r>
                      <a:endParaRPr b="1" sz="10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000">
                          <a:latin typeface="Mada"/>
                          <a:ea typeface="Mada"/>
                          <a:cs typeface="Mada"/>
                          <a:sym typeface="Mada"/>
                        </a:rPr>
                        <a:t>History of UTI or </a:t>
                      </a:r>
                      <a:r>
                        <a:rPr lang="ar" sz="1000">
                          <a:latin typeface="Mada"/>
                          <a:ea typeface="Mada"/>
                          <a:cs typeface="Mada"/>
                          <a:sym typeface="Mada"/>
                        </a:rPr>
                        <a:t>obstruction</a:t>
                      </a:r>
                      <a:r>
                        <a:rPr lang="ar" sz="1000">
                          <a:latin typeface="Mada"/>
                          <a:ea typeface="Mada"/>
                          <a:cs typeface="Mada"/>
                          <a:sym typeface="Mada"/>
                        </a:rPr>
                        <a:t>, hematuria, analgesic abuse, family history of polycystic kidney disease</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Abdominal </a:t>
                      </a:r>
                      <a:r>
                        <a:rPr b="1" lang="ar" sz="1000">
                          <a:latin typeface="Mada"/>
                          <a:ea typeface="Mada"/>
                          <a:cs typeface="Mada"/>
                          <a:sym typeface="Mada"/>
                        </a:rPr>
                        <a:t>mass </a:t>
                      </a:r>
                      <a:r>
                        <a:rPr lang="ar" sz="1000">
                          <a:latin typeface="Mada"/>
                          <a:ea typeface="Mada"/>
                          <a:cs typeface="Mada"/>
                          <a:sym typeface="Mada"/>
                        </a:rPr>
                        <a:t>(</a:t>
                      </a:r>
                      <a:r>
                        <a:rPr lang="ar" sz="1000">
                          <a:solidFill>
                            <a:schemeClr val="dk1"/>
                          </a:solidFill>
                          <a:latin typeface="Mada"/>
                          <a:ea typeface="Mada"/>
                          <a:cs typeface="Mada"/>
                          <a:sym typeface="Mada"/>
                        </a:rPr>
                        <a:t>polycystic kidney disease</a:t>
                      </a:r>
                      <a:r>
                        <a:rPr lang="ar" sz="1000">
                          <a:latin typeface="Mada"/>
                          <a:ea typeface="Mada"/>
                          <a:cs typeface="Mada"/>
                          <a:sym typeface="Mada"/>
                        </a:rPr>
                        <a:t>)</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Protein, </a:t>
                      </a:r>
                      <a:r>
                        <a:rPr lang="ar" sz="1000">
                          <a:latin typeface="Mada"/>
                          <a:ea typeface="Mada"/>
                          <a:cs typeface="Mada"/>
                          <a:sym typeface="Mada"/>
                        </a:rPr>
                        <a:t>erythrocytes</a:t>
                      </a:r>
                      <a:r>
                        <a:rPr lang="ar" sz="1000">
                          <a:latin typeface="Mada"/>
                          <a:ea typeface="Mada"/>
                          <a:cs typeface="Mada"/>
                          <a:sym typeface="Mada"/>
                        </a:rPr>
                        <a:t> or </a:t>
                      </a:r>
                      <a:r>
                        <a:rPr lang="ar" sz="1000">
                          <a:latin typeface="Mada"/>
                          <a:ea typeface="Mada"/>
                          <a:cs typeface="Mada"/>
                          <a:sym typeface="Mada"/>
                        </a:rPr>
                        <a:t>leukocytes</a:t>
                      </a:r>
                      <a:r>
                        <a:rPr lang="ar" sz="1000">
                          <a:latin typeface="Mada"/>
                          <a:ea typeface="Mada"/>
                          <a:cs typeface="Mada"/>
                          <a:sym typeface="Mada"/>
                        </a:rPr>
                        <a:t> in urine, </a:t>
                      </a:r>
                      <a:r>
                        <a:rPr lang="ar" sz="1000">
                          <a:latin typeface="Mada"/>
                          <a:ea typeface="Mada"/>
                          <a:cs typeface="Mada"/>
                          <a:sym typeface="Mada"/>
                        </a:rPr>
                        <a:t>decreased</a:t>
                      </a:r>
                      <a:r>
                        <a:rPr lang="ar" sz="1000">
                          <a:latin typeface="Mada"/>
                          <a:ea typeface="Mada"/>
                          <a:cs typeface="Mada"/>
                          <a:sym typeface="Mada"/>
                        </a:rPr>
                        <a:t> GFR</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Renal </a:t>
                      </a:r>
                      <a:r>
                        <a:rPr b="1" lang="ar" sz="1000">
                          <a:latin typeface="Mada"/>
                          <a:ea typeface="Mada"/>
                          <a:cs typeface="Mada"/>
                          <a:sym typeface="Mada"/>
                        </a:rPr>
                        <a:t>ultrasound</a:t>
                      </a:r>
                      <a:endParaRPr b="1"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Detailed work-up for kidney disease</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000">
                          <a:latin typeface="Mada"/>
                          <a:ea typeface="Mada"/>
                          <a:cs typeface="Mada"/>
                          <a:sym typeface="Mada"/>
                        </a:rPr>
                        <a:t>Renal artery stenosis</a:t>
                      </a:r>
                      <a:endParaRPr b="1" sz="10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b="1" lang="ar" sz="1000">
                          <a:latin typeface="Mada"/>
                          <a:ea typeface="Mada"/>
                          <a:cs typeface="Mada"/>
                          <a:sym typeface="Mada"/>
                        </a:rPr>
                        <a:t>Fibromuscular dysplasia:</a:t>
                      </a:r>
                      <a:endParaRPr b="1" sz="1000">
                        <a:latin typeface="Mada"/>
                        <a:ea typeface="Mada"/>
                        <a:cs typeface="Mada"/>
                        <a:sym typeface="Mada"/>
                      </a:endParaRPr>
                    </a:p>
                    <a:p>
                      <a:pPr indent="0" lvl="0" marL="0" rtl="0" algn="ctr">
                        <a:spcBef>
                          <a:spcPts val="0"/>
                        </a:spcBef>
                        <a:spcAft>
                          <a:spcPts val="0"/>
                        </a:spcAft>
                        <a:buNone/>
                      </a:pPr>
                      <a:r>
                        <a:rPr lang="ar" sz="1000">
                          <a:latin typeface="Mada"/>
                          <a:ea typeface="Mada"/>
                          <a:cs typeface="Mada"/>
                          <a:sym typeface="Mada"/>
                        </a:rPr>
                        <a:t>Early-onset </a:t>
                      </a:r>
                      <a:r>
                        <a:rPr lang="ar" sz="1000">
                          <a:latin typeface="Mada"/>
                          <a:ea typeface="Mada"/>
                          <a:cs typeface="Mada"/>
                          <a:sym typeface="Mada"/>
                        </a:rPr>
                        <a:t>hypertension</a:t>
                      </a:r>
                      <a:r>
                        <a:rPr lang="ar" sz="1000">
                          <a:latin typeface="Mada"/>
                          <a:ea typeface="Mada"/>
                          <a:cs typeface="Mada"/>
                          <a:sym typeface="Mada"/>
                        </a:rPr>
                        <a:t> (</a:t>
                      </a:r>
                      <a:r>
                        <a:rPr lang="ar" sz="1000">
                          <a:latin typeface="Mada"/>
                          <a:ea typeface="Mada"/>
                          <a:cs typeface="Mada"/>
                          <a:sym typeface="Mada"/>
                        </a:rPr>
                        <a:t>especially</a:t>
                      </a:r>
                      <a:r>
                        <a:rPr lang="ar" sz="1000">
                          <a:latin typeface="Mada"/>
                          <a:ea typeface="Mada"/>
                          <a:cs typeface="Mada"/>
                          <a:sym typeface="Mada"/>
                        </a:rPr>
                        <a:t> in women).</a:t>
                      </a:r>
                      <a:endParaRPr sz="1000">
                        <a:latin typeface="Mada"/>
                        <a:ea typeface="Mada"/>
                        <a:cs typeface="Mada"/>
                        <a:sym typeface="Mada"/>
                      </a:endParaRPr>
                    </a:p>
                    <a:p>
                      <a:pPr indent="0" lvl="0" marL="0" rtl="0" algn="ctr">
                        <a:spcBef>
                          <a:spcPts val="0"/>
                        </a:spcBef>
                        <a:spcAft>
                          <a:spcPts val="0"/>
                        </a:spcAft>
                        <a:buNone/>
                      </a:pPr>
                      <a:r>
                        <a:rPr b="1" lang="ar" sz="1000">
                          <a:latin typeface="Mada"/>
                          <a:ea typeface="Mada"/>
                          <a:cs typeface="Mada"/>
                          <a:sym typeface="Mada"/>
                        </a:rPr>
                        <a:t>Atherosclerotic plaque:</a:t>
                      </a:r>
                      <a:endParaRPr b="1" sz="1000">
                        <a:latin typeface="Mada"/>
                        <a:ea typeface="Mada"/>
                        <a:cs typeface="Mada"/>
                        <a:sym typeface="Mada"/>
                      </a:endParaRPr>
                    </a:p>
                    <a:p>
                      <a:pPr indent="0" lvl="0" marL="0" rtl="0" algn="ctr">
                        <a:spcBef>
                          <a:spcPts val="0"/>
                        </a:spcBef>
                        <a:spcAft>
                          <a:spcPts val="0"/>
                        </a:spcAft>
                        <a:buNone/>
                      </a:pPr>
                      <a:r>
                        <a:rPr lang="ar" sz="1000">
                          <a:latin typeface="Mada"/>
                          <a:ea typeface="Mada"/>
                          <a:cs typeface="Mada"/>
                          <a:sym typeface="Mada"/>
                        </a:rPr>
                        <a:t>Abrupt-onset hypertension, </a:t>
                      </a:r>
                      <a:r>
                        <a:rPr lang="ar" sz="1000">
                          <a:latin typeface="Mada"/>
                          <a:ea typeface="Mada"/>
                          <a:cs typeface="Mada"/>
                          <a:sym typeface="Mada"/>
                        </a:rPr>
                        <a:t>worsening</a:t>
                      </a:r>
                      <a:r>
                        <a:rPr lang="ar" sz="1000">
                          <a:latin typeface="Mada"/>
                          <a:ea typeface="Mada"/>
                          <a:cs typeface="Mada"/>
                          <a:sym typeface="Mada"/>
                        </a:rPr>
                        <a:t> or difficult to treat; flash pulmonary edema</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Abdominal </a:t>
                      </a:r>
                      <a:r>
                        <a:rPr b="1" lang="ar" sz="1000">
                          <a:latin typeface="Mada"/>
                          <a:ea typeface="Mada"/>
                          <a:cs typeface="Mada"/>
                          <a:sym typeface="Mada"/>
                        </a:rPr>
                        <a:t>bruit</a:t>
                      </a:r>
                      <a:endParaRPr b="1"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Difference of &gt;1.5cm in length between the two kidneys (Renal ultrasound), rapid deterioration in renal function (spontaneous or in response to RAA blockers)</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Renal</a:t>
                      </a:r>
                      <a:r>
                        <a:rPr b="1" lang="ar" sz="1000">
                          <a:latin typeface="Mada"/>
                          <a:ea typeface="Mada"/>
                          <a:cs typeface="Mada"/>
                          <a:sym typeface="Mada"/>
                        </a:rPr>
                        <a:t> duplex doppler </a:t>
                      </a:r>
                      <a:r>
                        <a:rPr lang="ar" sz="1000">
                          <a:latin typeface="Mada"/>
                          <a:ea typeface="Mada"/>
                          <a:cs typeface="Mada"/>
                          <a:sym typeface="Mada"/>
                        </a:rPr>
                        <a:t>ultrasonography</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CC0000"/>
                          </a:solidFill>
                          <a:latin typeface="Mada"/>
                          <a:ea typeface="Mada"/>
                          <a:cs typeface="Mada"/>
                          <a:sym typeface="Mada"/>
                        </a:rPr>
                        <a:t>Renal </a:t>
                      </a:r>
                      <a:r>
                        <a:rPr b="1" lang="ar" sz="1000">
                          <a:solidFill>
                            <a:srgbClr val="CC0000"/>
                          </a:solidFill>
                          <a:latin typeface="Mada"/>
                          <a:ea typeface="Mada"/>
                          <a:cs typeface="Mada"/>
                          <a:sym typeface="Mada"/>
                        </a:rPr>
                        <a:t>arteriogram</a:t>
                      </a:r>
                      <a:r>
                        <a:rPr b="1" lang="ar" sz="1000">
                          <a:solidFill>
                            <a:srgbClr val="CC0000"/>
                          </a:solidFill>
                          <a:latin typeface="Mada"/>
                          <a:ea typeface="Mada"/>
                          <a:cs typeface="Mada"/>
                          <a:sym typeface="Mada"/>
                        </a:rPr>
                        <a:t>:</a:t>
                      </a:r>
                      <a:endParaRPr b="1" sz="1000">
                        <a:solidFill>
                          <a:srgbClr val="CC0000"/>
                        </a:solidFill>
                        <a:latin typeface="Mada"/>
                        <a:ea typeface="Mada"/>
                        <a:cs typeface="Mada"/>
                        <a:sym typeface="Mada"/>
                      </a:endParaRPr>
                    </a:p>
                    <a:p>
                      <a:pPr indent="0" lvl="0" marL="0" rtl="0" algn="ctr">
                        <a:spcBef>
                          <a:spcPts val="0"/>
                        </a:spcBef>
                        <a:spcAft>
                          <a:spcPts val="0"/>
                        </a:spcAft>
                        <a:buNone/>
                      </a:pPr>
                      <a:r>
                        <a:rPr b="1" lang="ar" sz="1000">
                          <a:latin typeface="Mada"/>
                          <a:ea typeface="Mada"/>
                          <a:cs typeface="Mada"/>
                          <a:sym typeface="Mada"/>
                        </a:rPr>
                        <a:t>Catheter angiography </a:t>
                      </a:r>
                      <a:r>
                        <a:rPr lang="ar" sz="1000">
                          <a:latin typeface="Mada"/>
                          <a:ea typeface="Mada"/>
                          <a:cs typeface="Mada"/>
                          <a:sym typeface="Mada"/>
                        </a:rPr>
                        <a:t>(</a:t>
                      </a:r>
                      <a:r>
                        <a:rPr lang="ar" sz="1000">
                          <a:solidFill>
                            <a:schemeClr val="dk1"/>
                          </a:solidFill>
                          <a:latin typeface="Mada"/>
                          <a:ea typeface="Mada"/>
                          <a:cs typeface="Mada"/>
                          <a:sym typeface="Mada"/>
                        </a:rPr>
                        <a:t>intra-arterial digital subtraction angiography</a:t>
                      </a:r>
                      <a:r>
                        <a:rPr lang="ar" sz="1000">
                          <a:latin typeface="Mada"/>
                          <a:ea typeface="Mada"/>
                          <a:cs typeface="Mada"/>
                          <a:sym typeface="Mada"/>
                        </a:rPr>
                        <a:t>)</a:t>
                      </a:r>
                      <a:endParaRPr sz="1000">
                        <a:latin typeface="Mada"/>
                        <a:ea typeface="Mada"/>
                        <a:cs typeface="Mada"/>
                        <a:sym typeface="Mada"/>
                      </a:endParaRPr>
                    </a:p>
                    <a:p>
                      <a:pPr indent="0" lvl="0" marL="0" rtl="0" algn="ctr">
                        <a:spcBef>
                          <a:spcPts val="0"/>
                        </a:spcBef>
                        <a:spcAft>
                          <a:spcPts val="0"/>
                        </a:spcAft>
                        <a:buNone/>
                      </a:pPr>
                      <a:r>
                        <a:rPr b="1" lang="ar" sz="1000">
                          <a:solidFill>
                            <a:srgbClr val="CC0000"/>
                          </a:solidFill>
                          <a:latin typeface="Mada"/>
                          <a:ea typeface="Mada"/>
                          <a:cs typeface="Mada"/>
                          <a:sym typeface="Mada"/>
                        </a:rPr>
                        <a:t>“GOLD STANDARD”</a:t>
                      </a:r>
                      <a:endParaRPr b="1" sz="1000">
                        <a:solidFill>
                          <a:srgbClr val="CC0000"/>
                        </a:solidFill>
                        <a:latin typeface="Mada"/>
                        <a:ea typeface="Mada"/>
                        <a:cs typeface="Mada"/>
                        <a:sym typeface="Mada"/>
                      </a:endParaRPr>
                    </a:p>
                    <a:p>
                      <a:pPr indent="0" lvl="0" marL="0" rtl="0" algn="ctr">
                        <a:spcBef>
                          <a:spcPts val="0"/>
                        </a:spcBef>
                        <a:spcAft>
                          <a:spcPts val="0"/>
                        </a:spcAft>
                        <a:buNone/>
                      </a:pPr>
                      <a:r>
                        <a:t/>
                      </a:r>
                      <a:endParaRPr sz="1000">
                        <a:latin typeface="Mada"/>
                        <a:ea typeface="Mada"/>
                        <a:cs typeface="Mada"/>
                        <a:sym typeface="Mada"/>
                      </a:endParaRPr>
                    </a:p>
                    <a:p>
                      <a:pPr indent="0" lvl="0" marL="0" rtl="0" algn="ctr">
                        <a:spcBef>
                          <a:spcPts val="0"/>
                        </a:spcBef>
                        <a:spcAft>
                          <a:spcPts val="0"/>
                        </a:spcAft>
                        <a:buNone/>
                      </a:pPr>
                      <a:r>
                        <a:t/>
                      </a:r>
                      <a:endParaRPr sz="1000">
                        <a:latin typeface="Mada"/>
                        <a:ea typeface="Mada"/>
                        <a:cs typeface="Mada"/>
                        <a:sym typeface="Mada"/>
                      </a:endParaRPr>
                    </a:p>
                    <a:p>
                      <a:pPr indent="0" lvl="0" marL="0" rtl="0" algn="ctr">
                        <a:spcBef>
                          <a:spcPts val="0"/>
                        </a:spcBef>
                        <a:spcAft>
                          <a:spcPts val="0"/>
                        </a:spcAft>
                        <a:buNone/>
                      </a:pPr>
                      <a:r>
                        <a:t/>
                      </a:r>
                      <a:endParaRPr sz="1000">
                        <a:latin typeface="Mada"/>
                        <a:ea typeface="Mada"/>
                        <a:cs typeface="Mada"/>
                        <a:sym typeface="Mada"/>
                      </a:endParaRPr>
                    </a:p>
                    <a:p>
                      <a:pPr indent="0" lvl="0" marL="0" rtl="0" algn="ctr">
                        <a:spcBef>
                          <a:spcPts val="0"/>
                        </a:spcBef>
                        <a:spcAft>
                          <a:spcPts val="0"/>
                        </a:spcAft>
                        <a:buNone/>
                      </a:pPr>
                      <a:r>
                        <a:rPr lang="ar" sz="1000">
                          <a:latin typeface="Mada"/>
                          <a:ea typeface="Mada"/>
                          <a:cs typeface="Mada"/>
                          <a:sym typeface="Mada"/>
                        </a:rPr>
                        <a:t>MRI angiography, spiral CT,</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000">
                          <a:latin typeface="Mada"/>
                          <a:ea typeface="Mada"/>
                          <a:cs typeface="Mada"/>
                          <a:sym typeface="Mada"/>
                        </a:rPr>
                        <a:t>Primary </a:t>
                      </a:r>
                      <a:r>
                        <a:rPr b="1" lang="ar" sz="1000">
                          <a:latin typeface="Mada"/>
                          <a:ea typeface="Mada"/>
                          <a:cs typeface="Mada"/>
                          <a:sym typeface="Mada"/>
                        </a:rPr>
                        <a:t>aldosteronism</a:t>
                      </a:r>
                      <a:endParaRPr b="1" sz="10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000">
                          <a:latin typeface="Mada"/>
                          <a:ea typeface="Mada"/>
                          <a:cs typeface="Mada"/>
                          <a:sym typeface="Mada"/>
                        </a:rPr>
                        <a:t>Muscle </a:t>
                      </a:r>
                      <a:r>
                        <a:rPr b="1" lang="ar" sz="1000">
                          <a:latin typeface="Mada"/>
                          <a:ea typeface="Mada"/>
                          <a:cs typeface="Mada"/>
                          <a:sym typeface="Mada"/>
                        </a:rPr>
                        <a:t>weakness</a:t>
                      </a:r>
                      <a:r>
                        <a:rPr lang="ar" sz="1000">
                          <a:latin typeface="Mada"/>
                          <a:ea typeface="Mada"/>
                          <a:cs typeface="Mada"/>
                          <a:sym typeface="Mada"/>
                        </a:rPr>
                        <a:t>; </a:t>
                      </a:r>
                      <a:r>
                        <a:rPr lang="ar" sz="1000">
                          <a:latin typeface="Mada"/>
                          <a:ea typeface="Mada"/>
                          <a:cs typeface="Mada"/>
                          <a:sym typeface="Mada"/>
                        </a:rPr>
                        <a:t>family</a:t>
                      </a:r>
                      <a:r>
                        <a:rPr lang="ar" sz="1000">
                          <a:latin typeface="Mada"/>
                          <a:ea typeface="Mada"/>
                          <a:cs typeface="Mada"/>
                          <a:sym typeface="Mada"/>
                        </a:rPr>
                        <a:t> history of early-onset </a:t>
                      </a:r>
                      <a:r>
                        <a:rPr lang="ar" sz="1000">
                          <a:latin typeface="Mada"/>
                          <a:ea typeface="Mada"/>
                          <a:cs typeface="Mada"/>
                          <a:sym typeface="Mada"/>
                        </a:rPr>
                        <a:t>hypertension</a:t>
                      </a:r>
                      <a:r>
                        <a:rPr lang="ar" sz="1000">
                          <a:latin typeface="Mada"/>
                          <a:ea typeface="Mada"/>
                          <a:cs typeface="Mada"/>
                          <a:sym typeface="Mada"/>
                        </a:rPr>
                        <a:t> and cerebrovascular events age &lt;40 years</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ar" sz="1000">
                          <a:latin typeface="Mada"/>
                          <a:ea typeface="Mada"/>
                          <a:cs typeface="Mada"/>
                          <a:sym typeface="Mada"/>
                        </a:rPr>
                        <a:t>Arrhythmias </a:t>
                      </a:r>
                      <a:endParaRPr b="1" sz="1000">
                        <a:latin typeface="Mada"/>
                        <a:ea typeface="Mada"/>
                        <a:cs typeface="Mada"/>
                        <a:sym typeface="Mada"/>
                      </a:endParaRPr>
                    </a:p>
                    <a:p>
                      <a:pPr indent="0" lvl="0" marL="0" rtl="0" algn="ctr">
                        <a:spcBef>
                          <a:spcPts val="0"/>
                        </a:spcBef>
                        <a:spcAft>
                          <a:spcPts val="0"/>
                        </a:spcAft>
                        <a:buNone/>
                      </a:pPr>
                      <a:r>
                        <a:rPr lang="ar" sz="1000">
                          <a:latin typeface="Mada"/>
                          <a:ea typeface="Mada"/>
                          <a:cs typeface="Mada"/>
                          <a:sym typeface="Mada"/>
                        </a:rPr>
                        <a:t>(if </a:t>
                      </a:r>
                      <a:r>
                        <a:rPr lang="ar" sz="1000">
                          <a:latin typeface="Mada"/>
                          <a:ea typeface="Mada"/>
                          <a:cs typeface="Mada"/>
                          <a:sym typeface="Mada"/>
                        </a:rPr>
                        <a:t>severe</a:t>
                      </a:r>
                      <a:r>
                        <a:rPr lang="ar" sz="1000">
                          <a:latin typeface="Mada"/>
                          <a:ea typeface="Mada"/>
                          <a:cs typeface="Mada"/>
                          <a:sym typeface="Mada"/>
                        </a:rPr>
                        <a:t> hypokalemia)</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ar" sz="1000">
                          <a:latin typeface="Mada"/>
                          <a:ea typeface="Mada"/>
                          <a:cs typeface="Mada"/>
                          <a:sym typeface="Mada"/>
                        </a:rPr>
                        <a:t>hypokalemia </a:t>
                      </a:r>
                      <a:r>
                        <a:rPr lang="ar" sz="1000">
                          <a:latin typeface="Mada"/>
                          <a:ea typeface="Mada"/>
                          <a:cs typeface="Mada"/>
                          <a:sym typeface="Mada"/>
                        </a:rPr>
                        <a:t>(</a:t>
                      </a:r>
                      <a:r>
                        <a:rPr lang="ar" sz="1000">
                          <a:latin typeface="Mada"/>
                          <a:ea typeface="Mada"/>
                          <a:cs typeface="Mada"/>
                          <a:sym typeface="Mada"/>
                        </a:rPr>
                        <a:t>spontaneous</a:t>
                      </a:r>
                      <a:r>
                        <a:rPr lang="ar" sz="1000">
                          <a:latin typeface="Mada"/>
                          <a:ea typeface="Mada"/>
                          <a:cs typeface="Mada"/>
                          <a:sym typeface="Mada"/>
                        </a:rPr>
                        <a:t> or </a:t>
                      </a:r>
                      <a:r>
                        <a:rPr lang="ar" sz="1000">
                          <a:latin typeface="Mada"/>
                          <a:ea typeface="Mada"/>
                          <a:cs typeface="Mada"/>
                          <a:sym typeface="Mada"/>
                        </a:rPr>
                        <a:t>diuretic</a:t>
                      </a:r>
                      <a:r>
                        <a:rPr lang="ar" sz="1000">
                          <a:latin typeface="Mada"/>
                          <a:ea typeface="Mada"/>
                          <a:cs typeface="Mada"/>
                          <a:sym typeface="Mada"/>
                        </a:rPr>
                        <a:t> induced); incidental discovery of adrenal masses</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Aldosterone:renin ratio under standardized conditions (correction of hypokalemia and </a:t>
                      </a:r>
                      <a:r>
                        <a:rPr lang="ar" sz="1000">
                          <a:latin typeface="Mada"/>
                          <a:ea typeface="Mada"/>
                          <a:cs typeface="Mada"/>
                          <a:sym typeface="Mada"/>
                        </a:rPr>
                        <a:t>withdrawal</a:t>
                      </a:r>
                      <a:r>
                        <a:rPr lang="ar" sz="1000">
                          <a:latin typeface="Mada"/>
                          <a:ea typeface="Mada"/>
                          <a:cs typeface="Mada"/>
                          <a:sym typeface="Mada"/>
                        </a:rPr>
                        <a:t> of drugs affecting RAA system)</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Confirmatory</a:t>
                      </a:r>
                      <a:r>
                        <a:rPr lang="ar" sz="1000">
                          <a:latin typeface="Mada"/>
                          <a:ea typeface="Mada"/>
                          <a:cs typeface="Mada"/>
                          <a:sym typeface="Mada"/>
                        </a:rPr>
                        <a:t> test (oral sodium loading, saline infusion, fludrocortisone suppression, or captopril test); adrenal CT scan; adrenal vein </a:t>
                      </a:r>
                      <a:r>
                        <a:rPr lang="ar" sz="1000">
                          <a:latin typeface="Mada"/>
                          <a:ea typeface="Mada"/>
                          <a:cs typeface="Mada"/>
                          <a:sym typeface="Mada"/>
                        </a:rPr>
                        <a:t>sampling</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gridSpan="6">
                  <a:txBody>
                    <a:bodyPr/>
                    <a:lstStyle/>
                    <a:p>
                      <a:pPr indent="0" lvl="0" marL="0" marR="0" rtl="0" algn="ctr">
                        <a:lnSpc>
                          <a:spcPct val="100000"/>
                        </a:lnSpc>
                        <a:spcBef>
                          <a:spcPts val="0"/>
                        </a:spcBef>
                        <a:spcAft>
                          <a:spcPts val="0"/>
                        </a:spcAft>
                        <a:buNone/>
                      </a:pPr>
                      <a:r>
                        <a:rPr b="1" lang="ar" sz="1700">
                          <a:solidFill>
                            <a:srgbClr val="CEA320"/>
                          </a:solidFill>
                          <a:latin typeface="Mada"/>
                          <a:ea typeface="Mada"/>
                          <a:cs typeface="Mada"/>
                          <a:sym typeface="Mada"/>
                        </a:rPr>
                        <a:t>Uncommon causes</a:t>
                      </a:r>
                      <a:endParaRPr b="1" sz="1700">
                        <a:solidFill>
                          <a:srgbClr val="CEA320"/>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3F3F3"/>
                    </a:solidFill>
                  </a:tcPr>
                </a:tc>
                <a:tc hMerge="1"/>
                <a:tc hMerge="1"/>
                <a:tc hMerge="1"/>
                <a:tc hMerge="1"/>
                <a:tc hMerge="1"/>
              </a:tr>
              <a:tr h="381000">
                <a:tc>
                  <a:txBody>
                    <a:bodyPr/>
                    <a:lstStyle/>
                    <a:p>
                      <a:pPr indent="0" lvl="0" marL="0" rtl="0" algn="ctr">
                        <a:spcBef>
                          <a:spcPts val="0"/>
                        </a:spcBef>
                        <a:spcAft>
                          <a:spcPts val="0"/>
                        </a:spcAft>
                        <a:buNone/>
                      </a:pPr>
                      <a:r>
                        <a:rPr b="1" lang="ar" sz="1000">
                          <a:latin typeface="Mada"/>
                          <a:ea typeface="Mada"/>
                          <a:cs typeface="Mada"/>
                          <a:sym typeface="Mada"/>
                        </a:rPr>
                        <a:t>Pheochromocytoma</a:t>
                      </a:r>
                      <a:endParaRPr b="1" sz="10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b="1" lang="ar" sz="1000">
                          <a:latin typeface="Mada"/>
                          <a:ea typeface="Mada"/>
                          <a:cs typeface="Mada"/>
                          <a:sym typeface="Mada"/>
                        </a:rPr>
                        <a:t>paroxysmal</a:t>
                      </a:r>
                      <a:r>
                        <a:rPr lang="ar" sz="1000">
                          <a:latin typeface="Mada"/>
                          <a:ea typeface="Mada"/>
                          <a:cs typeface="Mada"/>
                          <a:sym typeface="Mada"/>
                        </a:rPr>
                        <a:t> HTN; headache, swelling, sweating, palpitations, pallor; positive family history</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Skin stigmata of neurofibromatosis (cafe au lait spots, neurofibromatosis)</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Incidental </a:t>
                      </a:r>
                      <a:r>
                        <a:rPr lang="ar" sz="1000">
                          <a:latin typeface="Mada"/>
                          <a:ea typeface="Mada"/>
                          <a:cs typeface="Mada"/>
                          <a:sym typeface="Mada"/>
                        </a:rPr>
                        <a:t>discovery</a:t>
                      </a:r>
                      <a:r>
                        <a:rPr lang="ar" sz="1000">
                          <a:latin typeface="Mada"/>
                          <a:ea typeface="Mada"/>
                          <a:cs typeface="Mada"/>
                          <a:sym typeface="Mada"/>
                        </a:rPr>
                        <a:t> of adrenal masses (some cases are extra-adrenal)</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Measurement</a:t>
                      </a:r>
                      <a:r>
                        <a:rPr lang="ar" sz="1000">
                          <a:latin typeface="Mada"/>
                          <a:ea typeface="Mada"/>
                          <a:cs typeface="Mada"/>
                          <a:sym typeface="Mada"/>
                        </a:rPr>
                        <a:t> of </a:t>
                      </a:r>
                      <a:r>
                        <a:rPr b="1" lang="ar" sz="1000">
                          <a:latin typeface="Mada"/>
                          <a:ea typeface="Mada"/>
                          <a:cs typeface="Mada"/>
                          <a:sym typeface="Mada"/>
                        </a:rPr>
                        <a:t>urinary fractionated metanephrines</a:t>
                      </a:r>
                      <a:r>
                        <a:rPr lang="ar" sz="1000">
                          <a:latin typeface="Mada"/>
                          <a:ea typeface="Mada"/>
                          <a:cs typeface="Mada"/>
                          <a:sym typeface="Mada"/>
                        </a:rPr>
                        <a:t> or plasma-free metanephrines</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CT or MRI of abdomen and pelvis; </a:t>
                      </a:r>
                      <a:r>
                        <a:rPr baseline="30000" lang="ar" sz="1000">
                          <a:latin typeface="Mada"/>
                          <a:ea typeface="Mada"/>
                          <a:cs typeface="Mada"/>
                          <a:sym typeface="Mada"/>
                        </a:rPr>
                        <a:t>123</a:t>
                      </a:r>
                      <a:r>
                        <a:rPr lang="ar" sz="1000">
                          <a:latin typeface="Mada"/>
                          <a:ea typeface="Mada"/>
                          <a:cs typeface="Mada"/>
                          <a:sym typeface="Mada"/>
                        </a:rPr>
                        <a:t>I-labelled meta-</a:t>
                      </a:r>
                      <a:r>
                        <a:rPr lang="ar" sz="1000">
                          <a:latin typeface="Mada"/>
                          <a:ea typeface="Mada"/>
                          <a:cs typeface="Mada"/>
                          <a:sym typeface="Mada"/>
                        </a:rPr>
                        <a:t>iodo benzyl</a:t>
                      </a:r>
                      <a:r>
                        <a:rPr lang="ar" sz="1000">
                          <a:latin typeface="Mada"/>
                          <a:ea typeface="Mada"/>
                          <a:cs typeface="Mada"/>
                          <a:sym typeface="Mada"/>
                        </a:rPr>
                        <a:t>-</a:t>
                      </a:r>
                      <a:r>
                        <a:rPr lang="ar" sz="1000">
                          <a:latin typeface="Mada"/>
                          <a:ea typeface="Mada"/>
                          <a:cs typeface="Mada"/>
                          <a:sym typeface="Mada"/>
                        </a:rPr>
                        <a:t>guidance</a:t>
                      </a:r>
                      <a:r>
                        <a:rPr lang="ar" sz="1000">
                          <a:latin typeface="Mada"/>
                          <a:ea typeface="Mada"/>
                          <a:cs typeface="Mada"/>
                          <a:sym typeface="Mada"/>
                        </a:rPr>
                        <a:t> scanning; genetic </a:t>
                      </a:r>
                      <a:r>
                        <a:rPr lang="ar" sz="1000">
                          <a:latin typeface="Mada"/>
                          <a:ea typeface="Mada"/>
                          <a:cs typeface="Mada"/>
                          <a:sym typeface="Mada"/>
                        </a:rPr>
                        <a:t>screening</a:t>
                      </a:r>
                      <a:r>
                        <a:rPr lang="ar" sz="1000">
                          <a:latin typeface="Mada"/>
                          <a:ea typeface="Mada"/>
                          <a:cs typeface="Mada"/>
                          <a:sym typeface="Mada"/>
                        </a:rPr>
                        <a:t> for </a:t>
                      </a:r>
                      <a:r>
                        <a:rPr lang="ar" sz="1000">
                          <a:latin typeface="Mada"/>
                          <a:ea typeface="Mada"/>
                          <a:cs typeface="Mada"/>
                          <a:sym typeface="Mada"/>
                        </a:rPr>
                        <a:t>pathogenic</a:t>
                      </a:r>
                      <a:r>
                        <a:rPr lang="ar" sz="1000">
                          <a:latin typeface="Mada"/>
                          <a:ea typeface="Mada"/>
                          <a:cs typeface="Mada"/>
                          <a:sym typeface="Mada"/>
                        </a:rPr>
                        <a:t> mutations</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000">
                          <a:latin typeface="Mada"/>
                          <a:ea typeface="Mada"/>
                          <a:cs typeface="Mada"/>
                          <a:sym typeface="Mada"/>
                        </a:rPr>
                        <a:t>Cushing’s syndrome</a:t>
                      </a:r>
                      <a:endParaRPr b="1" sz="10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000">
                          <a:latin typeface="Mada"/>
                          <a:ea typeface="Mada"/>
                          <a:cs typeface="Mada"/>
                          <a:sym typeface="Mada"/>
                        </a:rPr>
                        <a:t>weight gain, polyuria, </a:t>
                      </a:r>
                      <a:r>
                        <a:rPr lang="ar" sz="1000">
                          <a:latin typeface="Mada"/>
                          <a:ea typeface="Mada"/>
                          <a:cs typeface="Mada"/>
                          <a:sym typeface="Mada"/>
                        </a:rPr>
                        <a:t>polydipsia</a:t>
                      </a:r>
                      <a:r>
                        <a:rPr lang="ar" sz="1000">
                          <a:latin typeface="Mada"/>
                          <a:ea typeface="Mada"/>
                          <a:cs typeface="Mada"/>
                          <a:sym typeface="Mada"/>
                        </a:rPr>
                        <a:t>, psychological disturbances</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Typical body habitus (Central obesity, moon face, buffalo hump, red stria, </a:t>
                      </a:r>
                      <a:r>
                        <a:rPr lang="ar" sz="1000">
                          <a:latin typeface="Mada"/>
                          <a:ea typeface="Mada"/>
                          <a:cs typeface="Mada"/>
                          <a:sym typeface="Mada"/>
                        </a:rPr>
                        <a:t>hirsutism</a:t>
                      </a:r>
                      <a:r>
                        <a:rPr lang="ar" sz="1000">
                          <a:latin typeface="Mada"/>
                          <a:ea typeface="Mada"/>
                          <a:cs typeface="Mada"/>
                          <a:sym typeface="Mada"/>
                        </a:rPr>
                        <a:t>)</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Hyperglycemia</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ar" sz="1000">
                          <a:latin typeface="Mada"/>
                          <a:ea typeface="Mada"/>
                          <a:cs typeface="Mada"/>
                          <a:sym typeface="Mada"/>
                        </a:rPr>
                        <a:t>24h urinary cortisol</a:t>
                      </a:r>
                      <a:r>
                        <a:rPr lang="ar" sz="1000">
                          <a:latin typeface="Mada"/>
                          <a:ea typeface="Mada"/>
                          <a:cs typeface="Mada"/>
                          <a:sym typeface="Mada"/>
                        </a:rPr>
                        <a:t> excretion</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Dexamethasone </a:t>
                      </a:r>
                      <a:r>
                        <a:rPr lang="ar" sz="1000">
                          <a:latin typeface="Mada"/>
                          <a:ea typeface="Mada"/>
                          <a:cs typeface="Mada"/>
                          <a:sym typeface="Mada"/>
                        </a:rPr>
                        <a:t>suppression</a:t>
                      </a:r>
                      <a:r>
                        <a:rPr lang="ar" sz="1000">
                          <a:latin typeface="Mada"/>
                          <a:ea typeface="Mada"/>
                          <a:cs typeface="Mada"/>
                          <a:sym typeface="Mada"/>
                        </a:rPr>
                        <a:t> test</a:t>
                      </a:r>
                      <a:endParaRPr sz="1000">
                        <a:latin typeface="Mada"/>
                        <a:ea typeface="Mada"/>
                        <a:cs typeface="Mada"/>
                        <a:sym typeface="Mada"/>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
        <p:nvSpPr>
          <p:cNvPr id="189" name="Google Shape;189;p12"/>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90" name="Google Shape;190;p12"/>
          <p:cNvSpPr txBox="1"/>
          <p:nvPr/>
        </p:nvSpPr>
        <p:spPr>
          <a:xfrm>
            <a:off x="835525" y="0"/>
            <a:ext cx="5971500" cy="41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ar" sz="2600">
                <a:latin typeface="Mada"/>
                <a:ea typeface="Mada"/>
                <a:cs typeface="Mada"/>
                <a:sym typeface="Mada"/>
              </a:rPr>
              <a:t>Secondary HTN: Clinical and diagnosis</a:t>
            </a:r>
            <a:endParaRPr b="1" sz="3000">
              <a:latin typeface="Mada"/>
              <a:ea typeface="Mada"/>
              <a:cs typeface="Mada"/>
              <a:sym typeface="Mada"/>
            </a:endParaRPr>
          </a:p>
        </p:txBody>
      </p:sp>
      <p:sp>
        <p:nvSpPr>
          <p:cNvPr id="191" name="Google Shape;191;p12"/>
          <p:cNvSpPr/>
          <p:nvPr/>
        </p:nvSpPr>
        <p:spPr>
          <a:xfrm>
            <a:off x="-13300" y="-22125"/>
            <a:ext cx="982800" cy="5844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2000">
                <a:solidFill>
                  <a:srgbClr val="FFFFFF"/>
                </a:solidFill>
                <a:latin typeface="Mada Black"/>
                <a:ea typeface="Mada Black"/>
                <a:cs typeface="Mada Black"/>
                <a:sym typeface="Mada Black"/>
              </a:rPr>
              <a:t>EXTRA</a:t>
            </a:r>
            <a:endParaRPr sz="2000">
              <a:solidFill>
                <a:srgbClr val="FFFFFF"/>
              </a:solidFill>
              <a:latin typeface="Mada Black"/>
              <a:ea typeface="Mada Black"/>
              <a:cs typeface="Mada Black"/>
              <a:sym typeface="Mada Black"/>
            </a:endParaRPr>
          </a:p>
        </p:txBody>
      </p:sp>
      <p:sp>
        <p:nvSpPr>
          <p:cNvPr id="192" name="Google Shape;192;p12"/>
          <p:cNvSpPr/>
          <p:nvPr/>
        </p:nvSpPr>
        <p:spPr>
          <a:xfrm>
            <a:off x="455575" y="7761300"/>
            <a:ext cx="333000" cy="291600"/>
          </a:xfrm>
          <a:prstGeom prst="star5">
            <a:avLst>
              <a:gd fmla="val 19098" name="adj"/>
              <a:gd fmla="val 105146" name="hf"/>
              <a:gd fmla="val 110557" name="vf"/>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2"/>
          <p:cNvSpPr/>
          <p:nvPr/>
        </p:nvSpPr>
        <p:spPr>
          <a:xfrm>
            <a:off x="455575" y="4179900"/>
            <a:ext cx="333000" cy="291600"/>
          </a:xfrm>
          <a:prstGeom prst="star5">
            <a:avLst>
              <a:gd fmla="val 19098" name="adj"/>
              <a:gd fmla="val 105146" name="hf"/>
              <a:gd fmla="val 110557" name="vf"/>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3"/>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600"/>
              <a:t>‹#›</a:t>
            </a:fld>
            <a:endParaRPr sz="1800"/>
          </a:p>
        </p:txBody>
      </p:sp>
      <p:pic>
        <p:nvPicPr>
          <p:cNvPr id="199" name="Google Shape;199;p13"/>
          <p:cNvPicPr preferRelativeResize="0"/>
          <p:nvPr/>
        </p:nvPicPr>
        <p:blipFill>
          <a:blip r:embed="rId3">
            <a:alphaModFix/>
          </a:blip>
          <a:stretch>
            <a:fillRect/>
          </a:stretch>
        </p:blipFill>
        <p:spPr>
          <a:xfrm>
            <a:off x="392375" y="1196325"/>
            <a:ext cx="3743923" cy="2903700"/>
          </a:xfrm>
          <a:prstGeom prst="rect">
            <a:avLst/>
          </a:prstGeom>
          <a:noFill/>
          <a:ln cap="flat" cmpd="sng" w="19050">
            <a:solidFill>
              <a:schemeClr val="accent6"/>
            </a:solidFill>
            <a:prstDash val="solid"/>
            <a:round/>
            <a:headEnd len="sm" w="sm" type="none"/>
            <a:tailEnd len="sm" w="sm" type="none"/>
          </a:ln>
        </p:spPr>
      </p:pic>
      <p:sp>
        <p:nvSpPr>
          <p:cNvPr id="200" name="Google Shape;200;p13"/>
          <p:cNvSpPr txBox="1"/>
          <p:nvPr/>
        </p:nvSpPr>
        <p:spPr>
          <a:xfrm>
            <a:off x="247438" y="698100"/>
            <a:ext cx="6347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Renin-Angiotensin-Aldosterone system: </a:t>
            </a:r>
            <a:endParaRPr b="1" sz="2200">
              <a:highlight>
                <a:schemeClr val="accent5"/>
              </a:highlight>
              <a:latin typeface="Mada"/>
              <a:ea typeface="Mada"/>
              <a:cs typeface="Mada"/>
              <a:sym typeface="Mada"/>
            </a:endParaRPr>
          </a:p>
        </p:txBody>
      </p:sp>
      <p:sp>
        <p:nvSpPr>
          <p:cNvPr id="201" name="Google Shape;201;p13"/>
          <p:cNvSpPr txBox="1"/>
          <p:nvPr/>
        </p:nvSpPr>
        <p:spPr>
          <a:xfrm>
            <a:off x="4262700" y="1211700"/>
            <a:ext cx="3183300" cy="2903700"/>
          </a:xfrm>
          <a:prstGeom prst="rect">
            <a:avLst/>
          </a:prstGeom>
          <a:noFill/>
          <a:ln cap="flat" cmpd="sng" w="19050">
            <a:solidFill>
              <a:srgbClr val="6AA84F"/>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The RAAS is a hormone system that regulates BP and fluid balance, this system is controlled by the renal blood flow, when BP drops and/or plasma volume gets depleted the </a:t>
            </a:r>
            <a:r>
              <a:rPr b="1" lang="ar" sz="1000">
                <a:solidFill>
                  <a:srgbClr val="6AA84F"/>
                </a:solidFill>
                <a:latin typeface="Mada"/>
                <a:ea typeface="Mada"/>
                <a:cs typeface="Mada"/>
                <a:sym typeface="Mada"/>
              </a:rPr>
              <a:t>renal perfusion will decrease</a:t>
            </a:r>
            <a:r>
              <a:rPr lang="ar" sz="1000">
                <a:solidFill>
                  <a:srgbClr val="6AA84F"/>
                </a:solidFill>
                <a:latin typeface="Mada"/>
                <a:ea typeface="Mada"/>
                <a:cs typeface="Mada"/>
                <a:sym typeface="Mada"/>
              </a:rPr>
              <a:t>, this will stimulate the juxtaglomerular apparatus to </a:t>
            </a:r>
            <a:r>
              <a:rPr b="1" lang="ar" sz="1000">
                <a:solidFill>
                  <a:srgbClr val="6AA84F"/>
                </a:solidFill>
                <a:latin typeface="Mada"/>
                <a:ea typeface="Mada"/>
                <a:cs typeface="Mada"/>
                <a:sym typeface="Mada"/>
              </a:rPr>
              <a:t>release Renin</a:t>
            </a:r>
            <a:r>
              <a:rPr lang="ar" sz="1000">
                <a:solidFill>
                  <a:srgbClr val="6AA84F"/>
                </a:solidFill>
                <a:latin typeface="Mada"/>
                <a:ea typeface="Mada"/>
                <a:cs typeface="Mada"/>
                <a:sym typeface="Mada"/>
              </a:rPr>
              <a:t> into the circulation, Renin then</a:t>
            </a:r>
            <a:r>
              <a:rPr b="1" lang="ar" sz="1000">
                <a:solidFill>
                  <a:srgbClr val="6AA84F"/>
                </a:solidFill>
                <a:latin typeface="Mada"/>
                <a:ea typeface="Mada"/>
                <a:cs typeface="Mada"/>
                <a:sym typeface="Mada"/>
              </a:rPr>
              <a:t> cleaves Angiotensinogen</a:t>
            </a:r>
            <a:r>
              <a:rPr lang="ar" sz="1000">
                <a:solidFill>
                  <a:srgbClr val="6AA84F"/>
                </a:solidFill>
                <a:latin typeface="Mada"/>
                <a:ea typeface="Mada"/>
                <a:cs typeface="Mada"/>
                <a:sym typeface="Mada"/>
              </a:rPr>
              <a:t> -another protein from the liver- </a:t>
            </a:r>
            <a:r>
              <a:rPr b="1" lang="ar" sz="1000">
                <a:solidFill>
                  <a:srgbClr val="6AA84F"/>
                </a:solidFill>
                <a:latin typeface="Mada"/>
                <a:ea typeface="Mada"/>
                <a:cs typeface="Mada"/>
                <a:sym typeface="Mada"/>
              </a:rPr>
              <a:t>into Angiotensin I</a:t>
            </a:r>
            <a:r>
              <a:rPr lang="ar" sz="1000">
                <a:solidFill>
                  <a:srgbClr val="6AA84F"/>
                </a:solidFill>
                <a:latin typeface="Mada"/>
                <a:ea typeface="Mada"/>
                <a:cs typeface="Mada"/>
                <a:sym typeface="Mada"/>
              </a:rPr>
              <a:t> which will continue in the circulation to go to the Lungs and be </a:t>
            </a:r>
            <a:r>
              <a:rPr b="1" lang="ar" sz="1000">
                <a:solidFill>
                  <a:srgbClr val="6AA84F"/>
                </a:solidFill>
                <a:latin typeface="Mada"/>
                <a:ea typeface="Mada"/>
                <a:cs typeface="Mada"/>
                <a:sym typeface="Mada"/>
              </a:rPr>
              <a:t>converted to Angiotensin II by</a:t>
            </a:r>
            <a:r>
              <a:rPr lang="ar" sz="1000">
                <a:solidFill>
                  <a:srgbClr val="6AA84F"/>
                </a:solidFill>
                <a:latin typeface="Mada"/>
                <a:ea typeface="Mada"/>
                <a:cs typeface="Mada"/>
                <a:sym typeface="Mada"/>
              </a:rPr>
              <a:t> an enzyme called </a:t>
            </a:r>
            <a:r>
              <a:rPr b="1" lang="ar" sz="1000">
                <a:solidFill>
                  <a:srgbClr val="6AA84F"/>
                </a:solidFill>
                <a:latin typeface="Mada"/>
                <a:ea typeface="Mada"/>
                <a:cs typeface="Mada"/>
                <a:sym typeface="Mada"/>
              </a:rPr>
              <a:t>angiotensin converting enzyme (ACE),</a:t>
            </a:r>
            <a:r>
              <a:rPr lang="ar" sz="1000">
                <a:solidFill>
                  <a:srgbClr val="6AA84F"/>
                </a:solidFill>
                <a:latin typeface="Mada"/>
                <a:ea typeface="Mada"/>
                <a:cs typeface="Mada"/>
                <a:sym typeface="Mada"/>
              </a:rPr>
              <a:t> </a:t>
            </a:r>
            <a:endParaRPr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000">
                <a:solidFill>
                  <a:srgbClr val="6AA84F"/>
                </a:solidFill>
                <a:latin typeface="Mada"/>
                <a:ea typeface="Mada"/>
                <a:cs typeface="Mada"/>
                <a:sym typeface="Mada"/>
              </a:rPr>
              <a:t>Angiotensin II then will cause:</a:t>
            </a:r>
            <a:endParaRPr b="1"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Sympathetic activation </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Na-Cl and water retention </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Arteriole vasoconstriction </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ADH secretion which will cause water reabsorption </a:t>
            </a:r>
            <a:endParaRPr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6AA84F"/>
                </a:solidFill>
                <a:latin typeface="Mada"/>
                <a:ea typeface="Mada"/>
                <a:cs typeface="Mada"/>
                <a:sym typeface="Mada"/>
              </a:rPr>
              <a:t>All these effects are to compensate the Low BP and Low blood volume </a:t>
            </a:r>
            <a:endParaRPr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p:txBody>
      </p:sp>
      <p:graphicFrame>
        <p:nvGraphicFramePr>
          <p:cNvPr id="202" name="Google Shape;202;p13"/>
          <p:cNvGraphicFramePr/>
          <p:nvPr/>
        </p:nvGraphicFramePr>
        <p:xfrm>
          <a:off x="266225" y="8611950"/>
          <a:ext cx="3000000" cy="3000000"/>
        </p:xfrm>
        <a:graphic>
          <a:graphicData uri="http://schemas.openxmlformats.org/drawingml/2006/table">
            <a:tbl>
              <a:tblPr>
                <a:noFill/>
                <a:tableStyleId>{58DC1FFC-937C-47E8-A7E8-4862F6105BD4}</a:tableStyleId>
              </a:tblPr>
              <a:tblGrid>
                <a:gridCol w="2480250"/>
                <a:gridCol w="2250900"/>
                <a:gridCol w="2247725"/>
              </a:tblGrid>
              <a:tr h="184625">
                <a:tc>
                  <a:txBody>
                    <a:bodyPr/>
                    <a:lstStyle/>
                    <a:p>
                      <a:pPr indent="0" lvl="0" marL="0" rtl="0" algn="ctr">
                        <a:lnSpc>
                          <a:spcPct val="115000"/>
                        </a:lnSpc>
                        <a:spcBef>
                          <a:spcPts val="0"/>
                        </a:spcBef>
                        <a:spcAft>
                          <a:spcPts val="0"/>
                        </a:spcAft>
                        <a:buNone/>
                      </a:pPr>
                      <a:r>
                        <a:rPr lang="ar">
                          <a:solidFill>
                            <a:srgbClr val="FFFFFF"/>
                          </a:solidFill>
                          <a:latin typeface="Mada"/>
                          <a:ea typeface="Mada"/>
                          <a:cs typeface="Mada"/>
                          <a:sym typeface="Mada"/>
                        </a:rPr>
                        <a:t>Category</a:t>
                      </a:r>
                      <a:endParaRPr>
                        <a:solidFill>
                          <a:srgbClr val="FFFFFF"/>
                        </a:solidFill>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6"/>
                    </a:solidFill>
                  </a:tcPr>
                </a:tc>
                <a:tc>
                  <a:txBody>
                    <a:bodyPr/>
                    <a:lstStyle/>
                    <a:p>
                      <a:pPr indent="0" lvl="0" marL="0" rtl="0" algn="ctr">
                        <a:lnSpc>
                          <a:spcPct val="115000"/>
                        </a:lnSpc>
                        <a:spcBef>
                          <a:spcPts val="0"/>
                        </a:spcBef>
                        <a:spcAft>
                          <a:spcPts val="0"/>
                        </a:spcAft>
                        <a:buNone/>
                      </a:pPr>
                      <a:r>
                        <a:rPr lang="ar">
                          <a:solidFill>
                            <a:srgbClr val="FFFFFF"/>
                          </a:solidFill>
                          <a:latin typeface="Mada"/>
                          <a:ea typeface="Mada"/>
                          <a:cs typeface="Mada"/>
                          <a:sym typeface="Mada"/>
                        </a:rPr>
                        <a:t>Systolic BP (mmHg)</a:t>
                      </a:r>
                      <a:endParaRPr>
                        <a:solidFill>
                          <a:srgbClr val="FFFFFF"/>
                        </a:solidFill>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6"/>
                    </a:solidFill>
                  </a:tcPr>
                </a:tc>
                <a:tc>
                  <a:txBody>
                    <a:bodyPr/>
                    <a:lstStyle/>
                    <a:p>
                      <a:pPr indent="0" lvl="0" marL="0" rtl="0" algn="ctr">
                        <a:lnSpc>
                          <a:spcPct val="115000"/>
                        </a:lnSpc>
                        <a:spcBef>
                          <a:spcPts val="0"/>
                        </a:spcBef>
                        <a:spcAft>
                          <a:spcPts val="0"/>
                        </a:spcAft>
                        <a:buNone/>
                      </a:pPr>
                      <a:r>
                        <a:rPr lang="ar">
                          <a:solidFill>
                            <a:srgbClr val="FFFFFF"/>
                          </a:solidFill>
                          <a:latin typeface="Mada"/>
                          <a:ea typeface="Mada"/>
                          <a:cs typeface="Mada"/>
                          <a:sym typeface="Mada"/>
                        </a:rPr>
                        <a:t>Diastolic BP (mmHg)</a:t>
                      </a:r>
                      <a:endParaRPr>
                        <a:solidFill>
                          <a:srgbClr val="FFFFFF"/>
                        </a:solidFill>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6"/>
                    </a:solidFill>
                  </a:tcPr>
                </a:tc>
              </a:tr>
              <a:tr h="157900">
                <a:tc>
                  <a:txBody>
                    <a:bodyPr/>
                    <a:lstStyle/>
                    <a:p>
                      <a:pPr indent="0" lvl="0" marL="0" rtl="0" algn="ctr">
                        <a:lnSpc>
                          <a:spcPct val="115000"/>
                        </a:lnSpc>
                        <a:spcBef>
                          <a:spcPts val="0"/>
                        </a:spcBef>
                        <a:spcAft>
                          <a:spcPts val="0"/>
                        </a:spcAft>
                        <a:buNone/>
                      </a:pPr>
                      <a:r>
                        <a:rPr lang="ar" sz="1200">
                          <a:latin typeface="Mada"/>
                          <a:ea typeface="Mada"/>
                          <a:cs typeface="Mada"/>
                          <a:sym typeface="Mada"/>
                        </a:rPr>
                        <a:t>Optimal blood pressure</a:t>
                      </a:r>
                      <a:endParaRPr sz="1200">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2"/>
                    </a:solidFill>
                  </a:tcPr>
                </a:tc>
                <a:tc>
                  <a:txBody>
                    <a:bodyPr/>
                    <a:lstStyle/>
                    <a:p>
                      <a:pPr indent="0" lvl="0" marL="0" rtl="0" algn="ctr">
                        <a:lnSpc>
                          <a:spcPct val="115000"/>
                        </a:lnSpc>
                        <a:spcBef>
                          <a:spcPts val="0"/>
                        </a:spcBef>
                        <a:spcAft>
                          <a:spcPts val="0"/>
                        </a:spcAft>
                        <a:buNone/>
                      </a:pPr>
                      <a:r>
                        <a:rPr lang="ar" sz="1200">
                          <a:latin typeface="Mada"/>
                          <a:ea typeface="Mada"/>
                          <a:cs typeface="Mada"/>
                          <a:sym typeface="Mada"/>
                        </a:rPr>
                        <a:t>&lt;120</a:t>
                      </a:r>
                      <a:endParaRPr sz="1200">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2"/>
                    </a:solidFill>
                  </a:tcPr>
                </a:tc>
                <a:tc>
                  <a:txBody>
                    <a:bodyPr/>
                    <a:lstStyle/>
                    <a:p>
                      <a:pPr indent="0" lvl="0" marL="0" rtl="0" algn="ctr">
                        <a:lnSpc>
                          <a:spcPct val="115000"/>
                        </a:lnSpc>
                        <a:spcBef>
                          <a:spcPts val="0"/>
                        </a:spcBef>
                        <a:spcAft>
                          <a:spcPts val="0"/>
                        </a:spcAft>
                        <a:buNone/>
                      </a:pPr>
                      <a:r>
                        <a:rPr lang="ar" sz="1200">
                          <a:latin typeface="Mada"/>
                          <a:ea typeface="Mada"/>
                          <a:cs typeface="Mada"/>
                          <a:sym typeface="Mada"/>
                        </a:rPr>
                        <a:t>&lt;80</a:t>
                      </a:r>
                      <a:endParaRPr sz="1200">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2"/>
                    </a:solidFill>
                  </a:tcPr>
                </a:tc>
              </a:tr>
              <a:tr h="157900">
                <a:tc>
                  <a:txBody>
                    <a:bodyPr/>
                    <a:lstStyle/>
                    <a:p>
                      <a:pPr indent="0" lvl="0" marL="0" rtl="0" algn="ctr">
                        <a:lnSpc>
                          <a:spcPct val="115000"/>
                        </a:lnSpc>
                        <a:spcBef>
                          <a:spcPts val="0"/>
                        </a:spcBef>
                        <a:spcAft>
                          <a:spcPts val="0"/>
                        </a:spcAft>
                        <a:buNone/>
                      </a:pPr>
                      <a:r>
                        <a:rPr lang="ar" sz="1200">
                          <a:latin typeface="Mada"/>
                          <a:ea typeface="Mada"/>
                          <a:cs typeface="Mada"/>
                          <a:sym typeface="Mada"/>
                        </a:rPr>
                        <a:t>Normal blood pressure</a:t>
                      </a:r>
                      <a:endParaRPr sz="1200">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ar" sz="1200">
                          <a:latin typeface="Mada"/>
                          <a:ea typeface="Mada"/>
                          <a:cs typeface="Mada"/>
                          <a:sym typeface="Mada"/>
                        </a:rPr>
                        <a:t>&lt;130</a:t>
                      </a:r>
                      <a:endParaRPr sz="1200">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ar" sz="1200">
                          <a:latin typeface="Mada"/>
                          <a:ea typeface="Mada"/>
                          <a:cs typeface="Mada"/>
                          <a:sym typeface="Mada"/>
                        </a:rPr>
                        <a:t>&lt;85</a:t>
                      </a:r>
                      <a:endParaRPr sz="1200">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FFFFF"/>
                    </a:solidFill>
                  </a:tcPr>
                </a:tc>
              </a:tr>
              <a:tr h="157900">
                <a:tc>
                  <a:txBody>
                    <a:bodyPr/>
                    <a:lstStyle/>
                    <a:p>
                      <a:pPr indent="0" lvl="0" marL="0" rtl="0" algn="ctr">
                        <a:lnSpc>
                          <a:spcPct val="115000"/>
                        </a:lnSpc>
                        <a:spcBef>
                          <a:spcPts val="0"/>
                        </a:spcBef>
                        <a:spcAft>
                          <a:spcPts val="0"/>
                        </a:spcAft>
                        <a:buNone/>
                      </a:pPr>
                      <a:r>
                        <a:rPr lang="ar" sz="1200">
                          <a:latin typeface="Mada"/>
                          <a:ea typeface="Mada"/>
                          <a:cs typeface="Mada"/>
                          <a:sym typeface="Mada"/>
                        </a:rPr>
                        <a:t>High-normal blood pressure</a:t>
                      </a:r>
                      <a:endParaRPr baseline="30000" sz="1200">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2"/>
                    </a:solidFill>
                  </a:tcPr>
                </a:tc>
                <a:tc>
                  <a:txBody>
                    <a:bodyPr/>
                    <a:lstStyle/>
                    <a:p>
                      <a:pPr indent="0" lvl="0" marL="0" rtl="0" algn="ctr">
                        <a:lnSpc>
                          <a:spcPct val="115000"/>
                        </a:lnSpc>
                        <a:spcBef>
                          <a:spcPts val="0"/>
                        </a:spcBef>
                        <a:spcAft>
                          <a:spcPts val="0"/>
                        </a:spcAft>
                        <a:buNone/>
                      </a:pPr>
                      <a:r>
                        <a:rPr lang="ar" sz="1200">
                          <a:latin typeface="Mada"/>
                          <a:ea typeface="Mada"/>
                          <a:cs typeface="Mada"/>
                          <a:sym typeface="Mada"/>
                        </a:rPr>
                        <a:t>130-139</a:t>
                      </a:r>
                      <a:endParaRPr sz="1200">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2"/>
                    </a:solidFill>
                  </a:tcPr>
                </a:tc>
                <a:tc>
                  <a:txBody>
                    <a:bodyPr/>
                    <a:lstStyle/>
                    <a:p>
                      <a:pPr indent="0" lvl="0" marL="0" rtl="0" algn="ctr">
                        <a:lnSpc>
                          <a:spcPct val="115000"/>
                        </a:lnSpc>
                        <a:spcBef>
                          <a:spcPts val="0"/>
                        </a:spcBef>
                        <a:spcAft>
                          <a:spcPts val="0"/>
                        </a:spcAft>
                        <a:buNone/>
                      </a:pPr>
                      <a:r>
                        <a:rPr lang="ar" sz="1200">
                          <a:latin typeface="Mada"/>
                          <a:ea typeface="Mada"/>
                          <a:cs typeface="Mada"/>
                          <a:sym typeface="Mada"/>
                        </a:rPr>
                        <a:t>85-89</a:t>
                      </a:r>
                      <a:endParaRPr sz="1200">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2"/>
                    </a:solidFill>
                  </a:tcPr>
                </a:tc>
              </a:tr>
              <a:tr h="157900">
                <a:tc>
                  <a:txBody>
                    <a:bodyPr/>
                    <a:lstStyle/>
                    <a:p>
                      <a:pPr indent="0" lvl="0" marL="0" rtl="0" algn="ctr">
                        <a:lnSpc>
                          <a:spcPct val="115000"/>
                        </a:lnSpc>
                        <a:spcBef>
                          <a:spcPts val="0"/>
                        </a:spcBef>
                        <a:spcAft>
                          <a:spcPts val="0"/>
                        </a:spcAft>
                        <a:buNone/>
                      </a:pPr>
                      <a:r>
                        <a:rPr b="1" lang="ar" sz="1200">
                          <a:latin typeface="Mada"/>
                          <a:ea typeface="Mada"/>
                          <a:cs typeface="Mada"/>
                          <a:sym typeface="Mada"/>
                        </a:rPr>
                        <a:t>Grade 1 hypertension (mild)</a:t>
                      </a:r>
                      <a:endParaRPr b="1" sz="1200">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ar" sz="1200">
                          <a:latin typeface="Mada"/>
                          <a:ea typeface="Mada"/>
                          <a:cs typeface="Mada"/>
                          <a:sym typeface="Mada"/>
                        </a:rPr>
                        <a:t>140-159</a:t>
                      </a:r>
                      <a:endParaRPr b="1" sz="1200">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ar" sz="1200">
                          <a:latin typeface="Mada"/>
                          <a:ea typeface="Mada"/>
                          <a:cs typeface="Mada"/>
                          <a:sym typeface="Mada"/>
                        </a:rPr>
                        <a:t>90-99</a:t>
                      </a:r>
                      <a:endParaRPr b="1" sz="1200">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r>
              <a:tr h="157900">
                <a:tc>
                  <a:txBody>
                    <a:bodyPr/>
                    <a:lstStyle/>
                    <a:p>
                      <a:pPr indent="0" lvl="0" marL="0" rtl="0" algn="ctr">
                        <a:lnSpc>
                          <a:spcPct val="115000"/>
                        </a:lnSpc>
                        <a:spcBef>
                          <a:spcPts val="0"/>
                        </a:spcBef>
                        <a:spcAft>
                          <a:spcPts val="0"/>
                        </a:spcAft>
                        <a:buNone/>
                      </a:pPr>
                      <a:r>
                        <a:rPr lang="ar" sz="1200">
                          <a:latin typeface="Mada"/>
                          <a:ea typeface="Mada"/>
                          <a:cs typeface="Mada"/>
                          <a:sym typeface="Mada"/>
                        </a:rPr>
                        <a:t>Grade 2 hypertension (moderate)</a:t>
                      </a:r>
                      <a:endParaRPr sz="1200">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2"/>
                    </a:solidFill>
                  </a:tcPr>
                </a:tc>
                <a:tc>
                  <a:txBody>
                    <a:bodyPr/>
                    <a:lstStyle/>
                    <a:p>
                      <a:pPr indent="0" lvl="0" marL="0" rtl="0" algn="ctr">
                        <a:lnSpc>
                          <a:spcPct val="115000"/>
                        </a:lnSpc>
                        <a:spcBef>
                          <a:spcPts val="0"/>
                        </a:spcBef>
                        <a:spcAft>
                          <a:spcPts val="0"/>
                        </a:spcAft>
                        <a:buNone/>
                      </a:pPr>
                      <a:r>
                        <a:rPr lang="ar" sz="1200">
                          <a:latin typeface="Mada"/>
                          <a:ea typeface="Mada"/>
                          <a:cs typeface="Mada"/>
                          <a:sym typeface="Mada"/>
                        </a:rPr>
                        <a:t>160-179</a:t>
                      </a:r>
                      <a:endParaRPr sz="1200">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2"/>
                    </a:solidFill>
                  </a:tcPr>
                </a:tc>
                <a:tc>
                  <a:txBody>
                    <a:bodyPr/>
                    <a:lstStyle/>
                    <a:p>
                      <a:pPr indent="0" lvl="0" marL="0" rtl="0" algn="ctr">
                        <a:lnSpc>
                          <a:spcPct val="115000"/>
                        </a:lnSpc>
                        <a:spcBef>
                          <a:spcPts val="0"/>
                        </a:spcBef>
                        <a:spcAft>
                          <a:spcPts val="0"/>
                        </a:spcAft>
                        <a:buNone/>
                      </a:pPr>
                      <a:r>
                        <a:rPr lang="ar" sz="1200">
                          <a:latin typeface="Mada"/>
                          <a:ea typeface="Mada"/>
                          <a:cs typeface="Mada"/>
                          <a:sym typeface="Mada"/>
                        </a:rPr>
                        <a:t>100-109</a:t>
                      </a:r>
                      <a:endParaRPr sz="1200">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2"/>
                    </a:solidFill>
                  </a:tcPr>
                </a:tc>
              </a:tr>
              <a:tr h="173575">
                <a:tc>
                  <a:txBody>
                    <a:bodyPr/>
                    <a:lstStyle/>
                    <a:p>
                      <a:pPr indent="0" lvl="0" marL="0" rtl="0" algn="ctr">
                        <a:lnSpc>
                          <a:spcPct val="115000"/>
                        </a:lnSpc>
                        <a:spcBef>
                          <a:spcPts val="0"/>
                        </a:spcBef>
                        <a:spcAft>
                          <a:spcPts val="0"/>
                        </a:spcAft>
                        <a:buNone/>
                      </a:pPr>
                      <a:r>
                        <a:rPr lang="ar" sz="1200">
                          <a:latin typeface="Mada"/>
                          <a:ea typeface="Mada"/>
                          <a:cs typeface="Mada"/>
                          <a:sym typeface="Mada"/>
                        </a:rPr>
                        <a:t>Grade 3 hypertension (severe)</a:t>
                      </a:r>
                      <a:endParaRPr sz="1200">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ar" sz="1200">
                          <a:latin typeface="Mada"/>
                          <a:ea typeface="Mada"/>
                          <a:cs typeface="Mada"/>
                          <a:sym typeface="Mada"/>
                        </a:rPr>
                        <a:t>≥</a:t>
                      </a:r>
                      <a:r>
                        <a:rPr lang="ar" sz="1200">
                          <a:latin typeface="Mada"/>
                          <a:ea typeface="Mada"/>
                          <a:cs typeface="Mada"/>
                          <a:sym typeface="Mada"/>
                        </a:rPr>
                        <a:t> 180</a:t>
                      </a:r>
                      <a:endParaRPr sz="1200">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ar" sz="1200">
                          <a:solidFill>
                            <a:schemeClr val="dk1"/>
                          </a:solidFill>
                          <a:latin typeface="Mada"/>
                          <a:ea typeface="Mada"/>
                          <a:cs typeface="Mada"/>
                          <a:sym typeface="Mada"/>
                        </a:rPr>
                        <a:t>≥</a:t>
                      </a:r>
                      <a:r>
                        <a:rPr lang="ar" sz="1200">
                          <a:latin typeface="Mada"/>
                          <a:ea typeface="Mada"/>
                          <a:cs typeface="Mada"/>
                          <a:sym typeface="Mada"/>
                        </a:rPr>
                        <a:t> 110</a:t>
                      </a:r>
                      <a:endParaRPr sz="1200">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r>
              <a:tr h="157900">
                <a:tc>
                  <a:txBody>
                    <a:bodyPr/>
                    <a:lstStyle/>
                    <a:p>
                      <a:pPr indent="0" lvl="0" marL="0" rtl="0" algn="ctr">
                        <a:lnSpc>
                          <a:spcPct val="115000"/>
                        </a:lnSpc>
                        <a:spcBef>
                          <a:spcPts val="0"/>
                        </a:spcBef>
                        <a:spcAft>
                          <a:spcPts val="0"/>
                        </a:spcAft>
                        <a:buNone/>
                      </a:pPr>
                      <a:r>
                        <a:rPr lang="ar" sz="1200">
                          <a:latin typeface="Mada"/>
                          <a:ea typeface="Mada"/>
                          <a:cs typeface="Mada"/>
                          <a:sym typeface="Mada"/>
                        </a:rPr>
                        <a:t>Isolated systolic hypertension</a:t>
                      </a:r>
                      <a:endParaRPr baseline="30000" sz="1200">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2"/>
                    </a:solidFill>
                  </a:tcPr>
                </a:tc>
                <a:tc>
                  <a:txBody>
                    <a:bodyPr/>
                    <a:lstStyle/>
                    <a:p>
                      <a:pPr indent="0" lvl="0" marL="0" rtl="0" algn="ctr">
                        <a:lnSpc>
                          <a:spcPct val="115000"/>
                        </a:lnSpc>
                        <a:spcBef>
                          <a:spcPts val="0"/>
                        </a:spcBef>
                        <a:spcAft>
                          <a:spcPts val="0"/>
                        </a:spcAft>
                        <a:buNone/>
                      </a:pPr>
                      <a:r>
                        <a:rPr lang="ar" sz="1200">
                          <a:latin typeface="Mada"/>
                          <a:ea typeface="Mada"/>
                          <a:cs typeface="Mada"/>
                          <a:sym typeface="Mada"/>
                        </a:rPr>
                        <a:t>&gt;140</a:t>
                      </a:r>
                      <a:endParaRPr sz="1200">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2"/>
                    </a:solidFill>
                  </a:tcPr>
                </a:tc>
                <a:tc>
                  <a:txBody>
                    <a:bodyPr/>
                    <a:lstStyle/>
                    <a:p>
                      <a:pPr indent="0" lvl="0" marL="0" rtl="0" algn="ctr">
                        <a:lnSpc>
                          <a:spcPct val="115000"/>
                        </a:lnSpc>
                        <a:spcBef>
                          <a:spcPts val="0"/>
                        </a:spcBef>
                        <a:spcAft>
                          <a:spcPts val="0"/>
                        </a:spcAft>
                        <a:buNone/>
                      </a:pPr>
                      <a:r>
                        <a:rPr lang="ar" sz="1200">
                          <a:latin typeface="Mada"/>
                          <a:ea typeface="Mada"/>
                          <a:cs typeface="Mada"/>
                          <a:sym typeface="Mada"/>
                        </a:rPr>
                        <a:t>&lt;90</a:t>
                      </a:r>
                      <a:endParaRPr sz="1200">
                        <a:latin typeface="Mada"/>
                        <a:ea typeface="Mada"/>
                        <a:cs typeface="Mada"/>
                        <a:sym typeface="Mada"/>
                      </a:endParaRPr>
                    </a:p>
                  </a:txBody>
                  <a:tcPr marT="7750" marB="7750" marR="7750" marL="77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2"/>
                    </a:solidFill>
                  </a:tcPr>
                </a:tc>
              </a:tr>
            </a:tbl>
          </a:graphicData>
        </a:graphic>
      </p:graphicFrame>
      <p:sp>
        <p:nvSpPr>
          <p:cNvPr id="203" name="Google Shape;203;p13"/>
          <p:cNvSpPr txBox="1"/>
          <p:nvPr/>
        </p:nvSpPr>
        <p:spPr>
          <a:xfrm>
            <a:off x="247438" y="4244950"/>
            <a:ext cx="6347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chemeClr val="accent5"/>
                </a:highlight>
                <a:latin typeface="Mada"/>
                <a:ea typeface="Mada"/>
                <a:cs typeface="Mada"/>
                <a:sym typeface="Mada"/>
              </a:rPr>
              <a:t>Classification of Blood Pressure Level</a:t>
            </a:r>
            <a:endParaRPr b="1" sz="2200">
              <a:highlight>
                <a:schemeClr val="accent5"/>
              </a:highlight>
              <a:latin typeface="Mada"/>
              <a:ea typeface="Mada"/>
              <a:cs typeface="Mada"/>
              <a:sym typeface="Mada"/>
            </a:endParaRPr>
          </a:p>
        </p:txBody>
      </p:sp>
      <p:sp>
        <p:nvSpPr>
          <p:cNvPr id="204" name="Google Shape;204;p13"/>
          <p:cNvSpPr txBox="1"/>
          <p:nvPr/>
        </p:nvSpPr>
        <p:spPr>
          <a:xfrm>
            <a:off x="1347725" y="0"/>
            <a:ext cx="5175300" cy="63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Pathophysiology of Hypertension </a:t>
            </a:r>
            <a:endParaRPr b="1" sz="2600">
              <a:latin typeface="Mada"/>
              <a:ea typeface="Mada"/>
              <a:cs typeface="Mada"/>
              <a:sym typeface="Mada"/>
            </a:endParaRPr>
          </a:p>
        </p:txBody>
      </p:sp>
      <p:graphicFrame>
        <p:nvGraphicFramePr>
          <p:cNvPr id="205" name="Google Shape;205;p13"/>
          <p:cNvGraphicFramePr/>
          <p:nvPr/>
        </p:nvGraphicFramePr>
        <p:xfrm>
          <a:off x="235200" y="5137075"/>
          <a:ext cx="3000000" cy="3000000"/>
        </p:xfrm>
        <a:graphic>
          <a:graphicData uri="http://schemas.openxmlformats.org/drawingml/2006/table">
            <a:tbl>
              <a:tblPr>
                <a:noFill/>
                <a:tableStyleId>{13D45931-49A7-4C74-BC04-1757FAAB3760}</a:tableStyleId>
              </a:tblPr>
              <a:tblGrid>
                <a:gridCol w="1772400"/>
                <a:gridCol w="1772400"/>
                <a:gridCol w="1772400"/>
                <a:gridCol w="1772400"/>
              </a:tblGrid>
              <a:tr h="263925">
                <a:tc>
                  <a:txBody>
                    <a:bodyPr/>
                    <a:lstStyle/>
                    <a:p>
                      <a:pPr indent="0" lvl="0" marL="0" rtl="0" algn="ctr">
                        <a:spcBef>
                          <a:spcPts val="0"/>
                        </a:spcBef>
                        <a:spcAft>
                          <a:spcPts val="0"/>
                        </a:spcAft>
                        <a:buNone/>
                      </a:pPr>
                      <a:r>
                        <a:rPr b="1" lang="ar" sz="1200">
                          <a:latin typeface="Mada"/>
                          <a:ea typeface="Mada"/>
                          <a:cs typeface="Mada"/>
                          <a:sym typeface="Mada"/>
                        </a:rPr>
                        <a:t>BP category </a:t>
                      </a:r>
                      <a:endParaRPr b="1" sz="1200">
                        <a:latin typeface="Mada"/>
                        <a:ea typeface="Mada"/>
                        <a:cs typeface="Mada"/>
                        <a:sym typeface="Mada"/>
                      </a:endParaRPr>
                    </a:p>
                  </a:txBody>
                  <a:tcPr marT="91425" marB="91425" marR="91425" marL="91425">
                    <a:solidFill>
                      <a:schemeClr val="accent6"/>
                    </a:solidFill>
                  </a:tcPr>
                </a:tc>
                <a:tc>
                  <a:txBody>
                    <a:bodyPr/>
                    <a:lstStyle/>
                    <a:p>
                      <a:pPr indent="0" lvl="0" marL="0" rtl="0" algn="ctr">
                        <a:spcBef>
                          <a:spcPts val="0"/>
                        </a:spcBef>
                        <a:spcAft>
                          <a:spcPts val="0"/>
                        </a:spcAft>
                        <a:buNone/>
                      </a:pPr>
                      <a:r>
                        <a:rPr b="1" lang="ar" sz="1200">
                          <a:latin typeface="Mada"/>
                          <a:ea typeface="Mada"/>
                          <a:cs typeface="Mada"/>
                          <a:sym typeface="Mada"/>
                        </a:rPr>
                        <a:t>Systolic BP</a:t>
                      </a:r>
                      <a:endParaRPr b="1" sz="1200">
                        <a:latin typeface="Mada"/>
                        <a:ea typeface="Mada"/>
                        <a:cs typeface="Mada"/>
                        <a:sym typeface="Mada"/>
                      </a:endParaRPr>
                    </a:p>
                  </a:txBody>
                  <a:tcPr marT="91425" marB="91425" marR="91425" marL="91425">
                    <a:solidFill>
                      <a:schemeClr val="accent6"/>
                    </a:solidFill>
                  </a:tcPr>
                </a:tc>
                <a:tc>
                  <a:txBody>
                    <a:bodyPr/>
                    <a:lstStyle/>
                    <a:p>
                      <a:pPr indent="0" lvl="0" marL="0" rtl="0" algn="ctr">
                        <a:spcBef>
                          <a:spcPts val="0"/>
                        </a:spcBef>
                        <a:spcAft>
                          <a:spcPts val="0"/>
                        </a:spcAft>
                        <a:buNone/>
                      </a:pPr>
                      <a:r>
                        <a:rPr b="1" lang="ar" sz="1200">
                          <a:latin typeface="Mada"/>
                          <a:ea typeface="Mada"/>
                          <a:cs typeface="Mada"/>
                          <a:sym typeface="Mada"/>
                        </a:rPr>
                        <a:t>and/or</a:t>
                      </a:r>
                      <a:endParaRPr b="1" sz="1200">
                        <a:latin typeface="Mada"/>
                        <a:ea typeface="Mada"/>
                        <a:cs typeface="Mada"/>
                        <a:sym typeface="Mada"/>
                      </a:endParaRPr>
                    </a:p>
                  </a:txBody>
                  <a:tcPr marT="91425" marB="91425" marR="91425" marL="91425">
                    <a:solidFill>
                      <a:schemeClr val="accent6"/>
                    </a:solidFill>
                  </a:tcPr>
                </a:tc>
                <a:tc>
                  <a:txBody>
                    <a:bodyPr/>
                    <a:lstStyle/>
                    <a:p>
                      <a:pPr indent="0" lvl="0" marL="0" rtl="0" algn="ctr">
                        <a:spcBef>
                          <a:spcPts val="0"/>
                        </a:spcBef>
                        <a:spcAft>
                          <a:spcPts val="0"/>
                        </a:spcAft>
                        <a:buNone/>
                      </a:pPr>
                      <a:r>
                        <a:rPr b="1" lang="ar" sz="1200">
                          <a:latin typeface="Mada"/>
                          <a:ea typeface="Mada"/>
                          <a:cs typeface="Mada"/>
                          <a:sym typeface="Mada"/>
                        </a:rPr>
                        <a:t>Diastolic BP</a:t>
                      </a:r>
                      <a:endParaRPr b="1" sz="1200">
                        <a:latin typeface="Mada"/>
                        <a:ea typeface="Mada"/>
                        <a:cs typeface="Mada"/>
                        <a:sym typeface="Mada"/>
                      </a:endParaRPr>
                    </a:p>
                  </a:txBody>
                  <a:tcPr marT="91425" marB="91425" marR="91425" marL="91425">
                    <a:solidFill>
                      <a:schemeClr val="accent6"/>
                    </a:solidFill>
                  </a:tcPr>
                </a:tc>
              </a:tr>
              <a:tr h="263925">
                <a:tc>
                  <a:txBody>
                    <a:bodyPr/>
                    <a:lstStyle/>
                    <a:p>
                      <a:pPr indent="0" lvl="0" marL="0" rtl="0" algn="l">
                        <a:spcBef>
                          <a:spcPts val="0"/>
                        </a:spcBef>
                        <a:spcAft>
                          <a:spcPts val="0"/>
                        </a:spcAft>
                        <a:buNone/>
                      </a:pPr>
                      <a:r>
                        <a:rPr lang="ar" sz="1200">
                          <a:latin typeface="Mada"/>
                          <a:ea typeface="Mada"/>
                          <a:cs typeface="Mada"/>
                          <a:sym typeface="Mada"/>
                        </a:rPr>
                        <a:t>Normal</a:t>
                      </a:r>
                      <a:endParaRPr sz="1200">
                        <a:latin typeface="Mada"/>
                        <a:ea typeface="Mada"/>
                        <a:cs typeface="Mada"/>
                        <a:sym typeface="Mada"/>
                      </a:endParaRPr>
                    </a:p>
                  </a:txBody>
                  <a:tcPr marT="91425" marB="91425" marR="91425" marL="91425">
                    <a:solidFill>
                      <a:schemeClr val="accent5"/>
                    </a:solidFill>
                  </a:tcPr>
                </a:tc>
                <a:tc>
                  <a:txBody>
                    <a:bodyPr/>
                    <a:lstStyle/>
                    <a:p>
                      <a:pPr indent="0" lvl="0" marL="0" rtl="0" algn="l">
                        <a:spcBef>
                          <a:spcPts val="0"/>
                        </a:spcBef>
                        <a:spcAft>
                          <a:spcPts val="0"/>
                        </a:spcAft>
                        <a:buNone/>
                      </a:pPr>
                      <a:r>
                        <a:rPr lang="ar" sz="1200">
                          <a:latin typeface="Mada"/>
                          <a:ea typeface="Mada"/>
                          <a:cs typeface="Mada"/>
                          <a:sym typeface="Mada"/>
                        </a:rPr>
                        <a:t>&lt;120 mmHg</a:t>
                      </a:r>
                      <a:endParaRPr sz="12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200">
                          <a:latin typeface="Mada"/>
                          <a:ea typeface="Mada"/>
                          <a:cs typeface="Mada"/>
                          <a:sym typeface="Mada"/>
                        </a:rPr>
                        <a:t>and</a:t>
                      </a:r>
                      <a:endParaRPr sz="12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ar" sz="1200">
                          <a:latin typeface="Mada"/>
                          <a:ea typeface="Mada"/>
                          <a:cs typeface="Mada"/>
                          <a:sym typeface="Mada"/>
                        </a:rPr>
                        <a:t>&lt;80 mmHg</a:t>
                      </a:r>
                      <a:endParaRPr sz="1200">
                        <a:latin typeface="Mada"/>
                        <a:ea typeface="Mada"/>
                        <a:cs typeface="Mada"/>
                        <a:sym typeface="Mada"/>
                      </a:endParaRPr>
                    </a:p>
                  </a:txBody>
                  <a:tcPr marT="91425" marB="91425" marR="91425" marL="91425"/>
                </a:tc>
              </a:tr>
              <a:tr h="263925">
                <a:tc>
                  <a:txBody>
                    <a:bodyPr/>
                    <a:lstStyle/>
                    <a:p>
                      <a:pPr indent="0" lvl="0" marL="0" rtl="0" algn="l">
                        <a:spcBef>
                          <a:spcPts val="0"/>
                        </a:spcBef>
                        <a:spcAft>
                          <a:spcPts val="0"/>
                        </a:spcAft>
                        <a:buNone/>
                      </a:pPr>
                      <a:r>
                        <a:rPr lang="ar" sz="1200">
                          <a:latin typeface="Mada"/>
                          <a:ea typeface="Mada"/>
                          <a:cs typeface="Mada"/>
                          <a:sym typeface="Mada"/>
                        </a:rPr>
                        <a:t>Elevated </a:t>
                      </a:r>
                      <a:endParaRPr sz="1200">
                        <a:latin typeface="Mada"/>
                        <a:ea typeface="Mada"/>
                        <a:cs typeface="Mada"/>
                        <a:sym typeface="Mada"/>
                      </a:endParaRPr>
                    </a:p>
                  </a:txBody>
                  <a:tcPr marT="91425" marB="91425" marR="91425" marL="91425">
                    <a:solidFill>
                      <a:schemeClr val="accent5"/>
                    </a:solidFill>
                  </a:tcPr>
                </a:tc>
                <a:tc>
                  <a:txBody>
                    <a:bodyPr/>
                    <a:lstStyle/>
                    <a:p>
                      <a:pPr indent="0" lvl="0" marL="0" rtl="0" algn="l">
                        <a:spcBef>
                          <a:spcPts val="0"/>
                        </a:spcBef>
                        <a:spcAft>
                          <a:spcPts val="0"/>
                        </a:spcAft>
                        <a:buNone/>
                      </a:pPr>
                      <a:r>
                        <a:rPr lang="ar" sz="1200">
                          <a:latin typeface="Mada"/>
                          <a:ea typeface="Mada"/>
                          <a:cs typeface="Mada"/>
                          <a:sym typeface="Mada"/>
                        </a:rPr>
                        <a:t>120-129 mmHg</a:t>
                      </a:r>
                      <a:endParaRPr sz="12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200">
                          <a:latin typeface="Mada"/>
                          <a:ea typeface="Mada"/>
                          <a:cs typeface="Mada"/>
                          <a:sym typeface="Mada"/>
                        </a:rPr>
                        <a:t>and</a:t>
                      </a:r>
                      <a:endParaRPr sz="1200">
                        <a:latin typeface="Mada"/>
                        <a:ea typeface="Mada"/>
                        <a:cs typeface="Mada"/>
                        <a:sym typeface="Mada"/>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&lt;80 mmHg</a:t>
                      </a:r>
                      <a:endParaRPr sz="1200">
                        <a:latin typeface="Mada"/>
                        <a:ea typeface="Mada"/>
                        <a:cs typeface="Mada"/>
                        <a:sym typeface="Mada"/>
                      </a:endParaRPr>
                    </a:p>
                  </a:txBody>
                  <a:tcPr marT="91425" marB="91425" marR="91425" marL="91425"/>
                </a:tc>
              </a:tr>
              <a:tr h="263925">
                <a:tc gridSpan="4">
                  <a:txBody>
                    <a:bodyPr/>
                    <a:lstStyle/>
                    <a:p>
                      <a:pPr indent="0" lvl="0" marL="0" rtl="0" algn="l">
                        <a:spcBef>
                          <a:spcPts val="0"/>
                        </a:spcBef>
                        <a:spcAft>
                          <a:spcPts val="0"/>
                        </a:spcAft>
                        <a:buNone/>
                      </a:pPr>
                      <a:r>
                        <a:rPr b="1" lang="ar" sz="1200">
                          <a:latin typeface="Mada"/>
                          <a:ea typeface="Mada"/>
                          <a:cs typeface="Mada"/>
                          <a:sym typeface="Mada"/>
                        </a:rPr>
                        <a:t>Hypertension</a:t>
                      </a:r>
                      <a:endParaRPr b="1" sz="1200">
                        <a:latin typeface="Mada"/>
                        <a:ea typeface="Mada"/>
                        <a:cs typeface="Mada"/>
                        <a:sym typeface="Mada"/>
                      </a:endParaRPr>
                    </a:p>
                  </a:txBody>
                  <a:tcPr marT="91425" marB="91425" marR="91425" marL="91425">
                    <a:solidFill>
                      <a:schemeClr val="accent2"/>
                    </a:solidFill>
                  </a:tcPr>
                </a:tc>
                <a:tc hMerge="1"/>
                <a:tc hMerge="1"/>
                <a:tc hMerge="1"/>
              </a:tr>
              <a:tr h="263925">
                <a:tc>
                  <a:txBody>
                    <a:bodyPr/>
                    <a:lstStyle/>
                    <a:p>
                      <a:pPr indent="0" lvl="0" marL="0" rtl="0" algn="l">
                        <a:spcBef>
                          <a:spcPts val="0"/>
                        </a:spcBef>
                        <a:spcAft>
                          <a:spcPts val="0"/>
                        </a:spcAft>
                        <a:buNone/>
                      </a:pPr>
                      <a:r>
                        <a:rPr b="1" lang="ar" sz="1200">
                          <a:solidFill>
                            <a:srgbClr val="CC0000"/>
                          </a:solidFill>
                          <a:latin typeface="Mada"/>
                          <a:ea typeface="Mada"/>
                          <a:cs typeface="Mada"/>
                          <a:sym typeface="Mada"/>
                        </a:rPr>
                        <a:t>Stage</a:t>
                      </a:r>
                      <a:r>
                        <a:rPr b="1" lang="ar" sz="1200">
                          <a:solidFill>
                            <a:srgbClr val="CC0000"/>
                          </a:solidFill>
                          <a:latin typeface="Mada"/>
                          <a:ea typeface="Mada"/>
                          <a:cs typeface="Mada"/>
                          <a:sym typeface="Mada"/>
                        </a:rPr>
                        <a:t> 1</a:t>
                      </a:r>
                      <a:endParaRPr b="1" sz="1200">
                        <a:solidFill>
                          <a:srgbClr val="CC0000"/>
                        </a:solidFill>
                        <a:latin typeface="Mada"/>
                        <a:ea typeface="Mada"/>
                        <a:cs typeface="Mada"/>
                        <a:sym typeface="Mada"/>
                      </a:endParaRPr>
                    </a:p>
                  </a:txBody>
                  <a:tcPr marT="91425" marB="91425" marR="91425" marL="91425">
                    <a:solidFill>
                      <a:schemeClr val="accent5"/>
                    </a:solidFill>
                  </a:tcPr>
                </a:tc>
                <a:tc>
                  <a:txBody>
                    <a:bodyPr/>
                    <a:lstStyle/>
                    <a:p>
                      <a:pPr indent="0" lvl="0" marL="0" rtl="0" algn="l">
                        <a:spcBef>
                          <a:spcPts val="0"/>
                        </a:spcBef>
                        <a:spcAft>
                          <a:spcPts val="0"/>
                        </a:spcAft>
                        <a:buNone/>
                      </a:pPr>
                      <a:r>
                        <a:rPr b="1" lang="ar" sz="1200">
                          <a:solidFill>
                            <a:srgbClr val="CC0000"/>
                          </a:solidFill>
                          <a:latin typeface="Mada"/>
                          <a:ea typeface="Mada"/>
                          <a:cs typeface="Mada"/>
                          <a:sym typeface="Mada"/>
                        </a:rPr>
                        <a:t>130-139 mmHg</a:t>
                      </a:r>
                      <a:endParaRPr b="1" sz="1200">
                        <a:solidFill>
                          <a:srgbClr val="CC0000"/>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or</a:t>
                      </a:r>
                      <a:endParaRPr b="1" sz="1200">
                        <a:solidFill>
                          <a:srgbClr val="CC0000"/>
                        </a:solidFill>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b="1" lang="ar" sz="1200">
                          <a:solidFill>
                            <a:srgbClr val="CC0000"/>
                          </a:solidFill>
                          <a:latin typeface="Mada"/>
                          <a:ea typeface="Mada"/>
                          <a:cs typeface="Mada"/>
                          <a:sym typeface="Mada"/>
                        </a:rPr>
                        <a:t>80-89 mmHg</a:t>
                      </a:r>
                      <a:endParaRPr b="1" sz="1200">
                        <a:solidFill>
                          <a:srgbClr val="CC0000"/>
                        </a:solidFill>
                        <a:latin typeface="Mada"/>
                        <a:ea typeface="Mada"/>
                        <a:cs typeface="Mada"/>
                        <a:sym typeface="Mada"/>
                      </a:endParaRPr>
                    </a:p>
                  </a:txBody>
                  <a:tcPr marT="91425" marB="91425" marR="91425" marL="91425"/>
                </a:tc>
              </a:tr>
              <a:tr h="263925">
                <a:tc>
                  <a:txBody>
                    <a:bodyPr/>
                    <a:lstStyle/>
                    <a:p>
                      <a:pPr indent="0" lvl="0" marL="0" rtl="0" algn="l">
                        <a:spcBef>
                          <a:spcPts val="0"/>
                        </a:spcBef>
                        <a:spcAft>
                          <a:spcPts val="0"/>
                        </a:spcAft>
                        <a:buNone/>
                      </a:pPr>
                      <a:r>
                        <a:rPr lang="ar" sz="1200">
                          <a:latin typeface="Mada"/>
                          <a:ea typeface="Mada"/>
                          <a:cs typeface="Mada"/>
                          <a:sym typeface="Mada"/>
                        </a:rPr>
                        <a:t>Stage</a:t>
                      </a:r>
                      <a:r>
                        <a:rPr lang="ar" sz="1200">
                          <a:latin typeface="Mada"/>
                          <a:ea typeface="Mada"/>
                          <a:cs typeface="Mada"/>
                          <a:sym typeface="Mada"/>
                        </a:rPr>
                        <a:t> 2</a:t>
                      </a:r>
                      <a:endParaRPr sz="1200">
                        <a:latin typeface="Mada"/>
                        <a:ea typeface="Mada"/>
                        <a:cs typeface="Mada"/>
                        <a:sym typeface="Mada"/>
                      </a:endParaRPr>
                    </a:p>
                  </a:txBody>
                  <a:tcPr marT="91425" marB="91425" marR="91425" marL="91425">
                    <a:solidFill>
                      <a:schemeClr val="accent5"/>
                    </a:solidFill>
                  </a:tcPr>
                </a:tc>
                <a:tc>
                  <a:txBody>
                    <a:bodyPr/>
                    <a:lstStyle/>
                    <a:p>
                      <a:pPr indent="0" lvl="0" marL="0" rtl="0" algn="l">
                        <a:spcBef>
                          <a:spcPts val="0"/>
                        </a:spcBef>
                        <a:spcAft>
                          <a:spcPts val="0"/>
                        </a:spcAft>
                        <a:buNone/>
                      </a:pPr>
                      <a:r>
                        <a:rPr lang="ar" sz="1200">
                          <a:solidFill>
                            <a:srgbClr val="202124"/>
                          </a:solidFill>
                          <a:latin typeface="Mada"/>
                          <a:ea typeface="Mada"/>
                          <a:cs typeface="Mada"/>
                          <a:sym typeface="Mada"/>
                        </a:rPr>
                        <a:t>≥ 140 mmHg</a:t>
                      </a:r>
                      <a:endParaRPr sz="12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200">
                          <a:latin typeface="Mada"/>
                          <a:ea typeface="Mada"/>
                          <a:cs typeface="Mada"/>
                          <a:sym typeface="Mada"/>
                        </a:rPr>
                        <a:t>or</a:t>
                      </a:r>
                      <a:endParaRPr sz="12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ar" sz="1200">
                          <a:solidFill>
                            <a:srgbClr val="202124"/>
                          </a:solidFill>
                          <a:latin typeface="Mada"/>
                          <a:ea typeface="Mada"/>
                          <a:cs typeface="Mada"/>
                          <a:sym typeface="Mada"/>
                        </a:rPr>
                        <a:t>≥ 90 mmHg</a:t>
                      </a:r>
                      <a:endParaRPr sz="1200">
                        <a:latin typeface="Mada"/>
                        <a:ea typeface="Mada"/>
                        <a:cs typeface="Mada"/>
                        <a:sym typeface="Mada"/>
                      </a:endParaRPr>
                    </a:p>
                  </a:txBody>
                  <a:tcPr marT="91425" marB="91425" marR="91425" marL="91425"/>
                </a:tc>
              </a:tr>
            </a:tbl>
          </a:graphicData>
        </a:graphic>
      </p:graphicFrame>
      <p:sp>
        <p:nvSpPr>
          <p:cNvPr id="206" name="Google Shape;206;p13"/>
          <p:cNvSpPr txBox="1"/>
          <p:nvPr/>
        </p:nvSpPr>
        <p:spPr>
          <a:xfrm>
            <a:off x="-36300" y="8368025"/>
            <a:ext cx="7560000" cy="2076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b="1" lang="ar">
                <a:latin typeface="Mada"/>
                <a:ea typeface="Mada"/>
                <a:cs typeface="Mada"/>
                <a:sym typeface="Mada"/>
              </a:rPr>
              <a:t>European Society of Nephrology Classification of Blood Pressure Level</a:t>
            </a:r>
            <a:r>
              <a:rPr b="1" lang="ar" sz="1200">
                <a:latin typeface="Mada"/>
                <a:ea typeface="Mada"/>
                <a:cs typeface="Mada"/>
                <a:sym typeface="Mada"/>
              </a:rPr>
              <a:t> </a:t>
            </a:r>
            <a:r>
              <a:rPr b="1" lang="ar" sz="1200">
                <a:solidFill>
                  <a:srgbClr val="6AA84F"/>
                </a:solidFill>
                <a:latin typeface="Mada"/>
                <a:ea typeface="Mada"/>
                <a:cs typeface="Mada"/>
                <a:sym typeface="Mada"/>
              </a:rPr>
              <a:t>(Not used anymore)</a:t>
            </a:r>
            <a:endParaRPr b="1" sz="1200">
              <a:solidFill>
                <a:srgbClr val="6AA84F"/>
              </a:solidFill>
              <a:latin typeface="Mada"/>
              <a:ea typeface="Mada"/>
              <a:cs typeface="Mada"/>
              <a:sym typeface="Mada"/>
            </a:endParaRPr>
          </a:p>
        </p:txBody>
      </p:sp>
      <p:sp>
        <p:nvSpPr>
          <p:cNvPr id="207" name="Google Shape;207;p13"/>
          <p:cNvSpPr txBox="1"/>
          <p:nvPr/>
        </p:nvSpPr>
        <p:spPr>
          <a:xfrm>
            <a:off x="-36300" y="4862825"/>
            <a:ext cx="6051600" cy="207600"/>
          </a:xfrm>
          <a:prstGeom prst="rect">
            <a:avLst/>
          </a:prstGeom>
          <a:noFill/>
          <a:ln>
            <a:noFill/>
          </a:ln>
        </p:spPr>
        <p:txBody>
          <a:bodyPr anchorCtr="0" anchor="ctr" bIns="91425" lIns="91425" spcFirstLastPara="1" rIns="91425" wrap="square" tIns="91425">
            <a:noAutofit/>
          </a:bodyPr>
          <a:lstStyle/>
          <a:p>
            <a:pPr indent="-330200" lvl="0" marL="457200" rtl="0" algn="l">
              <a:spcBef>
                <a:spcPts val="0"/>
              </a:spcBef>
              <a:spcAft>
                <a:spcPts val="0"/>
              </a:spcAft>
              <a:buSzPts val="1600"/>
              <a:buFont typeface="Mada"/>
              <a:buChar char="◆"/>
            </a:pPr>
            <a:r>
              <a:rPr b="1" lang="ar" sz="1600">
                <a:latin typeface="Mada"/>
                <a:ea typeface="Mada"/>
                <a:cs typeface="Mada"/>
                <a:sym typeface="Mada"/>
              </a:rPr>
              <a:t>American heart association classification </a:t>
            </a:r>
            <a:endParaRPr b="1" sz="1600">
              <a:solidFill>
                <a:srgbClr val="6AA84F"/>
              </a:solidFill>
              <a:latin typeface="Mada"/>
              <a:ea typeface="Mada"/>
              <a:cs typeface="Mada"/>
              <a:sym typeface="Mada"/>
            </a:endParaRPr>
          </a:p>
        </p:txBody>
      </p:sp>
      <p:sp>
        <p:nvSpPr>
          <p:cNvPr id="208" name="Google Shape;208;p13"/>
          <p:cNvSpPr/>
          <p:nvPr/>
        </p:nvSpPr>
        <p:spPr>
          <a:xfrm>
            <a:off x="7127800" y="4923350"/>
            <a:ext cx="359400" cy="3897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3"/>
          <p:cNvSpPr/>
          <p:nvPr/>
        </p:nvSpPr>
        <p:spPr>
          <a:xfrm>
            <a:off x="5411250" y="4293250"/>
            <a:ext cx="2076000" cy="562200"/>
          </a:xfrm>
          <a:prstGeom prst="roundRect">
            <a:avLst>
              <a:gd fmla="val 16667" name="adj"/>
            </a:avLst>
          </a:prstGeom>
          <a:noFill/>
          <a:ln cap="flat" cmpd="sng" w="9525">
            <a:solidFill>
              <a:srgbClr val="6AA84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000">
                <a:solidFill>
                  <a:srgbClr val="6AA84F"/>
                </a:solidFill>
                <a:latin typeface="Mada"/>
                <a:ea typeface="Mada"/>
                <a:cs typeface="Mada"/>
                <a:sym typeface="Mada"/>
              </a:rPr>
              <a:t>Definition of HTN:</a:t>
            </a:r>
            <a:endParaRPr b="1"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000">
                <a:solidFill>
                  <a:srgbClr val="6AA84F"/>
                </a:solidFill>
                <a:latin typeface="Mada"/>
                <a:ea typeface="Mada"/>
                <a:cs typeface="Mada"/>
                <a:sym typeface="Mada"/>
              </a:rPr>
              <a:t>European: </a:t>
            </a:r>
            <a:r>
              <a:rPr lang="ar" sz="1000">
                <a:solidFill>
                  <a:srgbClr val="6AA84F"/>
                </a:solidFill>
                <a:latin typeface="Mada"/>
                <a:ea typeface="Mada"/>
                <a:cs typeface="Mada"/>
                <a:sym typeface="Mada"/>
              </a:rPr>
              <a:t>≥140/90 (old, not used)</a:t>
            </a:r>
            <a:endParaRPr sz="1000">
              <a:solidFill>
                <a:srgbClr val="6AA84F"/>
              </a:solidFill>
              <a:latin typeface="Mada"/>
              <a:ea typeface="Mada"/>
              <a:cs typeface="Mada"/>
              <a:sym typeface="Mada"/>
            </a:endParaRPr>
          </a:p>
          <a:p>
            <a:pPr indent="0" lvl="0" marL="0" rtl="0" algn="l">
              <a:spcBef>
                <a:spcPts val="0"/>
              </a:spcBef>
              <a:spcAft>
                <a:spcPts val="0"/>
              </a:spcAft>
              <a:buNone/>
            </a:pPr>
            <a:r>
              <a:rPr b="1" lang="ar" sz="1000">
                <a:solidFill>
                  <a:srgbClr val="6AA84F"/>
                </a:solidFill>
                <a:latin typeface="Mada"/>
                <a:ea typeface="Mada"/>
                <a:cs typeface="Mada"/>
                <a:sym typeface="Mada"/>
              </a:rPr>
              <a:t>AHA</a:t>
            </a:r>
            <a:r>
              <a:rPr lang="ar" sz="1000">
                <a:solidFill>
                  <a:srgbClr val="6AA84F"/>
                </a:solidFill>
                <a:latin typeface="Mada"/>
                <a:ea typeface="Mada"/>
                <a:cs typeface="Mada"/>
                <a:sym typeface="Mada"/>
              </a:rPr>
              <a:t>: ≥130/80</a:t>
            </a:r>
            <a:endParaRPr/>
          </a:p>
        </p:txBody>
      </p:sp>
      <p:sp>
        <p:nvSpPr>
          <p:cNvPr id="210" name="Google Shape;210;p13"/>
          <p:cNvSpPr/>
          <p:nvPr/>
        </p:nvSpPr>
        <p:spPr>
          <a:xfrm>
            <a:off x="155700" y="7443925"/>
            <a:ext cx="7248600" cy="733500"/>
          </a:xfrm>
          <a:prstGeom prst="roundRect">
            <a:avLst>
              <a:gd fmla="val 16667" name="adj"/>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Notes: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Individuals</a:t>
            </a:r>
            <a:r>
              <a:rPr lang="ar" sz="1200">
                <a:latin typeface="Mada"/>
                <a:ea typeface="Mada"/>
                <a:cs typeface="Mada"/>
                <a:sym typeface="Mada"/>
              </a:rPr>
              <a:t> with SBP and DBP in 2 categories should be designated to the higher BP category.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Blood pressure should be based on an average of </a:t>
            </a:r>
            <a:r>
              <a:rPr lang="ar" sz="1200">
                <a:solidFill>
                  <a:srgbClr val="202124"/>
                </a:solidFill>
                <a:latin typeface="Mada"/>
                <a:ea typeface="Mada"/>
                <a:cs typeface="Mada"/>
                <a:sym typeface="Mada"/>
              </a:rPr>
              <a:t>≥ 2 careful readings obtained on </a:t>
            </a:r>
            <a:r>
              <a:rPr lang="ar" sz="1200">
                <a:solidFill>
                  <a:srgbClr val="202124"/>
                </a:solidFill>
                <a:latin typeface="Mada"/>
                <a:ea typeface="Mada"/>
                <a:cs typeface="Mada"/>
                <a:sym typeface="Mada"/>
              </a:rPr>
              <a:t>≥ 2 occasions.</a:t>
            </a:r>
            <a:endParaRPr sz="1200">
              <a:latin typeface="Mada"/>
              <a:ea typeface="Mada"/>
              <a:cs typeface="Mada"/>
              <a:sym typeface="Mada"/>
            </a:endParaRPr>
          </a:p>
        </p:txBody>
      </p:sp>
      <p:sp>
        <p:nvSpPr>
          <p:cNvPr id="211" name="Google Shape;211;p13"/>
          <p:cNvSpPr/>
          <p:nvPr/>
        </p:nvSpPr>
        <p:spPr>
          <a:xfrm>
            <a:off x="5784375" y="777600"/>
            <a:ext cx="333000" cy="291600"/>
          </a:xfrm>
          <a:prstGeom prst="star5">
            <a:avLst>
              <a:gd fmla="val 19098" name="adj"/>
              <a:gd fmla="val 105146" name="hf"/>
              <a:gd fmla="val 110557" name="vf"/>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4"/>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217" name="Google Shape;217;p1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600"/>
              </a:spcBef>
              <a:spcAft>
                <a:spcPts val="0"/>
              </a:spcAft>
              <a:buClr>
                <a:schemeClr val="dk1"/>
              </a:buClr>
              <a:buSzPts val="1100"/>
              <a:buFont typeface="Arial"/>
              <a:buNone/>
            </a:pPr>
            <a:r>
              <a:rPr b="1" lang="ar" sz="2600">
                <a:latin typeface="Mada"/>
                <a:ea typeface="Mada"/>
                <a:cs typeface="Mada"/>
                <a:sym typeface="Mada"/>
              </a:rPr>
              <a:t>Blood Pressure Measurement</a:t>
            </a:r>
            <a:endParaRPr b="1" sz="3000">
              <a:latin typeface="Mada"/>
              <a:ea typeface="Mada"/>
              <a:cs typeface="Mada"/>
              <a:sym typeface="Mada"/>
            </a:endParaRPr>
          </a:p>
          <a:p>
            <a:pPr indent="0" lvl="0" marL="0" rtl="0" algn="ctr">
              <a:spcBef>
                <a:spcPts val="0"/>
              </a:spcBef>
              <a:spcAft>
                <a:spcPts val="0"/>
              </a:spcAft>
              <a:buNone/>
            </a:pPr>
            <a:r>
              <a:t/>
            </a:r>
            <a:endParaRPr b="1" sz="2600">
              <a:latin typeface="Alegreya"/>
              <a:ea typeface="Alegreya"/>
              <a:cs typeface="Alegreya"/>
              <a:sym typeface="Alegreya"/>
            </a:endParaRPr>
          </a:p>
        </p:txBody>
      </p:sp>
      <p:sp>
        <p:nvSpPr>
          <p:cNvPr id="218" name="Google Shape;218;p14"/>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1C4588"/>
                </a:solidFill>
                <a:latin typeface="Mada"/>
                <a:ea typeface="Mada"/>
                <a:cs typeface="Mada"/>
                <a:sym typeface="Mada"/>
              </a:rPr>
              <a:t>1: A series of automated ambulatory BP measurements obtained over 24 hours or longer provide a better profile than a limited number of clinic readings and correlate more closely with evidence of target organ damage than casual BP measurements. The average ambulatory daytime (not 24-hour or night-time) BP should be used to guide management decisions</a:t>
            </a:r>
            <a:endParaRPr sz="1000">
              <a:solidFill>
                <a:srgbClr val="1C4588"/>
              </a:solidFill>
              <a:latin typeface="Mada"/>
              <a:ea typeface="Mada"/>
              <a:cs typeface="Mada"/>
              <a:sym typeface="Mada"/>
            </a:endParaRPr>
          </a:p>
        </p:txBody>
      </p:sp>
      <p:sp>
        <p:nvSpPr>
          <p:cNvPr id="219" name="Google Shape;219;p14"/>
          <p:cNvSpPr txBox="1"/>
          <p:nvPr/>
        </p:nvSpPr>
        <p:spPr>
          <a:xfrm>
            <a:off x="-7540925" y="2419200"/>
            <a:ext cx="55200" cy="8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20" name="Google Shape;220;p14"/>
          <p:cNvGraphicFramePr/>
          <p:nvPr/>
        </p:nvGraphicFramePr>
        <p:xfrm>
          <a:off x="134200" y="1130300"/>
          <a:ext cx="3000000" cy="3000000"/>
        </p:xfrm>
        <a:graphic>
          <a:graphicData uri="http://schemas.openxmlformats.org/drawingml/2006/table">
            <a:tbl>
              <a:tblPr>
                <a:noFill/>
                <a:tableStyleId>{13D45931-49A7-4C74-BC04-1757FAAB3760}</a:tableStyleId>
              </a:tblPr>
              <a:tblGrid>
                <a:gridCol w="888775"/>
                <a:gridCol w="1794625"/>
                <a:gridCol w="2184425"/>
                <a:gridCol w="1209825"/>
                <a:gridCol w="1200625"/>
              </a:tblGrid>
              <a:tr h="428625">
                <a:tc gridSpan="3" rowSpan="2">
                  <a:txBody>
                    <a:bodyPr/>
                    <a:lstStyle/>
                    <a:p>
                      <a:pPr indent="0" lvl="0" marL="0" rtl="0" algn="ctr">
                        <a:lnSpc>
                          <a:spcPct val="100000"/>
                        </a:lnSpc>
                        <a:spcBef>
                          <a:spcPts val="0"/>
                        </a:spcBef>
                        <a:spcAft>
                          <a:spcPts val="0"/>
                        </a:spcAft>
                        <a:buNone/>
                      </a:pPr>
                      <a:r>
                        <a:rPr b="1" lang="ar" sz="1600">
                          <a:solidFill>
                            <a:srgbClr val="FFFFFF"/>
                          </a:solidFill>
                          <a:latin typeface="Mada"/>
                          <a:ea typeface="Mada"/>
                          <a:cs typeface="Mada"/>
                          <a:sym typeface="Mada"/>
                        </a:rPr>
                        <a:t>Types of Devices</a:t>
                      </a:r>
                      <a:endParaRPr b="1" sz="1600">
                        <a:solidFill>
                          <a:srgbClr val="FFFFFF"/>
                        </a:solidFill>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6"/>
                    </a:solidFill>
                  </a:tcPr>
                </a:tc>
                <a:tc rowSpan="2" hMerge="1"/>
                <a:tc rowSpan="2" hMerge="1"/>
                <a:tc gridSpan="2">
                  <a:txBody>
                    <a:bodyPr/>
                    <a:lstStyle/>
                    <a:p>
                      <a:pPr indent="0" lvl="0" marL="0" marR="0" rtl="0" algn="ctr">
                        <a:lnSpc>
                          <a:spcPct val="100000"/>
                        </a:lnSpc>
                        <a:spcBef>
                          <a:spcPts val="0"/>
                        </a:spcBef>
                        <a:spcAft>
                          <a:spcPts val="0"/>
                        </a:spcAft>
                        <a:buNone/>
                      </a:pPr>
                      <a:r>
                        <a:rPr b="1" lang="ar" sz="1600">
                          <a:solidFill>
                            <a:srgbClr val="FFFFFF"/>
                          </a:solidFill>
                          <a:latin typeface="Mada"/>
                          <a:ea typeface="Mada"/>
                          <a:cs typeface="Mada"/>
                          <a:sym typeface="Mada"/>
                        </a:rPr>
                        <a:t>Definition</a:t>
                      </a:r>
                      <a:r>
                        <a:rPr b="1" lang="ar">
                          <a:latin typeface="Mada"/>
                          <a:ea typeface="Mada"/>
                          <a:cs typeface="Mada"/>
                          <a:sym typeface="Mada"/>
                        </a:rPr>
                        <a:t> </a:t>
                      </a:r>
                      <a:r>
                        <a:rPr b="1" lang="ar" sz="1600">
                          <a:solidFill>
                            <a:srgbClr val="FFFFFF"/>
                          </a:solidFill>
                          <a:latin typeface="Mada"/>
                          <a:ea typeface="Mada"/>
                          <a:cs typeface="Mada"/>
                          <a:sym typeface="Mada"/>
                        </a:rPr>
                        <a:t>of</a:t>
                      </a:r>
                      <a:r>
                        <a:rPr b="1" lang="ar">
                          <a:latin typeface="Mada"/>
                          <a:ea typeface="Mada"/>
                          <a:cs typeface="Mada"/>
                          <a:sym typeface="Mada"/>
                        </a:rPr>
                        <a:t> </a:t>
                      </a:r>
                      <a:r>
                        <a:rPr b="1" lang="ar" sz="1600">
                          <a:solidFill>
                            <a:srgbClr val="FFFFFF"/>
                          </a:solidFill>
                          <a:latin typeface="Mada"/>
                          <a:ea typeface="Mada"/>
                          <a:cs typeface="Mada"/>
                          <a:sym typeface="Mada"/>
                        </a:rPr>
                        <a:t>HTN</a:t>
                      </a:r>
                      <a:endParaRPr b="1">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6"/>
                    </a:solidFill>
                  </a:tcPr>
                </a:tc>
                <a:tc hMerge="1"/>
              </a:tr>
              <a:tr h="412750">
                <a:tc gridSpan="3" vMerge="1"/>
                <a:tc hMerge="1" vMerge="1"/>
                <a:tc hMerge="1" vMerge="1"/>
                <a:tc>
                  <a:txBody>
                    <a:bodyPr/>
                    <a:lstStyle/>
                    <a:p>
                      <a:pPr indent="0" lvl="0" marL="0" marR="0" rtl="0" algn="ctr">
                        <a:lnSpc>
                          <a:spcPct val="100000"/>
                        </a:lnSpc>
                        <a:spcBef>
                          <a:spcPts val="0"/>
                        </a:spcBef>
                        <a:spcAft>
                          <a:spcPts val="0"/>
                        </a:spcAft>
                        <a:buNone/>
                      </a:pPr>
                      <a:r>
                        <a:rPr b="1" lang="ar" sz="1600">
                          <a:solidFill>
                            <a:srgbClr val="FFFFFF"/>
                          </a:solidFill>
                          <a:latin typeface="Mada"/>
                          <a:ea typeface="Mada"/>
                          <a:cs typeface="Mada"/>
                          <a:sym typeface="Mada"/>
                        </a:rPr>
                        <a:t>SBP</a:t>
                      </a:r>
                      <a:endParaRPr b="1">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6"/>
                    </a:solidFill>
                  </a:tcPr>
                </a:tc>
                <a:tc>
                  <a:txBody>
                    <a:bodyPr/>
                    <a:lstStyle/>
                    <a:p>
                      <a:pPr indent="0" lvl="0" marL="0" marR="0" rtl="0" algn="ctr">
                        <a:lnSpc>
                          <a:spcPct val="100000"/>
                        </a:lnSpc>
                        <a:spcBef>
                          <a:spcPts val="0"/>
                        </a:spcBef>
                        <a:spcAft>
                          <a:spcPts val="0"/>
                        </a:spcAft>
                        <a:buNone/>
                      </a:pPr>
                      <a:r>
                        <a:rPr b="1" lang="ar" sz="1600">
                          <a:solidFill>
                            <a:srgbClr val="FFFFFF"/>
                          </a:solidFill>
                          <a:latin typeface="Mada"/>
                          <a:ea typeface="Mada"/>
                          <a:cs typeface="Mada"/>
                          <a:sym typeface="Mada"/>
                        </a:rPr>
                        <a:t>DBP</a:t>
                      </a:r>
                      <a:endParaRPr b="1">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6"/>
                    </a:solidFill>
                  </a:tcPr>
                </a:tc>
              </a:tr>
              <a:tr h="745275">
                <a:tc gridSpan="2" rowSpan="2">
                  <a:txBody>
                    <a:bodyPr/>
                    <a:lstStyle/>
                    <a:p>
                      <a:pPr indent="0" lvl="0" marL="0" rtl="0" algn="l">
                        <a:lnSpc>
                          <a:spcPct val="115000"/>
                        </a:lnSpc>
                        <a:spcBef>
                          <a:spcPts val="0"/>
                        </a:spcBef>
                        <a:spcAft>
                          <a:spcPts val="0"/>
                        </a:spcAft>
                        <a:buNone/>
                      </a:pPr>
                      <a:r>
                        <a:rPr b="1" lang="ar" sz="1200">
                          <a:solidFill>
                            <a:schemeClr val="dk1"/>
                          </a:solidFill>
                          <a:latin typeface="Mada"/>
                          <a:ea typeface="Mada"/>
                          <a:cs typeface="Mada"/>
                          <a:sym typeface="Mada"/>
                        </a:rPr>
                        <a:t>Non-automated device [</a:t>
                      </a:r>
                      <a:r>
                        <a:rPr b="1" lang="ar" sz="1200">
                          <a:solidFill>
                            <a:schemeClr val="dk1"/>
                          </a:solidFill>
                          <a:latin typeface="Mada"/>
                          <a:ea typeface="Mada"/>
                          <a:cs typeface="Mada"/>
                          <a:sym typeface="Mada"/>
                        </a:rPr>
                        <a:t>non-AOBP</a:t>
                      </a:r>
                      <a:r>
                        <a:rPr b="1" lang="ar" sz="1200">
                          <a:solidFill>
                            <a:schemeClr val="dk1"/>
                          </a:solidFill>
                          <a:latin typeface="Mada"/>
                          <a:ea typeface="Mada"/>
                          <a:cs typeface="Mada"/>
                          <a:sym typeface="Mada"/>
                        </a:rPr>
                        <a:t>]</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3"/>
                    </a:solidFill>
                  </a:tcPr>
                </a:tc>
                <a:tc rowSpan="2" hMerge="1"/>
                <a:tc>
                  <a:txBody>
                    <a:bodyPr/>
                    <a:lstStyle/>
                    <a:p>
                      <a:pPr indent="0" lvl="0" marL="0" rtl="0" algn="l">
                        <a:lnSpc>
                          <a:spcPct val="115000"/>
                        </a:lnSpc>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Mercury Type</a:t>
                      </a:r>
                      <a:endParaRPr sz="1200">
                        <a:solidFill>
                          <a:schemeClr val="dk1"/>
                        </a:solidFill>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FFFF"/>
                    </a:solidFill>
                  </a:tcPr>
                </a:tc>
                <a:tc rowSpan="4">
                  <a:txBody>
                    <a:bodyPr/>
                    <a:lstStyle/>
                    <a:p>
                      <a:pPr indent="0" lvl="0" marL="0" rtl="0" algn="ctr">
                        <a:lnSpc>
                          <a:spcPct val="100000"/>
                        </a:lnSpc>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≥140</a:t>
                      </a:r>
                      <a:endParaRPr b="1" sz="12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1200">
                          <a:solidFill>
                            <a:srgbClr val="202124"/>
                          </a:solidFill>
                          <a:latin typeface="Mada"/>
                          <a:ea typeface="Mada"/>
                          <a:cs typeface="Mada"/>
                          <a:sym typeface="Mada"/>
                        </a:rPr>
                        <a:t>(≥</a:t>
                      </a:r>
                      <a:r>
                        <a:rPr b="1" lang="ar" sz="1200">
                          <a:solidFill>
                            <a:srgbClr val="FF0000"/>
                          </a:solidFill>
                          <a:latin typeface="Mada"/>
                          <a:ea typeface="Mada"/>
                          <a:cs typeface="Mada"/>
                          <a:sym typeface="Mada"/>
                        </a:rPr>
                        <a:t>130 </a:t>
                      </a:r>
                      <a:r>
                        <a:rPr lang="ar" sz="1200">
                          <a:solidFill>
                            <a:srgbClr val="202124"/>
                          </a:solidFill>
                          <a:latin typeface="Mada"/>
                          <a:ea typeface="Mada"/>
                          <a:cs typeface="Mada"/>
                          <a:sym typeface="Mada"/>
                        </a:rPr>
                        <a:t>ACC/AHA)</a:t>
                      </a:r>
                      <a:endParaRPr sz="1200">
                        <a:solidFill>
                          <a:schemeClr val="dk1"/>
                        </a:solidFill>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FFFF"/>
                    </a:solidFill>
                  </a:tcPr>
                </a:tc>
                <a:tc rowSpan="4">
                  <a:txBody>
                    <a:bodyPr/>
                    <a:lstStyle/>
                    <a:p>
                      <a:pPr indent="0" lvl="0" marL="0" rtl="0" algn="ctr">
                        <a:lnSpc>
                          <a:spcPct val="100000"/>
                        </a:lnSpc>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≥90</a:t>
                      </a:r>
                      <a:endParaRPr b="1" sz="1200">
                        <a:solidFill>
                          <a:schemeClr val="dk1"/>
                        </a:solidFill>
                        <a:latin typeface="Mada"/>
                        <a:ea typeface="Mada"/>
                        <a:cs typeface="Mada"/>
                        <a:sym typeface="Mada"/>
                      </a:endParaRPr>
                    </a:p>
                    <a:p>
                      <a:pPr indent="0" lvl="0" marL="0" rtl="0" algn="ctr">
                        <a:lnSpc>
                          <a:spcPct val="100000"/>
                        </a:lnSpc>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a:t>
                      </a:r>
                      <a:r>
                        <a:rPr lang="ar" sz="1200">
                          <a:solidFill>
                            <a:srgbClr val="202124"/>
                          </a:solidFill>
                          <a:latin typeface="Mada"/>
                          <a:ea typeface="Mada"/>
                          <a:cs typeface="Mada"/>
                          <a:sym typeface="Mada"/>
                        </a:rPr>
                        <a:t>≥</a:t>
                      </a:r>
                      <a:r>
                        <a:rPr b="1" lang="ar" sz="1200">
                          <a:solidFill>
                            <a:srgbClr val="FF0000"/>
                          </a:solidFill>
                          <a:latin typeface="Mada"/>
                          <a:ea typeface="Mada"/>
                          <a:cs typeface="Mada"/>
                          <a:sym typeface="Mada"/>
                        </a:rPr>
                        <a:t>80 </a:t>
                      </a:r>
                      <a:r>
                        <a:rPr lang="ar" sz="1200">
                          <a:solidFill>
                            <a:srgbClr val="202124"/>
                          </a:solidFill>
                          <a:latin typeface="Mada"/>
                          <a:ea typeface="Mada"/>
                          <a:cs typeface="Mada"/>
                          <a:sym typeface="Mada"/>
                        </a:rPr>
                        <a:t>ACC/AHA)</a:t>
                      </a:r>
                      <a:endParaRPr sz="1200">
                        <a:solidFill>
                          <a:schemeClr val="dk1"/>
                        </a:solidFill>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FFFF"/>
                    </a:solidFill>
                  </a:tcPr>
                </a:tc>
              </a:tr>
              <a:tr h="624475">
                <a:tc gridSpan="2" vMerge="1"/>
                <a:tc hMerge="1" vMerge="1"/>
                <a:tc>
                  <a:txBody>
                    <a:bodyPr/>
                    <a:lstStyle/>
                    <a:p>
                      <a:pPr indent="0" lvl="0" marL="0" rtl="0" algn="l">
                        <a:lnSpc>
                          <a:spcPct val="115000"/>
                        </a:lnSpc>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Aneroid Type</a:t>
                      </a:r>
                      <a:endParaRPr sz="1200">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FFFF"/>
                    </a:solidFill>
                  </a:tcPr>
                </a:tc>
                <a:tc vMerge="1"/>
                <a:tc vMerge="1"/>
              </a:tr>
              <a:tr h="624475">
                <a:tc gridSpan="2">
                  <a:txBody>
                    <a:bodyPr/>
                    <a:lstStyle/>
                    <a:p>
                      <a:pPr indent="0" lvl="0" marL="0" rtl="0" algn="l">
                        <a:lnSpc>
                          <a:spcPct val="115000"/>
                        </a:lnSpc>
                        <a:spcBef>
                          <a:spcPts val="0"/>
                        </a:spcBef>
                        <a:spcAft>
                          <a:spcPts val="0"/>
                        </a:spcAft>
                        <a:buNone/>
                      </a:pPr>
                      <a:r>
                        <a:rPr b="1" lang="ar" sz="1200">
                          <a:solidFill>
                            <a:schemeClr val="dk1"/>
                          </a:solidFill>
                          <a:latin typeface="Mada"/>
                          <a:ea typeface="Mada"/>
                          <a:cs typeface="Mada"/>
                          <a:sym typeface="Mada"/>
                        </a:rPr>
                        <a:t>Half automated device</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3"/>
                    </a:solidFill>
                  </a:tcPr>
                </a:tc>
                <a:tc hMerge="1"/>
                <a:tc>
                  <a:txBody>
                    <a:bodyPr/>
                    <a:lstStyle/>
                    <a:p>
                      <a:pPr indent="0" lvl="0" marL="0" rtl="0" algn="l">
                        <a:spcBef>
                          <a:spcPts val="0"/>
                        </a:spcBef>
                        <a:spcAft>
                          <a:spcPts val="0"/>
                        </a:spcAft>
                        <a:buNone/>
                      </a:pPr>
                      <a:r>
                        <a:t/>
                      </a:r>
                      <a:endParaRPr>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vMerge="1"/>
                <a:tc vMerge="1"/>
              </a:tr>
              <a:tr h="786600">
                <a:tc gridSpan="2">
                  <a:txBody>
                    <a:bodyPr/>
                    <a:lstStyle/>
                    <a:p>
                      <a:pPr indent="0" lvl="0" marL="0" rtl="0" algn="l">
                        <a:spcBef>
                          <a:spcPts val="0"/>
                        </a:spcBef>
                        <a:spcAft>
                          <a:spcPts val="0"/>
                        </a:spcAft>
                        <a:buNone/>
                      </a:pPr>
                      <a:r>
                        <a:rPr b="1" lang="ar" sz="1200">
                          <a:solidFill>
                            <a:schemeClr val="dk1"/>
                          </a:solidFill>
                          <a:latin typeface="Mada"/>
                          <a:ea typeface="Mada"/>
                          <a:cs typeface="Mada"/>
                          <a:sym typeface="Mada"/>
                        </a:rPr>
                        <a:t> Automated Device</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3"/>
                    </a:solidFill>
                  </a:tcPr>
                </a:tc>
                <a:tc hMerge="1"/>
                <a:tc>
                  <a:txBody>
                    <a:bodyPr/>
                    <a:lstStyle/>
                    <a:p>
                      <a:pPr indent="0" lvl="0" marL="0" rtl="0" algn="l">
                        <a:lnSpc>
                          <a:spcPct val="115000"/>
                        </a:lnSpc>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Digital Type</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FFFF"/>
                    </a:solidFill>
                  </a:tcPr>
                </a:tc>
                <a:tc vMerge="1"/>
                <a:tc vMerge="1"/>
              </a:tr>
              <a:tr h="624475">
                <a:tc gridSpan="2" rowSpan="3">
                  <a:txBody>
                    <a:bodyPr/>
                    <a:lstStyle/>
                    <a:p>
                      <a:pPr indent="0" lvl="0" marL="0" rtl="0" algn="l">
                        <a:lnSpc>
                          <a:spcPct val="115000"/>
                        </a:lnSpc>
                        <a:spcBef>
                          <a:spcPts val="0"/>
                        </a:spcBef>
                        <a:spcAft>
                          <a:spcPts val="0"/>
                        </a:spcAft>
                        <a:buNone/>
                      </a:pPr>
                      <a:r>
                        <a:rPr b="1" lang="ar" sz="1200">
                          <a:solidFill>
                            <a:schemeClr val="dk1"/>
                          </a:solidFill>
                          <a:latin typeface="Mada"/>
                          <a:ea typeface="Mada"/>
                          <a:cs typeface="Mada"/>
                          <a:sym typeface="Mada"/>
                        </a:rPr>
                        <a:t>Ambulatory BP</a:t>
                      </a:r>
                      <a:r>
                        <a:rPr b="1" baseline="30000" lang="ar" sz="1200">
                          <a:solidFill>
                            <a:schemeClr val="dk1"/>
                          </a:solidFill>
                          <a:latin typeface="Mada"/>
                          <a:ea typeface="Mada"/>
                          <a:cs typeface="Mada"/>
                          <a:sym typeface="Mada"/>
                        </a:rPr>
                        <a:t>1</a:t>
                      </a:r>
                      <a:endParaRPr baseline="30000" sz="1200">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3"/>
                    </a:solidFill>
                  </a:tcPr>
                </a:tc>
                <a:tc rowSpan="3" hMerge="1"/>
                <a:tc>
                  <a:txBody>
                    <a:bodyPr/>
                    <a:lstStyle/>
                    <a:p>
                      <a:pPr indent="0" lvl="0" marL="0" rtl="0" algn="l">
                        <a:lnSpc>
                          <a:spcPct val="115000"/>
                        </a:lnSpc>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Day-time (awake)</a:t>
                      </a:r>
                      <a:endParaRPr sz="1200">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FFFF"/>
                    </a:solidFill>
                  </a:tcPr>
                </a:tc>
                <a:tc>
                  <a:txBody>
                    <a:bodyPr/>
                    <a:lstStyle/>
                    <a:p>
                      <a:pPr indent="0" lvl="0" marL="0" rtl="0" algn="ctr">
                        <a:lnSpc>
                          <a:spcPct val="100000"/>
                        </a:lnSpc>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≥135</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FFFF"/>
                    </a:solidFill>
                  </a:tcPr>
                </a:tc>
                <a:tc>
                  <a:txBody>
                    <a:bodyPr/>
                    <a:lstStyle/>
                    <a:p>
                      <a:pPr indent="0" lvl="0" marL="0" rtl="0" algn="ctr">
                        <a:lnSpc>
                          <a:spcPct val="100000"/>
                        </a:lnSpc>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≥85</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FFFF"/>
                    </a:solidFill>
                  </a:tcPr>
                </a:tc>
              </a:tr>
              <a:tr h="624475">
                <a:tc gridSpan="2" vMerge="1"/>
                <a:tc hMerge="1" vMerge="1"/>
                <a:tc>
                  <a:txBody>
                    <a:bodyPr/>
                    <a:lstStyle/>
                    <a:p>
                      <a:pPr indent="0" lvl="0" marL="0" rtl="0" algn="l">
                        <a:lnSpc>
                          <a:spcPct val="115000"/>
                        </a:lnSpc>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Night-time (sleep)</a:t>
                      </a:r>
                      <a:endParaRPr sz="1200">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FFFF"/>
                    </a:solidFill>
                  </a:tcPr>
                </a:tc>
                <a:tc>
                  <a:txBody>
                    <a:bodyPr/>
                    <a:lstStyle/>
                    <a:p>
                      <a:pPr indent="0" lvl="0" marL="0" rtl="0" algn="ctr">
                        <a:lnSpc>
                          <a:spcPct val="100000"/>
                        </a:lnSpc>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≥120</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FFFF"/>
                    </a:solidFill>
                  </a:tcPr>
                </a:tc>
                <a:tc>
                  <a:txBody>
                    <a:bodyPr/>
                    <a:lstStyle/>
                    <a:p>
                      <a:pPr indent="0" lvl="0" marL="0" rtl="0" algn="ctr">
                        <a:lnSpc>
                          <a:spcPct val="100000"/>
                        </a:lnSpc>
                        <a:spcBef>
                          <a:spcPts val="0"/>
                        </a:spcBef>
                        <a:spcAft>
                          <a:spcPts val="0"/>
                        </a:spcAft>
                        <a:buNone/>
                      </a:pPr>
                      <a:r>
                        <a:rPr b="1" lang="ar" sz="1200">
                          <a:solidFill>
                            <a:schemeClr val="dk1"/>
                          </a:solidFill>
                          <a:latin typeface="Mada"/>
                          <a:ea typeface="Mada"/>
                          <a:cs typeface="Mada"/>
                          <a:sym typeface="Mada"/>
                        </a:rPr>
                        <a:t>≥70</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FFFF"/>
                    </a:solidFill>
                  </a:tcPr>
                </a:tc>
              </a:tr>
              <a:tr h="786600">
                <a:tc gridSpan="2" vMerge="1"/>
                <a:tc hMerge="1" vMerge="1"/>
                <a:tc>
                  <a:txBody>
                    <a:bodyPr/>
                    <a:lstStyle/>
                    <a:p>
                      <a:pPr indent="0" lvl="0" marL="0" rtl="0" algn="l">
                        <a:lnSpc>
                          <a:spcPct val="115000"/>
                        </a:lnSpc>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24h</a:t>
                      </a:r>
                      <a:endParaRPr sz="1200">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FFFF"/>
                    </a:solidFill>
                  </a:tcPr>
                </a:tc>
                <a:tc>
                  <a:txBody>
                    <a:bodyPr/>
                    <a:lstStyle/>
                    <a:p>
                      <a:pPr indent="0" lvl="0" marL="0" rtl="0" algn="ctr">
                        <a:lnSpc>
                          <a:spcPct val="100000"/>
                        </a:lnSpc>
                        <a:spcBef>
                          <a:spcPts val="0"/>
                        </a:spcBef>
                        <a:spcAft>
                          <a:spcPts val="0"/>
                        </a:spcAft>
                        <a:buNone/>
                      </a:pPr>
                      <a:r>
                        <a:rPr b="1" lang="ar" sz="1200">
                          <a:solidFill>
                            <a:schemeClr val="dk1"/>
                          </a:solidFill>
                          <a:latin typeface="Mada"/>
                          <a:ea typeface="Mada"/>
                          <a:cs typeface="Mada"/>
                          <a:sym typeface="Mada"/>
                        </a:rPr>
                        <a:t>≥ 130</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FFFF"/>
                    </a:solidFill>
                  </a:tcPr>
                </a:tc>
                <a:tc>
                  <a:txBody>
                    <a:bodyPr/>
                    <a:lstStyle/>
                    <a:p>
                      <a:pPr indent="0" lvl="0" marL="0" rtl="0" algn="ctr">
                        <a:lnSpc>
                          <a:spcPct val="100000"/>
                        </a:lnSpc>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≥80</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FFFF"/>
                    </a:solidFill>
                  </a:tcPr>
                </a:tc>
              </a:tr>
              <a:tr h="557450">
                <a:tc gridSpan="2" rowSpan="3">
                  <a:txBody>
                    <a:bodyPr/>
                    <a:lstStyle/>
                    <a:p>
                      <a:pPr indent="0" lvl="0" marL="0" rtl="0" algn="l">
                        <a:lnSpc>
                          <a:spcPct val="100000"/>
                        </a:lnSpc>
                        <a:spcBef>
                          <a:spcPts val="0"/>
                        </a:spcBef>
                        <a:spcAft>
                          <a:spcPts val="0"/>
                        </a:spcAft>
                        <a:buNone/>
                      </a:pPr>
                      <a:r>
                        <a:rPr b="1" lang="ar" sz="1200">
                          <a:solidFill>
                            <a:schemeClr val="dk1"/>
                          </a:solidFill>
                          <a:latin typeface="Mada"/>
                          <a:ea typeface="Mada"/>
                          <a:cs typeface="Mada"/>
                          <a:sym typeface="Mada"/>
                        </a:rPr>
                        <a:t>Home BP Monitoring (HBPM)</a:t>
                      </a:r>
                      <a:endParaRPr b="1" sz="1200">
                        <a:solidFill>
                          <a:schemeClr val="dk1"/>
                        </a:solidFill>
                        <a:latin typeface="Mada"/>
                        <a:ea typeface="Mada"/>
                        <a:cs typeface="Mada"/>
                        <a:sym typeface="Mada"/>
                      </a:endParaRPr>
                    </a:p>
                    <a:p>
                      <a:pPr indent="0" lvl="0" marL="0" rtl="0" algn="l">
                        <a:lnSpc>
                          <a:spcPct val="115000"/>
                        </a:lnSpc>
                        <a:spcBef>
                          <a:spcPts val="1200"/>
                        </a:spcBef>
                        <a:spcAft>
                          <a:spcPts val="1200"/>
                        </a:spcAft>
                        <a:buClr>
                          <a:schemeClr val="dk1"/>
                        </a:buClr>
                        <a:buSzPts val="1100"/>
                        <a:buFont typeface="Arial"/>
                        <a:buNone/>
                      </a:pPr>
                      <a:r>
                        <a:t/>
                      </a:r>
                      <a:endParaRPr sz="1200">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3"/>
                    </a:solidFill>
                  </a:tcPr>
                </a:tc>
                <a:tc rowSpan="3" hMerge="1"/>
                <a:tc rowSpan="3">
                  <a:txBody>
                    <a:bodyPr/>
                    <a:lstStyle/>
                    <a:p>
                      <a:pPr indent="0" lvl="0" marL="0" rtl="0" algn="l">
                        <a:lnSpc>
                          <a:spcPct val="100000"/>
                        </a:lnSpc>
                        <a:spcBef>
                          <a:spcPts val="0"/>
                        </a:spcBef>
                        <a:spcAft>
                          <a:spcPts val="0"/>
                        </a:spcAft>
                        <a:buNone/>
                      </a:pPr>
                      <a:r>
                        <a:rPr lang="ar" sz="1200">
                          <a:solidFill>
                            <a:schemeClr val="dk1"/>
                          </a:solidFill>
                          <a:latin typeface="Mada"/>
                          <a:ea typeface="Mada"/>
                          <a:cs typeface="Mada"/>
                          <a:sym typeface="Mada"/>
                        </a:rPr>
                        <a:t>Arm</a:t>
                      </a:r>
                      <a:r>
                        <a:rPr lang="ar" sz="1200">
                          <a:latin typeface="Mada"/>
                          <a:ea typeface="Mada"/>
                          <a:cs typeface="Mada"/>
                          <a:sym typeface="Mada"/>
                        </a:rPr>
                        <a:t>, </a:t>
                      </a:r>
                      <a:r>
                        <a:rPr lang="ar" sz="1200">
                          <a:solidFill>
                            <a:schemeClr val="dk1"/>
                          </a:solidFill>
                          <a:latin typeface="Mada"/>
                          <a:ea typeface="Mada"/>
                          <a:cs typeface="Mada"/>
                          <a:sym typeface="Mada"/>
                        </a:rPr>
                        <a:t>Wrist, Finger (Finger and/or wrist BP measuring devices are not recommended)</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rPr lang="ar" sz="1200">
                          <a:solidFill>
                            <a:srgbClr val="6AA84F"/>
                          </a:solidFill>
                          <a:latin typeface="Mada"/>
                          <a:ea typeface="Mada"/>
                          <a:cs typeface="Mada"/>
                          <a:sym typeface="Mada"/>
                        </a:rPr>
                        <a:t>Not accurate, used in emergency only if others are not available</a:t>
                      </a:r>
                      <a:endParaRPr sz="1200">
                        <a:solidFill>
                          <a:srgbClr val="6AA84F"/>
                        </a:solidFill>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FFFF"/>
                    </a:solidFill>
                  </a:tcPr>
                </a:tc>
                <a:tc rowSpan="3">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≥135</a:t>
                      </a:r>
                      <a:endParaRPr b="1" sz="12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FFFF"/>
                    </a:solidFill>
                  </a:tcPr>
                </a:tc>
                <a:tc rowSpan="3">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≥85</a:t>
                      </a:r>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FFFF"/>
                    </a:solidFill>
                  </a:tcPr>
                </a:tc>
              </a:tr>
              <a:tr h="557450">
                <a:tc gridSpan="2" vMerge="1"/>
                <a:tc hMerge="1" vMerge="1"/>
                <a:tc vMerge="1"/>
                <a:tc vMerge="1"/>
                <a:tc vMerge="1"/>
              </a:tr>
              <a:tr h="260375">
                <a:tc gridSpan="2" vMerge="1"/>
                <a:tc hMerge="1" vMerge="1"/>
                <a:tc vMerge="1"/>
                <a:tc vMerge="1"/>
                <a:tc vMerge="1"/>
              </a:tr>
              <a:tr h="1076525">
                <a:tc gridSpan="2">
                  <a:txBody>
                    <a:bodyPr/>
                    <a:lstStyle/>
                    <a:p>
                      <a:pPr indent="0" lvl="0" marL="0" rtl="0" algn="ctr">
                        <a:spcBef>
                          <a:spcPts val="0"/>
                        </a:spcBef>
                        <a:spcAft>
                          <a:spcPts val="0"/>
                        </a:spcAft>
                        <a:buNone/>
                      </a:pPr>
                      <a:r>
                        <a:rPr b="1" lang="ar" sz="1300">
                          <a:solidFill>
                            <a:schemeClr val="dk1"/>
                          </a:solidFill>
                          <a:latin typeface="Mada"/>
                          <a:ea typeface="Mada"/>
                          <a:cs typeface="Mada"/>
                          <a:sym typeface="Mada"/>
                        </a:rPr>
                        <a:t>AOBP </a:t>
                      </a:r>
                      <a:endParaRPr b="1" sz="1300">
                        <a:solidFill>
                          <a:schemeClr val="dk1"/>
                        </a:solidFill>
                        <a:latin typeface="Mada"/>
                        <a:ea typeface="Mada"/>
                        <a:cs typeface="Mada"/>
                        <a:sym typeface="Mada"/>
                      </a:endParaRPr>
                    </a:p>
                    <a:p>
                      <a:pPr indent="0" lvl="0" marL="0" rtl="0" algn="ctr">
                        <a:spcBef>
                          <a:spcPts val="0"/>
                        </a:spcBef>
                        <a:spcAft>
                          <a:spcPts val="0"/>
                        </a:spcAft>
                        <a:buNone/>
                      </a:pPr>
                      <a:r>
                        <a:rPr b="1" lang="ar" sz="1300">
                          <a:solidFill>
                            <a:schemeClr val="dk1"/>
                          </a:solidFill>
                          <a:latin typeface="Mada"/>
                          <a:ea typeface="Mada"/>
                          <a:cs typeface="Mada"/>
                          <a:sym typeface="Mada"/>
                        </a:rPr>
                        <a:t>(Automated office blood pressure)</a:t>
                      </a:r>
                      <a:endParaRPr sz="1000">
                        <a:solidFill>
                          <a:schemeClr val="dk1"/>
                        </a:solidFill>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3"/>
                    </a:solidFill>
                  </a:tcPr>
                </a:tc>
                <a:tc hMerge="1"/>
                <a:tc>
                  <a:txBody>
                    <a:bodyPr/>
                    <a:lstStyle/>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Recommended method. (is the preferred method of performing in-office BP measurement)</a:t>
                      </a:r>
                      <a:endParaRPr sz="1600">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≥135</a:t>
                      </a:r>
                      <a:endParaRPr>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&gt;</a:t>
                      </a:r>
                      <a:r>
                        <a:rPr b="1" lang="ar" sz="1200">
                          <a:solidFill>
                            <a:schemeClr val="dk1"/>
                          </a:solidFill>
                          <a:latin typeface="Mada"/>
                          <a:ea typeface="Mada"/>
                          <a:cs typeface="Mada"/>
                          <a:sym typeface="Mada"/>
                        </a:rPr>
                        <a:t>85</a:t>
                      </a:r>
                      <a:endParaRPr>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FFFF"/>
                    </a:solidFill>
                  </a:tcPr>
                </a:tc>
              </a:tr>
            </a:tbl>
          </a:graphicData>
        </a:graphic>
      </p:graphicFrame>
      <p:pic>
        <p:nvPicPr>
          <p:cNvPr id="221" name="Google Shape;221;p14"/>
          <p:cNvPicPr preferRelativeResize="0"/>
          <p:nvPr/>
        </p:nvPicPr>
        <p:blipFill rotWithShape="1">
          <a:blip r:embed="rId3">
            <a:alphaModFix/>
          </a:blip>
          <a:srcRect b="0" l="0" r="0" t="8391"/>
          <a:stretch/>
        </p:blipFill>
        <p:spPr>
          <a:xfrm>
            <a:off x="4078774" y="2763574"/>
            <a:ext cx="453600" cy="503676"/>
          </a:xfrm>
          <a:prstGeom prst="rect">
            <a:avLst/>
          </a:prstGeom>
          <a:noFill/>
          <a:ln cap="flat" cmpd="sng" w="19050">
            <a:solidFill>
              <a:schemeClr val="accent6"/>
            </a:solidFill>
            <a:prstDash val="solid"/>
            <a:round/>
            <a:headEnd len="sm" w="sm" type="none"/>
            <a:tailEnd len="sm" w="sm" type="none"/>
          </a:ln>
        </p:spPr>
      </p:pic>
      <p:pic>
        <p:nvPicPr>
          <p:cNvPr id="222" name="Google Shape;222;p14"/>
          <p:cNvPicPr preferRelativeResize="0"/>
          <p:nvPr/>
        </p:nvPicPr>
        <p:blipFill>
          <a:blip r:embed="rId4">
            <a:alphaModFix/>
          </a:blip>
          <a:stretch>
            <a:fillRect/>
          </a:stretch>
        </p:blipFill>
        <p:spPr>
          <a:xfrm>
            <a:off x="4078700" y="2076676"/>
            <a:ext cx="453600" cy="524713"/>
          </a:xfrm>
          <a:prstGeom prst="rect">
            <a:avLst/>
          </a:prstGeom>
          <a:noFill/>
          <a:ln cap="flat" cmpd="sng" w="19050">
            <a:solidFill>
              <a:schemeClr val="accent6"/>
            </a:solidFill>
            <a:prstDash val="solid"/>
            <a:round/>
            <a:headEnd len="sm" w="sm" type="none"/>
            <a:tailEnd len="sm" w="sm" type="none"/>
          </a:ln>
        </p:spPr>
      </p:pic>
      <p:pic>
        <p:nvPicPr>
          <p:cNvPr id="223" name="Google Shape;223;p14"/>
          <p:cNvPicPr preferRelativeResize="0"/>
          <p:nvPr/>
        </p:nvPicPr>
        <p:blipFill>
          <a:blip r:embed="rId5">
            <a:alphaModFix/>
          </a:blip>
          <a:stretch>
            <a:fillRect/>
          </a:stretch>
        </p:blipFill>
        <p:spPr>
          <a:xfrm>
            <a:off x="4002500" y="3429413"/>
            <a:ext cx="685958" cy="412200"/>
          </a:xfrm>
          <a:prstGeom prst="rect">
            <a:avLst/>
          </a:prstGeom>
          <a:noFill/>
          <a:ln cap="flat" cmpd="sng" w="19050">
            <a:solidFill>
              <a:schemeClr val="accent6"/>
            </a:solidFill>
            <a:prstDash val="solid"/>
            <a:round/>
            <a:headEnd len="sm" w="sm" type="none"/>
            <a:tailEnd len="sm" w="sm" type="none"/>
          </a:ln>
        </p:spPr>
      </p:pic>
      <p:pic>
        <p:nvPicPr>
          <p:cNvPr id="224" name="Google Shape;224;p14"/>
          <p:cNvPicPr preferRelativeResize="0"/>
          <p:nvPr/>
        </p:nvPicPr>
        <p:blipFill>
          <a:blip r:embed="rId6">
            <a:alphaModFix/>
          </a:blip>
          <a:stretch>
            <a:fillRect/>
          </a:stretch>
        </p:blipFill>
        <p:spPr>
          <a:xfrm>
            <a:off x="4017125" y="4126626"/>
            <a:ext cx="504300" cy="504300"/>
          </a:xfrm>
          <a:prstGeom prst="rect">
            <a:avLst/>
          </a:prstGeom>
          <a:noFill/>
          <a:ln cap="flat" cmpd="sng" w="19050">
            <a:solidFill>
              <a:schemeClr val="accent6"/>
            </a:solidFill>
            <a:prstDash val="solid"/>
            <a:round/>
            <a:headEnd len="sm" w="sm" type="none"/>
            <a:tailEnd len="sm" w="sm" type="none"/>
          </a:ln>
        </p:spPr>
      </p:pic>
      <p:pic>
        <p:nvPicPr>
          <p:cNvPr id="225" name="Google Shape;225;p14"/>
          <p:cNvPicPr preferRelativeResize="0"/>
          <p:nvPr/>
        </p:nvPicPr>
        <p:blipFill>
          <a:blip r:embed="rId7">
            <a:alphaModFix/>
          </a:blip>
          <a:stretch>
            <a:fillRect/>
          </a:stretch>
        </p:blipFill>
        <p:spPr>
          <a:xfrm>
            <a:off x="239564" y="5384887"/>
            <a:ext cx="1115750" cy="684237"/>
          </a:xfrm>
          <a:prstGeom prst="rect">
            <a:avLst/>
          </a:prstGeom>
          <a:noFill/>
          <a:ln cap="flat" cmpd="sng" w="19050">
            <a:solidFill>
              <a:schemeClr val="accent6"/>
            </a:solidFill>
            <a:prstDash val="solid"/>
            <a:round/>
            <a:headEnd len="sm" w="sm" type="none"/>
            <a:tailEnd len="sm" w="sm" type="none"/>
          </a:ln>
        </p:spPr>
      </p:pic>
      <p:pic>
        <p:nvPicPr>
          <p:cNvPr id="226" name="Google Shape;226;p14"/>
          <p:cNvPicPr preferRelativeResize="0"/>
          <p:nvPr/>
        </p:nvPicPr>
        <p:blipFill>
          <a:blip r:embed="rId8">
            <a:alphaModFix/>
          </a:blip>
          <a:stretch>
            <a:fillRect/>
          </a:stretch>
        </p:blipFill>
        <p:spPr>
          <a:xfrm>
            <a:off x="405721" y="7210175"/>
            <a:ext cx="783425" cy="797803"/>
          </a:xfrm>
          <a:prstGeom prst="rect">
            <a:avLst/>
          </a:prstGeom>
          <a:noFill/>
          <a:ln cap="flat" cmpd="sng" w="19050">
            <a:solidFill>
              <a:schemeClr val="accent6"/>
            </a:solidFill>
            <a:prstDash val="solid"/>
            <a:round/>
            <a:headEnd len="sm" w="sm" type="none"/>
            <a:tailEnd len="sm" w="sm" type="none"/>
          </a:ln>
        </p:spPr>
      </p:pic>
      <p:pic>
        <p:nvPicPr>
          <p:cNvPr id="227" name="Google Shape;227;p14"/>
          <p:cNvPicPr preferRelativeResize="0"/>
          <p:nvPr/>
        </p:nvPicPr>
        <p:blipFill rotWithShape="1">
          <a:blip r:embed="rId9">
            <a:alphaModFix/>
          </a:blip>
          <a:srcRect b="0" l="0" r="-1605" t="0"/>
          <a:stretch/>
        </p:blipFill>
        <p:spPr>
          <a:xfrm>
            <a:off x="1540837" y="5382843"/>
            <a:ext cx="1115738" cy="688300"/>
          </a:xfrm>
          <a:prstGeom prst="rect">
            <a:avLst/>
          </a:prstGeom>
          <a:noFill/>
          <a:ln cap="flat" cmpd="sng" w="19050">
            <a:solidFill>
              <a:schemeClr val="accent6"/>
            </a:solidFill>
            <a:prstDash val="solid"/>
            <a:round/>
            <a:headEnd len="sm" w="sm" type="none"/>
            <a:tailEnd len="sm" w="sm" type="none"/>
          </a:ln>
        </p:spPr>
      </p:pic>
      <p:cxnSp>
        <p:nvCxnSpPr>
          <p:cNvPr id="228" name="Google Shape;228;p14"/>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5"/>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234" name="Google Shape;234;p15"/>
          <p:cNvSpPr txBox="1"/>
          <p:nvPr/>
        </p:nvSpPr>
        <p:spPr>
          <a:xfrm>
            <a:off x="0" y="9779825"/>
            <a:ext cx="76128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000">
                <a:solidFill>
                  <a:srgbClr val="6AA84F"/>
                </a:solidFill>
                <a:latin typeface="Mada"/>
                <a:ea typeface="Mada"/>
                <a:cs typeface="Mada"/>
                <a:sym typeface="Mada"/>
              </a:rPr>
              <a:t>1: </a:t>
            </a:r>
            <a:r>
              <a:rPr b="1" lang="ar" sz="1000">
                <a:solidFill>
                  <a:srgbClr val="CC0000"/>
                </a:solidFill>
                <a:latin typeface="Mada"/>
                <a:ea typeface="Mada"/>
                <a:cs typeface="Mada"/>
                <a:sym typeface="Mada"/>
              </a:rPr>
              <a:t>To detect orthostatic hypotension</a:t>
            </a:r>
            <a:r>
              <a:rPr lang="ar" sz="1000">
                <a:solidFill>
                  <a:srgbClr val="6AA84F"/>
                </a:solidFill>
                <a:latin typeface="Mada"/>
                <a:ea typeface="Mada"/>
                <a:cs typeface="Mada"/>
                <a:sym typeface="Mada"/>
              </a:rPr>
              <a:t> which could be a side effect from antihypertensive drugs. O</a:t>
            </a:r>
            <a:r>
              <a:rPr lang="ar" sz="1000">
                <a:solidFill>
                  <a:srgbClr val="6AA84F"/>
                </a:solidFill>
                <a:latin typeface="Mada"/>
                <a:ea typeface="Mada"/>
                <a:cs typeface="Mada"/>
                <a:sym typeface="Mada"/>
              </a:rPr>
              <a:t>rthostatic hypotension is defined as a </a:t>
            </a:r>
            <a:r>
              <a:rPr b="1" lang="ar" sz="1000">
                <a:solidFill>
                  <a:srgbClr val="6AA84F"/>
                </a:solidFill>
                <a:latin typeface="Mada"/>
                <a:ea typeface="Mada"/>
                <a:cs typeface="Mada"/>
                <a:sym typeface="Mada"/>
              </a:rPr>
              <a:t>decrease by 20 mmHg in systolic pressure</a:t>
            </a:r>
            <a:r>
              <a:rPr lang="ar" sz="1000">
                <a:solidFill>
                  <a:srgbClr val="6AA84F"/>
                </a:solidFill>
                <a:latin typeface="Mada"/>
                <a:ea typeface="Mada"/>
                <a:cs typeface="Mada"/>
                <a:sym typeface="Mada"/>
              </a:rPr>
              <a:t> or a </a:t>
            </a:r>
            <a:r>
              <a:rPr b="1" lang="ar" sz="1000">
                <a:solidFill>
                  <a:srgbClr val="6AA84F"/>
                </a:solidFill>
                <a:latin typeface="Mada"/>
                <a:ea typeface="Mada"/>
                <a:cs typeface="Mada"/>
                <a:sym typeface="Mada"/>
              </a:rPr>
              <a:t>decrease by 10 mmHg in diastolic pressure.</a:t>
            </a:r>
            <a:endParaRPr b="1"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6AA84F"/>
                </a:solidFill>
                <a:latin typeface="Mada"/>
                <a:ea typeface="Mada"/>
                <a:cs typeface="Mada"/>
                <a:sym typeface="Mada"/>
              </a:rPr>
              <a:t>2: If you find high BP in distressed pts you can’t diagnose them with HTN. To diagnose HTN, you have to find high BP in a normal relaxed pt. And of course this  is only true if there was a mild increase in BP, but if BP is like 180/90, then he definitely has HTN.</a:t>
            </a:r>
            <a:endParaRPr sz="1000">
              <a:solidFill>
                <a:srgbClr val="6AA84F"/>
              </a:solidFill>
              <a:latin typeface="Mada"/>
              <a:ea typeface="Mada"/>
              <a:cs typeface="Mada"/>
              <a:sym typeface="Mada"/>
            </a:endParaRPr>
          </a:p>
        </p:txBody>
      </p:sp>
      <p:sp>
        <p:nvSpPr>
          <p:cNvPr id="235" name="Google Shape;235;p15"/>
          <p:cNvSpPr txBox="1"/>
          <p:nvPr/>
        </p:nvSpPr>
        <p:spPr>
          <a:xfrm>
            <a:off x="207450" y="1224025"/>
            <a:ext cx="5700000" cy="2119500"/>
          </a:xfrm>
          <a:prstGeom prst="rect">
            <a:avLst/>
          </a:prstGeom>
          <a:noFill/>
          <a:ln>
            <a:noFill/>
          </a:ln>
        </p:spPr>
        <p:txBody>
          <a:bodyPr anchorCtr="0" anchor="t" bIns="91425" lIns="91425" spcFirstLastPara="1" rIns="91425" wrap="square" tIns="91425">
            <a:noAutofit/>
          </a:bodyPr>
          <a:lstStyle/>
          <a:p>
            <a:pPr indent="-304800" lvl="0" marL="457200" rtl="0" algn="just">
              <a:lnSpc>
                <a:spcPct val="98181"/>
              </a:lnSpc>
              <a:spcBef>
                <a:spcPts val="1000"/>
              </a:spcBef>
              <a:spcAft>
                <a:spcPts val="0"/>
              </a:spcAft>
              <a:buClr>
                <a:schemeClr val="dk1"/>
              </a:buClr>
              <a:buSzPts val="1200"/>
              <a:buFont typeface="Mada"/>
              <a:buChar char="●"/>
            </a:pPr>
            <a:r>
              <a:rPr lang="ar" sz="1200">
                <a:solidFill>
                  <a:schemeClr val="dk1"/>
                </a:solidFill>
                <a:latin typeface="Mada"/>
                <a:ea typeface="Mada"/>
                <a:cs typeface="Mada"/>
                <a:sym typeface="Mada"/>
              </a:rPr>
              <a:t>Apply to adults on no antihypertensive medications and who are not acutely ill.</a:t>
            </a:r>
            <a:endParaRPr sz="1200">
              <a:solidFill>
                <a:schemeClr val="dk1"/>
              </a:solidFill>
              <a:latin typeface="Mada"/>
              <a:ea typeface="Mada"/>
              <a:cs typeface="Mada"/>
              <a:sym typeface="Mada"/>
            </a:endParaRPr>
          </a:p>
          <a:p>
            <a:pPr indent="-304800" lvl="0" marL="457200" rtl="0" algn="just">
              <a:lnSpc>
                <a:spcPct val="98181"/>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If there is a disparity in category between the systolic and diastolic pressures, </a:t>
            </a:r>
            <a:r>
              <a:rPr b="1" lang="ar" sz="1200">
                <a:solidFill>
                  <a:srgbClr val="CC0000"/>
                </a:solidFill>
                <a:latin typeface="Mada"/>
                <a:ea typeface="Mada"/>
                <a:cs typeface="Mada"/>
                <a:sym typeface="Mada"/>
              </a:rPr>
              <a:t>the higher value determines the severity of the hypertension</a:t>
            </a:r>
            <a:r>
              <a:rPr b="1"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ALWAYS one abnormal reading (either systolic or diastolic) is enough to say pt has HTN e.g. If systolic is 120 (Normal) and and diastolic is 90 (High), then the pt is said to have HTN because diastolic is high. Another example: if systolic is 150(High) and diastolic is 70(Normal) the pt is considered to have HTN</a:t>
            </a:r>
            <a:endParaRPr b="1" sz="1200">
              <a:solidFill>
                <a:schemeClr val="dk1"/>
              </a:solidFill>
              <a:latin typeface="Mada"/>
              <a:ea typeface="Mada"/>
              <a:cs typeface="Mada"/>
              <a:sym typeface="Mada"/>
            </a:endParaRPr>
          </a:p>
          <a:p>
            <a:pPr indent="-304800" lvl="0" marL="457200" rtl="0" algn="just">
              <a:lnSpc>
                <a:spcPct val="98181"/>
              </a:lnSpc>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Measure blood pressure to arm the high reading.</a:t>
            </a: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Same goes for arms e.g.  if BP is normal in left arm but high in right,  we go with the right arm reading.</a:t>
            </a:r>
            <a:endParaRPr sz="1200">
              <a:solidFill>
                <a:srgbClr val="6AA84F"/>
              </a:solidFill>
              <a:latin typeface="Mada"/>
              <a:ea typeface="Mada"/>
              <a:cs typeface="Mada"/>
              <a:sym typeface="Mada"/>
            </a:endParaRPr>
          </a:p>
        </p:txBody>
      </p:sp>
      <p:sp>
        <p:nvSpPr>
          <p:cNvPr id="236" name="Google Shape;236;p15"/>
          <p:cNvSpPr txBox="1"/>
          <p:nvPr/>
        </p:nvSpPr>
        <p:spPr>
          <a:xfrm>
            <a:off x="66650" y="6491900"/>
            <a:ext cx="7034100" cy="59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ar" sz="2200">
                <a:solidFill>
                  <a:schemeClr val="dk1"/>
                </a:solidFill>
                <a:highlight>
                  <a:schemeClr val="accent5"/>
                </a:highlight>
                <a:latin typeface="Mada"/>
                <a:ea typeface="Mada"/>
                <a:cs typeface="Mada"/>
                <a:sym typeface="Mada"/>
              </a:rPr>
              <a:t>Steps in measuring BP:</a:t>
            </a:r>
            <a:endParaRPr>
              <a:solidFill>
                <a:schemeClr val="dk1"/>
              </a:solidFill>
              <a:latin typeface="Mada"/>
              <a:ea typeface="Mada"/>
              <a:cs typeface="Mada"/>
              <a:sym typeface="Mada"/>
            </a:endParaRPr>
          </a:p>
          <a:p>
            <a:pPr indent="0" lvl="0" marL="0" rtl="0" algn="l">
              <a:lnSpc>
                <a:spcPct val="115000"/>
              </a:lnSpc>
              <a:spcBef>
                <a:spcPts val="1200"/>
              </a:spcBef>
              <a:spcAft>
                <a:spcPts val="1200"/>
              </a:spcAft>
              <a:buNone/>
            </a:pPr>
            <a:r>
              <a:t/>
            </a:r>
            <a:endParaRPr sz="2200">
              <a:solidFill>
                <a:schemeClr val="dk1"/>
              </a:solidFill>
              <a:highlight>
                <a:schemeClr val="accent5"/>
              </a:highlight>
              <a:latin typeface="Mada"/>
              <a:ea typeface="Mada"/>
              <a:cs typeface="Mada"/>
              <a:sym typeface="Mada"/>
            </a:endParaRPr>
          </a:p>
        </p:txBody>
      </p:sp>
      <p:pic>
        <p:nvPicPr>
          <p:cNvPr id="237" name="Google Shape;237;p15"/>
          <p:cNvPicPr preferRelativeResize="0"/>
          <p:nvPr/>
        </p:nvPicPr>
        <p:blipFill>
          <a:blip r:embed="rId3">
            <a:alphaModFix/>
          </a:blip>
          <a:stretch>
            <a:fillRect/>
          </a:stretch>
        </p:blipFill>
        <p:spPr>
          <a:xfrm>
            <a:off x="7919786" y="5918436"/>
            <a:ext cx="530450" cy="743875"/>
          </a:xfrm>
          <a:prstGeom prst="rect">
            <a:avLst/>
          </a:prstGeom>
          <a:noFill/>
          <a:ln cap="flat" cmpd="sng" w="19050">
            <a:solidFill>
              <a:schemeClr val="accent6"/>
            </a:solidFill>
            <a:prstDash val="solid"/>
            <a:round/>
            <a:headEnd len="sm" w="sm" type="none"/>
            <a:tailEnd len="sm" w="sm" type="none"/>
          </a:ln>
        </p:spPr>
      </p:pic>
      <p:pic>
        <p:nvPicPr>
          <p:cNvPr id="238" name="Google Shape;238;p15"/>
          <p:cNvPicPr preferRelativeResize="0"/>
          <p:nvPr/>
        </p:nvPicPr>
        <p:blipFill>
          <a:blip r:embed="rId4">
            <a:alphaModFix/>
          </a:blip>
          <a:stretch>
            <a:fillRect/>
          </a:stretch>
        </p:blipFill>
        <p:spPr>
          <a:xfrm>
            <a:off x="5616450" y="6296888"/>
            <a:ext cx="1530892" cy="1092900"/>
          </a:xfrm>
          <a:prstGeom prst="rect">
            <a:avLst/>
          </a:prstGeom>
          <a:noFill/>
          <a:ln cap="flat" cmpd="sng" w="19050">
            <a:solidFill>
              <a:schemeClr val="accent6"/>
            </a:solidFill>
            <a:prstDash val="solid"/>
            <a:round/>
            <a:headEnd len="sm" w="sm" type="none"/>
            <a:tailEnd len="sm" w="sm" type="none"/>
          </a:ln>
        </p:spPr>
      </p:pic>
      <p:pic>
        <p:nvPicPr>
          <p:cNvPr id="239" name="Google Shape;239;p15"/>
          <p:cNvPicPr preferRelativeResize="0"/>
          <p:nvPr/>
        </p:nvPicPr>
        <p:blipFill>
          <a:blip r:embed="rId5">
            <a:alphaModFix/>
          </a:blip>
          <a:stretch>
            <a:fillRect/>
          </a:stretch>
        </p:blipFill>
        <p:spPr>
          <a:xfrm>
            <a:off x="3252227" y="6315625"/>
            <a:ext cx="1321045" cy="1019400"/>
          </a:xfrm>
          <a:prstGeom prst="rect">
            <a:avLst/>
          </a:prstGeom>
          <a:noFill/>
          <a:ln cap="flat" cmpd="sng" w="19050">
            <a:solidFill>
              <a:schemeClr val="accent6"/>
            </a:solidFill>
            <a:prstDash val="solid"/>
            <a:round/>
            <a:headEnd len="sm" w="sm" type="none"/>
            <a:tailEnd len="sm" w="sm" type="none"/>
          </a:ln>
        </p:spPr>
      </p:pic>
      <p:pic>
        <p:nvPicPr>
          <p:cNvPr id="240" name="Google Shape;240;p15"/>
          <p:cNvPicPr preferRelativeResize="0"/>
          <p:nvPr/>
        </p:nvPicPr>
        <p:blipFill>
          <a:blip r:embed="rId6">
            <a:alphaModFix/>
          </a:blip>
          <a:stretch>
            <a:fillRect/>
          </a:stretch>
        </p:blipFill>
        <p:spPr>
          <a:xfrm>
            <a:off x="6030416" y="1500451"/>
            <a:ext cx="1416083" cy="1578963"/>
          </a:xfrm>
          <a:prstGeom prst="rect">
            <a:avLst/>
          </a:prstGeom>
          <a:noFill/>
          <a:ln cap="flat" cmpd="sng" w="19050">
            <a:solidFill>
              <a:schemeClr val="accent6"/>
            </a:solidFill>
            <a:prstDash val="solid"/>
            <a:round/>
            <a:headEnd len="sm" w="sm" type="none"/>
            <a:tailEnd len="sm" w="sm" type="none"/>
          </a:ln>
        </p:spPr>
      </p:pic>
      <p:sp>
        <p:nvSpPr>
          <p:cNvPr id="241" name="Google Shape;241;p15"/>
          <p:cNvSpPr txBox="1"/>
          <p:nvPr/>
        </p:nvSpPr>
        <p:spPr>
          <a:xfrm>
            <a:off x="1355300" y="-25300"/>
            <a:ext cx="5085300" cy="41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600"/>
              </a:spcBef>
              <a:spcAft>
                <a:spcPts val="0"/>
              </a:spcAft>
              <a:buClr>
                <a:schemeClr val="dk1"/>
              </a:buClr>
              <a:buSzPts val="1100"/>
              <a:buFont typeface="Arial"/>
              <a:buNone/>
            </a:pPr>
            <a:r>
              <a:rPr b="1" lang="ar" sz="2600">
                <a:latin typeface="Mada"/>
                <a:ea typeface="Mada"/>
                <a:cs typeface="Mada"/>
                <a:sym typeface="Mada"/>
              </a:rPr>
              <a:t>Blood Pressure Measurement</a:t>
            </a:r>
            <a:endParaRPr b="1" sz="3000">
              <a:latin typeface="Mada"/>
              <a:ea typeface="Mada"/>
              <a:cs typeface="Mada"/>
              <a:sym typeface="Mada"/>
            </a:endParaRPr>
          </a:p>
          <a:p>
            <a:pPr indent="0" lvl="0" marL="0" rtl="0" algn="ctr">
              <a:spcBef>
                <a:spcPts val="0"/>
              </a:spcBef>
              <a:spcAft>
                <a:spcPts val="0"/>
              </a:spcAft>
              <a:buNone/>
            </a:pPr>
            <a:r>
              <a:t/>
            </a:r>
            <a:endParaRPr b="1" sz="2600">
              <a:latin typeface="Alegreya"/>
              <a:ea typeface="Alegreya"/>
              <a:cs typeface="Alegreya"/>
              <a:sym typeface="Alegreya"/>
            </a:endParaRPr>
          </a:p>
        </p:txBody>
      </p:sp>
      <p:cxnSp>
        <p:nvCxnSpPr>
          <p:cNvPr id="242" name="Google Shape;242;p15"/>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243" name="Google Shape;243;p15"/>
          <p:cNvSpPr/>
          <p:nvPr/>
        </p:nvSpPr>
        <p:spPr>
          <a:xfrm>
            <a:off x="252150" y="7787400"/>
            <a:ext cx="2178900" cy="1737000"/>
          </a:xfrm>
          <a:prstGeom prst="rect">
            <a:avLst/>
          </a:prstGeom>
          <a:solidFill>
            <a:srgbClr val="EFEFEF"/>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Place the cuff at the heart level</a:t>
            </a:r>
            <a:r>
              <a:rPr lang="ar" sz="1200">
                <a:latin typeface="Mada"/>
                <a:ea typeface="Mada"/>
                <a:cs typeface="Mada"/>
                <a:sym typeface="Mada"/>
              </a:rPr>
              <a:t>, whatever the position of the patient.</a:t>
            </a:r>
            <a:endParaRPr sz="1200">
              <a:latin typeface="Mada"/>
              <a:ea typeface="Mada"/>
              <a:cs typeface="Mada"/>
              <a:sym typeface="Mada"/>
            </a:endParaRPr>
          </a:p>
          <a:p>
            <a:pPr indent="0" lvl="0" marL="0" marR="0" rtl="0" algn="l">
              <a:lnSpc>
                <a:spcPct val="100000"/>
              </a:lnSpc>
              <a:spcBef>
                <a:spcPts val="0"/>
              </a:spcBef>
              <a:spcAft>
                <a:spcPts val="0"/>
              </a:spcAft>
              <a:buNone/>
            </a:pPr>
            <a:r>
              <a:rPr lang="ar" sz="1200">
                <a:latin typeface="Mada"/>
                <a:ea typeface="Mada"/>
                <a:cs typeface="Mada"/>
                <a:sym typeface="Mada"/>
              </a:rPr>
              <a:t>Measure BP in both arms at first visit to detect possible differences. In this instance, </a:t>
            </a:r>
            <a:r>
              <a:rPr b="1" lang="ar" sz="1200">
                <a:latin typeface="Mada"/>
                <a:ea typeface="Mada"/>
                <a:cs typeface="Mada"/>
                <a:sym typeface="Mada"/>
              </a:rPr>
              <a:t>take the arm </a:t>
            </a:r>
            <a:r>
              <a:rPr lang="ar" sz="1200">
                <a:latin typeface="Mada"/>
                <a:ea typeface="Mada"/>
                <a:cs typeface="Mada"/>
                <a:sym typeface="Mada"/>
              </a:rPr>
              <a:t>with</a:t>
            </a:r>
            <a:r>
              <a:rPr b="1" lang="ar" sz="1200">
                <a:latin typeface="Mada"/>
                <a:ea typeface="Mada"/>
                <a:cs typeface="Mada"/>
                <a:sym typeface="Mada"/>
              </a:rPr>
              <a:t> the higher value as the reference.</a:t>
            </a:r>
            <a:endParaRPr b="1" sz="1200">
              <a:latin typeface="Mada"/>
              <a:ea typeface="Mada"/>
              <a:cs typeface="Mada"/>
              <a:sym typeface="Mada"/>
            </a:endParaRPr>
          </a:p>
        </p:txBody>
      </p:sp>
      <p:sp>
        <p:nvSpPr>
          <p:cNvPr id="244" name="Google Shape;244;p15"/>
          <p:cNvSpPr txBox="1"/>
          <p:nvPr/>
        </p:nvSpPr>
        <p:spPr>
          <a:xfrm>
            <a:off x="-76211" y="6888842"/>
            <a:ext cx="670800" cy="101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0">
                <a:solidFill>
                  <a:srgbClr val="EED18A"/>
                </a:solidFill>
                <a:latin typeface="Mada"/>
                <a:ea typeface="Mada"/>
                <a:cs typeface="Mada"/>
                <a:sym typeface="Mada"/>
              </a:rPr>
              <a:t>1</a:t>
            </a:r>
            <a:endParaRPr b="1" sz="8000">
              <a:solidFill>
                <a:srgbClr val="EED18A"/>
              </a:solidFill>
              <a:latin typeface="Mada"/>
              <a:ea typeface="Mada"/>
              <a:cs typeface="Mada"/>
              <a:sym typeface="Mada"/>
            </a:endParaRPr>
          </a:p>
        </p:txBody>
      </p:sp>
      <p:sp>
        <p:nvSpPr>
          <p:cNvPr id="245" name="Google Shape;245;p15"/>
          <p:cNvSpPr/>
          <p:nvPr/>
        </p:nvSpPr>
        <p:spPr>
          <a:xfrm>
            <a:off x="2690550" y="7787400"/>
            <a:ext cx="2178900" cy="17370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Measure BP in sitting and standing position</a:t>
            </a:r>
            <a:r>
              <a:rPr lang="ar" sz="1200">
                <a:latin typeface="Mada"/>
                <a:ea typeface="Mada"/>
                <a:cs typeface="Mada"/>
                <a:sym typeface="Mada"/>
              </a:rPr>
              <a:t> in elderly subjects and diabetic </a:t>
            </a:r>
            <a:r>
              <a:rPr lang="ar" sz="1200">
                <a:solidFill>
                  <a:schemeClr val="dk1"/>
                </a:solidFill>
                <a:latin typeface="Mada"/>
                <a:ea typeface="Mada"/>
                <a:cs typeface="Mada"/>
                <a:sym typeface="Mada"/>
              </a:rPr>
              <a:t>patients</a:t>
            </a:r>
            <a:r>
              <a:rPr baseline="30000" lang="ar" sz="1200">
                <a:solidFill>
                  <a:schemeClr val="dk1"/>
                </a:solidFill>
                <a:latin typeface="Mada"/>
                <a:ea typeface="Mada"/>
                <a:cs typeface="Mada"/>
                <a:sym typeface="Mada"/>
              </a:rPr>
              <a:t>1</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Use phase I and V (disappearance) </a:t>
            </a:r>
            <a:r>
              <a:rPr b="1" lang="ar" sz="1200">
                <a:solidFill>
                  <a:schemeClr val="dk1"/>
                </a:solidFill>
                <a:latin typeface="Mada"/>
                <a:ea typeface="Mada"/>
                <a:cs typeface="Mada"/>
                <a:sym typeface="Mada"/>
              </a:rPr>
              <a:t>K</a:t>
            </a:r>
            <a:r>
              <a:rPr b="1" lang="ar" sz="1200">
                <a:solidFill>
                  <a:schemeClr val="dk1"/>
                </a:solidFill>
                <a:latin typeface="Mada"/>
                <a:ea typeface="Mada"/>
                <a:cs typeface="Mada"/>
                <a:sym typeface="Mada"/>
              </a:rPr>
              <a:t>orotkoff</a:t>
            </a:r>
            <a:r>
              <a:rPr b="1" lang="ar" sz="1200">
                <a:latin typeface="Mada"/>
                <a:ea typeface="Mada"/>
                <a:cs typeface="Mada"/>
                <a:sym typeface="Mada"/>
              </a:rPr>
              <a:t> </a:t>
            </a:r>
            <a:r>
              <a:rPr b="1" lang="ar" sz="1200">
                <a:latin typeface="Mada"/>
                <a:ea typeface="Mada"/>
                <a:cs typeface="Mada"/>
                <a:sym typeface="Mada"/>
              </a:rPr>
              <a:t>sounds</a:t>
            </a:r>
            <a:r>
              <a:rPr lang="ar" sz="1200">
                <a:latin typeface="Mada"/>
                <a:ea typeface="Mada"/>
                <a:cs typeface="Mada"/>
                <a:sym typeface="Mada"/>
              </a:rPr>
              <a:t> to identify systolic and diastolic BP, respectively.</a:t>
            </a:r>
            <a:endParaRPr sz="1200">
              <a:latin typeface="Mada"/>
              <a:ea typeface="Mada"/>
              <a:cs typeface="Mada"/>
              <a:sym typeface="Mada"/>
            </a:endParaRPr>
          </a:p>
        </p:txBody>
      </p:sp>
      <p:sp>
        <p:nvSpPr>
          <p:cNvPr id="246" name="Google Shape;246;p15"/>
          <p:cNvSpPr/>
          <p:nvPr/>
        </p:nvSpPr>
        <p:spPr>
          <a:xfrm>
            <a:off x="5128950" y="7787400"/>
            <a:ext cx="2178900" cy="1737000"/>
          </a:xfrm>
          <a:prstGeom prst="rect">
            <a:avLst/>
          </a:prstGeom>
          <a:solidFill>
            <a:srgbClr val="EFEFEF"/>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The </a:t>
            </a:r>
            <a:r>
              <a:rPr b="1" lang="ar" sz="1200">
                <a:latin typeface="Mada"/>
                <a:ea typeface="Mada"/>
                <a:cs typeface="Mada"/>
                <a:sym typeface="Mada"/>
              </a:rPr>
              <a:t>diagnosis</a:t>
            </a:r>
            <a:r>
              <a:rPr lang="ar" sz="1200">
                <a:latin typeface="Mada"/>
                <a:ea typeface="Mada"/>
                <a:cs typeface="Mada"/>
                <a:sym typeface="Mada"/>
              </a:rPr>
              <a:t> of mild hypertension </a:t>
            </a:r>
            <a:r>
              <a:rPr b="1" lang="ar" sz="1200">
                <a:latin typeface="Mada"/>
                <a:ea typeface="Mada"/>
                <a:cs typeface="Mada"/>
                <a:sym typeface="Mada"/>
              </a:rPr>
              <a:t>should not be made until</a:t>
            </a:r>
            <a:r>
              <a:rPr lang="ar" sz="1200">
                <a:latin typeface="Mada"/>
                <a:ea typeface="Mada"/>
                <a:cs typeface="Mada"/>
                <a:sym typeface="Mada"/>
              </a:rPr>
              <a:t> the blood pressure has been measured on </a:t>
            </a:r>
            <a:r>
              <a:rPr b="1" lang="ar" sz="1200">
                <a:solidFill>
                  <a:srgbClr val="CC0000"/>
                </a:solidFill>
                <a:latin typeface="Mada"/>
                <a:ea typeface="Mada"/>
                <a:cs typeface="Mada"/>
                <a:sym typeface="Mada"/>
              </a:rPr>
              <a:t>at least two times in three visits</a:t>
            </a:r>
            <a:r>
              <a:rPr lang="ar" sz="1200">
                <a:latin typeface="Mada"/>
                <a:ea typeface="Mada"/>
                <a:cs typeface="Mada"/>
                <a:sym typeface="Mada"/>
              </a:rPr>
              <a:t>.</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Average of 10 to 15 mmHg decrease between visits 1 and three.</a:t>
            </a:r>
            <a:r>
              <a:rPr baseline="30000" lang="ar" sz="1200">
                <a:latin typeface="Mada"/>
                <a:ea typeface="Mada"/>
                <a:cs typeface="Mada"/>
                <a:sym typeface="Mada"/>
              </a:rPr>
              <a:t>2</a:t>
            </a:r>
            <a:endParaRPr baseline="30000" sz="1200">
              <a:latin typeface="Mada"/>
              <a:ea typeface="Mada"/>
              <a:cs typeface="Mada"/>
              <a:sym typeface="Mada"/>
            </a:endParaRPr>
          </a:p>
        </p:txBody>
      </p:sp>
      <p:sp>
        <p:nvSpPr>
          <p:cNvPr id="247" name="Google Shape;247;p15"/>
          <p:cNvSpPr txBox="1"/>
          <p:nvPr/>
        </p:nvSpPr>
        <p:spPr>
          <a:xfrm>
            <a:off x="2431047" y="6909017"/>
            <a:ext cx="670800" cy="101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0">
                <a:solidFill>
                  <a:srgbClr val="EED18A"/>
                </a:solidFill>
                <a:latin typeface="Mada"/>
                <a:ea typeface="Mada"/>
                <a:cs typeface="Mada"/>
                <a:sym typeface="Mada"/>
              </a:rPr>
              <a:t>2</a:t>
            </a:r>
            <a:endParaRPr b="1" sz="8000">
              <a:solidFill>
                <a:srgbClr val="EED18A"/>
              </a:solidFill>
              <a:latin typeface="Mada"/>
              <a:ea typeface="Mada"/>
              <a:cs typeface="Mada"/>
              <a:sym typeface="Mada"/>
            </a:endParaRPr>
          </a:p>
        </p:txBody>
      </p:sp>
      <p:sp>
        <p:nvSpPr>
          <p:cNvPr id="248" name="Google Shape;248;p15"/>
          <p:cNvSpPr txBox="1"/>
          <p:nvPr/>
        </p:nvSpPr>
        <p:spPr>
          <a:xfrm>
            <a:off x="4869447" y="6909017"/>
            <a:ext cx="670800" cy="101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0">
                <a:solidFill>
                  <a:srgbClr val="EED18A"/>
                </a:solidFill>
                <a:latin typeface="Mada"/>
                <a:ea typeface="Mada"/>
                <a:cs typeface="Mada"/>
                <a:sym typeface="Mada"/>
              </a:rPr>
              <a:t>3</a:t>
            </a:r>
            <a:endParaRPr b="1" sz="8000">
              <a:solidFill>
                <a:srgbClr val="EED18A"/>
              </a:solidFill>
              <a:latin typeface="Mada"/>
              <a:ea typeface="Mada"/>
              <a:cs typeface="Mada"/>
              <a:sym typeface="Mada"/>
            </a:endParaRPr>
          </a:p>
        </p:txBody>
      </p:sp>
      <p:sp>
        <p:nvSpPr>
          <p:cNvPr id="249" name="Google Shape;249;p15"/>
          <p:cNvSpPr txBox="1"/>
          <p:nvPr/>
        </p:nvSpPr>
        <p:spPr>
          <a:xfrm>
            <a:off x="76200" y="914400"/>
            <a:ext cx="8026800" cy="5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200">
                <a:solidFill>
                  <a:schemeClr val="dk1"/>
                </a:solidFill>
                <a:highlight>
                  <a:schemeClr val="accent5"/>
                </a:highlight>
                <a:latin typeface="Mada"/>
                <a:ea typeface="Mada"/>
                <a:cs typeface="Mada"/>
                <a:sym typeface="Mada"/>
              </a:rPr>
              <a:t>Observe the following to obtain an accurate BP reading: </a:t>
            </a:r>
            <a:endParaRPr b="1" sz="2200">
              <a:solidFill>
                <a:schemeClr val="dk1"/>
              </a:solidFill>
              <a:latin typeface="Mada"/>
              <a:ea typeface="Mada"/>
              <a:cs typeface="Mada"/>
              <a:sym typeface="Mada"/>
            </a:endParaRPr>
          </a:p>
        </p:txBody>
      </p:sp>
      <p:cxnSp>
        <p:nvCxnSpPr>
          <p:cNvPr id="250" name="Google Shape;250;p15"/>
          <p:cNvCxnSpPr/>
          <p:nvPr/>
        </p:nvCxnSpPr>
        <p:spPr>
          <a:xfrm>
            <a:off x="187185" y="4454766"/>
            <a:ext cx="6975600" cy="0"/>
          </a:xfrm>
          <a:prstGeom prst="straightConnector1">
            <a:avLst/>
          </a:prstGeom>
          <a:noFill/>
          <a:ln cap="flat" cmpd="sng" w="25400">
            <a:solidFill>
              <a:srgbClr val="576868"/>
            </a:solidFill>
            <a:prstDash val="dot"/>
            <a:round/>
            <a:headEnd len="med" w="med" type="oval"/>
            <a:tailEnd len="med" w="med" type="oval"/>
          </a:ln>
        </p:spPr>
      </p:cxnSp>
      <p:grpSp>
        <p:nvGrpSpPr>
          <p:cNvPr id="251" name="Google Shape;251;p15"/>
          <p:cNvGrpSpPr/>
          <p:nvPr/>
        </p:nvGrpSpPr>
        <p:grpSpPr>
          <a:xfrm>
            <a:off x="665300" y="4111205"/>
            <a:ext cx="866100" cy="647700"/>
            <a:chOff x="766027" y="2892005"/>
            <a:chExt cx="866100" cy="647700"/>
          </a:xfrm>
        </p:grpSpPr>
        <p:sp>
          <p:nvSpPr>
            <p:cNvPr id="252" name="Google Shape;252;p15"/>
            <p:cNvSpPr/>
            <p:nvPr/>
          </p:nvSpPr>
          <p:spPr>
            <a:xfrm>
              <a:off x="766027" y="2892005"/>
              <a:ext cx="866100" cy="647700"/>
            </a:xfrm>
            <a:prstGeom prst="diamond">
              <a:avLst/>
            </a:prstGeom>
            <a:solidFill>
              <a:srgbClr val="FFFFFF"/>
            </a:solidFill>
            <a:ln cap="flat" cmpd="sng" w="38100">
              <a:solidFill>
                <a:srgbClr val="8B691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53" name="Google Shape;253;p15"/>
            <p:cNvSpPr/>
            <p:nvPr/>
          </p:nvSpPr>
          <p:spPr>
            <a:xfrm>
              <a:off x="838157" y="2945955"/>
              <a:ext cx="722100" cy="540000"/>
            </a:xfrm>
            <a:prstGeom prst="diamond">
              <a:avLst/>
            </a:prstGeom>
            <a:solidFill>
              <a:srgbClr val="8B691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nvGrpSpPr>
          <p:cNvPr id="254" name="Google Shape;254;p15"/>
          <p:cNvGrpSpPr/>
          <p:nvPr/>
        </p:nvGrpSpPr>
        <p:grpSpPr>
          <a:xfrm>
            <a:off x="3095575" y="4111205"/>
            <a:ext cx="866100" cy="647700"/>
            <a:chOff x="3023415" y="2892005"/>
            <a:chExt cx="866100" cy="647700"/>
          </a:xfrm>
        </p:grpSpPr>
        <p:sp>
          <p:nvSpPr>
            <p:cNvPr id="255" name="Google Shape;255;p15"/>
            <p:cNvSpPr/>
            <p:nvPr/>
          </p:nvSpPr>
          <p:spPr>
            <a:xfrm>
              <a:off x="3023415" y="2892005"/>
              <a:ext cx="866100" cy="647700"/>
            </a:xfrm>
            <a:prstGeom prst="diamond">
              <a:avLst/>
            </a:prstGeom>
            <a:solidFill>
              <a:srgbClr val="FFFFFF"/>
            </a:solidFill>
            <a:ln cap="flat" cmpd="sng" w="38100">
              <a:solidFill>
                <a:srgbClr val="E0AD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56" name="Google Shape;256;p15"/>
            <p:cNvSpPr/>
            <p:nvPr/>
          </p:nvSpPr>
          <p:spPr>
            <a:xfrm>
              <a:off x="3095544" y="2945955"/>
              <a:ext cx="722100" cy="540000"/>
            </a:xfrm>
            <a:prstGeom prst="diamond">
              <a:avLst/>
            </a:prstGeom>
            <a:solidFill>
              <a:srgbClr val="E0AD2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257" name="Google Shape;257;p15"/>
          <p:cNvSpPr txBox="1"/>
          <p:nvPr/>
        </p:nvSpPr>
        <p:spPr>
          <a:xfrm>
            <a:off x="8900" y="4805150"/>
            <a:ext cx="2178900" cy="981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ar" sz="1200">
                <a:solidFill>
                  <a:srgbClr val="3F3F3F"/>
                </a:solidFill>
                <a:latin typeface="Mada"/>
                <a:ea typeface="Mada"/>
                <a:cs typeface="Mada"/>
                <a:sym typeface="Mada"/>
              </a:rPr>
              <a:t>Allow the patients to </a:t>
            </a:r>
            <a:r>
              <a:rPr b="1" lang="ar" sz="1200">
                <a:solidFill>
                  <a:srgbClr val="3F3F3F"/>
                </a:solidFill>
                <a:latin typeface="Mada"/>
                <a:ea typeface="Mada"/>
                <a:cs typeface="Mada"/>
                <a:sym typeface="Mada"/>
              </a:rPr>
              <a:t>sit for 3–5 minutes before</a:t>
            </a:r>
            <a:r>
              <a:rPr lang="ar" sz="1200">
                <a:solidFill>
                  <a:srgbClr val="3F3F3F"/>
                </a:solidFill>
                <a:latin typeface="Mada"/>
                <a:ea typeface="Mada"/>
                <a:cs typeface="Mada"/>
                <a:sym typeface="Mada"/>
              </a:rPr>
              <a:t> beginning BP measurements, Back straight and arm supported </a:t>
            </a:r>
            <a:r>
              <a:rPr b="1" lang="ar" sz="1200">
                <a:solidFill>
                  <a:srgbClr val="3F3F3F"/>
                </a:solidFill>
                <a:latin typeface="Mada"/>
                <a:ea typeface="Mada"/>
                <a:cs typeface="Mada"/>
                <a:sym typeface="Mada"/>
              </a:rPr>
              <a:t>at heart level.</a:t>
            </a:r>
            <a:endParaRPr b="1">
              <a:latin typeface="Mada"/>
              <a:ea typeface="Mada"/>
              <a:cs typeface="Mada"/>
              <a:sym typeface="Mada"/>
            </a:endParaRPr>
          </a:p>
        </p:txBody>
      </p:sp>
      <p:sp>
        <p:nvSpPr>
          <p:cNvPr id="258" name="Google Shape;258;p15"/>
          <p:cNvSpPr txBox="1"/>
          <p:nvPr/>
        </p:nvSpPr>
        <p:spPr>
          <a:xfrm>
            <a:off x="4869450" y="4805150"/>
            <a:ext cx="2690400" cy="981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1100"/>
              <a:buFont typeface="Arial"/>
              <a:buNone/>
            </a:pPr>
            <a:r>
              <a:rPr lang="ar" sz="1200">
                <a:solidFill>
                  <a:srgbClr val="3F3F3F"/>
                </a:solidFill>
                <a:latin typeface="Mada"/>
                <a:ea typeface="Mada"/>
                <a:cs typeface="Mada"/>
                <a:sym typeface="Mada"/>
              </a:rPr>
              <a:t>use a standard bladder (12–13 cm wide and 35 cm long) A larger bladder for larger arm (circumference &gt;32 cm). </a:t>
            </a:r>
            <a:endParaRPr sz="1200">
              <a:solidFill>
                <a:srgbClr val="3F3F3F"/>
              </a:solidFill>
              <a:latin typeface="Mada"/>
              <a:ea typeface="Mada"/>
              <a:cs typeface="Mada"/>
              <a:sym typeface="Mada"/>
            </a:endParaRPr>
          </a:p>
          <a:p>
            <a:pPr indent="0" lvl="0" marL="0" marR="0" rtl="0" algn="ctr">
              <a:spcBef>
                <a:spcPts val="0"/>
              </a:spcBef>
              <a:spcAft>
                <a:spcPts val="0"/>
              </a:spcAft>
              <a:buClr>
                <a:schemeClr val="dk1"/>
              </a:buClr>
              <a:buSzPts val="1100"/>
              <a:buFont typeface="Arial"/>
              <a:buNone/>
            </a:pPr>
            <a:r>
              <a:rPr lang="ar" sz="1200">
                <a:solidFill>
                  <a:srgbClr val="3F3F3F"/>
                </a:solidFill>
                <a:latin typeface="Mada"/>
                <a:ea typeface="Mada"/>
                <a:cs typeface="Mada"/>
                <a:sym typeface="Mada"/>
              </a:rPr>
              <a:t>The bladder of the </a:t>
            </a:r>
            <a:r>
              <a:rPr b="1" lang="ar" sz="1200">
                <a:solidFill>
                  <a:srgbClr val="3F3F3F"/>
                </a:solidFill>
                <a:latin typeface="Mada"/>
                <a:ea typeface="Mada"/>
                <a:cs typeface="Mada"/>
                <a:sym typeface="Mada"/>
              </a:rPr>
              <a:t>pressure cuff should encircle at least 80%</a:t>
            </a:r>
            <a:r>
              <a:rPr lang="ar" sz="1200">
                <a:solidFill>
                  <a:srgbClr val="3F3F3F"/>
                </a:solidFill>
                <a:latin typeface="Mada"/>
                <a:ea typeface="Mada"/>
                <a:cs typeface="Mada"/>
                <a:sym typeface="Mada"/>
              </a:rPr>
              <a:t> of the upper arm</a:t>
            </a:r>
            <a:endParaRPr sz="1200">
              <a:solidFill>
                <a:srgbClr val="3F3F3F"/>
              </a:solidFill>
              <a:latin typeface="Mada"/>
              <a:ea typeface="Mada"/>
              <a:cs typeface="Mada"/>
              <a:sym typeface="Mada"/>
            </a:endParaRPr>
          </a:p>
          <a:p>
            <a:pPr indent="0" lvl="0" marL="0" marR="0" rtl="0" algn="ctr">
              <a:spcBef>
                <a:spcPts val="0"/>
              </a:spcBef>
              <a:spcAft>
                <a:spcPts val="0"/>
              </a:spcAft>
              <a:buClr>
                <a:schemeClr val="dk1"/>
              </a:buClr>
              <a:buSzPts val="1100"/>
              <a:buFont typeface="Arial"/>
              <a:buNone/>
            </a:pPr>
            <a:r>
              <a:t/>
            </a:r>
            <a:endParaRPr sz="1200">
              <a:solidFill>
                <a:srgbClr val="3F3F3F"/>
              </a:solidFill>
              <a:latin typeface="Mada"/>
              <a:ea typeface="Mada"/>
              <a:cs typeface="Mada"/>
              <a:sym typeface="Mada"/>
            </a:endParaRPr>
          </a:p>
          <a:p>
            <a:pPr indent="0" lvl="0" marL="0" marR="0" rtl="0" algn="ctr">
              <a:spcBef>
                <a:spcPts val="0"/>
              </a:spcBef>
              <a:spcAft>
                <a:spcPts val="0"/>
              </a:spcAft>
              <a:buNone/>
            </a:pPr>
            <a:r>
              <a:t/>
            </a:r>
            <a:endParaRPr sz="1200">
              <a:solidFill>
                <a:srgbClr val="3F3F3F"/>
              </a:solidFill>
              <a:latin typeface="Mada"/>
              <a:ea typeface="Mada"/>
              <a:cs typeface="Mada"/>
              <a:sym typeface="Mada"/>
            </a:endParaRPr>
          </a:p>
        </p:txBody>
      </p:sp>
      <p:sp>
        <p:nvSpPr>
          <p:cNvPr id="259" name="Google Shape;259;p15"/>
          <p:cNvSpPr txBox="1"/>
          <p:nvPr/>
        </p:nvSpPr>
        <p:spPr>
          <a:xfrm>
            <a:off x="2183425" y="4805150"/>
            <a:ext cx="2690400" cy="981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ar" sz="1200">
                <a:solidFill>
                  <a:srgbClr val="3F3F3F"/>
                </a:solidFill>
                <a:latin typeface="Mada"/>
                <a:ea typeface="Mada"/>
                <a:cs typeface="Mada"/>
                <a:sym typeface="Mada"/>
              </a:rPr>
              <a:t>Take </a:t>
            </a:r>
            <a:r>
              <a:rPr b="1" lang="ar" sz="1200">
                <a:solidFill>
                  <a:srgbClr val="CC0000"/>
                </a:solidFill>
                <a:latin typeface="Mada"/>
                <a:ea typeface="Mada"/>
                <a:cs typeface="Mada"/>
                <a:sym typeface="Mada"/>
              </a:rPr>
              <a:t>at least two BP measurements, spaced 1–2 min apart,</a:t>
            </a:r>
            <a:r>
              <a:rPr lang="ar" sz="1200">
                <a:solidFill>
                  <a:srgbClr val="3F3F3F"/>
                </a:solidFill>
                <a:latin typeface="Mada"/>
                <a:ea typeface="Mada"/>
                <a:cs typeface="Mada"/>
                <a:sym typeface="Mada"/>
              </a:rPr>
              <a:t> and additional measurements if the first two are quite different. Consider the average BP if deemed appropriate.</a:t>
            </a:r>
            <a:endParaRPr>
              <a:latin typeface="Mada"/>
              <a:ea typeface="Mada"/>
              <a:cs typeface="Mada"/>
              <a:sym typeface="Mada"/>
            </a:endParaRPr>
          </a:p>
        </p:txBody>
      </p:sp>
      <p:grpSp>
        <p:nvGrpSpPr>
          <p:cNvPr id="260" name="Google Shape;260;p15"/>
          <p:cNvGrpSpPr/>
          <p:nvPr/>
        </p:nvGrpSpPr>
        <p:grpSpPr>
          <a:xfrm>
            <a:off x="5781600" y="4111183"/>
            <a:ext cx="866100" cy="647700"/>
            <a:chOff x="5660285" y="2891983"/>
            <a:chExt cx="866100" cy="647700"/>
          </a:xfrm>
        </p:grpSpPr>
        <p:sp>
          <p:nvSpPr>
            <p:cNvPr id="261" name="Google Shape;261;p15"/>
            <p:cNvSpPr/>
            <p:nvPr/>
          </p:nvSpPr>
          <p:spPr>
            <a:xfrm>
              <a:off x="5660285" y="2891983"/>
              <a:ext cx="866100" cy="647700"/>
            </a:xfrm>
            <a:prstGeom prst="diamond">
              <a:avLst/>
            </a:prstGeom>
            <a:solidFill>
              <a:srgbClr val="FFFFFF"/>
            </a:solidFill>
            <a:ln cap="flat" cmpd="sng" w="38100">
              <a:solidFill>
                <a:srgbClr val="EED18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62" name="Google Shape;262;p15"/>
            <p:cNvSpPr/>
            <p:nvPr/>
          </p:nvSpPr>
          <p:spPr>
            <a:xfrm>
              <a:off x="5732285" y="2945934"/>
              <a:ext cx="722100" cy="540000"/>
            </a:xfrm>
            <a:prstGeom prst="diamond">
              <a:avLst/>
            </a:prstGeom>
            <a:solidFill>
              <a:srgbClr val="EED1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263" name="Google Shape;263;p15"/>
          <p:cNvSpPr txBox="1"/>
          <p:nvPr/>
        </p:nvSpPr>
        <p:spPr>
          <a:xfrm>
            <a:off x="81275" y="3426500"/>
            <a:ext cx="7492200" cy="5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200">
                <a:solidFill>
                  <a:schemeClr val="dk1"/>
                </a:solidFill>
                <a:highlight>
                  <a:schemeClr val="accent5"/>
                </a:highlight>
                <a:latin typeface="Mada"/>
                <a:ea typeface="Mada"/>
                <a:cs typeface="Mada"/>
                <a:sym typeface="Mada"/>
              </a:rPr>
              <a:t>Tips for Office blood pressure measurement: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6"/>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269" name="Google Shape;269;p16"/>
          <p:cNvSpPr txBox="1"/>
          <p:nvPr/>
        </p:nvSpPr>
        <p:spPr>
          <a:xfrm>
            <a:off x="-2424525" y="9171475"/>
            <a:ext cx="306000" cy="23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pic>
        <p:nvPicPr>
          <p:cNvPr id="270" name="Google Shape;270;p16"/>
          <p:cNvPicPr preferRelativeResize="0"/>
          <p:nvPr/>
        </p:nvPicPr>
        <p:blipFill rotWithShape="1">
          <a:blip r:embed="rId3">
            <a:alphaModFix/>
          </a:blip>
          <a:srcRect b="0" l="106009" r="-106009" t="0"/>
          <a:stretch/>
        </p:blipFill>
        <p:spPr>
          <a:xfrm>
            <a:off x="-7753275" y="382850"/>
            <a:ext cx="4337876" cy="2629393"/>
          </a:xfrm>
          <a:prstGeom prst="rect">
            <a:avLst/>
          </a:prstGeom>
          <a:noFill/>
          <a:ln>
            <a:noFill/>
          </a:ln>
        </p:spPr>
      </p:pic>
      <p:graphicFrame>
        <p:nvGraphicFramePr>
          <p:cNvPr id="271" name="Google Shape;271;p16"/>
          <p:cNvGraphicFramePr/>
          <p:nvPr/>
        </p:nvGraphicFramePr>
        <p:xfrm>
          <a:off x="247650" y="887238"/>
          <a:ext cx="3000000" cy="3000000"/>
        </p:xfrm>
        <a:graphic>
          <a:graphicData uri="http://schemas.openxmlformats.org/drawingml/2006/table">
            <a:tbl>
              <a:tblPr>
                <a:noFill/>
                <a:tableStyleId>{13D45931-49A7-4C74-BC04-1757FAAB3760}</a:tableStyleId>
              </a:tblPr>
              <a:tblGrid>
                <a:gridCol w="1239775"/>
                <a:gridCol w="5856425"/>
              </a:tblGrid>
              <a:tr h="145325">
                <a:tc rowSpan="4">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Hypertensive crisis</a:t>
                      </a:r>
                      <a:endParaRPr b="1" baseline="30000" sz="1300">
                        <a:solidFill>
                          <a:srgbClr val="FFFFFF"/>
                        </a:solidFill>
                        <a:latin typeface="Mada"/>
                        <a:ea typeface="Mada"/>
                        <a:cs typeface="Mada"/>
                        <a:sym typeface="Mada"/>
                      </a:endParaRPr>
                    </a:p>
                  </a:txBody>
                  <a:tcPr marT="91425" marB="91425" marR="91425" marL="91425" anchor="ctr">
                    <a:solidFill>
                      <a:srgbClr val="CEA320">
                        <a:alpha val="61450"/>
                      </a:srgbClr>
                    </a:solidFill>
                  </a:tcPr>
                </a:tc>
                <a:tc>
                  <a:txBody>
                    <a:bodyPr/>
                    <a:lstStyle/>
                    <a:p>
                      <a:pPr indent="0" lvl="0" marL="0" rtl="0" algn="ctr">
                        <a:spcBef>
                          <a:spcPts val="0"/>
                        </a:spcBef>
                        <a:spcAft>
                          <a:spcPts val="0"/>
                        </a:spcAft>
                        <a:buClr>
                          <a:schemeClr val="dk1"/>
                        </a:buClr>
                        <a:buSzPts val="1100"/>
                        <a:buFont typeface="Arial"/>
                        <a:buNone/>
                      </a:pPr>
                      <a:r>
                        <a:rPr b="1" lang="ar" sz="1300">
                          <a:solidFill>
                            <a:schemeClr val="dk1"/>
                          </a:solidFill>
                          <a:latin typeface="Mada"/>
                          <a:ea typeface="Mada"/>
                          <a:cs typeface="Mada"/>
                          <a:sym typeface="Mada"/>
                        </a:rPr>
                        <a:t>Hypertensive Emergency</a:t>
                      </a:r>
                      <a:endParaRPr b="1" sz="1300">
                        <a:solidFill>
                          <a:schemeClr val="dk1"/>
                        </a:solidFill>
                        <a:latin typeface="Mada"/>
                        <a:ea typeface="Mada"/>
                        <a:cs typeface="Mada"/>
                        <a:sym typeface="Mada"/>
                      </a:endParaRPr>
                    </a:p>
                  </a:txBody>
                  <a:tcPr marT="91425" marB="91425" marR="91425" marL="91425">
                    <a:solidFill>
                      <a:schemeClr val="accent5"/>
                    </a:solidFill>
                  </a:tcPr>
                </a:tc>
              </a:tr>
              <a:tr h="764450">
                <a:tc vMerge="1"/>
                <a:tc>
                  <a:txBody>
                    <a:bodyPr/>
                    <a:lstStyle/>
                    <a:p>
                      <a:pPr indent="-162600" lvl="0" marL="172800" rtl="0" algn="l">
                        <a:lnSpc>
                          <a:spcPct val="100000"/>
                        </a:lnSpc>
                        <a:spcBef>
                          <a:spcPts val="0"/>
                        </a:spcBef>
                        <a:spcAft>
                          <a:spcPts val="0"/>
                        </a:spcAft>
                        <a:buSzPts val="1200"/>
                        <a:buChar char="●"/>
                      </a:pPr>
                      <a:r>
                        <a:rPr lang="ar" sz="1200">
                          <a:solidFill>
                            <a:schemeClr val="dk1"/>
                          </a:solidFill>
                          <a:latin typeface="Mada"/>
                          <a:ea typeface="Mada"/>
                          <a:cs typeface="Mada"/>
                          <a:sym typeface="Mada"/>
                        </a:rPr>
                        <a:t>Severe hypertension </a:t>
                      </a:r>
                      <a:r>
                        <a:rPr b="1" lang="ar" sz="1200">
                          <a:solidFill>
                            <a:srgbClr val="CC0000"/>
                          </a:solidFill>
                          <a:latin typeface="Mada"/>
                          <a:ea typeface="Mada"/>
                          <a:cs typeface="Mada"/>
                          <a:sym typeface="Mada"/>
                        </a:rPr>
                        <a:t>(SBP &gt;180-220 mm Hg or DBP above 120 mmHg)</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WITH </a:t>
                      </a:r>
                      <a:r>
                        <a:rPr b="1" lang="ar" sz="1200">
                          <a:solidFill>
                            <a:srgbClr val="CC0000"/>
                          </a:solidFill>
                          <a:latin typeface="Mada"/>
                          <a:ea typeface="Mada"/>
                          <a:cs typeface="Mada"/>
                          <a:sym typeface="Mada"/>
                        </a:rPr>
                        <a:t>end organ damage</a:t>
                      </a:r>
                      <a:r>
                        <a:rPr lang="ar" sz="1200">
                          <a:solidFill>
                            <a:schemeClr val="dk1"/>
                          </a:solidFill>
                          <a:latin typeface="Mada"/>
                          <a:ea typeface="Mada"/>
                          <a:cs typeface="Mada"/>
                          <a:sym typeface="Mada"/>
                        </a:rPr>
                        <a:t> (MI, STROKE, AKI, CHF) </a:t>
                      </a:r>
                      <a:r>
                        <a:rPr lang="ar" sz="1200">
                          <a:solidFill>
                            <a:srgbClr val="CCCCCC"/>
                          </a:solidFill>
                          <a:latin typeface="Mada"/>
                          <a:ea typeface="Mada"/>
                          <a:cs typeface="Mada"/>
                          <a:sym typeface="Mada"/>
                        </a:rPr>
                        <a:t>“troponin, creatinine increases”</a:t>
                      </a:r>
                      <a:endParaRPr sz="1200">
                        <a:solidFill>
                          <a:srgbClr val="CCCCCC"/>
                        </a:solidFill>
                        <a:latin typeface="Mada"/>
                        <a:ea typeface="Mada"/>
                        <a:cs typeface="Mada"/>
                        <a:sym typeface="Mada"/>
                      </a:endParaRPr>
                    </a:p>
                    <a:p>
                      <a:pPr indent="-156250" lvl="0" marL="172800" rtl="0" algn="l">
                        <a:lnSpc>
                          <a:spcPct val="100000"/>
                        </a:lnSpc>
                        <a:spcBef>
                          <a:spcPts val="0"/>
                        </a:spcBef>
                        <a:spcAft>
                          <a:spcPts val="0"/>
                        </a:spcAft>
                        <a:buClr>
                          <a:srgbClr val="6AA84F"/>
                        </a:buClr>
                        <a:buSzPts val="1100"/>
                        <a:buFont typeface="Mada"/>
                        <a:buChar char="●"/>
                      </a:pPr>
                      <a:r>
                        <a:rPr lang="ar" sz="1200">
                          <a:solidFill>
                            <a:srgbClr val="6AA84F"/>
                          </a:solidFill>
                          <a:latin typeface="Mada"/>
                          <a:ea typeface="Mada"/>
                          <a:cs typeface="Mada"/>
                          <a:sym typeface="Mada"/>
                        </a:rPr>
                        <a:t>If the pt left untreated he may present with stroke, sudden MI, Arrhythmia, sudden death. Admit to ICU and treat with IV antihypertensive medication.</a:t>
                      </a:r>
                      <a:endParaRPr sz="1200">
                        <a:solidFill>
                          <a:srgbClr val="6AA84F"/>
                        </a:solidFill>
                        <a:latin typeface="Mada"/>
                        <a:ea typeface="Mada"/>
                        <a:cs typeface="Mada"/>
                        <a:sym typeface="Mada"/>
                      </a:endParaRPr>
                    </a:p>
                  </a:txBody>
                  <a:tcPr marT="91425" marB="91425" marR="91425" marL="91425">
                    <a:solidFill>
                      <a:srgbClr val="FFFFFF"/>
                    </a:solidFill>
                  </a:tcPr>
                </a:tc>
              </a:tr>
              <a:tr h="190850">
                <a:tc vMerge="1"/>
                <a:tc>
                  <a:txBody>
                    <a:bodyPr/>
                    <a:lstStyle/>
                    <a:p>
                      <a:pPr indent="0" lvl="0" marL="0" rtl="0" algn="ctr">
                        <a:spcBef>
                          <a:spcPts val="0"/>
                        </a:spcBef>
                        <a:spcAft>
                          <a:spcPts val="0"/>
                        </a:spcAft>
                        <a:buNone/>
                      </a:pPr>
                      <a:r>
                        <a:rPr b="1" lang="ar" sz="1300">
                          <a:solidFill>
                            <a:schemeClr val="dk1"/>
                          </a:solidFill>
                          <a:latin typeface="Mada"/>
                          <a:ea typeface="Mada"/>
                          <a:cs typeface="Mada"/>
                          <a:sym typeface="Mada"/>
                        </a:rPr>
                        <a:t>Malignant (Accelerated) Hypertension</a:t>
                      </a: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(New name)</a:t>
                      </a:r>
                      <a:endParaRPr b="1" sz="1300">
                        <a:solidFill>
                          <a:schemeClr val="dk1"/>
                        </a:solidFill>
                        <a:latin typeface="Mada"/>
                        <a:ea typeface="Mada"/>
                        <a:cs typeface="Mada"/>
                        <a:sym typeface="Mada"/>
                      </a:endParaRPr>
                    </a:p>
                  </a:txBody>
                  <a:tcPr marT="91425" marB="91425" marR="91425" marL="91425">
                    <a:solidFill>
                      <a:schemeClr val="accent5"/>
                    </a:solidFill>
                  </a:tcPr>
                </a:tc>
              </a:tr>
              <a:tr h="514700">
                <a:tc vMerge="1"/>
                <a:tc>
                  <a:txBody>
                    <a:bodyPr/>
                    <a:lstStyle/>
                    <a:p>
                      <a:pPr indent="-126601" lvl="0" marL="136800" rtl="0" algn="l">
                        <a:lnSpc>
                          <a:spcPct val="100000"/>
                        </a:lnSpc>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Systolic BP &gt;180-220 mm Hg or diastolic BP above 110-120 mmHg</a:t>
                      </a:r>
                      <a:r>
                        <a:rPr lang="ar" sz="1200">
                          <a:solidFill>
                            <a:schemeClr val="dk1"/>
                          </a:solidFill>
                          <a:latin typeface="Mada"/>
                          <a:ea typeface="Mada"/>
                          <a:cs typeface="Mada"/>
                          <a:sym typeface="Mada"/>
                        </a:rPr>
                        <a:t> with encephalopathy, retinal hemorrhages, exudates, or papilledema.</a:t>
                      </a:r>
                      <a:endParaRPr sz="1200">
                        <a:solidFill>
                          <a:schemeClr val="dk1"/>
                        </a:solidFill>
                        <a:latin typeface="Mada"/>
                        <a:ea typeface="Mada"/>
                        <a:cs typeface="Mada"/>
                        <a:sym typeface="Mada"/>
                      </a:endParaRPr>
                    </a:p>
                  </a:txBody>
                  <a:tcPr marT="91425" marB="91425" marR="91425" marL="91425">
                    <a:solidFill>
                      <a:srgbClr val="FFFFFF"/>
                    </a:solidFill>
                  </a:tcPr>
                </a:tc>
              </a:tr>
              <a:tr h="1147875">
                <a:tc>
                  <a:txBody>
                    <a:bodyPr/>
                    <a:lstStyle/>
                    <a:p>
                      <a:pPr indent="0" lvl="0" marL="0" rtl="0" algn="ctr">
                        <a:lnSpc>
                          <a:spcPct val="100000"/>
                        </a:lnSpc>
                        <a:spcBef>
                          <a:spcPts val="0"/>
                        </a:spcBef>
                        <a:spcAft>
                          <a:spcPts val="0"/>
                        </a:spcAft>
                        <a:buNone/>
                      </a:pPr>
                      <a:r>
                        <a:rPr b="1" lang="ar" sz="1300">
                          <a:solidFill>
                            <a:srgbClr val="FFFFFF"/>
                          </a:solidFill>
                          <a:latin typeface="Mada"/>
                          <a:ea typeface="Mada"/>
                          <a:cs typeface="Mada"/>
                          <a:sym typeface="Mada"/>
                        </a:rPr>
                        <a:t>Hypertensive Urgency</a:t>
                      </a:r>
                      <a:endParaRPr b="1" sz="1300">
                        <a:solidFill>
                          <a:srgbClr val="FFFFFF"/>
                        </a:solidFill>
                        <a:latin typeface="Mada"/>
                        <a:ea typeface="Mada"/>
                        <a:cs typeface="Mada"/>
                        <a:sym typeface="Mada"/>
                      </a:endParaRPr>
                    </a:p>
                  </a:txBody>
                  <a:tcPr marT="91425" marB="91425" marR="91425" marL="91425" anchor="ctr">
                    <a:solidFill>
                      <a:srgbClr val="CEA320">
                        <a:alpha val="61450"/>
                      </a:srgbClr>
                    </a:solidFill>
                  </a:tcPr>
                </a:tc>
                <a:tc>
                  <a:txBody>
                    <a:bodyPr/>
                    <a:lstStyle/>
                    <a:p>
                      <a:pPr indent="-162600" lvl="0" marL="17280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Severe hypertension ( systolic BP &gt;180-220 mm Hg or diastolic blood pressure above 110- 120 mmHg) in asymptomatic patients with </a:t>
                      </a:r>
                      <a:r>
                        <a:rPr b="1" lang="ar" sz="1200">
                          <a:solidFill>
                            <a:srgbClr val="CC0000"/>
                          </a:solidFill>
                          <a:latin typeface="Mada"/>
                          <a:ea typeface="Mada"/>
                          <a:cs typeface="Mada"/>
                          <a:sym typeface="Mada"/>
                        </a:rPr>
                        <a:t>no evidence of target organ damage.</a:t>
                      </a:r>
                      <a:endParaRPr b="1" sz="1200">
                        <a:solidFill>
                          <a:srgbClr val="CC0000"/>
                        </a:solidFill>
                        <a:latin typeface="Mada"/>
                        <a:ea typeface="Mada"/>
                        <a:cs typeface="Mada"/>
                        <a:sym typeface="Mada"/>
                      </a:endParaRPr>
                    </a:p>
                    <a:p>
                      <a:pPr indent="-162600" lvl="0" marL="17280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There is no proven benefit from </a:t>
                      </a:r>
                      <a:r>
                        <a:rPr b="1" lang="ar" sz="1200">
                          <a:solidFill>
                            <a:schemeClr val="dk1"/>
                          </a:solidFill>
                          <a:latin typeface="Mada"/>
                          <a:ea typeface="Mada"/>
                          <a:cs typeface="Mada"/>
                          <a:sym typeface="Mada"/>
                        </a:rPr>
                        <a:t>rapid </a:t>
                      </a:r>
                      <a:r>
                        <a:rPr lang="ar" sz="1200">
                          <a:solidFill>
                            <a:schemeClr val="dk1"/>
                          </a:solidFill>
                          <a:latin typeface="Mada"/>
                          <a:ea typeface="Mada"/>
                          <a:cs typeface="Mada"/>
                          <a:sym typeface="Mada"/>
                        </a:rPr>
                        <a:t>reduction in BP in asymptomatic patients who have no evidence of acute end-organ and are little short-term risk.</a:t>
                      </a:r>
                      <a:endParaRPr sz="1200">
                        <a:solidFill>
                          <a:schemeClr val="dk1"/>
                        </a:solidFill>
                        <a:latin typeface="Mada"/>
                        <a:ea typeface="Mada"/>
                        <a:cs typeface="Mada"/>
                        <a:sym typeface="Mada"/>
                      </a:endParaRPr>
                    </a:p>
                    <a:p>
                      <a:pPr indent="-162600" lvl="0" marL="17280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goal of therapy is with these cases is to reduce BP within 24 hours.</a:t>
                      </a:r>
                      <a:endParaRPr sz="1200">
                        <a:solidFill>
                          <a:schemeClr val="dk1"/>
                        </a:solidFill>
                        <a:latin typeface="Mada"/>
                        <a:ea typeface="Mada"/>
                        <a:cs typeface="Mada"/>
                        <a:sym typeface="Mada"/>
                      </a:endParaRPr>
                    </a:p>
                    <a:p>
                      <a:pPr indent="-162600" lvl="0" marL="1728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Could be because the patient skipped a dose or emotional factors (e.g. Stress)  or certain food</a:t>
                      </a:r>
                      <a:endParaRPr sz="1200">
                        <a:solidFill>
                          <a:srgbClr val="6AA84F"/>
                        </a:solidFill>
                        <a:latin typeface="Mada"/>
                        <a:ea typeface="Mada"/>
                        <a:cs typeface="Mada"/>
                        <a:sym typeface="Mada"/>
                      </a:endParaRPr>
                    </a:p>
                    <a:p>
                      <a:pPr indent="-162600" lvl="0" marL="172800" rtl="0" algn="l">
                        <a:lnSpc>
                          <a:spcPct val="100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Treatment is oral antihypertensive. No admission needed</a:t>
                      </a:r>
                      <a:endParaRPr sz="1200">
                        <a:solidFill>
                          <a:srgbClr val="6AA84F"/>
                        </a:solidFill>
                        <a:latin typeface="Mada"/>
                        <a:ea typeface="Mada"/>
                        <a:cs typeface="Mada"/>
                        <a:sym typeface="Mada"/>
                      </a:endParaRPr>
                    </a:p>
                  </a:txBody>
                  <a:tcPr marT="91425" marB="91425" marR="91425" marL="91425">
                    <a:solidFill>
                      <a:srgbClr val="FFFFFF"/>
                    </a:solidFill>
                  </a:tcPr>
                </a:tc>
              </a:tr>
              <a:tr h="882375">
                <a:tc>
                  <a:txBody>
                    <a:bodyPr/>
                    <a:lstStyle/>
                    <a:p>
                      <a:pPr indent="0" lvl="0" marL="0" rtl="0" algn="ctr">
                        <a:lnSpc>
                          <a:spcPct val="100000"/>
                        </a:lnSpc>
                        <a:spcBef>
                          <a:spcPts val="0"/>
                        </a:spcBef>
                        <a:spcAft>
                          <a:spcPts val="0"/>
                        </a:spcAft>
                        <a:buNone/>
                      </a:pPr>
                      <a:r>
                        <a:rPr b="1" lang="ar" sz="1300">
                          <a:solidFill>
                            <a:srgbClr val="FFFFFF"/>
                          </a:solidFill>
                          <a:latin typeface="Mada"/>
                          <a:ea typeface="Mada"/>
                          <a:cs typeface="Mada"/>
                          <a:sym typeface="Mada"/>
                        </a:rPr>
                        <a:t>“</a:t>
                      </a:r>
                      <a:r>
                        <a:rPr b="1" lang="ar" sz="1300">
                          <a:solidFill>
                            <a:srgbClr val="FFFFFF"/>
                          </a:solidFill>
                          <a:latin typeface="Mada"/>
                          <a:ea typeface="Mada"/>
                          <a:cs typeface="Mada"/>
                          <a:sym typeface="Mada"/>
                        </a:rPr>
                        <a:t>White Coat” Hypertension (Pseudo-HTN)</a:t>
                      </a:r>
                      <a:endParaRPr b="1" sz="1300">
                        <a:solidFill>
                          <a:srgbClr val="FFFFFF"/>
                        </a:solidFill>
                        <a:latin typeface="Mada"/>
                        <a:ea typeface="Mada"/>
                        <a:cs typeface="Mada"/>
                        <a:sym typeface="Mada"/>
                      </a:endParaRPr>
                    </a:p>
                  </a:txBody>
                  <a:tcPr marT="91425" marB="91425" marR="91425" marL="91425" anchor="ctr">
                    <a:solidFill>
                      <a:srgbClr val="CEA320">
                        <a:alpha val="61450"/>
                      </a:srgbClr>
                    </a:solidFill>
                  </a:tcPr>
                </a:tc>
                <a:tc>
                  <a:txBody>
                    <a:bodyPr/>
                    <a:lstStyle/>
                    <a:p>
                      <a:pPr indent="-162600" lvl="0" marL="17280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a:t>
                      </a:r>
                      <a:r>
                        <a:rPr lang="ar" sz="1200">
                          <a:solidFill>
                            <a:schemeClr val="dk1"/>
                          </a:solidFill>
                          <a:latin typeface="Mada"/>
                          <a:ea typeface="Mada"/>
                          <a:cs typeface="Mada"/>
                          <a:sym typeface="Mada"/>
                        </a:rPr>
                        <a:t> phenomenon in which patients exhibit a blood pressure level above the normal range, in a clinical setting, though they do not exhibit it in other settings</a:t>
                      </a:r>
                      <a:endParaRPr sz="1200">
                        <a:solidFill>
                          <a:schemeClr val="dk1"/>
                        </a:solidFill>
                        <a:latin typeface="Mada"/>
                        <a:ea typeface="Mada"/>
                        <a:cs typeface="Mada"/>
                        <a:sym typeface="Mada"/>
                      </a:endParaRPr>
                    </a:p>
                    <a:p>
                      <a:pPr indent="-162600" lvl="0" marL="17280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Approximately 20 to 25% of patients with mild office hypertension</a:t>
                      </a:r>
                      <a:endParaRPr sz="1200">
                        <a:solidFill>
                          <a:schemeClr val="dk1"/>
                        </a:solidFill>
                        <a:latin typeface="Mada"/>
                        <a:ea typeface="Mada"/>
                        <a:cs typeface="Mada"/>
                        <a:sym typeface="Mada"/>
                      </a:endParaRPr>
                    </a:p>
                    <a:p>
                      <a:pPr indent="-162600" lvl="0" marL="17280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More common in </a:t>
                      </a:r>
                      <a:r>
                        <a:rPr b="1" lang="ar" sz="1200">
                          <a:solidFill>
                            <a:schemeClr val="dk1"/>
                          </a:solidFill>
                          <a:latin typeface="Mada"/>
                          <a:ea typeface="Mada"/>
                          <a:cs typeface="Mada"/>
                          <a:sym typeface="Mada"/>
                        </a:rPr>
                        <a:t>elderly.</a:t>
                      </a:r>
                      <a:endParaRPr b="1" sz="1200">
                        <a:solidFill>
                          <a:schemeClr val="dk1"/>
                        </a:solidFill>
                        <a:latin typeface="Mada"/>
                        <a:ea typeface="Mada"/>
                        <a:cs typeface="Mada"/>
                        <a:sym typeface="Mada"/>
                      </a:endParaRPr>
                    </a:p>
                    <a:p>
                      <a:pPr indent="-162600" lvl="0" marL="172800" rtl="0" algn="l">
                        <a:lnSpc>
                          <a:spcPct val="100000"/>
                        </a:lnSpc>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If clinic BP measurements show borderline levels of BP or if white coat hypertension is suspected, then ambulatory measurement or home-based measurements may be of value in confirming the diagnosis.</a:t>
                      </a:r>
                      <a:endParaRPr sz="1200">
                        <a:solidFill>
                          <a:srgbClr val="1C4588"/>
                        </a:solidFill>
                        <a:latin typeface="Mada"/>
                        <a:ea typeface="Mada"/>
                        <a:cs typeface="Mada"/>
                        <a:sym typeface="Mada"/>
                      </a:endParaRPr>
                    </a:p>
                  </a:txBody>
                  <a:tcPr marT="91425" marB="91425" marR="91425" marL="91425">
                    <a:solidFill>
                      <a:srgbClr val="FFFFFF"/>
                    </a:solidFill>
                  </a:tcPr>
                </a:tc>
              </a:tr>
            </a:tbl>
          </a:graphicData>
        </a:graphic>
      </p:graphicFrame>
      <p:sp>
        <p:nvSpPr>
          <p:cNvPr id="272" name="Google Shape;272;p16"/>
          <p:cNvSpPr txBox="1"/>
          <p:nvPr/>
        </p:nvSpPr>
        <p:spPr>
          <a:xfrm>
            <a:off x="1487425" y="95550"/>
            <a:ext cx="4567200" cy="37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Different HTN Concepts</a:t>
            </a:r>
            <a:endParaRPr b="1" sz="2600">
              <a:solidFill>
                <a:schemeClr val="dk1"/>
              </a:solidFill>
              <a:latin typeface="Mada"/>
              <a:ea typeface="Mada"/>
              <a:cs typeface="Mada"/>
              <a:sym typeface="Mada"/>
            </a:endParaRPr>
          </a:p>
          <a:p>
            <a:pPr indent="0" lvl="0" marL="0" rtl="0" algn="ctr">
              <a:spcBef>
                <a:spcPts val="0"/>
              </a:spcBef>
              <a:spcAft>
                <a:spcPts val="0"/>
              </a:spcAft>
              <a:buNone/>
            </a:pPr>
            <a:r>
              <a:t/>
            </a:r>
            <a:endParaRPr/>
          </a:p>
        </p:txBody>
      </p:sp>
      <p:cxnSp>
        <p:nvCxnSpPr>
          <p:cNvPr id="273" name="Google Shape;273;p16"/>
          <p:cNvCxnSpPr/>
          <p:nvPr/>
        </p:nvCxnSpPr>
        <p:spPr>
          <a:xfrm rot="10800000">
            <a:off x="8900" y="10002050"/>
            <a:ext cx="7612800" cy="0"/>
          </a:xfrm>
          <a:prstGeom prst="straightConnector1">
            <a:avLst/>
          </a:prstGeom>
          <a:noFill/>
          <a:ln cap="flat" cmpd="sng" w="28575">
            <a:solidFill>
              <a:schemeClr val="accent3"/>
            </a:solidFill>
            <a:prstDash val="dot"/>
            <a:round/>
            <a:headEnd len="med" w="med" type="none"/>
            <a:tailEnd len="med" w="med" type="none"/>
          </a:ln>
        </p:spPr>
      </p:cxnSp>
      <p:sp>
        <p:nvSpPr>
          <p:cNvPr id="274" name="Google Shape;274;p16"/>
          <p:cNvSpPr txBox="1"/>
          <p:nvPr/>
        </p:nvSpPr>
        <p:spPr>
          <a:xfrm>
            <a:off x="247600" y="6527275"/>
            <a:ext cx="7096200" cy="2949000"/>
          </a:xfrm>
          <a:prstGeom prst="rect">
            <a:avLst/>
          </a:prstGeom>
          <a:noFill/>
          <a:ln cap="flat" cmpd="sng" w="9525">
            <a:solidFill>
              <a:srgbClr val="666666"/>
            </a:solidFill>
            <a:prstDash val="dashDot"/>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Hypertensive Cries necessitate immediate therapy to decrease BP within</a:t>
            </a:r>
            <a:r>
              <a:rPr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minutes to hours</a:t>
            </a:r>
            <a:r>
              <a:rPr lang="ar" sz="1200">
                <a:solidFill>
                  <a:srgbClr val="CC0000"/>
                </a:solidFill>
                <a:latin typeface="Mada"/>
                <a:ea typeface="Mada"/>
                <a:cs typeface="Mada"/>
                <a:sym typeface="Mada"/>
              </a:rPr>
              <a:t>. </a:t>
            </a:r>
            <a:r>
              <a:rPr lang="ar" sz="1200">
                <a:latin typeface="Mada"/>
                <a:ea typeface="Mada"/>
                <a:cs typeface="Mada"/>
                <a:sym typeface="Mada"/>
              </a:rPr>
              <a:t>usually admitted to an intensive care unit for continuous cardiac monitoring</a:t>
            </a:r>
            <a:endParaRPr sz="1200">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The best initial therapy for hypertensive crisis is </a:t>
            </a:r>
            <a:r>
              <a:rPr b="1" lang="ar" sz="1200">
                <a:solidFill>
                  <a:srgbClr val="CC0000"/>
                </a:solidFill>
                <a:latin typeface="Mada"/>
                <a:ea typeface="Mada"/>
                <a:cs typeface="Mada"/>
                <a:sym typeface="Mada"/>
              </a:rPr>
              <a:t>IV</a:t>
            </a:r>
            <a:r>
              <a:rPr b="1" lang="ar" sz="1200">
                <a:solidFill>
                  <a:srgbClr val="1C4588"/>
                </a:solidFill>
                <a:latin typeface="Mada"/>
                <a:ea typeface="Mada"/>
                <a:cs typeface="Mada"/>
                <a:sym typeface="Mada"/>
              </a:rPr>
              <a:t> labetalol or nitroprusside or hydralazine.</a:t>
            </a:r>
            <a:r>
              <a:rPr lang="ar" sz="1200">
                <a:solidFill>
                  <a:srgbClr val="1C4588"/>
                </a:solidFill>
                <a:latin typeface="Mada"/>
                <a:ea typeface="Mada"/>
                <a:cs typeface="Mada"/>
                <a:sym typeface="Mada"/>
              </a:rPr>
              <a:t> Because nitroprusside needs monitoring with an arterial line, this is not usually the first choice.</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Equally acceptable forms of therapy for acute hypertensive crises are:</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Enalapril</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CCBs: diltiazem, verapamil</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Esmolol</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Hydralazine</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Peripheral dopamine receptor antagonist: fenoldopam</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In accelerated phase hypertension (Malignant HTN), lowering BP too quickly may compromise tissue perfusion </a:t>
            </a:r>
            <a:r>
              <a:rPr lang="ar" sz="1200">
                <a:solidFill>
                  <a:srgbClr val="1C4588"/>
                </a:solidFill>
                <a:latin typeface="Mada"/>
                <a:ea typeface="Mada"/>
                <a:cs typeface="Mada"/>
                <a:sym typeface="Mada"/>
              </a:rPr>
              <a:t>due to altered autoregulation and can cause </a:t>
            </a:r>
            <a:r>
              <a:rPr b="1" lang="ar" sz="1200">
                <a:solidFill>
                  <a:srgbClr val="1C4588"/>
                </a:solidFill>
                <a:latin typeface="Mada"/>
                <a:ea typeface="Mada"/>
                <a:cs typeface="Mada"/>
                <a:sym typeface="Mada"/>
              </a:rPr>
              <a:t>cerebral damage</a:t>
            </a:r>
            <a:r>
              <a:rPr lang="ar" sz="1200">
                <a:solidFill>
                  <a:srgbClr val="1C4588"/>
                </a:solidFill>
                <a:latin typeface="Mada"/>
                <a:ea typeface="Mada"/>
                <a:cs typeface="Mada"/>
                <a:sym typeface="Mada"/>
              </a:rPr>
              <a:t>, including </a:t>
            </a:r>
            <a:r>
              <a:rPr b="1" lang="ar" sz="1200">
                <a:solidFill>
                  <a:srgbClr val="1C4588"/>
                </a:solidFill>
                <a:latin typeface="Mada"/>
                <a:ea typeface="Mada"/>
                <a:cs typeface="Mada"/>
                <a:sym typeface="Mada"/>
              </a:rPr>
              <a:t>occipital blindness</a:t>
            </a:r>
            <a:r>
              <a:rPr lang="ar" sz="1200">
                <a:solidFill>
                  <a:srgbClr val="1C4588"/>
                </a:solidFill>
                <a:latin typeface="Mada"/>
                <a:ea typeface="Mada"/>
                <a:cs typeface="Mada"/>
                <a:sym typeface="Mada"/>
              </a:rPr>
              <a:t>, and precipitate </a:t>
            </a:r>
            <a:r>
              <a:rPr b="1" lang="ar" sz="1200">
                <a:solidFill>
                  <a:srgbClr val="1C4588"/>
                </a:solidFill>
                <a:latin typeface="Mada"/>
                <a:ea typeface="Mada"/>
                <a:cs typeface="Mada"/>
                <a:sym typeface="Mada"/>
              </a:rPr>
              <a:t>coronary or renal insufficiency</a:t>
            </a:r>
            <a:r>
              <a:rPr lang="ar" sz="1200">
                <a:solidFill>
                  <a:srgbClr val="1C4588"/>
                </a:solidFill>
                <a:latin typeface="Mada"/>
                <a:ea typeface="Mada"/>
                <a:cs typeface="Mada"/>
                <a:sym typeface="Mada"/>
              </a:rPr>
              <a:t>. Even in the presence of cardiac failure or hypertensive encephalopathy, a controlled reduction to a level of about </a:t>
            </a:r>
            <a:r>
              <a:rPr b="1" lang="ar" sz="1200">
                <a:solidFill>
                  <a:srgbClr val="1C4588"/>
                </a:solidFill>
                <a:latin typeface="Mada"/>
                <a:ea typeface="Mada"/>
                <a:cs typeface="Mada"/>
                <a:sym typeface="Mada"/>
              </a:rPr>
              <a:t>150/90 mmHg over</a:t>
            </a:r>
            <a:r>
              <a:rPr lang="ar" sz="1200">
                <a:solidFill>
                  <a:srgbClr val="1C4588"/>
                </a:solidFill>
                <a:latin typeface="Mada"/>
                <a:ea typeface="Mada"/>
                <a:cs typeface="Mada"/>
                <a:sym typeface="Mada"/>
              </a:rPr>
              <a:t> a period of </a:t>
            </a:r>
            <a:r>
              <a:rPr b="1" lang="ar" sz="1200">
                <a:solidFill>
                  <a:srgbClr val="1C4588"/>
                </a:solidFill>
                <a:latin typeface="Mada"/>
                <a:ea typeface="Mada"/>
                <a:cs typeface="Mada"/>
                <a:sym typeface="Mada"/>
              </a:rPr>
              <a:t>24–48 hours is ideal.</a:t>
            </a:r>
            <a:endParaRPr b="1" sz="1200">
              <a:latin typeface="Mada"/>
              <a:ea typeface="Mada"/>
              <a:cs typeface="Mada"/>
              <a:sym typeface="Mad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7"/>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80" name="Google Shape;280;p1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Diagnosis</a:t>
            </a:r>
            <a:endParaRPr b="1" sz="2200">
              <a:solidFill>
                <a:schemeClr val="dk1"/>
              </a:solidFill>
              <a:latin typeface="Mada"/>
              <a:ea typeface="Mada"/>
              <a:cs typeface="Mada"/>
              <a:sym typeface="Mada"/>
            </a:endParaRPr>
          </a:p>
        </p:txBody>
      </p:sp>
      <p:sp>
        <p:nvSpPr>
          <p:cNvPr id="281" name="Google Shape;281;p17"/>
          <p:cNvSpPr txBox="1"/>
          <p:nvPr/>
        </p:nvSpPr>
        <p:spPr>
          <a:xfrm>
            <a:off x="-4344488" y="6489650"/>
            <a:ext cx="2146200" cy="432600"/>
          </a:xfrm>
          <a:prstGeom prst="rect">
            <a:avLst/>
          </a:prstGeom>
          <a:solidFill>
            <a:schemeClr val="accent6"/>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1800">
                <a:latin typeface="Mada Black"/>
                <a:ea typeface="Mada Black"/>
                <a:cs typeface="Mada Black"/>
                <a:sym typeface="Mada Black"/>
              </a:rPr>
              <a:t>Laboratory tests</a:t>
            </a:r>
            <a:endParaRPr sz="1800">
              <a:latin typeface="Mada Black"/>
              <a:ea typeface="Mada Black"/>
              <a:cs typeface="Mada Black"/>
              <a:sym typeface="Mada Black"/>
            </a:endParaRPr>
          </a:p>
        </p:txBody>
      </p:sp>
      <p:sp>
        <p:nvSpPr>
          <p:cNvPr id="282" name="Google Shape;282;p17"/>
          <p:cNvSpPr/>
          <p:nvPr/>
        </p:nvSpPr>
        <p:spPr>
          <a:xfrm>
            <a:off x="553106" y="1025125"/>
            <a:ext cx="819300" cy="866700"/>
          </a:xfrm>
          <a:prstGeom prst="ellipse">
            <a:avLst/>
          </a:prstGeom>
          <a:solidFill>
            <a:srgbClr val="F3F3F3">
              <a:alpha val="2235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latin typeface="Mada"/>
              <a:ea typeface="Mada"/>
              <a:cs typeface="Mada"/>
              <a:sym typeface="Mada"/>
            </a:endParaRPr>
          </a:p>
        </p:txBody>
      </p:sp>
      <p:sp>
        <p:nvSpPr>
          <p:cNvPr id="283" name="Google Shape;283;p17"/>
          <p:cNvSpPr/>
          <p:nvPr/>
        </p:nvSpPr>
        <p:spPr>
          <a:xfrm>
            <a:off x="2435881" y="1025125"/>
            <a:ext cx="819300" cy="866700"/>
          </a:xfrm>
          <a:prstGeom prst="ellipse">
            <a:avLst/>
          </a:prstGeom>
          <a:solidFill>
            <a:srgbClr val="F3F3F3">
              <a:alpha val="2235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7"/>
          <p:cNvSpPr/>
          <p:nvPr/>
        </p:nvSpPr>
        <p:spPr>
          <a:xfrm>
            <a:off x="4318656" y="1025125"/>
            <a:ext cx="819300" cy="866700"/>
          </a:xfrm>
          <a:prstGeom prst="ellipse">
            <a:avLst/>
          </a:prstGeom>
          <a:solidFill>
            <a:srgbClr val="F3F3F3">
              <a:alpha val="2235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7"/>
          <p:cNvSpPr/>
          <p:nvPr/>
        </p:nvSpPr>
        <p:spPr>
          <a:xfrm>
            <a:off x="6201431" y="1025125"/>
            <a:ext cx="819300" cy="866700"/>
          </a:xfrm>
          <a:prstGeom prst="ellipse">
            <a:avLst/>
          </a:prstGeom>
          <a:solidFill>
            <a:srgbClr val="F3F3F3">
              <a:alpha val="2235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7"/>
          <p:cNvSpPr/>
          <p:nvPr/>
        </p:nvSpPr>
        <p:spPr>
          <a:xfrm>
            <a:off x="539275" y="2425275"/>
            <a:ext cx="6372300" cy="1286700"/>
          </a:xfrm>
          <a:prstGeom prst="roundRect">
            <a:avLst>
              <a:gd fmla="val 16667" name="adj"/>
            </a:avLst>
          </a:prstGeom>
          <a:solidFill>
            <a:srgbClr val="F3F3F3">
              <a:alpha val="2235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solidFill>
                  <a:srgbClr val="6AA84F"/>
                </a:solidFill>
                <a:latin typeface="Mada"/>
                <a:ea typeface="Mada"/>
                <a:cs typeface="Mada"/>
                <a:sym typeface="Mada"/>
              </a:rPr>
              <a:t>Mostly</a:t>
            </a:r>
            <a:r>
              <a:rPr b="1" lang="ar" sz="1200">
                <a:latin typeface="Mada"/>
                <a:ea typeface="Mada"/>
                <a:cs typeface="Mada"/>
                <a:sym typeface="Mada"/>
              </a:rPr>
              <a:t> asymptomatic</a:t>
            </a:r>
            <a:r>
              <a:rPr lang="ar" sz="1200">
                <a:latin typeface="Mada"/>
                <a:ea typeface="Mada"/>
                <a:cs typeface="Mada"/>
                <a:sym typeface="Mada"/>
              </a:rPr>
              <a:t> but may also present with headache, epistaxis, chest discomfort</a:t>
            </a:r>
            <a:r>
              <a:rPr baseline="30000" lang="ar" sz="1200">
                <a:latin typeface="Mada"/>
                <a:ea typeface="Mada"/>
                <a:cs typeface="Mada"/>
                <a:sym typeface="Mada"/>
              </a:rPr>
              <a:t>1</a:t>
            </a:r>
            <a:r>
              <a:rPr lang="ar" sz="1200">
                <a:latin typeface="Mada"/>
                <a:ea typeface="Mada"/>
                <a:cs typeface="Mada"/>
                <a:sym typeface="Mada"/>
              </a:rPr>
              <a:t>, Symptoms of complication (e.g. Stroke AF).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rgbClr val="6AA84F"/>
                </a:solidFill>
                <a:latin typeface="Mada"/>
                <a:ea typeface="Mada"/>
                <a:cs typeface="Mada"/>
                <a:sym typeface="Mada"/>
              </a:rPr>
              <a:t>We don’t diagnose HTN based on history or symptoms, the diagnosis is made at a routine physical examination or when a complication arises. Reflecting this fact, a BP check is advisable every 5 years in adults over 40 years of age to pick up occult hypertension.</a:t>
            </a:r>
            <a:endParaRPr sz="1200">
              <a:solidFill>
                <a:srgbClr val="6AA84F"/>
              </a:solidFill>
              <a:latin typeface="Mada"/>
              <a:ea typeface="Mada"/>
              <a:cs typeface="Mada"/>
              <a:sym typeface="Mada"/>
            </a:endParaRPr>
          </a:p>
        </p:txBody>
      </p:sp>
      <p:cxnSp>
        <p:nvCxnSpPr>
          <p:cNvPr id="287" name="Google Shape;287;p17"/>
          <p:cNvCxnSpPr>
            <a:stCxn id="282" idx="4"/>
          </p:cNvCxnSpPr>
          <p:nvPr/>
        </p:nvCxnSpPr>
        <p:spPr>
          <a:xfrm flipH="1" rot="-5400000">
            <a:off x="962756" y="1891825"/>
            <a:ext cx="600" cy="600"/>
          </a:xfrm>
          <a:prstGeom prst="curvedConnector3">
            <a:avLst>
              <a:gd fmla="val 50000" name="adj1"/>
            </a:avLst>
          </a:prstGeom>
          <a:noFill/>
          <a:ln cap="flat" cmpd="sng" w="9525">
            <a:solidFill>
              <a:schemeClr val="accent6"/>
            </a:solidFill>
            <a:prstDash val="solid"/>
            <a:round/>
            <a:headEnd len="med" w="med" type="none"/>
            <a:tailEnd len="med" w="med" type="none"/>
          </a:ln>
        </p:spPr>
      </p:cxnSp>
      <p:cxnSp>
        <p:nvCxnSpPr>
          <p:cNvPr id="288" name="Google Shape;288;p17"/>
          <p:cNvCxnSpPr>
            <a:stCxn id="282" idx="4"/>
            <a:endCxn id="289" idx="0"/>
          </p:cNvCxnSpPr>
          <p:nvPr/>
        </p:nvCxnSpPr>
        <p:spPr>
          <a:xfrm flipH="1" rot="-5400000">
            <a:off x="2223056" y="631525"/>
            <a:ext cx="284700" cy="2805300"/>
          </a:xfrm>
          <a:prstGeom prst="curvedConnector3">
            <a:avLst>
              <a:gd fmla="val 50009" name="adj1"/>
            </a:avLst>
          </a:prstGeom>
          <a:noFill/>
          <a:ln cap="flat" cmpd="sng" w="9525">
            <a:solidFill>
              <a:schemeClr val="accent6"/>
            </a:solidFill>
            <a:prstDash val="solid"/>
            <a:round/>
            <a:headEnd len="med" w="med" type="none"/>
            <a:tailEnd len="med" w="med" type="none"/>
          </a:ln>
        </p:spPr>
      </p:cxnSp>
      <p:sp>
        <p:nvSpPr>
          <p:cNvPr id="290" name="Google Shape;290;p17"/>
          <p:cNvSpPr/>
          <p:nvPr/>
        </p:nvSpPr>
        <p:spPr>
          <a:xfrm>
            <a:off x="553106" y="4225525"/>
            <a:ext cx="819300" cy="866700"/>
          </a:xfrm>
          <a:prstGeom prst="ellipse">
            <a:avLst/>
          </a:prstGeom>
          <a:solidFill>
            <a:srgbClr val="F3F3F3">
              <a:alpha val="2235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7"/>
          <p:cNvSpPr/>
          <p:nvPr/>
        </p:nvSpPr>
        <p:spPr>
          <a:xfrm>
            <a:off x="2435881" y="4225525"/>
            <a:ext cx="819300" cy="866700"/>
          </a:xfrm>
          <a:prstGeom prst="ellipse">
            <a:avLst/>
          </a:prstGeom>
          <a:solidFill>
            <a:srgbClr val="F3F3F3">
              <a:alpha val="2235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7"/>
          <p:cNvSpPr/>
          <p:nvPr/>
        </p:nvSpPr>
        <p:spPr>
          <a:xfrm>
            <a:off x="4318656" y="4225525"/>
            <a:ext cx="819300" cy="866700"/>
          </a:xfrm>
          <a:prstGeom prst="ellipse">
            <a:avLst/>
          </a:prstGeom>
          <a:solidFill>
            <a:srgbClr val="F3F3F3">
              <a:alpha val="2235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7"/>
          <p:cNvSpPr/>
          <p:nvPr/>
        </p:nvSpPr>
        <p:spPr>
          <a:xfrm>
            <a:off x="6201431" y="4225525"/>
            <a:ext cx="819300" cy="866700"/>
          </a:xfrm>
          <a:prstGeom prst="ellipse">
            <a:avLst/>
          </a:prstGeom>
          <a:solidFill>
            <a:srgbClr val="F3F3F3">
              <a:alpha val="2235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7"/>
          <p:cNvSpPr/>
          <p:nvPr/>
        </p:nvSpPr>
        <p:spPr>
          <a:xfrm>
            <a:off x="539275" y="5549475"/>
            <a:ext cx="6372300" cy="1885200"/>
          </a:xfrm>
          <a:prstGeom prst="roundRect">
            <a:avLst>
              <a:gd fmla="val 16667" name="adj"/>
            </a:avLst>
          </a:prstGeom>
          <a:solidFill>
            <a:srgbClr val="F3F3F3">
              <a:alpha val="2235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311150" lvl="0" marL="457200" rtl="0" algn="l">
              <a:spcBef>
                <a:spcPts val="0"/>
              </a:spcBef>
              <a:spcAft>
                <a:spcPts val="0"/>
              </a:spcAft>
              <a:buSzPts val="1300"/>
              <a:buFont typeface="Mada"/>
              <a:buAutoNum type="arabicParenR"/>
            </a:pPr>
            <a:r>
              <a:rPr lang="ar" sz="1300">
                <a:latin typeface="Mada"/>
                <a:ea typeface="Mada"/>
                <a:cs typeface="Mada"/>
                <a:sym typeface="Mada"/>
              </a:rPr>
              <a:t>Confirm the diagnosis of HTN, </a:t>
            </a:r>
            <a:r>
              <a:rPr lang="ar" sz="1300">
                <a:solidFill>
                  <a:srgbClr val="1C4588"/>
                </a:solidFill>
                <a:latin typeface="Mada"/>
                <a:ea typeface="Mada"/>
                <a:cs typeface="Mada"/>
                <a:sym typeface="Mada"/>
              </a:rPr>
              <a:t>by obtaining accurate, representative BP measurements</a:t>
            </a:r>
            <a:endParaRPr sz="1300">
              <a:latin typeface="Mada"/>
              <a:ea typeface="Mada"/>
              <a:cs typeface="Mada"/>
              <a:sym typeface="Mada"/>
            </a:endParaRPr>
          </a:p>
          <a:p>
            <a:pPr indent="-311150" lvl="0" marL="457200" rtl="0" algn="l">
              <a:spcBef>
                <a:spcPts val="0"/>
              </a:spcBef>
              <a:spcAft>
                <a:spcPts val="0"/>
              </a:spcAft>
              <a:buSzPts val="1300"/>
              <a:buFont typeface="Mada"/>
              <a:buAutoNum type="arabicParenR"/>
            </a:pPr>
            <a:r>
              <a:rPr lang="ar" sz="1300">
                <a:latin typeface="Mada"/>
                <a:ea typeface="Mada"/>
                <a:cs typeface="Mada"/>
                <a:sym typeface="Mada"/>
              </a:rPr>
              <a:t>Detect causes of secondary HTN.</a:t>
            </a:r>
            <a:endParaRPr sz="1300">
              <a:latin typeface="Mada"/>
              <a:ea typeface="Mada"/>
              <a:cs typeface="Mada"/>
              <a:sym typeface="Mada"/>
            </a:endParaRPr>
          </a:p>
          <a:p>
            <a:pPr indent="-311150" lvl="0" marL="457200" rtl="0" algn="l">
              <a:spcBef>
                <a:spcPts val="0"/>
              </a:spcBef>
              <a:spcAft>
                <a:spcPts val="0"/>
              </a:spcAft>
              <a:buSzPts val="1300"/>
              <a:buFont typeface="Mada"/>
              <a:buAutoNum type="arabicParenR"/>
            </a:pPr>
            <a:r>
              <a:rPr lang="ar" sz="1300">
                <a:latin typeface="Mada"/>
                <a:ea typeface="Mada"/>
                <a:cs typeface="Mada"/>
                <a:sym typeface="Mada"/>
              </a:rPr>
              <a:t>Assess other risk factors and quantify cardiovascular risk.</a:t>
            </a:r>
            <a:endParaRPr sz="1300">
              <a:latin typeface="Mada"/>
              <a:ea typeface="Mada"/>
              <a:cs typeface="Mada"/>
              <a:sym typeface="Mada"/>
            </a:endParaRPr>
          </a:p>
          <a:p>
            <a:pPr indent="-311150" lvl="0" marL="457200" rtl="0" algn="l">
              <a:spcBef>
                <a:spcPts val="0"/>
              </a:spcBef>
              <a:spcAft>
                <a:spcPts val="0"/>
              </a:spcAft>
              <a:buSzPts val="1300"/>
              <a:buFont typeface="Mada"/>
              <a:buAutoNum type="arabicParenR"/>
            </a:pPr>
            <a:r>
              <a:rPr lang="ar" sz="1300">
                <a:latin typeface="Mada"/>
                <a:ea typeface="Mada"/>
                <a:cs typeface="Mada"/>
                <a:sym typeface="Mada"/>
              </a:rPr>
              <a:t>Organ damage.</a:t>
            </a:r>
            <a:endParaRPr sz="1300">
              <a:latin typeface="Mada"/>
              <a:ea typeface="Mada"/>
              <a:cs typeface="Mada"/>
              <a:sym typeface="Mada"/>
            </a:endParaRPr>
          </a:p>
          <a:p>
            <a:pPr indent="-311150" lvl="0" marL="457200" rtl="0" algn="l">
              <a:spcBef>
                <a:spcPts val="0"/>
              </a:spcBef>
              <a:spcAft>
                <a:spcPts val="0"/>
              </a:spcAft>
              <a:buSzPts val="1300"/>
              <a:buFont typeface="Mada"/>
              <a:buAutoNum type="arabicParenR"/>
            </a:pPr>
            <a:r>
              <a:rPr lang="ar" sz="1300">
                <a:latin typeface="Mada"/>
                <a:ea typeface="Mada"/>
                <a:cs typeface="Mada"/>
                <a:sym typeface="Mada"/>
              </a:rPr>
              <a:t>identify comorbidity that may influence the choice of antihypertensive therapy </a:t>
            </a:r>
            <a:r>
              <a:rPr lang="ar" sz="1300">
                <a:solidFill>
                  <a:srgbClr val="6AA84F"/>
                </a:solidFill>
                <a:latin typeface="Mada"/>
                <a:ea typeface="Mada"/>
                <a:cs typeface="Mada"/>
                <a:sym typeface="Mada"/>
              </a:rPr>
              <a:t> e.g. DM, Dyslipidemia.</a:t>
            </a:r>
            <a:endParaRPr sz="1300">
              <a:solidFill>
                <a:srgbClr val="6AA84F"/>
              </a:solidFill>
              <a:latin typeface="Mada"/>
              <a:ea typeface="Mada"/>
              <a:cs typeface="Mada"/>
              <a:sym typeface="Mada"/>
            </a:endParaRPr>
          </a:p>
        </p:txBody>
      </p:sp>
      <p:cxnSp>
        <p:nvCxnSpPr>
          <p:cNvPr id="295" name="Google Shape;295;p17"/>
          <p:cNvCxnSpPr>
            <a:stCxn id="290" idx="4"/>
          </p:cNvCxnSpPr>
          <p:nvPr/>
        </p:nvCxnSpPr>
        <p:spPr>
          <a:xfrm flipH="1" rot="-5400000">
            <a:off x="962756" y="5092225"/>
            <a:ext cx="600" cy="600"/>
          </a:xfrm>
          <a:prstGeom prst="curvedConnector3">
            <a:avLst>
              <a:gd fmla="val 50000" name="adj1"/>
            </a:avLst>
          </a:prstGeom>
          <a:noFill/>
          <a:ln cap="flat" cmpd="sng" w="9525">
            <a:solidFill>
              <a:schemeClr val="accent6"/>
            </a:solidFill>
            <a:prstDash val="solid"/>
            <a:round/>
            <a:headEnd len="med" w="med" type="none"/>
            <a:tailEnd len="med" w="med" type="none"/>
          </a:ln>
        </p:spPr>
      </p:cxnSp>
      <p:cxnSp>
        <p:nvCxnSpPr>
          <p:cNvPr id="296" name="Google Shape;296;p17"/>
          <p:cNvCxnSpPr>
            <a:stCxn id="291" idx="4"/>
            <a:endCxn id="297" idx="0"/>
          </p:cNvCxnSpPr>
          <p:nvPr/>
        </p:nvCxnSpPr>
        <p:spPr>
          <a:xfrm flipH="1" rot="-5400000">
            <a:off x="3164431" y="4773325"/>
            <a:ext cx="284700" cy="922500"/>
          </a:xfrm>
          <a:prstGeom prst="curvedConnector3">
            <a:avLst>
              <a:gd fmla="val 50009" name="adj1"/>
            </a:avLst>
          </a:prstGeom>
          <a:noFill/>
          <a:ln cap="flat" cmpd="sng" w="9525">
            <a:solidFill>
              <a:schemeClr val="accent6"/>
            </a:solidFill>
            <a:prstDash val="solid"/>
            <a:round/>
            <a:headEnd len="med" w="med" type="none"/>
            <a:tailEnd len="med" w="med" type="none"/>
          </a:ln>
        </p:spPr>
      </p:cxnSp>
      <p:sp>
        <p:nvSpPr>
          <p:cNvPr id="289" name="Google Shape;289;p17"/>
          <p:cNvSpPr/>
          <p:nvPr/>
        </p:nvSpPr>
        <p:spPr>
          <a:xfrm>
            <a:off x="2744250" y="2176575"/>
            <a:ext cx="2047800" cy="3249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latin typeface="Mada"/>
                <a:ea typeface="Mada"/>
                <a:cs typeface="Mada"/>
                <a:sym typeface="Mada"/>
              </a:rPr>
              <a:t>Clinical presentation</a:t>
            </a:r>
            <a:endParaRPr b="1" sz="1500">
              <a:latin typeface="Mada"/>
              <a:ea typeface="Mada"/>
              <a:cs typeface="Mada"/>
              <a:sym typeface="Mada"/>
            </a:endParaRPr>
          </a:p>
        </p:txBody>
      </p:sp>
      <p:sp>
        <p:nvSpPr>
          <p:cNvPr id="297" name="Google Shape;297;p17"/>
          <p:cNvSpPr/>
          <p:nvPr/>
        </p:nvSpPr>
        <p:spPr>
          <a:xfrm>
            <a:off x="2744250" y="5376975"/>
            <a:ext cx="2047800" cy="3249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latin typeface="Mada"/>
                <a:ea typeface="Mada"/>
                <a:cs typeface="Mada"/>
                <a:sym typeface="Mada"/>
              </a:rPr>
              <a:t>Physical examination</a:t>
            </a:r>
            <a:endParaRPr b="1" sz="1500">
              <a:latin typeface="Mada"/>
              <a:ea typeface="Mada"/>
              <a:cs typeface="Mada"/>
              <a:sym typeface="Mada"/>
            </a:endParaRPr>
          </a:p>
        </p:txBody>
      </p:sp>
      <p:pic>
        <p:nvPicPr>
          <p:cNvPr id="298" name="Google Shape;298;p17"/>
          <p:cNvPicPr preferRelativeResize="0"/>
          <p:nvPr/>
        </p:nvPicPr>
        <p:blipFill>
          <a:blip r:embed="rId3">
            <a:alphaModFix/>
          </a:blip>
          <a:stretch>
            <a:fillRect/>
          </a:stretch>
        </p:blipFill>
        <p:spPr>
          <a:xfrm>
            <a:off x="655106" y="1150825"/>
            <a:ext cx="615300" cy="615300"/>
          </a:xfrm>
          <a:prstGeom prst="rect">
            <a:avLst/>
          </a:prstGeom>
          <a:noFill/>
          <a:ln>
            <a:noFill/>
          </a:ln>
        </p:spPr>
      </p:pic>
      <p:sp>
        <p:nvSpPr>
          <p:cNvPr id="299" name="Google Shape;299;p17"/>
          <p:cNvSpPr txBox="1"/>
          <p:nvPr/>
        </p:nvSpPr>
        <p:spPr>
          <a:xfrm>
            <a:off x="1050" y="10322300"/>
            <a:ext cx="75600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a:t>
            </a:r>
            <a:r>
              <a:rPr lang="ar" sz="1000">
                <a:solidFill>
                  <a:srgbClr val="6AA84F"/>
                </a:solidFill>
                <a:latin typeface="Mada"/>
                <a:ea typeface="Mada"/>
                <a:cs typeface="Mada"/>
                <a:sym typeface="Mada"/>
              </a:rPr>
              <a:t>↑ BP →  ↑ Afterload →  ↑ Cardiac muscle size →  ↑ Oxygen Demand →  Angina.</a:t>
            </a:r>
            <a:endParaRPr sz="1000"/>
          </a:p>
        </p:txBody>
      </p:sp>
      <p:pic>
        <p:nvPicPr>
          <p:cNvPr id="300" name="Google Shape;300;p17"/>
          <p:cNvPicPr preferRelativeResize="0"/>
          <p:nvPr/>
        </p:nvPicPr>
        <p:blipFill>
          <a:blip r:embed="rId4">
            <a:alphaModFix/>
          </a:blip>
          <a:stretch>
            <a:fillRect/>
          </a:stretch>
        </p:blipFill>
        <p:spPr>
          <a:xfrm>
            <a:off x="4447196" y="1177379"/>
            <a:ext cx="562200" cy="562200"/>
          </a:xfrm>
          <a:prstGeom prst="rect">
            <a:avLst/>
          </a:prstGeom>
          <a:noFill/>
          <a:ln>
            <a:noFill/>
          </a:ln>
        </p:spPr>
      </p:pic>
      <p:pic>
        <p:nvPicPr>
          <p:cNvPr id="301" name="Google Shape;301;p17"/>
          <p:cNvPicPr preferRelativeResize="0"/>
          <p:nvPr/>
        </p:nvPicPr>
        <p:blipFill>
          <a:blip r:embed="rId5">
            <a:alphaModFix/>
          </a:blip>
          <a:stretch>
            <a:fillRect/>
          </a:stretch>
        </p:blipFill>
        <p:spPr>
          <a:xfrm>
            <a:off x="2537881" y="1150825"/>
            <a:ext cx="615300" cy="615300"/>
          </a:xfrm>
          <a:prstGeom prst="rect">
            <a:avLst/>
          </a:prstGeom>
          <a:noFill/>
          <a:ln>
            <a:noFill/>
          </a:ln>
        </p:spPr>
      </p:pic>
      <p:pic>
        <p:nvPicPr>
          <p:cNvPr id="302" name="Google Shape;302;p17"/>
          <p:cNvPicPr preferRelativeResize="0"/>
          <p:nvPr/>
        </p:nvPicPr>
        <p:blipFill>
          <a:blip r:embed="rId6">
            <a:alphaModFix/>
          </a:blip>
          <a:stretch>
            <a:fillRect/>
          </a:stretch>
        </p:blipFill>
        <p:spPr>
          <a:xfrm>
            <a:off x="2611813" y="7613797"/>
            <a:ext cx="2336375" cy="2557903"/>
          </a:xfrm>
          <a:prstGeom prst="rect">
            <a:avLst/>
          </a:prstGeom>
          <a:noFill/>
          <a:ln cap="flat" cmpd="sng" w="19050">
            <a:solidFill>
              <a:schemeClr val="accent6"/>
            </a:solidFill>
            <a:prstDash val="solid"/>
            <a:round/>
            <a:headEnd len="sm" w="sm" type="none"/>
            <a:tailEnd len="sm" w="sm" type="none"/>
          </a:ln>
        </p:spPr>
      </p:pic>
      <p:cxnSp>
        <p:nvCxnSpPr>
          <p:cNvPr id="303" name="Google Shape;303;p17"/>
          <p:cNvCxnSpPr/>
          <p:nvPr/>
        </p:nvCxnSpPr>
        <p:spPr>
          <a:xfrm rot="10800000">
            <a:off x="8900" y="10306850"/>
            <a:ext cx="7612800" cy="0"/>
          </a:xfrm>
          <a:prstGeom prst="straightConnector1">
            <a:avLst/>
          </a:prstGeom>
          <a:noFill/>
          <a:ln cap="flat" cmpd="sng" w="28575">
            <a:solidFill>
              <a:schemeClr val="accent3"/>
            </a:solidFill>
            <a:prstDash val="dot"/>
            <a:round/>
            <a:headEnd len="med" w="med" type="none"/>
            <a:tailEnd len="med" w="med" type="none"/>
          </a:ln>
        </p:spPr>
      </p:cxnSp>
      <p:pic>
        <p:nvPicPr>
          <p:cNvPr id="304" name="Google Shape;304;p17"/>
          <p:cNvPicPr preferRelativeResize="0"/>
          <p:nvPr/>
        </p:nvPicPr>
        <p:blipFill>
          <a:blip r:embed="rId5">
            <a:alphaModFix/>
          </a:blip>
          <a:stretch>
            <a:fillRect/>
          </a:stretch>
        </p:blipFill>
        <p:spPr>
          <a:xfrm>
            <a:off x="2537881" y="4356825"/>
            <a:ext cx="615300" cy="615300"/>
          </a:xfrm>
          <a:prstGeom prst="rect">
            <a:avLst/>
          </a:prstGeom>
          <a:noFill/>
          <a:ln>
            <a:noFill/>
          </a:ln>
        </p:spPr>
      </p:pic>
      <p:pic>
        <p:nvPicPr>
          <p:cNvPr id="305" name="Google Shape;305;p17"/>
          <p:cNvPicPr preferRelativeResize="0"/>
          <p:nvPr/>
        </p:nvPicPr>
        <p:blipFill>
          <a:blip r:embed="rId3">
            <a:alphaModFix/>
          </a:blip>
          <a:stretch>
            <a:fillRect/>
          </a:stretch>
        </p:blipFill>
        <p:spPr>
          <a:xfrm>
            <a:off x="655406" y="4351225"/>
            <a:ext cx="615300" cy="615300"/>
          </a:xfrm>
          <a:prstGeom prst="rect">
            <a:avLst/>
          </a:prstGeom>
          <a:noFill/>
          <a:ln>
            <a:noFill/>
          </a:ln>
        </p:spPr>
      </p:pic>
      <p:pic>
        <p:nvPicPr>
          <p:cNvPr id="306" name="Google Shape;306;p17"/>
          <p:cNvPicPr preferRelativeResize="0"/>
          <p:nvPr/>
        </p:nvPicPr>
        <p:blipFill>
          <a:blip r:embed="rId4">
            <a:alphaModFix/>
          </a:blip>
          <a:stretch>
            <a:fillRect/>
          </a:stretch>
        </p:blipFill>
        <p:spPr>
          <a:xfrm>
            <a:off x="4447196" y="4383379"/>
            <a:ext cx="562200" cy="562200"/>
          </a:xfrm>
          <a:prstGeom prst="rect">
            <a:avLst/>
          </a:prstGeom>
          <a:noFill/>
          <a:ln>
            <a:noFill/>
          </a:ln>
        </p:spPr>
      </p:pic>
      <p:pic>
        <p:nvPicPr>
          <p:cNvPr id="307" name="Google Shape;307;p17"/>
          <p:cNvPicPr preferRelativeResize="0"/>
          <p:nvPr/>
        </p:nvPicPr>
        <p:blipFill>
          <a:blip r:embed="rId7">
            <a:alphaModFix/>
          </a:blip>
          <a:stretch>
            <a:fillRect/>
          </a:stretch>
        </p:blipFill>
        <p:spPr>
          <a:xfrm>
            <a:off x="6329981" y="1177375"/>
            <a:ext cx="562200" cy="562200"/>
          </a:xfrm>
          <a:prstGeom prst="rect">
            <a:avLst/>
          </a:prstGeom>
          <a:noFill/>
          <a:ln>
            <a:noFill/>
          </a:ln>
        </p:spPr>
      </p:pic>
      <p:sp>
        <p:nvSpPr>
          <p:cNvPr id="308" name="Google Shape;308;p17"/>
          <p:cNvSpPr/>
          <p:nvPr/>
        </p:nvSpPr>
        <p:spPr>
          <a:xfrm>
            <a:off x="735950" y="713975"/>
            <a:ext cx="453600" cy="432600"/>
          </a:xfrm>
          <a:prstGeom prst="ellipse">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latin typeface="Mada"/>
                <a:ea typeface="Mada"/>
                <a:cs typeface="Mada"/>
                <a:sym typeface="Mada"/>
              </a:rPr>
              <a:t>1</a:t>
            </a:r>
            <a:endParaRPr b="1" sz="2000">
              <a:latin typeface="Mada"/>
              <a:ea typeface="Mada"/>
              <a:cs typeface="Mada"/>
              <a:sym typeface="Mada"/>
            </a:endParaRPr>
          </a:p>
        </p:txBody>
      </p:sp>
      <p:pic>
        <p:nvPicPr>
          <p:cNvPr id="309" name="Google Shape;309;p17"/>
          <p:cNvPicPr preferRelativeResize="0"/>
          <p:nvPr/>
        </p:nvPicPr>
        <p:blipFill>
          <a:blip r:embed="rId7">
            <a:alphaModFix/>
          </a:blip>
          <a:stretch>
            <a:fillRect/>
          </a:stretch>
        </p:blipFill>
        <p:spPr>
          <a:xfrm>
            <a:off x="6329981" y="4377775"/>
            <a:ext cx="562200" cy="562200"/>
          </a:xfrm>
          <a:prstGeom prst="rect">
            <a:avLst/>
          </a:prstGeom>
          <a:noFill/>
          <a:ln>
            <a:noFill/>
          </a:ln>
        </p:spPr>
      </p:pic>
      <p:sp>
        <p:nvSpPr>
          <p:cNvPr id="310" name="Google Shape;310;p17"/>
          <p:cNvSpPr/>
          <p:nvPr/>
        </p:nvSpPr>
        <p:spPr>
          <a:xfrm>
            <a:off x="2618725" y="726825"/>
            <a:ext cx="453600" cy="432600"/>
          </a:xfrm>
          <a:prstGeom prst="ellipse">
            <a:avLst/>
          </a:prstGeom>
          <a:solidFill>
            <a:schemeClr val="accent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latin typeface="Mada"/>
                <a:ea typeface="Mada"/>
                <a:cs typeface="Mada"/>
                <a:sym typeface="Mada"/>
              </a:rPr>
              <a:t>2</a:t>
            </a:r>
            <a:endParaRPr b="1" sz="2000">
              <a:latin typeface="Mada"/>
              <a:ea typeface="Mada"/>
              <a:cs typeface="Mada"/>
              <a:sym typeface="Mada"/>
            </a:endParaRPr>
          </a:p>
        </p:txBody>
      </p:sp>
      <p:sp>
        <p:nvSpPr>
          <p:cNvPr id="311" name="Google Shape;311;p17"/>
          <p:cNvSpPr/>
          <p:nvPr/>
        </p:nvSpPr>
        <p:spPr>
          <a:xfrm>
            <a:off x="4501500" y="700275"/>
            <a:ext cx="453600" cy="432600"/>
          </a:xfrm>
          <a:prstGeom prst="ellipse">
            <a:avLst/>
          </a:prstGeom>
          <a:solidFill>
            <a:schemeClr val="accent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latin typeface="Mada"/>
                <a:ea typeface="Mada"/>
                <a:cs typeface="Mada"/>
                <a:sym typeface="Mada"/>
              </a:rPr>
              <a:t>3</a:t>
            </a:r>
            <a:endParaRPr b="1" sz="2000">
              <a:latin typeface="Mada"/>
              <a:ea typeface="Mada"/>
              <a:cs typeface="Mada"/>
              <a:sym typeface="Mada"/>
            </a:endParaRPr>
          </a:p>
        </p:txBody>
      </p:sp>
      <p:sp>
        <p:nvSpPr>
          <p:cNvPr id="312" name="Google Shape;312;p17"/>
          <p:cNvSpPr/>
          <p:nvPr/>
        </p:nvSpPr>
        <p:spPr>
          <a:xfrm>
            <a:off x="6384275" y="700275"/>
            <a:ext cx="453600" cy="432600"/>
          </a:xfrm>
          <a:prstGeom prst="ellipse">
            <a:avLst/>
          </a:prstGeom>
          <a:solidFill>
            <a:schemeClr val="accent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latin typeface="Mada"/>
                <a:ea typeface="Mada"/>
                <a:cs typeface="Mada"/>
                <a:sym typeface="Mada"/>
              </a:rPr>
              <a:t>4</a:t>
            </a:r>
            <a:endParaRPr b="1" sz="2000">
              <a:latin typeface="Mada"/>
              <a:ea typeface="Mada"/>
              <a:cs typeface="Mada"/>
              <a:sym typeface="Mada"/>
            </a:endParaRPr>
          </a:p>
        </p:txBody>
      </p:sp>
      <p:sp>
        <p:nvSpPr>
          <p:cNvPr id="313" name="Google Shape;313;p17"/>
          <p:cNvSpPr/>
          <p:nvPr/>
        </p:nvSpPr>
        <p:spPr>
          <a:xfrm>
            <a:off x="735950" y="3914375"/>
            <a:ext cx="453600" cy="432600"/>
          </a:xfrm>
          <a:prstGeom prst="ellipse">
            <a:avLst/>
          </a:prstGeom>
          <a:solidFill>
            <a:schemeClr val="accent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latin typeface="Mada"/>
                <a:ea typeface="Mada"/>
                <a:cs typeface="Mada"/>
                <a:sym typeface="Mada"/>
              </a:rPr>
              <a:t>1</a:t>
            </a:r>
            <a:endParaRPr b="1" sz="2000">
              <a:latin typeface="Mada"/>
              <a:ea typeface="Mada"/>
              <a:cs typeface="Mada"/>
              <a:sym typeface="Mada"/>
            </a:endParaRPr>
          </a:p>
        </p:txBody>
      </p:sp>
      <p:sp>
        <p:nvSpPr>
          <p:cNvPr id="314" name="Google Shape;314;p17"/>
          <p:cNvSpPr/>
          <p:nvPr/>
        </p:nvSpPr>
        <p:spPr>
          <a:xfrm>
            <a:off x="2618725" y="3927225"/>
            <a:ext cx="453600" cy="432600"/>
          </a:xfrm>
          <a:prstGeom prst="ellipse">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latin typeface="Mada"/>
                <a:ea typeface="Mada"/>
                <a:cs typeface="Mada"/>
                <a:sym typeface="Mada"/>
              </a:rPr>
              <a:t>2</a:t>
            </a:r>
            <a:endParaRPr b="1" sz="2000">
              <a:latin typeface="Mada"/>
              <a:ea typeface="Mada"/>
              <a:cs typeface="Mada"/>
              <a:sym typeface="Mada"/>
            </a:endParaRPr>
          </a:p>
        </p:txBody>
      </p:sp>
      <p:sp>
        <p:nvSpPr>
          <p:cNvPr id="315" name="Google Shape;315;p17"/>
          <p:cNvSpPr/>
          <p:nvPr/>
        </p:nvSpPr>
        <p:spPr>
          <a:xfrm>
            <a:off x="4501500" y="3900675"/>
            <a:ext cx="453600" cy="432600"/>
          </a:xfrm>
          <a:prstGeom prst="ellipse">
            <a:avLst/>
          </a:prstGeom>
          <a:solidFill>
            <a:schemeClr val="accent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latin typeface="Mada"/>
                <a:ea typeface="Mada"/>
                <a:cs typeface="Mada"/>
                <a:sym typeface="Mada"/>
              </a:rPr>
              <a:t>3</a:t>
            </a:r>
            <a:endParaRPr b="1" sz="2000">
              <a:latin typeface="Mada"/>
              <a:ea typeface="Mada"/>
              <a:cs typeface="Mada"/>
              <a:sym typeface="Mada"/>
            </a:endParaRPr>
          </a:p>
        </p:txBody>
      </p:sp>
      <p:sp>
        <p:nvSpPr>
          <p:cNvPr id="316" name="Google Shape;316;p17"/>
          <p:cNvSpPr/>
          <p:nvPr/>
        </p:nvSpPr>
        <p:spPr>
          <a:xfrm>
            <a:off x="6384275" y="3900675"/>
            <a:ext cx="453600" cy="432600"/>
          </a:xfrm>
          <a:prstGeom prst="ellipse">
            <a:avLst/>
          </a:prstGeom>
          <a:solidFill>
            <a:schemeClr val="accent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latin typeface="Mada"/>
                <a:ea typeface="Mada"/>
                <a:cs typeface="Mada"/>
                <a:sym typeface="Mada"/>
              </a:rPr>
              <a:t>4</a:t>
            </a:r>
            <a:endParaRPr b="1" sz="2000">
              <a:latin typeface="Mada"/>
              <a:ea typeface="Mada"/>
              <a:cs typeface="Mada"/>
              <a:sym typeface="Mad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8B6914"/>
      </a:accent1>
      <a:accent2>
        <a:srgbClr val="E0AD2B"/>
      </a:accent2>
      <a:accent3>
        <a:srgbClr val="EED18A"/>
      </a:accent3>
      <a:accent4>
        <a:srgbClr val="FCF6E9"/>
      </a:accent4>
      <a:accent5>
        <a:srgbClr val="FFF2CC"/>
      </a:accent5>
      <a:accent6>
        <a:srgbClr val="CEA32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