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10692000" cx="7560000"/>
  <p:notesSz cx="6858000" cy="9144000"/>
  <p:embeddedFontLst>
    <p:embeddedFont>
      <p:font typeface="Neucha"/>
      <p:regular r:id="rId28"/>
    </p:embeddedFont>
    <p:embeddedFont>
      <p:font typeface="Amatic SC"/>
      <p:regular r:id="rId29"/>
      <p:bold r:id="rId30"/>
    </p:embeddedFont>
    <p:embeddedFont>
      <p:font typeface="Cabin"/>
      <p:regular r:id="rId31"/>
      <p:bold r:id="rId32"/>
      <p:italic r:id="rId33"/>
      <p:boldItalic r:id="rId34"/>
    </p:embeddedFont>
    <p:embeddedFont>
      <p:font typeface="Mada"/>
      <p:regular r:id="rId35"/>
      <p:bold r:id="rId36"/>
    </p:embeddedFont>
    <p:embeddedFont>
      <p:font typeface="Mada Black"/>
      <p:bold r:id="rId37"/>
    </p:embeddedFont>
    <p:embeddedFont>
      <p:font typeface="Pacifico"/>
      <p:regular r:id="rId38"/>
    </p:embeddedFont>
    <p:embeddedFont>
      <p:font typeface="Exo Thin"/>
      <p:bold r:id="rId39"/>
      <p:boldItalic r:id="rId40"/>
    </p:embeddedFont>
    <p:embeddedFont>
      <p:font typeface="Reem Kufi"/>
      <p:regular r:id="rId41"/>
      <p:bold r:id="rId42"/>
    </p:embeddedFont>
    <p:embeddedFont>
      <p:font typeface="Exo"/>
      <p:regular r:id="rId43"/>
      <p:bold r:id="rId44"/>
      <p:italic r:id="rId45"/>
      <p:boldItalic r:id="rId46"/>
    </p:embeddedFont>
    <p:embeddedFont>
      <p:font typeface="Century Gothic"/>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9F47C09-F468-4AC5-9FC5-8B0BF82F4165}">
  <a:tblStyle styleId="{99F47C09-F468-4AC5-9FC5-8B0BF82F416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C8B475F-A871-4FFE-A08A-5AA90313CEC6}" styleName="Table_1">
    <a:wholeTbl>
      <a:tcTxStyle>
        <a:font>
          <a:latin typeface="Arial"/>
          <a:ea typeface="Arial"/>
          <a:cs typeface="Arial"/>
        </a:font>
        <a:srgbClr val="000000"/>
      </a:tcTxStyle>
      <a:tcStyle>
        <a:tcBdr>
          <a:left>
            <a:ln cap="flat" cmpd="sng" w="12700">
              <a:solidFill>
                <a:srgbClr val="9E9E9E"/>
              </a:solidFill>
              <a:prstDash val="solid"/>
              <a:round/>
              <a:headEnd len="sm" w="sm" type="none"/>
              <a:tailEnd len="sm" w="sm" type="none"/>
            </a:ln>
          </a:left>
          <a:right>
            <a:ln cap="flat" cmpd="sng" w="12700">
              <a:solidFill>
                <a:srgbClr val="9E9E9E"/>
              </a:solidFill>
              <a:prstDash val="solid"/>
              <a:round/>
              <a:headEnd len="sm" w="sm" type="none"/>
              <a:tailEnd len="sm" w="sm" type="none"/>
            </a:ln>
          </a:right>
          <a:top>
            <a:ln cap="flat" cmpd="sng" w="12700">
              <a:solidFill>
                <a:srgbClr val="9E9E9E"/>
              </a:solidFill>
              <a:prstDash val="solid"/>
              <a:round/>
              <a:headEnd len="sm" w="sm" type="none"/>
              <a:tailEnd len="sm" w="sm" type="none"/>
            </a:ln>
          </a:top>
          <a:bottom>
            <a:ln cap="flat" cmpd="sng" w="12700">
              <a:solidFill>
                <a:srgbClr val="9E9E9E"/>
              </a:solidFill>
              <a:prstDash val="solid"/>
              <a:round/>
              <a:headEnd len="sm" w="sm" type="none"/>
              <a:tailEnd len="sm" w="sm" type="none"/>
            </a:ln>
          </a:bottom>
          <a:insideH>
            <a:ln cap="flat" cmpd="sng" w="12700">
              <a:solidFill>
                <a:srgbClr val="9E9E9E"/>
              </a:solidFill>
              <a:prstDash val="solid"/>
              <a:round/>
              <a:headEnd len="sm" w="sm" type="none"/>
              <a:tailEnd len="sm" w="sm" type="none"/>
            </a:ln>
          </a:insideH>
          <a:insideV>
            <a:ln cap="flat" cmpd="sng" w="12700">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ExoThin-boldItalic.fntdata"/><Relationship Id="rId42" Type="http://schemas.openxmlformats.org/officeDocument/2006/relationships/font" Target="fonts/ReemKufi-bold.fntdata"/><Relationship Id="rId41" Type="http://schemas.openxmlformats.org/officeDocument/2006/relationships/font" Target="fonts/ReemKufi-regular.fntdata"/><Relationship Id="rId44" Type="http://schemas.openxmlformats.org/officeDocument/2006/relationships/font" Target="fonts/Exo-bold.fntdata"/><Relationship Id="rId43" Type="http://schemas.openxmlformats.org/officeDocument/2006/relationships/font" Target="fonts/Exo-regular.fntdata"/><Relationship Id="rId46" Type="http://schemas.openxmlformats.org/officeDocument/2006/relationships/font" Target="fonts/Exo-boldItalic.fntdata"/><Relationship Id="rId45" Type="http://schemas.openxmlformats.org/officeDocument/2006/relationships/font" Target="fonts/Ex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CenturyGothic-bold.fntdata"/><Relationship Id="rId47" Type="http://schemas.openxmlformats.org/officeDocument/2006/relationships/font" Target="fonts/CenturyGothic-regular.fntdata"/><Relationship Id="rId49" Type="http://schemas.openxmlformats.org/officeDocument/2006/relationships/font" Target="fonts/CenturyGothic-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abin-regular.fntdata"/><Relationship Id="rId30" Type="http://schemas.openxmlformats.org/officeDocument/2006/relationships/font" Target="fonts/AmaticSC-bold.fntdata"/><Relationship Id="rId33" Type="http://schemas.openxmlformats.org/officeDocument/2006/relationships/font" Target="fonts/Cabin-italic.fntdata"/><Relationship Id="rId32" Type="http://schemas.openxmlformats.org/officeDocument/2006/relationships/font" Target="fonts/Cabin-bold.fntdata"/><Relationship Id="rId35" Type="http://schemas.openxmlformats.org/officeDocument/2006/relationships/font" Target="fonts/Mada-regular.fntdata"/><Relationship Id="rId34" Type="http://schemas.openxmlformats.org/officeDocument/2006/relationships/font" Target="fonts/Cabin-boldItalic.fntdata"/><Relationship Id="rId37" Type="http://schemas.openxmlformats.org/officeDocument/2006/relationships/font" Target="fonts/MadaBlack-bold.fntdata"/><Relationship Id="rId36" Type="http://schemas.openxmlformats.org/officeDocument/2006/relationships/font" Target="fonts/Mada-bold.fntdata"/><Relationship Id="rId39" Type="http://schemas.openxmlformats.org/officeDocument/2006/relationships/font" Target="fonts/ExoThin-bold.fntdata"/><Relationship Id="rId38" Type="http://schemas.openxmlformats.org/officeDocument/2006/relationships/font" Target="fonts/Pacifico-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Neucha-regular.fntdata"/><Relationship Id="rId27" Type="http://schemas.openxmlformats.org/officeDocument/2006/relationships/slide" Target="slides/slide21.xml"/><Relationship Id="rId29" Type="http://schemas.openxmlformats.org/officeDocument/2006/relationships/font" Target="fonts/AmaticSC-regular.fntdata"/><Relationship Id="rId50" Type="http://schemas.openxmlformats.org/officeDocument/2006/relationships/font" Target="fonts/CenturyGothic-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g46cb92af4a9acb83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8" name="Google Shape;38;g46cb92af4a9acb8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a8c4f4a0a1_0_19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a8c4f4a0a1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a9efaba69a_0_1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a9efaba69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a8c4f4a0a1_0_26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a8c4f4a0a1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a8c4f4a0a1_0_11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a8c4f4a0a1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a8c4f4a0a1_0_23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a8c4f4a0a1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a160baf421_5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a160baf421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a160baf421_5_4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a160baf421_5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a160baf421_5_9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a160baf421_5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3eec6bbc59d0dd94_3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3eec6bbc59d0dd9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8c47b48b2a_0_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8c47b48b2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a84835b1329ab6f_7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2a84835b1329ab6f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a160baf421_6_1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a160baf421_6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43cf0b7113c78725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43cf0b7113c7872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5116da331499d44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5116da331499d4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4feeb6da5039c989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4feeb6da5039c98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4757d73884f28d_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4757d73884f28d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a8c4f4a0a1_0_7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a8c4f4a0a1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a8c4f4a0a1_0_9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a8c4f4a0a1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a160baf421_1_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a160baf421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a8c4f4a0a1_0_16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a8c4f4a0a1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16" name="Google Shape;16;p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algn="ctr">
              <a:buNone/>
              <a:defRPr b="1" sz="1700">
                <a:solidFill>
                  <a:schemeClr val="lt1"/>
                </a:solidFill>
                <a:latin typeface="Exo"/>
                <a:ea typeface="Exo"/>
                <a:cs typeface="Exo"/>
                <a:sym typeface="Exo"/>
              </a:defRPr>
            </a:lvl1pPr>
            <a:lvl2pPr lvl="1" algn="ctr">
              <a:buNone/>
              <a:defRPr b="1" sz="1700">
                <a:solidFill>
                  <a:schemeClr val="lt1"/>
                </a:solidFill>
                <a:latin typeface="Exo"/>
                <a:ea typeface="Exo"/>
                <a:cs typeface="Exo"/>
                <a:sym typeface="Exo"/>
              </a:defRPr>
            </a:lvl2pPr>
            <a:lvl3pPr lvl="2" algn="ctr">
              <a:buNone/>
              <a:defRPr b="1" sz="1700">
                <a:solidFill>
                  <a:schemeClr val="lt1"/>
                </a:solidFill>
                <a:latin typeface="Exo"/>
                <a:ea typeface="Exo"/>
                <a:cs typeface="Exo"/>
                <a:sym typeface="Exo"/>
              </a:defRPr>
            </a:lvl3pPr>
            <a:lvl4pPr lvl="3" algn="ctr">
              <a:buNone/>
              <a:defRPr b="1" sz="1700">
                <a:solidFill>
                  <a:schemeClr val="lt1"/>
                </a:solidFill>
                <a:latin typeface="Exo"/>
                <a:ea typeface="Exo"/>
                <a:cs typeface="Exo"/>
                <a:sym typeface="Exo"/>
              </a:defRPr>
            </a:lvl4pPr>
            <a:lvl5pPr lvl="4" algn="ctr">
              <a:buNone/>
              <a:defRPr b="1" sz="1700">
                <a:solidFill>
                  <a:schemeClr val="lt1"/>
                </a:solidFill>
                <a:latin typeface="Exo"/>
                <a:ea typeface="Exo"/>
                <a:cs typeface="Exo"/>
                <a:sym typeface="Exo"/>
              </a:defRPr>
            </a:lvl5pPr>
            <a:lvl6pPr lvl="5" algn="ctr">
              <a:buNone/>
              <a:defRPr b="1" sz="1700">
                <a:solidFill>
                  <a:schemeClr val="lt1"/>
                </a:solidFill>
                <a:latin typeface="Exo"/>
                <a:ea typeface="Exo"/>
                <a:cs typeface="Exo"/>
                <a:sym typeface="Exo"/>
              </a:defRPr>
            </a:lvl6pPr>
            <a:lvl7pPr lvl="6" algn="ctr">
              <a:buNone/>
              <a:defRPr b="1" sz="1700">
                <a:solidFill>
                  <a:schemeClr val="lt1"/>
                </a:solidFill>
                <a:latin typeface="Exo"/>
                <a:ea typeface="Exo"/>
                <a:cs typeface="Exo"/>
                <a:sym typeface="Exo"/>
              </a:defRPr>
            </a:lvl7pPr>
            <a:lvl8pPr lvl="7" algn="ctr">
              <a:buNone/>
              <a:defRPr b="1" sz="1700">
                <a:solidFill>
                  <a:schemeClr val="lt1"/>
                </a:solidFill>
                <a:latin typeface="Exo"/>
                <a:ea typeface="Exo"/>
                <a:cs typeface="Exo"/>
                <a:sym typeface="Exo"/>
              </a:defRPr>
            </a:lvl8pPr>
            <a:lvl9pPr lvl="8" algn="ctr">
              <a:buNone/>
              <a:defRPr b="1" sz="17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cxnSp>
        <p:nvCxnSpPr>
          <p:cNvPr id="17" name="Google Shape;17;p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0" name="Google Shape;20;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1" name="Google Shape;21;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5"/>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4" name="Google Shape;24;p5"/>
          <p:cNvSpPr txBox="1"/>
          <p:nvPr>
            <p:ph idx="12" type="sldNum"/>
          </p:nvPr>
        </p:nvSpPr>
        <p:spPr>
          <a:xfrm>
            <a:off x="7106400" y="2"/>
            <a:ext cx="453600" cy="562200"/>
          </a:xfrm>
          <a:prstGeom prst="rect">
            <a:avLst/>
          </a:prstGeom>
          <a:solidFill>
            <a:srgbClr val="509EEA"/>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 name="Shape 25"/>
        <p:cNvGrpSpPr/>
        <p:nvPr/>
      </p:nvGrpSpPr>
      <p:grpSpPr>
        <a:xfrm>
          <a:off x="0" y="0"/>
          <a:ext cx="0" cy="0"/>
          <a:chOff x="0" y="0"/>
          <a:chExt cx="0" cy="0"/>
        </a:xfrm>
      </p:grpSpPr>
      <p:sp>
        <p:nvSpPr>
          <p:cNvPr id="26" name="Google Shape;26;p6"/>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cxnSp>
        <p:nvCxnSpPr>
          <p:cNvPr id="27" name="Google Shape;27;p6"/>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28" name="Google Shape;28;p6"/>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
        <p:nvSpPr>
          <p:cNvPr id="29" name="Google Shape;29;p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 name="Shape 30"/>
        <p:cNvGrpSpPr/>
        <p:nvPr/>
      </p:nvGrpSpPr>
      <p:grpSpPr>
        <a:xfrm>
          <a:off x="0" y="0"/>
          <a:ext cx="0" cy="0"/>
          <a:chOff x="0" y="0"/>
          <a:chExt cx="0" cy="0"/>
        </a:xfrm>
      </p:grpSpPr>
      <p:cxnSp>
        <p:nvCxnSpPr>
          <p:cNvPr id="31" name="Google Shape;31;p7"/>
          <p:cNvCxnSpPr/>
          <p:nvPr/>
        </p:nvCxnSpPr>
        <p:spPr>
          <a:xfrm flipH="1" rot="10800000">
            <a:off x="1355300" y="588250"/>
            <a:ext cx="4827000" cy="12000"/>
          </a:xfrm>
          <a:prstGeom prst="straightConnector1">
            <a:avLst/>
          </a:prstGeom>
          <a:noFill/>
          <a:ln cap="flat" cmpd="sng" w="38100">
            <a:solidFill>
              <a:srgbClr val="1874CD"/>
            </a:solidFill>
            <a:prstDash val="solid"/>
            <a:round/>
            <a:headEnd len="med" w="med" type="diamond"/>
            <a:tailEnd len="med" w="med" type="diamond"/>
          </a:ln>
        </p:spPr>
      </p:cxnSp>
      <p:sp>
        <p:nvSpPr>
          <p:cNvPr id="32" name="Google Shape;32;p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sp>
        <p:nvSpPr>
          <p:cNvPr id="34" name="Google Shape;34;p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35" name="Google Shape;35;p8"/>
          <p:cNvSpPr/>
          <p:nvPr/>
        </p:nvSpPr>
        <p:spPr>
          <a:xfrm>
            <a:off x="-91200" y="-91200"/>
            <a:ext cx="7751100" cy="10896900"/>
          </a:xfrm>
          <a:prstGeom prst="rect">
            <a:avLst/>
          </a:prstGeom>
          <a:solidFill>
            <a:srgbClr val="9CC8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3300"/>
              <a:buNone/>
              <a:defRPr sz="3300">
                <a:solidFill>
                  <a:schemeClr val="dk1"/>
                </a:solidFill>
              </a:defRPr>
            </a:lvl2pPr>
            <a:lvl3pPr lvl="2">
              <a:spcBef>
                <a:spcPts val="0"/>
              </a:spcBef>
              <a:spcAft>
                <a:spcPts val="0"/>
              </a:spcAft>
              <a:buClr>
                <a:schemeClr val="dk1"/>
              </a:buClr>
              <a:buSzPts val="3300"/>
              <a:buNone/>
              <a:defRPr sz="3300">
                <a:solidFill>
                  <a:schemeClr val="dk1"/>
                </a:solidFill>
              </a:defRPr>
            </a:lvl3pPr>
            <a:lvl4pPr lvl="3">
              <a:spcBef>
                <a:spcPts val="0"/>
              </a:spcBef>
              <a:spcAft>
                <a:spcPts val="0"/>
              </a:spcAft>
              <a:buClr>
                <a:schemeClr val="dk1"/>
              </a:buClr>
              <a:buSzPts val="3300"/>
              <a:buNone/>
              <a:defRPr sz="3300">
                <a:solidFill>
                  <a:schemeClr val="dk1"/>
                </a:solidFill>
              </a:defRPr>
            </a:lvl4pPr>
            <a:lvl5pPr lvl="4">
              <a:spcBef>
                <a:spcPts val="0"/>
              </a:spcBef>
              <a:spcAft>
                <a:spcPts val="0"/>
              </a:spcAft>
              <a:buClr>
                <a:schemeClr val="dk1"/>
              </a:buClr>
              <a:buSzPts val="3300"/>
              <a:buNone/>
              <a:defRPr sz="3300">
                <a:solidFill>
                  <a:schemeClr val="dk1"/>
                </a:solidFill>
              </a:defRPr>
            </a:lvl5pPr>
            <a:lvl6pPr lvl="5">
              <a:spcBef>
                <a:spcPts val="0"/>
              </a:spcBef>
              <a:spcAft>
                <a:spcPts val="0"/>
              </a:spcAft>
              <a:buClr>
                <a:schemeClr val="dk1"/>
              </a:buClr>
              <a:buSzPts val="3300"/>
              <a:buNone/>
              <a:defRPr sz="3300">
                <a:solidFill>
                  <a:schemeClr val="dk1"/>
                </a:solidFill>
              </a:defRPr>
            </a:lvl6pPr>
            <a:lvl7pPr lvl="6">
              <a:spcBef>
                <a:spcPts val="0"/>
              </a:spcBef>
              <a:spcAft>
                <a:spcPts val="0"/>
              </a:spcAft>
              <a:buClr>
                <a:schemeClr val="dk1"/>
              </a:buClr>
              <a:buSzPts val="3300"/>
              <a:buNone/>
              <a:defRPr sz="3300">
                <a:solidFill>
                  <a:schemeClr val="dk1"/>
                </a:solidFill>
              </a:defRPr>
            </a:lvl7pPr>
            <a:lvl8pPr lvl="7">
              <a:spcBef>
                <a:spcPts val="0"/>
              </a:spcBef>
              <a:spcAft>
                <a:spcPts val="0"/>
              </a:spcAft>
              <a:buClr>
                <a:schemeClr val="dk1"/>
              </a:buClr>
              <a:buSzPts val="3300"/>
              <a:buNone/>
              <a:defRPr sz="3300">
                <a:solidFill>
                  <a:schemeClr val="dk1"/>
                </a:solidFill>
              </a:defRPr>
            </a:lvl8pPr>
            <a:lvl9pPr lvl="8">
              <a:spcBef>
                <a:spcPts val="0"/>
              </a:spcBef>
              <a:spcAft>
                <a:spcPts val="0"/>
              </a:spcAft>
              <a:buClr>
                <a:schemeClr val="dk1"/>
              </a:buClr>
              <a:buSzPts val="3300"/>
              <a:buNone/>
              <a:defRPr sz="3300">
                <a:solidFill>
                  <a:schemeClr val="dk1"/>
                </a:solidFill>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2000"/>
              </a:spcBef>
              <a:spcAft>
                <a:spcPts val="0"/>
              </a:spcAft>
              <a:buClr>
                <a:schemeClr val="dk2"/>
              </a:buClr>
              <a:buSzPts val="1800"/>
              <a:buChar char="○"/>
              <a:defRPr sz="1800">
                <a:solidFill>
                  <a:schemeClr val="dk2"/>
                </a:solidFill>
              </a:defRPr>
            </a:lvl2pPr>
            <a:lvl3pPr indent="-342900" lvl="2" marL="1371600">
              <a:lnSpc>
                <a:spcPct val="115000"/>
              </a:lnSpc>
              <a:spcBef>
                <a:spcPts val="2000"/>
              </a:spcBef>
              <a:spcAft>
                <a:spcPts val="0"/>
              </a:spcAft>
              <a:buClr>
                <a:schemeClr val="dk2"/>
              </a:buClr>
              <a:buSzPts val="1800"/>
              <a:buChar char="■"/>
              <a:defRPr sz="1800">
                <a:solidFill>
                  <a:schemeClr val="dk2"/>
                </a:solidFill>
              </a:defRPr>
            </a:lvl3pPr>
            <a:lvl4pPr indent="-342900" lvl="3" marL="1828800">
              <a:lnSpc>
                <a:spcPct val="115000"/>
              </a:lnSpc>
              <a:spcBef>
                <a:spcPts val="2000"/>
              </a:spcBef>
              <a:spcAft>
                <a:spcPts val="0"/>
              </a:spcAft>
              <a:buClr>
                <a:schemeClr val="dk2"/>
              </a:buClr>
              <a:buSzPts val="1800"/>
              <a:buChar char="●"/>
              <a:defRPr sz="1800">
                <a:solidFill>
                  <a:schemeClr val="dk2"/>
                </a:solidFill>
              </a:defRPr>
            </a:lvl4pPr>
            <a:lvl5pPr indent="-342900" lvl="4" marL="2286000">
              <a:lnSpc>
                <a:spcPct val="115000"/>
              </a:lnSpc>
              <a:spcBef>
                <a:spcPts val="2000"/>
              </a:spcBef>
              <a:spcAft>
                <a:spcPts val="0"/>
              </a:spcAft>
              <a:buClr>
                <a:schemeClr val="dk2"/>
              </a:buClr>
              <a:buSzPts val="1800"/>
              <a:buChar char="○"/>
              <a:defRPr sz="1800">
                <a:solidFill>
                  <a:schemeClr val="dk2"/>
                </a:solidFill>
              </a:defRPr>
            </a:lvl5pPr>
            <a:lvl6pPr indent="-342900" lvl="5" marL="2743200">
              <a:lnSpc>
                <a:spcPct val="115000"/>
              </a:lnSpc>
              <a:spcBef>
                <a:spcPts val="2000"/>
              </a:spcBef>
              <a:spcAft>
                <a:spcPts val="0"/>
              </a:spcAft>
              <a:buClr>
                <a:schemeClr val="dk2"/>
              </a:buClr>
              <a:buSzPts val="1800"/>
              <a:buChar char="■"/>
              <a:defRPr sz="1800">
                <a:solidFill>
                  <a:schemeClr val="dk2"/>
                </a:solidFill>
              </a:defRPr>
            </a:lvl6pPr>
            <a:lvl7pPr indent="-342900" lvl="6" marL="3200400">
              <a:lnSpc>
                <a:spcPct val="115000"/>
              </a:lnSpc>
              <a:spcBef>
                <a:spcPts val="2000"/>
              </a:spcBef>
              <a:spcAft>
                <a:spcPts val="0"/>
              </a:spcAft>
              <a:buClr>
                <a:schemeClr val="dk2"/>
              </a:buClr>
              <a:buSzPts val="1800"/>
              <a:buChar char="●"/>
              <a:defRPr sz="1800">
                <a:solidFill>
                  <a:schemeClr val="dk2"/>
                </a:solidFill>
              </a:defRPr>
            </a:lvl7pPr>
            <a:lvl8pPr indent="-342900" lvl="7" marL="3657600">
              <a:lnSpc>
                <a:spcPct val="115000"/>
              </a:lnSpc>
              <a:spcBef>
                <a:spcPts val="2000"/>
              </a:spcBef>
              <a:spcAft>
                <a:spcPts val="0"/>
              </a:spcAft>
              <a:buClr>
                <a:schemeClr val="dk2"/>
              </a:buClr>
              <a:buSzPts val="1800"/>
              <a:buChar char="○"/>
              <a:defRPr sz="1800">
                <a:solidFill>
                  <a:schemeClr val="dk2"/>
                </a:solidFill>
              </a:defRPr>
            </a:lvl8pPr>
            <a:lvl9pPr indent="-342900" lvl="8" marL="4114800">
              <a:lnSpc>
                <a:spcPct val="115000"/>
              </a:lnSpc>
              <a:spcBef>
                <a:spcPts val="2000"/>
              </a:spcBef>
              <a:spcAft>
                <a:spcPts val="200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 TargetMode="External"/><Relationship Id="rId4" Type="http://schemas.openxmlformats.org/officeDocument/2006/relationships/hyperlink" Target="https://docs.google.com/presentation/d/1TKjgKmuF8-7aGjiAgt-2f6dUWPkTI7rnH1d3RF0xuIw/edit" TargetMode="External"/><Relationship Id="rId5" Type="http://schemas.openxmlformats.org/officeDocument/2006/relationships/image" Target="../media/image3.jp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1.jpg"/><Relationship Id="rId4" Type="http://schemas.openxmlformats.org/officeDocument/2006/relationships/hyperlink" Target="https://docs.google.com/presentation/d/1sAJ_jtBDl2q7lr01asSwJl7SwQpgHFH5gsyUkEmUl2g/edit?usp=sharing" TargetMode="External"/><Relationship Id="rId5"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hyperlink" Target="https://forms.gle/5bhKW2hufJ2NrmJP7" TargetMode="Externa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10.png"/><Relationship Id="rId8"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 name="Shape 39"/>
        <p:cNvGrpSpPr/>
        <p:nvPr/>
      </p:nvGrpSpPr>
      <p:grpSpPr>
        <a:xfrm>
          <a:off x="0" y="0"/>
          <a:ext cx="0" cy="0"/>
          <a:chOff x="0" y="0"/>
          <a:chExt cx="0" cy="0"/>
        </a:xfrm>
      </p:grpSpPr>
      <p:sp>
        <p:nvSpPr>
          <p:cNvPr id="40" name="Google Shape;40;p9">
            <a:hlinkClick r:id="rId3"/>
          </p:cNvPr>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rgbClr val="FFFFFF"/>
                </a:solidFill>
                <a:latin typeface="Mada"/>
                <a:ea typeface="Mada"/>
                <a:cs typeface="Mada"/>
                <a:sym typeface="Mada"/>
                <a:hlinkClick r:id="rId4">
                  <a:extLst>
                    <a:ext uri="{A12FA001-AC4F-418D-AE19-62706E023703}">
                      <ahyp:hlinkClr val="tx"/>
                    </a:ext>
                  </a:extLst>
                </a:hlinkClick>
              </a:rPr>
              <a:t> Editing file</a:t>
            </a:r>
            <a:endParaRPr b="1" sz="2000" u="sng">
              <a:solidFill>
                <a:srgbClr val="FFFFFF"/>
              </a:solidFill>
              <a:latin typeface="Mada"/>
              <a:ea typeface="Mada"/>
              <a:cs typeface="Mada"/>
              <a:sym typeface="Mada"/>
            </a:endParaRPr>
          </a:p>
        </p:txBody>
      </p:sp>
      <p:sp>
        <p:nvSpPr>
          <p:cNvPr id="41" name="Google Shape;41;p9"/>
          <p:cNvSpPr txBox="1"/>
          <p:nvPr/>
        </p:nvSpPr>
        <p:spPr>
          <a:xfrm>
            <a:off x="0" y="812399"/>
            <a:ext cx="15915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200">
                <a:solidFill>
                  <a:schemeClr val="lt1"/>
                </a:solidFill>
                <a:latin typeface="Mada"/>
                <a:ea typeface="Mada"/>
                <a:cs typeface="Mada"/>
                <a:sym typeface="Mada"/>
              </a:rPr>
              <a:t>Lecture 15 </a:t>
            </a:r>
            <a:endParaRPr sz="2200">
              <a:latin typeface="Mada"/>
              <a:ea typeface="Mada"/>
              <a:cs typeface="Mada"/>
              <a:sym typeface="Mada"/>
            </a:endParaRPr>
          </a:p>
        </p:txBody>
      </p:sp>
      <p:sp>
        <p:nvSpPr>
          <p:cNvPr id="42" name="Google Shape;42;p9"/>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pic>
        <p:nvPicPr>
          <p:cNvPr id="43" name="Google Shape;43;p9"/>
          <p:cNvPicPr preferRelativeResize="0"/>
          <p:nvPr/>
        </p:nvPicPr>
        <p:blipFill rotWithShape="1">
          <a:blip r:embed="rId5">
            <a:alphaModFix/>
          </a:blip>
          <a:srcRect b="6795" l="8257" r="5094" t="9410"/>
          <a:stretch/>
        </p:blipFill>
        <p:spPr>
          <a:xfrm>
            <a:off x="2041675" y="957125"/>
            <a:ext cx="3506199" cy="3125175"/>
          </a:xfrm>
          <a:prstGeom prst="rect">
            <a:avLst/>
          </a:prstGeom>
          <a:noFill/>
          <a:ln>
            <a:noFill/>
          </a:ln>
        </p:spPr>
      </p:pic>
      <p:sp>
        <p:nvSpPr>
          <p:cNvPr id="44" name="Google Shape;44;p9"/>
          <p:cNvSpPr/>
          <p:nvPr/>
        </p:nvSpPr>
        <p:spPr>
          <a:xfrm rot="566">
            <a:off x="1046687" y="9890250"/>
            <a:ext cx="5466600" cy="801300"/>
          </a:xfrm>
          <a:prstGeom prst="snip2SameRect">
            <a:avLst>
              <a:gd fmla="val 50000" name="adj1"/>
              <a:gd fmla="val 0" name="adj2"/>
            </a:avLst>
          </a:prstGeom>
          <a:solidFill>
            <a:srgbClr val="E8F2FC"/>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45" name="Google Shape;45;p9"/>
          <p:cNvSpPr txBox="1"/>
          <p:nvPr/>
        </p:nvSpPr>
        <p:spPr>
          <a:xfrm>
            <a:off x="2822850"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rgbClr val="1874CD"/>
                </a:solidFill>
                <a:latin typeface="Mada"/>
                <a:ea typeface="Mada"/>
                <a:cs typeface="Mada"/>
                <a:sym typeface="Mada"/>
              </a:rPr>
              <a:t>Color index:</a:t>
            </a:r>
            <a:endParaRPr b="1" sz="2200">
              <a:solidFill>
                <a:srgbClr val="1874CD"/>
              </a:solidFill>
              <a:latin typeface="Mada"/>
              <a:ea typeface="Mada"/>
              <a:cs typeface="Mada"/>
              <a:sym typeface="Mada"/>
            </a:endParaRPr>
          </a:p>
        </p:txBody>
      </p:sp>
      <p:grpSp>
        <p:nvGrpSpPr>
          <p:cNvPr id="46" name="Google Shape;46;p9"/>
          <p:cNvGrpSpPr/>
          <p:nvPr/>
        </p:nvGrpSpPr>
        <p:grpSpPr>
          <a:xfrm>
            <a:off x="1046700" y="9957725"/>
            <a:ext cx="5434699" cy="734050"/>
            <a:chOff x="1442323" y="11224701"/>
            <a:chExt cx="7792800" cy="734050"/>
          </a:xfrm>
        </p:grpSpPr>
        <p:sp>
          <p:nvSpPr>
            <p:cNvPr id="47" name="Google Shape;47;p9"/>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48" name="Google Shape;48;p9"/>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sp>
        <p:nvSpPr>
          <p:cNvPr id="49" name="Google Shape;49;p9"/>
          <p:cNvSpPr txBox="1"/>
          <p:nvPr/>
        </p:nvSpPr>
        <p:spPr>
          <a:xfrm>
            <a:off x="693275" y="5768925"/>
            <a:ext cx="6502500" cy="3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400">
                <a:solidFill>
                  <a:schemeClr val="accent1"/>
                </a:solidFill>
                <a:latin typeface="Mada Black"/>
                <a:ea typeface="Mada Black"/>
                <a:cs typeface="Mada Black"/>
                <a:sym typeface="Mada Black"/>
              </a:rPr>
              <a:t>Objectives:</a:t>
            </a:r>
            <a:endParaRPr sz="2400">
              <a:solidFill>
                <a:schemeClr val="accent1"/>
              </a:solidFill>
              <a:latin typeface="Mada Black"/>
              <a:ea typeface="Mada Black"/>
              <a:cs typeface="Mada Black"/>
              <a:sym typeface="Mada Black"/>
            </a:endParaRPr>
          </a:p>
          <a:p>
            <a:pPr indent="-336550" lvl="0" marL="457200" rtl="0" algn="l">
              <a:lnSpc>
                <a:spcPct val="115000"/>
              </a:lnSpc>
              <a:spcBef>
                <a:spcPts val="1200"/>
              </a:spcBef>
              <a:spcAft>
                <a:spcPts val="0"/>
              </a:spcAft>
              <a:buClr>
                <a:schemeClr val="dk1"/>
              </a:buClr>
              <a:buSzPts val="1700"/>
              <a:buFont typeface="Mada"/>
              <a:buChar char="★"/>
            </a:pPr>
            <a:r>
              <a:rPr lang="ar" sz="1700">
                <a:solidFill>
                  <a:schemeClr val="dk1"/>
                </a:solidFill>
                <a:latin typeface="Mada"/>
                <a:ea typeface="Mada"/>
                <a:cs typeface="Mada"/>
                <a:sym typeface="Mada"/>
              </a:rPr>
              <a:t>Type of pulmonary diagnostic procedures</a:t>
            </a:r>
            <a:endParaRPr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Role of various specialized pulmonary procedures in diagnosing lung diseases</a:t>
            </a:r>
            <a:endParaRPr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When to apply specific tests</a:t>
            </a:r>
            <a:endParaRPr sz="1700">
              <a:latin typeface="Mada"/>
              <a:ea typeface="Mada"/>
              <a:cs typeface="Mada"/>
              <a:sym typeface="Mada"/>
            </a:endParaRPr>
          </a:p>
        </p:txBody>
      </p:sp>
      <p:sp>
        <p:nvSpPr>
          <p:cNvPr id="50" name="Google Shape;50;p9"/>
          <p:cNvSpPr/>
          <p:nvPr/>
        </p:nvSpPr>
        <p:spPr>
          <a:xfrm>
            <a:off x="880125" y="4467225"/>
            <a:ext cx="5829300" cy="1149300"/>
          </a:xfrm>
          <a:prstGeom prst="snip2DiagRect">
            <a:avLst>
              <a:gd fmla="val 0" name="adj1"/>
              <a:gd fmla="val 16667" name="adj2"/>
            </a:avLst>
          </a:prstGeom>
          <a:noFill/>
          <a:ln cap="flat" cmpd="sng" w="28575">
            <a:solidFill>
              <a:schemeClr val="accent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3600">
                <a:solidFill>
                  <a:schemeClr val="accent1"/>
                </a:solidFill>
                <a:latin typeface="Mada"/>
                <a:ea typeface="Mada"/>
                <a:cs typeface="Mada"/>
                <a:sym typeface="Mada"/>
              </a:rPr>
              <a:t>Investigation of lung diseases</a:t>
            </a:r>
            <a:endParaRPr b="1" sz="3600">
              <a:solidFill>
                <a:schemeClr val="accent1"/>
              </a:solidFill>
              <a:latin typeface="Mada"/>
              <a:ea typeface="Mada"/>
              <a:cs typeface="Mada"/>
              <a:sym typeface="Mada"/>
            </a:endParaRPr>
          </a:p>
        </p:txBody>
      </p:sp>
      <p:pic>
        <p:nvPicPr>
          <p:cNvPr id="51" name="Google Shape;51;p9"/>
          <p:cNvPicPr preferRelativeResize="0"/>
          <p:nvPr/>
        </p:nvPicPr>
        <p:blipFill rotWithShape="1">
          <a:blip r:embed="rId6">
            <a:alphaModFix/>
          </a:blip>
          <a:srcRect b="15002" l="0" r="0" t="0"/>
          <a:stretch/>
        </p:blipFill>
        <p:spPr>
          <a:xfrm>
            <a:off x="5181150" y="482025"/>
            <a:ext cx="872675" cy="484150"/>
          </a:xfrm>
          <a:prstGeom prst="rect">
            <a:avLst/>
          </a:prstGeom>
          <a:noFill/>
          <a:ln>
            <a:noFill/>
          </a:ln>
        </p:spPr>
      </p:pic>
      <p:pic>
        <p:nvPicPr>
          <p:cNvPr id="52" name="Google Shape;52;p9"/>
          <p:cNvPicPr preferRelativeResize="0"/>
          <p:nvPr/>
        </p:nvPicPr>
        <p:blipFill>
          <a:blip r:embed="rId7">
            <a:alphaModFix/>
          </a:blip>
          <a:stretch>
            <a:fillRect/>
          </a:stretch>
        </p:blipFill>
        <p:spPr>
          <a:xfrm>
            <a:off x="6053825" y="482025"/>
            <a:ext cx="1478450" cy="1149901"/>
          </a:xfrm>
          <a:prstGeom prst="rect">
            <a:avLst/>
          </a:prstGeom>
          <a:noFill/>
          <a:ln>
            <a:noFill/>
          </a:ln>
        </p:spPr>
      </p:pic>
      <p:pic>
        <p:nvPicPr>
          <p:cNvPr id="53" name="Google Shape;53;p9"/>
          <p:cNvPicPr preferRelativeResize="0"/>
          <p:nvPr/>
        </p:nvPicPr>
        <p:blipFill>
          <a:blip r:embed="rId8">
            <a:alphaModFix/>
          </a:blip>
          <a:stretch>
            <a:fillRect/>
          </a:stretch>
        </p:blipFill>
        <p:spPr>
          <a:xfrm>
            <a:off x="6386051" y="1818251"/>
            <a:ext cx="962351" cy="962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18"/>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513" name="Google Shape;513;p18"/>
          <p:cNvSpPr txBox="1"/>
          <p:nvPr/>
        </p:nvSpPr>
        <p:spPr>
          <a:xfrm>
            <a:off x="669099" y="1189736"/>
            <a:ext cx="4136700" cy="5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200">
                <a:highlight>
                  <a:schemeClr val="accent4"/>
                </a:highlight>
                <a:latin typeface="Mada"/>
                <a:ea typeface="Mada"/>
                <a:cs typeface="Mada"/>
                <a:sym typeface="Mada"/>
              </a:rPr>
              <a:t>Diffusion capacity (DC)</a:t>
            </a:r>
            <a:endParaRPr b="1" sz="2200">
              <a:highlight>
                <a:schemeClr val="accent4"/>
              </a:highlight>
              <a:latin typeface="Mada"/>
              <a:ea typeface="Mada"/>
              <a:cs typeface="Mada"/>
              <a:sym typeface="Mada"/>
            </a:endParaRPr>
          </a:p>
        </p:txBody>
      </p:sp>
      <p:sp>
        <p:nvSpPr>
          <p:cNvPr id="514" name="Google Shape;514;p18"/>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
        <p:nvSpPr>
          <p:cNvPr id="515" name="Google Shape;515;p18"/>
          <p:cNvSpPr txBox="1"/>
          <p:nvPr/>
        </p:nvSpPr>
        <p:spPr>
          <a:xfrm>
            <a:off x="762119" y="4993200"/>
            <a:ext cx="60480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516" name="Google Shape;516;p18"/>
          <p:cNvGraphicFramePr/>
          <p:nvPr/>
        </p:nvGraphicFramePr>
        <p:xfrm>
          <a:off x="856725" y="1658771"/>
          <a:ext cx="3000000" cy="3000000"/>
        </p:xfrm>
        <a:graphic>
          <a:graphicData uri="http://schemas.openxmlformats.org/drawingml/2006/table">
            <a:tbl>
              <a:tblPr>
                <a:noFill/>
                <a:tableStyleId>{99F47C09-F468-4AC5-9FC5-8B0BF82F4165}</a:tableStyleId>
              </a:tblPr>
              <a:tblGrid>
                <a:gridCol w="2991950"/>
                <a:gridCol w="3389650"/>
              </a:tblGrid>
              <a:tr h="325700">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What it used for:</a:t>
                      </a:r>
                      <a:endParaRPr b="1" sz="1200">
                        <a:latin typeface="Mada"/>
                        <a:ea typeface="Mada"/>
                        <a:cs typeface="Mada"/>
                        <a:sym typeface="Mad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Measuring what?</a:t>
                      </a:r>
                      <a:endParaRPr b="1" sz="1200">
                        <a:latin typeface="Mada"/>
                        <a:ea typeface="Mada"/>
                        <a:cs typeface="Mada"/>
                        <a:sym typeface="Mad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chemeClr val="accent3"/>
                    </a:solidFill>
                  </a:tcPr>
                </a:tc>
              </a:tr>
              <a:tr h="3404025">
                <a:tc>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Measures the </a:t>
                      </a:r>
                      <a:r>
                        <a:rPr b="1" lang="ar" sz="1200">
                          <a:solidFill>
                            <a:schemeClr val="dk1"/>
                          </a:solidFill>
                          <a:latin typeface="Mada"/>
                          <a:ea typeface="Mada"/>
                          <a:cs typeface="Mada"/>
                          <a:sym typeface="Mada"/>
                        </a:rPr>
                        <a:t>ability of gases to diffuse</a:t>
                      </a:r>
                      <a:r>
                        <a:rPr lang="ar" sz="1200">
                          <a:solidFill>
                            <a:schemeClr val="dk1"/>
                          </a:solidFill>
                          <a:latin typeface="Mada"/>
                          <a:ea typeface="Mada"/>
                          <a:cs typeface="Mada"/>
                          <a:sym typeface="Mada"/>
                        </a:rPr>
                        <a:t> from the alveoli into the pulmonary capillary blood.</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accent5"/>
                          </a:solidFill>
                          <a:latin typeface="Mada"/>
                          <a:ea typeface="Mada"/>
                          <a:cs typeface="Mada"/>
                          <a:sym typeface="Mada"/>
                        </a:rPr>
                        <a:t>P</a:t>
                      </a:r>
                      <a:r>
                        <a:rPr lang="ar" sz="1200">
                          <a:solidFill>
                            <a:schemeClr val="accent5"/>
                          </a:solidFill>
                          <a:latin typeface="Mada"/>
                          <a:ea typeface="Mada"/>
                          <a:cs typeface="Mada"/>
                          <a:sym typeface="Mada"/>
                        </a:rPr>
                        <a:t>atients inhale a test mixture of 0.3% carbon monoxide(CO),</a:t>
                      </a:r>
                      <a:r>
                        <a:rPr lang="ar" sz="1200">
                          <a:solidFill>
                            <a:srgbClr val="0B5394"/>
                          </a:solidFill>
                          <a:latin typeface="Mada"/>
                          <a:ea typeface="Mada"/>
                          <a:cs typeface="Mada"/>
                          <a:sym typeface="Mada"/>
                        </a:rPr>
                        <a:t> </a:t>
                      </a:r>
                      <a:r>
                        <a:rPr lang="ar" sz="1200">
                          <a:solidFill>
                            <a:srgbClr val="1C4587"/>
                          </a:solidFill>
                          <a:latin typeface="Mada"/>
                          <a:ea typeface="Mada"/>
                          <a:cs typeface="Mada"/>
                          <a:sym typeface="Mada"/>
                        </a:rPr>
                        <a:t>which is taken up avidly by haemoglobin in pulmonary capillaries.</a:t>
                      </a:r>
                      <a:endParaRPr sz="1200">
                        <a:solidFill>
                          <a:srgbClr val="1C4587"/>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Carbon monoxide is not normally present in the </a:t>
                      </a:r>
                      <a:r>
                        <a:rPr lang="ar" sz="1200">
                          <a:solidFill>
                            <a:schemeClr val="dk1"/>
                          </a:solidFill>
                          <a:latin typeface="Mada"/>
                          <a:ea typeface="Mada"/>
                          <a:cs typeface="Mada"/>
                          <a:sym typeface="Mada"/>
                        </a:rPr>
                        <a:t>lung</a:t>
                      </a:r>
                      <a:r>
                        <a:rPr lang="ar" sz="1200">
                          <a:solidFill>
                            <a:schemeClr val="dk1"/>
                          </a:solidFill>
                          <a:latin typeface="Mada"/>
                          <a:ea typeface="Mada"/>
                          <a:cs typeface="Mada"/>
                          <a:sym typeface="Mada"/>
                        </a:rPr>
                        <a:t>s or blood but it’s more soluble in blood than lung tissue </a:t>
                      </a:r>
                      <a:endParaRPr sz="1200">
                        <a:solidFill>
                          <a:schemeClr val="dk1"/>
                        </a:solidFill>
                        <a:highlight>
                          <a:srgbClr val="FFF2CC"/>
                        </a:highlight>
                        <a:latin typeface="Mada"/>
                        <a:ea typeface="Mada"/>
                        <a:cs typeface="Mada"/>
                        <a:sym typeface="Mada"/>
                      </a:endParaRPr>
                    </a:p>
                    <a:p>
                      <a:pPr indent="-304800" lvl="0" marL="457200" rtl="0" algn="l">
                        <a:spcBef>
                          <a:spcPts val="0"/>
                        </a:spcBef>
                        <a:spcAft>
                          <a:spcPts val="0"/>
                        </a:spcAft>
                        <a:buClr>
                          <a:srgbClr val="1C4587"/>
                        </a:buClr>
                        <a:buSzPts val="1200"/>
                        <a:buFont typeface="Mada"/>
                        <a:buChar char="●"/>
                      </a:pPr>
                      <a:r>
                        <a:rPr b="1" lang="ar" sz="1200">
                          <a:solidFill>
                            <a:srgbClr val="1C4587"/>
                          </a:solidFill>
                          <a:latin typeface="Mada"/>
                          <a:ea typeface="Mada"/>
                          <a:cs typeface="Mada"/>
                          <a:sym typeface="Mada"/>
                        </a:rPr>
                        <a:t>TLco </a:t>
                      </a:r>
                      <a:r>
                        <a:rPr b="1" lang="ar" sz="1200">
                          <a:solidFill>
                            <a:srgbClr val="999999"/>
                          </a:solidFill>
                          <a:latin typeface="Mada"/>
                          <a:ea typeface="Mada"/>
                          <a:cs typeface="Mada"/>
                          <a:sym typeface="Mada"/>
                        </a:rPr>
                        <a:t>or DLco</a:t>
                      </a:r>
                      <a:r>
                        <a:rPr b="1" lang="ar" sz="1200">
                          <a:solidFill>
                            <a:srgbClr val="1C4587"/>
                          </a:solidFill>
                          <a:latin typeface="Mada"/>
                          <a:ea typeface="Mada"/>
                          <a:cs typeface="Mada"/>
                          <a:sym typeface="Mada"/>
                        </a:rPr>
                        <a:t> </a:t>
                      </a:r>
                      <a:r>
                        <a:rPr lang="ar" sz="1200">
                          <a:solidFill>
                            <a:srgbClr val="1C4587"/>
                          </a:solidFill>
                          <a:latin typeface="Mada"/>
                          <a:ea typeface="Mada"/>
                          <a:cs typeface="Mada"/>
                          <a:sym typeface="Mada"/>
                        </a:rPr>
                        <a:t> also depends on the </a:t>
                      </a:r>
                      <a:r>
                        <a:rPr b="1" lang="ar" sz="1200">
                          <a:solidFill>
                            <a:srgbClr val="1C4587"/>
                          </a:solidFill>
                          <a:latin typeface="Mada"/>
                          <a:ea typeface="Mada"/>
                          <a:cs typeface="Mada"/>
                          <a:sym typeface="Mada"/>
                        </a:rPr>
                        <a:t>V/Q</a:t>
                      </a:r>
                      <a:r>
                        <a:rPr lang="ar" sz="1200">
                          <a:solidFill>
                            <a:srgbClr val="1C4587"/>
                          </a:solidFill>
                          <a:latin typeface="Mada"/>
                          <a:ea typeface="Mada"/>
                          <a:cs typeface="Mada"/>
                          <a:sym typeface="Mada"/>
                        </a:rPr>
                        <a:t> relationship as well as on the area and </a:t>
                      </a:r>
                      <a:r>
                        <a:rPr b="1" lang="ar" sz="1200">
                          <a:solidFill>
                            <a:srgbClr val="1C4587"/>
                          </a:solidFill>
                          <a:latin typeface="Mada"/>
                          <a:ea typeface="Mada"/>
                          <a:cs typeface="Mada"/>
                          <a:sym typeface="Mada"/>
                        </a:rPr>
                        <a:t>thickness of the alveolar membrane</a:t>
                      </a:r>
                      <a:endParaRPr b="1" sz="1200">
                        <a:solidFill>
                          <a:srgbClr val="1C4587"/>
                        </a:solidFill>
                        <a:latin typeface="Mada"/>
                        <a:ea typeface="Mada"/>
                        <a:cs typeface="Mada"/>
                        <a:sym typeface="Mad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l">
                        <a:spcBef>
                          <a:spcPts val="0"/>
                        </a:spcBef>
                        <a:spcAft>
                          <a:spcPts val="0"/>
                        </a:spcAft>
                        <a:buNone/>
                      </a:pPr>
                      <a:r>
                        <a:rPr b="1" lang="ar" sz="1200">
                          <a:solidFill>
                            <a:schemeClr val="dk1"/>
                          </a:solidFill>
                          <a:latin typeface="Mada"/>
                          <a:ea typeface="Mada"/>
                          <a:cs typeface="Mada"/>
                          <a:sym typeface="Mada"/>
                        </a:rPr>
                        <a:t>Transfer factor (TLco):</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Decr</a:t>
                      </a:r>
                      <a:r>
                        <a:rPr lang="ar" sz="1200">
                          <a:solidFill>
                            <a:schemeClr val="dk1"/>
                          </a:solidFill>
                          <a:latin typeface="Mada"/>
                          <a:ea typeface="Mada"/>
                          <a:cs typeface="Mada"/>
                          <a:sym typeface="Mada"/>
                        </a:rPr>
                        <a:t>eased</a:t>
                      </a:r>
                      <a:r>
                        <a:rPr lang="ar" sz="1200">
                          <a:solidFill>
                            <a:schemeClr val="dk1"/>
                          </a:solidFill>
                          <a:latin typeface="Mada"/>
                          <a:ea typeface="Mada"/>
                          <a:cs typeface="Mada"/>
                          <a:sym typeface="Mada"/>
                        </a:rPr>
                        <a:t> DLco: Reflects loss or damage to the gas exchanging surface of the lun</a:t>
                      </a:r>
                      <a:r>
                        <a:rPr lang="ar" sz="1200">
                          <a:solidFill>
                            <a:schemeClr val="dk1"/>
                          </a:solidFill>
                          <a:latin typeface="Mada"/>
                          <a:ea typeface="Mada"/>
                          <a:cs typeface="Mada"/>
                          <a:sym typeface="Mada"/>
                        </a:rPr>
                        <a:t>g, </a:t>
                      </a:r>
                      <a:r>
                        <a:rPr lang="ar" sz="1000">
                          <a:solidFill>
                            <a:srgbClr val="6AA84F"/>
                          </a:solidFill>
                          <a:latin typeface="Mada"/>
                          <a:ea typeface="Mada"/>
                          <a:cs typeface="Mada"/>
                          <a:sym typeface="Mada"/>
                        </a:rPr>
                        <a:t>Normal: &gt;80% </a:t>
                      </a:r>
                      <a:r>
                        <a:rPr lang="ar" sz="1200">
                          <a:solidFill>
                            <a:srgbClr val="666666"/>
                          </a:solidFill>
                          <a:latin typeface="Mada"/>
                          <a:ea typeface="Mada"/>
                          <a:cs typeface="Mada"/>
                          <a:sym typeface="Mada"/>
                        </a:rPr>
                        <a:t>the defect is either in the alveoli , capillary membrane or both of them.</a:t>
                      </a:r>
                      <a:endParaRPr sz="1200">
                        <a:solidFill>
                          <a:srgbClr val="666666"/>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Conditions with low DLco:</a:t>
                      </a:r>
                      <a:endParaRPr b="1" sz="1200">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Emphysema: </a:t>
                      </a:r>
                      <a:r>
                        <a:rPr lang="ar" sz="1200">
                          <a:latin typeface="Mada"/>
                          <a:ea typeface="Mada"/>
                          <a:cs typeface="Mada"/>
                          <a:sym typeface="Mada"/>
                        </a:rPr>
                        <a:t>this</a:t>
                      </a:r>
                      <a:r>
                        <a:rPr b="1" lang="ar" sz="1200">
                          <a:solidFill>
                            <a:srgbClr val="CC0000"/>
                          </a:solidFill>
                          <a:latin typeface="Mada"/>
                          <a:ea typeface="Mada"/>
                          <a:cs typeface="Mada"/>
                          <a:sym typeface="Mada"/>
                        </a:rPr>
                        <a:t> </a:t>
                      </a:r>
                      <a:r>
                        <a:rPr lang="ar" sz="1200">
                          <a:solidFill>
                            <a:schemeClr val="dk1"/>
                          </a:solidFill>
                          <a:latin typeface="Mada"/>
                          <a:ea typeface="Mada"/>
                          <a:cs typeface="Mada"/>
                          <a:sym typeface="Mada"/>
                        </a:rPr>
                        <a:t>distinguishes</a:t>
                      </a:r>
                      <a:r>
                        <a:rPr lang="ar" sz="1200">
                          <a:solidFill>
                            <a:schemeClr val="dk1"/>
                          </a:solidFill>
                          <a:latin typeface="Mada"/>
                          <a:ea typeface="Mada"/>
                          <a:cs typeface="Mada"/>
                          <a:sym typeface="Mada"/>
                        </a:rPr>
                        <a:t> emphysema from chronic bronchitis or chronic asthma </a:t>
                      </a:r>
                      <a:r>
                        <a:rPr lang="ar" sz="1200">
                          <a:solidFill>
                            <a:srgbClr val="999999"/>
                          </a:solidFill>
                          <a:latin typeface="Mada"/>
                          <a:ea typeface="Mada"/>
                          <a:cs typeface="Mada"/>
                          <a:sym typeface="Mada"/>
                        </a:rPr>
                        <a:t>in which DLco is normal or increased</a:t>
                      </a:r>
                      <a:endParaRPr sz="1200">
                        <a:solidFill>
                          <a:srgbClr val="999999"/>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Interstitial lung diseases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Pulmonary vascular disease. </a:t>
                      </a:r>
                      <a:endParaRPr sz="1200">
                        <a:solidFill>
                          <a:srgbClr val="6AA84F"/>
                        </a:solidFill>
                        <a:highlight>
                          <a:srgbClr val="FFF2CC"/>
                        </a:highlight>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Increased TLCO in: alveolar hemorrhage that is caused by (wegener disease, goodpasture syndrome and SLE).</a:t>
                      </a:r>
                      <a:endParaRPr sz="1200">
                        <a:solidFill>
                          <a:srgbClr val="6AA84F"/>
                        </a:solidFill>
                        <a:latin typeface="Mada"/>
                        <a:ea typeface="Mada"/>
                        <a:cs typeface="Mada"/>
                        <a:sym typeface="Mad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bl>
          </a:graphicData>
        </a:graphic>
      </p:graphicFrame>
      <p:sp>
        <p:nvSpPr>
          <p:cNvPr id="517" name="Google Shape;517;p18"/>
          <p:cNvSpPr txBox="1"/>
          <p:nvPr/>
        </p:nvSpPr>
        <p:spPr>
          <a:xfrm>
            <a:off x="669092" y="5900844"/>
            <a:ext cx="4713300" cy="4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200">
                <a:highlight>
                  <a:schemeClr val="accent4"/>
                </a:highlight>
                <a:latin typeface="Mada"/>
                <a:ea typeface="Mada"/>
                <a:cs typeface="Mada"/>
                <a:sym typeface="Mada"/>
              </a:rPr>
              <a:t>Respiratory muscle strength </a:t>
            </a:r>
            <a:endParaRPr b="1" sz="2200">
              <a:highlight>
                <a:schemeClr val="accent4"/>
              </a:highlight>
              <a:latin typeface="Mada"/>
              <a:ea typeface="Mada"/>
              <a:cs typeface="Mada"/>
              <a:sym typeface="Mada"/>
            </a:endParaRPr>
          </a:p>
        </p:txBody>
      </p:sp>
      <p:sp>
        <p:nvSpPr>
          <p:cNvPr id="518" name="Google Shape;518;p18"/>
          <p:cNvSpPr/>
          <p:nvPr/>
        </p:nvSpPr>
        <p:spPr>
          <a:xfrm>
            <a:off x="10564007" y="2578299"/>
            <a:ext cx="1414200" cy="20400"/>
          </a:xfrm>
          <a:prstGeom prst="rect">
            <a:avLst/>
          </a:prstGeom>
          <a:solidFill>
            <a:srgbClr val="EFEFE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519" name="Google Shape;519;p18"/>
          <p:cNvSpPr txBox="1"/>
          <p:nvPr/>
        </p:nvSpPr>
        <p:spPr>
          <a:xfrm>
            <a:off x="0" y="9814100"/>
            <a:ext cx="7560000" cy="8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999999"/>
                </a:solidFill>
                <a:latin typeface="Mada"/>
                <a:ea typeface="Mada"/>
                <a:cs typeface="Mada"/>
                <a:sym typeface="Mada"/>
              </a:rPr>
              <a:t>1-</a:t>
            </a:r>
            <a:r>
              <a:rPr lang="ar" sz="1000">
                <a:solidFill>
                  <a:srgbClr val="999999"/>
                </a:solidFill>
                <a:latin typeface="Mada"/>
                <a:ea typeface="Mada"/>
                <a:cs typeface="Mada"/>
                <a:sym typeface="Mada"/>
              </a:rPr>
              <a:t>Metabolic disease , C.T disease (myositis), </a:t>
            </a:r>
            <a:r>
              <a:rPr lang="ar" sz="1000">
                <a:solidFill>
                  <a:srgbClr val="6AA84F"/>
                </a:solidFill>
                <a:latin typeface="Mada"/>
                <a:ea typeface="Mada"/>
                <a:cs typeface="Mada"/>
                <a:sym typeface="Mada"/>
              </a:rPr>
              <a:t>Drugs (steroids for long period of time), can also be caused by autoimmune disorders (SLE)</a:t>
            </a:r>
            <a:endParaRPr sz="1000">
              <a:solidFill>
                <a:srgbClr val="6AA84F"/>
              </a:solidFill>
              <a:latin typeface="Mada"/>
              <a:ea typeface="Mada"/>
              <a:cs typeface="Mada"/>
              <a:sym typeface="Mada"/>
            </a:endParaRPr>
          </a:p>
        </p:txBody>
      </p:sp>
      <p:graphicFrame>
        <p:nvGraphicFramePr>
          <p:cNvPr id="520" name="Google Shape;520;p18"/>
          <p:cNvGraphicFramePr/>
          <p:nvPr/>
        </p:nvGraphicFramePr>
        <p:xfrm>
          <a:off x="856729" y="6400505"/>
          <a:ext cx="3000000" cy="3000000"/>
        </p:xfrm>
        <a:graphic>
          <a:graphicData uri="http://schemas.openxmlformats.org/drawingml/2006/table">
            <a:tbl>
              <a:tblPr>
                <a:noFill/>
                <a:tableStyleId>{99F47C09-F468-4AC5-9FC5-8B0BF82F4165}</a:tableStyleId>
              </a:tblPr>
              <a:tblGrid>
                <a:gridCol w="3190800"/>
                <a:gridCol w="3190800"/>
              </a:tblGrid>
              <a:tr h="516425">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What it used for:</a:t>
                      </a:r>
                      <a:endParaRPr b="1"/>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Measuring what?</a:t>
                      </a:r>
                      <a:endParaRPr b="1"/>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chemeClr val="accent3"/>
                    </a:solidFill>
                  </a:tcPr>
                </a:tc>
              </a:tr>
              <a:tr h="2571450">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Measured by pressure transducer at the mouth when subject make a maximal inspiratory effort from full expiration or maximal expiration effort from full inspiration.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PI</a:t>
                      </a:r>
                      <a:r>
                        <a:rPr b="1" lang="ar" sz="800">
                          <a:latin typeface="Mada"/>
                          <a:ea typeface="Mada"/>
                          <a:cs typeface="Mada"/>
                          <a:sym typeface="Mada"/>
                        </a:rPr>
                        <a:t>max</a:t>
                      </a:r>
                      <a:r>
                        <a:rPr lang="ar" sz="1200">
                          <a:latin typeface="Mada"/>
                          <a:ea typeface="Mada"/>
                          <a:cs typeface="Mada"/>
                          <a:sym typeface="Mada"/>
                        </a:rPr>
                        <a:t>: Maximal inspiratory pressure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PE</a:t>
                      </a:r>
                      <a:r>
                        <a:rPr b="1" lang="ar" sz="800">
                          <a:latin typeface="Mada"/>
                          <a:ea typeface="Mada"/>
                          <a:cs typeface="Mada"/>
                          <a:sym typeface="Mada"/>
                        </a:rPr>
                        <a:t>max</a:t>
                      </a:r>
                      <a:r>
                        <a:rPr lang="ar" sz="1200">
                          <a:latin typeface="Mada"/>
                          <a:ea typeface="Mada"/>
                          <a:cs typeface="Mada"/>
                          <a:sym typeface="Mada"/>
                        </a:rPr>
                        <a:t>:</a:t>
                      </a:r>
                      <a:r>
                        <a:rPr b="1" lang="ar" sz="1200">
                          <a:latin typeface="Mada"/>
                          <a:ea typeface="Mada"/>
                          <a:cs typeface="Mada"/>
                          <a:sym typeface="Mada"/>
                        </a:rPr>
                        <a:t> </a:t>
                      </a:r>
                      <a:r>
                        <a:rPr lang="ar" sz="1200">
                          <a:latin typeface="Mada"/>
                          <a:ea typeface="Mada"/>
                          <a:cs typeface="Mada"/>
                          <a:sym typeface="Mada"/>
                        </a:rPr>
                        <a:t>Maximal expiratory pressure</a:t>
                      </a:r>
                      <a:endParaRPr sz="1200">
                        <a:solidFill>
                          <a:schemeClr val="dk1"/>
                        </a:solidFill>
                        <a:highlight>
                          <a:srgbClr val="FFF2CC"/>
                        </a:highlight>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Causes of respiratory muscle weakness: </a:t>
                      </a:r>
                      <a:r>
                        <a:rPr lang="ar" sz="1200">
                          <a:solidFill>
                            <a:schemeClr val="dk1"/>
                          </a:solidFill>
                          <a:latin typeface="Mada"/>
                          <a:ea typeface="Mada"/>
                          <a:cs typeface="Mada"/>
                          <a:sym typeface="Mada"/>
                        </a:rPr>
                        <a:t>Motor neuron disease, Guillain-Barré Syndrome. </a:t>
                      </a:r>
                      <a:r>
                        <a:rPr b="1" baseline="30000" lang="ar" sz="1200">
                          <a:solidFill>
                            <a:schemeClr val="dk1"/>
                          </a:solidFill>
                          <a:latin typeface="Mada"/>
                          <a:ea typeface="Mada"/>
                          <a:cs typeface="Mada"/>
                          <a:sym typeface="Mada"/>
                        </a:rPr>
                        <a:t>1</a:t>
                      </a:r>
                      <a:endParaRPr b="1" baseline="30000">
                        <a:solidFill>
                          <a:srgbClr val="38761D"/>
                        </a:solidFill>
                        <a:latin typeface="Mada"/>
                        <a:ea typeface="Mada"/>
                        <a:cs typeface="Mada"/>
                        <a:sym typeface="Mad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l">
                        <a:spcBef>
                          <a:spcPts val="0"/>
                        </a:spcBef>
                        <a:spcAft>
                          <a:spcPts val="0"/>
                        </a:spcAft>
                        <a:buNone/>
                      </a:pPr>
                      <a:r>
                        <a:rPr b="1" lang="ar" sz="1200">
                          <a:solidFill>
                            <a:schemeClr val="dk1"/>
                          </a:solidFill>
                          <a:latin typeface="Mada"/>
                          <a:ea typeface="Mada"/>
                          <a:cs typeface="Mada"/>
                          <a:sym typeface="Mada"/>
                        </a:rPr>
                        <a:t>PImax, PEmax:</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PI</a:t>
                      </a:r>
                      <a:r>
                        <a:rPr lang="ar" sz="1200">
                          <a:solidFill>
                            <a:schemeClr val="dk1"/>
                          </a:solidFill>
                          <a:latin typeface="Mada"/>
                          <a:ea typeface="Mada"/>
                          <a:cs typeface="Mada"/>
                          <a:sym typeface="Mada"/>
                        </a:rPr>
                        <a:t>→ reflect inspiratory muscles as diaphragm.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PE</a:t>
                      </a:r>
                      <a:r>
                        <a:rPr lang="ar" sz="1200">
                          <a:solidFill>
                            <a:schemeClr val="dk1"/>
                          </a:solidFill>
                          <a:latin typeface="Mada"/>
                          <a:ea typeface="Mada"/>
                          <a:cs typeface="Mada"/>
                          <a:sym typeface="Mada"/>
                        </a:rPr>
                        <a:t> → expiratory muscles as abdominal muscles</a:t>
                      </a:r>
                      <a:endParaRPr sz="1200">
                        <a:latin typeface="Mada"/>
                        <a:ea typeface="Mada"/>
                        <a:cs typeface="Mada"/>
                        <a:sym typeface="Mad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bl>
          </a:graphicData>
        </a:graphic>
      </p:graphicFrame>
      <p:sp>
        <p:nvSpPr>
          <p:cNvPr id="521" name="Google Shape;521;p18"/>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Pulmonary function tests</a:t>
            </a:r>
            <a:endParaRPr b="1" sz="2600">
              <a:latin typeface="Mada"/>
              <a:ea typeface="Mada"/>
              <a:cs typeface="Mada"/>
              <a:sym typeface="Mada"/>
            </a:endParaRPr>
          </a:p>
        </p:txBody>
      </p:sp>
      <p:cxnSp>
        <p:nvCxnSpPr>
          <p:cNvPr id="522" name="Google Shape;522;p18"/>
          <p:cNvCxnSpPr/>
          <p:nvPr/>
        </p:nvCxnSpPr>
        <p:spPr>
          <a:xfrm>
            <a:off x="347940" y="904143"/>
            <a:ext cx="23400" cy="8678100"/>
          </a:xfrm>
          <a:prstGeom prst="straightConnector1">
            <a:avLst/>
          </a:prstGeom>
          <a:noFill/>
          <a:ln cap="flat" cmpd="sng" w="28575">
            <a:solidFill>
              <a:srgbClr val="999999"/>
            </a:solidFill>
            <a:prstDash val="solid"/>
            <a:round/>
            <a:headEnd len="med" w="med" type="diamond"/>
            <a:tailEnd len="med" w="med" type="diamond"/>
          </a:ln>
        </p:spPr>
      </p:cxnSp>
      <p:grpSp>
        <p:nvGrpSpPr>
          <p:cNvPr id="523" name="Google Shape;523;p18"/>
          <p:cNvGrpSpPr/>
          <p:nvPr/>
        </p:nvGrpSpPr>
        <p:grpSpPr>
          <a:xfrm rot="5400000">
            <a:off x="48927" y="1111177"/>
            <a:ext cx="621443" cy="719294"/>
            <a:chOff x="8655119" y="3359659"/>
            <a:chExt cx="854100" cy="1083600"/>
          </a:xfrm>
        </p:grpSpPr>
        <p:sp>
          <p:nvSpPr>
            <p:cNvPr id="524" name="Google Shape;524;p18"/>
            <p:cNvSpPr/>
            <p:nvPr/>
          </p:nvSpPr>
          <p:spPr>
            <a:xfrm>
              <a:off x="8655119" y="3443379"/>
              <a:ext cx="854100" cy="916200"/>
            </a:xfrm>
            <a:prstGeom prst="ellipse">
              <a:avLst/>
            </a:prstGeom>
            <a:solidFill>
              <a:srgbClr val="CFE2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525" name="Google Shape;525;p18"/>
            <p:cNvSpPr/>
            <p:nvPr/>
          </p:nvSpPr>
          <p:spPr>
            <a:xfrm>
              <a:off x="8767629" y="3573867"/>
              <a:ext cx="629100" cy="655200"/>
            </a:xfrm>
            <a:prstGeom prst="ellipse">
              <a:avLst/>
            </a:prstGeom>
            <a:solidFill>
              <a:srgbClr val="9CC8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526" name="Google Shape;526;p18"/>
            <p:cNvSpPr txBox="1"/>
            <p:nvPr/>
          </p:nvSpPr>
          <p:spPr>
            <a:xfrm rot="-5399048">
              <a:off x="8540393" y="3768259"/>
              <a:ext cx="1083600" cy="266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2200">
                  <a:solidFill>
                    <a:srgbClr val="FFFFFF"/>
                  </a:solidFill>
                  <a:latin typeface="Mada"/>
                  <a:ea typeface="Mada"/>
                  <a:cs typeface="Mada"/>
                  <a:sym typeface="Mada"/>
                </a:rPr>
                <a:t>4</a:t>
              </a:r>
              <a:endParaRPr b="1" i="0" sz="2200" u="none" cap="none" strike="noStrike">
                <a:solidFill>
                  <a:srgbClr val="FFFFFF"/>
                </a:solidFill>
                <a:latin typeface="Mada"/>
                <a:ea typeface="Mada"/>
                <a:cs typeface="Mada"/>
                <a:sym typeface="Mada"/>
              </a:endParaRPr>
            </a:p>
          </p:txBody>
        </p:sp>
      </p:grpSp>
      <p:grpSp>
        <p:nvGrpSpPr>
          <p:cNvPr id="527" name="Google Shape;527;p18"/>
          <p:cNvGrpSpPr/>
          <p:nvPr/>
        </p:nvGrpSpPr>
        <p:grpSpPr>
          <a:xfrm rot="5400000">
            <a:off x="48926" y="5766502"/>
            <a:ext cx="621443" cy="719294"/>
            <a:chOff x="8236208" y="3359659"/>
            <a:chExt cx="854100" cy="1083600"/>
          </a:xfrm>
        </p:grpSpPr>
        <p:sp>
          <p:nvSpPr>
            <p:cNvPr id="528" name="Google Shape;528;p18"/>
            <p:cNvSpPr/>
            <p:nvPr/>
          </p:nvSpPr>
          <p:spPr>
            <a:xfrm>
              <a:off x="8236208" y="3443379"/>
              <a:ext cx="854100" cy="916200"/>
            </a:xfrm>
            <a:prstGeom prst="ellipse">
              <a:avLst/>
            </a:prstGeom>
            <a:solidFill>
              <a:srgbClr val="CFE2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529" name="Google Shape;529;p18"/>
            <p:cNvSpPr/>
            <p:nvPr/>
          </p:nvSpPr>
          <p:spPr>
            <a:xfrm>
              <a:off x="8348718" y="3573867"/>
              <a:ext cx="629100" cy="655200"/>
            </a:xfrm>
            <a:prstGeom prst="ellipse">
              <a:avLst/>
            </a:prstGeom>
            <a:solidFill>
              <a:srgbClr val="9CC8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530" name="Google Shape;530;p18"/>
            <p:cNvSpPr txBox="1"/>
            <p:nvPr/>
          </p:nvSpPr>
          <p:spPr>
            <a:xfrm rot="-5399048">
              <a:off x="8121482" y="3768259"/>
              <a:ext cx="1083600" cy="266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2200">
                  <a:solidFill>
                    <a:srgbClr val="FFFFFF"/>
                  </a:solidFill>
                  <a:latin typeface="Mada"/>
                  <a:ea typeface="Mada"/>
                  <a:cs typeface="Mada"/>
                  <a:sym typeface="Mada"/>
                </a:rPr>
                <a:t>5</a:t>
              </a:r>
              <a:endParaRPr b="1" i="0" sz="2200" u="none" cap="none" strike="noStrike">
                <a:solidFill>
                  <a:srgbClr val="FFFFFF"/>
                </a:solidFill>
                <a:latin typeface="Mada"/>
                <a:ea typeface="Mada"/>
                <a:cs typeface="Mada"/>
                <a:sym typeface="Mada"/>
              </a:endParaRPr>
            </a:p>
          </p:txBody>
        </p:sp>
      </p:grpSp>
      <p:cxnSp>
        <p:nvCxnSpPr>
          <p:cNvPr id="531" name="Google Shape;531;p18"/>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19"/>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537" name="Google Shape;537;p19"/>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
        <p:nvSpPr>
          <p:cNvPr id="538" name="Google Shape;538;p19"/>
          <p:cNvSpPr/>
          <p:nvPr/>
        </p:nvSpPr>
        <p:spPr>
          <a:xfrm>
            <a:off x="10564007" y="2578299"/>
            <a:ext cx="1414200" cy="20400"/>
          </a:xfrm>
          <a:prstGeom prst="rect">
            <a:avLst/>
          </a:prstGeom>
          <a:solidFill>
            <a:srgbClr val="EFEFE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539" name="Google Shape;539;p19"/>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Pulmonary function tests</a:t>
            </a:r>
            <a:endParaRPr b="1" sz="2600">
              <a:latin typeface="Mada"/>
              <a:ea typeface="Mada"/>
              <a:cs typeface="Mada"/>
              <a:sym typeface="Mada"/>
            </a:endParaRPr>
          </a:p>
        </p:txBody>
      </p:sp>
      <p:sp>
        <p:nvSpPr>
          <p:cNvPr id="540" name="Google Shape;540;p19"/>
          <p:cNvSpPr/>
          <p:nvPr/>
        </p:nvSpPr>
        <p:spPr>
          <a:xfrm>
            <a:off x="0" y="8225"/>
            <a:ext cx="912900" cy="554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EXTRA</a:t>
            </a:r>
            <a:endParaRPr b="1" sz="1800">
              <a:solidFill>
                <a:srgbClr val="FFFFFF"/>
              </a:solidFill>
              <a:latin typeface="Mada"/>
              <a:ea typeface="Mada"/>
              <a:cs typeface="Mada"/>
              <a:sym typeface="Mada"/>
            </a:endParaRPr>
          </a:p>
        </p:txBody>
      </p:sp>
      <p:sp>
        <p:nvSpPr>
          <p:cNvPr id="541" name="Google Shape;541;p19"/>
          <p:cNvSpPr txBox="1"/>
          <p:nvPr/>
        </p:nvSpPr>
        <p:spPr>
          <a:xfrm>
            <a:off x="289050" y="761525"/>
            <a:ext cx="5582700" cy="471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Obstructive Vs </a:t>
            </a:r>
            <a:r>
              <a:rPr b="1" lang="ar" sz="2200">
                <a:highlight>
                  <a:schemeClr val="accent4"/>
                </a:highlight>
                <a:latin typeface="Mada"/>
                <a:ea typeface="Mada"/>
                <a:cs typeface="Mada"/>
                <a:sym typeface="Mada"/>
              </a:rPr>
              <a:t>Restrictive</a:t>
            </a:r>
            <a:r>
              <a:rPr b="1" lang="ar" sz="2200">
                <a:highlight>
                  <a:schemeClr val="accent4"/>
                </a:highlight>
                <a:latin typeface="Mada"/>
                <a:ea typeface="Mada"/>
                <a:cs typeface="Mada"/>
                <a:sym typeface="Mada"/>
              </a:rPr>
              <a:t> lung diseases</a:t>
            </a:r>
            <a:endParaRPr b="1" sz="2200">
              <a:highlight>
                <a:schemeClr val="accent4"/>
              </a:highlight>
              <a:latin typeface="Mada"/>
              <a:ea typeface="Mada"/>
              <a:cs typeface="Mada"/>
              <a:sym typeface="Mada"/>
            </a:endParaRPr>
          </a:p>
        </p:txBody>
      </p:sp>
      <p:graphicFrame>
        <p:nvGraphicFramePr>
          <p:cNvPr id="542" name="Google Shape;542;p19"/>
          <p:cNvGraphicFramePr/>
          <p:nvPr/>
        </p:nvGraphicFramePr>
        <p:xfrm>
          <a:off x="411800" y="1334925"/>
          <a:ext cx="3000000" cy="3000000"/>
        </p:xfrm>
        <a:graphic>
          <a:graphicData uri="http://schemas.openxmlformats.org/drawingml/2006/table">
            <a:tbl>
              <a:tblPr>
                <a:noFill/>
                <a:tableStyleId>{99F47C09-F468-4AC5-9FC5-8B0BF82F4165}</a:tableStyleId>
              </a:tblPr>
              <a:tblGrid>
                <a:gridCol w="1432175"/>
                <a:gridCol w="2742725"/>
                <a:gridCol w="2614850"/>
              </a:tblGrid>
              <a:tr h="381000">
                <a:tc>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Parameter</a:t>
                      </a:r>
                      <a:endParaRPr b="1" sz="1500">
                        <a:solidFill>
                          <a:srgbClr val="FFFFFF"/>
                        </a:solidFill>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Obstructive</a:t>
                      </a:r>
                      <a:r>
                        <a:rPr b="1" lang="ar" sz="1500">
                          <a:solidFill>
                            <a:srgbClr val="FFFFFF"/>
                          </a:solidFill>
                          <a:latin typeface="Mada"/>
                          <a:ea typeface="Mada"/>
                          <a:cs typeface="Mada"/>
                          <a:sym typeface="Mada"/>
                        </a:rPr>
                        <a:t> lung disease</a:t>
                      </a:r>
                      <a:endParaRPr b="1" sz="1500">
                        <a:solidFill>
                          <a:srgbClr val="FFFFFF"/>
                        </a:solidFill>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b="1" lang="ar" sz="1500">
                          <a:solidFill>
                            <a:srgbClr val="FFFFFF"/>
                          </a:solidFill>
                          <a:latin typeface="Mada"/>
                          <a:ea typeface="Mada"/>
                          <a:cs typeface="Mada"/>
                          <a:sym typeface="Mada"/>
                        </a:rPr>
                        <a:t>Restrictive</a:t>
                      </a:r>
                      <a:r>
                        <a:rPr b="1" lang="ar" sz="1500">
                          <a:solidFill>
                            <a:srgbClr val="FFFFFF"/>
                          </a:solidFill>
                          <a:latin typeface="Mada"/>
                          <a:ea typeface="Mada"/>
                          <a:cs typeface="Mada"/>
                          <a:sym typeface="Mada"/>
                        </a:rPr>
                        <a:t> lung disease</a:t>
                      </a:r>
                      <a:endParaRPr b="1" sz="1500">
                        <a:solidFill>
                          <a:srgbClr val="FFFFFF"/>
                        </a:solidFill>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solidFill>
                      <a:schemeClr val="accent1"/>
                    </a:solidFill>
                  </a:tcPr>
                </a:tc>
              </a:tr>
              <a:tr h="381000">
                <a:tc>
                  <a:txBody>
                    <a:bodyPr/>
                    <a:lstStyle/>
                    <a:p>
                      <a:pPr indent="0" lvl="0" marL="0" rtl="0" algn="ctr">
                        <a:spcBef>
                          <a:spcPts val="0"/>
                        </a:spcBef>
                        <a:spcAft>
                          <a:spcPts val="0"/>
                        </a:spcAft>
                        <a:buNone/>
                      </a:pPr>
                      <a:r>
                        <a:rPr b="1" lang="ar">
                          <a:latin typeface="Mada"/>
                          <a:ea typeface="Mada"/>
                          <a:cs typeface="Mada"/>
                          <a:sym typeface="Mada"/>
                        </a:rPr>
                        <a:t>RV</a:t>
                      </a:r>
                      <a:endParaRPr b="1">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300"/>
                        <a:t>↑</a:t>
                      </a:r>
                      <a:endParaRPr sz="1300"/>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300">
                          <a:solidFill>
                            <a:schemeClr val="dk1"/>
                          </a:solidFill>
                        </a:rPr>
                        <a:t>↓</a:t>
                      </a:r>
                      <a:endParaRPr sz="1300"/>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a:latin typeface="Mada"/>
                          <a:ea typeface="Mada"/>
                          <a:cs typeface="Mada"/>
                          <a:sym typeface="Mada"/>
                        </a:rPr>
                        <a:t>FRC</a:t>
                      </a:r>
                      <a:endParaRPr b="1">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Clr>
                          <a:schemeClr val="dk1"/>
                        </a:buClr>
                        <a:buSzPts val="1100"/>
                        <a:buFont typeface="Arial"/>
                        <a:buNone/>
                      </a:pPr>
                      <a:r>
                        <a:rPr lang="ar" sz="1300">
                          <a:solidFill>
                            <a:schemeClr val="dk1"/>
                          </a:solidFill>
                        </a:rPr>
                        <a:t>↑</a:t>
                      </a:r>
                      <a:endParaRPr sz="1300"/>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300">
                          <a:solidFill>
                            <a:schemeClr val="dk1"/>
                          </a:solidFill>
                        </a:rPr>
                        <a:t>↓</a:t>
                      </a:r>
                      <a:endParaRPr sz="1300"/>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a:latin typeface="Mada"/>
                          <a:ea typeface="Mada"/>
                          <a:cs typeface="Mada"/>
                          <a:sym typeface="Mada"/>
                        </a:rPr>
                        <a:t>TLC</a:t>
                      </a:r>
                      <a:endParaRPr b="1">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Clr>
                          <a:schemeClr val="dk1"/>
                        </a:buClr>
                        <a:buSzPts val="1100"/>
                        <a:buFont typeface="Arial"/>
                        <a:buNone/>
                      </a:pPr>
                      <a:r>
                        <a:rPr lang="ar" sz="1300">
                          <a:solidFill>
                            <a:schemeClr val="dk1"/>
                          </a:solidFill>
                        </a:rPr>
                        <a:t>↑</a:t>
                      </a:r>
                      <a:endParaRPr sz="1300"/>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300">
                          <a:solidFill>
                            <a:schemeClr val="dk1"/>
                          </a:solidFill>
                        </a:rPr>
                        <a:t>↓</a:t>
                      </a:r>
                      <a:endParaRPr sz="1300"/>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a:latin typeface="Mada"/>
                          <a:ea typeface="Mada"/>
                          <a:cs typeface="Mada"/>
                          <a:sym typeface="Mada"/>
                        </a:rPr>
                        <a:t>FEV1</a:t>
                      </a:r>
                      <a:endParaRPr b="1">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Clr>
                          <a:schemeClr val="dk1"/>
                        </a:buClr>
                        <a:buSzPts val="1100"/>
                        <a:buFont typeface="Arial"/>
                        <a:buNone/>
                      </a:pPr>
                      <a:r>
                        <a:rPr lang="ar" sz="1300">
                          <a:solidFill>
                            <a:schemeClr val="dk1"/>
                          </a:solidFill>
                        </a:rPr>
                        <a:t>↓↓</a:t>
                      </a:r>
                      <a:endParaRPr sz="1300"/>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300">
                          <a:solidFill>
                            <a:schemeClr val="dk1"/>
                          </a:solidFill>
                        </a:rPr>
                        <a:t>↓</a:t>
                      </a:r>
                      <a:endParaRPr sz="1300"/>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a:latin typeface="Mada"/>
                          <a:ea typeface="Mada"/>
                          <a:cs typeface="Mada"/>
                          <a:sym typeface="Mada"/>
                        </a:rPr>
                        <a:t>FVC</a:t>
                      </a:r>
                      <a:endParaRPr b="1">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Clr>
                          <a:schemeClr val="dk1"/>
                        </a:buClr>
                        <a:buSzPts val="1100"/>
                        <a:buFont typeface="Arial"/>
                        <a:buNone/>
                      </a:pPr>
                      <a:r>
                        <a:rPr lang="ar" sz="1300">
                          <a:solidFill>
                            <a:schemeClr val="dk1"/>
                          </a:solidFill>
                        </a:rPr>
                        <a:t>↓</a:t>
                      </a:r>
                      <a:endParaRPr sz="1300"/>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300">
                          <a:solidFill>
                            <a:schemeClr val="dk1"/>
                          </a:solidFill>
                        </a:rPr>
                        <a:t>↓</a:t>
                      </a:r>
                      <a:endParaRPr sz="1300"/>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ar">
                          <a:solidFill>
                            <a:srgbClr val="CC0000"/>
                          </a:solidFill>
                          <a:latin typeface="Mada"/>
                          <a:ea typeface="Mada"/>
                          <a:cs typeface="Mada"/>
                          <a:sym typeface="Mada"/>
                        </a:rPr>
                        <a:t>FEV1/FVC</a:t>
                      </a:r>
                      <a:endParaRPr b="1">
                        <a:solidFill>
                          <a:srgbClr val="CC0000"/>
                        </a:solidFill>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300">
                          <a:solidFill>
                            <a:srgbClr val="CC0000"/>
                          </a:solidFill>
                        </a:rPr>
                        <a:t>↓</a:t>
                      </a:r>
                      <a:endParaRPr sz="1300">
                        <a:solidFill>
                          <a:srgbClr val="CC0000"/>
                        </a:solidFill>
                      </a:endParaRPr>
                    </a:p>
                    <a:p>
                      <a:pPr indent="0" lvl="0" marL="0" rtl="0" algn="ctr">
                        <a:spcBef>
                          <a:spcPts val="0"/>
                        </a:spcBef>
                        <a:spcAft>
                          <a:spcPts val="0"/>
                        </a:spcAft>
                        <a:buClr>
                          <a:schemeClr val="dk1"/>
                        </a:buClr>
                        <a:buSzPts val="1100"/>
                        <a:buFont typeface="Arial"/>
                        <a:buNone/>
                      </a:pPr>
                      <a:r>
                        <a:rPr lang="ar" sz="1100">
                          <a:solidFill>
                            <a:srgbClr val="CC0000"/>
                          </a:solidFill>
                          <a:latin typeface="Mada"/>
                          <a:ea typeface="Mada"/>
                          <a:cs typeface="Mada"/>
                          <a:sym typeface="Mada"/>
                        </a:rPr>
                        <a:t>(FEV1 decreased more than FVC)</a:t>
                      </a:r>
                      <a:endParaRPr sz="1100">
                        <a:solidFill>
                          <a:srgbClr val="CC0000"/>
                        </a:solidFill>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tcPr>
                </a:tc>
                <a:tc>
                  <a:txBody>
                    <a:bodyPr/>
                    <a:lstStyle/>
                    <a:p>
                      <a:pPr indent="0" lvl="0" marL="0" rtl="0" algn="ctr">
                        <a:spcBef>
                          <a:spcPts val="0"/>
                        </a:spcBef>
                        <a:spcAft>
                          <a:spcPts val="0"/>
                        </a:spcAft>
                        <a:buNone/>
                      </a:pPr>
                      <a:r>
                        <a:rPr lang="ar" sz="1300">
                          <a:solidFill>
                            <a:srgbClr val="CC0000"/>
                          </a:solidFill>
                          <a:latin typeface="Mada"/>
                          <a:ea typeface="Mada"/>
                          <a:cs typeface="Mada"/>
                          <a:sym typeface="Mada"/>
                        </a:rPr>
                        <a:t>Normal or </a:t>
                      </a:r>
                      <a:r>
                        <a:rPr lang="ar" sz="1300">
                          <a:solidFill>
                            <a:srgbClr val="CC0000"/>
                          </a:solidFill>
                          <a:latin typeface="Mada"/>
                          <a:ea typeface="Mada"/>
                          <a:cs typeface="Mada"/>
                          <a:sym typeface="Mada"/>
                        </a:rPr>
                        <a:t>↑</a:t>
                      </a:r>
                      <a:endParaRPr sz="1300">
                        <a:solidFill>
                          <a:srgbClr val="CC0000"/>
                        </a:solidFill>
                        <a:latin typeface="Mada"/>
                        <a:ea typeface="Mada"/>
                        <a:cs typeface="Mada"/>
                        <a:sym typeface="Mada"/>
                      </a:endParaRPr>
                    </a:p>
                    <a:p>
                      <a:pPr indent="0" lvl="0" marL="0" rtl="0" algn="ctr">
                        <a:spcBef>
                          <a:spcPts val="0"/>
                        </a:spcBef>
                        <a:spcAft>
                          <a:spcPts val="0"/>
                        </a:spcAft>
                        <a:buNone/>
                      </a:pPr>
                      <a:r>
                        <a:rPr lang="ar" sz="1100">
                          <a:solidFill>
                            <a:srgbClr val="CC0000"/>
                          </a:solidFill>
                          <a:latin typeface="Mada"/>
                          <a:ea typeface="Mada"/>
                          <a:cs typeface="Mada"/>
                          <a:sym typeface="Mada"/>
                        </a:rPr>
                        <a:t>(FEV1 decreased proportionately to FVC)</a:t>
                      </a:r>
                      <a:endParaRPr sz="1100">
                        <a:solidFill>
                          <a:srgbClr val="CC0000"/>
                        </a:solidFill>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tcPr>
                </a:tc>
              </a:tr>
            </a:tbl>
          </a:graphicData>
        </a:graphic>
      </p:graphicFrame>
      <p:pic>
        <p:nvPicPr>
          <p:cNvPr id="543" name="Google Shape;543;p19"/>
          <p:cNvPicPr preferRelativeResize="0"/>
          <p:nvPr/>
        </p:nvPicPr>
        <p:blipFill>
          <a:blip r:embed="rId3">
            <a:alphaModFix/>
          </a:blip>
          <a:stretch>
            <a:fillRect/>
          </a:stretch>
        </p:blipFill>
        <p:spPr>
          <a:xfrm>
            <a:off x="2127400" y="4345375"/>
            <a:ext cx="3573302" cy="1304276"/>
          </a:xfrm>
          <a:prstGeom prst="rect">
            <a:avLst/>
          </a:prstGeom>
          <a:noFill/>
          <a:ln>
            <a:noFill/>
          </a:ln>
        </p:spPr>
      </p:pic>
      <p:sp>
        <p:nvSpPr>
          <p:cNvPr id="544" name="Google Shape;544;p19"/>
          <p:cNvSpPr txBox="1"/>
          <p:nvPr/>
        </p:nvSpPr>
        <p:spPr>
          <a:xfrm>
            <a:off x="289050" y="5559000"/>
            <a:ext cx="5582700" cy="471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DLco</a:t>
            </a:r>
            <a:endParaRPr b="1" sz="2200">
              <a:highlight>
                <a:schemeClr val="accent4"/>
              </a:highlight>
              <a:latin typeface="Mada"/>
              <a:ea typeface="Mada"/>
              <a:cs typeface="Mada"/>
              <a:sym typeface="Mada"/>
            </a:endParaRPr>
          </a:p>
        </p:txBody>
      </p:sp>
      <p:graphicFrame>
        <p:nvGraphicFramePr>
          <p:cNvPr id="545" name="Google Shape;545;p19"/>
          <p:cNvGraphicFramePr/>
          <p:nvPr/>
        </p:nvGraphicFramePr>
        <p:xfrm>
          <a:off x="138963" y="6076113"/>
          <a:ext cx="3000000" cy="3000000"/>
        </p:xfrm>
        <a:graphic>
          <a:graphicData uri="http://schemas.openxmlformats.org/drawingml/2006/table">
            <a:tbl>
              <a:tblPr>
                <a:noFill/>
                <a:tableStyleId>{99F47C09-F468-4AC5-9FC5-8B0BF82F4165}</a:tableStyleId>
              </a:tblPr>
              <a:tblGrid>
                <a:gridCol w="1029550"/>
                <a:gridCol w="1783975"/>
                <a:gridCol w="1839950"/>
                <a:gridCol w="2642650"/>
              </a:tblGrid>
              <a:tr h="238325">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DLco</a:t>
                      </a:r>
                      <a:endParaRPr b="1" sz="1300">
                        <a:solidFill>
                          <a:srgbClr val="FFFFFF"/>
                        </a:solidFill>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Restrictive</a:t>
                      </a:r>
                      <a:r>
                        <a:rPr b="1" lang="ar" sz="1300">
                          <a:solidFill>
                            <a:srgbClr val="FFFFFF"/>
                          </a:solidFill>
                          <a:latin typeface="Mada"/>
                          <a:ea typeface="Mada"/>
                          <a:cs typeface="Mada"/>
                          <a:sym typeface="Mada"/>
                        </a:rPr>
                        <a:t> </a:t>
                      </a:r>
                      <a:endParaRPr b="1" sz="1300">
                        <a:solidFill>
                          <a:srgbClr val="FFFFFF"/>
                        </a:solidFill>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Obstructive</a:t>
                      </a:r>
                      <a:endParaRPr b="1" sz="1300">
                        <a:solidFill>
                          <a:srgbClr val="FFFFFF"/>
                        </a:solidFill>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Normal FEV1/FVC</a:t>
                      </a:r>
                      <a:endParaRPr b="1" sz="1300">
                        <a:solidFill>
                          <a:srgbClr val="FFFFFF"/>
                        </a:solidFill>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solidFill>
                      <a:schemeClr val="accent1"/>
                    </a:solidFill>
                  </a:tcPr>
                </a:tc>
              </a:tr>
              <a:tr h="1062475">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 DLco</a:t>
                      </a:r>
                      <a:endParaRPr b="1" sz="1200">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solidFill>
                      <a:schemeClr val="accent4"/>
                    </a:solidFill>
                  </a:tcPr>
                </a:tc>
                <a:tc>
                  <a:txBody>
                    <a:bodyPr/>
                    <a:lstStyle/>
                    <a:p>
                      <a:pPr indent="-192250" lvl="0" marL="244800" rtl="0" algn="l">
                        <a:lnSpc>
                          <a:spcPct val="100000"/>
                        </a:lnSpc>
                        <a:spcBef>
                          <a:spcPts val="0"/>
                        </a:spcBef>
                        <a:spcAft>
                          <a:spcPts val="0"/>
                        </a:spcAft>
                        <a:buSzPts val="1100"/>
                        <a:buFont typeface="Mada"/>
                        <a:buChar char="●"/>
                      </a:pPr>
                      <a:r>
                        <a:rPr b="1" lang="ar" sz="1100">
                          <a:latin typeface="Mada"/>
                          <a:ea typeface="Mada"/>
                          <a:cs typeface="Mada"/>
                          <a:sym typeface="Mada"/>
                        </a:rPr>
                        <a:t>Late interstitial lung disease e.g. </a:t>
                      </a:r>
                      <a:r>
                        <a:rPr b="1" lang="ar" sz="1100">
                          <a:solidFill>
                            <a:srgbClr val="CC0000"/>
                          </a:solidFill>
                          <a:latin typeface="Mada"/>
                          <a:ea typeface="Mada"/>
                          <a:cs typeface="Mada"/>
                          <a:sym typeface="Mada"/>
                        </a:rPr>
                        <a:t>Sarcoidosis</a:t>
                      </a:r>
                      <a:endParaRPr b="1" sz="1100">
                        <a:solidFill>
                          <a:srgbClr val="CC0000"/>
                        </a:solidFill>
                        <a:latin typeface="Mada"/>
                        <a:ea typeface="Mada"/>
                        <a:cs typeface="Mada"/>
                        <a:sym typeface="Mada"/>
                      </a:endParaRPr>
                    </a:p>
                    <a:p>
                      <a:pPr indent="-192250" lvl="0" marL="244800" rtl="0" algn="l">
                        <a:lnSpc>
                          <a:spcPct val="100000"/>
                        </a:lnSpc>
                        <a:spcBef>
                          <a:spcPts val="0"/>
                        </a:spcBef>
                        <a:spcAft>
                          <a:spcPts val="0"/>
                        </a:spcAft>
                        <a:buSzPts val="1100"/>
                        <a:buFont typeface="Mada"/>
                        <a:buChar char="●"/>
                      </a:pPr>
                      <a:r>
                        <a:rPr lang="ar" sz="1100">
                          <a:latin typeface="Mada"/>
                          <a:ea typeface="Mada"/>
                          <a:cs typeface="Mada"/>
                          <a:sym typeface="Mada"/>
                        </a:rPr>
                        <a:t>Post-pneumonectomy</a:t>
                      </a:r>
                      <a:endParaRPr sz="1100">
                        <a:latin typeface="Mada"/>
                        <a:ea typeface="Mada"/>
                        <a:cs typeface="Mada"/>
                        <a:sym typeface="Mada"/>
                      </a:endParaRPr>
                    </a:p>
                    <a:p>
                      <a:pPr indent="-192250" lvl="0" marL="244800" rtl="0" algn="l">
                        <a:lnSpc>
                          <a:spcPct val="100000"/>
                        </a:lnSpc>
                        <a:spcBef>
                          <a:spcPts val="0"/>
                        </a:spcBef>
                        <a:spcAft>
                          <a:spcPts val="0"/>
                        </a:spcAft>
                        <a:buSzPts val="1100"/>
                        <a:buFont typeface="Mada"/>
                        <a:buChar char="●"/>
                      </a:pPr>
                      <a:r>
                        <a:rPr lang="ar" sz="1100">
                          <a:latin typeface="Mada"/>
                          <a:ea typeface="Mada"/>
                          <a:cs typeface="Mada"/>
                          <a:sym typeface="Mada"/>
                        </a:rPr>
                        <a:t>Pulmonary edema (e.g., as a result of severe congestive heart failure)</a:t>
                      </a:r>
                      <a:endParaRPr sz="1100">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tcPr>
                </a:tc>
                <a:tc>
                  <a:txBody>
                    <a:bodyPr/>
                    <a:lstStyle/>
                    <a:p>
                      <a:pPr indent="-192250" lvl="0" marL="2448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Emphysema</a:t>
                      </a:r>
                      <a:endParaRPr b="1" sz="1100">
                        <a:solidFill>
                          <a:srgbClr val="CC0000"/>
                        </a:solidFill>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tcPr>
                </a:tc>
                <a:tc>
                  <a:txBody>
                    <a:bodyPr/>
                    <a:lstStyle/>
                    <a:p>
                      <a:pPr indent="-192250" lvl="0" marL="244800" rtl="0" algn="l">
                        <a:lnSpc>
                          <a:spcPct val="100000"/>
                        </a:lnSpc>
                        <a:spcBef>
                          <a:spcPts val="0"/>
                        </a:spcBef>
                        <a:spcAft>
                          <a:spcPts val="0"/>
                        </a:spcAft>
                        <a:buSzPts val="1100"/>
                        <a:buFont typeface="Mada"/>
                        <a:buChar char="●"/>
                      </a:pPr>
                      <a:r>
                        <a:rPr b="1" lang="ar" sz="1100">
                          <a:latin typeface="Mada"/>
                          <a:ea typeface="Mada"/>
                          <a:cs typeface="Mada"/>
                          <a:sym typeface="Mada"/>
                        </a:rPr>
                        <a:t>Pulmonary vascular diseases</a:t>
                      </a:r>
                      <a:r>
                        <a:rPr lang="ar" sz="1100">
                          <a:latin typeface="Mada"/>
                          <a:ea typeface="Mada"/>
                          <a:cs typeface="Mada"/>
                          <a:sym typeface="Mada"/>
                        </a:rPr>
                        <a:t> (pulmonary hypertension, pulmonary embolism, hepatopulmonary syndrome) </a:t>
                      </a:r>
                      <a:endParaRPr sz="1100">
                        <a:latin typeface="Mada"/>
                        <a:ea typeface="Mada"/>
                        <a:cs typeface="Mada"/>
                        <a:sym typeface="Mada"/>
                      </a:endParaRPr>
                    </a:p>
                    <a:p>
                      <a:pPr indent="-192250" lvl="0" marL="244800" rtl="0" algn="l">
                        <a:lnSpc>
                          <a:spcPct val="100000"/>
                        </a:lnSpc>
                        <a:spcBef>
                          <a:spcPts val="0"/>
                        </a:spcBef>
                        <a:spcAft>
                          <a:spcPts val="0"/>
                        </a:spcAft>
                        <a:buSzPts val="1100"/>
                        <a:buFont typeface="Mada"/>
                        <a:buChar char="●"/>
                      </a:pPr>
                      <a:r>
                        <a:rPr lang="ar" sz="1100">
                          <a:latin typeface="Mada"/>
                          <a:ea typeface="Mada"/>
                          <a:cs typeface="Mada"/>
                          <a:sym typeface="Mada"/>
                        </a:rPr>
                        <a:t>Early interstitial lung disease</a:t>
                      </a:r>
                      <a:endParaRPr sz="1100">
                        <a:latin typeface="Mada"/>
                        <a:ea typeface="Mada"/>
                        <a:cs typeface="Mada"/>
                        <a:sym typeface="Mada"/>
                      </a:endParaRPr>
                    </a:p>
                    <a:p>
                      <a:pPr indent="-192250" lvl="0" marL="244800" rtl="0" algn="l">
                        <a:lnSpc>
                          <a:spcPct val="100000"/>
                        </a:lnSpc>
                        <a:spcBef>
                          <a:spcPts val="0"/>
                        </a:spcBef>
                        <a:spcAft>
                          <a:spcPts val="0"/>
                        </a:spcAft>
                        <a:buSzPts val="1100"/>
                        <a:buFont typeface="Mada"/>
                        <a:buChar char="●"/>
                      </a:pPr>
                      <a:r>
                        <a:rPr lang="ar" sz="1100">
                          <a:latin typeface="Mada"/>
                          <a:ea typeface="Mada"/>
                          <a:cs typeface="Mada"/>
                          <a:sym typeface="Mada"/>
                        </a:rPr>
                        <a:t>Pre-existing carboxyhemoglobinemia (e.g., due to smoking)</a:t>
                      </a:r>
                      <a:endParaRPr sz="1100">
                        <a:latin typeface="Mada"/>
                        <a:ea typeface="Mada"/>
                        <a:cs typeface="Mada"/>
                        <a:sym typeface="Mada"/>
                      </a:endParaRPr>
                    </a:p>
                    <a:p>
                      <a:pPr indent="-192250" lvl="0" marL="244800" rtl="0" algn="l">
                        <a:lnSpc>
                          <a:spcPct val="100000"/>
                        </a:lnSpc>
                        <a:spcBef>
                          <a:spcPts val="0"/>
                        </a:spcBef>
                        <a:spcAft>
                          <a:spcPts val="0"/>
                        </a:spcAft>
                        <a:buSzPts val="1100"/>
                        <a:buFont typeface="Mada"/>
                        <a:buChar char="●"/>
                      </a:pPr>
                      <a:r>
                        <a:rPr b="1" lang="ar" sz="1100">
                          <a:latin typeface="Mada"/>
                          <a:ea typeface="Mada"/>
                          <a:cs typeface="Mada"/>
                          <a:sym typeface="Mada"/>
                        </a:rPr>
                        <a:t>Anemia</a:t>
                      </a:r>
                      <a:endParaRPr sz="1100">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tcPr>
                </a:tc>
              </a:tr>
              <a:tr h="777875">
                <a:tc>
                  <a:txBody>
                    <a:bodyPr/>
                    <a:lstStyle/>
                    <a:p>
                      <a:pPr indent="0" lvl="0" marL="0" rtl="0" algn="ctr">
                        <a:spcBef>
                          <a:spcPts val="0"/>
                        </a:spcBef>
                        <a:spcAft>
                          <a:spcPts val="0"/>
                        </a:spcAft>
                        <a:buNone/>
                      </a:pPr>
                      <a:r>
                        <a:rPr b="1" lang="ar" sz="1200">
                          <a:latin typeface="Mada"/>
                          <a:ea typeface="Mada"/>
                          <a:cs typeface="Mada"/>
                          <a:sym typeface="Mada"/>
                        </a:rPr>
                        <a:t>Normal DLco</a:t>
                      </a:r>
                      <a:endParaRPr b="1" sz="1200">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solidFill>
                      <a:schemeClr val="accent4"/>
                    </a:solidFill>
                  </a:tcPr>
                </a:tc>
                <a:tc>
                  <a:txBody>
                    <a:bodyPr/>
                    <a:lstStyle/>
                    <a:p>
                      <a:pPr indent="-192250" lvl="0" marL="244800" rtl="0" algn="l">
                        <a:lnSpc>
                          <a:spcPct val="100000"/>
                        </a:lnSpc>
                        <a:spcBef>
                          <a:spcPts val="0"/>
                        </a:spcBef>
                        <a:spcAft>
                          <a:spcPts val="0"/>
                        </a:spcAft>
                        <a:buSzPts val="1100"/>
                        <a:buFont typeface="Mada"/>
                        <a:buChar char="●"/>
                      </a:pPr>
                      <a:r>
                        <a:rPr b="1" lang="ar" sz="1100">
                          <a:latin typeface="Mada"/>
                          <a:ea typeface="Mada"/>
                          <a:cs typeface="Mada"/>
                          <a:sym typeface="Mada"/>
                        </a:rPr>
                        <a:t>Respiratory muscle weakness</a:t>
                      </a:r>
                      <a:endParaRPr b="1" sz="1100">
                        <a:latin typeface="Mada"/>
                        <a:ea typeface="Mada"/>
                        <a:cs typeface="Mada"/>
                        <a:sym typeface="Mada"/>
                      </a:endParaRPr>
                    </a:p>
                    <a:p>
                      <a:pPr indent="-192250" lvl="0" marL="244800" rtl="0" algn="l">
                        <a:lnSpc>
                          <a:spcPct val="100000"/>
                        </a:lnSpc>
                        <a:spcBef>
                          <a:spcPts val="0"/>
                        </a:spcBef>
                        <a:spcAft>
                          <a:spcPts val="0"/>
                        </a:spcAft>
                        <a:buSzPts val="1100"/>
                        <a:buFont typeface="Mada"/>
                        <a:buChar char="●"/>
                      </a:pPr>
                      <a:r>
                        <a:rPr b="1" lang="ar" sz="1100">
                          <a:latin typeface="Mada"/>
                          <a:ea typeface="Mada"/>
                          <a:cs typeface="Mada"/>
                          <a:sym typeface="Mada"/>
                        </a:rPr>
                        <a:t>Pleural disorders</a:t>
                      </a:r>
                      <a:endParaRPr b="1" sz="1100">
                        <a:latin typeface="Mada"/>
                        <a:ea typeface="Mada"/>
                        <a:cs typeface="Mada"/>
                        <a:sym typeface="Mada"/>
                      </a:endParaRPr>
                    </a:p>
                    <a:p>
                      <a:pPr indent="-192250" lvl="0" marL="244800" rtl="0" algn="l">
                        <a:lnSpc>
                          <a:spcPct val="100000"/>
                        </a:lnSpc>
                        <a:spcBef>
                          <a:spcPts val="0"/>
                        </a:spcBef>
                        <a:spcAft>
                          <a:spcPts val="0"/>
                        </a:spcAft>
                        <a:buSzPts val="1100"/>
                        <a:buFont typeface="Mada"/>
                        <a:buChar char="●"/>
                      </a:pPr>
                      <a:r>
                        <a:rPr b="1" lang="ar" sz="1100">
                          <a:latin typeface="Mada"/>
                          <a:ea typeface="Mada"/>
                          <a:cs typeface="Mada"/>
                          <a:sym typeface="Mada"/>
                        </a:rPr>
                        <a:t>Thoracic cage deformities</a:t>
                      </a:r>
                      <a:endParaRPr b="1" sz="1100">
                        <a:latin typeface="Mada"/>
                        <a:ea typeface="Mada"/>
                        <a:cs typeface="Mada"/>
                        <a:sym typeface="Mada"/>
                      </a:endParaRPr>
                    </a:p>
                    <a:p>
                      <a:pPr indent="-192250" lvl="0" marL="244800" rtl="0" algn="l">
                        <a:lnSpc>
                          <a:spcPct val="100000"/>
                        </a:lnSpc>
                        <a:spcBef>
                          <a:spcPts val="0"/>
                        </a:spcBef>
                        <a:spcAft>
                          <a:spcPts val="0"/>
                        </a:spcAft>
                        <a:buSzPts val="1100"/>
                        <a:buFont typeface="Mada"/>
                        <a:buChar char="●"/>
                      </a:pPr>
                      <a:r>
                        <a:rPr lang="ar" sz="1100">
                          <a:latin typeface="Mada"/>
                          <a:ea typeface="Mada"/>
                          <a:cs typeface="Mada"/>
                          <a:sym typeface="Mada"/>
                        </a:rPr>
                        <a:t>Obesity</a:t>
                      </a:r>
                      <a:endParaRPr sz="1100">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tcPr>
                </a:tc>
                <a:tc>
                  <a:txBody>
                    <a:bodyPr/>
                    <a:lstStyle/>
                    <a:p>
                      <a:pPr indent="-192250" lvl="0" marL="244800" rtl="0" algn="l">
                        <a:spcBef>
                          <a:spcPts val="0"/>
                        </a:spcBef>
                        <a:spcAft>
                          <a:spcPts val="0"/>
                        </a:spcAft>
                        <a:buClr>
                          <a:srgbClr val="000000"/>
                        </a:buClr>
                        <a:buSzPts val="1100"/>
                        <a:buFont typeface="Mada"/>
                        <a:buChar char="●"/>
                      </a:pPr>
                      <a:r>
                        <a:rPr lang="ar" sz="1100">
                          <a:latin typeface="Mada"/>
                          <a:ea typeface="Mada"/>
                          <a:cs typeface="Mada"/>
                          <a:sym typeface="Mada"/>
                        </a:rPr>
                        <a:t>Alpha-1-antitrypsin deficiency </a:t>
                      </a:r>
                      <a:endParaRPr sz="1100">
                        <a:latin typeface="Mada"/>
                        <a:ea typeface="Mada"/>
                        <a:cs typeface="Mada"/>
                        <a:sym typeface="Mada"/>
                      </a:endParaRPr>
                    </a:p>
                    <a:p>
                      <a:pPr indent="-192250" lvl="0" marL="244800" rtl="0" algn="l">
                        <a:spcBef>
                          <a:spcPts val="0"/>
                        </a:spcBef>
                        <a:spcAft>
                          <a:spcPts val="0"/>
                        </a:spcAft>
                        <a:buClr>
                          <a:srgbClr val="000000"/>
                        </a:buClr>
                        <a:buSzPts val="1100"/>
                        <a:buFont typeface="Mada"/>
                        <a:buChar char="●"/>
                      </a:pPr>
                      <a:r>
                        <a:rPr lang="ar" sz="1100">
                          <a:latin typeface="Mada"/>
                          <a:ea typeface="Mada"/>
                          <a:cs typeface="Mada"/>
                          <a:sym typeface="Mada"/>
                        </a:rPr>
                        <a:t>Bronchiectasis</a:t>
                      </a:r>
                      <a:endParaRPr sz="1100">
                        <a:latin typeface="Mada"/>
                        <a:ea typeface="Mada"/>
                        <a:cs typeface="Mada"/>
                        <a:sym typeface="Mada"/>
                      </a:endParaRPr>
                    </a:p>
                    <a:p>
                      <a:pPr indent="-156249" lvl="1" marL="557999" rtl="0" algn="l">
                        <a:spcBef>
                          <a:spcPts val="0"/>
                        </a:spcBef>
                        <a:spcAft>
                          <a:spcPts val="0"/>
                        </a:spcAft>
                        <a:buClr>
                          <a:srgbClr val="000000"/>
                        </a:buClr>
                        <a:buSzPts val="1100"/>
                        <a:buFont typeface="Mada"/>
                        <a:buChar char="○"/>
                      </a:pPr>
                      <a:r>
                        <a:rPr lang="ar" sz="1100">
                          <a:latin typeface="Mada"/>
                          <a:ea typeface="Mada"/>
                          <a:cs typeface="Mada"/>
                          <a:sym typeface="Mada"/>
                        </a:rPr>
                        <a:t>Cystic fibrosis</a:t>
                      </a:r>
                      <a:endParaRPr sz="1100">
                        <a:latin typeface="Mada"/>
                        <a:ea typeface="Mada"/>
                        <a:cs typeface="Mada"/>
                        <a:sym typeface="Mada"/>
                      </a:endParaRPr>
                    </a:p>
                    <a:p>
                      <a:pPr indent="-192250" lvl="0" marL="244800" rtl="0" algn="l">
                        <a:spcBef>
                          <a:spcPts val="0"/>
                        </a:spcBef>
                        <a:spcAft>
                          <a:spcPts val="0"/>
                        </a:spcAft>
                        <a:buClr>
                          <a:srgbClr val="000000"/>
                        </a:buClr>
                        <a:buSzPts val="1100"/>
                        <a:buFont typeface="Mada"/>
                        <a:buChar char="●"/>
                      </a:pPr>
                      <a:r>
                        <a:rPr b="1" lang="ar" sz="1100">
                          <a:latin typeface="Mada"/>
                          <a:ea typeface="Mada"/>
                          <a:cs typeface="Mada"/>
                          <a:sym typeface="Mada"/>
                        </a:rPr>
                        <a:t>Chronic bronchitis</a:t>
                      </a:r>
                      <a:endParaRPr b="1" sz="1100">
                        <a:latin typeface="Mada"/>
                        <a:ea typeface="Mada"/>
                        <a:cs typeface="Mada"/>
                        <a:sym typeface="Mada"/>
                      </a:endParaRPr>
                    </a:p>
                    <a:p>
                      <a:pPr indent="-192250" lvl="0" marL="244800" rtl="0" algn="l">
                        <a:spcBef>
                          <a:spcPts val="0"/>
                        </a:spcBef>
                        <a:spcAft>
                          <a:spcPts val="0"/>
                        </a:spcAft>
                        <a:buClr>
                          <a:srgbClr val="000000"/>
                        </a:buClr>
                        <a:buSzPts val="1100"/>
                        <a:buFont typeface="Mada"/>
                        <a:buChar char="●"/>
                      </a:pPr>
                      <a:r>
                        <a:rPr b="1" lang="ar" sz="1100">
                          <a:latin typeface="Mada"/>
                          <a:ea typeface="Mada"/>
                          <a:cs typeface="Mada"/>
                          <a:sym typeface="Mada"/>
                        </a:rPr>
                        <a:t>Bronchial asthma</a:t>
                      </a:r>
                      <a:endParaRPr sz="1100">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tcPr>
                </a:tc>
                <a:tc>
                  <a:txBody>
                    <a:bodyPr/>
                    <a:lstStyle/>
                    <a:p>
                      <a:pPr indent="-192250" lvl="0" marL="244800" rtl="0" algn="l">
                        <a:spcBef>
                          <a:spcPts val="0"/>
                        </a:spcBef>
                        <a:spcAft>
                          <a:spcPts val="0"/>
                        </a:spcAft>
                        <a:buSzPts val="1100"/>
                        <a:buFont typeface="Mada"/>
                        <a:buChar char="●"/>
                      </a:pPr>
                      <a:r>
                        <a:rPr lang="ar" sz="1100">
                          <a:latin typeface="Mada"/>
                          <a:ea typeface="Mada"/>
                          <a:cs typeface="Mada"/>
                          <a:sym typeface="Mada"/>
                        </a:rPr>
                        <a:t>Healthy findings</a:t>
                      </a:r>
                      <a:endParaRPr sz="1100">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tcPr>
                </a:tc>
              </a:tr>
              <a:tr h="398425">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 DLco</a:t>
                      </a:r>
                      <a:endParaRPr b="1" sz="1200">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solidFill>
                      <a:schemeClr val="accent4"/>
                    </a:solidFill>
                  </a:tcPr>
                </a:tc>
                <a:tc>
                  <a:txBody>
                    <a:bodyPr/>
                    <a:lstStyle/>
                    <a:p>
                      <a:pPr indent="-192250" lvl="0" marL="244800" rtl="0" algn="l">
                        <a:spcBef>
                          <a:spcPts val="0"/>
                        </a:spcBef>
                        <a:spcAft>
                          <a:spcPts val="0"/>
                        </a:spcAft>
                        <a:buSzPts val="1100"/>
                        <a:buFont typeface="Mada"/>
                        <a:buChar char="●"/>
                      </a:pPr>
                      <a:r>
                        <a:rPr lang="ar" sz="1100">
                          <a:latin typeface="Mada"/>
                          <a:ea typeface="Mada"/>
                          <a:cs typeface="Mada"/>
                          <a:sym typeface="Mada"/>
                        </a:rPr>
                        <a:t>Obesity</a:t>
                      </a:r>
                      <a:endParaRPr sz="1100">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tcPr>
                </a:tc>
                <a:tc>
                  <a:txBody>
                    <a:bodyPr/>
                    <a:lstStyle/>
                    <a:p>
                      <a:pPr indent="-192250" lvl="0" marL="244800" rtl="0" algn="l">
                        <a:spcBef>
                          <a:spcPts val="0"/>
                        </a:spcBef>
                        <a:spcAft>
                          <a:spcPts val="0"/>
                        </a:spcAft>
                        <a:buSzPts val="1100"/>
                        <a:buFont typeface="Mada"/>
                        <a:buChar char="●"/>
                      </a:pPr>
                      <a:r>
                        <a:rPr lang="ar" sz="1100">
                          <a:latin typeface="Mada"/>
                          <a:ea typeface="Mada"/>
                          <a:cs typeface="Mada"/>
                          <a:sym typeface="Mada"/>
                        </a:rPr>
                        <a:t>Bronchial asthma</a:t>
                      </a:r>
                      <a:endParaRPr sz="1100">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tcPr>
                </a:tc>
                <a:tc>
                  <a:txBody>
                    <a:bodyPr/>
                    <a:lstStyle/>
                    <a:p>
                      <a:pPr indent="-192250" lvl="0" marL="244800" rtl="0" algn="l">
                        <a:spcBef>
                          <a:spcPts val="0"/>
                        </a:spcBef>
                        <a:spcAft>
                          <a:spcPts val="0"/>
                        </a:spcAft>
                        <a:buSzPts val="1100"/>
                        <a:buFont typeface="Mada"/>
                        <a:buChar char="●"/>
                      </a:pPr>
                      <a:r>
                        <a:rPr lang="ar" sz="1100">
                          <a:latin typeface="Mada"/>
                          <a:ea typeface="Mada"/>
                          <a:cs typeface="Mada"/>
                          <a:sym typeface="Mada"/>
                        </a:rPr>
                        <a:t>Polycythemia</a:t>
                      </a:r>
                      <a:endParaRPr sz="1100">
                        <a:latin typeface="Mada"/>
                        <a:ea typeface="Mada"/>
                        <a:cs typeface="Mada"/>
                        <a:sym typeface="Mada"/>
                      </a:endParaRPr>
                    </a:p>
                    <a:p>
                      <a:pPr indent="-192250" lvl="0" marL="244800" rtl="0" algn="l">
                        <a:spcBef>
                          <a:spcPts val="0"/>
                        </a:spcBef>
                        <a:spcAft>
                          <a:spcPts val="0"/>
                        </a:spcAft>
                        <a:buSzPts val="1100"/>
                        <a:buFont typeface="Mada"/>
                        <a:buChar char="●"/>
                      </a:pPr>
                      <a:r>
                        <a:rPr lang="ar" sz="1100">
                          <a:latin typeface="Mada"/>
                          <a:ea typeface="Mada"/>
                          <a:cs typeface="Mada"/>
                          <a:sym typeface="Mada"/>
                        </a:rPr>
                        <a:t>Mild heart failure and left-to-right cardiac shunts </a:t>
                      </a:r>
                      <a:endParaRPr sz="1100">
                        <a:latin typeface="Mada"/>
                        <a:ea typeface="Mada"/>
                        <a:cs typeface="Mada"/>
                        <a:sym typeface="Mada"/>
                      </a:endParaRPr>
                    </a:p>
                  </a:txBody>
                  <a:tcPr marT="91425" marB="91425" marR="91425" marL="91425" anchor="ctr">
                    <a:lnL cap="flat" cmpd="sng" w="9525">
                      <a:solidFill>
                        <a:srgbClr val="D0E0FC"/>
                      </a:solidFill>
                      <a:prstDash val="solid"/>
                      <a:round/>
                      <a:headEnd len="sm" w="sm" type="none"/>
                      <a:tailEnd len="sm" w="sm" type="none"/>
                    </a:lnL>
                    <a:lnR cap="flat" cmpd="sng" w="9525">
                      <a:solidFill>
                        <a:srgbClr val="D0E0FC"/>
                      </a:solidFill>
                      <a:prstDash val="solid"/>
                      <a:round/>
                      <a:headEnd len="sm" w="sm" type="none"/>
                      <a:tailEnd len="sm" w="sm" type="none"/>
                    </a:lnR>
                    <a:lnT cap="flat" cmpd="sng" w="9525">
                      <a:solidFill>
                        <a:srgbClr val="D0E0FC"/>
                      </a:solidFill>
                      <a:prstDash val="solid"/>
                      <a:round/>
                      <a:headEnd len="sm" w="sm" type="none"/>
                      <a:tailEnd len="sm" w="sm" type="none"/>
                    </a:lnT>
                    <a:lnB cap="flat" cmpd="sng" w="9525">
                      <a:solidFill>
                        <a:srgbClr val="D0E0FC"/>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2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551" name="Google Shape;551;p20"/>
          <p:cNvSpPr txBox="1"/>
          <p:nvPr/>
        </p:nvSpPr>
        <p:spPr>
          <a:xfrm>
            <a:off x="277200" y="1182018"/>
            <a:ext cx="6385500" cy="2943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accent5"/>
              </a:buClr>
              <a:buSzPts val="2200"/>
              <a:buFont typeface="Mada"/>
              <a:buChar char="◄"/>
            </a:pPr>
            <a:r>
              <a:rPr b="1" lang="ar" sz="2200">
                <a:solidFill>
                  <a:schemeClr val="accent5"/>
                </a:solidFill>
                <a:highlight>
                  <a:schemeClr val="accent4"/>
                </a:highlight>
                <a:latin typeface="Mada"/>
                <a:ea typeface="Mada"/>
                <a:cs typeface="Mada"/>
                <a:sym typeface="Mada"/>
              </a:rPr>
              <a:t>How do we approach pulmonary function test?</a:t>
            </a:r>
            <a:endParaRPr b="1" sz="2200">
              <a:solidFill>
                <a:schemeClr val="accent5"/>
              </a:solidFill>
              <a:highlight>
                <a:schemeClr val="accent4"/>
              </a:highlight>
              <a:latin typeface="Mada"/>
              <a:ea typeface="Mada"/>
              <a:cs typeface="Mada"/>
              <a:sym typeface="Mada"/>
            </a:endParaRPr>
          </a:p>
        </p:txBody>
      </p:sp>
      <p:sp>
        <p:nvSpPr>
          <p:cNvPr id="552" name="Google Shape;552;p20"/>
          <p:cNvSpPr/>
          <p:nvPr/>
        </p:nvSpPr>
        <p:spPr>
          <a:xfrm>
            <a:off x="277200" y="1767525"/>
            <a:ext cx="7005600" cy="2510100"/>
          </a:xfrm>
          <a:prstGeom prst="roundRect">
            <a:avLst>
              <a:gd fmla="val 12798" name="adj"/>
            </a:avLst>
          </a:prstGeom>
          <a:solidFill>
            <a:srgbClr val="EFEFEF"/>
          </a:solid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First, we differentiate whether it is obstructive or restrictive → by spirometry.</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Second, we give bronchodilator ; to know if it's reversible </a:t>
            </a:r>
            <a:r>
              <a:rPr b="1" baseline="30000"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or irreversible (COPD).</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Lastly →DLCO to know what type of COPD is it (emphysema → decreased, bronchitis → normal).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Measure the inspiratory ”diaphragm”/expiratory muscles, if all the tests are normal and SOB is present. Example, connective tissue dis/autoimmune dis ( SLE, scleroderma, dermatomyositis, polymyositis) affecting muscles.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If the patient is known to have connective tissue disease + progressive SOB→ MIP and MEP will show very low muscles strength, particularly EP “expiratory”.</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patient is stable, so steroids intake is usually the cause of his myopathy! “Which is the reason behind his dyspnea”</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1200">
                <a:solidFill>
                  <a:srgbClr val="999999"/>
                </a:solidFill>
                <a:latin typeface="Mada"/>
                <a:ea typeface="Mada"/>
                <a:cs typeface="Mada"/>
                <a:sym typeface="Mada"/>
              </a:rPr>
              <a:t>So we always have to think about drugs since they reduce muscle force.</a:t>
            </a:r>
            <a:endParaRPr/>
          </a:p>
        </p:txBody>
      </p:sp>
      <p:cxnSp>
        <p:nvCxnSpPr>
          <p:cNvPr id="553" name="Google Shape;553;p20"/>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554" name="Google Shape;554;p20"/>
          <p:cNvSpPr txBox="1"/>
          <p:nvPr/>
        </p:nvSpPr>
        <p:spPr>
          <a:xfrm>
            <a:off x="201075" y="4897450"/>
            <a:ext cx="3428400" cy="4643100"/>
          </a:xfrm>
          <a:prstGeom prst="rect">
            <a:avLst/>
          </a:prstGeom>
          <a:noFill/>
          <a:ln cap="flat" cmpd="sng" w="19050">
            <a:solidFill>
              <a:srgbClr val="6AA84F"/>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a:t>
            </a:r>
            <a:r>
              <a:rPr b="1" lang="ar" sz="1200">
                <a:latin typeface="Mada"/>
                <a:ea typeface="Mada"/>
                <a:cs typeface="Mada"/>
                <a:sym typeface="Mada"/>
              </a:rPr>
              <a:t>FVC + </a:t>
            </a:r>
            <a:r>
              <a:rPr b="1" lang="ar" sz="1200">
                <a:solidFill>
                  <a:schemeClr val="dk1"/>
                </a:solidFill>
                <a:latin typeface="Mada"/>
                <a:ea typeface="Mada"/>
                <a:cs typeface="Mada"/>
                <a:sym typeface="Mada"/>
              </a:rPr>
              <a:t>↓</a:t>
            </a:r>
            <a:r>
              <a:rPr b="1" lang="ar" sz="1200">
                <a:latin typeface="Mada"/>
                <a:ea typeface="Mada"/>
                <a:cs typeface="Mada"/>
                <a:sym typeface="Mada"/>
              </a:rPr>
              <a:t>FEV1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Suggestive of </a:t>
            </a:r>
            <a:r>
              <a:rPr lang="ar" sz="1200">
                <a:latin typeface="Mada"/>
                <a:ea typeface="Mada"/>
                <a:cs typeface="Mada"/>
                <a:sym typeface="Mada"/>
              </a:rPr>
              <a:t>obstructive</a:t>
            </a:r>
            <a:endParaRPr sz="1200">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 </a:t>
            </a:r>
            <a:r>
              <a:rPr b="1" lang="ar" sz="1200">
                <a:latin typeface="Mada"/>
                <a:ea typeface="Mada"/>
                <a:cs typeface="Mada"/>
                <a:sym typeface="Mada"/>
              </a:rPr>
              <a:t>FEV1/FVC:</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a:t>
            </a:r>
            <a:r>
              <a:rPr lang="ar" sz="1200">
                <a:latin typeface="Mada"/>
                <a:ea typeface="Mada"/>
                <a:cs typeface="Mada"/>
                <a:sym typeface="Mada"/>
              </a:rPr>
              <a:t>uggestive of restrictive</a:t>
            </a:r>
            <a:endParaRPr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How to confirm restrictive?</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By lung volume </a:t>
            </a:r>
            <a:endParaRPr sz="1200">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 </a:t>
            </a:r>
            <a:r>
              <a:rPr b="1" lang="ar" sz="1200">
                <a:latin typeface="Mada"/>
                <a:ea typeface="Mada"/>
                <a:cs typeface="Mada"/>
                <a:sym typeface="Mada"/>
              </a:rPr>
              <a:t>TLC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Diagnosis with restrictive lung disease confirmed</a:t>
            </a:r>
            <a:endParaRPr sz="1200">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a:t>
            </a:r>
            <a:r>
              <a:rPr b="1" lang="ar" sz="1200">
                <a:latin typeface="Mada"/>
                <a:ea typeface="Mada"/>
                <a:cs typeface="Mada"/>
                <a:sym typeface="Mada"/>
              </a:rPr>
              <a:t>PI + </a:t>
            </a:r>
            <a:r>
              <a:rPr b="1" lang="ar" sz="1200">
                <a:solidFill>
                  <a:schemeClr val="dk1"/>
                </a:solidFill>
                <a:latin typeface="Mada"/>
                <a:ea typeface="Mada"/>
                <a:cs typeface="Mada"/>
                <a:sym typeface="Mada"/>
              </a:rPr>
              <a:t>↓</a:t>
            </a:r>
            <a:r>
              <a:rPr b="1" lang="ar" sz="1200">
                <a:latin typeface="Mada"/>
                <a:ea typeface="Mada"/>
                <a:cs typeface="Mada"/>
                <a:sym typeface="Mada"/>
              </a:rPr>
              <a:t>PE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a:t>
            </a:r>
            <a:r>
              <a:rPr lang="ar" sz="1200">
                <a:latin typeface="Mada"/>
                <a:ea typeface="Mada"/>
                <a:cs typeface="Mada"/>
                <a:sym typeface="Mada"/>
              </a:rPr>
              <a:t>bnormality in the diaphragm and abdominal muscles</a:t>
            </a:r>
            <a:endParaRPr sz="1200">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 </a:t>
            </a:r>
            <a:r>
              <a:rPr b="1" lang="ar" sz="1200">
                <a:latin typeface="Mada"/>
                <a:ea typeface="Mada"/>
                <a:cs typeface="Mada"/>
                <a:sym typeface="Mada"/>
              </a:rPr>
              <a:t>TLCO:</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a:t>
            </a:r>
            <a:r>
              <a:rPr lang="ar" sz="1200">
                <a:latin typeface="Mada"/>
                <a:ea typeface="Mada"/>
                <a:cs typeface="Mada"/>
                <a:sym typeface="Mada"/>
              </a:rPr>
              <a:t>ecreased perfusion capacity </a:t>
            </a:r>
            <a:endParaRPr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What is the diagnosis?</a:t>
            </a:r>
            <a:endParaRPr b="1"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the patient has obstructive and restrictive lung disease with respiratory muscle weakness and decreased DLco</a:t>
            </a:r>
            <a:endParaRPr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W</a:t>
            </a:r>
            <a:r>
              <a:rPr b="1" lang="ar" sz="1200">
                <a:latin typeface="Mada"/>
                <a:ea typeface="Mada"/>
                <a:cs typeface="Mada"/>
                <a:sym typeface="Mada"/>
              </a:rPr>
              <a:t>hich diseases can give such as these findings?</a:t>
            </a:r>
            <a:endParaRPr b="1" sz="1200">
              <a:latin typeface="Mada"/>
              <a:ea typeface="Mada"/>
              <a:cs typeface="Mada"/>
              <a:sym typeface="Mada"/>
            </a:endParaRPr>
          </a:p>
          <a:p>
            <a:pPr indent="-304800" lvl="0" marL="457200" rtl="0" algn="l">
              <a:spcBef>
                <a:spcPts val="0"/>
              </a:spcBef>
              <a:spcAft>
                <a:spcPts val="0"/>
              </a:spcAft>
              <a:buClr>
                <a:srgbClr val="CC0000"/>
              </a:buClr>
              <a:buSzPts val="1200"/>
              <a:buFont typeface="Mada"/>
              <a:buAutoNum type="arabicParenR"/>
            </a:pPr>
            <a:r>
              <a:rPr b="1" lang="ar" sz="1200">
                <a:solidFill>
                  <a:srgbClr val="CC0000"/>
                </a:solidFill>
                <a:latin typeface="Mada"/>
                <a:ea typeface="Mada"/>
                <a:cs typeface="Mada"/>
                <a:sym typeface="Mada"/>
              </a:rPr>
              <a:t>Sarcoidosis</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AutoNum type="arabicParenR"/>
            </a:pPr>
            <a:r>
              <a:rPr lang="ar" sz="1200">
                <a:latin typeface="Mada"/>
                <a:ea typeface="Mada"/>
                <a:cs typeface="Mada"/>
                <a:sym typeface="Mada"/>
              </a:rPr>
              <a:t>SLE</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lang="ar" sz="1200">
                <a:latin typeface="Mada"/>
                <a:ea typeface="Mada"/>
                <a:cs typeface="Mada"/>
                <a:sym typeface="Mada"/>
              </a:rPr>
              <a:t>Scleroderma</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lang="ar" sz="1200">
                <a:latin typeface="Mada"/>
                <a:ea typeface="Mada"/>
                <a:cs typeface="Mada"/>
                <a:sym typeface="Mada"/>
              </a:rPr>
              <a:t>Due to corticosteroid therapy on top of lung disease (causing muscle weakness)</a:t>
            </a:r>
            <a:endParaRPr sz="1200">
              <a:latin typeface="Mada"/>
              <a:ea typeface="Mada"/>
              <a:cs typeface="Mada"/>
              <a:sym typeface="Mada"/>
            </a:endParaRPr>
          </a:p>
        </p:txBody>
      </p:sp>
      <p:grpSp>
        <p:nvGrpSpPr>
          <p:cNvPr id="555" name="Google Shape;555;p20"/>
          <p:cNvGrpSpPr/>
          <p:nvPr/>
        </p:nvGrpSpPr>
        <p:grpSpPr>
          <a:xfrm>
            <a:off x="3727524" y="5112801"/>
            <a:ext cx="3554702" cy="4006323"/>
            <a:chOff x="3727013" y="4897353"/>
            <a:chExt cx="3607735" cy="3889634"/>
          </a:xfrm>
        </p:grpSpPr>
        <p:grpSp>
          <p:nvGrpSpPr>
            <p:cNvPr id="556" name="Google Shape;556;p20"/>
            <p:cNvGrpSpPr/>
            <p:nvPr/>
          </p:nvGrpSpPr>
          <p:grpSpPr>
            <a:xfrm>
              <a:off x="3727013" y="4897353"/>
              <a:ext cx="3607735" cy="3889634"/>
              <a:chOff x="3727013" y="4897353"/>
              <a:chExt cx="3607735" cy="3889634"/>
            </a:xfrm>
          </p:grpSpPr>
          <p:grpSp>
            <p:nvGrpSpPr>
              <p:cNvPr id="557" name="Google Shape;557;p20"/>
              <p:cNvGrpSpPr/>
              <p:nvPr/>
            </p:nvGrpSpPr>
            <p:grpSpPr>
              <a:xfrm>
                <a:off x="3727013" y="4897353"/>
                <a:ext cx="3607735" cy="3889634"/>
                <a:chOff x="445725" y="1121350"/>
                <a:chExt cx="5170898" cy="4224649"/>
              </a:xfrm>
            </p:grpSpPr>
            <p:pic>
              <p:nvPicPr>
                <p:cNvPr id="558" name="Google Shape;558;p20"/>
                <p:cNvPicPr preferRelativeResize="0"/>
                <p:nvPr/>
              </p:nvPicPr>
              <p:blipFill rotWithShape="1">
                <a:blip r:embed="rId3">
                  <a:alphaModFix/>
                </a:blip>
                <a:srcRect b="12926" l="14727" r="24215" t="18463"/>
                <a:stretch/>
              </p:blipFill>
              <p:spPr>
                <a:xfrm>
                  <a:off x="445725" y="1121350"/>
                  <a:ext cx="5170898" cy="4224649"/>
                </a:xfrm>
                <a:prstGeom prst="rect">
                  <a:avLst/>
                </a:prstGeom>
                <a:noFill/>
                <a:ln cap="flat" cmpd="sng" w="28575">
                  <a:solidFill>
                    <a:schemeClr val="accent3"/>
                  </a:solidFill>
                  <a:prstDash val="solid"/>
                  <a:round/>
                  <a:headEnd len="sm" w="sm" type="none"/>
                  <a:tailEnd len="sm" w="sm" type="none"/>
                </a:ln>
              </p:spPr>
            </p:pic>
            <p:sp>
              <p:nvSpPr>
                <p:cNvPr id="559" name="Google Shape;559;p20"/>
                <p:cNvSpPr/>
                <p:nvPr/>
              </p:nvSpPr>
              <p:spPr>
                <a:xfrm rot="10800000">
                  <a:off x="4752756" y="1795230"/>
                  <a:ext cx="129600" cy="156300"/>
                </a:xfrm>
                <a:prstGeom prst="upArrow">
                  <a:avLst>
                    <a:gd fmla="val 50000" name="adj1"/>
                    <a:gd fmla="val 50000" name="adj2"/>
                  </a:avLst>
                </a:prstGeom>
                <a:solidFill>
                  <a:schemeClr val="accent3"/>
                </a:solid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0"/>
                <p:cNvSpPr/>
                <p:nvPr/>
              </p:nvSpPr>
              <p:spPr>
                <a:xfrm>
                  <a:off x="3779994" y="2065271"/>
                  <a:ext cx="148200" cy="193200"/>
                </a:xfrm>
                <a:prstGeom prst="upArrow">
                  <a:avLst>
                    <a:gd fmla="val 50000" name="adj1"/>
                    <a:gd fmla="val 50000" name="adj2"/>
                  </a:avLst>
                </a:prstGeom>
                <a:solidFill>
                  <a:schemeClr val="accent3"/>
                </a:solid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0"/>
                <p:cNvSpPr/>
                <p:nvPr/>
              </p:nvSpPr>
              <p:spPr>
                <a:xfrm rot="10800000">
                  <a:off x="4734169" y="3211771"/>
                  <a:ext cx="148200" cy="193200"/>
                </a:xfrm>
                <a:prstGeom prst="upArrow">
                  <a:avLst>
                    <a:gd fmla="val 50000" name="adj1"/>
                    <a:gd fmla="val 50000" name="adj2"/>
                  </a:avLst>
                </a:prstGeom>
                <a:solidFill>
                  <a:schemeClr val="accent3"/>
                </a:solid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0"/>
                <p:cNvSpPr/>
                <p:nvPr/>
              </p:nvSpPr>
              <p:spPr>
                <a:xfrm rot="10800000">
                  <a:off x="4734156" y="4188632"/>
                  <a:ext cx="148200" cy="141900"/>
                </a:xfrm>
                <a:prstGeom prst="upArrow">
                  <a:avLst>
                    <a:gd fmla="val 50000" name="adj1"/>
                    <a:gd fmla="val 50000" name="adj2"/>
                  </a:avLst>
                </a:prstGeom>
                <a:solidFill>
                  <a:schemeClr val="accent3"/>
                </a:solid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0"/>
                <p:cNvSpPr/>
                <p:nvPr/>
              </p:nvSpPr>
              <p:spPr>
                <a:xfrm rot="10800000">
                  <a:off x="4734169" y="4472021"/>
                  <a:ext cx="148200" cy="193200"/>
                </a:xfrm>
                <a:prstGeom prst="upArrow">
                  <a:avLst>
                    <a:gd fmla="val 50000" name="adj1"/>
                    <a:gd fmla="val 50000" name="adj2"/>
                  </a:avLst>
                </a:prstGeom>
                <a:solidFill>
                  <a:schemeClr val="accent3"/>
                </a:solid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4" name="Google Shape;564;p20"/>
              <p:cNvSpPr/>
              <p:nvPr/>
            </p:nvSpPr>
            <p:spPr>
              <a:xfrm rot="10800000">
                <a:off x="6734175" y="5710325"/>
                <a:ext cx="84000" cy="135300"/>
              </a:xfrm>
              <a:prstGeom prst="upArrow">
                <a:avLst>
                  <a:gd fmla="val 50000" name="adj1"/>
                  <a:gd fmla="val 50000" name="adj2"/>
                </a:avLst>
              </a:prstGeom>
              <a:solidFill>
                <a:schemeClr val="accent3"/>
              </a:solid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5" name="Google Shape;565;p20"/>
            <p:cNvSpPr/>
            <p:nvPr/>
          </p:nvSpPr>
          <p:spPr>
            <a:xfrm rot="10800000">
              <a:off x="6719625" y="7537650"/>
              <a:ext cx="99000" cy="134700"/>
            </a:xfrm>
            <a:prstGeom prst="upArrow">
              <a:avLst>
                <a:gd fmla="val 50000" name="adj1"/>
                <a:gd fmla="val 50000" name="adj2"/>
              </a:avLst>
            </a:prstGeom>
            <a:solidFill>
              <a:schemeClr val="accent3"/>
            </a:solid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6" name="Google Shape;566;p20"/>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Pulmonary function tests</a:t>
            </a:r>
            <a:endParaRPr b="1" sz="2600">
              <a:latin typeface="Mada"/>
              <a:ea typeface="Mada"/>
              <a:cs typeface="Mada"/>
              <a:sym typeface="Mada"/>
            </a:endParaRPr>
          </a:p>
        </p:txBody>
      </p:sp>
      <p:sp>
        <p:nvSpPr>
          <p:cNvPr id="567" name="Google Shape;567;p20"/>
          <p:cNvSpPr txBox="1"/>
          <p:nvPr/>
        </p:nvSpPr>
        <p:spPr>
          <a:xfrm>
            <a:off x="277192" y="4362181"/>
            <a:ext cx="4713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6AA84F"/>
              </a:buClr>
              <a:buSzPts val="2200"/>
              <a:buFont typeface="Mada"/>
              <a:buChar char="◄"/>
            </a:pPr>
            <a:r>
              <a:rPr b="1" lang="ar" sz="2200">
                <a:solidFill>
                  <a:srgbClr val="6AA84F"/>
                </a:solidFill>
                <a:highlight>
                  <a:schemeClr val="accent4"/>
                </a:highlight>
                <a:latin typeface="Mada"/>
                <a:ea typeface="Mada"/>
                <a:cs typeface="Mada"/>
                <a:sym typeface="Mada"/>
              </a:rPr>
              <a:t>Dr’s explanation:</a:t>
            </a:r>
            <a:endParaRPr b="1" sz="2200">
              <a:solidFill>
                <a:srgbClr val="6AA84F"/>
              </a:solidFill>
              <a:highlight>
                <a:schemeClr val="accent4"/>
              </a:highlight>
              <a:latin typeface="Mada"/>
              <a:ea typeface="Mada"/>
              <a:cs typeface="Mada"/>
              <a:sym typeface="Mad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2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573" name="Google Shape;573;p21"/>
          <p:cNvSpPr txBox="1"/>
          <p:nvPr/>
        </p:nvSpPr>
        <p:spPr>
          <a:xfrm>
            <a:off x="222650" y="1447800"/>
            <a:ext cx="4623600" cy="739500"/>
          </a:xfrm>
          <a:prstGeom prst="rect">
            <a:avLst/>
          </a:prstGeom>
          <a:noFill/>
          <a:ln>
            <a:noFill/>
          </a:ln>
        </p:spPr>
        <p:txBody>
          <a:bodyPr anchorCtr="0" anchor="ctr" bIns="232875" lIns="232875" spcFirstLastPara="1" rIns="232875" wrap="square" tIns="232875">
            <a:noAutofit/>
          </a:bodyPr>
          <a:lstStyle/>
          <a:p>
            <a:pPr indent="-304800" lvl="0" marL="457200" rtl="0" algn="l">
              <a:spcBef>
                <a:spcPts val="0"/>
              </a:spcBef>
              <a:spcAft>
                <a:spcPts val="0"/>
              </a:spcAft>
              <a:buClr>
                <a:srgbClr val="1C4587"/>
              </a:buClr>
              <a:buSzPts val="1200"/>
              <a:buFont typeface="Mada"/>
              <a:buChar char="●"/>
            </a:pPr>
            <a:r>
              <a:rPr lang="ar" sz="1200">
                <a:solidFill>
                  <a:srgbClr val="1C4587"/>
                </a:solidFill>
                <a:latin typeface="Mada"/>
                <a:ea typeface="Mada"/>
                <a:cs typeface="Mada"/>
                <a:sym typeface="Mada"/>
              </a:rPr>
              <a:t>Is an endoscopic procedure allows direct visualization of the endo-bronchial tree down to the subsegmental level  which is used for </a:t>
            </a:r>
            <a:r>
              <a:rPr b="1" lang="ar" sz="1200">
                <a:solidFill>
                  <a:srgbClr val="1C4587"/>
                </a:solidFill>
                <a:latin typeface="Mada"/>
                <a:ea typeface="Mada"/>
                <a:cs typeface="Mada"/>
                <a:sym typeface="Mada"/>
              </a:rPr>
              <a:t>diagnostic</a:t>
            </a:r>
            <a:r>
              <a:rPr lang="ar" sz="1200">
                <a:solidFill>
                  <a:srgbClr val="1C4587"/>
                </a:solidFill>
                <a:latin typeface="Mada"/>
                <a:ea typeface="Mada"/>
                <a:cs typeface="Mada"/>
                <a:sym typeface="Mada"/>
              </a:rPr>
              <a:t> </a:t>
            </a:r>
            <a:r>
              <a:rPr b="1" lang="ar" sz="1200">
                <a:solidFill>
                  <a:srgbClr val="1C4587"/>
                </a:solidFill>
                <a:latin typeface="Mada"/>
                <a:ea typeface="Mada"/>
                <a:cs typeface="Mada"/>
                <a:sym typeface="Mada"/>
              </a:rPr>
              <a:t>and</a:t>
            </a:r>
            <a:r>
              <a:rPr lang="ar" sz="1200">
                <a:solidFill>
                  <a:srgbClr val="1C4587"/>
                </a:solidFill>
                <a:latin typeface="Mada"/>
                <a:ea typeface="Mada"/>
                <a:cs typeface="Mada"/>
                <a:sym typeface="Mada"/>
              </a:rPr>
              <a:t> </a:t>
            </a:r>
            <a:r>
              <a:rPr b="1" lang="ar" sz="1200">
                <a:solidFill>
                  <a:srgbClr val="1C4587"/>
                </a:solidFill>
                <a:latin typeface="Mada"/>
                <a:ea typeface="Mada"/>
                <a:cs typeface="Mada"/>
                <a:sym typeface="Mada"/>
              </a:rPr>
              <a:t>therapeutic</a:t>
            </a:r>
            <a:r>
              <a:rPr lang="ar" sz="1200">
                <a:solidFill>
                  <a:srgbClr val="1C4587"/>
                </a:solidFill>
                <a:latin typeface="Mada"/>
                <a:ea typeface="Mada"/>
                <a:cs typeface="Mada"/>
                <a:sym typeface="Mada"/>
              </a:rPr>
              <a:t> </a:t>
            </a:r>
            <a:r>
              <a:rPr b="1" lang="ar" sz="1200">
                <a:solidFill>
                  <a:srgbClr val="1C4587"/>
                </a:solidFill>
                <a:latin typeface="Mada"/>
                <a:ea typeface="Mada"/>
                <a:cs typeface="Mada"/>
                <a:sym typeface="Mada"/>
              </a:rPr>
              <a:t>purposes</a:t>
            </a:r>
            <a:r>
              <a:rPr lang="ar" sz="1200">
                <a:solidFill>
                  <a:srgbClr val="1C4587"/>
                </a:solidFill>
                <a:latin typeface="Mada"/>
                <a:ea typeface="Mada"/>
                <a:cs typeface="Mada"/>
                <a:sym typeface="Mada"/>
              </a:rPr>
              <a:t>. </a:t>
            </a:r>
            <a:r>
              <a:rPr b="1" baseline="30000" lang="ar" sz="1200">
                <a:solidFill>
                  <a:srgbClr val="1C4587"/>
                </a:solidFill>
                <a:latin typeface="Mada"/>
                <a:ea typeface="Mada"/>
                <a:cs typeface="Mada"/>
                <a:sym typeface="Mada"/>
              </a:rPr>
              <a:t>1</a:t>
            </a:r>
            <a:endParaRPr sz="1200">
              <a:solidFill>
                <a:srgbClr val="1C4587"/>
              </a:solidFill>
              <a:latin typeface="Mada"/>
              <a:ea typeface="Mada"/>
              <a:cs typeface="Mada"/>
              <a:sym typeface="Mada"/>
            </a:endParaRPr>
          </a:p>
        </p:txBody>
      </p:sp>
      <p:pic>
        <p:nvPicPr>
          <p:cNvPr id="574" name="Google Shape;574;p21"/>
          <p:cNvPicPr preferRelativeResize="0"/>
          <p:nvPr/>
        </p:nvPicPr>
        <p:blipFill>
          <a:blip r:embed="rId3">
            <a:alphaModFix/>
          </a:blip>
          <a:stretch>
            <a:fillRect/>
          </a:stretch>
        </p:blipFill>
        <p:spPr>
          <a:xfrm>
            <a:off x="4826825" y="948225"/>
            <a:ext cx="2461601" cy="1270499"/>
          </a:xfrm>
          <a:prstGeom prst="rect">
            <a:avLst/>
          </a:prstGeom>
          <a:noFill/>
          <a:ln>
            <a:noFill/>
          </a:ln>
        </p:spPr>
      </p:pic>
      <p:sp>
        <p:nvSpPr>
          <p:cNvPr id="575" name="Google Shape;575;p21"/>
          <p:cNvSpPr txBox="1"/>
          <p:nvPr/>
        </p:nvSpPr>
        <p:spPr>
          <a:xfrm>
            <a:off x="0" y="9816425"/>
            <a:ext cx="7560000" cy="87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1-If you want to see outside the luminal cavity (e.g. lymph nodes), you can use endobronchial ultrasound. If the patient is a smoker and the X-Ray or CT shows a mass then you always have to think of malignancy first. </a:t>
            </a:r>
            <a:r>
              <a:rPr lang="ar" sz="1000">
                <a:solidFill>
                  <a:schemeClr val="accent6"/>
                </a:solidFill>
                <a:latin typeface="Mada"/>
                <a:ea typeface="Mada"/>
                <a:cs typeface="Mada"/>
                <a:sym typeface="Mada"/>
              </a:rPr>
              <a:t>Do a bronchoscopy and biopsy to confirm suspicion.</a:t>
            </a:r>
            <a:endParaRPr sz="1000">
              <a:solidFill>
                <a:schemeClr val="accent6"/>
              </a:solidFill>
              <a:latin typeface="Mada"/>
              <a:ea typeface="Mada"/>
              <a:cs typeface="Mada"/>
              <a:sym typeface="Mada"/>
            </a:endParaRPr>
          </a:p>
        </p:txBody>
      </p:sp>
      <p:sp>
        <p:nvSpPr>
          <p:cNvPr id="576" name="Google Shape;576;p21"/>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Bronchoscopy </a:t>
            </a:r>
            <a:endParaRPr b="1" sz="2600">
              <a:latin typeface="Mada"/>
              <a:ea typeface="Mada"/>
              <a:cs typeface="Mada"/>
              <a:sym typeface="Mada"/>
            </a:endParaRPr>
          </a:p>
        </p:txBody>
      </p:sp>
      <p:grpSp>
        <p:nvGrpSpPr>
          <p:cNvPr id="577" name="Google Shape;577;p21"/>
          <p:cNvGrpSpPr/>
          <p:nvPr/>
        </p:nvGrpSpPr>
        <p:grpSpPr>
          <a:xfrm>
            <a:off x="222659" y="931741"/>
            <a:ext cx="2461586" cy="516050"/>
            <a:chOff x="6289825" y="2649975"/>
            <a:chExt cx="2134200" cy="516050"/>
          </a:xfrm>
        </p:grpSpPr>
        <p:sp>
          <p:nvSpPr>
            <p:cNvPr id="578" name="Google Shape;578;p21"/>
            <p:cNvSpPr/>
            <p:nvPr/>
          </p:nvSpPr>
          <p:spPr>
            <a:xfrm>
              <a:off x="6349750" y="2649975"/>
              <a:ext cx="2007600" cy="463500"/>
            </a:xfrm>
            <a:prstGeom prst="homePlate">
              <a:avLst>
                <a:gd fmla="val 50000"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1"/>
            <p:cNvSpPr/>
            <p:nvPr/>
          </p:nvSpPr>
          <p:spPr>
            <a:xfrm>
              <a:off x="6289825" y="2702525"/>
              <a:ext cx="2134200" cy="463500"/>
            </a:xfrm>
            <a:prstGeom prst="homePlate">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200">
                  <a:solidFill>
                    <a:schemeClr val="lt1"/>
                  </a:solidFill>
                  <a:latin typeface="Mada"/>
                  <a:ea typeface="Mada"/>
                  <a:cs typeface="Mada"/>
                  <a:sym typeface="Mada"/>
                </a:rPr>
                <a:t>5. Bronchoscopy</a:t>
              </a:r>
              <a:endParaRPr b="1" sz="2200">
                <a:solidFill>
                  <a:schemeClr val="lt1"/>
                </a:solidFill>
                <a:latin typeface="Mada"/>
                <a:ea typeface="Mada"/>
                <a:cs typeface="Mada"/>
                <a:sym typeface="Mada"/>
              </a:endParaRPr>
            </a:p>
          </p:txBody>
        </p:sp>
      </p:grpSp>
      <p:sp>
        <p:nvSpPr>
          <p:cNvPr id="580" name="Google Shape;580;p21"/>
          <p:cNvSpPr txBox="1"/>
          <p:nvPr/>
        </p:nvSpPr>
        <p:spPr>
          <a:xfrm>
            <a:off x="229060" y="6557434"/>
            <a:ext cx="3225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accent5"/>
              </a:buClr>
              <a:buSzPts val="2200"/>
              <a:buFont typeface="Mada"/>
              <a:buChar char="◄"/>
            </a:pPr>
            <a:r>
              <a:rPr b="1" lang="ar" sz="2200">
                <a:solidFill>
                  <a:schemeClr val="accent5"/>
                </a:solidFill>
                <a:highlight>
                  <a:schemeClr val="accent4"/>
                </a:highlight>
                <a:latin typeface="Mada"/>
                <a:ea typeface="Mada"/>
                <a:cs typeface="Mada"/>
                <a:sym typeface="Mada"/>
              </a:rPr>
              <a:t>Collapse</a:t>
            </a:r>
            <a:endParaRPr b="1" baseline="30000" sz="2200">
              <a:solidFill>
                <a:schemeClr val="accent5"/>
              </a:solidFill>
              <a:highlight>
                <a:schemeClr val="accent4"/>
              </a:highlight>
              <a:latin typeface="Mada"/>
              <a:ea typeface="Mada"/>
              <a:cs typeface="Mada"/>
              <a:sym typeface="Mada"/>
            </a:endParaRPr>
          </a:p>
        </p:txBody>
      </p:sp>
      <p:sp>
        <p:nvSpPr>
          <p:cNvPr id="581" name="Google Shape;581;p21"/>
          <p:cNvSpPr txBox="1"/>
          <p:nvPr/>
        </p:nvSpPr>
        <p:spPr>
          <a:xfrm>
            <a:off x="341850" y="6972663"/>
            <a:ext cx="6989100" cy="56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implying obstruction of the lobar bronchus) is accompanied by loss of volume and displacement of the mediastinum towards the affected side.</a:t>
            </a:r>
            <a:endParaRPr>
              <a:solidFill>
                <a:schemeClr val="dk1"/>
              </a:solidFill>
            </a:endParaRPr>
          </a:p>
        </p:txBody>
      </p:sp>
      <p:cxnSp>
        <p:nvCxnSpPr>
          <p:cNvPr id="582" name="Google Shape;582;p21"/>
          <p:cNvCxnSpPr>
            <a:stCxn id="583" idx="2"/>
            <a:endCxn id="584" idx="0"/>
          </p:cNvCxnSpPr>
          <p:nvPr/>
        </p:nvCxnSpPr>
        <p:spPr>
          <a:xfrm flipH="1">
            <a:off x="3967900" y="8034360"/>
            <a:ext cx="7200" cy="302700"/>
          </a:xfrm>
          <a:prstGeom prst="straightConnector1">
            <a:avLst/>
          </a:prstGeom>
          <a:noFill/>
          <a:ln cap="flat" cmpd="sng" w="19050">
            <a:solidFill>
              <a:srgbClr val="434343"/>
            </a:solidFill>
            <a:prstDash val="solid"/>
            <a:round/>
            <a:headEnd len="med" w="med" type="diamond"/>
            <a:tailEnd len="med" w="med" type="diamond"/>
          </a:ln>
        </p:spPr>
      </p:cxnSp>
      <p:cxnSp>
        <p:nvCxnSpPr>
          <p:cNvPr id="585" name="Google Shape;585;p21"/>
          <p:cNvCxnSpPr>
            <a:stCxn id="586" idx="1"/>
            <a:endCxn id="587" idx="1"/>
          </p:cNvCxnSpPr>
          <p:nvPr/>
        </p:nvCxnSpPr>
        <p:spPr>
          <a:xfrm rot="10800000">
            <a:off x="485101" y="8527972"/>
            <a:ext cx="28200" cy="977700"/>
          </a:xfrm>
          <a:prstGeom prst="bentConnector3">
            <a:avLst>
              <a:gd fmla="val 944241" name="adj1"/>
            </a:avLst>
          </a:prstGeom>
          <a:noFill/>
          <a:ln cap="flat" cmpd="sng" w="19050">
            <a:solidFill>
              <a:srgbClr val="999999"/>
            </a:solidFill>
            <a:prstDash val="solid"/>
            <a:round/>
            <a:headEnd len="med" w="med" type="diamond"/>
            <a:tailEnd len="med" w="med" type="diamond"/>
          </a:ln>
        </p:spPr>
      </p:cxnSp>
      <p:cxnSp>
        <p:nvCxnSpPr>
          <p:cNvPr id="588" name="Google Shape;588;p21"/>
          <p:cNvCxnSpPr>
            <a:stCxn id="589" idx="1"/>
            <a:endCxn id="587" idx="1"/>
          </p:cNvCxnSpPr>
          <p:nvPr/>
        </p:nvCxnSpPr>
        <p:spPr>
          <a:xfrm rot="10800000">
            <a:off x="485101" y="8528122"/>
            <a:ext cx="28200" cy="737700"/>
          </a:xfrm>
          <a:prstGeom prst="bentConnector3">
            <a:avLst>
              <a:gd fmla="val 944241" name="adj1"/>
            </a:avLst>
          </a:prstGeom>
          <a:noFill/>
          <a:ln cap="flat" cmpd="sng" w="19050">
            <a:solidFill>
              <a:srgbClr val="999999"/>
            </a:solidFill>
            <a:prstDash val="solid"/>
            <a:round/>
            <a:headEnd len="med" w="med" type="diamond"/>
            <a:tailEnd len="med" w="med" type="diamond"/>
          </a:ln>
        </p:spPr>
      </p:cxnSp>
      <p:grpSp>
        <p:nvGrpSpPr>
          <p:cNvPr id="590" name="Google Shape;590;p21"/>
          <p:cNvGrpSpPr/>
          <p:nvPr/>
        </p:nvGrpSpPr>
        <p:grpSpPr>
          <a:xfrm>
            <a:off x="485101" y="7656298"/>
            <a:ext cx="6827874" cy="1964510"/>
            <a:chOff x="451751" y="6647363"/>
            <a:chExt cx="6827874" cy="2300901"/>
          </a:xfrm>
        </p:grpSpPr>
        <p:sp>
          <p:nvSpPr>
            <p:cNvPr id="591" name="Google Shape;591;p21"/>
            <p:cNvSpPr/>
            <p:nvPr/>
          </p:nvSpPr>
          <p:spPr>
            <a:xfrm>
              <a:off x="3180953" y="8044912"/>
              <a:ext cx="1514400" cy="269724"/>
            </a:xfrm>
            <a:prstGeom prst="roundRect">
              <a:avLst>
                <a:gd fmla="val 16667" name="adj"/>
              </a:avLst>
            </a:prstGeom>
            <a:noFill/>
            <a:ln>
              <a:noFill/>
            </a:ln>
          </p:spPr>
          <p:txBody>
            <a:bodyPr anchorCtr="0" anchor="ctr" bIns="121950" lIns="121950" spcFirstLastPara="1" rIns="121950" wrap="square" tIns="121950">
              <a:noAutofit/>
            </a:bodyPr>
            <a:lstStyle/>
            <a:p>
              <a:pPr indent="0" lvl="0" marL="0" rtl="0" algn="ctr">
                <a:spcBef>
                  <a:spcPts val="0"/>
                </a:spcBef>
                <a:spcAft>
                  <a:spcPts val="0"/>
                </a:spcAft>
                <a:buNone/>
              </a:pPr>
              <a:r>
                <a:rPr lang="ar" sz="1200">
                  <a:latin typeface="Mada"/>
                  <a:ea typeface="Mada"/>
                  <a:cs typeface="Mada"/>
                  <a:sym typeface="Mada"/>
                </a:rPr>
                <a:t>inflammation</a:t>
              </a:r>
              <a:endParaRPr sz="1200">
                <a:latin typeface="Mada"/>
                <a:ea typeface="Mada"/>
                <a:cs typeface="Mada"/>
                <a:sym typeface="Mada"/>
              </a:endParaRPr>
            </a:p>
          </p:txBody>
        </p:sp>
        <p:sp>
          <p:nvSpPr>
            <p:cNvPr id="592" name="Google Shape;592;p21"/>
            <p:cNvSpPr/>
            <p:nvPr/>
          </p:nvSpPr>
          <p:spPr>
            <a:xfrm>
              <a:off x="3180953" y="8366636"/>
              <a:ext cx="1514400" cy="269700"/>
            </a:xfrm>
            <a:prstGeom prst="roundRect">
              <a:avLst>
                <a:gd fmla="val 16667" name="adj"/>
              </a:avLst>
            </a:prstGeom>
            <a:noFill/>
            <a:ln>
              <a:noFill/>
            </a:ln>
          </p:spPr>
          <p:txBody>
            <a:bodyPr anchorCtr="0" anchor="ctr" bIns="121950" lIns="121950" spcFirstLastPara="1" rIns="121950" wrap="square" tIns="121950">
              <a:noAutofit/>
            </a:bodyPr>
            <a:lstStyle/>
            <a:p>
              <a:pPr indent="0" lvl="0" marL="0" rtl="0" algn="ctr">
                <a:spcBef>
                  <a:spcPts val="0"/>
                </a:spcBef>
                <a:spcAft>
                  <a:spcPts val="0"/>
                </a:spcAft>
                <a:buNone/>
              </a:pPr>
              <a:r>
                <a:rPr lang="ar" sz="1200">
                  <a:latin typeface="Mada"/>
                  <a:ea typeface="Mada"/>
                  <a:cs typeface="Mada"/>
                  <a:sym typeface="Mada"/>
                </a:rPr>
                <a:t>granuloma</a:t>
              </a:r>
              <a:endParaRPr sz="1200">
                <a:latin typeface="Mada"/>
                <a:ea typeface="Mada"/>
                <a:cs typeface="Mada"/>
                <a:sym typeface="Mada"/>
              </a:endParaRPr>
            </a:p>
          </p:txBody>
        </p:sp>
        <p:sp>
          <p:nvSpPr>
            <p:cNvPr id="593" name="Google Shape;593;p21"/>
            <p:cNvSpPr/>
            <p:nvPr/>
          </p:nvSpPr>
          <p:spPr>
            <a:xfrm>
              <a:off x="3177403" y="8647565"/>
              <a:ext cx="1514400" cy="269700"/>
            </a:xfrm>
            <a:prstGeom prst="roundRect">
              <a:avLst>
                <a:gd fmla="val 16667" name="adj"/>
              </a:avLst>
            </a:prstGeom>
            <a:noFill/>
            <a:ln>
              <a:noFill/>
            </a:ln>
          </p:spPr>
          <p:txBody>
            <a:bodyPr anchorCtr="0" anchor="ctr" bIns="121950" lIns="121950" spcFirstLastPara="1" rIns="121950" wrap="square" tIns="121950">
              <a:noAutofit/>
            </a:bodyPr>
            <a:lstStyle/>
            <a:p>
              <a:pPr indent="0" lvl="0" marL="0" rtl="0" algn="ctr">
                <a:spcBef>
                  <a:spcPts val="0"/>
                </a:spcBef>
                <a:spcAft>
                  <a:spcPts val="0"/>
                </a:spcAft>
                <a:buNone/>
              </a:pPr>
              <a:r>
                <a:rPr lang="ar" sz="1200">
                  <a:latin typeface="Mada"/>
                  <a:ea typeface="Mada"/>
                  <a:cs typeface="Mada"/>
                  <a:sym typeface="Mada"/>
                </a:rPr>
                <a:t>tumor</a:t>
              </a:r>
              <a:endParaRPr sz="1200">
                <a:latin typeface="Mada"/>
                <a:ea typeface="Mada"/>
                <a:cs typeface="Mada"/>
                <a:sym typeface="Mada"/>
              </a:endParaRPr>
            </a:p>
          </p:txBody>
        </p:sp>
        <p:grpSp>
          <p:nvGrpSpPr>
            <p:cNvPr id="594" name="Google Shape;594;p21"/>
            <p:cNvGrpSpPr/>
            <p:nvPr/>
          </p:nvGrpSpPr>
          <p:grpSpPr>
            <a:xfrm>
              <a:off x="451751" y="6647363"/>
              <a:ext cx="6827874" cy="2037088"/>
              <a:chOff x="6452401" y="3059250"/>
              <a:chExt cx="6827874" cy="2037088"/>
            </a:xfrm>
          </p:grpSpPr>
          <p:cxnSp>
            <p:nvCxnSpPr>
              <p:cNvPr id="595" name="Google Shape;595;p21"/>
              <p:cNvCxnSpPr>
                <a:stCxn id="583" idx="2"/>
                <a:endCxn id="596" idx="0"/>
              </p:cNvCxnSpPr>
              <p:nvPr/>
            </p:nvCxnSpPr>
            <p:spPr>
              <a:xfrm flipH="1" rot="-5400000">
                <a:off x="11004100" y="2440350"/>
                <a:ext cx="297000" cy="2420400"/>
              </a:xfrm>
              <a:prstGeom prst="bentConnector3">
                <a:avLst>
                  <a:gd fmla="val 50011" name="adj1"/>
                </a:avLst>
              </a:prstGeom>
              <a:noFill/>
              <a:ln cap="flat" cmpd="sng" w="19050">
                <a:solidFill>
                  <a:srgbClr val="999999"/>
                </a:solidFill>
                <a:prstDash val="solid"/>
                <a:round/>
                <a:headEnd len="med" w="med" type="diamond"/>
                <a:tailEnd len="med" w="med" type="diamond"/>
              </a:ln>
            </p:spPr>
          </p:cxnSp>
          <p:cxnSp>
            <p:nvCxnSpPr>
              <p:cNvPr id="597" name="Google Shape;597;p21"/>
              <p:cNvCxnSpPr>
                <a:stCxn id="598" idx="1"/>
                <a:endCxn id="587" idx="1"/>
              </p:cNvCxnSpPr>
              <p:nvPr/>
            </p:nvCxnSpPr>
            <p:spPr>
              <a:xfrm rot="10800000">
                <a:off x="6452401" y="4080111"/>
                <a:ext cx="28200" cy="542400"/>
              </a:xfrm>
              <a:prstGeom prst="bentConnector3">
                <a:avLst>
                  <a:gd fmla="val 944241" name="adj1"/>
                </a:avLst>
              </a:prstGeom>
              <a:noFill/>
              <a:ln cap="flat" cmpd="sng" w="19050">
                <a:solidFill>
                  <a:srgbClr val="999999"/>
                </a:solidFill>
                <a:prstDash val="solid"/>
                <a:round/>
                <a:headEnd len="med" w="med" type="diamond"/>
                <a:tailEnd len="med" w="med" type="diamond"/>
              </a:ln>
            </p:spPr>
          </p:cxnSp>
          <p:cxnSp>
            <p:nvCxnSpPr>
              <p:cNvPr id="599" name="Google Shape;599;p21"/>
              <p:cNvCxnSpPr>
                <a:stCxn id="600" idx="1"/>
                <a:endCxn id="596" idx="1"/>
              </p:cNvCxnSpPr>
              <p:nvPr/>
            </p:nvCxnSpPr>
            <p:spPr>
              <a:xfrm flipH="1" rot="10800000">
                <a:off x="11445175" y="4080238"/>
                <a:ext cx="600" cy="663300"/>
              </a:xfrm>
              <a:prstGeom prst="bentConnector3">
                <a:avLst>
                  <a:gd fmla="val -39687500" name="adj1"/>
                </a:avLst>
              </a:prstGeom>
              <a:noFill/>
              <a:ln cap="flat" cmpd="sng" w="19050">
                <a:solidFill>
                  <a:srgbClr val="999999"/>
                </a:solidFill>
                <a:prstDash val="solid"/>
                <a:round/>
                <a:headEnd len="med" w="med" type="diamond"/>
                <a:tailEnd len="med" w="med" type="diamond"/>
              </a:ln>
            </p:spPr>
          </p:cxnSp>
          <p:cxnSp>
            <p:nvCxnSpPr>
              <p:cNvPr id="601" name="Google Shape;601;p21"/>
              <p:cNvCxnSpPr>
                <a:stCxn id="587" idx="0"/>
                <a:endCxn id="583" idx="2"/>
              </p:cNvCxnSpPr>
              <p:nvPr/>
            </p:nvCxnSpPr>
            <p:spPr>
              <a:xfrm rot="-5400000">
                <a:off x="8507750" y="2364363"/>
                <a:ext cx="297000" cy="2572500"/>
              </a:xfrm>
              <a:prstGeom prst="bentConnector3">
                <a:avLst>
                  <a:gd fmla="val 50011" name="adj1"/>
                </a:avLst>
              </a:prstGeom>
              <a:noFill/>
              <a:ln cap="flat" cmpd="sng" w="19050">
                <a:solidFill>
                  <a:srgbClr val="999999"/>
                </a:solidFill>
                <a:prstDash val="solid"/>
                <a:round/>
                <a:headEnd len="med" w="med" type="diamond"/>
                <a:tailEnd len="med" w="med" type="diamond"/>
              </a:ln>
            </p:spPr>
          </p:cxnSp>
          <p:sp>
            <p:nvSpPr>
              <p:cNvPr id="583" name="Google Shape;583;p21"/>
              <p:cNvSpPr txBox="1"/>
              <p:nvPr/>
            </p:nvSpPr>
            <p:spPr>
              <a:xfrm>
                <a:off x="7906900" y="3059250"/>
                <a:ext cx="4071000" cy="442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500"/>
                  <a:buFont typeface="Arial"/>
                  <a:buNone/>
                </a:pPr>
                <a:r>
                  <a:rPr b="1" lang="ar" sz="1800">
                    <a:solidFill>
                      <a:schemeClr val="accent5"/>
                    </a:solidFill>
                    <a:latin typeface="Mada"/>
                    <a:ea typeface="Mada"/>
                    <a:cs typeface="Mada"/>
                    <a:sym typeface="Mada"/>
                  </a:rPr>
                  <a:t>What is the source of collapse?</a:t>
                </a:r>
                <a:endParaRPr sz="1200">
                  <a:solidFill>
                    <a:schemeClr val="accent5"/>
                  </a:solidFill>
                  <a:latin typeface="Reem Kufi"/>
                  <a:ea typeface="Reem Kufi"/>
                  <a:cs typeface="Reem Kufi"/>
                  <a:sym typeface="Reem Kufi"/>
                </a:endParaRPr>
              </a:p>
            </p:txBody>
          </p:sp>
          <p:sp>
            <p:nvSpPr>
              <p:cNvPr id="587" name="Google Shape;587;p21"/>
              <p:cNvSpPr txBox="1"/>
              <p:nvPr/>
            </p:nvSpPr>
            <p:spPr>
              <a:xfrm>
                <a:off x="6452450" y="3799113"/>
                <a:ext cx="1835100" cy="562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Something in the airway </a:t>
                </a:r>
                <a:r>
                  <a:rPr lang="ar" sz="1200">
                    <a:latin typeface="Mada"/>
                    <a:ea typeface="Mada"/>
                    <a:cs typeface="Mada"/>
                    <a:sym typeface="Mada"/>
                  </a:rPr>
                  <a:t>(inside the lumen)</a:t>
                </a:r>
                <a:endParaRPr sz="1200">
                  <a:latin typeface="Reem Kufi"/>
                  <a:ea typeface="Reem Kufi"/>
                  <a:cs typeface="Reem Kufi"/>
                  <a:sym typeface="Reem Kufi"/>
                </a:endParaRPr>
              </a:p>
            </p:txBody>
          </p:sp>
          <p:sp>
            <p:nvSpPr>
              <p:cNvPr id="596" name="Google Shape;596;p21"/>
              <p:cNvSpPr txBox="1"/>
              <p:nvPr/>
            </p:nvSpPr>
            <p:spPr>
              <a:xfrm>
                <a:off x="11445175" y="3799113"/>
                <a:ext cx="1835100" cy="562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200">
                    <a:latin typeface="Mada"/>
                    <a:ea typeface="Mada"/>
                    <a:cs typeface="Mada"/>
                    <a:sym typeface="Mada"/>
                  </a:rPr>
                  <a:t>Something in the outer wall of the airway</a:t>
                </a:r>
                <a:endParaRPr sz="1200">
                  <a:latin typeface="Reem Kufi"/>
                  <a:ea typeface="Reem Kufi"/>
                  <a:cs typeface="Reem Kufi"/>
                  <a:sym typeface="Reem Kufi"/>
                </a:endParaRPr>
              </a:p>
            </p:txBody>
          </p:sp>
          <p:sp>
            <p:nvSpPr>
              <p:cNvPr id="584" name="Google Shape;584;p21"/>
              <p:cNvSpPr txBox="1"/>
              <p:nvPr/>
            </p:nvSpPr>
            <p:spPr>
              <a:xfrm>
                <a:off x="9166200" y="3856522"/>
                <a:ext cx="1538100" cy="442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200">
                    <a:latin typeface="Mada"/>
                    <a:ea typeface="Mada"/>
                    <a:cs typeface="Mada"/>
                    <a:sym typeface="Mada"/>
                  </a:rPr>
                  <a:t>Something in the wall of the airway</a:t>
                </a:r>
                <a:endParaRPr sz="1200">
                  <a:latin typeface="Reem Kufi"/>
                  <a:ea typeface="Reem Kufi"/>
                  <a:cs typeface="Reem Kufi"/>
                  <a:sym typeface="Reem Kufi"/>
                </a:endParaRPr>
              </a:p>
            </p:txBody>
          </p:sp>
          <p:sp>
            <p:nvSpPr>
              <p:cNvPr id="600" name="Google Shape;600;p21"/>
              <p:cNvSpPr txBox="1"/>
              <p:nvPr/>
            </p:nvSpPr>
            <p:spPr>
              <a:xfrm>
                <a:off x="11445175" y="4390738"/>
                <a:ext cx="1835100" cy="70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Mass</a:t>
                </a:r>
                <a:r>
                  <a:rPr lang="ar" sz="1200">
                    <a:solidFill>
                      <a:schemeClr val="dk1"/>
                    </a:solidFill>
                    <a:latin typeface="Mada"/>
                    <a:ea typeface="Mada"/>
                    <a:cs typeface="Mada"/>
                    <a:sym typeface="Mada"/>
                  </a:rPr>
                  <a:t>: causing a significant loss of volume or compression by enlarged lymph nodes</a:t>
                </a:r>
                <a:endParaRPr/>
              </a:p>
            </p:txBody>
          </p:sp>
        </p:grpSp>
        <p:sp>
          <p:nvSpPr>
            <p:cNvPr id="598" name="Google Shape;598;p21"/>
            <p:cNvSpPr/>
            <p:nvPr/>
          </p:nvSpPr>
          <p:spPr>
            <a:xfrm>
              <a:off x="479951" y="8075773"/>
              <a:ext cx="1730700" cy="269700"/>
            </a:xfrm>
            <a:prstGeom prst="roundRect">
              <a:avLst>
                <a:gd fmla="val 16667" name="adj"/>
              </a:avLst>
            </a:prstGeom>
            <a:noFill/>
            <a:ln>
              <a:noFill/>
            </a:ln>
          </p:spPr>
          <p:txBody>
            <a:bodyPr anchorCtr="0" anchor="ctr" bIns="121950" lIns="121950" spcFirstLastPara="1" rIns="121950" wrap="square" tIns="121950">
              <a:noAutofit/>
            </a:bodyPr>
            <a:lstStyle/>
            <a:p>
              <a:pPr indent="0" lvl="0" marL="0" rtl="0" algn="ctr">
                <a:spcBef>
                  <a:spcPts val="0"/>
                </a:spcBef>
                <a:spcAft>
                  <a:spcPts val="0"/>
                </a:spcAft>
                <a:buNone/>
              </a:pPr>
              <a:r>
                <a:rPr lang="ar" sz="1200">
                  <a:latin typeface="Mada"/>
                  <a:ea typeface="Mada"/>
                  <a:cs typeface="Mada"/>
                  <a:sym typeface="Mada"/>
                </a:rPr>
                <a:t>foreign body</a:t>
              </a:r>
              <a:endParaRPr sz="1200">
                <a:latin typeface="Mada"/>
                <a:ea typeface="Mada"/>
                <a:cs typeface="Mada"/>
                <a:sym typeface="Mada"/>
              </a:endParaRPr>
            </a:p>
          </p:txBody>
        </p:sp>
        <p:sp>
          <p:nvSpPr>
            <p:cNvPr id="589" name="Google Shape;589;p21"/>
            <p:cNvSpPr/>
            <p:nvPr/>
          </p:nvSpPr>
          <p:spPr>
            <a:xfrm>
              <a:off x="479951" y="8397643"/>
              <a:ext cx="1730700" cy="269700"/>
            </a:xfrm>
            <a:prstGeom prst="roundRect">
              <a:avLst>
                <a:gd fmla="val 16667" name="adj"/>
              </a:avLst>
            </a:prstGeom>
            <a:noFill/>
            <a:ln>
              <a:noFill/>
            </a:ln>
          </p:spPr>
          <p:txBody>
            <a:bodyPr anchorCtr="0" anchor="ctr" bIns="121950" lIns="121950" spcFirstLastPara="1" rIns="121950" wrap="square" tIns="121950">
              <a:noAutofit/>
            </a:bodyPr>
            <a:lstStyle/>
            <a:p>
              <a:pPr indent="0" lvl="0" marL="0" rtl="0" algn="ctr">
                <a:spcBef>
                  <a:spcPts val="0"/>
                </a:spcBef>
                <a:spcAft>
                  <a:spcPts val="0"/>
                </a:spcAft>
                <a:buNone/>
              </a:pPr>
              <a:r>
                <a:rPr lang="ar" sz="1200">
                  <a:latin typeface="Mada"/>
                  <a:ea typeface="Mada"/>
                  <a:cs typeface="Mada"/>
                  <a:sym typeface="Mada"/>
                </a:rPr>
                <a:t>mucus plugging</a:t>
              </a:r>
              <a:endParaRPr sz="1200">
                <a:latin typeface="Mada"/>
                <a:ea typeface="Mada"/>
                <a:cs typeface="Mada"/>
                <a:sym typeface="Mada"/>
              </a:endParaRPr>
            </a:p>
          </p:txBody>
        </p:sp>
        <p:sp>
          <p:nvSpPr>
            <p:cNvPr id="586" name="Google Shape;586;p21"/>
            <p:cNvSpPr/>
            <p:nvPr/>
          </p:nvSpPr>
          <p:spPr>
            <a:xfrm>
              <a:off x="479951" y="8678564"/>
              <a:ext cx="1730700" cy="269700"/>
            </a:xfrm>
            <a:prstGeom prst="roundRect">
              <a:avLst>
                <a:gd fmla="val 16667" name="adj"/>
              </a:avLst>
            </a:prstGeom>
            <a:noFill/>
            <a:ln>
              <a:noFill/>
            </a:ln>
          </p:spPr>
          <p:txBody>
            <a:bodyPr anchorCtr="0" anchor="ctr" bIns="121950" lIns="121950" spcFirstLastPara="1" rIns="121950" wrap="square" tIns="121950">
              <a:noAutofit/>
            </a:bodyPr>
            <a:lstStyle/>
            <a:p>
              <a:pPr indent="0" lvl="0" marL="0" rtl="0" algn="ctr">
                <a:spcBef>
                  <a:spcPts val="0"/>
                </a:spcBef>
                <a:spcAft>
                  <a:spcPts val="0"/>
                </a:spcAft>
                <a:buNone/>
              </a:pPr>
              <a:r>
                <a:rPr lang="ar" sz="1200">
                  <a:latin typeface="Mada"/>
                  <a:ea typeface="Mada"/>
                  <a:cs typeface="Mada"/>
                  <a:sym typeface="Mada"/>
                </a:rPr>
                <a:t>Malignancy</a:t>
              </a:r>
              <a:endParaRPr sz="1200">
                <a:latin typeface="Mada"/>
                <a:ea typeface="Mada"/>
                <a:cs typeface="Mada"/>
                <a:sym typeface="Mada"/>
              </a:endParaRPr>
            </a:p>
          </p:txBody>
        </p:sp>
      </p:grpSp>
      <p:cxnSp>
        <p:nvCxnSpPr>
          <p:cNvPr id="602" name="Google Shape;602;p21"/>
          <p:cNvCxnSpPr>
            <a:stCxn id="593" idx="1"/>
            <a:endCxn id="584" idx="1"/>
          </p:cNvCxnSpPr>
          <p:nvPr/>
        </p:nvCxnSpPr>
        <p:spPr>
          <a:xfrm rot="10800000">
            <a:off x="3198753" y="8526105"/>
            <a:ext cx="12000" cy="953100"/>
          </a:xfrm>
          <a:prstGeom prst="bentConnector3">
            <a:avLst>
              <a:gd fmla="val 2083150" name="adj1"/>
            </a:avLst>
          </a:prstGeom>
          <a:noFill/>
          <a:ln cap="flat" cmpd="sng" w="19050">
            <a:solidFill>
              <a:srgbClr val="999999"/>
            </a:solidFill>
            <a:prstDash val="solid"/>
            <a:round/>
            <a:headEnd len="med" w="med" type="diamond"/>
            <a:tailEnd len="med" w="med" type="diamond"/>
          </a:ln>
        </p:spPr>
      </p:cxnSp>
      <p:cxnSp>
        <p:nvCxnSpPr>
          <p:cNvPr id="603" name="Google Shape;603;p21"/>
          <p:cNvCxnSpPr>
            <a:stCxn id="592" idx="1"/>
            <a:endCxn id="584" idx="1"/>
          </p:cNvCxnSpPr>
          <p:nvPr/>
        </p:nvCxnSpPr>
        <p:spPr>
          <a:xfrm rot="10800000">
            <a:off x="3199003" y="8525948"/>
            <a:ext cx="15300" cy="713400"/>
          </a:xfrm>
          <a:prstGeom prst="bentConnector3">
            <a:avLst>
              <a:gd fmla="val 1657046" name="adj1"/>
            </a:avLst>
          </a:prstGeom>
          <a:noFill/>
          <a:ln cap="flat" cmpd="sng" w="19050">
            <a:solidFill>
              <a:srgbClr val="999999"/>
            </a:solidFill>
            <a:prstDash val="solid"/>
            <a:round/>
            <a:headEnd len="med" w="med" type="diamond"/>
            <a:tailEnd len="med" w="med" type="diamond"/>
          </a:ln>
        </p:spPr>
      </p:cxnSp>
      <p:cxnSp>
        <p:nvCxnSpPr>
          <p:cNvPr id="604" name="Google Shape;604;p21"/>
          <p:cNvCxnSpPr>
            <a:stCxn id="591" idx="1"/>
            <a:endCxn id="584" idx="1"/>
          </p:cNvCxnSpPr>
          <p:nvPr/>
        </p:nvCxnSpPr>
        <p:spPr>
          <a:xfrm rot="10800000">
            <a:off x="3199003" y="8526071"/>
            <a:ext cx="15300" cy="438600"/>
          </a:xfrm>
          <a:prstGeom prst="bentConnector3">
            <a:avLst>
              <a:gd fmla="val 1657046" name="adj1"/>
            </a:avLst>
          </a:prstGeom>
          <a:noFill/>
          <a:ln cap="flat" cmpd="sng" w="19050">
            <a:solidFill>
              <a:srgbClr val="999999"/>
            </a:solidFill>
            <a:prstDash val="solid"/>
            <a:round/>
            <a:headEnd len="med" w="med" type="diamond"/>
            <a:tailEnd len="med" w="med" type="diamond"/>
          </a:ln>
        </p:spPr>
      </p:cxnSp>
      <p:grpSp>
        <p:nvGrpSpPr>
          <p:cNvPr id="605" name="Google Shape;605;p21"/>
          <p:cNvGrpSpPr/>
          <p:nvPr/>
        </p:nvGrpSpPr>
        <p:grpSpPr>
          <a:xfrm>
            <a:off x="434487" y="4382113"/>
            <a:ext cx="6803819" cy="2122677"/>
            <a:chOff x="434500" y="4180025"/>
            <a:chExt cx="6803819" cy="2122677"/>
          </a:xfrm>
        </p:grpSpPr>
        <p:grpSp>
          <p:nvGrpSpPr>
            <p:cNvPr id="606" name="Google Shape;606;p21"/>
            <p:cNvGrpSpPr/>
            <p:nvPr/>
          </p:nvGrpSpPr>
          <p:grpSpPr>
            <a:xfrm>
              <a:off x="434500" y="4180025"/>
              <a:ext cx="6803819" cy="2122677"/>
              <a:chOff x="434500" y="4180025"/>
              <a:chExt cx="6803819" cy="2122677"/>
            </a:xfrm>
          </p:grpSpPr>
          <p:grpSp>
            <p:nvGrpSpPr>
              <p:cNvPr id="607" name="Google Shape;607;p21"/>
              <p:cNvGrpSpPr/>
              <p:nvPr/>
            </p:nvGrpSpPr>
            <p:grpSpPr>
              <a:xfrm>
                <a:off x="434500" y="4419919"/>
                <a:ext cx="6803819" cy="1882783"/>
                <a:chOff x="763908" y="3375074"/>
                <a:chExt cx="6350400" cy="1683311"/>
              </a:xfrm>
            </p:grpSpPr>
            <p:sp>
              <p:nvSpPr>
                <p:cNvPr id="608" name="Google Shape;608;p21"/>
                <p:cNvSpPr txBox="1"/>
                <p:nvPr/>
              </p:nvSpPr>
              <p:spPr>
                <a:xfrm>
                  <a:off x="763908" y="3777985"/>
                  <a:ext cx="6350400" cy="1280400"/>
                </a:xfrm>
                <a:prstGeom prst="rect">
                  <a:avLst/>
                </a:prstGeom>
                <a:noFill/>
                <a:ln cap="flat" cmpd="sng" w="19050">
                  <a:solidFill>
                    <a:schemeClr val="accent3"/>
                  </a:solidFill>
                  <a:prstDash val="dash"/>
                  <a:round/>
                  <a:headEnd len="sm" w="sm" type="none"/>
                  <a:tailEnd len="sm" w="sm" type="none"/>
                </a:ln>
              </p:spPr>
              <p:txBody>
                <a:bodyPr anchorCtr="0" anchor="ctr" bIns="232875" lIns="232875" spcFirstLastPara="1" rIns="232875" wrap="square" tIns="23287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Remove foreign bodies. </a:t>
                  </a:r>
                  <a:endParaRPr sz="1200">
                    <a:solidFill>
                      <a:schemeClr val="dk1"/>
                    </a:solidFill>
                    <a:latin typeface="Mada"/>
                    <a:ea typeface="Mada"/>
                    <a:cs typeface="Mada"/>
                    <a:sym typeface="Mada"/>
                  </a:endParaRPr>
                </a:p>
                <a:p>
                  <a:pPr indent="-304800" lvl="1" marL="9144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in an elderly patient, look for broken dentures</a:t>
                  </a:r>
                  <a:endParaRPr sz="1200">
                    <a:solidFill>
                      <a:srgbClr val="999999"/>
                    </a:solidFill>
                    <a:latin typeface="Mada"/>
                    <a:ea typeface="Mada"/>
                    <a:cs typeface="Mada"/>
                    <a:sym typeface="Mada"/>
                  </a:endParaRPr>
                </a:p>
                <a:p>
                  <a:pPr indent="-304800" lvl="1" marL="9144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In children, think of toys.</a:t>
                  </a:r>
                  <a:endParaRPr sz="1200">
                    <a:solidFill>
                      <a:srgbClr val="999999"/>
                    </a:solidFill>
                    <a:latin typeface="Mada"/>
                    <a:ea typeface="Mada"/>
                    <a:cs typeface="Mada"/>
                    <a:sym typeface="Mada"/>
                  </a:endParaRPr>
                </a:p>
                <a:p>
                  <a:pPr indent="-304800" lvl="1" marL="9144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In the mid range around 25-30, think of a slow growing tumor.</a:t>
                  </a:r>
                  <a:endParaRPr sz="1200">
                    <a:solidFill>
                      <a:srgbClr val="999999"/>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Remove abnormal endobronchial tissue.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Difficult endotracheal tube intubation.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Endobronchial stent placement </a:t>
                  </a:r>
                  <a:r>
                    <a:rPr lang="ar" sz="1200">
                      <a:solidFill>
                        <a:srgbClr val="999999"/>
                      </a:solidFill>
                      <a:latin typeface="Mada"/>
                      <a:ea typeface="Mada"/>
                      <a:cs typeface="Mada"/>
                      <a:sym typeface="Mada"/>
                    </a:rPr>
                    <a:t>if there’s tracheal stenosis</a:t>
                  </a:r>
                  <a:r>
                    <a:rPr lang="ar" sz="1200">
                      <a:solidFill>
                        <a:schemeClr val="dk1"/>
                      </a:solidFill>
                      <a:latin typeface="Mada"/>
                      <a:ea typeface="Mada"/>
                      <a:cs typeface="Mada"/>
                      <a:sym typeface="Mada"/>
                    </a:rPr>
                    <a:t>.</a:t>
                  </a:r>
                  <a:endParaRPr sz="1200">
                    <a:latin typeface="Mada"/>
                    <a:ea typeface="Mada"/>
                    <a:cs typeface="Mada"/>
                    <a:sym typeface="Mada"/>
                  </a:endParaRPr>
                </a:p>
              </p:txBody>
            </p:sp>
            <p:sp>
              <p:nvSpPr>
                <p:cNvPr id="609" name="Google Shape;609;p21"/>
                <p:cNvSpPr/>
                <p:nvPr/>
              </p:nvSpPr>
              <p:spPr>
                <a:xfrm flipH="1" rot="-9900232">
                  <a:off x="3603176" y="3452384"/>
                  <a:ext cx="676355" cy="599746"/>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9FC5E8"/>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grpSp>
          <p:sp>
            <p:nvSpPr>
              <p:cNvPr id="610" name="Google Shape;610;p21"/>
              <p:cNvSpPr txBox="1"/>
              <p:nvPr/>
            </p:nvSpPr>
            <p:spPr>
              <a:xfrm>
                <a:off x="2969650" y="4180025"/>
                <a:ext cx="1730700" cy="43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highlight>
                      <a:schemeClr val="accent4"/>
                    </a:highlight>
                    <a:latin typeface="Mada"/>
                    <a:ea typeface="Mada"/>
                    <a:cs typeface="Mada"/>
                    <a:sym typeface="Mada"/>
                  </a:rPr>
                  <a:t>Therapeutic indication</a:t>
                </a:r>
                <a:endParaRPr>
                  <a:highlight>
                    <a:schemeClr val="accent4"/>
                  </a:highlight>
                </a:endParaRPr>
              </a:p>
            </p:txBody>
          </p:sp>
        </p:grpSp>
        <p:grpSp>
          <p:nvGrpSpPr>
            <p:cNvPr id="611" name="Google Shape;611;p21"/>
            <p:cNvGrpSpPr/>
            <p:nvPr/>
          </p:nvGrpSpPr>
          <p:grpSpPr>
            <a:xfrm>
              <a:off x="3659742" y="4615346"/>
              <a:ext cx="353317" cy="415946"/>
              <a:chOff x="6195998" y="1983102"/>
              <a:chExt cx="368308" cy="338746"/>
            </a:xfrm>
          </p:grpSpPr>
          <p:sp>
            <p:nvSpPr>
              <p:cNvPr id="612" name="Google Shape;612;p21"/>
              <p:cNvSpPr/>
              <p:nvPr/>
            </p:nvSpPr>
            <p:spPr>
              <a:xfrm>
                <a:off x="6267289" y="2161012"/>
                <a:ext cx="67533" cy="67150"/>
              </a:xfrm>
              <a:custGeom>
                <a:rect b="b" l="l" r="r" t="t"/>
                <a:pathLst>
                  <a:path extrusionOk="0" h="2108" w="2120">
                    <a:moveTo>
                      <a:pt x="1060" y="0"/>
                    </a:moveTo>
                    <a:cubicBezTo>
                      <a:pt x="953" y="0"/>
                      <a:pt x="882" y="71"/>
                      <a:pt x="882" y="179"/>
                    </a:cubicBezTo>
                    <a:lnTo>
                      <a:pt x="882" y="881"/>
                    </a:lnTo>
                    <a:lnTo>
                      <a:pt x="179" y="881"/>
                    </a:lnTo>
                    <a:cubicBezTo>
                      <a:pt x="84" y="881"/>
                      <a:pt x="0" y="953"/>
                      <a:pt x="0" y="1060"/>
                    </a:cubicBezTo>
                    <a:cubicBezTo>
                      <a:pt x="0" y="1143"/>
                      <a:pt x="84" y="1238"/>
                      <a:pt x="179" y="1238"/>
                    </a:cubicBezTo>
                    <a:lnTo>
                      <a:pt x="882" y="1238"/>
                    </a:lnTo>
                    <a:lnTo>
                      <a:pt x="882" y="1941"/>
                    </a:lnTo>
                    <a:cubicBezTo>
                      <a:pt x="882" y="2024"/>
                      <a:pt x="953" y="2107"/>
                      <a:pt x="1060" y="2107"/>
                    </a:cubicBezTo>
                    <a:cubicBezTo>
                      <a:pt x="1155" y="2107"/>
                      <a:pt x="1239" y="2036"/>
                      <a:pt x="1239" y="1941"/>
                    </a:cubicBezTo>
                    <a:lnTo>
                      <a:pt x="1239" y="1238"/>
                    </a:lnTo>
                    <a:lnTo>
                      <a:pt x="1941" y="1238"/>
                    </a:lnTo>
                    <a:cubicBezTo>
                      <a:pt x="2048" y="1238"/>
                      <a:pt x="2120" y="1167"/>
                      <a:pt x="2120" y="1060"/>
                    </a:cubicBezTo>
                    <a:cubicBezTo>
                      <a:pt x="2120" y="953"/>
                      <a:pt x="2036" y="881"/>
                      <a:pt x="1941" y="881"/>
                    </a:cubicBezTo>
                    <a:lnTo>
                      <a:pt x="1239" y="881"/>
                    </a:lnTo>
                    <a:lnTo>
                      <a:pt x="1239" y="179"/>
                    </a:lnTo>
                    <a:cubicBezTo>
                      <a:pt x="1239" y="95"/>
                      <a:pt x="1167" y="0"/>
                      <a:pt x="106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1"/>
              <p:cNvSpPr/>
              <p:nvPr/>
            </p:nvSpPr>
            <p:spPr>
              <a:xfrm>
                <a:off x="6235052" y="2128393"/>
                <a:ext cx="132007" cy="131625"/>
              </a:xfrm>
              <a:custGeom>
                <a:rect b="b" l="l" r="r" t="t"/>
                <a:pathLst>
                  <a:path extrusionOk="0" h="4132" w="4144">
                    <a:moveTo>
                      <a:pt x="2072" y="357"/>
                    </a:moveTo>
                    <a:cubicBezTo>
                      <a:pt x="3013" y="357"/>
                      <a:pt x="3799" y="1131"/>
                      <a:pt x="3799" y="2084"/>
                    </a:cubicBezTo>
                    <a:cubicBezTo>
                      <a:pt x="3799" y="3024"/>
                      <a:pt x="3025" y="3798"/>
                      <a:pt x="2072" y="3798"/>
                    </a:cubicBezTo>
                    <a:cubicBezTo>
                      <a:pt x="1120" y="3798"/>
                      <a:pt x="370" y="3024"/>
                      <a:pt x="370" y="2084"/>
                    </a:cubicBezTo>
                    <a:cubicBezTo>
                      <a:pt x="370" y="1131"/>
                      <a:pt x="1143" y="357"/>
                      <a:pt x="2072" y="357"/>
                    </a:cubicBezTo>
                    <a:close/>
                    <a:moveTo>
                      <a:pt x="2072" y="0"/>
                    </a:moveTo>
                    <a:cubicBezTo>
                      <a:pt x="929" y="0"/>
                      <a:pt x="0" y="917"/>
                      <a:pt x="0" y="2072"/>
                    </a:cubicBezTo>
                    <a:cubicBezTo>
                      <a:pt x="0" y="3215"/>
                      <a:pt x="929" y="4132"/>
                      <a:pt x="2072" y="4132"/>
                    </a:cubicBezTo>
                    <a:cubicBezTo>
                      <a:pt x="3227" y="4132"/>
                      <a:pt x="4144" y="3215"/>
                      <a:pt x="4144" y="2072"/>
                    </a:cubicBezTo>
                    <a:cubicBezTo>
                      <a:pt x="4144" y="917"/>
                      <a:pt x="3227" y="0"/>
                      <a:pt x="207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1"/>
              <p:cNvSpPr/>
              <p:nvPr/>
            </p:nvSpPr>
            <p:spPr>
              <a:xfrm>
                <a:off x="6195998" y="1983102"/>
                <a:ext cx="368308" cy="338746"/>
              </a:xfrm>
              <a:custGeom>
                <a:rect b="b" l="l" r="r" t="t"/>
                <a:pathLst>
                  <a:path extrusionOk="0" h="10634" w="11562">
                    <a:moveTo>
                      <a:pt x="3143" y="382"/>
                    </a:moveTo>
                    <a:lnTo>
                      <a:pt x="3143" y="1989"/>
                    </a:lnTo>
                    <a:lnTo>
                      <a:pt x="2227" y="1989"/>
                    </a:lnTo>
                    <a:lnTo>
                      <a:pt x="2227" y="382"/>
                    </a:lnTo>
                    <a:close/>
                    <a:moveTo>
                      <a:pt x="4382" y="382"/>
                    </a:moveTo>
                    <a:lnTo>
                      <a:pt x="4382" y="1989"/>
                    </a:lnTo>
                    <a:lnTo>
                      <a:pt x="3477" y="1989"/>
                    </a:lnTo>
                    <a:lnTo>
                      <a:pt x="3477" y="382"/>
                    </a:lnTo>
                    <a:close/>
                    <a:moveTo>
                      <a:pt x="5584" y="382"/>
                    </a:moveTo>
                    <a:lnTo>
                      <a:pt x="5584" y="1989"/>
                    </a:lnTo>
                    <a:lnTo>
                      <a:pt x="4727" y="1989"/>
                    </a:lnTo>
                    <a:lnTo>
                      <a:pt x="4727" y="382"/>
                    </a:lnTo>
                    <a:close/>
                    <a:moveTo>
                      <a:pt x="4846" y="2323"/>
                    </a:moveTo>
                    <a:lnTo>
                      <a:pt x="4846" y="2656"/>
                    </a:lnTo>
                    <a:lnTo>
                      <a:pt x="1750" y="2656"/>
                    </a:lnTo>
                    <a:lnTo>
                      <a:pt x="1750" y="2323"/>
                    </a:lnTo>
                    <a:close/>
                    <a:moveTo>
                      <a:pt x="7918" y="6073"/>
                    </a:moveTo>
                    <a:cubicBezTo>
                      <a:pt x="8442" y="6073"/>
                      <a:pt x="8894" y="6276"/>
                      <a:pt x="9251" y="6585"/>
                    </a:cubicBezTo>
                    <a:lnTo>
                      <a:pt x="6322" y="9514"/>
                    </a:lnTo>
                    <a:cubicBezTo>
                      <a:pt x="5144" y="8121"/>
                      <a:pt x="6203" y="6073"/>
                      <a:pt x="7918" y="6073"/>
                    </a:cubicBezTo>
                    <a:close/>
                    <a:moveTo>
                      <a:pt x="11204" y="6585"/>
                    </a:moveTo>
                    <a:lnTo>
                      <a:pt x="11204" y="7990"/>
                    </a:lnTo>
                    <a:cubicBezTo>
                      <a:pt x="11204" y="8776"/>
                      <a:pt x="10656" y="9431"/>
                      <a:pt x="9906" y="9562"/>
                    </a:cubicBezTo>
                    <a:cubicBezTo>
                      <a:pt x="10168" y="9193"/>
                      <a:pt x="10347" y="8669"/>
                      <a:pt x="10347" y="8181"/>
                    </a:cubicBezTo>
                    <a:cubicBezTo>
                      <a:pt x="10347" y="7764"/>
                      <a:pt x="10251" y="7550"/>
                      <a:pt x="10251" y="7538"/>
                    </a:cubicBezTo>
                    <a:cubicBezTo>
                      <a:pt x="10168" y="7192"/>
                      <a:pt x="10144" y="7228"/>
                      <a:pt x="10073" y="7073"/>
                    </a:cubicBezTo>
                    <a:cubicBezTo>
                      <a:pt x="9966" y="6883"/>
                      <a:pt x="9954" y="6823"/>
                      <a:pt x="9751" y="6585"/>
                    </a:cubicBezTo>
                    <a:close/>
                    <a:moveTo>
                      <a:pt x="9513" y="6823"/>
                    </a:moveTo>
                    <a:lnTo>
                      <a:pt x="9513" y="6823"/>
                    </a:lnTo>
                    <a:cubicBezTo>
                      <a:pt x="10704" y="8216"/>
                      <a:pt x="9632" y="10240"/>
                      <a:pt x="7918" y="10240"/>
                    </a:cubicBezTo>
                    <a:cubicBezTo>
                      <a:pt x="7890" y="10242"/>
                      <a:pt x="7862" y="10242"/>
                      <a:pt x="7834" y="10242"/>
                    </a:cubicBezTo>
                    <a:cubicBezTo>
                      <a:pt x="7345" y="10242"/>
                      <a:pt x="6910" y="10045"/>
                      <a:pt x="6572" y="9752"/>
                    </a:cubicBezTo>
                    <a:lnTo>
                      <a:pt x="9513" y="6823"/>
                    </a:lnTo>
                    <a:close/>
                    <a:moveTo>
                      <a:pt x="881" y="1"/>
                    </a:moveTo>
                    <a:cubicBezTo>
                      <a:pt x="786" y="1"/>
                      <a:pt x="703" y="84"/>
                      <a:pt x="703" y="180"/>
                    </a:cubicBezTo>
                    <a:lnTo>
                      <a:pt x="703" y="525"/>
                    </a:lnTo>
                    <a:cubicBezTo>
                      <a:pt x="703" y="620"/>
                      <a:pt x="774" y="703"/>
                      <a:pt x="881" y="703"/>
                    </a:cubicBezTo>
                    <a:cubicBezTo>
                      <a:pt x="976" y="703"/>
                      <a:pt x="1060" y="632"/>
                      <a:pt x="1060" y="525"/>
                    </a:cubicBezTo>
                    <a:lnTo>
                      <a:pt x="1060" y="358"/>
                    </a:lnTo>
                    <a:lnTo>
                      <a:pt x="1905" y="358"/>
                    </a:lnTo>
                    <a:lnTo>
                      <a:pt x="1905" y="1966"/>
                    </a:lnTo>
                    <a:lnTo>
                      <a:pt x="1060" y="1966"/>
                    </a:lnTo>
                    <a:lnTo>
                      <a:pt x="1060" y="1418"/>
                    </a:lnTo>
                    <a:cubicBezTo>
                      <a:pt x="1060" y="1323"/>
                      <a:pt x="976" y="1239"/>
                      <a:pt x="881" y="1239"/>
                    </a:cubicBezTo>
                    <a:cubicBezTo>
                      <a:pt x="786" y="1239"/>
                      <a:pt x="703" y="1311"/>
                      <a:pt x="703" y="1418"/>
                    </a:cubicBezTo>
                    <a:lnTo>
                      <a:pt x="703" y="2144"/>
                    </a:lnTo>
                    <a:cubicBezTo>
                      <a:pt x="703" y="2239"/>
                      <a:pt x="774" y="2323"/>
                      <a:pt x="881" y="2323"/>
                    </a:cubicBezTo>
                    <a:lnTo>
                      <a:pt x="1429" y="2323"/>
                    </a:lnTo>
                    <a:lnTo>
                      <a:pt x="1429" y="2656"/>
                    </a:lnTo>
                    <a:lnTo>
                      <a:pt x="905" y="2656"/>
                    </a:lnTo>
                    <a:cubicBezTo>
                      <a:pt x="405" y="2656"/>
                      <a:pt x="0" y="3049"/>
                      <a:pt x="0" y="3561"/>
                    </a:cubicBezTo>
                    <a:lnTo>
                      <a:pt x="0" y="9693"/>
                    </a:lnTo>
                    <a:cubicBezTo>
                      <a:pt x="0" y="10193"/>
                      <a:pt x="405" y="10598"/>
                      <a:pt x="905" y="10598"/>
                    </a:cubicBezTo>
                    <a:lnTo>
                      <a:pt x="3774" y="10598"/>
                    </a:lnTo>
                    <a:cubicBezTo>
                      <a:pt x="3882" y="10598"/>
                      <a:pt x="3953" y="10526"/>
                      <a:pt x="3953" y="10419"/>
                    </a:cubicBezTo>
                    <a:cubicBezTo>
                      <a:pt x="3953" y="10336"/>
                      <a:pt x="3882" y="10240"/>
                      <a:pt x="3774" y="10240"/>
                    </a:cubicBezTo>
                    <a:lnTo>
                      <a:pt x="905" y="10240"/>
                    </a:lnTo>
                    <a:cubicBezTo>
                      <a:pt x="595" y="10240"/>
                      <a:pt x="357" y="9990"/>
                      <a:pt x="357" y="9693"/>
                    </a:cubicBezTo>
                    <a:lnTo>
                      <a:pt x="357" y="3561"/>
                    </a:lnTo>
                    <a:cubicBezTo>
                      <a:pt x="357" y="3251"/>
                      <a:pt x="607" y="3013"/>
                      <a:pt x="905" y="3013"/>
                    </a:cubicBezTo>
                    <a:lnTo>
                      <a:pt x="5739" y="3013"/>
                    </a:lnTo>
                    <a:cubicBezTo>
                      <a:pt x="6060" y="3013"/>
                      <a:pt x="6298" y="3263"/>
                      <a:pt x="6298" y="3561"/>
                    </a:cubicBezTo>
                    <a:lnTo>
                      <a:pt x="6298" y="6359"/>
                    </a:lnTo>
                    <a:lnTo>
                      <a:pt x="6251" y="6407"/>
                    </a:lnTo>
                    <a:cubicBezTo>
                      <a:pt x="6191" y="6466"/>
                      <a:pt x="6132" y="6538"/>
                      <a:pt x="6072" y="6609"/>
                    </a:cubicBezTo>
                    <a:cubicBezTo>
                      <a:pt x="5917" y="6788"/>
                      <a:pt x="5941" y="6752"/>
                      <a:pt x="5787" y="7026"/>
                    </a:cubicBezTo>
                    <a:cubicBezTo>
                      <a:pt x="5715" y="7180"/>
                      <a:pt x="5679" y="7169"/>
                      <a:pt x="5584" y="7538"/>
                    </a:cubicBezTo>
                    <a:cubicBezTo>
                      <a:pt x="5584" y="7550"/>
                      <a:pt x="5477" y="7776"/>
                      <a:pt x="5477" y="8181"/>
                    </a:cubicBezTo>
                    <a:cubicBezTo>
                      <a:pt x="5477" y="8502"/>
                      <a:pt x="5536" y="8835"/>
                      <a:pt x="5667" y="9133"/>
                    </a:cubicBezTo>
                    <a:cubicBezTo>
                      <a:pt x="5703" y="9181"/>
                      <a:pt x="5727" y="9228"/>
                      <a:pt x="5763" y="9288"/>
                    </a:cubicBezTo>
                    <a:cubicBezTo>
                      <a:pt x="5917" y="9621"/>
                      <a:pt x="5906" y="9562"/>
                      <a:pt x="6037" y="9728"/>
                    </a:cubicBezTo>
                    <a:cubicBezTo>
                      <a:pt x="6096" y="9776"/>
                      <a:pt x="6144" y="9859"/>
                      <a:pt x="6203" y="9919"/>
                    </a:cubicBezTo>
                    <a:lnTo>
                      <a:pt x="6239" y="9943"/>
                    </a:lnTo>
                    <a:cubicBezTo>
                      <a:pt x="6144" y="10145"/>
                      <a:pt x="5953" y="10276"/>
                      <a:pt x="5727" y="10276"/>
                    </a:cubicBezTo>
                    <a:lnTo>
                      <a:pt x="4548" y="10276"/>
                    </a:lnTo>
                    <a:cubicBezTo>
                      <a:pt x="4465" y="10276"/>
                      <a:pt x="4370" y="10347"/>
                      <a:pt x="4370" y="10455"/>
                    </a:cubicBezTo>
                    <a:cubicBezTo>
                      <a:pt x="4370" y="10538"/>
                      <a:pt x="4453" y="10633"/>
                      <a:pt x="4548" y="10633"/>
                    </a:cubicBezTo>
                    <a:lnTo>
                      <a:pt x="5727" y="10633"/>
                    </a:lnTo>
                    <a:cubicBezTo>
                      <a:pt x="6060" y="10633"/>
                      <a:pt x="6358" y="10455"/>
                      <a:pt x="6501" y="10169"/>
                    </a:cubicBezTo>
                    <a:cubicBezTo>
                      <a:pt x="6931" y="10472"/>
                      <a:pt x="7425" y="10620"/>
                      <a:pt x="7915" y="10620"/>
                    </a:cubicBezTo>
                    <a:cubicBezTo>
                      <a:pt x="8523" y="10620"/>
                      <a:pt x="9123" y="10391"/>
                      <a:pt x="9585" y="9943"/>
                    </a:cubicBezTo>
                    <a:cubicBezTo>
                      <a:pt x="9606" y="9943"/>
                      <a:pt x="9627" y="9944"/>
                      <a:pt x="9648" y="9944"/>
                    </a:cubicBezTo>
                    <a:cubicBezTo>
                      <a:pt x="10702" y="9944"/>
                      <a:pt x="11549" y="9076"/>
                      <a:pt x="11549" y="8026"/>
                    </a:cubicBezTo>
                    <a:lnTo>
                      <a:pt x="11549" y="4847"/>
                    </a:lnTo>
                    <a:cubicBezTo>
                      <a:pt x="11561" y="3966"/>
                      <a:pt x="10978" y="3192"/>
                      <a:pt x="10144" y="2966"/>
                    </a:cubicBezTo>
                    <a:cubicBezTo>
                      <a:pt x="10132" y="2962"/>
                      <a:pt x="10118" y="2960"/>
                      <a:pt x="10105" y="2960"/>
                    </a:cubicBezTo>
                    <a:cubicBezTo>
                      <a:pt x="10031" y="2960"/>
                      <a:pt x="9952" y="3014"/>
                      <a:pt x="9942" y="3085"/>
                    </a:cubicBezTo>
                    <a:cubicBezTo>
                      <a:pt x="9906" y="3180"/>
                      <a:pt x="9966" y="3275"/>
                      <a:pt x="10061" y="3299"/>
                    </a:cubicBezTo>
                    <a:cubicBezTo>
                      <a:pt x="10740" y="3490"/>
                      <a:pt x="11204" y="4109"/>
                      <a:pt x="11204" y="4811"/>
                    </a:cubicBezTo>
                    <a:lnTo>
                      <a:pt x="11204" y="6228"/>
                    </a:lnTo>
                    <a:lnTo>
                      <a:pt x="9394" y="6228"/>
                    </a:lnTo>
                    <a:cubicBezTo>
                      <a:pt x="9251" y="6121"/>
                      <a:pt x="9275" y="6133"/>
                      <a:pt x="9120" y="6061"/>
                    </a:cubicBezTo>
                    <a:cubicBezTo>
                      <a:pt x="8882" y="5930"/>
                      <a:pt x="8894" y="5942"/>
                      <a:pt x="8704" y="5871"/>
                    </a:cubicBezTo>
                    <a:cubicBezTo>
                      <a:pt x="8465" y="5776"/>
                      <a:pt x="8454" y="5776"/>
                      <a:pt x="8239" y="5752"/>
                    </a:cubicBezTo>
                    <a:cubicBezTo>
                      <a:pt x="8180" y="5728"/>
                      <a:pt x="8120" y="5716"/>
                      <a:pt x="8061" y="5716"/>
                    </a:cubicBezTo>
                    <a:lnTo>
                      <a:pt x="8061" y="4799"/>
                    </a:lnTo>
                    <a:cubicBezTo>
                      <a:pt x="8061" y="4037"/>
                      <a:pt x="8620" y="3382"/>
                      <a:pt x="9358" y="3251"/>
                    </a:cubicBezTo>
                    <a:cubicBezTo>
                      <a:pt x="9454" y="3228"/>
                      <a:pt x="9525" y="3144"/>
                      <a:pt x="9513" y="3037"/>
                    </a:cubicBezTo>
                    <a:cubicBezTo>
                      <a:pt x="9491" y="2960"/>
                      <a:pt x="9418" y="2893"/>
                      <a:pt x="9322" y="2893"/>
                    </a:cubicBezTo>
                    <a:cubicBezTo>
                      <a:pt x="9315" y="2893"/>
                      <a:pt x="9307" y="2893"/>
                      <a:pt x="9299" y="2894"/>
                    </a:cubicBezTo>
                    <a:cubicBezTo>
                      <a:pt x="8382" y="3061"/>
                      <a:pt x="7727" y="3847"/>
                      <a:pt x="7727" y="4787"/>
                    </a:cubicBezTo>
                    <a:lnTo>
                      <a:pt x="7727" y="5716"/>
                    </a:lnTo>
                    <a:cubicBezTo>
                      <a:pt x="7322" y="5752"/>
                      <a:pt x="6965" y="5871"/>
                      <a:pt x="6632" y="6073"/>
                    </a:cubicBezTo>
                    <a:lnTo>
                      <a:pt x="6632" y="3549"/>
                    </a:lnTo>
                    <a:cubicBezTo>
                      <a:pt x="6632" y="3037"/>
                      <a:pt x="6239" y="2632"/>
                      <a:pt x="5727" y="2632"/>
                    </a:cubicBezTo>
                    <a:lnTo>
                      <a:pt x="5203" y="2632"/>
                    </a:lnTo>
                    <a:lnTo>
                      <a:pt x="5203" y="2311"/>
                    </a:lnTo>
                    <a:lnTo>
                      <a:pt x="5763" y="2311"/>
                    </a:lnTo>
                    <a:cubicBezTo>
                      <a:pt x="5846" y="2311"/>
                      <a:pt x="5941" y="2239"/>
                      <a:pt x="5941" y="2132"/>
                    </a:cubicBezTo>
                    <a:lnTo>
                      <a:pt x="5941" y="180"/>
                    </a:lnTo>
                    <a:cubicBezTo>
                      <a:pt x="5941" y="96"/>
                      <a:pt x="5858" y="1"/>
                      <a:pt x="5763"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15" name="Google Shape;615;p21"/>
          <p:cNvGrpSpPr/>
          <p:nvPr/>
        </p:nvGrpSpPr>
        <p:grpSpPr>
          <a:xfrm>
            <a:off x="442950" y="2139613"/>
            <a:ext cx="6803819" cy="2280313"/>
            <a:chOff x="442950" y="2139613"/>
            <a:chExt cx="6803819" cy="2280313"/>
          </a:xfrm>
        </p:grpSpPr>
        <p:grpSp>
          <p:nvGrpSpPr>
            <p:cNvPr id="616" name="Google Shape;616;p21"/>
            <p:cNvGrpSpPr/>
            <p:nvPr/>
          </p:nvGrpSpPr>
          <p:grpSpPr>
            <a:xfrm>
              <a:off x="442950" y="2351781"/>
              <a:ext cx="6803819" cy="2041847"/>
              <a:chOff x="763896" y="3375074"/>
              <a:chExt cx="6350400" cy="1825523"/>
            </a:xfrm>
          </p:grpSpPr>
          <p:sp>
            <p:nvSpPr>
              <p:cNvPr id="617" name="Google Shape;617;p21"/>
              <p:cNvSpPr txBox="1"/>
              <p:nvPr/>
            </p:nvSpPr>
            <p:spPr>
              <a:xfrm>
                <a:off x="763896" y="3777997"/>
                <a:ext cx="6350400" cy="1422600"/>
              </a:xfrm>
              <a:prstGeom prst="rect">
                <a:avLst/>
              </a:prstGeom>
              <a:noFill/>
              <a:ln cap="flat" cmpd="sng" w="19050">
                <a:solidFill>
                  <a:schemeClr val="accent3"/>
                </a:solidFill>
                <a:prstDash val="dash"/>
                <a:round/>
                <a:headEnd len="sm" w="sm" type="none"/>
                <a:tailEnd len="sm" w="sm" type="none"/>
              </a:ln>
            </p:spPr>
            <p:txBody>
              <a:bodyPr anchorCtr="0" anchor="ctr" bIns="232875" lIns="232875" spcFirstLastPara="1" rIns="232875" wrap="square" tIns="232875">
                <a:noAutofit/>
              </a:bodyPr>
              <a:lstStyle/>
              <a:p>
                <a:pPr indent="0" lvl="0" marL="0" rtl="0" algn="l">
                  <a:lnSpc>
                    <a:spcPct val="115000"/>
                  </a:lnSpc>
                  <a:spcBef>
                    <a:spcPts val="0"/>
                  </a:spcBef>
                  <a:spcAft>
                    <a:spcPts val="0"/>
                  </a:spcAft>
                  <a:buNone/>
                </a:pPr>
                <a:r>
                  <a:t/>
                </a:r>
                <a:endParaRPr sz="1200">
                  <a:latin typeface="Mada"/>
                  <a:ea typeface="Mada"/>
                  <a:cs typeface="Mada"/>
                  <a:sym typeface="Mada"/>
                </a:endParaRPr>
              </a:p>
            </p:txBody>
          </p:sp>
          <p:sp>
            <p:nvSpPr>
              <p:cNvPr id="618" name="Google Shape;618;p21"/>
              <p:cNvSpPr/>
              <p:nvPr/>
            </p:nvSpPr>
            <p:spPr>
              <a:xfrm flipH="1" rot="-9900232">
                <a:off x="3603176" y="3452384"/>
                <a:ext cx="676355" cy="599746"/>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9FC5E8"/>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grpSp>
        <p:sp>
          <p:nvSpPr>
            <p:cNvPr id="619" name="Google Shape;619;p21"/>
            <p:cNvSpPr txBox="1"/>
            <p:nvPr/>
          </p:nvSpPr>
          <p:spPr>
            <a:xfrm>
              <a:off x="2861600" y="2139613"/>
              <a:ext cx="1966500" cy="55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highlight>
                    <a:schemeClr val="accent4"/>
                  </a:highlight>
                  <a:latin typeface="Mada"/>
                  <a:ea typeface="Mada"/>
                  <a:cs typeface="Mada"/>
                  <a:sym typeface="Mada"/>
                </a:rPr>
                <a:t>Diagnostic indications</a:t>
              </a:r>
              <a:endParaRPr>
                <a:highlight>
                  <a:schemeClr val="accent4"/>
                </a:highlight>
              </a:endParaRPr>
            </a:p>
          </p:txBody>
        </p:sp>
        <p:sp>
          <p:nvSpPr>
            <p:cNvPr id="620" name="Google Shape;620;p21"/>
            <p:cNvSpPr txBox="1"/>
            <p:nvPr/>
          </p:nvSpPr>
          <p:spPr>
            <a:xfrm>
              <a:off x="481125" y="2828725"/>
              <a:ext cx="2993400" cy="1591200"/>
            </a:xfrm>
            <a:prstGeom prst="rect">
              <a:avLst/>
            </a:prstGeom>
            <a:noFill/>
            <a:ln>
              <a:noFill/>
            </a:ln>
          </p:spPr>
          <p:txBody>
            <a:bodyPr anchorCtr="0" anchor="b"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Suspected lung cancer</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Staging of lung cancer.</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Abnormal CXR.</a:t>
              </a:r>
              <a:r>
                <a:rPr lang="ar" sz="1200">
                  <a:solidFill>
                    <a:schemeClr val="accent5"/>
                  </a:solidFill>
                  <a:latin typeface="Mada"/>
                  <a:ea typeface="Mada"/>
                  <a:cs typeface="Mada"/>
                  <a:sym typeface="Mada"/>
                </a:rPr>
                <a:t> (collapsed lobes or segments)</a:t>
              </a:r>
              <a:endParaRPr sz="1200">
                <a:solidFill>
                  <a:schemeClr val="accent5"/>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Hemoptysis.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Localized wheeze </a:t>
              </a:r>
              <a:r>
                <a:rPr lang="ar" sz="1200">
                  <a:solidFill>
                    <a:schemeClr val="accent5"/>
                  </a:solidFill>
                  <a:latin typeface="Mada"/>
                  <a:ea typeface="Mada"/>
                  <a:cs typeface="Mada"/>
                  <a:sym typeface="Mada"/>
                </a:rPr>
                <a:t>or Stridor.</a:t>
              </a:r>
              <a:endParaRPr sz="1200">
                <a:solidFill>
                  <a:schemeClr val="accent5"/>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Positive sputum cytology.</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Unexplained pleural effusion.</a:t>
              </a:r>
              <a:endParaRPr/>
            </a:p>
          </p:txBody>
        </p:sp>
        <p:sp>
          <p:nvSpPr>
            <p:cNvPr id="621" name="Google Shape;621;p21"/>
            <p:cNvSpPr txBox="1"/>
            <p:nvPr/>
          </p:nvSpPr>
          <p:spPr>
            <a:xfrm>
              <a:off x="4198275" y="2828725"/>
              <a:ext cx="2717700" cy="1591200"/>
            </a:xfrm>
            <a:prstGeom prst="rect">
              <a:avLst/>
            </a:prstGeom>
            <a:noFill/>
            <a:ln>
              <a:noFill/>
            </a:ln>
          </p:spPr>
          <p:txBody>
            <a:bodyPr anchorCtr="0" anchor="b"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Lung abscess.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Obtain culture material.</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Airway trauma.</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Tracheoesophageal fistula.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Diffuse lung disease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Refractory cough</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Unexplained cough.</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Mediastinal lymph nodes.</a:t>
              </a:r>
              <a:endParaRPr/>
            </a:p>
          </p:txBody>
        </p:sp>
        <p:grpSp>
          <p:nvGrpSpPr>
            <p:cNvPr id="622" name="Google Shape;622;p21"/>
            <p:cNvGrpSpPr/>
            <p:nvPr/>
          </p:nvGrpSpPr>
          <p:grpSpPr>
            <a:xfrm>
              <a:off x="3702674" y="2533247"/>
              <a:ext cx="267448" cy="431749"/>
              <a:chOff x="8010427" y="3348503"/>
              <a:chExt cx="278795" cy="351615"/>
            </a:xfrm>
          </p:grpSpPr>
          <p:sp>
            <p:nvSpPr>
              <p:cNvPr id="623" name="Google Shape;623;p21"/>
              <p:cNvSpPr/>
              <p:nvPr/>
            </p:nvSpPr>
            <p:spPr>
              <a:xfrm>
                <a:off x="8010427" y="3348503"/>
                <a:ext cx="278795" cy="351615"/>
              </a:xfrm>
              <a:custGeom>
                <a:rect b="b" l="l" r="r" t="t"/>
                <a:pathLst>
                  <a:path extrusionOk="0" h="11038" w="8752">
                    <a:moveTo>
                      <a:pt x="6216" y="322"/>
                    </a:moveTo>
                    <a:cubicBezTo>
                      <a:pt x="6323" y="322"/>
                      <a:pt x="6406" y="405"/>
                      <a:pt x="6406" y="512"/>
                    </a:cubicBezTo>
                    <a:lnTo>
                      <a:pt x="6406" y="1215"/>
                    </a:lnTo>
                    <a:cubicBezTo>
                      <a:pt x="6406" y="1310"/>
                      <a:pt x="6323" y="1405"/>
                      <a:pt x="6216" y="1405"/>
                    </a:cubicBezTo>
                    <a:lnTo>
                      <a:pt x="5311" y="1405"/>
                    </a:lnTo>
                    <a:cubicBezTo>
                      <a:pt x="5216" y="1405"/>
                      <a:pt x="5144" y="1477"/>
                      <a:pt x="5144" y="1572"/>
                    </a:cubicBezTo>
                    <a:cubicBezTo>
                      <a:pt x="5144" y="1893"/>
                      <a:pt x="4882" y="2144"/>
                      <a:pt x="4561" y="2144"/>
                    </a:cubicBezTo>
                    <a:lnTo>
                      <a:pt x="4203" y="2144"/>
                    </a:lnTo>
                    <a:cubicBezTo>
                      <a:pt x="3882" y="2144"/>
                      <a:pt x="3632" y="1882"/>
                      <a:pt x="3632" y="1572"/>
                    </a:cubicBezTo>
                    <a:cubicBezTo>
                      <a:pt x="3632" y="1477"/>
                      <a:pt x="3549" y="1405"/>
                      <a:pt x="3465" y="1405"/>
                    </a:cubicBezTo>
                    <a:lnTo>
                      <a:pt x="2560" y="1405"/>
                    </a:lnTo>
                    <a:cubicBezTo>
                      <a:pt x="2453" y="1405"/>
                      <a:pt x="2358" y="1310"/>
                      <a:pt x="2358" y="1215"/>
                    </a:cubicBezTo>
                    <a:lnTo>
                      <a:pt x="2346" y="512"/>
                    </a:lnTo>
                    <a:cubicBezTo>
                      <a:pt x="2346" y="405"/>
                      <a:pt x="2441" y="322"/>
                      <a:pt x="2537" y="322"/>
                    </a:cubicBezTo>
                    <a:close/>
                    <a:moveTo>
                      <a:pt x="2525" y="0"/>
                    </a:moveTo>
                    <a:cubicBezTo>
                      <a:pt x="2239" y="0"/>
                      <a:pt x="2025" y="227"/>
                      <a:pt x="2025" y="512"/>
                    </a:cubicBezTo>
                    <a:lnTo>
                      <a:pt x="632" y="512"/>
                    </a:lnTo>
                    <a:cubicBezTo>
                      <a:pt x="274" y="512"/>
                      <a:pt x="1" y="798"/>
                      <a:pt x="1" y="1143"/>
                    </a:cubicBezTo>
                    <a:lnTo>
                      <a:pt x="1" y="7656"/>
                    </a:lnTo>
                    <a:cubicBezTo>
                      <a:pt x="1" y="7739"/>
                      <a:pt x="72" y="7823"/>
                      <a:pt x="155" y="7823"/>
                    </a:cubicBezTo>
                    <a:cubicBezTo>
                      <a:pt x="251" y="7823"/>
                      <a:pt x="322" y="7739"/>
                      <a:pt x="322" y="7656"/>
                    </a:cubicBezTo>
                    <a:lnTo>
                      <a:pt x="322" y="1143"/>
                    </a:lnTo>
                    <a:cubicBezTo>
                      <a:pt x="322" y="965"/>
                      <a:pt x="477" y="822"/>
                      <a:pt x="655" y="822"/>
                    </a:cubicBezTo>
                    <a:lnTo>
                      <a:pt x="1036" y="822"/>
                    </a:lnTo>
                    <a:lnTo>
                      <a:pt x="1036" y="9918"/>
                    </a:lnTo>
                    <a:cubicBezTo>
                      <a:pt x="1036" y="10002"/>
                      <a:pt x="1108" y="10085"/>
                      <a:pt x="1203" y="10085"/>
                    </a:cubicBezTo>
                    <a:lnTo>
                      <a:pt x="7573" y="10085"/>
                    </a:lnTo>
                    <a:cubicBezTo>
                      <a:pt x="7656" y="10085"/>
                      <a:pt x="7728" y="10002"/>
                      <a:pt x="7728" y="9918"/>
                    </a:cubicBezTo>
                    <a:lnTo>
                      <a:pt x="7728" y="822"/>
                    </a:lnTo>
                    <a:lnTo>
                      <a:pt x="8121" y="822"/>
                    </a:lnTo>
                    <a:cubicBezTo>
                      <a:pt x="8299" y="822"/>
                      <a:pt x="8442" y="965"/>
                      <a:pt x="8442" y="1143"/>
                    </a:cubicBezTo>
                    <a:lnTo>
                      <a:pt x="8442" y="10395"/>
                    </a:lnTo>
                    <a:cubicBezTo>
                      <a:pt x="8442" y="10573"/>
                      <a:pt x="8299" y="10716"/>
                      <a:pt x="8121" y="10716"/>
                    </a:cubicBezTo>
                    <a:lnTo>
                      <a:pt x="667" y="10716"/>
                    </a:lnTo>
                    <a:cubicBezTo>
                      <a:pt x="489" y="10716"/>
                      <a:pt x="334" y="10573"/>
                      <a:pt x="334" y="10395"/>
                    </a:cubicBezTo>
                    <a:lnTo>
                      <a:pt x="334" y="8418"/>
                    </a:lnTo>
                    <a:cubicBezTo>
                      <a:pt x="334" y="8323"/>
                      <a:pt x="263" y="8251"/>
                      <a:pt x="167" y="8251"/>
                    </a:cubicBezTo>
                    <a:cubicBezTo>
                      <a:pt x="84" y="8251"/>
                      <a:pt x="12" y="8323"/>
                      <a:pt x="12" y="8418"/>
                    </a:cubicBezTo>
                    <a:lnTo>
                      <a:pt x="12" y="10395"/>
                    </a:lnTo>
                    <a:cubicBezTo>
                      <a:pt x="12" y="10752"/>
                      <a:pt x="298" y="11037"/>
                      <a:pt x="644" y="11037"/>
                    </a:cubicBezTo>
                    <a:lnTo>
                      <a:pt x="8109" y="11037"/>
                    </a:lnTo>
                    <a:cubicBezTo>
                      <a:pt x="8466" y="11037"/>
                      <a:pt x="8740" y="10752"/>
                      <a:pt x="8740" y="10395"/>
                    </a:cubicBezTo>
                    <a:lnTo>
                      <a:pt x="8740" y="1143"/>
                    </a:lnTo>
                    <a:cubicBezTo>
                      <a:pt x="8752" y="810"/>
                      <a:pt x="8454" y="512"/>
                      <a:pt x="8109" y="512"/>
                    </a:cubicBezTo>
                    <a:lnTo>
                      <a:pt x="7299" y="512"/>
                    </a:lnTo>
                    <a:cubicBezTo>
                      <a:pt x="7216" y="512"/>
                      <a:pt x="7144" y="584"/>
                      <a:pt x="7144" y="679"/>
                    </a:cubicBezTo>
                    <a:cubicBezTo>
                      <a:pt x="7144" y="762"/>
                      <a:pt x="7216" y="834"/>
                      <a:pt x="7299" y="834"/>
                    </a:cubicBezTo>
                    <a:lnTo>
                      <a:pt x="7406" y="834"/>
                    </a:lnTo>
                    <a:lnTo>
                      <a:pt x="7406" y="9764"/>
                    </a:lnTo>
                    <a:lnTo>
                      <a:pt x="1370" y="9764"/>
                    </a:lnTo>
                    <a:lnTo>
                      <a:pt x="1370" y="834"/>
                    </a:lnTo>
                    <a:lnTo>
                      <a:pt x="2037" y="834"/>
                    </a:lnTo>
                    <a:lnTo>
                      <a:pt x="2037" y="1215"/>
                    </a:lnTo>
                    <a:cubicBezTo>
                      <a:pt x="2037" y="1489"/>
                      <a:pt x="2263" y="1715"/>
                      <a:pt x="2537" y="1715"/>
                    </a:cubicBezTo>
                    <a:lnTo>
                      <a:pt x="3299" y="1715"/>
                    </a:lnTo>
                    <a:cubicBezTo>
                      <a:pt x="3370" y="2132"/>
                      <a:pt x="3751" y="2465"/>
                      <a:pt x="4192" y="2465"/>
                    </a:cubicBezTo>
                    <a:lnTo>
                      <a:pt x="4549" y="2465"/>
                    </a:lnTo>
                    <a:cubicBezTo>
                      <a:pt x="5001" y="2465"/>
                      <a:pt x="5370" y="2132"/>
                      <a:pt x="5442" y="1715"/>
                    </a:cubicBezTo>
                    <a:lnTo>
                      <a:pt x="6204" y="1715"/>
                    </a:lnTo>
                    <a:cubicBezTo>
                      <a:pt x="6489" y="1715"/>
                      <a:pt x="6704" y="1489"/>
                      <a:pt x="6704" y="1215"/>
                    </a:cubicBezTo>
                    <a:lnTo>
                      <a:pt x="6704" y="512"/>
                    </a:lnTo>
                    <a:cubicBezTo>
                      <a:pt x="6704" y="227"/>
                      <a:pt x="6489" y="0"/>
                      <a:pt x="6204"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1"/>
              <p:cNvSpPr/>
              <p:nvPr/>
            </p:nvSpPr>
            <p:spPr>
              <a:xfrm>
                <a:off x="8078692" y="3438653"/>
                <a:ext cx="142264" cy="100216"/>
              </a:xfrm>
              <a:custGeom>
                <a:rect b="b" l="l" r="r" t="t"/>
                <a:pathLst>
                  <a:path extrusionOk="0" h="3146" w="4466">
                    <a:moveTo>
                      <a:pt x="2742" y="1"/>
                    </a:moveTo>
                    <a:cubicBezTo>
                      <a:pt x="2676" y="1"/>
                      <a:pt x="2609" y="43"/>
                      <a:pt x="2584" y="123"/>
                    </a:cubicBezTo>
                    <a:lnTo>
                      <a:pt x="1989" y="2433"/>
                    </a:lnTo>
                    <a:lnTo>
                      <a:pt x="1429" y="778"/>
                    </a:lnTo>
                    <a:cubicBezTo>
                      <a:pt x="1403" y="705"/>
                      <a:pt x="1335" y="665"/>
                      <a:pt x="1268" y="665"/>
                    </a:cubicBezTo>
                    <a:cubicBezTo>
                      <a:pt x="1216" y="665"/>
                      <a:pt x="1163" y="690"/>
                      <a:pt x="1132" y="742"/>
                    </a:cubicBezTo>
                    <a:lnTo>
                      <a:pt x="656" y="1600"/>
                    </a:lnTo>
                    <a:lnTo>
                      <a:pt x="155" y="1600"/>
                    </a:lnTo>
                    <a:cubicBezTo>
                      <a:pt x="72" y="1600"/>
                      <a:pt x="1" y="1671"/>
                      <a:pt x="1" y="1754"/>
                    </a:cubicBezTo>
                    <a:cubicBezTo>
                      <a:pt x="1" y="1850"/>
                      <a:pt x="72" y="1921"/>
                      <a:pt x="155" y="1921"/>
                    </a:cubicBezTo>
                    <a:lnTo>
                      <a:pt x="739" y="1921"/>
                    </a:lnTo>
                    <a:cubicBezTo>
                      <a:pt x="798" y="1921"/>
                      <a:pt x="846" y="1897"/>
                      <a:pt x="894" y="1838"/>
                    </a:cubicBezTo>
                    <a:lnTo>
                      <a:pt x="1227" y="1219"/>
                    </a:lnTo>
                    <a:lnTo>
                      <a:pt x="1858" y="3040"/>
                    </a:lnTo>
                    <a:cubicBezTo>
                      <a:pt x="1887" y="3110"/>
                      <a:pt x="1951" y="3146"/>
                      <a:pt x="2013" y="3146"/>
                    </a:cubicBezTo>
                    <a:cubicBezTo>
                      <a:pt x="2079" y="3146"/>
                      <a:pt x="2143" y="3107"/>
                      <a:pt x="2168" y="3028"/>
                    </a:cubicBezTo>
                    <a:lnTo>
                      <a:pt x="2763" y="683"/>
                    </a:lnTo>
                    <a:lnTo>
                      <a:pt x="3168" y="1802"/>
                    </a:lnTo>
                    <a:cubicBezTo>
                      <a:pt x="3192" y="1861"/>
                      <a:pt x="3251" y="1909"/>
                      <a:pt x="3311" y="1909"/>
                    </a:cubicBezTo>
                    <a:lnTo>
                      <a:pt x="4287" y="1909"/>
                    </a:lnTo>
                    <a:cubicBezTo>
                      <a:pt x="4370" y="1909"/>
                      <a:pt x="4442" y="1838"/>
                      <a:pt x="4442" y="1742"/>
                    </a:cubicBezTo>
                    <a:cubicBezTo>
                      <a:pt x="4466" y="1671"/>
                      <a:pt x="4382" y="1600"/>
                      <a:pt x="4299" y="1600"/>
                    </a:cubicBezTo>
                    <a:lnTo>
                      <a:pt x="3454" y="1600"/>
                    </a:lnTo>
                    <a:lnTo>
                      <a:pt x="2894" y="111"/>
                    </a:lnTo>
                    <a:cubicBezTo>
                      <a:pt x="2865" y="37"/>
                      <a:pt x="2804" y="1"/>
                      <a:pt x="2742"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1"/>
              <p:cNvSpPr/>
              <p:nvPr/>
            </p:nvSpPr>
            <p:spPr>
              <a:xfrm>
                <a:off x="8079074" y="3574928"/>
                <a:ext cx="141882" cy="10257"/>
              </a:xfrm>
              <a:custGeom>
                <a:rect b="b" l="l" r="r" t="t"/>
                <a:pathLst>
                  <a:path extrusionOk="0" h="322" w="4454">
                    <a:moveTo>
                      <a:pt x="167" y="0"/>
                    </a:moveTo>
                    <a:cubicBezTo>
                      <a:pt x="72" y="0"/>
                      <a:pt x="1" y="72"/>
                      <a:pt x="1" y="155"/>
                    </a:cubicBezTo>
                    <a:cubicBezTo>
                      <a:pt x="1" y="250"/>
                      <a:pt x="72" y="322"/>
                      <a:pt x="167" y="322"/>
                    </a:cubicBezTo>
                    <a:lnTo>
                      <a:pt x="4287" y="322"/>
                    </a:lnTo>
                    <a:cubicBezTo>
                      <a:pt x="4370" y="322"/>
                      <a:pt x="4454" y="250"/>
                      <a:pt x="4454" y="155"/>
                    </a:cubicBezTo>
                    <a:cubicBezTo>
                      <a:pt x="4454" y="72"/>
                      <a:pt x="4370" y="0"/>
                      <a:pt x="428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1"/>
              <p:cNvSpPr/>
              <p:nvPr/>
            </p:nvSpPr>
            <p:spPr>
              <a:xfrm>
                <a:off x="8079074" y="3619685"/>
                <a:ext cx="141882" cy="10640"/>
              </a:xfrm>
              <a:custGeom>
                <a:rect b="b" l="l" r="r" t="t"/>
                <a:pathLst>
                  <a:path extrusionOk="0" h="334" w="4454">
                    <a:moveTo>
                      <a:pt x="167" y="0"/>
                    </a:moveTo>
                    <a:cubicBezTo>
                      <a:pt x="72" y="0"/>
                      <a:pt x="1" y="84"/>
                      <a:pt x="1" y="167"/>
                    </a:cubicBezTo>
                    <a:cubicBezTo>
                      <a:pt x="1" y="262"/>
                      <a:pt x="72" y="334"/>
                      <a:pt x="167" y="334"/>
                    </a:cubicBezTo>
                    <a:lnTo>
                      <a:pt x="4287" y="334"/>
                    </a:lnTo>
                    <a:cubicBezTo>
                      <a:pt x="4370" y="334"/>
                      <a:pt x="4454" y="262"/>
                      <a:pt x="4454" y="167"/>
                    </a:cubicBezTo>
                    <a:cubicBezTo>
                      <a:pt x="4454" y="84"/>
                      <a:pt x="4370" y="0"/>
                      <a:pt x="428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cxnSp>
        <p:nvCxnSpPr>
          <p:cNvPr id="627" name="Google Shape;627;p21"/>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628" name="Google Shape;628;p21"/>
          <p:cNvSpPr/>
          <p:nvPr/>
        </p:nvSpPr>
        <p:spPr>
          <a:xfrm>
            <a:off x="630025" y="2857900"/>
            <a:ext cx="244800" cy="2319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2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634" name="Google Shape;634;p22"/>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Scintigraphic imaging </a:t>
            </a:r>
            <a:endParaRPr b="1" sz="2600">
              <a:latin typeface="Mada"/>
              <a:ea typeface="Mada"/>
              <a:cs typeface="Mada"/>
              <a:sym typeface="Mada"/>
            </a:endParaRPr>
          </a:p>
        </p:txBody>
      </p:sp>
      <p:sp>
        <p:nvSpPr>
          <p:cNvPr id="635" name="Google Shape;635;p22"/>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1-It is used when patient is allergic to contrast although it only gives a </a:t>
            </a:r>
            <a:r>
              <a:rPr lang="ar" sz="1000">
                <a:solidFill>
                  <a:srgbClr val="6AA84F"/>
                </a:solidFill>
                <a:latin typeface="Mada"/>
                <a:ea typeface="Mada"/>
                <a:cs typeface="Mada"/>
                <a:sym typeface="Mada"/>
              </a:rPr>
              <a:t>probability</a:t>
            </a:r>
            <a:r>
              <a:rPr lang="ar" sz="1000">
                <a:solidFill>
                  <a:srgbClr val="6AA84F"/>
                </a:solidFill>
                <a:latin typeface="Mada"/>
                <a:ea typeface="Mada"/>
                <a:cs typeface="Mada"/>
                <a:sym typeface="Mada"/>
              </a:rPr>
              <a:t>.</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a:t>
            </a:r>
            <a:r>
              <a:rPr lang="ar" sz="1000">
                <a:solidFill>
                  <a:srgbClr val="6AA84F"/>
                </a:solidFill>
                <a:latin typeface="Mada"/>
                <a:ea typeface="Mada"/>
                <a:cs typeface="Mada"/>
                <a:sym typeface="Mada"/>
              </a:rPr>
              <a:t>-V/Q scan isn’t used to diagnose pulmonary embolism (it supports the diagnosis). The modality of choice to diagnose pulmonary embolism is CT angiography. </a:t>
            </a:r>
            <a:endParaRPr sz="1000">
              <a:solidFill>
                <a:srgbClr val="6AA84F"/>
              </a:solidFill>
              <a:latin typeface="Mada"/>
              <a:ea typeface="Mada"/>
              <a:cs typeface="Mada"/>
              <a:sym typeface="Mada"/>
            </a:endParaRPr>
          </a:p>
        </p:txBody>
      </p:sp>
      <p:sp>
        <p:nvSpPr>
          <p:cNvPr id="636" name="Google Shape;636;p22"/>
          <p:cNvSpPr txBox="1"/>
          <p:nvPr/>
        </p:nvSpPr>
        <p:spPr>
          <a:xfrm>
            <a:off x="164804" y="1390084"/>
            <a:ext cx="7131600" cy="1014000"/>
          </a:xfrm>
          <a:prstGeom prst="rect">
            <a:avLst/>
          </a:prstGeom>
          <a:noFill/>
          <a:ln>
            <a:noFill/>
          </a:ln>
        </p:spPr>
        <p:txBody>
          <a:bodyPr anchorCtr="0" anchor="t" bIns="232875" lIns="232875" spcFirstLastPara="1" rIns="232875" wrap="square" tIns="232875">
            <a:noAutofit/>
          </a:bodyPr>
          <a:lstStyle/>
          <a:p>
            <a:pPr indent="-304800" lvl="0" marL="457200" rtl="0" algn="l">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Widely used for detecting pulmonary emboli although it is now performed less often owing to widespread use of D-dimer measurements and CT pulmonary angiography </a:t>
            </a:r>
            <a:endParaRPr sz="1200">
              <a:solidFill>
                <a:schemeClr val="accent5"/>
              </a:solidFill>
              <a:latin typeface="Mada"/>
              <a:ea typeface="Mada"/>
              <a:cs typeface="Mada"/>
              <a:sym typeface="Mada"/>
            </a:endParaRPr>
          </a:p>
          <a:p>
            <a:pPr indent="-304800" lvl="0" marL="457200" rtl="0" algn="l">
              <a:spcBef>
                <a:spcPts val="0"/>
              </a:spcBef>
              <a:spcAft>
                <a:spcPts val="0"/>
              </a:spcAft>
              <a:buClr>
                <a:schemeClr val="accent5"/>
              </a:buClr>
              <a:buSzPts val="1200"/>
              <a:buFont typeface="Mada"/>
              <a:buChar char="●"/>
            </a:pPr>
            <a:r>
              <a:rPr b="1" lang="ar">
                <a:solidFill>
                  <a:schemeClr val="accent5"/>
                </a:solidFill>
                <a:latin typeface="Mada"/>
                <a:ea typeface="Mada"/>
                <a:cs typeface="Mada"/>
                <a:sym typeface="Mada"/>
              </a:rPr>
              <a:t>Lung Scans</a:t>
            </a:r>
            <a:r>
              <a:rPr b="1" lang="ar" sz="1200">
                <a:solidFill>
                  <a:schemeClr val="accent5"/>
                </a:solidFill>
                <a:latin typeface="Mada"/>
                <a:ea typeface="Mada"/>
                <a:cs typeface="Mada"/>
                <a:sym typeface="Mada"/>
              </a:rPr>
              <a:t> V/Q (Ventilation/Perfusion)</a:t>
            </a:r>
            <a:r>
              <a:rPr b="1" baseline="30000" lang="ar" sz="1200">
                <a:solidFill>
                  <a:schemeClr val="accent5"/>
                </a:solidFill>
                <a:latin typeface="Mada"/>
                <a:ea typeface="Mada"/>
                <a:cs typeface="Mada"/>
                <a:sym typeface="Mada"/>
              </a:rPr>
              <a:t>1</a:t>
            </a:r>
            <a:r>
              <a:rPr b="1" lang="ar" sz="1200">
                <a:solidFill>
                  <a:schemeClr val="accent5"/>
                </a:solidFill>
                <a:latin typeface="Mada"/>
                <a:ea typeface="Mada"/>
                <a:cs typeface="Mada"/>
                <a:sym typeface="Mada"/>
              </a:rPr>
              <a:t>:</a:t>
            </a:r>
            <a:endParaRPr b="1" sz="1200">
              <a:solidFill>
                <a:schemeClr val="accent5"/>
              </a:solidFill>
              <a:latin typeface="Mada"/>
              <a:ea typeface="Mada"/>
              <a:cs typeface="Mada"/>
              <a:sym typeface="Mada"/>
            </a:endParaRPr>
          </a:p>
          <a:p>
            <a:pPr indent="0" lvl="0" marL="0" rtl="0" algn="l">
              <a:spcBef>
                <a:spcPts val="0"/>
              </a:spcBef>
              <a:spcAft>
                <a:spcPts val="0"/>
              </a:spcAft>
              <a:buNone/>
            </a:pPr>
            <a:r>
              <a:rPr lang="ar" sz="1200">
                <a:solidFill>
                  <a:schemeClr val="accent5"/>
                </a:solidFill>
                <a:latin typeface="Mada"/>
                <a:ea typeface="Mada"/>
                <a:cs typeface="Mada"/>
                <a:sym typeface="Mada"/>
              </a:rPr>
              <a:t>       </a:t>
            </a:r>
            <a:endParaRPr sz="1200">
              <a:solidFill>
                <a:schemeClr val="accent5"/>
              </a:solidFill>
              <a:latin typeface="Mada"/>
              <a:ea typeface="Mada"/>
              <a:cs typeface="Mada"/>
              <a:sym typeface="Mada"/>
            </a:endParaRPr>
          </a:p>
          <a:p>
            <a:pPr indent="0" lvl="0" marL="0" rtl="0" algn="l">
              <a:spcBef>
                <a:spcPts val="0"/>
              </a:spcBef>
              <a:spcAft>
                <a:spcPts val="0"/>
              </a:spcAft>
              <a:buNone/>
            </a:pPr>
            <a:r>
              <a:t/>
            </a:r>
            <a:endParaRPr sz="1200">
              <a:solidFill>
                <a:schemeClr val="accent5"/>
              </a:solidFill>
              <a:latin typeface="Mada"/>
              <a:ea typeface="Mada"/>
              <a:cs typeface="Mada"/>
              <a:sym typeface="Mada"/>
            </a:endParaRPr>
          </a:p>
          <a:p>
            <a:pPr indent="0" lvl="0" marL="0" rtl="0" algn="l">
              <a:spcBef>
                <a:spcPts val="0"/>
              </a:spcBef>
              <a:spcAft>
                <a:spcPts val="0"/>
              </a:spcAft>
              <a:buNone/>
            </a:pPr>
            <a:r>
              <a:t/>
            </a:r>
            <a:endParaRPr sz="1200">
              <a:solidFill>
                <a:schemeClr val="accent5"/>
              </a:solidFill>
              <a:latin typeface="Mada"/>
              <a:ea typeface="Mada"/>
              <a:cs typeface="Mada"/>
              <a:sym typeface="Mada"/>
            </a:endParaRPr>
          </a:p>
          <a:p>
            <a:pPr indent="0" lvl="0" marL="0" rtl="0" algn="l">
              <a:spcBef>
                <a:spcPts val="0"/>
              </a:spcBef>
              <a:spcAft>
                <a:spcPts val="0"/>
              </a:spcAft>
              <a:buNone/>
            </a:pPr>
            <a:r>
              <a:t/>
            </a:r>
            <a:endParaRPr sz="1200">
              <a:solidFill>
                <a:schemeClr val="accent5"/>
              </a:solidFill>
              <a:latin typeface="Mada"/>
              <a:ea typeface="Mada"/>
              <a:cs typeface="Mada"/>
              <a:sym typeface="Mada"/>
            </a:endParaRPr>
          </a:p>
        </p:txBody>
      </p:sp>
      <p:graphicFrame>
        <p:nvGraphicFramePr>
          <p:cNvPr id="637" name="Google Shape;637;p22"/>
          <p:cNvGraphicFramePr/>
          <p:nvPr/>
        </p:nvGraphicFramePr>
        <p:xfrm>
          <a:off x="433698" y="2432582"/>
          <a:ext cx="3000000" cy="3000000"/>
        </p:xfrm>
        <a:graphic>
          <a:graphicData uri="http://schemas.openxmlformats.org/drawingml/2006/table">
            <a:tbl>
              <a:tblPr>
                <a:noFill/>
                <a:tableStyleId>{99F47C09-F468-4AC5-9FC5-8B0BF82F4165}</a:tableStyleId>
              </a:tblPr>
              <a:tblGrid>
                <a:gridCol w="3352425"/>
                <a:gridCol w="3352425"/>
              </a:tblGrid>
              <a:tr h="392400">
                <a:tc>
                  <a:txBody>
                    <a:bodyPr/>
                    <a:lstStyle/>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Ventilation</a:t>
                      </a:r>
                      <a:endParaRPr b="1"/>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b="1" lang="ar" sz="1300">
                          <a:latin typeface="Mada"/>
                          <a:ea typeface="Mada"/>
                          <a:cs typeface="Mada"/>
                          <a:sym typeface="Mada"/>
                        </a:rPr>
                        <a:t>Perfusion</a:t>
                      </a:r>
                      <a:r>
                        <a:rPr lang="ar"/>
                        <a:t> </a:t>
                      </a:r>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chemeClr val="accent3"/>
                    </a:solidFill>
                  </a:tcPr>
                </a:tc>
              </a:tr>
              <a:tr h="381000">
                <a:tc>
                  <a:txBody>
                    <a:bodyPr/>
                    <a:lstStyle/>
                    <a:p>
                      <a:pPr indent="0" lvl="0" marL="0" rtl="0" algn="l">
                        <a:spcBef>
                          <a:spcPts val="0"/>
                        </a:spcBef>
                        <a:spcAft>
                          <a:spcPts val="0"/>
                        </a:spcAft>
                        <a:buClr>
                          <a:schemeClr val="dk1"/>
                        </a:buClr>
                        <a:buSzPts val="1100"/>
                        <a:buFont typeface="Arial"/>
                        <a:buNone/>
                      </a:pPr>
                      <a:r>
                        <a:rPr lang="ar" sz="1200">
                          <a:solidFill>
                            <a:schemeClr val="accent5"/>
                          </a:solidFill>
                          <a:latin typeface="Mada"/>
                          <a:ea typeface="Mada"/>
                          <a:cs typeface="Mada"/>
                          <a:sym typeface="Mada"/>
                        </a:rPr>
                        <a:t>Radioactive tracer gas inhaled to lungs → picture here shows areas of lung that are not receiving enough air or retain too much air.</a:t>
                      </a:r>
                      <a:endParaRPr>
                        <a:solidFill>
                          <a:schemeClr val="accent5"/>
                        </a:solidFill>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ar" sz="1200">
                          <a:solidFill>
                            <a:schemeClr val="accent5"/>
                          </a:solidFill>
                          <a:latin typeface="Mada"/>
                          <a:ea typeface="Mada"/>
                          <a:cs typeface="Mada"/>
                          <a:sym typeface="Mada"/>
                        </a:rPr>
                        <a:t>Radioactive substance injected into the vein→ to lungs → shows areas in lung which are not receiving enough blood.</a:t>
                      </a:r>
                      <a:endParaRPr>
                        <a:solidFill>
                          <a:schemeClr val="accent5"/>
                        </a:solidFill>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bl>
          </a:graphicData>
        </a:graphic>
      </p:graphicFrame>
      <p:pic>
        <p:nvPicPr>
          <p:cNvPr id="638" name="Google Shape;638;p22"/>
          <p:cNvPicPr preferRelativeResize="0"/>
          <p:nvPr/>
        </p:nvPicPr>
        <p:blipFill>
          <a:blip r:embed="rId3">
            <a:alphaModFix/>
          </a:blip>
          <a:stretch>
            <a:fillRect/>
          </a:stretch>
        </p:blipFill>
        <p:spPr>
          <a:xfrm>
            <a:off x="1110125" y="8462800"/>
            <a:ext cx="1802200" cy="1014000"/>
          </a:xfrm>
          <a:prstGeom prst="rect">
            <a:avLst/>
          </a:prstGeom>
          <a:noFill/>
          <a:ln>
            <a:noFill/>
          </a:ln>
        </p:spPr>
      </p:pic>
      <p:pic>
        <p:nvPicPr>
          <p:cNvPr id="639" name="Google Shape;639;p22"/>
          <p:cNvPicPr preferRelativeResize="0"/>
          <p:nvPr/>
        </p:nvPicPr>
        <p:blipFill>
          <a:blip r:embed="rId4">
            <a:alphaModFix/>
          </a:blip>
          <a:stretch>
            <a:fillRect/>
          </a:stretch>
        </p:blipFill>
        <p:spPr>
          <a:xfrm>
            <a:off x="3611300" y="8570487"/>
            <a:ext cx="2137000" cy="1014001"/>
          </a:xfrm>
          <a:prstGeom prst="rect">
            <a:avLst/>
          </a:prstGeom>
          <a:noFill/>
          <a:ln>
            <a:noFill/>
          </a:ln>
        </p:spPr>
      </p:pic>
      <p:sp>
        <p:nvSpPr>
          <p:cNvPr id="640" name="Google Shape;640;p22"/>
          <p:cNvSpPr txBox="1"/>
          <p:nvPr/>
        </p:nvSpPr>
        <p:spPr>
          <a:xfrm>
            <a:off x="44700" y="8872750"/>
            <a:ext cx="974400" cy="19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6AA84F"/>
                </a:solidFill>
                <a:latin typeface="Mada"/>
                <a:ea typeface="Mada"/>
                <a:cs typeface="Mada"/>
                <a:sym typeface="Mada"/>
              </a:rPr>
              <a:t>Normal</a:t>
            </a:r>
            <a:endParaRPr sz="1200">
              <a:solidFill>
                <a:srgbClr val="6AA84F"/>
              </a:solidFill>
              <a:latin typeface="Mada"/>
              <a:ea typeface="Mada"/>
              <a:cs typeface="Mada"/>
              <a:sym typeface="Mada"/>
            </a:endParaRPr>
          </a:p>
        </p:txBody>
      </p:sp>
      <p:sp>
        <p:nvSpPr>
          <p:cNvPr id="641" name="Google Shape;641;p22"/>
          <p:cNvSpPr txBox="1"/>
          <p:nvPr/>
        </p:nvSpPr>
        <p:spPr>
          <a:xfrm>
            <a:off x="5839875" y="8590475"/>
            <a:ext cx="16479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solidFill>
                  <a:srgbClr val="6AA84F"/>
                </a:solidFill>
                <a:latin typeface="Mada"/>
                <a:ea typeface="Mada"/>
                <a:cs typeface="Mada"/>
                <a:sym typeface="Mada"/>
              </a:rPr>
              <a:t>There’s multiple segmental perfusion defects, highly suggestive of PE</a:t>
            </a:r>
            <a:endParaRPr b="1" baseline="30000" sz="1300">
              <a:solidFill>
                <a:srgbClr val="6AA84F"/>
              </a:solidFill>
              <a:latin typeface="Mada"/>
              <a:ea typeface="Mada"/>
              <a:cs typeface="Mada"/>
              <a:sym typeface="Mada"/>
            </a:endParaRPr>
          </a:p>
        </p:txBody>
      </p:sp>
      <p:grpSp>
        <p:nvGrpSpPr>
          <p:cNvPr id="642" name="Google Shape;642;p22"/>
          <p:cNvGrpSpPr/>
          <p:nvPr/>
        </p:nvGrpSpPr>
        <p:grpSpPr>
          <a:xfrm>
            <a:off x="246829" y="927016"/>
            <a:ext cx="3533168" cy="516050"/>
            <a:chOff x="6289825" y="2649975"/>
            <a:chExt cx="2134200" cy="516050"/>
          </a:xfrm>
        </p:grpSpPr>
        <p:sp>
          <p:nvSpPr>
            <p:cNvPr id="643" name="Google Shape;643;p22"/>
            <p:cNvSpPr/>
            <p:nvPr/>
          </p:nvSpPr>
          <p:spPr>
            <a:xfrm>
              <a:off x="6349750" y="2649975"/>
              <a:ext cx="2007600" cy="463500"/>
            </a:xfrm>
            <a:prstGeom prst="homePlate">
              <a:avLst>
                <a:gd fmla="val 50000"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2"/>
            <p:cNvSpPr/>
            <p:nvPr/>
          </p:nvSpPr>
          <p:spPr>
            <a:xfrm>
              <a:off x="6289825" y="2702525"/>
              <a:ext cx="2134200" cy="463500"/>
            </a:xfrm>
            <a:prstGeom prst="homePlate">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solidFill>
                    <a:schemeClr val="lt1"/>
                  </a:solidFill>
                  <a:latin typeface="Mada"/>
                  <a:ea typeface="Mada"/>
                  <a:cs typeface="Mada"/>
                  <a:sym typeface="Mada"/>
                </a:rPr>
                <a:t>6</a:t>
              </a:r>
              <a:r>
                <a:rPr b="1" lang="ar" sz="2200">
                  <a:solidFill>
                    <a:schemeClr val="lt1"/>
                  </a:solidFill>
                  <a:latin typeface="Mada"/>
                  <a:ea typeface="Mada"/>
                  <a:cs typeface="Mada"/>
                  <a:sym typeface="Mada"/>
                </a:rPr>
                <a:t>. Scintigraphic imaging</a:t>
              </a:r>
              <a:endParaRPr b="1" sz="2200">
                <a:solidFill>
                  <a:schemeClr val="lt1"/>
                </a:solidFill>
                <a:latin typeface="Mada"/>
                <a:ea typeface="Mada"/>
                <a:cs typeface="Mada"/>
                <a:sym typeface="Mada"/>
              </a:endParaRPr>
            </a:p>
          </p:txBody>
        </p:sp>
      </p:grpSp>
      <p:grpSp>
        <p:nvGrpSpPr>
          <p:cNvPr id="645" name="Google Shape;645;p22"/>
          <p:cNvGrpSpPr/>
          <p:nvPr/>
        </p:nvGrpSpPr>
        <p:grpSpPr>
          <a:xfrm>
            <a:off x="433703" y="3803303"/>
            <a:ext cx="2430900" cy="412200"/>
            <a:chOff x="1355303" y="10988100"/>
            <a:chExt cx="2430900" cy="412200"/>
          </a:xfrm>
        </p:grpSpPr>
        <p:sp>
          <p:nvSpPr>
            <p:cNvPr id="646" name="Google Shape;646;p22"/>
            <p:cNvSpPr/>
            <p:nvPr/>
          </p:nvSpPr>
          <p:spPr>
            <a:xfrm>
              <a:off x="1355303" y="10988100"/>
              <a:ext cx="2430900" cy="412200"/>
            </a:xfrm>
            <a:prstGeom prst="round2DiagRect">
              <a:avLst>
                <a:gd fmla="val 16667" name="adj1"/>
                <a:gd fmla="val 50000" name="adj2"/>
              </a:avLst>
            </a:prstGeom>
            <a:solidFill>
              <a:srgbClr val="FFFFFF"/>
            </a:solidFill>
            <a:ln cap="flat" cmpd="sng" w="19050">
              <a:solidFill>
                <a:srgbClr val="4A86E8"/>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2"/>
            <p:cNvSpPr/>
            <p:nvPr/>
          </p:nvSpPr>
          <p:spPr>
            <a:xfrm>
              <a:off x="1442300" y="11044500"/>
              <a:ext cx="2268600" cy="282300"/>
            </a:xfrm>
            <a:prstGeom prst="round2DiagRect">
              <a:avLst>
                <a:gd fmla="val 16667" name="adj1"/>
                <a:gd fmla="val 50000" name="adj2"/>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t/>
              </a:r>
              <a:endParaRPr b="1">
                <a:solidFill>
                  <a:srgbClr val="4A86E8"/>
                </a:solidFill>
                <a:latin typeface="Mada"/>
                <a:ea typeface="Mada"/>
                <a:cs typeface="Mada"/>
                <a:sym typeface="Mada"/>
              </a:endParaRPr>
            </a:p>
            <a:p>
              <a:pPr indent="0" lvl="0" marL="0" rtl="0" algn="ctr">
                <a:spcBef>
                  <a:spcPts val="0"/>
                </a:spcBef>
                <a:spcAft>
                  <a:spcPts val="0"/>
                </a:spcAft>
                <a:buNone/>
              </a:pPr>
              <a:r>
                <a:t/>
              </a:r>
              <a:endParaRPr b="1">
                <a:solidFill>
                  <a:srgbClr val="4A86E8"/>
                </a:solidFill>
                <a:latin typeface="Mada"/>
                <a:ea typeface="Mada"/>
                <a:cs typeface="Mada"/>
                <a:sym typeface="Mada"/>
              </a:endParaRPr>
            </a:p>
            <a:p>
              <a:pPr indent="0" lvl="0" marL="0" rtl="0" algn="ctr">
                <a:spcBef>
                  <a:spcPts val="0"/>
                </a:spcBef>
                <a:spcAft>
                  <a:spcPts val="0"/>
                </a:spcAft>
                <a:buClr>
                  <a:srgbClr val="000000"/>
                </a:buClr>
                <a:buSzPts val="1100"/>
                <a:buFont typeface="Arial"/>
                <a:buNone/>
              </a:pPr>
              <a:r>
                <a:rPr b="1" lang="ar">
                  <a:solidFill>
                    <a:srgbClr val="4A86E8"/>
                  </a:solidFill>
                  <a:latin typeface="Mada"/>
                  <a:ea typeface="Mada"/>
                  <a:cs typeface="Mada"/>
                  <a:sym typeface="Mada"/>
                </a:rPr>
                <a:t>Normal perfusion:</a:t>
              </a:r>
              <a:endParaRPr b="1">
                <a:solidFill>
                  <a:srgbClr val="4A86E8"/>
                </a:solidFill>
                <a:latin typeface="Mada"/>
                <a:ea typeface="Mada"/>
                <a:cs typeface="Mada"/>
                <a:sym typeface="Mada"/>
              </a:endParaRPr>
            </a:p>
            <a:p>
              <a:pPr indent="0" lvl="0" marL="0" rtl="0" algn="ctr">
                <a:spcBef>
                  <a:spcPts val="0"/>
                </a:spcBef>
                <a:spcAft>
                  <a:spcPts val="0"/>
                </a:spcAft>
                <a:buNone/>
              </a:pPr>
              <a:r>
                <a:rPr lang="ar">
                  <a:solidFill>
                    <a:srgbClr val="4A86E8"/>
                  </a:solidFill>
                  <a:latin typeface="Mada"/>
                  <a:ea typeface="Mada"/>
                  <a:cs typeface="Mada"/>
                  <a:sym typeface="Mada"/>
                </a:rPr>
                <a:t> </a:t>
              </a:r>
              <a:endParaRPr>
                <a:solidFill>
                  <a:srgbClr val="4A86E8"/>
                </a:solidFill>
                <a:latin typeface="Mada"/>
                <a:ea typeface="Mada"/>
                <a:cs typeface="Mada"/>
                <a:sym typeface="Mada"/>
              </a:endParaRPr>
            </a:p>
            <a:p>
              <a:pPr indent="0" lvl="0" marL="0" rtl="0" algn="l">
                <a:spcBef>
                  <a:spcPts val="0"/>
                </a:spcBef>
                <a:spcAft>
                  <a:spcPts val="0"/>
                </a:spcAft>
                <a:buNone/>
              </a:pPr>
              <a:r>
                <a:t/>
              </a:r>
              <a:endParaRPr>
                <a:solidFill>
                  <a:srgbClr val="4A86E8"/>
                </a:solidFill>
                <a:latin typeface="Mada"/>
                <a:ea typeface="Mada"/>
                <a:cs typeface="Mada"/>
                <a:sym typeface="Mada"/>
              </a:endParaRPr>
            </a:p>
          </p:txBody>
        </p:sp>
      </p:grpSp>
      <p:sp>
        <p:nvSpPr>
          <p:cNvPr id="648" name="Google Shape;648;p22"/>
          <p:cNvSpPr txBox="1"/>
          <p:nvPr/>
        </p:nvSpPr>
        <p:spPr>
          <a:xfrm>
            <a:off x="545600" y="4207075"/>
            <a:ext cx="6704700" cy="919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When injected via peripheral venous site, the first capillaries encountered are the </a:t>
            </a:r>
            <a:r>
              <a:rPr b="1" lang="ar" sz="1200">
                <a:solidFill>
                  <a:schemeClr val="dk1"/>
                </a:solidFill>
                <a:latin typeface="Mada"/>
                <a:ea typeface="Mada"/>
                <a:cs typeface="Mada"/>
                <a:sym typeface="Mada"/>
              </a:rPr>
              <a:t>pulmonary capillaries</a:t>
            </a:r>
            <a:r>
              <a:rPr lang="ar" sz="1200">
                <a:solidFill>
                  <a:schemeClr val="dk1"/>
                </a:solidFill>
                <a:latin typeface="Mada"/>
                <a:ea typeface="Mada"/>
                <a:cs typeface="Mada"/>
                <a:sym typeface="Mada"/>
              </a:rPr>
              <a:t>. if </a:t>
            </a:r>
            <a:r>
              <a:rPr b="1" lang="ar" sz="1200">
                <a:solidFill>
                  <a:schemeClr val="dk1"/>
                </a:solidFill>
                <a:latin typeface="Mada"/>
                <a:ea typeface="Mada"/>
                <a:cs typeface="Mada"/>
                <a:sym typeface="Mada"/>
              </a:rPr>
              <a:t>perfusion is present</a:t>
            </a:r>
            <a:r>
              <a:rPr lang="ar" sz="1200">
                <a:solidFill>
                  <a:schemeClr val="dk1"/>
                </a:solidFill>
                <a:latin typeface="Mada"/>
                <a:ea typeface="Mada"/>
                <a:cs typeface="Mada"/>
                <a:sym typeface="Mada"/>
              </a:rPr>
              <a:t> at the capillary level of the lungs, nuclear medicine perfusion image would demonstrates “activity in the periphery of the lungs”</a:t>
            </a:r>
            <a:endParaRPr/>
          </a:p>
        </p:txBody>
      </p:sp>
      <p:grpSp>
        <p:nvGrpSpPr>
          <p:cNvPr id="649" name="Google Shape;649;p22"/>
          <p:cNvGrpSpPr/>
          <p:nvPr/>
        </p:nvGrpSpPr>
        <p:grpSpPr>
          <a:xfrm>
            <a:off x="433703" y="4998351"/>
            <a:ext cx="2430900" cy="412200"/>
            <a:chOff x="1355303" y="10988100"/>
            <a:chExt cx="2430900" cy="412200"/>
          </a:xfrm>
        </p:grpSpPr>
        <p:sp>
          <p:nvSpPr>
            <p:cNvPr id="650" name="Google Shape;650;p22"/>
            <p:cNvSpPr/>
            <p:nvPr/>
          </p:nvSpPr>
          <p:spPr>
            <a:xfrm>
              <a:off x="1355303" y="10988100"/>
              <a:ext cx="2430900" cy="412200"/>
            </a:xfrm>
            <a:prstGeom prst="round2DiagRect">
              <a:avLst>
                <a:gd fmla="val 16667" name="adj1"/>
                <a:gd fmla="val 50000" name="adj2"/>
              </a:avLst>
            </a:prstGeom>
            <a:solidFill>
              <a:srgbClr val="FFFFFF"/>
            </a:solidFill>
            <a:ln cap="flat" cmpd="sng" w="19050">
              <a:solidFill>
                <a:srgbClr val="4A86E8"/>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2"/>
            <p:cNvSpPr/>
            <p:nvPr/>
          </p:nvSpPr>
          <p:spPr>
            <a:xfrm>
              <a:off x="1442300" y="11044500"/>
              <a:ext cx="2268600" cy="282300"/>
            </a:xfrm>
            <a:prstGeom prst="round2DiagRect">
              <a:avLst>
                <a:gd fmla="val 16667" name="adj1"/>
                <a:gd fmla="val 50000" name="adj2"/>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t/>
              </a:r>
              <a:endParaRPr b="1">
                <a:solidFill>
                  <a:srgbClr val="4A86E8"/>
                </a:solidFill>
                <a:latin typeface="Mada"/>
                <a:ea typeface="Mada"/>
                <a:cs typeface="Mada"/>
                <a:sym typeface="Mada"/>
              </a:endParaRPr>
            </a:p>
            <a:p>
              <a:pPr indent="0" lvl="0" marL="0" rtl="0" algn="ctr">
                <a:spcBef>
                  <a:spcPts val="0"/>
                </a:spcBef>
                <a:spcAft>
                  <a:spcPts val="0"/>
                </a:spcAft>
                <a:buNone/>
              </a:pPr>
              <a:r>
                <a:t/>
              </a:r>
              <a:endParaRPr b="1">
                <a:solidFill>
                  <a:srgbClr val="4A86E8"/>
                </a:solidFill>
                <a:latin typeface="Mada"/>
                <a:ea typeface="Mada"/>
                <a:cs typeface="Mada"/>
                <a:sym typeface="Mada"/>
              </a:endParaRPr>
            </a:p>
            <a:p>
              <a:pPr indent="0" lvl="0" marL="0" rtl="0" algn="ctr">
                <a:spcBef>
                  <a:spcPts val="0"/>
                </a:spcBef>
                <a:spcAft>
                  <a:spcPts val="0"/>
                </a:spcAft>
                <a:buClr>
                  <a:srgbClr val="000000"/>
                </a:buClr>
                <a:buSzPts val="1100"/>
                <a:buFont typeface="Arial"/>
                <a:buNone/>
              </a:pPr>
              <a:r>
                <a:rPr b="1" lang="ar">
                  <a:solidFill>
                    <a:srgbClr val="4A86E8"/>
                  </a:solidFill>
                  <a:latin typeface="Mada"/>
                  <a:ea typeface="Mada"/>
                  <a:cs typeface="Mada"/>
                  <a:sym typeface="Mada"/>
                </a:rPr>
                <a:t>perfusion defect:</a:t>
              </a:r>
              <a:endParaRPr b="1">
                <a:solidFill>
                  <a:srgbClr val="4A86E8"/>
                </a:solidFill>
                <a:latin typeface="Mada"/>
                <a:ea typeface="Mada"/>
                <a:cs typeface="Mada"/>
                <a:sym typeface="Mada"/>
              </a:endParaRPr>
            </a:p>
            <a:p>
              <a:pPr indent="0" lvl="0" marL="0" rtl="0" algn="ctr">
                <a:spcBef>
                  <a:spcPts val="0"/>
                </a:spcBef>
                <a:spcAft>
                  <a:spcPts val="0"/>
                </a:spcAft>
                <a:buNone/>
              </a:pPr>
              <a:r>
                <a:rPr lang="ar">
                  <a:solidFill>
                    <a:srgbClr val="4A86E8"/>
                  </a:solidFill>
                  <a:latin typeface="Mada"/>
                  <a:ea typeface="Mada"/>
                  <a:cs typeface="Mada"/>
                  <a:sym typeface="Mada"/>
                </a:rPr>
                <a:t> </a:t>
              </a:r>
              <a:endParaRPr>
                <a:solidFill>
                  <a:srgbClr val="4A86E8"/>
                </a:solidFill>
                <a:latin typeface="Mada"/>
                <a:ea typeface="Mada"/>
                <a:cs typeface="Mada"/>
                <a:sym typeface="Mada"/>
              </a:endParaRPr>
            </a:p>
            <a:p>
              <a:pPr indent="0" lvl="0" marL="0" rtl="0" algn="l">
                <a:spcBef>
                  <a:spcPts val="0"/>
                </a:spcBef>
                <a:spcAft>
                  <a:spcPts val="0"/>
                </a:spcAft>
                <a:buNone/>
              </a:pPr>
              <a:r>
                <a:t/>
              </a:r>
              <a:endParaRPr>
                <a:solidFill>
                  <a:srgbClr val="4A86E8"/>
                </a:solidFill>
                <a:latin typeface="Mada"/>
                <a:ea typeface="Mada"/>
                <a:cs typeface="Mada"/>
                <a:sym typeface="Mada"/>
              </a:endParaRPr>
            </a:p>
          </p:txBody>
        </p:sp>
      </p:grpSp>
      <p:sp>
        <p:nvSpPr>
          <p:cNvPr id="652" name="Google Shape;652;p22"/>
          <p:cNvSpPr txBox="1"/>
          <p:nvPr/>
        </p:nvSpPr>
        <p:spPr>
          <a:xfrm>
            <a:off x="545600" y="5489127"/>
            <a:ext cx="6859500" cy="919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If there is an </a:t>
            </a:r>
            <a:r>
              <a:rPr b="1" lang="ar" sz="1200">
                <a:solidFill>
                  <a:schemeClr val="dk1"/>
                </a:solidFill>
                <a:latin typeface="Mada"/>
                <a:ea typeface="Mada"/>
                <a:cs typeface="Mada"/>
                <a:sym typeface="Mada"/>
              </a:rPr>
              <a:t>obstructing vascular lesion</a:t>
            </a:r>
            <a:r>
              <a:rPr lang="ar" sz="1200">
                <a:solidFill>
                  <a:schemeClr val="dk1"/>
                </a:solidFill>
                <a:latin typeface="Mada"/>
                <a:ea typeface="Mada"/>
                <a:cs typeface="Mada"/>
                <a:sym typeface="Mada"/>
              </a:rPr>
              <a:t> in the pulmonary arterial circulation → </a:t>
            </a:r>
            <a:r>
              <a:rPr b="1" lang="ar" sz="1200">
                <a:solidFill>
                  <a:schemeClr val="dk1"/>
                </a:solidFill>
                <a:latin typeface="Mada"/>
                <a:ea typeface="Mada"/>
                <a:cs typeface="Mada"/>
                <a:sym typeface="Mada"/>
              </a:rPr>
              <a:t>blocked perfusion</a:t>
            </a:r>
            <a:r>
              <a:rPr lang="ar" sz="1200">
                <a:solidFill>
                  <a:schemeClr val="dk1"/>
                </a:solidFill>
                <a:latin typeface="Mada"/>
                <a:ea typeface="Mada"/>
                <a:cs typeface="Mada"/>
                <a:sym typeface="Mada"/>
              </a:rPr>
              <a:t> to the distal capillary level → nuclear medicine perfusion image would demonstrate “no activity in the periphery of the lungs” </a:t>
            </a:r>
            <a:r>
              <a:rPr lang="ar" sz="1200">
                <a:solidFill>
                  <a:srgbClr val="6AA84F"/>
                </a:solidFill>
                <a:latin typeface="Mada"/>
                <a:ea typeface="Mada"/>
                <a:cs typeface="Mada"/>
                <a:sym typeface="Mada"/>
              </a:rPr>
              <a:t>(will appear as gray areas)</a:t>
            </a:r>
            <a:endParaRPr>
              <a:solidFill>
                <a:srgbClr val="6AA84F"/>
              </a:solidFill>
            </a:endParaRPr>
          </a:p>
        </p:txBody>
      </p:sp>
      <p:sp>
        <p:nvSpPr>
          <p:cNvPr id="653" name="Google Shape;653;p22"/>
          <p:cNvSpPr txBox="1"/>
          <p:nvPr/>
        </p:nvSpPr>
        <p:spPr>
          <a:xfrm>
            <a:off x="330625" y="6294725"/>
            <a:ext cx="6905400" cy="2086800"/>
          </a:xfrm>
          <a:prstGeom prst="rect">
            <a:avLst/>
          </a:prstGeom>
          <a:noFill/>
          <a:ln cap="flat" cmpd="sng" w="9525">
            <a:solidFill>
              <a:srgbClr val="9FC5E8"/>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ar" sz="1200">
                <a:solidFill>
                  <a:schemeClr val="dk1"/>
                </a:solidFill>
                <a:highlight>
                  <a:srgbClr val="CFE2F3"/>
                </a:highlight>
                <a:latin typeface="Mada"/>
                <a:ea typeface="Mada"/>
                <a:cs typeface="Mada"/>
                <a:sym typeface="Mada"/>
              </a:rPr>
              <a:t>To assess perfusion:</a:t>
            </a:r>
            <a:endParaRPr b="1" sz="1200">
              <a:solidFill>
                <a:schemeClr val="dk1"/>
              </a:solidFill>
              <a:highlight>
                <a:srgbClr val="CFE2F3"/>
              </a:highlight>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Technetium (Tc) 99m radionuclide </a:t>
            </a:r>
            <a:r>
              <a:rPr lang="ar" sz="1200">
                <a:solidFill>
                  <a:schemeClr val="dk1"/>
                </a:solidFill>
                <a:latin typeface="Mada"/>
                <a:ea typeface="Mada"/>
                <a:cs typeface="Mada"/>
                <a:sym typeface="Mada"/>
              </a:rPr>
              <a:t>is tagged to macroaggregated albumin to make small radioactive particles.</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accent5"/>
                </a:solidFill>
                <a:latin typeface="Mada"/>
                <a:ea typeface="Mada"/>
                <a:cs typeface="Mada"/>
                <a:sym typeface="Mada"/>
              </a:rPr>
              <a:t>is injected intravenously → they impact in pulmonary capillaries, where they remain for a few hours. </a:t>
            </a:r>
            <a:r>
              <a:rPr lang="ar" sz="1200">
                <a:solidFill>
                  <a:schemeClr val="dk1"/>
                </a:solidFill>
                <a:latin typeface="Mada"/>
                <a:ea typeface="Mada"/>
                <a:cs typeface="Mada"/>
                <a:sym typeface="Mada"/>
              </a:rPr>
              <a:t>→ When Tc decays→ it emits a gamma ray detected by the nuclear medicine gamma camera → a nuclear medicine image is formed by detection of many gamma rays.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1C4587"/>
              </a:buClr>
              <a:buSzPts val="1200"/>
              <a:buFont typeface="Mada"/>
              <a:buChar char="●"/>
            </a:pPr>
            <a:r>
              <a:rPr lang="ar" sz="1200">
                <a:solidFill>
                  <a:srgbClr val="1C4587"/>
                </a:solidFill>
                <a:latin typeface="Mada"/>
                <a:ea typeface="Mada"/>
                <a:cs typeface="Mada"/>
                <a:sym typeface="Mada"/>
              </a:rPr>
              <a:t>The resultant pattern indicates the distribution of pulmonary blood flow; </a:t>
            </a:r>
            <a:r>
              <a:rPr b="1" lang="ar" sz="1200">
                <a:solidFill>
                  <a:srgbClr val="1C4587"/>
                </a:solidFill>
                <a:latin typeface="Mada"/>
                <a:ea typeface="Mada"/>
                <a:cs typeface="Mada"/>
                <a:sym typeface="Mada"/>
              </a:rPr>
              <a:t>cold areas</a:t>
            </a:r>
            <a:r>
              <a:rPr lang="ar" sz="1200">
                <a:solidFill>
                  <a:srgbClr val="1C4587"/>
                </a:solidFill>
                <a:latin typeface="Mada"/>
                <a:ea typeface="Mada"/>
                <a:cs typeface="Mada"/>
                <a:sym typeface="Mada"/>
              </a:rPr>
              <a:t> occur where there is defective blood flow (e.g. in pulmonary emboli).</a:t>
            </a:r>
            <a:endParaRPr sz="1200">
              <a:solidFill>
                <a:srgbClr val="1C4587"/>
              </a:solidFill>
              <a:latin typeface="Exo"/>
              <a:ea typeface="Exo"/>
              <a:cs typeface="Exo"/>
              <a:sym typeface="Exo"/>
            </a:endParaRPr>
          </a:p>
        </p:txBody>
      </p:sp>
      <p:sp>
        <p:nvSpPr>
          <p:cNvPr id="654" name="Google Shape;654;p22"/>
          <p:cNvSpPr/>
          <p:nvPr/>
        </p:nvSpPr>
        <p:spPr>
          <a:xfrm rot="10800000">
            <a:off x="5408200" y="7045325"/>
            <a:ext cx="1888200" cy="1368600"/>
          </a:xfrm>
          <a:prstGeom prst="halfFrame">
            <a:avLst>
              <a:gd fmla="val 7024" name="adj1"/>
              <a:gd fmla="val 8687" name="adj2"/>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a:ea typeface="Exo"/>
              <a:cs typeface="Exo"/>
              <a:sym typeface="Exo"/>
            </a:endParaRPr>
          </a:p>
        </p:txBody>
      </p:sp>
      <p:cxnSp>
        <p:nvCxnSpPr>
          <p:cNvPr id="655" name="Google Shape;655;p22"/>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2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661" name="Google Shape;661;p2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Clinical cases (From Doctor)</a:t>
            </a:r>
            <a:endParaRPr b="1" sz="2600">
              <a:latin typeface="Mada"/>
              <a:ea typeface="Mada"/>
              <a:cs typeface="Mada"/>
              <a:sym typeface="Mada"/>
            </a:endParaRPr>
          </a:p>
        </p:txBody>
      </p:sp>
      <p:grpSp>
        <p:nvGrpSpPr>
          <p:cNvPr id="662" name="Google Shape;662;p23"/>
          <p:cNvGrpSpPr/>
          <p:nvPr/>
        </p:nvGrpSpPr>
        <p:grpSpPr>
          <a:xfrm>
            <a:off x="388825" y="1365352"/>
            <a:ext cx="6775500" cy="2187087"/>
            <a:chOff x="392250" y="1400728"/>
            <a:chExt cx="6775500" cy="999720"/>
          </a:xfrm>
        </p:grpSpPr>
        <p:sp>
          <p:nvSpPr>
            <p:cNvPr id="663" name="Google Shape;663;p23"/>
            <p:cNvSpPr/>
            <p:nvPr/>
          </p:nvSpPr>
          <p:spPr>
            <a:xfrm>
              <a:off x="425550" y="1416748"/>
              <a:ext cx="6742200" cy="9837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3"/>
            <p:cNvSpPr txBox="1"/>
            <p:nvPr/>
          </p:nvSpPr>
          <p:spPr>
            <a:xfrm>
              <a:off x="392250" y="1400728"/>
              <a:ext cx="4689000" cy="840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 30 y/o gentleman presented to the ER complaining of SOB and fever for 1 week . No </a:t>
              </a:r>
              <a:r>
                <a:rPr lang="ar" sz="1200">
                  <a:latin typeface="Mada"/>
                  <a:ea typeface="Mada"/>
                  <a:cs typeface="Mada"/>
                  <a:sym typeface="Mada"/>
                </a:rPr>
                <a:t>previous</a:t>
              </a:r>
              <a:r>
                <a:rPr lang="ar" sz="1200">
                  <a:latin typeface="Mada"/>
                  <a:ea typeface="Mada"/>
                  <a:cs typeface="Mada"/>
                  <a:sym typeface="Mada"/>
                </a:rPr>
                <a:t> medical history of similar illness. </a:t>
              </a:r>
              <a:r>
                <a:rPr lang="ar" sz="1200">
                  <a:latin typeface="Mada"/>
                  <a:ea typeface="Mada"/>
                  <a:cs typeface="Mada"/>
                  <a:sym typeface="Mada"/>
                </a:rPr>
                <a:t>On clinical examination the patient is diaphoretic, RR=28, T=38.9, BP= 90/60, O2=84%, on percussion there’s stony dullness, absent breath sound and bronchial breath sounds are heard </a:t>
              </a:r>
              <a:r>
                <a:rPr lang="ar" sz="1200">
                  <a:solidFill>
                    <a:schemeClr val="dk1"/>
                  </a:solidFill>
                  <a:latin typeface="Mada"/>
                  <a:ea typeface="Mada"/>
                  <a:cs typeface="Mada"/>
                  <a:sym typeface="Mada"/>
                </a:rPr>
                <a:t>on the affected side</a:t>
              </a:r>
              <a:r>
                <a:rPr lang="ar" sz="1200">
                  <a:latin typeface="Mada"/>
                  <a:ea typeface="Mada"/>
                  <a:cs typeface="Mada"/>
                  <a:sym typeface="Mada"/>
                </a:rPr>
                <a:t>. </a:t>
              </a:r>
              <a:r>
                <a:rPr lang="ar" sz="1200">
                  <a:latin typeface="Mada"/>
                  <a:ea typeface="Mada"/>
                  <a:cs typeface="Mada"/>
                  <a:sym typeface="Mada"/>
                </a:rPr>
                <a:t>On the front examination, the trachea is shifted to the opposite side. </a:t>
              </a:r>
              <a:endParaRPr sz="1200">
                <a:latin typeface="Mada"/>
                <a:ea typeface="Mada"/>
                <a:cs typeface="Mada"/>
                <a:sym typeface="Mada"/>
              </a:endParaRPr>
            </a:p>
            <a:p>
              <a:pPr indent="0" lvl="0" marL="457200" rtl="0" algn="l">
                <a:spcBef>
                  <a:spcPts val="0"/>
                </a:spcBef>
                <a:spcAft>
                  <a:spcPts val="0"/>
                </a:spcAft>
                <a:buNone/>
              </a:pPr>
              <a:r>
                <a:rPr b="1" lang="ar" sz="1200">
                  <a:latin typeface="Mada"/>
                  <a:ea typeface="Mada"/>
                  <a:cs typeface="Mada"/>
                  <a:sym typeface="Mada"/>
                </a:rPr>
                <a:t>X-Ray:</a:t>
              </a:r>
              <a:endParaRPr b="1" sz="1200">
                <a:latin typeface="Mada"/>
                <a:ea typeface="Mada"/>
                <a:cs typeface="Mada"/>
                <a:sym typeface="Mada"/>
              </a:endParaRPr>
            </a:p>
            <a:p>
              <a:pPr indent="-304800" lvl="0" marL="914400" rtl="0" algn="l">
                <a:spcBef>
                  <a:spcPts val="0"/>
                </a:spcBef>
                <a:spcAft>
                  <a:spcPts val="0"/>
                </a:spcAft>
                <a:buSzPts val="1200"/>
                <a:buFont typeface="Mada"/>
                <a:buChar char="-"/>
              </a:pPr>
              <a:r>
                <a:rPr lang="ar" sz="1200">
                  <a:latin typeface="Mada"/>
                  <a:ea typeface="Mada"/>
                  <a:cs typeface="Mada"/>
                  <a:sym typeface="Mada"/>
                </a:rPr>
                <a:t>Right Lung: Normal</a:t>
              </a:r>
              <a:endParaRPr sz="1200">
                <a:latin typeface="Mada"/>
                <a:ea typeface="Mada"/>
                <a:cs typeface="Mada"/>
                <a:sym typeface="Mada"/>
              </a:endParaRPr>
            </a:p>
            <a:p>
              <a:pPr indent="-304800" lvl="0" marL="914400" rtl="0" algn="l">
                <a:spcBef>
                  <a:spcPts val="0"/>
                </a:spcBef>
                <a:spcAft>
                  <a:spcPts val="0"/>
                </a:spcAft>
                <a:buSzPts val="1200"/>
                <a:buFont typeface="Mada"/>
                <a:buChar char="-"/>
              </a:pPr>
              <a:r>
                <a:rPr lang="ar" sz="1200">
                  <a:latin typeface="Mada"/>
                  <a:ea typeface="Mada"/>
                  <a:cs typeface="Mada"/>
                  <a:sym typeface="Mada"/>
                </a:rPr>
                <a:t>Left lung: White opacity and black like ball in the upper zone (representing the remnant of </a:t>
              </a:r>
              <a:r>
                <a:rPr lang="ar" sz="1200">
                  <a:solidFill>
                    <a:schemeClr val="dk1"/>
                  </a:solidFill>
                  <a:latin typeface="Mada"/>
                  <a:ea typeface="Mada"/>
                  <a:cs typeface="Mada"/>
                  <a:sym typeface="Mada"/>
                </a:rPr>
                <a:t>normal </a:t>
              </a:r>
              <a:r>
                <a:rPr lang="ar" sz="1200">
                  <a:latin typeface="Mada"/>
                  <a:ea typeface="Mada"/>
                  <a:cs typeface="Mada"/>
                  <a:sym typeface="Mada"/>
                </a:rPr>
                <a:t>lung)</a:t>
              </a:r>
              <a:endParaRPr sz="1200">
                <a:latin typeface="Mada"/>
                <a:ea typeface="Mada"/>
                <a:cs typeface="Mada"/>
                <a:sym typeface="Mada"/>
              </a:endParaRPr>
            </a:p>
          </p:txBody>
        </p:sp>
      </p:grpSp>
      <p:sp>
        <p:nvSpPr>
          <p:cNvPr id="665" name="Google Shape;665;p23"/>
          <p:cNvSpPr/>
          <p:nvPr/>
        </p:nvSpPr>
        <p:spPr>
          <a:xfrm>
            <a:off x="277475" y="3708275"/>
            <a:ext cx="6998400" cy="6759300"/>
          </a:xfrm>
          <a:prstGeom prst="roundRect">
            <a:avLst>
              <a:gd fmla="val 16667" name="adj"/>
            </a:avLst>
          </a:prstGeom>
          <a:noFill/>
          <a:ln cap="flat" cmpd="sng" w="2857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6" name="Google Shape;666;p23"/>
          <p:cNvGrpSpPr/>
          <p:nvPr/>
        </p:nvGrpSpPr>
        <p:grpSpPr>
          <a:xfrm>
            <a:off x="5207999" y="1640375"/>
            <a:ext cx="1822208" cy="1407950"/>
            <a:chOff x="4525370" y="2905035"/>
            <a:chExt cx="2797801" cy="2096100"/>
          </a:xfrm>
        </p:grpSpPr>
        <p:sp>
          <p:nvSpPr>
            <p:cNvPr id="667" name="Google Shape;667;p23"/>
            <p:cNvSpPr txBox="1"/>
            <p:nvPr/>
          </p:nvSpPr>
          <p:spPr>
            <a:xfrm>
              <a:off x="4525371" y="2905035"/>
              <a:ext cx="2797800" cy="2096100"/>
            </a:xfrm>
            <a:prstGeom prst="rect">
              <a:avLst/>
            </a:prstGeom>
            <a:noFill/>
            <a:ln cap="flat" cmpd="sng" w="38100">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pic>
          <p:nvPicPr>
            <p:cNvPr id="668" name="Google Shape;668;p23"/>
            <p:cNvPicPr preferRelativeResize="0"/>
            <p:nvPr/>
          </p:nvPicPr>
          <p:blipFill>
            <a:blip r:embed="rId3">
              <a:alphaModFix/>
            </a:blip>
            <a:stretch>
              <a:fillRect/>
            </a:stretch>
          </p:blipFill>
          <p:spPr>
            <a:xfrm>
              <a:off x="4525370" y="2905109"/>
              <a:ext cx="2797674" cy="2095989"/>
            </a:xfrm>
            <a:prstGeom prst="rect">
              <a:avLst/>
            </a:prstGeom>
            <a:noFill/>
            <a:ln>
              <a:noFill/>
            </a:ln>
          </p:spPr>
        </p:pic>
      </p:grpSp>
      <p:sp>
        <p:nvSpPr>
          <p:cNvPr id="669" name="Google Shape;669;p23"/>
          <p:cNvSpPr txBox="1"/>
          <p:nvPr/>
        </p:nvSpPr>
        <p:spPr>
          <a:xfrm>
            <a:off x="277475" y="873525"/>
            <a:ext cx="5582700" cy="41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3"/>
                </a:highlight>
                <a:latin typeface="Mada"/>
                <a:ea typeface="Mada"/>
                <a:cs typeface="Mada"/>
                <a:sym typeface="Mada"/>
              </a:rPr>
              <a:t>Case study 1:</a:t>
            </a:r>
            <a:endParaRPr b="1" sz="2200">
              <a:highlight>
                <a:schemeClr val="accent3"/>
              </a:highlight>
              <a:latin typeface="Mada"/>
              <a:ea typeface="Mada"/>
              <a:cs typeface="Mada"/>
              <a:sym typeface="Mada"/>
            </a:endParaRPr>
          </a:p>
        </p:txBody>
      </p:sp>
      <p:sp>
        <p:nvSpPr>
          <p:cNvPr id="670" name="Google Shape;670;p23"/>
          <p:cNvSpPr txBox="1"/>
          <p:nvPr/>
        </p:nvSpPr>
        <p:spPr>
          <a:xfrm>
            <a:off x="477250" y="4007500"/>
            <a:ext cx="6775500" cy="339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Q1: What’s the most likely diagnosis?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Diaphoretic + Fever + </a:t>
            </a:r>
            <a:r>
              <a:rPr lang="ar" sz="1200">
                <a:solidFill>
                  <a:schemeClr val="dk1"/>
                </a:solidFill>
                <a:latin typeface="Mada"/>
                <a:ea typeface="Mada"/>
                <a:cs typeface="Mada"/>
                <a:sym typeface="Mada"/>
              </a:rPr>
              <a:t>C</a:t>
            </a:r>
            <a:r>
              <a:rPr lang="ar" sz="1200">
                <a:solidFill>
                  <a:schemeClr val="dk1"/>
                </a:solidFill>
                <a:latin typeface="Mada"/>
                <a:ea typeface="Mada"/>
                <a:cs typeface="Mada"/>
                <a:sym typeface="Mada"/>
              </a:rPr>
              <a:t>onsolidation of left middle and lower lung lobes </a:t>
            </a:r>
            <a:r>
              <a:rPr lang="ar" sz="1200">
                <a:latin typeface="Mada"/>
                <a:ea typeface="Mada"/>
                <a:cs typeface="Mada"/>
                <a:sym typeface="Mada"/>
              </a:rPr>
              <a:t>→ </a:t>
            </a:r>
            <a:r>
              <a:rPr b="1" lang="ar" sz="1200">
                <a:latin typeface="Mada"/>
                <a:ea typeface="Mada"/>
                <a:cs typeface="Mada"/>
                <a:sym typeface="Mada"/>
              </a:rPr>
              <a:t>Pneumonia</a:t>
            </a:r>
            <a:r>
              <a:rPr lang="ar"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Stony dullness +  absent breath sounds + </a:t>
            </a:r>
            <a:r>
              <a:rPr lang="ar" sz="1200">
                <a:solidFill>
                  <a:schemeClr val="dk1"/>
                </a:solidFill>
                <a:latin typeface="Mada"/>
                <a:ea typeface="Mada"/>
                <a:cs typeface="Mada"/>
                <a:sym typeface="Mada"/>
              </a:rPr>
              <a:t>T</a:t>
            </a:r>
            <a:r>
              <a:rPr lang="ar" sz="1200">
                <a:solidFill>
                  <a:schemeClr val="dk1"/>
                </a:solidFill>
                <a:latin typeface="Mada"/>
                <a:ea typeface="Mada"/>
                <a:cs typeface="Mada"/>
                <a:sym typeface="Mada"/>
              </a:rPr>
              <a:t>rachea is pushed to the opposite side</a:t>
            </a:r>
            <a:r>
              <a:rPr lang="ar" sz="1200">
                <a:latin typeface="Mada"/>
                <a:ea typeface="Mada"/>
                <a:cs typeface="Mada"/>
                <a:sym typeface="Mada"/>
              </a:rPr>
              <a:t> → </a:t>
            </a:r>
            <a:r>
              <a:rPr b="1" lang="ar" sz="1200">
                <a:latin typeface="Mada"/>
                <a:ea typeface="Mada"/>
                <a:cs typeface="Mada"/>
                <a:sym typeface="Mada"/>
              </a:rPr>
              <a:t>Pleural effusion</a:t>
            </a:r>
            <a:endParaRPr b="1"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So, the patient has </a:t>
            </a:r>
            <a:r>
              <a:rPr b="1" lang="ar" sz="1200">
                <a:latin typeface="Mada"/>
                <a:ea typeface="Mada"/>
                <a:cs typeface="Mada"/>
                <a:sym typeface="Mada"/>
              </a:rPr>
              <a:t>Parapneumonic effusion</a:t>
            </a:r>
            <a:endParaRPr b="1" sz="1200">
              <a:latin typeface="Mada"/>
              <a:ea typeface="Mada"/>
              <a:cs typeface="Mada"/>
              <a:sym typeface="Mada"/>
            </a:endParaRPr>
          </a:p>
          <a:p>
            <a:pPr indent="0" lvl="0" marL="0" rtl="0" algn="l">
              <a:spcBef>
                <a:spcPts val="0"/>
              </a:spcBef>
              <a:spcAft>
                <a:spcPts val="0"/>
              </a:spcAft>
              <a:buNone/>
            </a:pPr>
            <a:r>
              <a:t/>
            </a:r>
            <a:endParaRPr b="1" sz="1000">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Q2: How would you manage such patient?</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1st: </a:t>
            </a:r>
            <a:r>
              <a:rPr lang="ar" sz="1200">
                <a:solidFill>
                  <a:schemeClr val="dk1"/>
                </a:solidFill>
                <a:latin typeface="Mada"/>
                <a:ea typeface="Mada"/>
                <a:cs typeface="Mada"/>
                <a:sym typeface="Mada"/>
              </a:rPr>
              <a:t>ABC (to stabilize the patient because he’s is unstable (low O2 and BP))</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2nd (For the O2): </a:t>
            </a:r>
            <a:r>
              <a:rPr lang="ar" sz="1200">
                <a:solidFill>
                  <a:schemeClr val="dk1"/>
                </a:solidFill>
                <a:latin typeface="Mada"/>
                <a:ea typeface="Mada"/>
                <a:cs typeface="Mada"/>
                <a:sym typeface="Mada"/>
              </a:rPr>
              <a:t>10 liter face-masked Oxygen; it’s ok to give him 100% O2 because he’s young and healthy (If old or has COPD you might kill him)</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3rd (For the hypotension): </a:t>
            </a:r>
            <a:r>
              <a:rPr lang="ar" sz="1200">
                <a:solidFill>
                  <a:schemeClr val="dk1"/>
                </a:solidFill>
                <a:latin typeface="Mada"/>
                <a:ea typeface="Mada"/>
                <a:cs typeface="Mada"/>
                <a:sym typeface="Mada"/>
              </a:rPr>
              <a:t>Establish IV access and give normal saline as a bolus</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After that the patient became stable. What should you next?</a:t>
            </a:r>
            <a:endParaRPr b="1"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chemeClr val="dk1"/>
                </a:solidFill>
                <a:latin typeface="Mada"/>
                <a:ea typeface="Mada"/>
                <a:cs typeface="Mada"/>
                <a:sym typeface="Mada"/>
              </a:rPr>
              <a:t>1st: </a:t>
            </a:r>
            <a:r>
              <a:rPr lang="ar" sz="1200">
                <a:solidFill>
                  <a:schemeClr val="dk1"/>
                </a:solidFill>
                <a:latin typeface="Mada"/>
                <a:ea typeface="Mada"/>
                <a:cs typeface="Mada"/>
                <a:sym typeface="Mada"/>
              </a:rPr>
              <a:t>Do CBC (Why? To check platelet count. If platelet count was 10000 (Low), will you do thoracentesis? </a:t>
            </a:r>
            <a:r>
              <a:rPr b="1" lang="ar" sz="1200" u="sng">
                <a:solidFill>
                  <a:srgbClr val="CC0000"/>
                </a:solidFill>
                <a:latin typeface="Mada"/>
                <a:ea typeface="Mada"/>
                <a:cs typeface="Mada"/>
                <a:sym typeface="Mada"/>
              </a:rPr>
              <a:t>NO</a:t>
            </a:r>
            <a:r>
              <a:rPr lang="ar" sz="1200">
                <a:solidFill>
                  <a:schemeClr val="dk1"/>
                </a:solidFill>
                <a:latin typeface="Mada"/>
                <a:ea typeface="Mada"/>
                <a:cs typeface="Mada"/>
                <a:sym typeface="Mada"/>
              </a:rPr>
              <a:t>, it will cause bleeding and make things worse)</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chemeClr val="dk1"/>
                </a:solidFill>
                <a:latin typeface="Mada"/>
                <a:ea typeface="Mada"/>
                <a:cs typeface="Mada"/>
                <a:sym typeface="Mada"/>
              </a:rPr>
              <a:t>2nd: </a:t>
            </a:r>
            <a:r>
              <a:rPr lang="ar" sz="1200">
                <a:solidFill>
                  <a:schemeClr val="dk1"/>
                </a:solidFill>
                <a:latin typeface="Mada"/>
                <a:ea typeface="Mada"/>
                <a:cs typeface="Mada"/>
                <a:sym typeface="Mada"/>
              </a:rPr>
              <a:t>LFT, RFT and Coagulation studies</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chemeClr val="dk1"/>
                </a:solidFill>
                <a:latin typeface="Mada"/>
                <a:ea typeface="Mada"/>
                <a:cs typeface="Mada"/>
                <a:sym typeface="Mada"/>
              </a:rPr>
              <a:t>3rd: </a:t>
            </a:r>
            <a:r>
              <a:rPr lang="ar" sz="1200">
                <a:solidFill>
                  <a:schemeClr val="dk1"/>
                </a:solidFill>
                <a:latin typeface="Mada"/>
                <a:ea typeface="Mada"/>
                <a:cs typeface="Mada"/>
                <a:sym typeface="Mada"/>
              </a:rPr>
              <a:t>Do </a:t>
            </a:r>
            <a:r>
              <a:rPr b="1" lang="ar" sz="1200" u="sng">
                <a:solidFill>
                  <a:srgbClr val="CC0000"/>
                </a:solidFill>
                <a:latin typeface="Mada"/>
                <a:ea typeface="Mada"/>
                <a:cs typeface="Mada"/>
                <a:sym typeface="Mada"/>
              </a:rPr>
              <a:t>Ultrasound</a:t>
            </a:r>
            <a:r>
              <a:rPr lang="ar" sz="1200">
                <a:solidFill>
                  <a:schemeClr val="dk1"/>
                </a:solidFill>
                <a:latin typeface="Mada"/>
                <a:ea typeface="Mada"/>
                <a:cs typeface="Mada"/>
                <a:sym typeface="Mada"/>
              </a:rPr>
              <a:t> (Confirmatory test and modality of choice, to MAKE SURE THAT THE PATIENT HAS PLEURAL EFFUSION BEFORE GOING FOR THORACENTESIS) </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What if you don’t have an ultrasound?</a:t>
            </a:r>
            <a:r>
              <a:rPr lang="ar" sz="1200">
                <a:solidFill>
                  <a:schemeClr val="dk1"/>
                </a:solidFill>
                <a:latin typeface="Mada"/>
                <a:ea typeface="Mada"/>
                <a:cs typeface="Mada"/>
                <a:sym typeface="Mada"/>
              </a:rPr>
              <a:t>  Do decubitus film (If the patient has a pleural effusion in the right side then ask for a right decubitus film, to see the fluid layering: if it’s more than 1cm depth from the outside layer then you can go for thoracentesis but If there were no layering it means that the fluid has been there for a long time and it loculated (formed fibrinous strands) and in this case it’s really dangerous to do thoracentesis (this may cause pneumothorax).</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Ok, so let’s say that patient is suitable for thoracentesis:</a:t>
            </a:r>
            <a:endParaRPr b="1"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Once you insert the needle, the first thing you see is the appearance (based on the appearance you intervene immediately, don’t wait for culture and other stuff e.g. if the you see pus  (this indicates empyema), now this is not just the simple parapneumonic effusion it’s complicated and you need to intervene immediately with a </a:t>
            </a:r>
            <a:r>
              <a:rPr b="1" lang="ar" sz="1200" u="sng">
                <a:solidFill>
                  <a:srgbClr val="CC0000"/>
                </a:solidFill>
                <a:latin typeface="Mada"/>
                <a:ea typeface="Mada"/>
                <a:cs typeface="Mada"/>
                <a:sym typeface="Mada"/>
              </a:rPr>
              <a:t>LARGE BORE CHEST TUBE</a:t>
            </a:r>
            <a:r>
              <a:rPr lang="ar" sz="1200">
                <a:solidFill>
                  <a:schemeClr val="dk1"/>
                </a:solidFill>
                <a:latin typeface="Mada"/>
                <a:ea typeface="Mada"/>
                <a:cs typeface="Mada"/>
                <a:sym typeface="Mada"/>
              </a:rPr>
              <a:t>. If the you don’t see pus then do gram stain (you can do it within 3min in the emergency department) if gram stain is positive this also indicates a complicated parapneumonic effusion and requires immediate CHEST TUBE. (After all this you can send the sample for culture, pH, chemistry (Glucose, amylase, LDH, protein and check if it’s transudate or exudate) and cytology.</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b="1" sz="1000">
              <a:latin typeface="Mada"/>
              <a:ea typeface="Mada"/>
              <a:cs typeface="Mada"/>
              <a:sym typeface="Mada"/>
            </a:endParaRPr>
          </a:p>
        </p:txBody>
      </p:sp>
      <p:sp>
        <p:nvSpPr>
          <p:cNvPr id="671" name="Google Shape;671;p23"/>
          <p:cNvSpPr/>
          <p:nvPr/>
        </p:nvSpPr>
        <p:spPr>
          <a:xfrm>
            <a:off x="-1125" y="0"/>
            <a:ext cx="1085700" cy="5193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Dr. notes</a:t>
            </a:r>
            <a:endParaRPr b="1" sz="1800">
              <a:solidFill>
                <a:srgbClr val="FFFFFF"/>
              </a:solidFill>
              <a:latin typeface="Mada"/>
              <a:ea typeface="Mada"/>
              <a:cs typeface="Mada"/>
              <a:sym typeface="Mada"/>
            </a:endParaRPr>
          </a:p>
        </p:txBody>
      </p:sp>
      <p:pic>
        <p:nvPicPr>
          <p:cNvPr id="672" name="Google Shape;672;p23"/>
          <p:cNvPicPr preferRelativeResize="0"/>
          <p:nvPr/>
        </p:nvPicPr>
        <p:blipFill>
          <a:blip r:embed="rId4">
            <a:alphaModFix/>
          </a:blip>
          <a:stretch>
            <a:fillRect/>
          </a:stretch>
        </p:blipFill>
        <p:spPr>
          <a:xfrm>
            <a:off x="6440600" y="4956275"/>
            <a:ext cx="600100" cy="453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2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678" name="Google Shape;678;p24"/>
          <p:cNvSpPr txBox="1"/>
          <p:nvPr/>
        </p:nvSpPr>
        <p:spPr>
          <a:xfrm>
            <a:off x="221575" y="941725"/>
            <a:ext cx="5695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3"/>
                </a:highlight>
                <a:latin typeface="Mada"/>
                <a:ea typeface="Mada"/>
                <a:cs typeface="Mada"/>
                <a:sym typeface="Mada"/>
              </a:rPr>
              <a:t>Case study 2:</a:t>
            </a:r>
            <a:endParaRPr b="1" sz="2200">
              <a:highlight>
                <a:schemeClr val="accent3"/>
              </a:highlight>
              <a:latin typeface="Mada"/>
              <a:ea typeface="Mada"/>
              <a:cs typeface="Mada"/>
              <a:sym typeface="Mada"/>
            </a:endParaRPr>
          </a:p>
        </p:txBody>
      </p:sp>
      <p:sp>
        <p:nvSpPr>
          <p:cNvPr id="679" name="Google Shape;679;p24"/>
          <p:cNvSpPr/>
          <p:nvPr/>
        </p:nvSpPr>
        <p:spPr>
          <a:xfrm>
            <a:off x="476200" y="1449550"/>
            <a:ext cx="6742200" cy="13038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4"/>
          <p:cNvSpPr txBox="1"/>
          <p:nvPr/>
        </p:nvSpPr>
        <p:spPr>
          <a:xfrm>
            <a:off x="341600" y="1449550"/>
            <a:ext cx="4867800" cy="860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45y/o gentleman presented to the ER with a main complaint of SOB over the past 6 months, fever and weight loss (~10kg) over the past 3 months, patient reported that he was in prison 9 months ago (before his illness). On clinical examination his vital signs were stable, Trachea is central. Lung examination reveals stony dullness and absent breath sounds in the affected side.</a:t>
            </a:r>
            <a:endParaRPr sz="1200">
              <a:latin typeface="Mada"/>
              <a:ea typeface="Mada"/>
              <a:cs typeface="Mada"/>
              <a:sym typeface="Mada"/>
            </a:endParaRPr>
          </a:p>
        </p:txBody>
      </p:sp>
      <p:sp>
        <p:nvSpPr>
          <p:cNvPr id="681" name="Google Shape;681;p24"/>
          <p:cNvSpPr/>
          <p:nvPr/>
        </p:nvSpPr>
        <p:spPr>
          <a:xfrm>
            <a:off x="392250" y="2908200"/>
            <a:ext cx="6775500" cy="3150900"/>
          </a:xfrm>
          <a:prstGeom prst="roundRect">
            <a:avLst>
              <a:gd fmla="val 16667" name="adj"/>
            </a:avLst>
          </a:prstGeom>
          <a:noFill/>
          <a:ln cap="flat" cmpd="sng" w="2857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2" name="Google Shape;682;p24"/>
          <p:cNvGrpSpPr/>
          <p:nvPr/>
        </p:nvGrpSpPr>
        <p:grpSpPr>
          <a:xfrm>
            <a:off x="5361700" y="1503624"/>
            <a:ext cx="1743795" cy="1190626"/>
            <a:chOff x="613375" y="2690975"/>
            <a:chExt cx="2869500" cy="2124600"/>
          </a:xfrm>
        </p:grpSpPr>
        <p:sp>
          <p:nvSpPr>
            <p:cNvPr id="683" name="Google Shape;683;p24"/>
            <p:cNvSpPr txBox="1"/>
            <p:nvPr/>
          </p:nvSpPr>
          <p:spPr>
            <a:xfrm>
              <a:off x="613375" y="2690975"/>
              <a:ext cx="2869500" cy="2124600"/>
            </a:xfrm>
            <a:prstGeom prst="rect">
              <a:avLst/>
            </a:prstGeom>
            <a:noFill/>
            <a:ln cap="flat" cmpd="sng" w="28575">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pic>
          <p:nvPicPr>
            <p:cNvPr id="684" name="Google Shape;684;p24"/>
            <p:cNvPicPr preferRelativeResize="0"/>
            <p:nvPr/>
          </p:nvPicPr>
          <p:blipFill rotWithShape="1">
            <a:blip r:embed="rId3">
              <a:alphaModFix/>
            </a:blip>
            <a:srcRect b="0" l="0" r="0" t="0"/>
            <a:stretch/>
          </p:blipFill>
          <p:spPr>
            <a:xfrm>
              <a:off x="629700" y="2706725"/>
              <a:ext cx="2834175" cy="2085601"/>
            </a:xfrm>
            <a:prstGeom prst="rect">
              <a:avLst/>
            </a:prstGeom>
            <a:noFill/>
            <a:ln>
              <a:noFill/>
            </a:ln>
          </p:spPr>
        </p:pic>
      </p:grpSp>
      <p:sp>
        <p:nvSpPr>
          <p:cNvPr id="685" name="Google Shape;685;p2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Clinical cases (From Doctor)</a:t>
            </a:r>
            <a:endParaRPr b="1" sz="2600">
              <a:latin typeface="Mada"/>
              <a:ea typeface="Mada"/>
              <a:cs typeface="Mada"/>
              <a:sym typeface="Mada"/>
            </a:endParaRPr>
          </a:p>
        </p:txBody>
      </p:sp>
      <p:sp>
        <p:nvSpPr>
          <p:cNvPr id="686" name="Google Shape;686;p24"/>
          <p:cNvSpPr/>
          <p:nvPr/>
        </p:nvSpPr>
        <p:spPr>
          <a:xfrm>
            <a:off x="-1125" y="0"/>
            <a:ext cx="1085700" cy="5193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Dr. notes</a:t>
            </a:r>
            <a:endParaRPr b="1" sz="1800">
              <a:solidFill>
                <a:srgbClr val="FFFFFF"/>
              </a:solidFill>
              <a:latin typeface="Mada"/>
              <a:ea typeface="Mada"/>
              <a:cs typeface="Mada"/>
              <a:sym typeface="Mada"/>
            </a:endParaRPr>
          </a:p>
        </p:txBody>
      </p:sp>
      <p:sp>
        <p:nvSpPr>
          <p:cNvPr id="687" name="Google Shape;687;p24"/>
          <p:cNvSpPr txBox="1"/>
          <p:nvPr/>
        </p:nvSpPr>
        <p:spPr>
          <a:xfrm>
            <a:off x="477250" y="2923000"/>
            <a:ext cx="6680400" cy="30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100">
                <a:latin typeface="Mada"/>
                <a:ea typeface="Mada"/>
                <a:cs typeface="Mada"/>
                <a:sym typeface="Mada"/>
              </a:rPr>
              <a:t>Q1: Is this presentation acute or chronic?</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Chronic (while in previous case it’s acute)</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Q2: What’s the most likely diagnosis?</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Could be TB (since he was in prison) or malignancy.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He </a:t>
            </a:r>
            <a:r>
              <a:rPr lang="ar" sz="1100">
                <a:solidFill>
                  <a:schemeClr val="dk1"/>
                </a:solidFill>
                <a:latin typeface="Mada"/>
                <a:ea typeface="Mada"/>
                <a:cs typeface="Mada"/>
                <a:sym typeface="Mada"/>
              </a:rPr>
              <a:t> has stony dullness which indicated pleural effusion </a:t>
            </a:r>
            <a:r>
              <a:rPr lang="ar" sz="1100">
                <a:latin typeface="Mada"/>
                <a:ea typeface="Mada"/>
                <a:cs typeface="Mada"/>
                <a:sym typeface="Mada"/>
              </a:rPr>
              <a:t>(but less severe than the previous case)</a:t>
            </a:r>
            <a:endParaRPr sz="1100">
              <a:latin typeface="Mada"/>
              <a:ea typeface="Mada"/>
              <a:cs typeface="Mada"/>
              <a:sym typeface="Mada"/>
            </a:endParaRPr>
          </a:p>
          <a:p>
            <a:pPr indent="0" lvl="0" marL="0" rtl="0" algn="l">
              <a:spcBef>
                <a:spcPts val="0"/>
              </a:spcBef>
              <a:spcAft>
                <a:spcPts val="0"/>
              </a:spcAft>
              <a:buNone/>
            </a:pPr>
            <a:r>
              <a:t/>
            </a:r>
            <a:endParaRPr b="1" sz="1100">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Q3: How is this case different from the previous case?</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The difference here is that you suspect TB and malignancy. So, thoracentesis by itself isn’t enough!! </a:t>
            </a:r>
            <a:r>
              <a:rPr b="1" lang="ar" sz="1100" u="sng">
                <a:solidFill>
                  <a:srgbClr val="CC0000"/>
                </a:solidFill>
                <a:latin typeface="Mada"/>
                <a:ea typeface="Mada"/>
                <a:cs typeface="Mada"/>
                <a:sym typeface="Mada"/>
              </a:rPr>
              <a:t>You HAVE to do pleural biopsy</a:t>
            </a:r>
            <a:r>
              <a:rPr lang="ar" sz="1100">
                <a:latin typeface="Mada"/>
                <a:ea typeface="Mada"/>
                <a:cs typeface="Mada"/>
                <a:sym typeface="Mada"/>
              </a:rPr>
              <a:t> (the main diagnostic test in this case)</a:t>
            </a:r>
            <a:endParaRPr sz="1100">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Q4: How would you manage such patient?</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1st: </a:t>
            </a:r>
            <a:r>
              <a:rPr lang="ar" sz="1100">
                <a:latin typeface="Mada"/>
                <a:ea typeface="Mada"/>
                <a:cs typeface="Mada"/>
                <a:sym typeface="Mada"/>
              </a:rPr>
              <a:t>ABC always begin with it (even though he’s stable)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2nd: </a:t>
            </a:r>
            <a:r>
              <a:rPr lang="ar" sz="1100">
                <a:latin typeface="Mada"/>
                <a:ea typeface="Mada"/>
                <a:cs typeface="Mada"/>
                <a:sym typeface="Mada"/>
              </a:rPr>
              <a:t>Establish IV access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3rd: </a:t>
            </a:r>
            <a:r>
              <a:rPr lang="ar" sz="1100">
                <a:latin typeface="Mada"/>
                <a:ea typeface="Mada"/>
                <a:cs typeface="Mada"/>
                <a:sym typeface="Mada"/>
              </a:rPr>
              <a:t>CBC , RFT, LFT, Coagulation studies, blood culture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4th: </a:t>
            </a:r>
            <a:r>
              <a:rPr lang="ar" sz="1100">
                <a:latin typeface="Mada"/>
                <a:ea typeface="Mada"/>
                <a:cs typeface="Mada"/>
                <a:sym typeface="Mada"/>
              </a:rPr>
              <a:t>Confirm pleural effusion by ultrasound or decubitus film</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5th: </a:t>
            </a:r>
            <a:r>
              <a:rPr lang="ar" sz="1100">
                <a:latin typeface="Mada"/>
                <a:ea typeface="Mada"/>
                <a:cs typeface="Mada"/>
                <a:sym typeface="Mada"/>
              </a:rPr>
              <a:t>Go for thoracentesis and pleural biopsy</a:t>
            </a:r>
            <a:endParaRPr sz="1100">
              <a:latin typeface="Mada"/>
              <a:ea typeface="Mada"/>
              <a:cs typeface="Mada"/>
              <a:sym typeface="Mada"/>
            </a:endParaRPr>
          </a:p>
        </p:txBody>
      </p:sp>
      <p:sp>
        <p:nvSpPr>
          <p:cNvPr id="688" name="Google Shape;688;p24"/>
          <p:cNvSpPr txBox="1"/>
          <p:nvPr/>
        </p:nvSpPr>
        <p:spPr>
          <a:xfrm>
            <a:off x="221575" y="6110500"/>
            <a:ext cx="5582700" cy="471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3"/>
                </a:highlight>
                <a:latin typeface="Mada"/>
                <a:ea typeface="Mada"/>
                <a:cs typeface="Mada"/>
                <a:sym typeface="Mada"/>
              </a:rPr>
              <a:t>Case study 3:</a:t>
            </a:r>
            <a:endParaRPr b="1" sz="2200">
              <a:highlight>
                <a:schemeClr val="accent3"/>
              </a:highlight>
              <a:latin typeface="Mada"/>
              <a:ea typeface="Mada"/>
              <a:cs typeface="Mada"/>
              <a:sym typeface="Mada"/>
            </a:endParaRPr>
          </a:p>
        </p:txBody>
      </p:sp>
      <p:sp>
        <p:nvSpPr>
          <p:cNvPr id="689" name="Google Shape;689;p24"/>
          <p:cNvSpPr/>
          <p:nvPr/>
        </p:nvSpPr>
        <p:spPr>
          <a:xfrm>
            <a:off x="450925" y="6566550"/>
            <a:ext cx="6742200" cy="15441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4"/>
          <p:cNvSpPr txBox="1"/>
          <p:nvPr/>
        </p:nvSpPr>
        <p:spPr>
          <a:xfrm>
            <a:off x="366875" y="6599200"/>
            <a:ext cx="4488600" cy="912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 30 y/o gentleman with no prior history of medical illness, presented with sudden onset of SOB  and minimal cough.he reported that he was playing with metal in his mouth before starting to have SOB and he denied any history of fever. On clinical examination, RR=24, O2=84%, BP=95/40, T=37. Lung examination reveals tracheal shift to the affected side, dullness to percussion with absent breath sounds.</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pic>
        <p:nvPicPr>
          <p:cNvPr id="691" name="Google Shape;691;p24"/>
          <p:cNvPicPr preferRelativeResize="0"/>
          <p:nvPr/>
        </p:nvPicPr>
        <p:blipFill rotWithShape="1">
          <a:blip r:embed="rId4">
            <a:alphaModFix/>
          </a:blip>
          <a:srcRect b="19269" l="21406" r="16655" t="6386"/>
          <a:stretch/>
        </p:blipFill>
        <p:spPr>
          <a:xfrm>
            <a:off x="5007725" y="6685376"/>
            <a:ext cx="2047376" cy="1246175"/>
          </a:xfrm>
          <a:prstGeom prst="rect">
            <a:avLst/>
          </a:prstGeom>
          <a:noFill/>
          <a:ln>
            <a:noFill/>
          </a:ln>
        </p:spPr>
      </p:pic>
      <p:sp>
        <p:nvSpPr>
          <p:cNvPr id="692" name="Google Shape;692;p24"/>
          <p:cNvSpPr txBox="1"/>
          <p:nvPr/>
        </p:nvSpPr>
        <p:spPr>
          <a:xfrm>
            <a:off x="526800" y="8239600"/>
            <a:ext cx="6629100" cy="18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100">
                <a:latin typeface="Mada"/>
                <a:ea typeface="Mada"/>
                <a:cs typeface="Mada"/>
                <a:sym typeface="Mada"/>
              </a:rPr>
              <a:t>Q1: What’s the most likely diagnosis?</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Obstruction with lung collapse.</a:t>
            </a:r>
            <a:endParaRPr sz="1100">
              <a:latin typeface="Mada"/>
              <a:ea typeface="Mada"/>
              <a:cs typeface="Mada"/>
              <a:sym typeface="Mada"/>
            </a:endParaRPr>
          </a:p>
          <a:p>
            <a:pPr indent="0" lvl="0" marL="0" rtl="0" algn="l">
              <a:spcBef>
                <a:spcPts val="0"/>
              </a:spcBef>
              <a:spcAft>
                <a:spcPts val="0"/>
              </a:spcAft>
              <a:buNone/>
            </a:pPr>
            <a:r>
              <a:t/>
            </a:r>
            <a:endParaRPr b="1" sz="1100">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Q2: Can we do thoracocentesis in this case?</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u="sng">
                <a:solidFill>
                  <a:srgbClr val="CC0000"/>
                </a:solidFill>
                <a:latin typeface="Mada"/>
                <a:ea typeface="Mada"/>
                <a:cs typeface="Mada"/>
                <a:sym typeface="Mada"/>
              </a:rPr>
              <a:t>NO</a:t>
            </a:r>
            <a:r>
              <a:rPr lang="ar" sz="1100">
                <a:latin typeface="Mada"/>
                <a:ea typeface="Mada"/>
                <a:cs typeface="Mada"/>
                <a:sym typeface="Mada"/>
              </a:rPr>
              <a:t>, the patient will develop pneumothorax bc the blockage in INSIDE the lumen of the left main stem bronchus.</a:t>
            </a:r>
            <a:endParaRPr sz="1100">
              <a:latin typeface="Mada"/>
              <a:ea typeface="Mada"/>
              <a:cs typeface="Mada"/>
              <a:sym typeface="Mada"/>
            </a:endParaRPr>
          </a:p>
          <a:p>
            <a:pPr indent="0" lvl="0" marL="457200" rtl="0" algn="l">
              <a:spcBef>
                <a:spcPts val="0"/>
              </a:spcBef>
              <a:spcAft>
                <a:spcPts val="0"/>
              </a:spcAft>
              <a:buNone/>
            </a:pPr>
            <a:r>
              <a:t/>
            </a:r>
            <a:endParaRPr sz="1100">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Q3: How would you manage such patient?</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1st: </a:t>
            </a:r>
            <a:r>
              <a:rPr lang="ar" sz="1100">
                <a:latin typeface="Mada"/>
                <a:ea typeface="Mada"/>
                <a:cs typeface="Mada"/>
                <a:sym typeface="Mada"/>
              </a:rPr>
              <a:t>ABC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2nd: </a:t>
            </a:r>
            <a:r>
              <a:rPr lang="ar" sz="1100">
                <a:latin typeface="Mada"/>
                <a:ea typeface="Mada"/>
                <a:cs typeface="Mada"/>
                <a:sym typeface="Mada"/>
              </a:rPr>
              <a:t>Establish IV access and give oxygen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3rd: </a:t>
            </a:r>
            <a:r>
              <a:rPr lang="ar" sz="1100">
                <a:latin typeface="Mada"/>
                <a:ea typeface="Mada"/>
                <a:cs typeface="Mada"/>
                <a:sym typeface="Mada"/>
              </a:rPr>
              <a:t>CBC , RFT, LFT, Coagulation studies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4th: </a:t>
            </a:r>
            <a:r>
              <a:rPr lang="ar" sz="1100">
                <a:latin typeface="Mada"/>
                <a:ea typeface="Mada"/>
                <a:cs typeface="Mada"/>
                <a:sym typeface="Mada"/>
              </a:rPr>
              <a:t>Bronchoscopy (No need for confirmation to do bronchoscopy, it’s a waste of time)</a:t>
            </a:r>
            <a:endParaRPr sz="1100">
              <a:latin typeface="Mada"/>
              <a:ea typeface="Mada"/>
              <a:cs typeface="Mada"/>
              <a:sym typeface="Mada"/>
            </a:endParaRPr>
          </a:p>
        </p:txBody>
      </p:sp>
      <p:sp>
        <p:nvSpPr>
          <p:cNvPr id="693" name="Google Shape;693;p24"/>
          <p:cNvSpPr/>
          <p:nvPr/>
        </p:nvSpPr>
        <p:spPr>
          <a:xfrm>
            <a:off x="392250" y="8239600"/>
            <a:ext cx="6775500" cy="2250300"/>
          </a:xfrm>
          <a:prstGeom prst="roundRect">
            <a:avLst>
              <a:gd fmla="val 16667" name="adj"/>
            </a:avLst>
          </a:prstGeom>
          <a:noFill/>
          <a:ln cap="flat" cmpd="sng" w="2857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4" name="Google Shape;694;p24"/>
          <p:cNvPicPr preferRelativeResize="0"/>
          <p:nvPr/>
        </p:nvPicPr>
        <p:blipFill>
          <a:blip r:embed="rId5">
            <a:alphaModFix/>
          </a:blip>
          <a:stretch>
            <a:fillRect/>
          </a:stretch>
        </p:blipFill>
        <p:spPr>
          <a:xfrm>
            <a:off x="6350425" y="3069925"/>
            <a:ext cx="600100" cy="453600"/>
          </a:xfrm>
          <a:prstGeom prst="rect">
            <a:avLst/>
          </a:prstGeom>
          <a:noFill/>
          <a:ln>
            <a:noFill/>
          </a:ln>
        </p:spPr>
      </p:pic>
      <p:pic>
        <p:nvPicPr>
          <p:cNvPr id="695" name="Google Shape;695;p24"/>
          <p:cNvPicPr preferRelativeResize="0"/>
          <p:nvPr/>
        </p:nvPicPr>
        <p:blipFill>
          <a:blip r:embed="rId5">
            <a:alphaModFix/>
          </a:blip>
          <a:stretch>
            <a:fillRect/>
          </a:stretch>
        </p:blipFill>
        <p:spPr>
          <a:xfrm>
            <a:off x="6350425" y="8344250"/>
            <a:ext cx="600100" cy="453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25"/>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701" name="Google Shape;701;p25"/>
          <p:cNvSpPr txBox="1"/>
          <p:nvPr/>
        </p:nvSpPr>
        <p:spPr>
          <a:xfrm>
            <a:off x="-58282" y="9734396"/>
            <a:ext cx="77964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999999"/>
              </a:solidFill>
              <a:latin typeface="Mada"/>
              <a:ea typeface="Mada"/>
              <a:cs typeface="Mada"/>
              <a:sym typeface="Mada"/>
            </a:endParaRPr>
          </a:p>
        </p:txBody>
      </p:sp>
      <p:sp>
        <p:nvSpPr>
          <p:cNvPr id="702" name="Google Shape;702;p2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Clinical cases (From Doctor)</a:t>
            </a:r>
            <a:endParaRPr b="1" sz="2600">
              <a:latin typeface="Mada"/>
              <a:ea typeface="Mada"/>
              <a:cs typeface="Mada"/>
              <a:sym typeface="Mada"/>
            </a:endParaRPr>
          </a:p>
        </p:txBody>
      </p:sp>
      <p:sp>
        <p:nvSpPr>
          <p:cNvPr id="703" name="Google Shape;703;p25"/>
          <p:cNvSpPr/>
          <p:nvPr/>
        </p:nvSpPr>
        <p:spPr>
          <a:xfrm>
            <a:off x="435525" y="2617650"/>
            <a:ext cx="6742200" cy="1997700"/>
          </a:xfrm>
          <a:prstGeom prst="roundRect">
            <a:avLst>
              <a:gd fmla="val 16667" name="adj"/>
            </a:avLst>
          </a:prstGeom>
          <a:noFill/>
          <a:ln cap="flat" cmpd="sng" w="2857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200">
                <a:latin typeface="Mada"/>
                <a:ea typeface="Mada"/>
                <a:cs typeface="Mada"/>
                <a:sym typeface="Mada"/>
              </a:rPr>
              <a:t>Q1: Is this acute or chronic? </a:t>
            </a:r>
            <a:r>
              <a:rPr lang="ar" sz="1200">
                <a:latin typeface="Mada"/>
                <a:ea typeface="Mada"/>
                <a:cs typeface="Mada"/>
                <a:sym typeface="Mada"/>
              </a:rPr>
              <a:t>Chronic</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latin typeface="Mada"/>
                <a:ea typeface="Mada"/>
                <a:cs typeface="Mada"/>
                <a:sym typeface="Mada"/>
              </a:rPr>
              <a:t>Q2: What diseases give you crackles? </a:t>
            </a:r>
            <a:r>
              <a:rPr lang="ar" sz="1200">
                <a:latin typeface="Mada"/>
                <a:ea typeface="Mada"/>
                <a:cs typeface="Mada"/>
                <a:sym typeface="Mada"/>
              </a:rPr>
              <a:t>Abnormality in the bronchiole (e.g. Bronchiectasis) or abnormality in the interstitium (e.g. Pulmonary fibrosis)</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latin typeface="Mada"/>
                <a:ea typeface="Mada"/>
                <a:cs typeface="Mada"/>
                <a:sym typeface="Mada"/>
              </a:rPr>
              <a:t>Q3: What diseases cause reticulation bilaterally?</a:t>
            </a:r>
            <a:r>
              <a:rPr lang="ar" sz="1200">
                <a:latin typeface="Mada"/>
                <a:ea typeface="Mada"/>
                <a:cs typeface="Mada"/>
                <a:sym typeface="Mada"/>
              </a:rPr>
              <a:t> interstitial lung disease (e.g. Pulmonary fibrosis)</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latin typeface="Mada"/>
                <a:ea typeface="Mada"/>
                <a:cs typeface="Mada"/>
                <a:sym typeface="Mada"/>
              </a:rPr>
              <a:t>Q4: What diseases cause hypoxic respiratory failure?</a:t>
            </a:r>
            <a:r>
              <a:rPr lang="ar" sz="1200">
                <a:latin typeface="Mada"/>
                <a:ea typeface="Mada"/>
                <a:cs typeface="Mada"/>
                <a:sym typeface="Mada"/>
              </a:rPr>
              <a:t> Any chronic lung disease</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latin typeface="Mada"/>
                <a:ea typeface="Mada"/>
                <a:cs typeface="Mada"/>
                <a:sym typeface="Mada"/>
              </a:rPr>
              <a:t>Q5: What does the PFT here indicate? </a:t>
            </a:r>
            <a:r>
              <a:rPr lang="ar" sz="1200">
                <a:latin typeface="Mada"/>
                <a:ea typeface="Mada"/>
                <a:cs typeface="Mada"/>
                <a:sym typeface="Mada"/>
              </a:rPr>
              <a:t>pulmonary fibrosis</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latin typeface="Mada"/>
                <a:ea typeface="Mada"/>
                <a:cs typeface="Mada"/>
                <a:sym typeface="Mada"/>
              </a:rPr>
              <a:t>Q6: How to confirm Pulmonary fibrosis? </a:t>
            </a:r>
            <a:r>
              <a:rPr lang="ar" sz="1200">
                <a:latin typeface="Mada"/>
                <a:ea typeface="Mada"/>
                <a:cs typeface="Mada"/>
                <a:sym typeface="Mada"/>
              </a:rPr>
              <a:t>High resolution CT-scan (HRCT)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704" name="Google Shape;704;p25"/>
          <p:cNvSpPr txBox="1"/>
          <p:nvPr/>
        </p:nvSpPr>
        <p:spPr>
          <a:xfrm>
            <a:off x="198963" y="894883"/>
            <a:ext cx="5717100" cy="56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3"/>
                </a:highlight>
                <a:latin typeface="Mada"/>
                <a:ea typeface="Mada"/>
                <a:cs typeface="Mada"/>
                <a:sym typeface="Mada"/>
              </a:rPr>
              <a:t>Case study 4:</a:t>
            </a:r>
            <a:endParaRPr b="1" sz="2200">
              <a:highlight>
                <a:schemeClr val="accent3"/>
              </a:highlight>
              <a:latin typeface="Mada"/>
              <a:ea typeface="Mada"/>
              <a:cs typeface="Mada"/>
              <a:sym typeface="Mada"/>
            </a:endParaRPr>
          </a:p>
        </p:txBody>
      </p:sp>
      <p:sp>
        <p:nvSpPr>
          <p:cNvPr id="705" name="Google Shape;705;p25"/>
          <p:cNvSpPr/>
          <p:nvPr/>
        </p:nvSpPr>
        <p:spPr>
          <a:xfrm>
            <a:off x="282825" y="1369112"/>
            <a:ext cx="6742200" cy="10470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50 yr old male with SOB and cough &gt;3yrs.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Exam</a:t>
            </a:r>
            <a:r>
              <a:rPr lang="ar" sz="1200">
                <a:solidFill>
                  <a:schemeClr val="dk1"/>
                </a:solidFill>
                <a:latin typeface="Mada"/>
                <a:ea typeface="Mada"/>
                <a:cs typeface="Mada"/>
                <a:sym typeface="Mada"/>
              </a:rPr>
              <a:t>: clubbing and bilateral inspiratory crackles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CXR</a:t>
            </a:r>
            <a:r>
              <a:rPr lang="ar" sz="1200">
                <a:solidFill>
                  <a:schemeClr val="dk1"/>
                </a:solidFill>
                <a:latin typeface="Mada"/>
                <a:ea typeface="Mada"/>
                <a:cs typeface="Mada"/>
                <a:sym typeface="Mada"/>
              </a:rPr>
              <a:t>: reticulation bilateral</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ABG</a:t>
            </a:r>
            <a:r>
              <a:rPr lang="ar" sz="1200">
                <a:solidFill>
                  <a:schemeClr val="dk1"/>
                </a:solidFill>
                <a:latin typeface="Mada"/>
                <a:ea typeface="Mada"/>
                <a:cs typeface="Mada"/>
                <a:sym typeface="Mada"/>
              </a:rPr>
              <a:t>: hypoxic respiratory failure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PFT</a:t>
            </a:r>
            <a:r>
              <a:rPr lang="ar" sz="1200">
                <a:solidFill>
                  <a:schemeClr val="dk1"/>
                </a:solidFill>
                <a:latin typeface="Mada"/>
                <a:ea typeface="Mada"/>
                <a:cs typeface="Mada"/>
                <a:sym typeface="Mada"/>
              </a:rPr>
              <a:t>: restrictive defect with significant impairment in DLco.</a:t>
            </a:r>
            <a:endParaRPr/>
          </a:p>
        </p:txBody>
      </p:sp>
      <p:grpSp>
        <p:nvGrpSpPr>
          <p:cNvPr id="706" name="Google Shape;706;p25"/>
          <p:cNvGrpSpPr/>
          <p:nvPr/>
        </p:nvGrpSpPr>
        <p:grpSpPr>
          <a:xfrm>
            <a:off x="5304434" y="1312690"/>
            <a:ext cx="1567895" cy="1159819"/>
            <a:chOff x="8195785" y="4170035"/>
            <a:chExt cx="2869500" cy="2124600"/>
          </a:xfrm>
        </p:grpSpPr>
        <p:sp>
          <p:nvSpPr>
            <p:cNvPr id="707" name="Google Shape;707;p25"/>
            <p:cNvSpPr txBox="1"/>
            <p:nvPr/>
          </p:nvSpPr>
          <p:spPr>
            <a:xfrm>
              <a:off x="8195785" y="4170035"/>
              <a:ext cx="2869500" cy="2124600"/>
            </a:xfrm>
            <a:prstGeom prst="rect">
              <a:avLst/>
            </a:prstGeom>
            <a:noFill/>
            <a:ln cap="flat" cmpd="sng" w="28575">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pic>
          <p:nvPicPr>
            <p:cNvPr id="708" name="Google Shape;708;p25"/>
            <p:cNvPicPr preferRelativeResize="0"/>
            <p:nvPr/>
          </p:nvPicPr>
          <p:blipFill>
            <a:blip r:embed="rId3">
              <a:alphaModFix/>
            </a:blip>
            <a:stretch>
              <a:fillRect/>
            </a:stretch>
          </p:blipFill>
          <p:spPr>
            <a:xfrm>
              <a:off x="8213350" y="4179225"/>
              <a:ext cx="2827851" cy="2097000"/>
            </a:xfrm>
            <a:prstGeom prst="rect">
              <a:avLst/>
            </a:prstGeom>
            <a:noFill/>
            <a:ln>
              <a:noFill/>
            </a:ln>
          </p:spPr>
        </p:pic>
      </p:grpSp>
      <p:sp>
        <p:nvSpPr>
          <p:cNvPr id="709" name="Google Shape;709;p25"/>
          <p:cNvSpPr txBox="1"/>
          <p:nvPr/>
        </p:nvSpPr>
        <p:spPr>
          <a:xfrm>
            <a:off x="348975" y="4831213"/>
            <a:ext cx="5582700" cy="471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3"/>
                </a:highlight>
                <a:latin typeface="Mada"/>
                <a:ea typeface="Mada"/>
                <a:cs typeface="Mada"/>
                <a:sym typeface="Mada"/>
              </a:rPr>
              <a:t>Case study 5:</a:t>
            </a:r>
            <a:endParaRPr b="1" sz="2200">
              <a:highlight>
                <a:schemeClr val="accent3"/>
              </a:highlight>
              <a:latin typeface="Mada"/>
              <a:ea typeface="Mada"/>
              <a:cs typeface="Mada"/>
              <a:sym typeface="Mada"/>
            </a:endParaRPr>
          </a:p>
        </p:txBody>
      </p:sp>
      <p:sp>
        <p:nvSpPr>
          <p:cNvPr id="710" name="Google Shape;710;p25"/>
          <p:cNvSpPr/>
          <p:nvPr/>
        </p:nvSpPr>
        <p:spPr>
          <a:xfrm>
            <a:off x="468825" y="5302250"/>
            <a:ext cx="6742200" cy="14796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5"/>
          <p:cNvSpPr txBox="1"/>
          <p:nvPr/>
        </p:nvSpPr>
        <p:spPr>
          <a:xfrm>
            <a:off x="435525" y="5251388"/>
            <a:ext cx="6436800" cy="1119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 45 years old female with Right sided chest pain for 1 day </a:t>
            </a:r>
            <a:r>
              <a:rPr lang="ar" sz="1100">
                <a:solidFill>
                  <a:srgbClr val="999999"/>
                </a:solidFill>
                <a:latin typeface="Mada"/>
                <a:ea typeface="Mada"/>
                <a:cs typeface="Mada"/>
                <a:sym typeface="Mada"/>
              </a:rPr>
              <a:t>(acute)</a:t>
            </a:r>
            <a:r>
              <a:rPr lang="ar" sz="1200">
                <a:latin typeface="Mada"/>
                <a:ea typeface="Mada"/>
                <a:cs typeface="Mada"/>
                <a:sym typeface="Mada"/>
              </a:rPr>
              <a:t>.</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on Investigation:</a:t>
            </a:r>
            <a:endParaRPr sz="1200">
              <a:latin typeface="Mada"/>
              <a:ea typeface="Mada"/>
              <a:cs typeface="Mada"/>
              <a:sym typeface="Mada"/>
            </a:endParaRPr>
          </a:p>
          <a:p>
            <a:pPr indent="-304800" lvl="0" marL="457200" rtl="0" algn="l">
              <a:spcBef>
                <a:spcPts val="0"/>
              </a:spcBef>
              <a:spcAft>
                <a:spcPts val="0"/>
              </a:spcAft>
              <a:buClr>
                <a:srgbClr val="000000"/>
              </a:buClr>
              <a:buSzPts val="1200"/>
              <a:buChar char="●"/>
            </a:pPr>
            <a:r>
              <a:rPr lang="ar" sz="1200">
                <a:latin typeface="Mada"/>
                <a:ea typeface="Mada"/>
                <a:cs typeface="Mada"/>
                <a:sym typeface="Mada"/>
              </a:rPr>
              <a:t>ABG : pH 7.32, PaCO2 28</a:t>
            </a:r>
            <a:r>
              <a:rPr baseline="30000" lang="ar" sz="1200">
                <a:solidFill>
                  <a:srgbClr val="999999"/>
                </a:solidFill>
                <a:latin typeface="Mada"/>
                <a:ea typeface="Mada"/>
                <a:cs typeface="Mada"/>
                <a:sym typeface="Mada"/>
              </a:rPr>
              <a:t>1</a:t>
            </a:r>
            <a:r>
              <a:rPr lang="ar" sz="1200">
                <a:latin typeface="Mada"/>
                <a:ea typeface="Mada"/>
                <a:cs typeface="Mada"/>
                <a:sym typeface="Mada"/>
              </a:rPr>
              <a:t>, PaO2 50</a:t>
            </a:r>
            <a:r>
              <a:rPr baseline="30000" lang="ar" sz="1200">
                <a:solidFill>
                  <a:srgbClr val="999999"/>
                </a:solidFill>
                <a:latin typeface="Mada"/>
                <a:ea typeface="Mada"/>
                <a:cs typeface="Mada"/>
                <a:sym typeface="Mada"/>
              </a:rPr>
              <a:t>1</a:t>
            </a:r>
            <a:r>
              <a:rPr lang="ar" sz="1200">
                <a:latin typeface="Mada"/>
                <a:ea typeface="Mada"/>
                <a:cs typeface="Mada"/>
                <a:sym typeface="Mada"/>
              </a:rPr>
              <a:t>, O2sat 88%</a:t>
            </a:r>
            <a:r>
              <a:rPr baseline="30000" lang="ar" sz="1200">
                <a:solidFill>
                  <a:srgbClr val="999999"/>
                </a:solidFill>
                <a:latin typeface="Mada"/>
                <a:ea typeface="Mada"/>
                <a:cs typeface="Mada"/>
                <a:sym typeface="Mada"/>
              </a:rPr>
              <a:t>1</a:t>
            </a:r>
            <a:endParaRPr baseline="30000" sz="1200">
              <a:solidFill>
                <a:srgbClr val="999999"/>
              </a:solidFill>
              <a:latin typeface="Mada"/>
              <a:ea typeface="Mada"/>
              <a:cs typeface="Mada"/>
              <a:sym typeface="Mada"/>
            </a:endParaRPr>
          </a:p>
          <a:p>
            <a:pPr indent="-304800" lvl="0" marL="457200" rtl="0" algn="l">
              <a:spcBef>
                <a:spcPts val="0"/>
              </a:spcBef>
              <a:spcAft>
                <a:spcPts val="0"/>
              </a:spcAft>
              <a:buClr>
                <a:srgbClr val="000000"/>
              </a:buClr>
              <a:buSzPts val="1200"/>
              <a:buChar char="●"/>
            </a:pPr>
            <a:r>
              <a:rPr lang="ar" sz="1200">
                <a:latin typeface="Mada"/>
                <a:ea typeface="Mada"/>
                <a:cs typeface="Mada"/>
                <a:sym typeface="Mada"/>
              </a:rPr>
              <a:t>ECG : sinus tachycardia.</a:t>
            </a:r>
            <a:endParaRPr sz="1200">
              <a:latin typeface="Mada"/>
              <a:ea typeface="Mada"/>
              <a:cs typeface="Mada"/>
              <a:sym typeface="Mada"/>
            </a:endParaRPr>
          </a:p>
        </p:txBody>
      </p:sp>
      <p:sp>
        <p:nvSpPr>
          <p:cNvPr id="712" name="Google Shape;712;p25"/>
          <p:cNvSpPr txBox="1"/>
          <p:nvPr/>
        </p:nvSpPr>
        <p:spPr>
          <a:xfrm>
            <a:off x="435530" y="6011533"/>
            <a:ext cx="3000000" cy="741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CXR : normal</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Char char="●"/>
            </a:pPr>
            <a:r>
              <a:rPr lang="ar" sz="1200">
                <a:solidFill>
                  <a:schemeClr val="dk1"/>
                </a:solidFill>
                <a:latin typeface="Mada"/>
                <a:ea typeface="Mada"/>
                <a:cs typeface="Mada"/>
                <a:sym typeface="Mada"/>
              </a:rPr>
              <a:t>Spiral  CT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Char char="●"/>
            </a:pPr>
            <a:r>
              <a:rPr lang="ar" sz="1200">
                <a:solidFill>
                  <a:schemeClr val="dk1"/>
                </a:solidFill>
                <a:latin typeface="Mada"/>
                <a:ea typeface="Mada"/>
                <a:cs typeface="Mada"/>
                <a:sym typeface="Mada"/>
              </a:rPr>
              <a:t>V/Q  Scan</a:t>
            </a:r>
            <a:endParaRPr sz="1200">
              <a:solidFill>
                <a:schemeClr val="dk1"/>
              </a:solidFill>
              <a:latin typeface="Mada"/>
              <a:ea typeface="Mada"/>
              <a:cs typeface="Mada"/>
              <a:sym typeface="Mada"/>
            </a:endParaRPr>
          </a:p>
        </p:txBody>
      </p:sp>
      <p:sp>
        <p:nvSpPr>
          <p:cNvPr id="713" name="Google Shape;713;p25"/>
          <p:cNvSpPr/>
          <p:nvPr/>
        </p:nvSpPr>
        <p:spPr>
          <a:xfrm>
            <a:off x="332550" y="6969725"/>
            <a:ext cx="6894900" cy="2450100"/>
          </a:xfrm>
          <a:prstGeom prst="roundRect">
            <a:avLst>
              <a:gd fmla="val 16667" name="adj"/>
            </a:avLst>
          </a:prstGeom>
          <a:noFill/>
          <a:ln cap="flat" cmpd="sng" w="2857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Q1: What’s your </a:t>
            </a:r>
            <a:r>
              <a:rPr b="1" lang="ar" sz="1200">
                <a:latin typeface="Mada"/>
                <a:ea typeface="Mada"/>
                <a:cs typeface="Mada"/>
                <a:sym typeface="Mada"/>
              </a:rPr>
              <a:t>interpretation</a:t>
            </a:r>
            <a:r>
              <a:rPr b="1" lang="ar" sz="1200">
                <a:latin typeface="Mada"/>
                <a:ea typeface="Mada"/>
                <a:cs typeface="Mada"/>
                <a:sym typeface="Mada"/>
              </a:rPr>
              <a:t> of the ABG?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She’s hypocapnic and has hypoxic respiratory failure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Q2: What’s the most likely diagnosis?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Pulmonary embolism (PE)</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Q3</a:t>
            </a:r>
            <a:r>
              <a:rPr lang="ar" sz="1200">
                <a:latin typeface="Mada"/>
                <a:ea typeface="Mada"/>
                <a:cs typeface="Mada"/>
                <a:sym typeface="Mada"/>
              </a:rPr>
              <a:t>: </a:t>
            </a:r>
            <a:r>
              <a:rPr b="1" lang="ar" sz="1200">
                <a:latin typeface="Mada"/>
                <a:ea typeface="Mada"/>
                <a:cs typeface="Mada"/>
                <a:sym typeface="Mada"/>
              </a:rPr>
              <a:t>What’s the best diagnostic method for PE?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CT-angiography:</a:t>
            </a:r>
            <a:r>
              <a:rPr lang="ar" sz="1200">
                <a:latin typeface="Mada"/>
                <a:ea typeface="Mada"/>
                <a:cs typeface="Mada"/>
                <a:sym typeface="Mada"/>
              </a:rPr>
              <a:t> red arrows are pointing at multiple filling defects both at the bifurcation of pulmonary trunk “hypodense” ("saddle" pulmonary embolism).</a:t>
            </a:r>
            <a:endParaRPr sz="1200">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Q4: If the patient was allergic to contrast  or Pregnant; what’s the modality of choice?</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V/Q scan</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grpSp>
        <p:nvGrpSpPr>
          <p:cNvPr id="714" name="Google Shape;714;p25"/>
          <p:cNvGrpSpPr/>
          <p:nvPr/>
        </p:nvGrpSpPr>
        <p:grpSpPr>
          <a:xfrm>
            <a:off x="5195142" y="5495354"/>
            <a:ext cx="1911259" cy="1159788"/>
            <a:chOff x="11910450" y="4190888"/>
            <a:chExt cx="2512500" cy="1533300"/>
          </a:xfrm>
        </p:grpSpPr>
        <p:sp>
          <p:nvSpPr>
            <p:cNvPr id="715" name="Google Shape;715;p25"/>
            <p:cNvSpPr txBox="1"/>
            <p:nvPr/>
          </p:nvSpPr>
          <p:spPr>
            <a:xfrm>
              <a:off x="11910450" y="4190888"/>
              <a:ext cx="2512500" cy="1533300"/>
            </a:xfrm>
            <a:prstGeom prst="rect">
              <a:avLst/>
            </a:prstGeom>
            <a:noFill/>
            <a:ln cap="flat" cmpd="sng" w="28575">
              <a:solidFill>
                <a:schemeClr val="accent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accent3"/>
                </a:solidFill>
              </a:endParaRPr>
            </a:p>
          </p:txBody>
        </p:sp>
        <p:pic>
          <p:nvPicPr>
            <p:cNvPr id="716" name="Google Shape;716;p25"/>
            <p:cNvPicPr preferRelativeResize="0"/>
            <p:nvPr/>
          </p:nvPicPr>
          <p:blipFill>
            <a:blip r:embed="rId4">
              <a:alphaModFix/>
            </a:blip>
            <a:stretch>
              <a:fillRect/>
            </a:stretch>
          </p:blipFill>
          <p:spPr>
            <a:xfrm>
              <a:off x="11934475" y="4218238"/>
              <a:ext cx="2466050" cy="1491051"/>
            </a:xfrm>
            <a:prstGeom prst="rect">
              <a:avLst/>
            </a:prstGeom>
            <a:noFill/>
            <a:ln>
              <a:noFill/>
            </a:ln>
          </p:spPr>
        </p:pic>
      </p:grpSp>
      <p:sp>
        <p:nvSpPr>
          <p:cNvPr id="717" name="Google Shape;717;p25"/>
          <p:cNvSpPr txBox="1"/>
          <p:nvPr/>
        </p:nvSpPr>
        <p:spPr>
          <a:xfrm>
            <a:off x="1737680" y="11417931"/>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999999"/>
              </a:solidFill>
              <a:latin typeface="Mada"/>
              <a:ea typeface="Mada"/>
              <a:cs typeface="Mada"/>
              <a:sym typeface="Mada"/>
            </a:endParaRPr>
          </a:p>
        </p:txBody>
      </p:sp>
      <p:sp>
        <p:nvSpPr>
          <p:cNvPr id="718" name="Google Shape;718;p25"/>
          <p:cNvSpPr/>
          <p:nvPr/>
        </p:nvSpPr>
        <p:spPr>
          <a:xfrm rot="-3761646">
            <a:off x="6178441" y="5969605"/>
            <a:ext cx="155643" cy="39584"/>
          </a:xfrm>
          <a:prstGeom prst="leftArrow">
            <a:avLst>
              <a:gd fmla="val 50000" name="adj1"/>
              <a:gd fmla="val 139632"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5"/>
          <p:cNvSpPr/>
          <p:nvPr/>
        </p:nvSpPr>
        <p:spPr>
          <a:xfrm flipH="1" rot="-3080412">
            <a:off x="5908598" y="6177337"/>
            <a:ext cx="184410" cy="33688"/>
          </a:xfrm>
          <a:prstGeom prst="leftArrow">
            <a:avLst>
              <a:gd fmla="val 50000" name="adj1"/>
              <a:gd fmla="val 189403"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graphicFrame>
        <p:nvGraphicFramePr>
          <p:cNvPr id="724" name="Google Shape;724;p26"/>
          <p:cNvGraphicFramePr/>
          <p:nvPr/>
        </p:nvGraphicFramePr>
        <p:xfrm>
          <a:off x="282642" y="1886724"/>
          <a:ext cx="3000000" cy="3000000"/>
        </p:xfrm>
        <a:graphic>
          <a:graphicData uri="http://schemas.openxmlformats.org/drawingml/2006/table">
            <a:tbl>
              <a:tblPr>
                <a:noFill/>
                <a:tableStyleId>{99F47C09-F468-4AC5-9FC5-8B0BF82F4165}</a:tableStyleId>
              </a:tblPr>
              <a:tblGrid>
                <a:gridCol w="3506250"/>
                <a:gridCol w="3488475"/>
              </a:tblGrid>
              <a:tr h="344200">
                <a:tc>
                  <a:txBody>
                    <a:bodyPr/>
                    <a:lstStyle/>
                    <a:p>
                      <a:pPr indent="0" lvl="0" marL="0" rtl="0" algn="ctr">
                        <a:spcBef>
                          <a:spcPts val="0"/>
                        </a:spcBef>
                        <a:spcAft>
                          <a:spcPts val="0"/>
                        </a:spcAft>
                        <a:buNone/>
                      </a:pPr>
                      <a:r>
                        <a:rPr b="1" lang="ar" sz="2200">
                          <a:solidFill>
                            <a:srgbClr val="FFFFFF"/>
                          </a:solidFill>
                          <a:latin typeface="Mada"/>
                          <a:ea typeface="Mada"/>
                          <a:cs typeface="Mada"/>
                          <a:sym typeface="Mada"/>
                        </a:rPr>
                        <a:t>Thoracentesis </a:t>
                      </a:r>
                      <a:endParaRPr b="1" sz="2200">
                        <a:solidFill>
                          <a:srgbClr val="FFFFFF"/>
                        </a:solidFill>
                        <a:latin typeface="Mada"/>
                        <a:ea typeface="Mada"/>
                        <a:cs typeface="Mada"/>
                        <a:sym typeface="Mada"/>
                      </a:endParaRPr>
                    </a:p>
                    <a:p>
                      <a:pPr indent="0" lvl="0" marL="0" rtl="0" algn="ctr">
                        <a:spcBef>
                          <a:spcPts val="0"/>
                        </a:spcBef>
                        <a:spcAft>
                          <a:spcPts val="0"/>
                        </a:spcAft>
                        <a:buNone/>
                      </a:pPr>
                      <a:r>
                        <a:rPr lang="ar" sz="1200">
                          <a:solidFill>
                            <a:srgbClr val="073763"/>
                          </a:solidFill>
                          <a:latin typeface="Mada"/>
                          <a:ea typeface="Mada"/>
                          <a:cs typeface="Mada"/>
                          <a:sym typeface="Mada"/>
                        </a:rPr>
                        <a:t>(removing fluid from the space between pleura and the wall of the chest.)</a:t>
                      </a:r>
                      <a:endParaRPr b="1" sz="1200">
                        <a:solidFill>
                          <a:srgbClr val="073763"/>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509EEA"/>
                    </a:solidFill>
                  </a:tcPr>
                </a:tc>
                <a:tc>
                  <a:txBody>
                    <a:bodyPr/>
                    <a:lstStyle/>
                    <a:p>
                      <a:pPr indent="0" lvl="0" marL="0" rtl="0" algn="ctr">
                        <a:spcBef>
                          <a:spcPts val="0"/>
                        </a:spcBef>
                        <a:spcAft>
                          <a:spcPts val="0"/>
                        </a:spcAft>
                        <a:buNone/>
                      </a:pPr>
                      <a:r>
                        <a:rPr b="1" lang="ar" sz="2200">
                          <a:solidFill>
                            <a:srgbClr val="FFFFFF"/>
                          </a:solidFill>
                          <a:latin typeface="Mada"/>
                          <a:ea typeface="Mada"/>
                          <a:cs typeface="Mada"/>
                          <a:sym typeface="Mada"/>
                        </a:rPr>
                        <a:t>Bronchoscopy</a:t>
                      </a:r>
                      <a:r>
                        <a:rPr b="1" lang="ar" sz="1200">
                          <a:solidFill>
                            <a:srgbClr val="FFFFFF"/>
                          </a:solidFill>
                          <a:latin typeface="Mada"/>
                          <a:ea typeface="Mada"/>
                          <a:cs typeface="Mada"/>
                          <a:sym typeface="Mada"/>
                        </a:rPr>
                        <a:t> </a:t>
                      </a:r>
                      <a:endParaRPr b="1" sz="1200">
                        <a:solidFill>
                          <a:srgbClr val="FFFFFF"/>
                        </a:solidFill>
                        <a:latin typeface="Mada"/>
                        <a:ea typeface="Mada"/>
                        <a:cs typeface="Mada"/>
                        <a:sym typeface="Mada"/>
                      </a:endParaRPr>
                    </a:p>
                    <a:p>
                      <a:pPr indent="0" lvl="0" marL="0" rtl="0" algn="ctr">
                        <a:spcBef>
                          <a:spcPts val="0"/>
                        </a:spcBef>
                        <a:spcAft>
                          <a:spcPts val="0"/>
                        </a:spcAft>
                        <a:buNone/>
                      </a:pPr>
                      <a:r>
                        <a:rPr b="1" lang="ar" sz="1200">
                          <a:solidFill>
                            <a:srgbClr val="FFFFFF"/>
                          </a:solidFill>
                          <a:latin typeface="Mada"/>
                          <a:ea typeface="Mada"/>
                          <a:cs typeface="Mada"/>
                          <a:sym typeface="Mada"/>
                        </a:rPr>
                        <a:t>(</a:t>
                      </a:r>
                      <a:r>
                        <a:rPr lang="ar" sz="1200">
                          <a:solidFill>
                            <a:srgbClr val="FFFFFF"/>
                          </a:solidFill>
                          <a:latin typeface="Mada"/>
                          <a:ea typeface="Mada"/>
                          <a:cs typeface="Mada"/>
                          <a:sym typeface="Mada"/>
                        </a:rPr>
                        <a:t>Visualization of the central airways down to subsegmental level)</a:t>
                      </a:r>
                      <a:endParaRPr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509EEA"/>
                    </a:solidFill>
                  </a:tcPr>
                </a:tc>
              </a:tr>
              <a:tr h="347550">
                <a:tc>
                  <a:txBody>
                    <a:bodyPr/>
                    <a:lstStyle/>
                    <a:p>
                      <a:pPr indent="0" lvl="0" marL="0" rtl="0" algn="l">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What to look for in thoracentesis ?</a:t>
                      </a:r>
                      <a:endParaRPr b="1"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Appearance (color)</a:t>
                      </a:r>
                      <a:endParaRPr sz="1200">
                        <a:solidFill>
                          <a:srgbClr val="0B5394"/>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Gram stain, and cultures:</a:t>
                      </a:r>
                      <a:r>
                        <a:rPr lang="ar" sz="1200">
                          <a:solidFill>
                            <a:srgbClr val="0B5394"/>
                          </a:solidFill>
                          <a:latin typeface="Mada"/>
                          <a:ea typeface="Mada"/>
                          <a:cs typeface="Mada"/>
                          <a:sym typeface="Mada"/>
                        </a:rPr>
                        <a:t> </a:t>
                      </a:r>
                      <a:endParaRPr sz="1200">
                        <a:solidFill>
                          <a:srgbClr val="0B5394"/>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 pH</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Chemistry: (glucose, amylase, LDH5 , protein)</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Cytology</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light’s criteria:</a:t>
                      </a:r>
                      <a:endParaRPr b="1"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pleural protein/serum protein ratio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(Transudate is &lt;0.5), (Exudates is &gt;0.5)</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Effusion LDH/serum LDH ratio (Transudate is &lt;0.6), (Exudate is &gt;0.6)</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Effusion LDH level greater than two-thirds the upper limit of the laboratory's reference range of serum LDH</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Note: </a:t>
                      </a:r>
                      <a:endParaRPr b="1"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rgbClr val="CC0000"/>
                          </a:solidFill>
                          <a:latin typeface="Mada"/>
                          <a:ea typeface="Mada"/>
                          <a:cs typeface="Mada"/>
                          <a:sym typeface="Mada"/>
                        </a:rPr>
                        <a:t>- NEVER do thoracentesis for a patient with collapsed lungs → you will cause pneumothorax on top of collapse. Instead, do bronchoscopy.</a:t>
                      </a:r>
                      <a:endParaRPr sz="1200">
                        <a:solidFill>
                          <a:srgbClr val="CC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rgbClr val="FF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If the fluid’s appearance is Pus OR Gram stain is positive OR pH is below 7.2 </a:t>
                      </a:r>
                      <a:r>
                        <a:rPr lang="ar" sz="1200">
                          <a:solidFill>
                            <a:srgbClr val="CC0000"/>
                          </a:solidFill>
                          <a:latin typeface="Mada"/>
                          <a:ea typeface="Mada"/>
                          <a:cs typeface="Mada"/>
                          <a:sym typeface="Mada"/>
                        </a:rPr>
                        <a:t>→ Chest tube immediately </a:t>
                      </a:r>
                      <a:endParaRPr sz="1200">
                        <a:solidFill>
                          <a:srgbClr val="CC0000"/>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Diagnostic indications:</a:t>
                      </a:r>
                      <a:endParaRPr b="1"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Suspected lung cancer + Staging of lung cancer.</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Abnormal CXR. (collapsed lobes or segments)</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Hemoptysis.</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Refractory or Unexplained cough.</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Localized wheeze or Stridor.</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Positive sputum cytology.</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Mediastinal lymph nodes.</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Unexplained pleural effusion.</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Lung abscess.</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Obtain culture material</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 Airway trauma.</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Tracheoesophageal fistula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Diffuse lung disease</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Therapeutic indications:</a:t>
                      </a:r>
                      <a:endParaRPr b="1"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Remove foreign bodies.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Remove abnormal endobronchial tissue.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Difficult endotracheal tube intubation. </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Endobronchial stent placement</a:t>
                      </a:r>
                      <a:endParaRPr sz="1200">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47550">
                <a:tc gridSpan="2">
                  <a:txBody>
                    <a:bodyPr/>
                    <a:lstStyle/>
                    <a:p>
                      <a:pPr indent="0" lvl="0" marL="0" rtl="0" algn="ctr">
                        <a:spcBef>
                          <a:spcPts val="0"/>
                        </a:spcBef>
                        <a:spcAft>
                          <a:spcPts val="0"/>
                        </a:spcAft>
                        <a:buClr>
                          <a:srgbClr val="000000"/>
                        </a:buClr>
                        <a:buSzPts val="1100"/>
                        <a:buFont typeface="Arial"/>
                        <a:buNone/>
                      </a:pPr>
                      <a:r>
                        <a:rPr b="1" lang="ar" sz="2200">
                          <a:solidFill>
                            <a:srgbClr val="FFFFFF"/>
                          </a:solidFill>
                          <a:latin typeface="Mada"/>
                          <a:ea typeface="Mada"/>
                          <a:cs typeface="Mada"/>
                          <a:sym typeface="Mada"/>
                        </a:rPr>
                        <a:t>Pleural Biopsy </a:t>
                      </a:r>
                      <a:endParaRPr b="1" sz="2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hMerge="1"/>
              </a:tr>
              <a:tr h="347550">
                <a:tc gridSpan="2">
                  <a:txBody>
                    <a:bodyPr/>
                    <a:lstStyle/>
                    <a:p>
                      <a:pPr indent="0" lvl="0" marL="0" rtl="0" algn="l">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When is a pleural biopsy indicated?</a:t>
                      </a:r>
                      <a:endParaRPr b="1"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Granulomatous disease. Ex(TB)</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 Malignancy</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Note</a:t>
                      </a:r>
                      <a:r>
                        <a:rPr lang="ar" sz="1200">
                          <a:solidFill>
                            <a:schemeClr val="dk1"/>
                          </a:solidFill>
                          <a:latin typeface="Mada"/>
                          <a:ea typeface="Mada"/>
                          <a:cs typeface="Mada"/>
                          <a:sym typeface="Mada"/>
                        </a:rPr>
                        <a:t>: if dealing with TB or Malignancy order </a:t>
                      </a:r>
                      <a:r>
                        <a:rPr lang="ar" sz="1200">
                          <a:solidFill>
                            <a:srgbClr val="CC0000"/>
                          </a:solidFill>
                          <a:latin typeface="Mada"/>
                          <a:ea typeface="Mada"/>
                          <a:cs typeface="Mada"/>
                          <a:sym typeface="Mada"/>
                        </a:rPr>
                        <a:t>Thoracentesis</a:t>
                      </a:r>
                      <a:r>
                        <a:rPr lang="ar" sz="1200">
                          <a:solidFill>
                            <a:schemeClr val="dk1"/>
                          </a:solidFill>
                          <a:latin typeface="Mada"/>
                          <a:ea typeface="Mada"/>
                          <a:cs typeface="Mada"/>
                          <a:sym typeface="Mada"/>
                        </a:rPr>
                        <a:t> + </a:t>
                      </a:r>
                      <a:r>
                        <a:rPr lang="ar" sz="1200">
                          <a:solidFill>
                            <a:srgbClr val="CC0000"/>
                          </a:solidFill>
                          <a:latin typeface="Mada"/>
                          <a:ea typeface="Mada"/>
                          <a:cs typeface="Mada"/>
                          <a:sym typeface="Mada"/>
                        </a:rPr>
                        <a:t>Pleural biopsy</a:t>
                      </a:r>
                      <a:endParaRPr sz="1200">
                        <a:solidFill>
                          <a:srgbClr val="CC0000"/>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graphicFrame>
        <p:nvGraphicFramePr>
          <p:cNvPr id="729" name="Google Shape;729;p27"/>
          <p:cNvGraphicFramePr/>
          <p:nvPr/>
        </p:nvGraphicFramePr>
        <p:xfrm>
          <a:off x="347813" y="6375650"/>
          <a:ext cx="3000000" cy="3000000"/>
        </p:xfrm>
        <a:graphic>
          <a:graphicData uri="http://schemas.openxmlformats.org/drawingml/2006/table">
            <a:tbl>
              <a:tblPr>
                <a:noFill/>
                <a:tableStyleId>{0C8B475F-A871-4FFE-A08A-5AA90313CEC6}</a:tableStyleId>
              </a:tblPr>
              <a:tblGrid>
                <a:gridCol w="3464075"/>
                <a:gridCol w="3400275"/>
              </a:tblGrid>
              <a:tr h="342900">
                <a:tc gridSpan="2">
                  <a:txBody>
                    <a:bodyPr/>
                    <a:lstStyle/>
                    <a:p>
                      <a:pPr indent="0" lvl="0" marL="0" rtl="0" algn="ctr">
                        <a:spcBef>
                          <a:spcPts val="0"/>
                        </a:spcBef>
                        <a:spcAft>
                          <a:spcPts val="0"/>
                        </a:spcAft>
                        <a:buNone/>
                      </a:pPr>
                      <a:r>
                        <a:rPr b="1" lang="ar" sz="2200">
                          <a:solidFill>
                            <a:srgbClr val="666666"/>
                          </a:solidFill>
                          <a:latin typeface="Mada"/>
                          <a:ea typeface="Mada"/>
                          <a:cs typeface="Mada"/>
                          <a:sym typeface="Mada"/>
                        </a:rPr>
                        <a:t>CT Imaging </a:t>
                      </a:r>
                      <a:endParaRPr b="1" sz="2200">
                        <a:solidFill>
                          <a:srgbClr val="666666"/>
                        </a:solidFill>
                        <a:latin typeface="Mada"/>
                        <a:ea typeface="Mada"/>
                        <a:cs typeface="Mada"/>
                        <a:sym typeface="Mada"/>
                      </a:endParaRPr>
                    </a:p>
                    <a:p>
                      <a:pPr indent="0" lvl="0" marL="0" rtl="0" algn="ctr">
                        <a:spcBef>
                          <a:spcPts val="0"/>
                        </a:spcBef>
                        <a:spcAft>
                          <a:spcPts val="0"/>
                        </a:spcAft>
                        <a:buNone/>
                      </a:pPr>
                      <a:r>
                        <a:rPr lang="ar" sz="1000">
                          <a:solidFill>
                            <a:srgbClr val="666666"/>
                          </a:solidFill>
                          <a:latin typeface="Mada"/>
                          <a:ea typeface="Mada"/>
                          <a:cs typeface="Mada"/>
                          <a:sym typeface="Mada"/>
                        </a:rPr>
                        <a:t>(HRCT, CT with contrast, CT Angiography), for PTs suspected to have interstitial disease</a:t>
                      </a:r>
                      <a:endParaRPr sz="1000">
                        <a:solidFill>
                          <a:srgbClr val="666666"/>
                        </a:solidFill>
                        <a:latin typeface="Mada"/>
                        <a:ea typeface="Mada"/>
                        <a:cs typeface="Mada"/>
                        <a:sym typeface="Mada"/>
                      </a:endParaRPr>
                    </a:p>
                  </a:txBody>
                  <a:tcPr marT="76200" marB="76200" marR="101600" marL="101600">
                    <a:lnL cap="flat" cmpd="sng" w="25400">
                      <a:solidFill>
                        <a:srgbClr val="CCCCCC"/>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CCCCCC"/>
                      </a:solidFill>
                      <a:prstDash val="solid"/>
                      <a:round/>
                      <a:headEnd len="sm" w="sm" type="none"/>
                      <a:tailEnd len="sm" w="sm" type="none"/>
                    </a:lnT>
                    <a:lnB cap="flat" cmpd="sng" w="25400">
                      <a:solidFill>
                        <a:srgbClr val="CCCCCC"/>
                      </a:solidFill>
                      <a:prstDash val="solid"/>
                      <a:round/>
                      <a:headEnd len="sm" w="sm" type="none"/>
                      <a:tailEnd len="sm" w="sm" type="none"/>
                    </a:lnB>
                    <a:solidFill>
                      <a:srgbClr val="F3F3F3"/>
                    </a:solidFill>
                  </a:tcPr>
                </a:tc>
                <a:tc hMerge="1"/>
              </a:tr>
              <a:tr h="34290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HRCT (high resolution CT scan): </a:t>
                      </a:r>
                      <a:endParaRPr b="1" sz="1200">
                        <a:solidFill>
                          <a:srgbClr val="FFFFFF"/>
                        </a:solidFill>
                        <a:latin typeface="Mada"/>
                        <a:ea typeface="Mada"/>
                        <a:cs typeface="Mada"/>
                        <a:sym typeface="Mada"/>
                      </a:endParaRPr>
                    </a:p>
                  </a:txBody>
                  <a:tcPr marT="76200" marB="76200" marR="101600" marL="101600">
                    <a:lnL cap="flat" cmpd="sng" w="25400">
                      <a:solidFill>
                        <a:srgbClr val="CCCCCC"/>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CCCCCC"/>
                      </a:solidFill>
                      <a:prstDash val="solid"/>
                      <a:round/>
                      <a:headEnd len="sm" w="sm" type="none"/>
                      <a:tailEnd len="sm" w="sm" type="none"/>
                    </a:lnT>
                    <a:lnB cap="flat" cmpd="sng" w="25400">
                      <a:solidFill>
                        <a:srgbClr val="CCCCCC"/>
                      </a:solidFill>
                      <a:prstDash val="solid"/>
                      <a:round/>
                      <a:headEnd len="sm" w="sm" type="none"/>
                      <a:tailEnd len="sm" w="sm" type="none"/>
                    </a:lnB>
                    <a:solidFill>
                      <a:srgbClr val="509EEA"/>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CT Angiography</a:t>
                      </a:r>
                      <a:endParaRPr b="1" sz="1200">
                        <a:solidFill>
                          <a:srgbClr val="FFFFFF"/>
                        </a:solidFill>
                        <a:latin typeface="Mada"/>
                        <a:ea typeface="Mada"/>
                        <a:cs typeface="Mada"/>
                        <a:sym typeface="Mada"/>
                      </a:endParaRPr>
                    </a:p>
                  </a:txBody>
                  <a:tcPr marT="76200" marB="76200" marR="101600" marL="101600">
                    <a:lnL cap="flat" cmpd="sng" w="25400">
                      <a:solidFill>
                        <a:srgbClr val="CCCCCC"/>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CCCCCC"/>
                      </a:solidFill>
                      <a:prstDash val="solid"/>
                      <a:round/>
                      <a:headEnd len="sm" w="sm" type="none"/>
                      <a:tailEnd len="sm" w="sm" type="none"/>
                    </a:lnT>
                    <a:lnB cap="flat" cmpd="sng" w="25400">
                      <a:solidFill>
                        <a:srgbClr val="CCCCCC"/>
                      </a:solidFill>
                      <a:prstDash val="solid"/>
                      <a:round/>
                      <a:headEnd len="sm" w="sm" type="none"/>
                      <a:tailEnd len="sm" w="sm" type="none"/>
                    </a:lnB>
                    <a:solidFill>
                      <a:srgbClr val="509EEA"/>
                    </a:solidFill>
                  </a:tcPr>
                </a:tc>
              </a:tr>
              <a:tr h="342900">
                <a:tc>
                  <a:txBody>
                    <a:bodyPr/>
                    <a:lstStyle/>
                    <a:p>
                      <a:pPr indent="0" lvl="0" marL="0" rtl="0" algn="l">
                        <a:spcBef>
                          <a:spcPts val="0"/>
                        </a:spcBef>
                        <a:spcAft>
                          <a:spcPts val="0"/>
                        </a:spcAft>
                        <a:buNone/>
                      </a:pPr>
                      <a:r>
                        <a:rPr lang="ar" sz="1200">
                          <a:latin typeface="Mada"/>
                          <a:ea typeface="Mada"/>
                          <a:cs typeface="Mada"/>
                          <a:sym typeface="Mada"/>
                        </a:rPr>
                        <a:t>- Designed for detailed evaluation of interstitial structures of the lung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-Principal indications:</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Suspected interstitial lung disease</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Characterization of interstitial lung disease</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Characterization of solitary pulmonary nodules</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Diagnosis of bronchiectasis</a:t>
                      </a:r>
                      <a:endParaRPr sz="1200">
                        <a:latin typeface="Mada"/>
                        <a:ea typeface="Mada"/>
                        <a:cs typeface="Mada"/>
                        <a:sym typeface="Mada"/>
                      </a:endParaRPr>
                    </a:p>
                  </a:txBody>
                  <a:tcPr marT="76200" marB="76200" marR="101600" marL="101600">
                    <a:lnL cap="flat" cmpd="sng" w="25400">
                      <a:solidFill>
                        <a:srgbClr val="CCCCCC"/>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CCCCCC"/>
                      </a:solidFill>
                      <a:prstDash val="solid"/>
                      <a:round/>
                      <a:headEnd len="sm" w="sm" type="none"/>
                      <a:tailEnd len="sm" w="sm" type="none"/>
                    </a:lnT>
                    <a:lnB cap="flat" cmpd="sng" w="2540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b="1" lang="ar" sz="1200">
                          <a:latin typeface="Mada"/>
                          <a:ea typeface="Mada"/>
                          <a:cs typeface="Mada"/>
                          <a:sym typeface="Mada"/>
                        </a:rPr>
                        <a:t>Advantages:</a:t>
                      </a:r>
                      <a:endParaRPr b="1"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Critically ill patients</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Children</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Less volume of intravenous contrast</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Permits greater processing of the raw data</a:t>
                      </a:r>
                      <a:endParaRPr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Contraindications:</a:t>
                      </a:r>
                      <a:endParaRPr b="1" sz="1200">
                        <a:latin typeface="Mada"/>
                        <a:ea typeface="Mada"/>
                        <a:cs typeface="Mada"/>
                        <a:sym typeface="Mada"/>
                      </a:endParaRPr>
                    </a:p>
                    <a:p>
                      <a:pPr indent="0" lvl="0" marL="0" rtl="0" algn="l">
                        <a:spcBef>
                          <a:spcPts val="0"/>
                        </a:spcBef>
                        <a:spcAft>
                          <a:spcPts val="0"/>
                        </a:spcAft>
                        <a:buNone/>
                      </a:pPr>
                      <a:r>
                        <a:rPr lang="ar" sz="1200">
                          <a:solidFill>
                            <a:srgbClr val="CC0000"/>
                          </a:solidFill>
                          <a:latin typeface="Mada"/>
                          <a:ea typeface="Mada"/>
                          <a:cs typeface="Mada"/>
                          <a:sym typeface="Mada"/>
                        </a:rPr>
                        <a:t>- Renal failure </a:t>
                      </a:r>
                      <a:endParaRPr sz="1200">
                        <a:solidFill>
                          <a:srgbClr val="CC0000"/>
                        </a:solidFill>
                        <a:latin typeface="Mada"/>
                        <a:ea typeface="Mada"/>
                        <a:cs typeface="Mada"/>
                        <a:sym typeface="Mada"/>
                      </a:endParaRPr>
                    </a:p>
                    <a:p>
                      <a:pPr indent="0" lvl="0" marL="0" rtl="0" algn="l">
                        <a:spcBef>
                          <a:spcPts val="0"/>
                        </a:spcBef>
                        <a:spcAft>
                          <a:spcPts val="0"/>
                        </a:spcAft>
                        <a:buNone/>
                      </a:pPr>
                      <a:r>
                        <a:rPr lang="ar" sz="1200">
                          <a:solidFill>
                            <a:srgbClr val="CC0000"/>
                          </a:solidFill>
                          <a:latin typeface="Mada"/>
                          <a:ea typeface="Mada"/>
                          <a:cs typeface="Mada"/>
                          <a:sym typeface="Mada"/>
                        </a:rPr>
                        <a:t>- Allergy to contrast</a:t>
                      </a:r>
                      <a:endParaRPr sz="1200">
                        <a:solidFill>
                          <a:srgbClr val="CC0000"/>
                        </a:solidFill>
                        <a:latin typeface="Mada"/>
                        <a:ea typeface="Mada"/>
                        <a:cs typeface="Mada"/>
                        <a:sym typeface="Mada"/>
                      </a:endParaRPr>
                    </a:p>
                    <a:p>
                      <a:pPr indent="0" lvl="0" marL="0" rtl="0" algn="l">
                        <a:spcBef>
                          <a:spcPts val="0"/>
                        </a:spcBef>
                        <a:spcAft>
                          <a:spcPts val="0"/>
                        </a:spcAft>
                        <a:buNone/>
                      </a:pPr>
                      <a:r>
                        <a:rPr lang="ar" sz="1200">
                          <a:solidFill>
                            <a:srgbClr val="CC0000"/>
                          </a:solidFill>
                          <a:latin typeface="Mada"/>
                          <a:ea typeface="Mada"/>
                          <a:cs typeface="Mada"/>
                          <a:sym typeface="Mada"/>
                        </a:rPr>
                        <a:t>- Pregnancy </a:t>
                      </a:r>
                      <a:endParaRPr sz="1200">
                        <a:solidFill>
                          <a:srgbClr val="CC0000"/>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lang="ar" sz="1200">
                          <a:solidFill>
                            <a:schemeClr val="accent5"/>
                          </a:solidFill>
                          <a:latin typeface="Mada"/>
                          <a:ea typeface="Mada"/>
                          <a:cs typeface="Mada"/>
                          <a:sym typeface="Mada"/>
                        </a:rPr>
                        <a:t>If the filling defect is present we diagnose the patient with Pulmonary Embolism.</a:t>
                      </a:r>
                      <a:endParaRPr sz="1200">
                        <a:latin typeface="Mada"/>
                        <a:ea typeface="Mada"/>
                        <a:cs typeface="Mada"/>
                        <a:sym typeface="Mada"/>
                      </a:endParaRPr>
                    </a:p>
                  </a:txBody>
                  <a:tcPr marT="76200" marB="76200" marR="101600" marL="101600">
                    <a:lnL cap="flat" cmpd="sng" w="25400">
                      <a:solidFill>
                        <a:srgbClr val="CCCCCC"/>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CCCCCC"/>
                      </a:solidFill>
                      <a:prstDash val="solid"/>
                      <a:round/>
                      <a:headEnd len="sm" w="sm" type="none"/>
                      <a:tailEnd len="sm" w="sm" type="none"/>
                    </a:lnT>
                    <a:lnB cap="flat" cmpd="sng" w="25400">
                      <a:solidFill>
                        <a:srgbClr val="CCCCCC"/>
                      </a:solidFill>
                      <a:prstDash val="solid"/>
                      <a:round/>
                      <a:headEnd len="sm" w="sm" type="none"/>
                      <a:tailEnd len="sm" w="sm" type="none"/>
                    </a:lnB>
                  </a:tcPr>
                </a:tc>
              </a:tr>
            </a:tbl>
          </a:graphicData>
        </a:graphic>
      </p:graphicFrame>
      <p:graphicFrame>
        <p:nvGraphicFramePr>
          <p:cNvPr id="730" name="Google Shape;730;p27"/>
          <p:cNvGraphicFramePr/>
          <p:nvPr/>
        </p:nvGraphicFramePr>
        <p:xfrm>
          <a:off x="347825" y="830200"/>
          <a:ext cx="3000000" cy="3000000"/>
        </p:xfrm>
        <a:graphic>
          <a:graphicData uri="http://schemas.openxmlformats.org/drawingml/2006/table">
            <a:tbl>
              <a:tblPr>
                <a:noFill/>
                <a:tableStyleId>{0C8B475F-A871-4FFE-A08A-5AA90313CEC6}</a:tableStyleId>
              </a:tblPr>
              <a:tblGrid>
                <a:gridCol w="1530350"/>
                <a:gridCol w="2635250"/>
                <a:gridCol w="2698750"/>
              </a:tblGrid>
              <a:tr h="330200">
                <a:tc>
                  <a:txBody>
                    <a:bodyPr/>
                    <a:lstStyle/>
                    <a:p>
                      <a:pPr indent="0" lvl="0" marL="0" rtl="0" algn="l">
                        <a:spcBef>
                          <a:spcPts val="0"/>
                        </a:spcBef>
                        <a:spcAft>
                          <a:spcPts val="0"/>
                        </a:spcAft>
                        <a:buNone/>
                      </a:pPr>
                      <a:r>
                        <a:t/>
                      </a:r>
                      <a:endParaRPr sz="1200">
                        <a:solidFill>
                          <a:srgbClr val="FFFFFF"/>
                        </a:solidFill>
                        <a:latin typeface="Mada"/>
                        <a:ea typeface="Mada"/>
                        <a:cs typeface="Mada"/>
                        <a:sym typeface="Mada"/>
                      </a:endParaRPr>
                    </a:p>
                  </a:txBody>
                  <a:tcPr marT="76200" marB="76200" marR="101600" marL="101600" anchor="ctr">
                    <a:lnL cap="flat" cmpd="sng" w="25400">
                      <a:solidFill>
                        <a:srgbClr val="FFFFFF"/>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FFFFFF"/>
                      </a:solidFill>
                      <a:prstDash val="solid"/>
                      <a:round/>
                      <a:headEnd len="sm" w="sm" type="none"/>
                      <a:tailEnd len="sm" w="sm" type="none"/>
                    </a:lnT>
                    <a:lnB cap="flat" cmpd="sng" w="25400">
                      <a:solidFill>
                        <a:srgbClr val="FFFFFF"/>
                      </a:solidFill>
                      <a:prstDash val="solid"/>
                      <a:round/>
                      <a:headEnd len="sm" w="sm" type="none"/>
                      <a:tailEnd len="sm" w="sm" type="none"/>
                    </a:lnB>
                  </a:tcPr>
                </a:tc>
                <a:tc gridSpan="2">
                  <a:txBody>
                    <a:bodyPr/>
                    <a:lstStyle/>
                    <a:p>
                      <a:pPr indent="0" lvl="0" marL="0" rtl="0" algn="ctr">
                        <a:spcBef>
                          <a:spcPts val="0"/>
                        </a:spcBef>
                        <a:spcAft>
                          <a:spcPts val="0"/>
                        </a:spcAft>
                        <a:buNone/>
                      </a:pPr>
                      <a:r>
                        <a:rPr b="1" lang="ar" sz="2200">
                          <a:solidFill>
                            <a:srgbClr val="666666"/>
                          </a:solidFill>
                          <a:latin typeface="Mada"/>
                          <a:ea typeface="Mada"/>
                          <a:cs typeface="Mada"/>
                          <a:sym typeface="Mada"/>
                        </a:rPr>
                        <a:t>Pulmonary Function Test (PFT)</a:t>
                      </a:r>
                      <a:endParaRPr b="1" sz="2200">
                        <a:solidFill>
                          <a:srgbClr val="666666"/>
                        </a:solidFill>
                        <a:latin typeface="Mada"/>
                        <a:ea typeface="Mada"/>
                        <a:cs typeface="Mada"/>
                        <a:sym typeface="Mada"/>
                      </a:endParaRPr>
                    </a:p>
                  </a:txBody>
                  <a:tcPr marT="76200" marB="76200" marR="101600" marL="101600">
                    <a:lnL cap="flat" cmpd="sng" w="25400">
                      <a:solidFill>
                        <a:srgbClr val="CCCCCC"/>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CCCCCC"/>
                      </a:solidFill>
                      <a:prstDash val="solid"/>
                      <a:round/>
                      <a:headEnd len="sm" w="sm" type="none"/>
                      <a:tailEnd len="sm" w="sm" type="none"/>
                    </a:lnT>
                    <a:lnB cap="flat" cmpd="sng" w="25400">
                      <a:solidFill>
                        <a:srgbClr val="CCCCCC"/>
                      </a:solidFill>
                      <a:prstDash val="solid"/>
                      <a:round/>
                      <a:headEnd len="sm" w="sm" type="none"/>
                      <a:tailEnd len="sm" w="sm" type="none"/>
                    </a:lnB>
                    <a:solidFill>
                      <a:srgbClr val="EFEFEF"/>
                    </a:solidFill>
                  </a:tcPr>
                </a:tc>
                <a:tc hMerge="1"/>
              </a:tr>
              <a:tr h="330200">
                <a:tc>
                  <a:txBody>
                    <a:bodyPr/>
                    <a:lstStyle/>
                    <a:p>
                      <a:pPr indent="0" lvl="0" marL="0" rtl="0" algn="l">
                        <a:spcBef>
                          <a:spcPts val="0"/>
                        </a:spcBef>
                        <a:spcAft>
                          <a:spcPts val="0"/>
                        </a:spcAft>
                        <a:buNone/>
                      </a:pPr>
                      <a:r>
                        <a:t/>
                      </a:r>
                      <a:endParaRPr sz="1200">
                        <a:solidFill>
                          <a:srgbClr val="FFFFFF"/>
                        </a:solidFill>
                        <a:latin typeface="Mada"/>
                        <a:ea typeface="Mada"/>
                        <a:cs typeface="Mada"/>
                        <a:sym typeface="Mada"/>
                      </a:endParaRPr>
                    </a:p>
                  </a:txBody>
                  <a:tcPr marT="76200" marB="76200" marR="101600" marL="101600" anchor="ctr">
                    <a:lnL cap="flat" cmpd="sng" w="25400">
                      <a:solidFill>
                        <a:srgbClr val="FFFFFF"/>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FFFFFF"/>
                      </a:solidFill>
                      <a:prstDash val="solid"/>
                      <a:round/>
                      <a:headEnd len="sm" w="sm" type="none"/>
                      <a:tailEnd len="sm" w="sm" type="none"/>
                    </a:lnT>
                    <a:lnB cap="flat" cmpd="sng" w="2540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What it used for</a:t>
                      </a:r>
                      <a:endParaRPr b="1" sz="1200">
                        <a:solidFill>
                          <a:srgbClr val="FFFFFF"/>
                        </a:solidFill>
                        <a:latin typeface="Mada"/>
                        <a:ea typeface="Mada"/>
                        <a:cs typeface="Mada"/>
                        <a:sym typeface="Mada"/>
                      </a:endParaRPr>
                    </a:p>
                  </a:txBody>
                  <a:tcPr marT="76200" marB="76200" marR="101600" marL="101600">
                    <a:lnL cap="flat" cmpd="sng" w="25400">
                      <a:solidFill>
                        <a:srgbClr val="CCCCCC"/>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CCCCCC"/>
                      </a:solidFill>
                      <a:prstDash val="solid"/>
                      <a:round/>
                      <a:headEnd len="sm" w="sm" type="none"/>
                      <a:tailEnd len="sm" w="sm" type="none"/>
                    </a:lnT>
                    <a:lnB cap="flat" cmpd="sng" w="25400">
                      <a:solidFill>
                        <a:srgbClr val="CCCCCC"/>
                      </a:solidFill>
                      <a:prstDash val="solid"/>
                      <a:round/>
                      <a:headEnd len="sm" w="sm" type="none"/>
                      <a:tailEnd len="sm" w="sm" type="none"/>
                    </a:lnB>
                    <a:solidFill>
                      <a:srgbClr val="509EEA"/>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Measuring What?</a:t>
                      </a:r>
                      <a:endParaRPr b="1" sz="1200">
                        <a:solidFill>
                          <a:srgbClr val="FFFFFF"/>
                        </a:solidFill>
                        <a:latin typeface="Mada"/>
                        <a:ea typeface="Mada"/>
                        <a:cs typeface="Mada"/>
                        <a:sym typeface="Mada"/>
                      </a:endParaRPr>
                    </a:p>
                  </a:txBody>
                  <a:tcPr marT="76200" marB="76200" marR="101600" marL="101600">
                    <a:lnL cap="flat" cmpd="sng" w="25400">
                      <a:solidFill>
                        <a:srgbClr val="CCCCCC"/>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CCCCCC"/>
                      </a:solidFill>
                      <a:prstDash val="solid"/>
                      <a:round/>
                      <a:headEnd len="sm" w="sm" type="none"/>
                      <a:tailEnd len="sm" w="sm" type="none"/>
                    </a:lnT>
                    <a:lnB cap="flat" cmpd="sng" w="25400">
                      <a:solidFill>
                        <a:srgbClr val="CCCCCC"/>
                      </a:solidFill>
                      <a:prstDash val="solid"/>
                      <a:round/>
                      <a:headEnd len="sm" w="sm" type="none"/>
                      <a:tailEnd len="sm" w="sm" type="none"/>
                    </a:lnB>
                    <a:solidFill>
                      <a:srgbClr val="509EEA"/>
                    </a:solidFill>
                  </a:tcPr>
                </a:tc>
              </a:tr>
              <a:tr h="330200">
                <a:tc>
                  <a:txBody>
                    <a:bodyPr/>
                    <a:lstStyle/>
                    <a:p>
                      <a:pPr indent="0" lvl="0" marL="0" rtl="0" algn="l">
                        <a:spcBef>
                          <a:spcPts val="0"/>
                        </a:spcBef>
                        <a:spcAft>
                          <a:spcPts val="0"/>
                        </a:spcAft>
                        <a:buNone/>
                      </a:pPr>
                      <a:r>
                        <a:rPr lang="ar" sz="1200">
                          <a:solidFill>
                            <a:srgbClr val="666666"/>
                          </a:solidFill>
                          <a:latin typeface="Mada"/>
                          <a:ea typeface="Mada"/>
                          <a:cs typeface="Mada"/>
                          <a:sym typeface="Mada"/>
                        </a:rPr>
                        <a:t>Spirometry </a:t>
                      </a:r>
                      <a:endParaRPr sz="1200">
                        <a:solidFill>
                          <a:srgbClr val="666666"/>
                        </a:solidFill>
                        <a:latin typeface="Mada"/>
                        <a:ea typeface="Mada"/>
                        <a:cs typeface="Mada"/>
                        <a:sym typeface="Mada"/>
                      </a:endParaRPr>
                    </a:p>
                  </a:txBody>
                  <a:tcPr marT="76200" marB="76200" marR="101600" marL="101600" anchor="ctr">
                    <a:lnL cap="flat" cmpd="sng" w="25400">
                      <a:solidFill>
                        <a:srgbClr val="CCCCCC"/>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CCCCCC"/>
                      </a:solidFill>
                      <a:prstDash val="solid"/>
                      <a:round/>
                      <a:headEnd len="sm" w="sm" type="none"/>
                      <a:tailEnd len="sm" w="sm" type="none"/>
                    </a:lnT>
                    <a:lnB cap="flat" cmpd="sng" w="25400">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ar" sz="1200">
                          <a:latin typeface="Mada"/>
                          <a:ea typeface="Mada"/>
                          <a:cs typeface="Mada"/>
                          <a:sym typeface="Mada"/>
                        </a:rPr>
                        <a:t>- Can diagnose obstructive lung disease</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Can suggest restrictive lung disease but can’t diagnose. </a:t>
                      </a:r>
                      <a:endParaRPr sz="1200">
                        <a:latin typeface="Mada"/>
                        <a:ea typeface="Mada"/>
                        <a:cs typeface="Mada"/>
                        <a:sym typeface="Mada"/>
                      </a:endParaRPr>
                    </a:p>
                  </a:txBody>
                  <a:tcPr marT="76200" marB="76200" marR="101600" marL="101600">
                    <a:lnL cap="flat" cmpd="sng" w="25400">
                      <a:solidFill>
                        <a:srgbClr val="CCCCCC"/>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CCCCCC"/>
                      </a:solidFill>
                      <a:prstDash val="solid"/>
                      <a:round/>
                      <a:headEnd len="sm" w="sm" type="none"/>
                      <a:tailEnd len="sm" w="sm" type="none"/>
                    </a:lnT>
                    <a:lnB cap="flat" cmpd="sng" w="2540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200">
                          <a:solidFill>
                            <a:srgbClr val="CC0000"/>
                          </a:solidFill>
                          <a:latin typeface="Mada"/>
                          <a:ea typeface="Mada"/>
                          <a:cs typeface="Mada"/>
                          <a:sym typeface="Mada"/>
                        </a:rPr>
                        <a:t>- FEV1 (L)</a:t>
                      </a:r>
                      <a:r>
                        <a:rPr lang="ar" sz="1200">
                          <a:solidFill>
                            <a:srgbClr val="FF0000"/>
                          </a:solidFill>
                          <a:latin typeface="Mada"/>
                          <a:ea typeface="Mada"/>
                          <a:cs typeface="Mada"/>
                          <a:sym typeface="Mada"/>
                        </a:rPr>
                        <a:t> </a:t>
                      </a:r>
                      <a:endParaRPr sz="1200">
                        <a:latin typeface="Mada"/>
                        <a:ea typeface="Mada"/>
                        <a:cs typeface="Mada"/>
                        <a:sym typeface="Mada"/>
                      </a:endParaRPr>
                    </a:p>
                    <a:p>
                      <a:pPr indent="0" lvl="0" marL="0" rtl="0" algn="l">
                        <a:spcBef>
                          <a:spcPts val="0"/>
                        </a:spcBef>
                        <a:spcAft>
                          <a:spcPts val="0"/>
                        </a:spcAft>
                        <a:buNone/>
                      </a:pPr>
                      <a:r>
                        <a:rPr lang="ar" sz="1200">
                          <a:solidFill>
                            <a:srgbClr val="CC0000"/>
                          </a:solidFill>
                          <a:latin typeface="Mada"/>
                          <a:ea typeface="Mada"/>
                          <a:cs typeface="Mada"/>
                          <a:sym typeface="Mada"/>
                        </a:rPr>
                        <a:t>- FVC (L) </a:t>
                      </a:r>
                      <a:endParaRPr sz="1200">
                        <a:latin typeface="Mada"/>
                        <a:ea typeface="Mada"/>
                        <a:cs typeface="Mada"/>
                        <a:sym typeface="Mada"/>
                      </a:endParaRPr>
                    </a:p>
                  </a:txBody>
                  <a:tcPr marT="76200" marB="76200" marR="101600" marL="101600">
                    <a:lnL cap="flat" cmpd="sng" w="25400">
                      <a:solidFill>
                        <a:srgbClr val="CCCCCC"/>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CCCCCC"/>
                      </a:solidFill>
                      <a:prstDash val="solid"/>
                      <a:round/>
                      <a:headEnd len="sm" w="sm" type="none"/>
                      <a:tailEnd len="sm" w="sm" type="none"/>
                    </a:lnT>
                    <a:lnB cap="flat" cmpd="sng" w="25400">
                      <a:solidFill>
                        <a:srgbClr val="CCCCCC"/>
                      </a:solidFill>
                      <a:prstDash val="solid"/>
                      <a:round/>
                      <a:headEnd len="sm" w="sm" type="none"/>
                      <a:tailEnd len="sm" w="sm" type="none"/>
                    </a:lnB>
                  </a:tcPr>
                </a:tc>
              </a:tr>
              <a:tr h="330200">
                <a:tc>
                  <a:txBody>
                    <a:bodyPr/>
                    <a:lstStyle/>
                    <a:p>
                      <a:pPr indent="0" lvl="0" marL="0" rtl="0" algn="l">
                        <a:spcBef>
                          <a:spcPts val="0"/>
                        </a:spcBef>
                        <a:spcAft>
                          <a:spcPts val="0"/>
                        </a:spcAft>
                        <a:buNone/>
                      </a:pPr>
                      <a:r>
                        <a:rPr lang="ar" sz="1200">
                          <a:solidFill>
                            <a:srgbClr val="666666"/>
                          </a:solidFill>
                          <a:latin typeface="Mada"/>
                          <a:ea typeface="Mada"/>
                          <a:cs typeface="Mada"/>
                          <a:sym typeface="Mada"/>
                        </a:rPr>
                        <a:t>Lung Volume</a:t>
                      </a:r>
                      <a:endParaRPr sz="1200">
                        <a:solidFill>
                          <a:srgbClr val="666666"/>
                        </a:solidFill>
                        <a:latin typeface="Mada"/>
                        <a:ea typeface="Mada"/>
                        <a:cs typeface="Mada"/>
                        <a:sym typeface="Mada"/>
                      </a:endParaRPr>
                    </a:p>
                  </a:txBody>
                  <a:tcPr marT="76200" marB="76200" marR="101600" marL="101600" anchor="ctr">
                    <a:lnL cap="flat" cmpd="sng" w="25400">
                      <a:solidFill>
                        <a:srgbClr val="CCCCCC"/>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CCCCCC"/>
                      </a:solidFill>
                      <a:prstDash val="solid"/>
                      <a:round/>
                      <a:headEnd len="sm" w="sm" type="none"/>
                      <a:tailEnd len="sm" w="sm" type="none"/>
                    </a:lnT>
                    <a:lnB cap="flat" cmpd="sng" w="25400">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ar" sz="1200">
                          <a:solidFill>
                            <a:srgbClr val="CC0000"/>
                          </a:solidFill>
                          <a:latin typeface="Mada"/>
                          <a:ea typeface="Mada"/>
                          <a:cs typeface="Mada"/>
                          <a:sym typeface="Mada"/>
                        </a:rPr>
                        <a:t>- Can diagnose </a:t>
                      </a:r>
                      <a:r>
                        <a:rPr b="1" lang="ar" sz="1200">
                          <a:solidFill>
                            <a:srgbClr val="CC0000"/>
                          </a:solidFill>
                          <a:latin typeface="Mada"/>
                          <a:ea typeface="Mada"/>
                          <a:cs typeface="Mada"/>
                          <a:sym typeface="Mada"/>
                        </a:rPr>
                        <a:t>restrictive</a:t>
                      </a:r>
                      <a:r>
                        <a:rPr lang="ar" sz="1200">
                          <a:solidFill>
                            <a:srgbClr val="CC0000"/>
                          </a:solidFill>
                          <a:latin typeface="Mada"/>
                          <a:ea typeface="Mada"/>
                          <a:cs typeface="Mada"/>
                          <a:sym typeface="Mada"/>
                        </a:rPr>
                        <a:t> lung disease. </a:t>
                      </a:r>
                      <a:endParaRPr sz="1200">
                        <a:solidFill>
                          <a:srgbClr val="CC0000"/>
                        </a:solidFill>
                        <a:latin typeface="Mada"/>
                        <a:ea typeface="Mada"/>
                        <a:cs typeface="Mada"/>
                        <a:sym typeface="Mada"/>
                      </a:endParaRPr>
                    </a:p>
                    <a:p>
                      <a:pPr indent="0" lvl="0" marL="0" rtl="0" algn="l">
                        <a:spcBef>
                          <a:spcPts val="0"/>
                        </a:spcBef>
                        <a:spcAft>
                          <a:spcPts val="0"/>
                        </a:spcAft>
                        <a:buNone/>
                      </a:pPr>
                      <a:r>
                        <a:rPr lang="ar" sz="1200">
                          <a:solidFill>
                            <a:srgbClr val="CC0000"/>
                          </a:solidFill>
                          <a:latin typeface="Mada"/>
                          <a:ea typeface="Mada"/>
                          <a:cs typeface="Mada"/>
                          <a:sym typeface="Mada"/>
                        </a:rPr>
                        <a:t>- Can diagnose air trapping.</a:t>
                      </a:r>
                      <a:endParaRPr sz="1200">
                        <a:solidFill>
                          <a:srgbClr val="CC0000"/>
                        </a:solidFill>
                        <a:latin typeface="Mada"/>
                        <a:ea typeface="Mada"/>
                        <a:cs typeface="Mada"/>
                        <a:sym typeface="Mada"/>
                      </a:endParaRPr>
                    </a:p>
                    <a:p>
                      <a:pPr indent="0" lvl="0" marL="0" rtl="0" algn="l">
                        <a:spcBef>
                          <a:spcPts val="0"/>
                        </a:spcBef>
                        <a:spcAft>
                          <a:spcPts val="0"/>
                        </a:spcAft>
                        <a:buNone/>
                      </a:pPr>
                      <a:r>
                        <a:rPr lang="ar" sz="1200">
                          <a:solidFill>
                            <a:srgbClr val="999999"/>
                          </a:solidFill>
                          <a:latin typeface="Mada"/>
                          <a:ea typeface="Mada"/>
                          <a:cs typeface="Mada"/>
                          <a:sym typeface="Mada"/>
                        </a:rPr>
                        <a:t>- suggest obstructive </a:t>
                      </a:r>
                      <a:endParaRPr sz="1200">
                        <a:solidFill>
                          <a:srgbClr val="999999"/>
                        </a:solidFill>
                        <a:latin typeface="Mada"/>
                        <a:ea typeface="Mada"/>
                        <a:cs typeface="Mada"/>
                        <a:sym typeface="Mada"/>
                      </a:endParaRPr>
                    </a:p>
                  </a:txBody>
                  <a:tcPr marT="76200" marB="76200" marR="101600" marL="101600">
                    <a:lnL cap="flat" cmpd="sng" w="25400">
                      <a:solidFill>
                        <a:srgbClr val="CCCCCC"/>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CCCCCC"/>
                      </a:solidFill>
                      <a:prstDash val="solid"/>
                      <a:round/>
                      <a:headEnd len="sm" w="sm" type="none"/>
                      <a:tailEnd len="sm" w="sm" type="none"/>
                    </a:lnT>
                    <a:lnB cap="flat" cmpd="sng" w="2540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b="1" lang="ar" sz="1200">
                          <a:solidFill>
                            <a:srgbClr val="CC0000"/>
                          </a:solidFill>
                          <a:latin typeface="Mada"/>
                          <a:ea typeface="Mada"/>
                          <a:cs typeface="Mada"/>
                          <a:sym typeface="Mada"/>
                        </a:rPr>
                        <a:t>- Total lung capacity (TLC)</a:t>
                      </a:r>
                      <a:endParaRPr b="1" sz="1200">
                        <a:solidFill>
                          <a:srgbClr val="CC0000"/>
                        </a:solidFill>
                        <a:latin typeface="Mada"/>
                        <a:ea typeface="Mada"/>
                        <a:cs typeface="Mada"/>
                        <a:sym typeface="Mada"/>
                      </a:endParaRPr>
                    </a:p>
                    <a:p>
                      <a:pPr indent="0" lvl="0" marL="0" rtl="0" algn="l">
                        <a:spcBef>
                          <a:spcPts val="0"/>
                        </a:spcBef>
                        <a:spcAft>
                          <a:spcPts val="0"/>
                        </a:spcAft>
                        <a:buNone/>
                      </a:pPr>
                      <a:r>
                        <a:rPr b="1" lang="ar" sz="1200">
                          <a:solidFill>
                            <a:srgbClr val="CC0000"/>
                          </a:solidFill>
                          <a:latin typeface="Mada"/>
                          <a:ea typeface="Mada"/>
                          <a:cs typeface="Mada"/>
                          <a:sym typeface="Mada"/>
                        </a:rPr>
                        <a:t>- Residual Volume (RV):</a:t>
                      </a:r>
                      <a:endParaRPr b="1" sz="1200">
                        <a:solidFill>
                          <a:srgbClr val="CC0000"/>
                        </a:solidFill>
                        <a:latin typeface="Mada"/>
                        <a:ea typeface="Mada"/>
                        <a:cs typeface="Mada"/>
                        <a:sym typeface="Mada"/>
                      </a:endParaRPr>
                    </a:p>
                    <a:p>
                      <a:pPr indent="0" lvl="0" marL="0" rtl="0" algn="l">
                        <a:spcBef>
                          <a:spcPts val="0"/>
                        </a:spcBef>
                        <a:spcAft>
                          <a:spcPts val="0"/>
                        </a:spcAft>
                        <a:buNone/>
                      </a:pPr>
                      <a:r>
                        <a:rPr lang="ar" sz="1200">
                          <a:solidFill>
                            <a:srgbClr val="595959"/>
                          </a:solidFill>
                          <a:latin typeface="Mada"/>
                          <a:ea typeface="Mada"/>
                          <a:cs typeface="Mada"/>
                          <a:sym typeface="Mada"/>
                        </a:rPr>
                        <a:t>- Vital capacity (VC)</a:t>
                      </a:r>
                      <a:endParaRPr sz="1200">
                        <a:solidFill>
                          <a:srgbClr val="595959"/>
                        </a:solidFill>
                        <a:latin typeface="Mada"/>
                        <a:ea typeface="Mada"/>
                        <a:cs typeface="Mada"/>
                        <a:sym typeface="Mada"/>
                      </a:endParaRPr>
                    </a:p>
                    <a:p>
                      <a:pPr indent="0" lvl="0" marL="0" rtl="0" algn="l">
                        <a:spcBef>
                          <a:spcPts val="0"/>
                        </a:spcBef>
                        <a:spcAft>
                          <a:spcPts val="0"/>
                        </a:spcAft>
                        <a:buNone/>
                      </a:pPr>
                      <a:r>
                        <a:rPr lang="ar" sz="1200">
                          <a:solidFill>
                            <a:srgbClr val="595959"/>
                          </a:solidFill>
                          <a:latin typeface="Mada"/>
                          <a:ea typeface="Mada"/>
                          <a:cs typeface="Mada"/>
                          <a:sym typeface="Mada"/>
                        </a:rPr>
                        <a:t>- </a:t>
                      </a:r>
                      <a:r>
                        <a:rPr lang="ar" sz="1200">
                          <a:latin typeface="Mada"/>
                          <a:ea typeface="Mada"/>
                          <a:cs typeface="Mada"/>
                          <a:sym typeface="Mada"/>
                        </a:rPr>
                        <a:t>If TLC, VC, RV &lt; 90% → </a:t>
                      </a:r>
                      <a:r>
                        <a:rPr lang="ar" sz="1200">
                          <a:solidFill>
                            <a:srgbClr val="CC0000"/>
                          </a:solidFill>
                          <a:latin typeface="Mada"/>
                          <a:ea typeface="Mada"/>
                          <a:cs typeface="Mada"/>
                          <a:sym typeface="Mada"/>
                        </a:rPr>
                        <a:t>restrictive</a:t>
                      </a:r>
                      <a:r>
                        <a:rPr lang="ar" sz="1200">
                          <a:latin typeface="Mada"/>
                          <a:ea typeface="Mada"/>
                          <a:cs typeface="Mada"/>
                          <a:sym typeface="Mada"/>
                        </a:rPr>
                        <a:t>.</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txBody>
                  <a:tcPr marT="76200" marB="76200" marR="101600" marL="101600">
                    <a:lnL cap="flat" cmpd="sng" w="25400">
                      <a:solidFill>
                        <a:srgbClr val="CCCCCC"/>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CCCCCC"/>
                      </a:solidFill>
                      <a:prstDash val="solid"/>
                      <a:round/>
                      <a:headEnd len="sm" w="sm" type="none"/>
                      <a:tailEnd len="sm" w="sm" type="none"/>
                    </a:lnT>
                    <a:lnB cap="flat" cmpd="sng" w="25400">
                      <a:solidFill>
                        <a:srgbClr val="CCCCCC"/>
                      </a:solidFill>
                      <a:prstDash val="solid"/>
                      <a:round/>
                      <a:headEnd len="sm" w="sm" type="none"/>
                      <a:tailEnd len="sm" w="sm" type="none"/>
                    </a:lnB>
                  </a:tcPr>
                </a:tc>
              </a:tr>
              <a:tr h="330200">
                <a:tc>
                  <a:txBody>
                    <a:bodyPr/>
                    <a:lstStyle/>
                    <a:p>
                      <a:pPr indent="0" lvl="0" marL="0" rtl="0" algn="l">
                        <a:spcBef>
                          <a:spcPts val="0"/>
                        </a:spcBef>
                        <a:spcAft>
                          <a:spcPts val="0"/>
                        </a:spcAft>
                        <a:buNone/>
                      </a:pPr>
                      <a:r>
                        <a:rPr lang="ar" sz="1200">
                          <a:solidFill>
                            <a:srgbClr val="666666"/>
                          </a:solidFill>
                          <a:latin typeface="Mada"/>
                          <a:ea typeface="Mada"/>
                          <a:cs typeface="Mada"/>
                          <a:sym typeface="Mada"/>
                        </a:rPr>
                        <a:t>Diffusion Capacity (DLCO)</a:t>
                      </a:r>
                      <a:endParaRPr sz="1200">
                        <a:solidFill>
                          <a:srgbClr val="666666"/>
                        </a:solidFill>
                        <a:latin typeface="Mada"/>
                        <a:ea typeface="Mada"/>
                        <a:cs typeface="Mada"/>
                        <a:sym typeface="Mada"/>
                      </a:endParaRPr>
                    </a:p>
                  </a:txBody>
                  <a:tcPr marT="76200" marB="76200" marR="101600" marL="101600" anchor="ctr">
                    <a:lnL cap="flat" cmpd="sng" w="25400">
                      <a:solidFill>
                        <a:srgbClr val="CCCCCC"/>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CCCCCC"/>
                      </a:solidFill>
                      <a:prstDash val="solid"/>
                      <a:round/>
                      <a:headEnd len="sm" w="sm" type="none"/>
                      <a:tailEnd len="sm" w="sm" type="none"/>
                    </a:lnT>
                    <a:lnB cap="flat" cmpd="sng" w="25400">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ar" sz="1200">
                          <a:latin typeface="Mada"/>
                          <a:ea typeface="Mada"/>
                          <a:cs typeface="Mada"/>
                          <a:sym typeface="Mada"/>
                        </a:rPr>
                        <a:t>- Measures the ability of gases to diffuse from the alveoli into the pulmonary capillary blood.</a:t>
                      </a:r>
                      <a:endParaRPr sz="1200">
                        <a:latin typeface="Mada"/>
                        <a:ea typeface="Mada"/>
                        <a:cs typeface="Mada"/>
                        <a:sym typeface="Mada"/>
                      </a:endParaRPr>
                    </a:p>
                  </a:txBody>
                  <a:tcPr marT="76200" marB="76200" marR="101600" marL="101600">
                    <a:lnL cap="flat" cmpd="sng" w="25400">
                      <a:solidFill>
                        <a:srgbClr val="CCCCCC"/>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CCCCCC"/>
                      </a:solidFill>
                      <a:prstDash val="solid"/>
                      <a:round/>
                      <a:headEnd len="sm" w="sm" type="none"/>
                      <a:tailEnd len="sm" w="sm" type="none"/>
                    </a:lnT>
                    <a:lnB cap="flat" cmpd="sng" w="2540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b="1" lang="ar" sz="1200">
                          <a:latin typeface="Mada"/>
                          <a:ea typeface="Mada"/>
                          <a:cs typeface="Mada"/>
                          <a:sym typeface="Mada"/>
                        </a:rPr>
                        <a:t>Transfer factor (DLco):</a:t>
                      </a:r>
                      <a:endParaRPr b="1"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Decreased DLco reflects loss or damage to the gas exchanging surface of the lung.</a:t>
                      </a:r>
                      <a:endParaRPr sz="1200">
                        <a:solidFill>
                          <a:srgbClr val="666666"/>
                        </a:solidFill>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Emphysema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Interstitial lung diseases</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Pulmonary vascular disease.</a:t>
                      </a:r>
                      <a:endParaRPr sz="1200">
                        <a:latin typeface="Mada"/>
                        <a:ea typeface="Mada"/>
                        <a:cs typeface="Mada"/>
                        <a:sym typeface="Mada"/>
                      </a:endParaRPr>
                    </a:p>
                  </a:txBody>
                  <a:tcPr marT="76200" marB="76200" marR="101600" marL="101600">
                    <a:lnL cap="flat" cmpd="sng" w="25400">
                      <a:solidFill>
                        <a:srgbClr val="CCCCCC"/>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CCCCCC"/>
                      </a:solidFill>
                      <a:prstDash val="solid"/>
                      <a:round/>
                      <a:headEnd len="sm" w="sm" type="none"/>
                      <a:tailEnd len="sm" w="sm" type="none"/>
                    </a:lnT>
                    <a:lnB cap="flat" cmpd="sng" w="25400">
                      <a:solidFill>
                        <a:srgbClr val="CCCCCC"/>
                      </a:solidFill>
                      <a:prstDash val="solid"/>
                      <a:round/>
                      <a:headEnd len="sm" w="sm" type="none"/>
                      <a:tailEnd len="sm" w="sm" type="none"/>
                    </a:lnB>
                  </a:tcPr>
                </a:tc>
              </a:tr>
              <a:tr h="330200">
                <a:tc>
                  <a:txBody>
                    <a:bodyPr/>
                    <a:lstStyle/>
                    <a:p>
                      <a:pPr indent="0" lvl="0" marL="0" rtl="0" algn="l">
                        <a:spcBef>
                          <a:spcPts val="0"/>
                        </a:spcBef>
                        <a:spcAft>
                          <a:spcPts val="0"/>
                        </a:spcAft>
                        <a:buNone/>
                      </a:pPr>
                      <a:r>
                        <a:rPr lang="ar" sz="1200">
                          <a:solidFill>
                            <a:srgbClr val="666666"/>
                          </a:solidFill>
                          <a:latin typeface="Mada"/>
                          <a:ea typeface="Mada"/>
                          <a:cs typeface="Mada"/>
                          <a:sym typeface="Mada"/>
                        </a:rPr>
                        <a:t>Respiratory muscle strength</a:t>
                      </a:r>
                      <a:endParaRPr sz="1200">
                        <a:solidFill>
                          <a:srgbClr val="666666"/>
                        </a:solidFill>
                        <a:latin typeface="Mada"/>
                        <a:ea typeface="Mada"/>
                        <a:cs typeface="Mada"/>
                        <a:sym typeface="Mada"/>
                      </a:endParaRPr>
                    </a:p>
                  </a:txBody>
                  <a:tcPr marT="76200" marB="76200" marR="101600" marL="101600" anchor="ctr">
                    <a:lnL cap="flat" cmpd="sng" w="25400">
                      <a:solidFill>
                        <a:srgbClr val="CCCCCC"/>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CCCCCC"/>
                      </a:solidFill>
                      <a:prstDash val="solid"/>
                      <a:round/>
                      <a:headEnd len="sm" w="sm" type="none"/>
                      <a:tailEnd len="sm" w="sm" type="none"/>
                    </a:lnT>
                    <a:lnB cap="flat" cmpd="sng" w="25400">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ar" sz="1200">
                          <a:latin typeface="Mada"/>
                          <a:ea typeface="Mada"/>
                          <a:cs typeface="Mada"/>
                          <a:sym typeface="Mada"/>
                        </a:rPr>
                        <a:t>- Diagnosing diseases that affect the muscle in the respiratory system;</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Motor neuron disease, Guillain-Barré Syndrome.</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txBody>
                  <a:tcPr marT="76200" marB="76200" marR="101600" marL="101600">
                    <a:lnL cap="flat" cmpd="sng" w="25400">
                      <a:solidFill>
                        <a:srgbClr val="CCCCCC"/>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CCCCCC"/>
                      </a:solidFill>
                      <a:prstDash val="solid"/>
                      <a:round/>
                      <a:headEnd len="sm" w="sm" type="none"/>
                      <a:tailEnd len="sm" w="sm" type="none"/>
                    </a:lnT>
                    <a:lnB cap="flat" cmpd="sng" w="2540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b="1" lang="ar" sz="1200">
                          <a:latin typeface="Mada"/>
                          <a:ea typeface="Mada"/>
                          <a:cs typeface="Mada"/>
                          <a:sym typeface="Mada"/>
                        </a:rPr>
                        <a:t>PImax, PEmax:</a:t>
                      </a:r>
                      <a:endParaRPr b="1"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a:t>
                      </a:r>
                      <a:r>
                        <a:rPr b="1" lang="ar" sz="1200">
                          <a:latin typeface="Mada"/>
                          <a:ea typeface="Mada"/>
                          <a:cs typeface="Mada"/>
                          <a:sym typeface="Mada"/>
                        </a:rPr>
                        <a:t> PI</a:t>
                      </a:r>
                      <a:r>
                        <a:rPr lang="ar" sz="1200">
                          <a:latin typeface="Mada"/>
                          <a:ea typeface="Mada"/>
                          <a:cs typeface="Mada"/>
                          <a:sym typeface="Mada"/>
                        </a:rPr>
                        <a:t>→ reflect inspiratory muscles as the diaphragm.</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a:t>
                      </a:r>
                      <a:r>
                        <a:rPr b="1" lang="ar" sz="1200">
                          <a:latin typeface="Mada"/>
                          <a:ea typeface="Mada"/>
                          <a:cs typeface="Mada"/>
                          <a:sym typeface="Mada"/>
                        </a:rPr>
                        <a:t>PE</a:t>
                      </a:r>
                      <a:r>
                        <a:rPr lang="ar" sz="1200">
                          <a:latin typeface="Mada"/>
                          <a:ea typeface="Mada"/>
                          <a:cs typeface="Mada"/>
                          <a:sym typeface="Mada"/>
                        </a:rPr>
                        <a:t> → expiratory muscles as abdominal</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muscles.</a:t>
                      </a:r>
                      <a:endParaRPr sz="1200">
                        <a:latin typeface="Mada"/>
                        <a:ea typeface="Mada"/>
                        <a:cs typeface="Mada"/>
                        <a:sym typeface="Mada"/>
                      </a:endParaRPr>
                    </a:p>
                  </a:txBody>
                  <a:tcPr marT="76200" marB="76200" marR="101600" marL="101600">
                    <a:lnL cap="flat" cmpd="sng" w="25400">
                      <a:solidFill>
                        <a:srgbClr val="CCCCCC"/>
                      </a:solidFill>
                      <a:prstDash val="solid"/>
                      <a:round/>
                      <a:headEnd len="sm" w="sm" type="none"/>
                      <a:tailEnd len="sm" w="sm" type="none"/>
                    </a:lnL>
                    <a:lnR cap="flat" cmpd="sng" w="25400">
                      <a:solidFill>
                        <a:srgbClr val="CCCCCC"/>
                      </a:solidFill>
                      <a:prstDash val="solid"/>
                      <a:round/>
                      <a:headEnd len="sm" w="sm" type="none"/>
                      <a:tailEnd len="sm" w="sm" type="none"/>
                    </a:lnR>
                    <a:lnT cap="flat" cmpd="sng" w="25400">
                      <a:solidFill>
                        <a:srgbClr val="CCCCCC"/>
                      </a:solidFill>
                      <a:prstDash val="solid"/>
                      <a:round/>
                      <a:headEnd len="sm" w="sm" type="none"/>
                      <a:tailEnd len="sm" w="sm" type="none"/>
                    </a:lnT>
                    <a:lnB cap="flat" cmpd="sng" w="25400">
                      <a:solidFill>
                        <a:srgbClr val="CCCCCC"/>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59" name="Google Shape;59;p10"/>
          <p:cNvSpPr txBox="1"/>
          <p:nvPr/>
        </p:nvSpPr>
        <p:spPr>
          <a:xfrm>
            <a:off x="6324975" y="1874775"/>
            <a:ext cx="10812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Scintigraphic imaging</a:t>
            </a:r>
            <a:endParaRPr sz="1200">
              <a:latin typeface="Mada"/>
              <a:ea typeface="Mada"/>
              <a:cs typeface="Mada"/>
              <a:sym typeface="Mada"/>
            </a:endParaRPr>
          </a:p>
        </p:txBody>
      </p:sp>
      <p:sp>
        <p:nvSpPr>
          <p:cNvPr id="60" name="Google Shape;60;p10"/>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Pulmonary diagnostic procedures </a:t>
            </a:r>
            <a:endParaRPr b="1" sz="2600">
              <a:latin typeface="Mada"/>
              <a:ea typeface="Mada"/>
              <a:cs typeface="Mada"/>
              <a:sym typeface="Mada"/>
            </a:endParaRPr>
          </a:p>
        </p:txBody>
      </p:sp>
      <p:sp>
        <p:nvSpPr>
          <p:cNvPr id="61" name="Google Shape;61;p10"/>
          <p:cNvSpPr txBox="1"/>
          <p:nvPr/>
        </p:nvSpPr>
        <p:spPr>
          <a:xfrm>
            <a:off x="267950" y="1874772"/>
            <a:ext cx="781200" cy="29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Imaging</a:t>
            </a:r>
            <a:endParaRPr sz="1200">
              <a:latin typeface="Mada"/>
              <a:ea typeface="Mada"/>
              <a:cs typeface="Mada"/>
              <a:sym typeface="Mada"/>
            </a:endParaRPr>
          </a:p>
        </p:txBody>
      </p:sp>
      <p:sp>
        <p:nvSpPr>
          <p:cNvPr id="62" name="Google Shape;62;p10"/>
          <p:cNvSpPr txBox="1"/>
          <p:nvPr/>
        </p:nvSpPr>
        <p:spPr>
          <a:xfrm>
            <a:off x="1355300" y="1874775"/>
            <a:ext cx="1081200" cy="29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Thoracentesis</a:t>
            </a:r>
            <a:endParaRPr sz="1200">
              <a:latin typeface="Mada"/>
              <a:ea typeface="Mada"/>
              <a:cs typeface="Mada"/>
              <a:sym typeface="Mada"/>
            </a:endParaRPr>
          </a:p>
        </p:txBody>
      </p:sp>
      <p:sp>
        <p:nvSpPr>
          <p:cNvPr id="63" name="Google Shape;63;p10"/>
          <p:cNvSpPr txBox="1"/>
          <p:nvPr/>
        </p:nvSpPr>
        <p:spPr>
          <a:xfrm>
            <a:off x="2658500" y="1874775"/>
            <a:ext cx="7812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P</a:t>
            </a:r>
            <a:r>
              <a:rPr lang="ar" sz="1200">
                <a:latin typeface="Mada"/>
                <a:ea typeface="Mada"/>
                <a:cs typeface="Mada"/>
                <a:sym typeface="Mada"/>
              </a:rPr>
              <a:t>leural biopsy</a:t>
            </a:r>
            <a:endParaRPr sz="1200">
              <a:latin typeface="Mada"/>
              <a:ea typeface="Mada"/>
              <a:cs typeface="Mada"/>
              <a:sym typeface="Mada"/>
            </a:endParaRPr>
          </a:p>
        </p:txBody>
      </p:sp>
      <p:sp>
        <p:nvSpPr>
          <p:cNvPr id="64" name="Google Shape;64;p10"/>
          <p:cNvSpPr txBox="1"/>
          <p:nvPr/>
        </p:nvSpPr>
        <p:spPr>
          <a:xfrm>
            <a:off x="5001163" y="1874763"/>
            <a:ext cx="11466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Bronchoscopy</a:t>
            </a:r>
            <a:endParaRPr sz="1200">
              <a:latin typeface="Mada"/>
              <a:ea typeface="Mada"/>
              <a:cs typeface="Mada"/>
              <a:sym typeface="Mada"/>
            </a:endParaRPr>
          </a:p>
        </p:txBody>
      </p:sp>
      <p:sp>
        <p:nvSpPr>
          <p:cNvPr id="65" name="Google Shape;65;p10"/>
          <p:cNvSpPr txBox="1"/>
          <p:nvPr/>
        </p:nvSpPr>
        <p:spPr>
          <a:xfrm>
            <a:off x="3738488" y="1874775"/>
            <a:ext cx="11466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P</a:t>
            </a:r>
            <a:r>
              <a:rPr lang="ar" sz="1200">
                <a:latin typeface="Mada"/>
                <a:ea typeface="Mada"/>
                <a:cs typeface="Mada"/>
                <a:sym typeface="Mada"/>
              </a:rPr>
              <a:t>ulmonary function test</a:t>
            </a:r>
            <a:endParaRPr sz="1200">
              <a:latin typeface="Mada"/>
              <a:ea typeface="Mada"/>
              <a:cs typeface="Mada"/>
              <a:sym typeface="Mada"/>
            </a:endParaRPr>
          </a:p>
        </p:txBody>
      </p:sp>
      <p:grpSp>
        <p:nvGrpSpPr>
          <p:cNvPr id="66" name="Google Shape;66;p10"/>
          <p:cNvGrpSpPr/>
          <p:nvPr/>
        </p:nvGrpSpPr>
        <p:grpSpPr>
          <a:xfrm>
            <a:off x="267834" y="2518716"/>
            <a:ext cx="2461586" cy="516050"/>
            <a:chOff x="6289825" y="2649975"/>
            <a:chExt cx="2134200" cy="516050"/>
          </a:xfrm>
        </p:grpSpPr>
        <p:sp>
          <p:nvSpPr>
            <p:cNvPr id="67" name="Google Shape;67;p10"/>
            <p:cNvSpPr/>
            <p:nvPr/>
          </p:nvSpPr>
          <p:spPr>
            <a:xfrm>
              <a:off x="6349750" y="2649975"/>
              <a:ext cx="2007600" cy="463500"/>
            </a:xfrm>
            <a:prstGeom prst="homePlate">
              <a:avLst>
                <a:gd fmla="val 50000"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0"/>
            <p:cNvSpPr/>
            <p:nvPr/>
          </p:nvSpPr>
          <p:spPr>
            <a:xfrm>
              <a:off x="6289825" y="2702525"/>
              <a:ext cx="2134200" cy="463500"/>
            </a:xfrm>
            <a:prstGeom prst="homePlate">
              <a:avLst>
                <a:gd fmla="val 50000" name="adj"/>
              </a:avLst>
            </a:prstGeom>
            <a:solidFill>
              <a:schemeClr val="accent2"/>
            </a:solidFill>
            <a:ln>
              <a:noFill/>
            </a:ln>
          </p:spPr>
          <p:txBody>
            <a:bodyPr anchorCtr="0" anchor="ctr" bIns="91425" lIns="91425" spcFirstLastPara="1" rIns="91425" wrap="square" tIns="91425">
              <a:noAutofit/>
            </a:bodyPr>
            <a:lstStyle/>
            <a:p>
              <a:pPr indent="-368300" lvl="0" marL="457200" rtl="0" algn="l">
                <a:spcBef>
                  <a:spcPts val="0"/>
                </a:spcBef>
                <a:spcAft>
                  <a:spcPts val="0"/>
                </a:spcAft>
                <a:buClr>
                  <a:schemeClr val="lt1"/>
                </a:buClr>
                <a:buSzPts val="2200"/>
                <a:buFont typeface="Mada"/>
                <a:buAutoNum type="arabicPeriod"/>
              </a:pPr>
              <a:r>
                <a:rPr b="1" lang="ar" sz="2200">
                  <a:solidFill>
                    <a:schemeClr val="lt1"/>
                  </a:solidFill>
                  <a:latin typeface="Mada"/>
                  <a:ea typeface="Mada"/>
                  <a:cs typeface="Mada"/>
                  <a:sym typeface="Mada"/>
                </a:rPr>
                <a:t>Imaging</a:t>
              </a:r>
              <a:endParaRPr b="1" sz="2200">
                <a:solidFill>
                  <a:schemeClr val="lt1"/>
                </a:solidFill>
                <a:latin typeface="Mada"/>
                <a:ea typeface="Mada"/>
                <a:cs typeface="Mada"/>
                <a:sym typeface="Mada"/>
              </a:endParaRPr>
            </a:p>
          </p:txBody>
        </p:sp>
      </p:grpSp>
      <p:cxnSp>
        <p:nvCxnSpPr>
          <p:cNvPr id="69" name="Google Shape;69;p10"/>
          <p:cNvCxnSpPr>
            <a:stCxn id="70" idx="2"/>
            <a:endCxn id="71" idx="0"/>
          </p:cNvCxnSpPr>
          <p:nvPr/>
        </p:nvCxnSpPr>
        <p:spPr>
          <a:xfrm flipH="1" rot="-5400000">
            <a:off x="3720850" y="1078985"/>
            <a:ext cx="539700" cy="626700"/>
          </a:xfrm>
          <a:prstGeom prst="bentConnector3">
            <a:avLst>
              <a:gd fmla="val 50007" name="adj1"/>
            </a:avLst>
          </a:prstGeom>
          <a:noFill/>
          <a:ln cap="flat" cmpd="sng" w="19050">
            <a:solidFill>
              <a:srgbClr val="1874CD"/>
            </a:solidFill>
            <a:prstDash val="solid"/>
            <a:round/>
            <a:headEnd len="med" w="med" type="none"/>
            <a:tailEnd len="med" w="med" type="none"/>
          </a:ln>
        </p:spPr>
      </p:cxnSp>
      <p:grpSp>
        <p:nvGrpSpPr>
          <p:cNvPr id="72" name="Google Shape;72;p10"/>
          <p:cNvGrpSpPr/>
          <p:nvPr/>
        </p:nvGrpSpPr>
        <p:grpSpPr>
          <a:xfrm>
            <a:off x="590861" y="1641237"/>
            <a:ext cx="148931" cy="146877"/>
            <a:chOff x="6071025" y="663825"/>
            <a:chExt cx="804600" cy="793500"/>
          </a:xfrm>
        </p:grpSpPr>
        <p:sp>
          <p:nvSpPr>
            <p:cNvPr id="73" name="Google Shape;73;p10"/>
            <p:cNvSpPr/>
            <p:nvPr/>
          </p:nvSpPr>
          <p:spPr>
            <a:xfrm>
              <a:off x="6071025" y="663825"/>
              <a:ext cx="804600" cy="793500"/>
            </a:xfrm>
            <a:prstGeom prst="ellipse">
              <a:avLst/>
            </a:prstGeom>
            <a:noFill/>
            <a:ln cap="flat" cmpd="sng" w="9525">
              <a:solidFill>
                <a:srgbClr val="1874C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0"/>
            <p:cNvSpPr/>
            <p:nvPr/>
          </p:nvSpPr>
          <p:spPr>
            <a:xfrm>
              <a:off x="6129225" y="720975"/>
              <a:ext cx="685800" cy="676200"/>
            </a:xfrm>
            <a:prstGeom prst="ellipse">
              <a:avLst/>
            </a:prstGeom>
            <a:solidFill>
              <a:srgbClr val="1874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75" name="Google Shape;75;p10"/>
          <p:cNvCxnSpPr>
            <a:stCxn id="70" idx="2"/>
            <a:endCxn id="74" idx="0"/>
          </p:cNvCxnSpPr>
          <p:nvPr/>
        </p:nvCxnSpPr>
        <p:spPr>
          <a:xfrm rot="5400000">
            <a:off x="1906600" y="-119065"/>
            <a:ext cx="529200" cy="3012300"/>
          </a:xfrm>
          <a:prstGeom prst="bentConnector3">
            <a:avLst>
              <a:gd fmla="val 50012" name="adj1"/>
            </a:avLst>
          </a:prstGeom>
          <a:noFill/>
          <a:ln cap="flat" cmpd="sng" w="19050">
            <a:solidFill>
              <a:srgbClr val="1874CD"/>
            </a:solidFill>
            <a:prstDash val="solid"/>
            <a:round/>
            <a:headEnd len="med" w="med" type="none"/>
            <a:tailEnd len="med" w="med" type="none"/>
          </a:ln>
        </p:spPr>
      </p:cxnSp>
      <p:cxnSp>
        <p:nvCxnSpPr>
          <p:cNvPr id="76" name="Google Shape;76;p10"/>
          <p:cNvCxnSpPr>
            <a:stCxn id="70" idx="2"/>
            <a:endCxn id="77" idx="0"/>
          </p:cNvCxnSpPr>
          <p:nvPr/>
        </p:nvCxnSpPr>
        <p:spPr>
          <a:xfrm rot="5400000">
            <a:off x="2502550" y="476885"/>
            <a:ext cx="529200" cy="1820400"/>
          </a:xfrm>
          <a:prstGeom prst="bentConnector3">
            <a:avLst>
              <a:gd fmla="val 50012" name="adj1"/>
            </a:avLst>
          </a:prstGeom>
          <a:noFill/>
          <a:ln cap="flat" cmpd="sng" w="19050">
            <a:solidFill>
              <a:srgbClr val="1874CD"/>
            </a:solidFill>
            <a:prstDash val="solid"/>
            <a:round/>
            <a:headEnd len="med" w="med" type="none"/>
            <a:tailEnd len="med" w="med" type="none"/>
          </a:ln>
        </p:spPr>
      </p:cxnSp>
      <p:grpSp>
        <p:nvGrpSpPr>
          <p:cNvPr id="78" name="Google Shape;78;p10"/>
          <p:cNvGrpSpPr/>
          <p:nvPr/>
        </p:nvGrpSpPr>
        <p:grpSpPr>
          <a:xfrm>
            <a:off x="1782761" y="1641237"/>
            <a:ext cx="148931" cy="146877"/>
            <a:chOff x="6071025" y="663825"/>
            <a:chExt cx="804600" cy="793500"/>
          </a:xfrm>
        </p:grpSpPr>
        <p:sp>
          <p:nvSpPr>
            <p:cNvPr id="79" name="Google Shape;79;p10"/>
            <p:cNvSpPr/>
            <p:nvPr/>
          </p:nvSpPr>
          <p:spPr>
            <a:xfrm>
              <a:off x="6071025" y="663825"/>
              <a:ext cx="804600" cy="793500"/>
            </a:xfrm>
            <a:prstGeom prst="ellipse">
              <a:avLst/>
            </a:prstGeom>
            <a:noFill/>
            <a:ln cap="flat" cmpd="sng" w="9525">
              <a:solidFill>
                <a:srgbClr val="1874C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0"/>
            <p:cNvSpPr/>
            <p:nvPr/>
          </p:nvSpPr>
          <p:spPr>
            <a:xfrm>
              <a:off x="6129225" y="720975"/>
              <a:ext cx="685800" cy="676200"/>
            </a:xfrm>
            <a:prstGeom prst="ellipse">
              <a:avLst/>
            </a:prstGeom>
            <a:solidFill>
              <a:srgbClr val="1874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0" name="Google Shape;80;p10"/>
          <p:cNvCxnSpPr>
            <a:stCxn id="70" idx="2"/>
            <a:endCxn id="81" idx="0"/>
          </p:cNvCxnSpPr>
          <p:nvPr/>
        </p:nvCxnSpPr>
        <p:spPr>
          <a:xfrm rot="5400000">
            <a:off x="3093250" y="1078085"/>
            <a:ext cx="539700" cy="628500"/>
          </a:xfrm>
          <a:prstGeom prst="bentConnector3">
            <a:avLst>
              <a:gd fmla="val 50007" name="adj1"/>
            </a:avLst>
          </a:prstGeom>
          <a:noFill/>
          <a:ln cap="flat" cmpd="sng" w="19050">
            <a:solidFill>
              <a:srgbClr val="1874CD"/>
            </a:solidFill>
            <a:prstDash val="solid"/>
            <a:round/>
            <a:headEnd len="med" w="med" type="none"/>
            <a:tailEnd len="med" w="med" type="none"/>
          </a:ln>
        </p:spPr>
      </p:cxnSp>
      <p:grpSp>
        <p:nvGrpSpPr>
          <p:cNvPr id="82" name="Google Shape;82;p10"/>
          <p:cNvGrpSpPr/>
          <p:nvPr/>
        </p:nvGrpSpPr>
        <p:grpSpPr>
          <a:xfrm>
            <a:off x="2974652" y="1651687"/>
            <a:ext cx="148931" cy="146877"/>
            <a:chOff x="6071025" y="663825"/>
            <a:chExt cx="804600" cy="793500"/>
          </a:xfrm>
        </p:grpSpPr>
        <p:sp>
          <p:nvSpPr>
            <p:cNvPr id="83" name="Google Shape;83;p10"/>
            <p:cNvSpPr/>
            <p:nvPr/>
          </p:nvSpPr>
          <p:spPr>
            <a:xfrm>
              <a:off x="6071025" y="663825"/>
              <a:ext cx="804600" cy="793500"/>
            </a:xfrm>
            <a:prstGeom prst="ellipse">
              <a:avLst/>
            </a:prstGeom>
            <a:noFill/>
            <a:ln cap="flat" cmpd="sng" w="9525">
              <a:solidFill>
                <a:srgbClr val="1874C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0"/>
            <p:cNvSpPr/>
            <p:nvPr/>
          </p:nvSpPr>
          <p:spPr>
            <a:xfrm>
              <a:off x="6129225" y="720975"/>
              <a:ext cx="685800" cy="676200"/>
            </a:xfrm>
            <a:prstGeom prst="ellipse">
              <a:avLst/>
            </a:prstGeom>
            <a:solidFill>
              <a:srgbClr val="1874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4" name="Google Shape;84;p10"/>
          <p:cNvCxnSpPr>
            <a:stCxn id="70" idx="2"/>
            <a:endCxn id="85" idx="0"/>
          </p:cNvCxnSpPr>
          <p:nvPr/>
        </p:nvCxnSpPr>
        <p:spPr>
          <a:xfrm flipH="1" rot="-5400000">
            <a:off x="5021350" y="-221515"/>
            <a:ext cx="529200" cy="3217200"/>
          </a:xfrm>
          <a:prstGeom prst="bentConnector3">
            <a:avLst>
              <a:gd fmla="val 50012" name="adj1"/>
            </a:avLst>
          </a:prstGeom>
          <a:noFill/>
          <a:ln cap="flat" cmpd="sng" w="19050">
            <a:solidFill>
              <a:srgbClr val="1874CD"/>
            </a:solidFill>
            <a:prstDash val="solid"/>
            <a:round/>
            <a:headEnd len="med" w="med" type="none"/>
            <a:tailEnd len="med" w="med" type="none"/>
          </a:ln>
        </p:spPr>
      </p:cxnSp>
      <p:cxnSp>
        <p:nvCxnSpPr>
          <p:cNvPr id="86" name="Google Shape;86;p10"/>
          <p:cNvCxnSpPr>
            <a:stCxn id="70" idx="2"/>
            <a:endCxn id="87" idx="0"/>
          </p:cNvCxnSpPr>
          <p:nvPr/>
        </p:nvCxnSpPr>
        <p:spPr>
          <a:xfrm flipH="1" rot="-5400000">
            <a:off x="4355950" y="443885"/>
            <a:ext cx="539700" cy="1896900"/>
          </a:xfrm>
          <a:prstGeom prst="bentConnector3">
            <a:avLst>
              <a:gd fmla="val 50007" name="adj1"/>
            </a:avLst>
          </a:prstGeom>
          <a:noFill/>
          <a:ln cap="flat" cmpd="sng" w="19050">
            <a:solidFill>
              <a:srgbClr val="1874CD"/>
            </a:solidFill>
            <a:prstDash val="solid"/>
            <a:round/>
            <a:headEnd len="med" w="med" type="none"/>
            <a:tailEnd len="med" w="med" type="none"/>
          </a:ln>
        </p:spPr>
      </p:cxnSp>
      <p:grpSp>
        <p:nvGrpSpPr>
          <p:cNvPr id="88" name="Google Shape;88;p10"/>
          <p:cNvGrpSpPr/>
          <p:nvPr/>
        </p:nvGrpSpPr>
        <p:grpSpPr>
          <a:xfrm>
            <a:off x="2317150" y="749385"/>
            <a:ext cx="2720400" cy="480900"/>
            <a:chOff x="2270775" y="2360950"/>
            <a:chExt cx="2720400" cy="480900"/>
          </a:xfrm>
        </p:grpSpPr>
        <p:sp>
          <p:nvSpPr>
            <p:cNvPr id="89" name="Google Shape;89;p10"/>
            <p:cNvSpPr/>
            <p:nvPr/>
          </p:nvSpPr>
          <p:spPr>
            <a:xfrm>
              <a:off x="2375719" y="2360950"/>
              <a:ext cx="2481900" cy="480900"/>
            </a:xfrm>
            <a:prstGeom prst="roundRect">
              <a:avLst>
                <a:gd fmla="val 50000" name="adj"/>
              </a:avLst>
            </a:prstGeom>
            <a:solidFill>
              <a:srgbClr val="1874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endParaRPr>
            </a:p>
          </p:txBody>
        </p:sp>
        <p:sp>
          <p:nvSpPr>
            <p:cNvPr id="70" name="Google Shape;70;p10"/>
            <p:cNvSpPr txBox="1"/>
            <p:nvPr/>
          </p:nvSpPr>
          <p:spPr>
            <a:xfrm>
              <a:off x="2270775" y="2438850"/>
              <a:ext cx="2720400" cy="29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solidFill>
                    <a:srgbClr val="FFFFFF"/>
                  </a:solidFill>
                  <a:latin typeface="Mada"/>
                  <a:ea typeface="Mada"/>
                  <a:cs typeface="Mada"/>
                  <a:sym typeface="Mada"/>
                </a:rPr>
                <a:t>Diagnostic</a:t>
              </a:r>
              <a:r>
                <a:rPr b="1" lang="ar" sz="2200">
                  <a:solidFill>
                    <a:srgbClr val="FFFFFF"/>
                  </a:solidFill>
                  <a:latin typeface="Mada"/>
                  <a:ea typeface="Mada"/>
                  <a:cs typeface="Mada"/>
                  <a:sym typeface="Mada"/>
                </a:rPr>
                <a:t> Methods</a:t>
              </a:r>
              <a:endParaRPr b="1" sz="2200">
                <a:solidFill>
                  <a:srgbClr val="FFFFFF"/>
                </a:solidFill>
                <a:latin typeface="Mada"/>
                <a:ea typeface="Mada"/>
                <a:cs typeface="Mada"/>
                <a:sym typeface="Mada"/>
              </a:endParaRPr>
            </a:p>
          </p:txBody>
        </p:sp>
      </p:grpSp>
      <p:grpSp>
        <p:nvGrpSpPr>
          <p:cNvPr id="90" name="Google Shape;90;p10"/>
          <p:cNvGrpSpPr/>
          <p:nvPr/>
        </p:nvGrpSpPr>
        <p:grpSpPr>
          <a:xfrm>
            <a:off x="4229942" y="1651687"/>
            <a:ext cx="148931" cy="146877"/>
            <a:chOff x="6071025" y="663825"/>
            <a:chExt cx="804600" cy="793500"/>
          </a:xfrm>
        </p:grpSpPr>
        <p:sp>
          <p:nvSpPr>
            <p:cNvPr id="91" name="Google Shape;91;p10"/>
            <p:cNvSpPr/>
            <p:nvPr/>
          </p:nvSpPr>
          <p:spPr>
            <a:xfrm>
              <a:off x="6071025" y="663825"/>
              <a:ext cx="804600" cy="793500"/>
            </a:xfrm>
            <a:prstGeom prst="ellipse">
              <a:avLst/>
            </a:prstGeom>
            <a:noFill/>
            <a:ln cap="flat" cmpd="sng" w="9525">
              <a:solidFill>
                <a:srgbClr val="1874C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0"/>
            <p:cNvSpPr/>
            <p:nvPr/>
          </p:nvSpPr>
          <p:spPr>
            <a:xfrm>
              <a:off x="6129225" y="720975"/>
              <a:ext cx="685800" cy="676200"/>
            </a:xfrm>
            <a:prstGeom prst="ellipse">
              <a:avLst/>
            </a:prstGeom>
            <a:solidFill>
              <a:srgbClr val="1874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 name="Google Shape;92;p10"/>
          <p:cNvGrpSpPr/>
          <p:nvPr/>
        </p:nvGrpSpPr>
        <p:grpSpPr>
          <a:xfrm>
            <a:off x="5499998" y="1651687"/>
            <a:ext cx="148931" cy="146877"/>
            <a:chOff x="6071025" y="663825"/>
            <a:chExt cx="804600" cy="793500"/>
          </a:xfrm>
        </p:grpSpPr>
        <p:sp>
          <p:nvSpPr>
            <p:cNvPr id="93" name="Google Shape;93;p10"/>
            <p:cNvSpPr/>
            <p:nvPr/>
          </p:nvSpPr>
          <p:spPr>
            <a:xfrm>
              <a:off x="6071025" y="663825"/>
              <a:ext cx="804600" cy="793500"/>
            </a:xfrm>
            <a:prstGeom prst="ellipse">
              <a:avLst/>
            </a:prstGeom>
            <a:noFill/>
            <a:ln cap="flat" cmpd="sng" w="9525">
              <a:solidFill>
                <a:srgbClr val="1874C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0"/>
            <p:cNvSpPr/>
            <p:nvPr/>
          </p:nvSpPr>
          <p:spPr>
            <a:xfrm>
              <a:off x="6129225" y="720975"/>
              <a:ext cx="685800" cy="676200"/>
            </a:xfrm>
            <a:prstGeom prst="ellipse">
              <a:avLst/>
            </a:prstGeom>
            <a:solidFill>
              <a:srgbClr val="1874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 name="Google Shape;94;p10"/>
          <p:cNvGrpSpPr/>
          <p:nvPr/>
        </p:nvGrpSpPr>
        <p:grpSpPr>
          <a:xfrm>
            <a:off x="6820211" y="1641237"/>
            <a:ext cx="148931" cy="146877"/>
            <a:chOff x="6071025" y="663825"/>
            <a:chExt cx="804600" cy="793500"/>
          </a:xfrm>
        </p:grpSpPr>
        <p:sp>
          <p:nvSpPr>
            <p:cNvPr id="95" name="Google Shape;95;p10"/>
            <p:cNvSpPr/>
            <p:nvPr/>
          </p:nvSpPr>
          <p:spPr>
            <a:xfrm>
              <a:off x="6071025" y="663825"/>
              <a:ext cx="804600" cy="793500"/>
            </a:xfrm>
            <a:prstGeom prst="ellipse">
              <a:avLst/>
            </a:prstGeom>
            <a:noFill/>
            <a:ln cap="flat" cmpd="sng" w="9525">
              <a:solidFill>
                <a:srgbClr val="1874C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0"/>
            <p:cNvSpPr/>
            <p:nvPr/>
          </p:nvSpPr>
          <p:spPr>
            <a:xfrm>
              <a:off x="6129225" y="720975"/>
              <a:ext cx="685800" cy="676200"/>
            </a:xfrm>
            <a:prstGeom prst="ellipse">
              <a:avLst/>
            </a:prstGeom>
            <a:solidFill>
              <a:srgbClr val="1874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 name="Google Shape;96;p10"/>
          <p:cNvSpPr txBox="1"/>
          <p:nvPr/>
        </p:nvSpPr>
        <p:spPr>
          <a:xfrm>
            <a:off x="215275" y="3156650"/>
            <a:ext cx="6245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accent5"/>
              </a:buClr>
              <a:buSzPts val="2200"/>
              <a:buFont typeface="Mada"/>
              <a:buChar char="◄"/>
            </a:pPr>
            <a:r>
              <a:rPr b="1" lang="ar" sz="2200">
                <a:solidFill>
                  <a:schemeClr val="accent5"/>
                </a:solidFill>
                <a:highlight>
                  <a:schemeClr val="accent4"/>
                </a:highlight>
                <a:latin typeface="Mada"/>
                <a:ea typeface="Mada"/>
                <a:cs typeface="Mada"/>
                <a:sym typeface="Mada"/>
              </a:rPr>
              <a:t>Chest X-ray</a:t>
            </a:r>
            <a:endParaRPr b="1" sz="2200">
              <a:solidFill>
                <a:schemeClr val="accent5"/>
              </a:solidFill>
              <a:highlight>
                <a:schemeClr val="accent4"/>
              </a:highlight>
              <a:latin typeface="Mada"/>
              <a:ea typeface="Mada"/>
              <a:cs typeface="Mada"/>
              <a:sym typeface="Mada"/>
            </a:endParaRPr>
          </a:p>
        </p:txBody>
      </p:sp>
      <p:graphicFrame>
        <p:nvGraphicFramePr>
          <p:cNvPr id="97" name="Google Shape;97;p10"/>
          <p:cNvGraphicFramePr/>
          <p:nvPr/>
        </p:nvGraphicFramePr>
        <p:xfrm>
          <a:off x="399900" y="4113162"/>
          <a:ext cx="3000000" cy="3000000"/>
        </p:xfrm>
        <a:graphic>
          <a:graphicData uri="http://schemas.openxmlformats.org/drawingml/2006/table">
            <a:tbl>
              <a:tblPr>
                <a:noFill/>
                <a:tableStyleId>{99F47C09-F468-4AC5-9FC5-8B0BF82F4165}</a:tableStyleId>
              </a:tblPr>
              <a:tblGrid>
                <a:gridCol w="1498950"/>
                <a:gridCol w="5207550"/>
              </a:tblGrid>
              <a:tr h="451725">
                <a:tc gridSpan="2">
                  <a:txBody>
                    <a:bodyPr/>
                    <a:lstStyle/>
                    <a:p>
                      <a:pPr indent="-228600" lvl="0" marL="457200" rtl="0" algn="ctr">
                        <a:spcBef>
                          <a:spcPts val="0"/>
                        </a:spcBef>
                        <a:spcAft>
                          <a:spcPts val="0"/>
                        </a:spcAft>
                        <a:buNone/>
                      </a:pPr>
                      <a:r>
                        <a:rPr b="1" lang="ar" sz="1600">
                          <a:latin typeface="Mada"/>
                          <a:ea typeface="Mada"/>
                          <a:cs typeface="Mada"/>
                          <a:sym typeface="Mada"/>
                        </a:rPr>
                        <a:t>Common Chest X-ray abnormalities </a:t>
                      </a:r>
                      <a:endParaRPr b="1" sz="16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EFEFEF"/>
                    </a:solidFill>
                  </a:tcPr>
                </a:tc>
                <a:tc hMerge="1"/>
              </a:tr>
              <a:tr h="381775">
                <a:tc>
                  <a:txBody>
                    <a:bodyPr/>
                    <a:lstStyle/>
                    <a:p>
                      <a:pPr indent="0" lvl="0" marL="0" rtl="0" algn="ctr">
                        <a:spcBef>
                          <a:spcPts val="0"/>
                        </a:spcBef>
                        <a:spcAft>
                          <a:spcPts val="0"/>
                        </a:spcAft>
                        <a:buNone/>
                      </a:pPr>
                      <a:r>
                        <a:rPr b="1" lang="ar" sz="1200">
                          <a:latin typeface="Mada"/>
                          <a:ea typeface="Mada"/>
                          <a:cs typeface="Mada"/>
                          <a:sym typeface="Mada"/>
                        </a:rPr>
                        <a:t>Abnormality</a:t>
                      </a:r>
                      <a:endParaRPr b="1"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EFEFEF"/>
                    </a:solidFill>
                  </a:tcPr>
                </a:tc>
                <a:tc>
                  <a:txBody>
                    <a:bodyPr/>
                    <a:lstStyle/>
                    <a:p>
                      <a:pPr indent="-228600" lvl="0" marL="457200" rtl="0" algn="ctr">
                        <a:spcBef>
                          <a:spcPts val="0"/>
                        </a:spcBef>
                        <a:spcAft>
                          <a:spcPts val="0"/>
                        </a:spcAft>
                        <a:buNone/>
                      </a:pPr>
                      <a:r>
                        <a:rPr b="1" lang="ar" sz="1200">
                          <a:latin typeface="Mada"/>
                          <a:ea typeface="Mada"/>
                          <a:cs typeface="Mada"/>
                          <a:sym typeface="Mada"/>
                        </a:rPr>
                        <a:t>Causes</a:t>
                      </a:r>
                      <a:endParaRPr b="1"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EFEFEF"/>
                    </a:solidFill>
                  </a:tcPr>
                </a:tc>
              </a:tr>
              <a:tr h="6025">
                <a:tc rowSpan="8">
                  <a:txBody>
                    <a:bodyPr/>
                    <a:lstStyle/>
                    <a:p>
                      <a:pPr indent="0" lvl="0" marL="0" rtl="0" algn="ctr">
                        <a:spcBef>
                          <a:spcPts val="0"/>
                        </a:spcBef>
                        <a:spcAft>
                          <a:spcPts val="0"/>
                        </a:spcAft>
                        <a:buNone/>
                      </a:pPr>
                      <a:r>
                        <a:rPr b="1" lang="ar" sz="1200">
                          <a:latin typeface="Mada"/>
                          <a:ea typeface="Mada"/>
                          <a:cs typeface="Mada"/>
                          <a:sym typeface="Mada"/>
                        </a:rPr>
                        <a:t>Pulmonary &amp; pleural shadowing</a:t>
                      </a:r>
                      <a:endParaRPr b="1" sz="1200">
                        <a:solidFill>
                          <a:schemeClr val="dk1"/>
                        </a:solidFill>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chemeClr val="accent3"/>
                    </a:solidFill>
                  </a:tcPr>
                </a:tc>
                <a:tc rowSpan="8">
                  <a:txBody>
                    <a:bodyPr/>
                    <a:lstStyle/>
                    <a:p>
                      <a:pPr indent="-304800" lvl="0" marL="457200" rtl="0" algn="l">
                        <a:spcBef>
                          <a:spcPts val="0"/>
                        </a:spcBef>
                        <a:spcAft>
                          <a:spcPts val="0"/>
                        </a:spcAft>
                        <a:buSzPts val="1200"/>
                        <a:buFont typeface="Mada"/>
                        <a:buChar char="●"/>
                      </a:pPr>
                      <a:r>
                        <a:rPr b="1" lang="ar" sz="1200">
                          <a:highlight>
                            <a:srgbClr val="CFE2F3"/>
                          </a:highlight>
                          <a:latin typeface="Mada"/>
                          <a:ea typeface="Mada"/>
                          <a:cs typeface="Mada"/>
                          <a:sym typeface="Mada"/>
                        </a:rPr>
                        <a:t>Consolidation:</a:t>
                      </a:r>
                      <a:r>
                        <a:rPr lang="ar" sz="1200">
                          <a:latin typeface="Mada"/>
                          <a:ea typeface="Mada"/>
                          <a:cs typeface="Mada"/>
                          <a:sym typeface="Mada"/>
                        </a:rPr>
                        <a:t> infection, infarction, inflammation and, bronchoalveolar cell carcinoma (rare)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highlight>
                            <a:srgbClr val="CFE2F3"/>
                          </a:highlight>
                          <a:latin typeface="Mada"/>
                          <a:ea typeface="Mada"/>
                          <a:cs typeface="Mada"/>
                          <a:sym typeface="Mada"/>
                        </a:rPr>
                        <a:t>Lobar collapse:</a:t>
                      </a:r>
                      <a:r>
                        <a:rPr lang="ar" sz="1200">
                          <a:latin typeface="Mada"/>
                          <a:ea typeface="Mada"/>
                          <a:cs typeface="Mada"/>
                          <a:sym typeface="Mada"/>
                        </a:rPr>
                        <a:t> mucus plugging, tumour, compression by lymph nodes</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highlight>
                            <a:srgbClr val="CFE2F3"/>
                          </a:highlight>
                          <a:latin typeface="Mada"/>
                          <a:ea typeface="Mada"/>
                          <a:cs typeface="Mada"/>
                          <a:sym typeface="Mada"/>
                        </a:rPr>
                        <a:t>Solitary nodule</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highlight>
                            <a:srgbClr val="CFE2F3"/>
                          </a:highlight>
                          <a:latin typeface="Mada"/>
                          <a:ea typeface="Mada"/>
                          <a:cs typeface="Mada"/>
                          <a:sym typeface="Mada"/>
                        </a:rPr>
                        <a:t>Multiple nodules:</a:t>
                      </a:r>
                      <a:r>
                        <a:rPr lang="ar" sz="1200">
                          <a:solidFill>
                            <a:schemeClr val="dk1"/>
                          </a:solidFill>
                          <a:latin typeface="Mada"/>
                          <a:ea typeface="Mada"/>
                          <a:cs typeface="Mada"/>
                          <a:sym typeface="Mada"/>
                        </a:rPr>
                        <a:t> miliary tuberculosis (TB), dust inhalation, metastatic malignancy, healed varicella pneumonia, rheumatoid disease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chemeClr val="dk1"/>
                          </a:solidFill>
                          <a:highlight>
                            <a:srgbClr val="CFE2F3"/>
                          </a:highlight>
                          <a:latin typeface="Mada"/>
                          <a:ea typeface="Mada"/>
                          <a:cs typeface="Mada"/>
                          <a:sym typeface="Mada"/>
                        </a:rPr>
                        <a:t>Ring shadows, tramlines and tubular shadows:</a:t>
                      </a:r>
                      <a:r>
                        <a:rPr lang="ar" sz="1200">
                          <a:latin typeface="Mada"/>
                          <a:ea typeface="Mada"/>
                          <a:cs typeface="Mada"/>
                          <a:sym typeface="Mada"/>
                        </a:rPr>
                        <a:t> bronchiectasis</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highlight>
                            <a:srgbClr val="CFE2F3"/>
                          </a:highlight>
                          <a:latin typeface="Mada"/>
                          <a:ea typeface="Mada"/>
                          <a:cs typeface="Mada"/>
                          <a:sym typeface="Mada"/>
                        </a:rPr>
                        <a:t>Cavitating lesions:</a:t>
                      </a:r>
                      <a:r>
                        <a:rPr lang="ar" sz="1200">
                          <a:solidFill>
                            <a:schemeClr val="dk1"/>
                          </a:solidFill>
                          <a:latin typeface="Mada"/>
                          <a:ea typeface="Mada"/>
                          <a:cs typeface="Mada"/>
                          <a:sym typeface="Mada"/>
                        </a:rPr>
                        <a:t> tumour, abscess, infarct, pneumonia (Staphylococcus/Klebsiella), granulomatosis with polyangiitis (formerly known as Wegener’s granulomatosis)</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highlight>
                            <a:srgbClr val="CFE2F3"/>
                          </a:highlight>
                          <a:latin typeface="Mada"/>
                          <a:ea typeface="Mada"/>
                          <a:cs typeface="Mada"/>
                          <a:sym typeface="Mada"/>
                        </a:rPr>
                        <a:t>Reticular, nodular and reticulonodular shadows:</a:t>
                      </a:r>
                      <a:r>
                        <a:rPr lang="ar" sz="1200">
                          <a:solidFill>
                            <a:schemeClr val="dk1"/>
                          </a:solidFill>
                          <a:latin typeface="Mada"/>
                          <a:ea typeface="Mada"/>
                          <a:cs typeface="Mada"/>
                          <a:sym typeface="Mada"/>
                        </a:rPr>
                        <a:t> diffuse parenchymal lung disease, infection</a:t>
                      </a:r>
                      <a:endParaRPr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highlight>
                            <a:srgbClr val="CFE2F3"/>
                          </a:highlight>
                          <a:latin typeface="Mada"/>
                          <a:ea typeface="Mada"/>
                          <a:cs typeface="Mada"/>
                          <a:sym typeface="Mada"/>
                        </a:rPr>
                        <a:t>Pleural abnormalities:</a:t>
                      </a:r>
                      <a:r>
                        <a:rPr lang="ar" sz="1200">
                          <a:solidFill>
                            <a:schemeClr val="dk1"/>
                          </a:solidFill>
                          <a:latin typeface="Mada"/>
                          <a:ea typeface="Mada"/>
                          <a:cs typeface="Mada"/>
                          <a:sym typeface="Mada"/>
                        </a:rPr>
                        <a:t> fluid, plaques, tumour</a:t>
                      </a:r>
                      <a:endParaRPr sz="1200">
                        <a:latin typeface="Mada"/>
                        <a:ea typeface="Mada"/>
                        <a:cs typeface="Mada"/>
                        <a:sym typeface="Mad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6025">
                <a:tc vMerge="1"/>
                <a:tc vMerge="1"/>
              </a:tr>
              <a:tr h="4050">
                <a:tc vMerge="1"/>
                <a:tc vMerge="1"/>
              </a:tr>
              <a:tr h="8050">
                <a:tc vMerge="1"/>
                <a:tc vMerge="1"/>
              </a:tr>
              <a:tr h="4050">
                <a:tc vMerge="1"/>
                <a:tc vMerge="1"/>
              </a:tr>
              <a:tr h="8050">
                <a:tc vMerge="1"/>
                <a:tc vMerge="1"/>
              </a:tr>
              <a:tr h="6025">
                <a:tc vMerge="1"/>
                <a:tc vMerge="1"/>
              </a:tr>
              <a:tr h="2618275">
                <a:tc vMerge="1"/>
                <a:tc vMerge="1"/>
              </a:tr>
              <a:tr h="761575">
                <a:tc>
                  <a:txBody>
                    <a:bodyPr/>
                    <a:lstStyle/>
                    <a:p>
                      <a:pPr indent="0" lvl="0" marL="0" rtl="0" algn="ctr">
                        <a:spcBef>
                          <a:spcPts val="0"/>
                        </a:spcBef>
                        <a:spcAft>
                          <a:spcPts val="0"/>
                        </a:spcAft>
                        <a:buNone/>
                      </a:pPr>
                      <a:r>
                        <a:rPr b="1" lang="ar" sz="1200">
                          <a:latin typeface="Mada"/>
                          <a:ea typeface="Mada"/>
                          <a:cs typeface="Mada"/>
                          <a:sym typeface="Mada"/>
                        </a:rPr>
                        <a:t>Increased translucency</a:t>
                      </a:r>
                      <a:endParaRPr b="1"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chemeClr val="accent3"/>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Bullae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Pneumothorax</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Oligaemia</a:t>
                      </a:r>
                      <a:endParaRPr sz="1200">
                        <a:latin typeface="Mada"/>
                        <a:ea typeface="Mada"/>
                        <a:cs typeface="Mada"/>
                        <a:sym typeface="Mad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571675">
                <a:tc>
                  <a:txBody>
                    <a:bodyPr/>
                    <a:lstStyle/>
                    <a:p>
                      <a:pPr indent="0" lvl="0" marL="0" rtl="0" algn="ctr">
                        <a:spcBef>
                          <a:spcPts val="0"/>
                        </a:spcBef>
                        <a:spcAft>
                          <a:spcPts val="0"/>
                        </a:spcAft>
                        <a:buNone/>
                      </a:pPr>
                      <a:r>
                        <a:rPr b="1" lang="ar" sz="1200">
                          <a:latin typeface="Mada"/>
                          <a:ea typeface="Mada"/>
                          <a:cs typeface="Mada"/>
                          <a:sym typeface="Mada"/>
                        </a:rPr>
                        <a:t>Hilar abnormalities</a:t>
                      </a:r>
                      <a:endParaRPr b="1" sz="1200">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chemeClr val="accent3"/>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Unilateral hilar enlargement: TB, lung cancer, lymphoma</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Bilateral hilar enlargement: sarcoid, lymphoma, TB, silicosis</a:t>
                      </a:r>
                      <a:endParaRPr sz="1200">
                        <a:latin typeface="Mada"/>
                        <a:ea typeface="Mada"/>
                        <a:cs typeface="Mada"/>
                        <a:sym typeface="Mad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571675">
                <a:tc>
                  <a:txBody>
                    <a:bodyPr/>
                    <a:lstStyle/>
                    <a:p>
                      <a:pPr indent="0" lvl="0" marL="0" rtl="0" algn="ctr">
                        <a:spcBef>
                          <a:spcPts val="0"/>
                        </a:spcBef>
                        <a:spcAft>
                          <a:spcPts val="0"/>
                        </a:spcAft>
                        <a:buNone/>
                      </a:pPr>
                      <a:r>
                        <a:rPr b="1" lang="ar" sz="1200">
                          <a:latin typeface="Mada"/>
                          <a:ea typeface="Mada"/>
                          <a:cs typeface="Mada"/>
                          <a:sym typeface="Mada"/>
                        </a:rPr>
                        <a:t>Other abnormalities</a:t>
                      </a:r>
                      <a:endParaRPr b="1" sz="1200">
                        <a:solidFill>
                          <a:schemeClr val="dk1"/>
                        </a:solidFill>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chemeClr val="accent3"/>
                    </a:solidFill>
                  </a:tcPr>
                </a:tc>
                <a:tc>
                  <a:txBody>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Hiatus hernia</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Surgical emphysema</a:t>
                      </a:r>
                      <a:endParaRPr sz="1200">
                        <a:latin typeface="Mada"/>
                        <a:ea typeface="Mada"/>
                        <a:cs typeface="Mada"/>
                        <a:sym typeface="Mad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bl>
          </a:graphicData>
        </a:graphic>
      </p:graphicFrame>
      <p:sp>
        <p:nvSpPr>
          <p:cNvPr id="98" name="Google Shape;98;p10"/>
          <p:cNvSpPr txBox="1"/>
          <p:nvPr/>
        </p:nvSpPr>
        <p:spPr>
          <a:xfrm>
            <a:off x="244500" y="3597150"/>
            <a:ext cx="7065900" cy="516000"/>
          </a:xfrm>
          <a:prstGeom prst="rect">
            <a:avLst/>
          </a:prstGeom>
          <a:noFill/>
          <a:ln>
            <a:noFill/>
          </a:ln>
        </p:spPr>
        <p:txBody>
          <a:bodyPr anchorCtr="0" anchor="t" bIns="91425" lIns="91425" spcFirstLastPara="1" rIns="91425" wrap="square" tIns="91425">
            <a:noAutofit/>
          </a:bodyPr>
          <a:lstStyle/>
          <a:p>
            <a:pPr indent="-304800" lvl="0" marL="457200" rtl="0" algn="ctr">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Chest X-ray: </a:t>
            </a:r>
            <a:r>
              <a:rPr lang="ar" sz="1200">
                <a:solidFill>
                  <a:schemeClr val="dk1"/>
                </a:solidFill>
                <a:latin typeface="Mada"/>
                <a:ea typeface="Mada"/>
                <a:cs typeface="Mada"/>
                <a:sym typeface="Mada"/>
              </a:rPr>
              <a:t>performed on the majority of patients suspected of having chest disease.</a:t>
            </a:r>
            <a:endParaRPr>
              <a:solidFill>
                <a:schemeClr val="dk1"/>
              </a:solidFill>
            </a:endParaRPr>
          </a:p>
        </p:txBody>
      </p:sp>
      <p:cxnSp>
        <p:nvCxnSpPr>
          <p:cNvPr id="99" name="Google Shape;99;p10"/>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28"/>
          <p:cNvSpPr/>
          <p:nvPr/>
        </p:nvSpPr>
        <p:spPr>
          <a:xfrm>
            <a:off x="596575" y="10241275"/>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Q1:C | Q2:C | Q3:B | Q4:D | Q5:C </a:t>
            </a:r>
            <a:r>
              <a:rPr lang="ar" sz="1200">
                <a:solidFill>
                  <a:schemeClr val="lt1"/>
                </a:solidFill>
                <a:latin typeface="Cabin"/>
                <a:ea typeface="Cabin"/>
                <a:cs typeface="Cabin"/>
                <a:sym typeface="Cabin"/>
              </a:rPr>
              <a:t>| Q6:C </a:t>
            </a:r>
            <a:endParaRPr sz="1200">
              <a:solidFill>
                <a:srgbClr val="FFFFFF"/>
              </a:solidFill>
              <a:latin typeface="Cabin"/>
              <a:ea typeface="Cabin"/>
              <a:cs typeface="Cabin"/>
              <a:sym typeface="Cabin"/>
            </a:endParaRPr>
          </a:p>
        </p:txBody>
      </p:sp>
      <p:sp>
        <p:nvSpPr>
          <p:cNvPr id="736" name="Google Shape;736;p28"/>
          <p:cNvSpPr txBox="1"/>
          <p:nvPr/>
        </p:nvSpPr>
        <p:spPr>
          <a:xfrm>
            <a:off x="356850" y="1198950"/>
            <a:ext cx="6846300" cy="87687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ar" sz="1200">
                <a:solidFill>
                  <a:srgbClr val="1874CD"/>
                </a:solidFill>
                <a:latin typeface="Cabin"/>
                <a:ea typeface="Cabin"/>
                <a:cs typeface="Cabin"/>
                <a:sym typeface="Cabin"/>
              </a:rPr>
              <a:t>Q1: In which of the following patients CT Angiography </a:t>
            </a:r>
            <a:r>
              <a:rPr b="1" lang="ar" sz="1200" u="sng">
                <a:solidFill>
                  <a:srgbClr val="1874CD"/>
                </a:solidFill>
                <a:latin typeface="Cabin"/>
                <a:ea typeface="Cabin"/>
                <a:cs typeface="Cabin"/>
                <a:sym typeface="Cabin"/>
              </a:rPr>
              <a:t>must be avoided</a:t>
            </a:r>
            <a:r>
              <a:rPr b="1" lang="ar" sz="1200">
                <a:solidFill>
                  <a:srgbClr val="1874CD"/>
                </a:solidFill>
                <a:latin typeface="Cabin"/>
                <a:ea typeface="Cabin"/>
                <a:cs typeface="Cabin"/>
                <a:sym typeface="Cabin"/>
              </a:rPr>
              <a:t>?</a:t>
            </a:r>
            <a:endParaRPr b="1" sz="1200">
              <a:solidFill>
                <a:srgbClr val="1874CD"/>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200">
                <a:latin typeface="Cabin"/>
                <a:ea typeface="Cabin"/>
                <a:cs typeface="Cabin"/>
                <a:sym typeface="Cabin"/>
              </a:rPr>
              <a:t>A. a critically ill patient</a:t>
            </a:r>
            <a:endParaRPr sz="12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200">
                <a:solidFill>
                  <a:schemeClr val="dk1"/>
                </a:solidFill>
                <a:latin typeface="Cabin"/>
                <a:ea typeface="Cabin"/>
                <a:cs typeface="Cabin"/>
                <a:sym typeface="Cabin"/>
              </a:rPr>
              <a:t>B. a pediatric patient</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200">
                <a:solidFill>
                  <a:schemeClr val="dk1"/>
                </a:solidFill>
                <a:latin typeface="Cabin"/>
                <a:ea typeface="Cabin"/>
                <a:cs typeface="Cabin"/>
                <a:sym typeface="Cabin"/>
              </a:rPr>
              <a:t>C. a renal failure patient</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200">
                <a:solidFill>
                  <a:schemeClr val="dk1"/>
                </a:solidFill>
                <a:latin typeface="Cabin"/>
                <a:ea typeface="Cabin"/>
                <a:cs typeface="Cabin"/>
                <a:sym typeface="Cabin"/>
              </a:rPr>
              <a:t>D. a patient of suspected pulmonary embolism</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1200">
              <a:solidFill>
                <a:srgbClr val="1874CD"/>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200">
                <a:solidFill>
                  <a:srgbClr val="1874CD"/>
                </a:solidFill>
                <a:latin typeface="Cabin"/>
                <a:ea typeface="Cabin"/>
                <a:cs typeface="Cabin"/>
                <a:sym typeface="Cabin"/>
              </a:rPr>
              <a:t>Q2: A 61-year-old male former smoker (40 pack-years) complains of dyspnea and cough. Pulmonary function testing shows normal spirometry and lung</a:t>
            </a:r>
            <a:endParaRPr b="1" sz="1200">
              <a:solidFill>
                <a:srgbClr val="1874CD"/>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200">
                <a:solidFill>
                  <a:srgbClr val="1874CD"/>
                </a:solidFill>
                <a:latin typeface="Cabin"/>
                <a:ea typeface="Cabin"/>
                <a:cs typeface="Cabin"/>
                <a:sym typeface="Cabin"/>
              </a:rPr>
              <a:t>volumes; there is an isolated reduction in </a:t>
            </a:r>
            <a:r>
              <a:rPr b="1" lang="ar" sz="1200">
                <a:solidFill>
                  <a:srgbClr val="1874CD"/>
                </a:solidFill>
                <a:latin typeface="Cabin"/>
                <a:ea typeface="Cabin"/>
                <a:cs typeface="Cabin"/>
                <a:sym typeface="Cabin"/>
              </a:rPr>
              <a:t>diffusing</a:t>
            </a:r>
            <a:r>
              <a:rPr b="1" lang="ar" sz="1200">
                <a:solidFill>
                  <a:srgbClr val="1874CD"/>
                </a:solidFill>
                <a:latin typeface="Cabin"/>
                <a:ea typeface="Cabin"/>
                <a:cs typeface="Cabin"/>
                <a:sym typeface="Cabin"/>
              </a:rPr>
              <a:t> capacity (Dlco). The most useful next test is</a:t>
            </a:r>
            <a:endParaRPr b="1" sz="1200">
              <a:solidFill>
                <a:srgbClr val="1874CD"/>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200">
                <a:latin typeface="Cabin"/>
                <a:ea typeface="Cabin"/>
                <a:cs typeface="Cabin"/>
                <a:sym typeface="Cabin"/>
              </a:rPr>
              <a:t>A. Echocardiography</a:t>
            </a:r>
            <a:endParaRPr sz="12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200">
                <a:latin typeface="Cabin"/>
                <a:ea typeface="Cabin"/>
                <a:cs typeface="Cabin"/>
                <a:sym typeface="Cabin"/>
              </a:rPr>
              <a:t>B.  Right-sided heart catheterization</a:t>
            </a:r>
            <a:endParaRPr sz="12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200">
                <a:latin typeface="Cabin"/>
                <a:ea typeface="Cabin"/>
                <a:cs typeface="Cabin"/>
                <a:sym typeface="Cabin"/>
              </a:rPr>
              <a:t>C. High-resolution computed tomography of the chest</a:t>
            </a:r>
            <a:endParaRPr sz="12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200">
                <a:latin typeface="Cabin"/>
                <a:ea typeface="Cabin"/>
                <a:cs typeface="Cabin"/>
                <a:sym typeface="Cabin"/>
              </a:rPr>
              <a:t>D. Maximal respiratory pressures</a:t>
            </a:r>
            <a:endParaRPr sz="12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200">
                <a:latin typeface="Cabin"/>
                <a:ea typeface="Cabin"/>
                <a:cs typeface="Cabin"/>
                <a:sym typeface="Cabin"/>
              </a:rPr>
              <a:t>E.  Bronchoalveolar lavage for hemosiderin-laden macrophages</a:t>
            </a:r>
            <a:endParaRPr sz="1200">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1200">
              <a:solidFill>
                <a:srgbClr val="986782"/>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200">
                <a:solidFill>
                  <a:srgbClr val="1874CD"/>
                </a:solidFill>
                <a:latin typeface="Cabin"/>
                <a:ea typeface="Cabin"/>
                <a:cs typeface="Cabin"/>
                <a:sym typeface="Cabin"/>
              </a:rPr>
              <a:t>Q3: Which of the following procedures can be used to remove foreign bodies?</a:t>
            </a:r>
            <a:endParaRPr b="1" sz="1200">
              <a:solidFill>
                <a:srgbClr val="1874CD"/>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200">
                <a:solidFill>
                  <a:schemeClr val="dk1"/>
                </a:solidFill>
                <a:latin typeface="Cabin"/>
                <a:ea typeface="Cabin"/>
                <a:cs typeface="Cabin"/>
                <a:sym typeface="Cabin"/>
              </a:rPr>
              <a:t>A. HRCT </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200">
                <a:solidFill>
                  <a:schemeClr val="dk1"/>
                </a:solidFill>
                <a:latin typeface="Cabin"/>
                <a:ea typeface="Cabin"/>
                <a:cs typeface="Cabin"/>
                <a:sym typeface="Cabin"/>
              </a:rPr>
              <a:t>B. </a:t>
            </a:r>
            <a:r>
              <a:rPr lang="ar" sz="1200">
                <a:solidFill>
                  <a:schemeClr val="dk1"/>
                </a:solidFill>
                <a:latin typeface="Cabin"/>
                <a:ea typeface="Cabin"/>
                <a:cs typeface="Cabin"/>
                <a:sym typeface="Cabin"/>
              </a:rPr>
              <a:t>Bronchoscopy</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200">
                <a:solidFill>
                  <a:schemeClr val="dk1"/>
                </a:solidFill>
                <a:latin typeface="Cabin"/>
                <a:ea typeface="Cabin"/>
                <a:cs typeface="Cabin"/>
                <a:sym typeface="Cabin"/>
              </a:rPr>
              <a:t>C. Thoracentesis</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200">
                <a:solidFill>
                  <a:schemeClr val="dk1"/>
                </a:solidFill>
                <a:latin typeface="Cabin"/>
                <a:ea typeface="Cabin"/>
                <a:cs typeface="Cabin"/>
                <a:sym typeface="Cabin"/>
              </a:rPr>
              <a:t>D. Chest tube</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1200">
              <a:solidFill>
                <a:srgbClr val="986782"/>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200">
                <a:solidFill>
                  <a:srgbClr val="1874CD"/>
                </a:solidFill>
                <a:latin typeface="Cabin"/>
                <a:ea typeface="Cabin"/>
                <a:cs typeface="Cabin"/>
                <a:sym typeface="Cabin"/>
              </a:rPr>
              <a:t>Q4: You are discussing a patient with your registrar who has become acutely short of breath on the ward. After performing an arterial blood gas, you have high clinical suspicion that the patient has a pulmonary embolism. Which of the following is the investigation of choice for detecting pulmonary embolism?</a:t>
            </a:r>
            <a:endParaRPr b="1" sz="1200">
              <a:solidFill>
                <a:srgbClr val="1874CD"/>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1200">
                <a:latin typeface="Cabin"/>
                <a:ea typeface="Cabin"/>
                <a:cs typeface="Cabin"/>
                <a:sym typeface="Cabin"/>
              </a:rPr>
              <a:t>A.  High-resolution CT chest (HRCT)</a:t>
            </a:r>
            <a:endParaRPr sz="1200">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1200">
                <a:latin typeface="Cabin"/>
                <a:ea typeface="Cabin"/>
                <a:cs typeface="Cabin"/>
                <a:sym typeface="Cabin"/>
              </a:rPr>
              <a:t>B. Chest x-ray</a:t>
            </a:r>
            <a:endParaRPr sz="1200">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1200">
                <a:latin typeface="Cabin"/>
                <a:ea typeface="Cabin"/>
                <a:cs typeface="Cabin"/>
                <a:sym typeface="Cabin"/>
              </a:rPr>
              <a:t>C.  Ventilation/perfusion scan (V/Q scan)</a:t>
            </a:r>
            <a:endParaRPr sz="1200">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1200">
                <a:latin typeface="Cabin"/>
                <a:ea typeface="Cabin"/>
                <a:cs typeface="Cabin"/>
                <a:sym typeface="Cabin"/>
              </a:rPr>
              <a:t>D.  CT pulmonary angiogram (CT-Pa)</a:t>
            </a:r>
            <a:endParaRPr sz="1200">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1200">
              <a:solidFill>
                <a:srgbClr val="1874CD"/>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200">
                <a:solidFill>
                  <a:srgbClr val="1874CD"/>
                </a:solidFill>
                <a:latin typeface="Cabin"/>
                <a:ea typeface="Cabin"/>
                <a:cs typeface="Cabin"/>
                <a:sym typeface="Cabin"/>
              </a:rPr>
              <a:t>Q5: You are asked to request imaging for a patient with a suspected pneumothorax who you have just examined in accident and emergency. Which of the following would be the most appropriate first step imaging modality?</a:t>
            </a:r>
            <a:endParaRPr b="1" sz="1200">
              <a:solidFill>
                <a:srgbClr val="1874CD"/>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1200">
                <a:solidFill>
                  <a:schemeClr val="dk1"/>
                </a:solidFill>
                <a:latin typeface="Cabin"/>
                <a:ea typeface="Cabin"/>
                <a:cs typeface="Cabin"/>
                <a:sym typeface="Cabin"/>
              </a:rPr>
              <a:t>A. CT-chest</a:t>
            </a:r>
            <a:endParaRPr sz="12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1200">
                <a:solidFill>
                  <a:schemeClr val="dk1"/>
                </a:solidFill>
                <a:latin typeface="Cabin"/>
                <a:ea typeface="Cabin"/>
                <a:cs typeface="Cabin"/>
                <a:sym typeface="Cabin"/>
              </a:rPr>
              <a:t>B. Ultrasound chest</a:t>
            </a:r>
            <a:endParaRPr sz="12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1200">
                <a:solidFill>
                  <a:schemeClr val="dk1"/>
                </a:solidFill>
                <a:latin typeface="Cabin"/>
                <a:ea typeface="Cabin"/>
                <a:cs typeface="Cabin"/>
                <a:sym typeface="Cabin"/>
              </a:rPr>
              <a:t>C. Chest x-ray</a:t>
            </a:r>
            <a:endParaRPr sz="12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1200">
                <a:solidFill>
                  <a:schemeClr val="dk1"/>
                </a:solidFill>
                <a:latin typeface="Cabin"/>
                <a:ea typeface="Cabin"/>
                <a:cs typeface="Cabin"/>
                <a:sym typeface="Cabin"/>
              </a:rPr>
              <a:t>D. V/Q scan</a:t>
            </a:r>
            <a:endParaRPr sz="12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lang="ar" sz="1200">
                <a:solidFill>
                  <a:schemeClr val="dk1"/>
                </a:solidFill>
                <a:latin typeface="Cabin"/>
                <a:ea typeface="Cabin"/>
                <a:cs typeface="Cabin"/>
                <a:sym typeface="Cabin"/>
              </a:rPr>
              <a:t>E. CT - Pa</a:t>
            </a:r>
            <a:endParaRPr sz="12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t/>
            </a:r>
            <a:endParaRPr sz="12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Cabin"/>
                <a:ea typeface="Cabin"/>
                <a:cs typeface="Cabin"/>
                <a:sym typeface="Cabin"/>
              </a:rPr>
              <a:t>Q6: A 45-year-old woman with rheumatoid arthritis is seen for dyspnea on exertion that has occurred over the past 3 to 4 months. She has not noticed cough or fever and has had no associated orthopnea, paroxysmal dyspnea, edema, or chest pain. She has hypertension. Regular medications include lisinopril and methotrexate. She has smoked a package of cigarettes daily since age 20. Results of pulmonary function tests (PFTs) are shown in the table.</a:t>
            </a:r>
            <a:endParaRPr b="1" sz="1200">
              <a:solidFill>
                <a:schemeClr val="accent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ar" sz="1200">
                <a:solidFill>
                  <a:schemeClr val="accent1"/>
                </a:solidFill>
                <a:latin typeface="Cabin"/>
                <a:ea typeface="Cabin"/>
                <a:cs typeface="Cabin"/>
                <a:sym typeface="Cabin"/>
              </a:rPr>
              <a:t>What is the correct interpretation of her PFTs? </a:t>
            </a:r>
            <a:endParaRPr b="1" sz="1200">
              <a:solidFill>
                <a:schemeClr val="accent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200">
                <a:solidFill>
                  <a:schemeClr val="dk1"/>
                </a:solidFill>
                <a:latin typeface="Cabin"/>
                <a:ea typeface="Cabin"/>
                <a:cs typeface="Cabin"/>
                <a:sym typeface="Cabin"/>
              </a:rPr>
              <a:t>A</a:t>
            </a:r>
            <a:r>
              <a:rPr lang="ar" sz="1200">
                <a:solidFill>
                  <a:schemeClr val="dk1"/>
                </a:solidFill>
                <a:latin typeface="Cabin"/>
                <a:ea typeface="Cabin"/>
                <a:cs typeface="Cabin"/>
                <a:sym typeface="Cabin"/>
              </a:rPr>
              <a:t>.  Obstructive lung disease, not responsive to bronchodilators</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200">
                <a:solidFill>
                  <a:schemeClr val="dk1"/>
                </a:solidFill>
                <a:latin typeface="Cabin"/>
                <a:ea typeface="Cabin"/>
                <a:cs typeface="Cabin"/>
                <a:sym typeface="Cabin"/>
              </a:rPr>
              <a:t>B.  Obstructive lung disease, responsive to bronchodilators </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200">
                <a:solidFill>
                  <a:schemeClr val="dk1"/>
                </a:solidFill>
                <a:latin typeface="Cabin"/>
                <a:ea typeface="Cabin"/>
                <a:cs typeface="Cabin"/>
                <a:sym typeface="Cabin"/>
              </a:rPr>
              <a:t>C.  Restrictive lung disease </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200">
                <a:solidFill>
                  <a:schemeClr val="dk1"/>
                </a:solidFill>
                <a:latin typeface="Cabin"/>
                <a:ea typeface="Cabin"/>
                <a:cs typeface="Cabin"/>
                <a:sym typeface="Cabin"/>
              </a:rPr>
              <a:t>D.  Mixed obstructive and restrictive lung disease </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ar" sz="1200">
                <a:solidFill>
                  <a:schemeClr val="dk1"/>
                </a:solidFill>
                <a:latin typeface="Cabin"/>
                <a:ea typeface="Cabin"/>
                <a:cs typeface="Cabin"/>
                <a:sym typeface="Cabin"/>
              </a:rPr>
              <a:t>E.  Small airways disease</a:t>
            </a:r>
            <a:endParaRPr sz="12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bin"/>
              <a:ea typeface="Cabin"/>
              <a:cs typeface="Cabin"/>
              <a:sym typeface="Cabin"/>
            </a:endParaRPr>
          </a:p>
          <a:p>
            <a:pPr indent="0" lvl="0" marL="0" rtl="0" algn="l">
              <a:spcBef>
                <a:spcPts val="0"/>
              </a:spcBef>
              <a:spcAft>
                <a:spcPts val="0"/>
              </a:spcAft>
              <a:buNone/>
            </a:pPr>
            <a:r>
              <a:t/>
            </a:r>
            <a:endParaRPr sz="1200"/>
          </a:p>
        </p:txBody>
      </p:sp>
      <p:pic>
        <p:nvPicPr>
          <p:cNvPr id="737" name="Google Shape;737;p28"/>
          <p:cNvPicPr preferRelativeResize="0"/>
          <p:nvPr/>
        </p:nvPicPr>
        <p:blipFill>
          <a:blip r:embed="rId3">
            <a:alphaModFix/>
          </a:blip>
          <a:stretch>
            <a:fillRect/>
          </a:stretch>
        </p:blipFill>
        <p:spPr>
          <a:xfrm>
            <a:off x="4750000" y="8752825"/>
            <a:ext cx="2344776" cy="1214825"/>
          </a:xfrm>
          <a:prstGeom prst="rect">
            <a:avLst/>
          </a:prstGeom>
          <a:noFill/>
          <a:ln>
            <a:noFill/>
          </a:ln>
        </p:spPr>
      </p:pic>
      <p:grpSp>
        <p:nvGrpSpPr>
          <p:cNvPr id="738" name="Google Shape;738;p28"/>
          <p:cNvGrpSpPr/>
          <p:nvPr/>
        </p:nvGrpSpPr>
        <p:grpSpPr>
          <a:xfrm>
            <a:off x="5686775" y="10392850"/>
            <a:ext cx="1411200" cy="209400"/>
            <a:chOff x="5686775" y="10392850"/>
            <a:chExt cx="1411200" cy="209400"/>
          </a:xfrm>
        </p:grpSpPr>
        <p:sp>
          <p:nvSpPr>
            <p:cNvPr id="739" name="Google Shape;739;p28">
              <a:hlinkClick r:id="rId4"/>
            </p:cNvPr>
            <p:cNvSpPr/>
            <p:nvPr/>
          </p:nvSpPr>
          <p:spPr>
            <a:xfrm>
              <a:off x="5686775" y="10392850"/>
              <a:ext cx="1411200" cy="209400"/>
            </a:xfrm>
            <a:prstGeom prst="roundRect">
              <a:avLst>
                <a:gd fmla="val 16667" name="adj"/>
              </a:avLst>
            </a:prstGeom>
            <a:no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a:solidFill>
                    <a:srgbClr val="FFFFFF"/>
                  </a:solidFill>
                  <a:latin typeface="Mada"/>
                  <a:ea typeface="Mada"/>
                  <a:cs typeface="Mada"/>
                  <a:sym typeface="Mada"/>
                </a:rPr>
                <a:t>     Answers Explanation File! </a:t>
              </a:r>
              <a:endParaRPr b="1" sz="700" u="sng">
                <a:solidFill>
                  <a:srgbClr val="FFFFFF"/>
                </a:solidFill>
                <a:latin typeface="Mada"/>
                <a:ea typeface="Mada"/>
                <a:cs typeface="Mada"/>
                <a:sym typeface="Mada"/>
              </a:endParaRPr>
            </a:p>
          </p:txBody>
        </p:sp>
        <p:sp>
          <p:nvSpPr>
            <p:cNvPr id="740" name="Google Shape;740;p28"/>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1" name="Google Shape;741;p28"/>
            <p:cNvPicPr preferRelativeResize="0"/>
            <p:nvPr/>
          </p:nvPicPr>
          <p:blipFill>
            <a:blip r:embed="rId5">
              <a:alphaModFix/>
            </a:blip>
            <a:stretch>
              <a:fillRect/>
            </a:stretch>
          </p:blipFill>
          <p:spPr>
            <a:xfrm>
              <a:off x="5755003" y="10430983"/>
              <a:ext cx="108516" cy="133125"/>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grpSp>
        <p:nvGrpSpPr>
          <p:cNvPr id="746" name="Google Shape;746;p29"/>
          <p:cNvGrpSpPr/>
          <p:nvPr/>
        </p:nvGrpSpPr>
        <p:grpSpPr>
          <a:xfrm>
            <a:off x="-1767602" y="-1291949"/>
            <a:ext cx="10641954" cy="8822290"/>
            <a:chOff x="-1774523" y="-1292725"/>
            <a:chExt cx="10683620" cy="8827587"/>
          </a:xfrm>
        </p:grpSpPr>
        <p:sp>
          <p:nvSpPr>
            <p:cNvPr id="747" name="Google Shape;747;p29"/>
            <p:cNvSpPr/>
            <p:nvPr/>
          </p:nvSpPr>
          <p:spPr>
            <a:xfrm rot="1034746">
              <a:off x="-1034724" y="-71934"/>
              <a:ext cx="9204022" cy="6386004"/>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748" name="Google Shape;748;p29"/>
            <p:cNvSpPr/>
            <p:nvPr/>
          </p:nvSpPr>
          <p:spPr>
            <a:xfrm>
              <a:off x="5970980" y="3615412"/>
              <a:ext cx="359964" cy="334376"/>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nvGrpSpPr>
            <p:cNvPr id="749" name="Google Shape;749;p29"/>
            <p:cNvGrpSpPr/>
            <p:nvPr/>
          </p:nvGrpSpPr>
          <p:grpSpPr>
            <a:xfrm>
              <a:off x="6233909" y="4499366"/>
              <a:ext cx="294716" cy="273655"/>
              <a:chOff x="4786297" y="2980907"/>
              <a:chExt cx="189564" cy="189564"/>
            </a:xfrm>
          </p:grpSpPr>
          <p:sp>
            <p:nvSpPr>
              <p:cNvPr id="750" name="Google Shape;750;p29"/>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1" name="Google Shape;751;p29"/>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2" name="Google Shape;752;p29"/>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53" name="Google Shape;753;p29"/>
            <p:cNvGrpSpPr/>
            <p:nvPr/>
          </p:nvGrpSpPr>
          <p:grpSpPr>
            <a:xfrm>
              <a:off x="6730897" y="2553643"/>
              <a:ext cx="323310" cy="273663"/>
              <a:chOff x="5099945" y="1562040"/>
              <a:chExt cx="215986" cy="196894"/>
            </a:xfrm>
          </p:grpSpPr>
          <p:sp>
            <p:nvSpPr>
              <p:cNvPr id="754" name="Google Shape;754;p29"/>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5" name="Google Shape;755;p29"/>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6" name="Google Shape;756;p29"/>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57" name="Google Shape;757;p29"/>
            <p:cNvGrpSpPr/>
            <p:nvPr/>
          </p:nvGrpSpPr>
          <p:grpSpPr>
            <a:xfrm>
              <a:off x="5510564" y="5207134"/>
              <a:ext cx="460558" cy="192901"/>
              <a:chOff x="5427392" y="3652956"/>
              <a:chExt cx="296236" cy="133625"/>
            </a:xfrm>
          </p:grpSpPr>
          <p:sp>
            <p:nvSpPr>
              <p:cNvPr id="758" name="Google Shape;758;p29"/>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9" name="Google Shape;759;p29"/>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0" name="Google Shape;760;p29"/>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61" name="Google Shape;761;p29"/>
            <p:cNvGrpSpPr/>
            <p:nvPr/>
          </p:nvGrpSpPr>
          <p:grpSpPr>
            <a:xfrm>
              <a:off x="7200498" y="2639841"/>
              <a:ext cx="271715" cy="241528"/>
              <a:chOff x="7456777" y="1936895"/>
              <a:chExt cx="174770" cy="167309"/>
            </a:xfrm>
          </p:grpSpPr>
          <p:sp>
            <p:nvSpPr>
              <p:cNvPr id="762" name="Google Shape;762;p29"/>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3" name="Google Shape;763;p29"/>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4" name="Google Shape;764;p29"/>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5" name="Google Shape;765;p29"/>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66" name="Google Shape;766;p29"/>
            <p:cNvGrpSpPr/>
            <p:nvPr/>
          </p:nvGrpSpPr>
          <p:grpSpPr>
            <a:xfrm>
              <a:off x="6187636" y="5036716"/>
              <a:ext cx="265989" cy="241390"/>
              <a:chOff x="3923092" y="3421606"/>
              <a:chExt cx="171087" cy="167214"/>
            </a:xfrm>
          </p:grpSpPr>
          <p:sp>
            <p:nvSpPr>
              <p:cNvPr id="767" name="Google Shape;767;p29"/>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8" name="Google Shape;768;p29"/>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9" name="Google Shape;769;p29"/>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0" name="Google Shape;770;p29"/>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71" name="Google Shape;771;p29"/>
            <p:cNvGrpSpPr/>
            <p:nvPr/>
          </p:nvGrpSpPr>
          <p:grpSpPr>
            <a:xfrm>
              <a:off x="5801382" y="4601754"/>
              <a:ext cx="120088" cy="295337"/>
              <a:chOff x="6689991" y="3974566"/>
              <a:chExt cx="77242" cy="204583"/>
            </a:xfrm>
          </p:grpSpPr>
          <p:sp>
            <p:nvSpPr>
              <p:cNvPr id="772" name="Google Shape;772;p29"/>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3" name="Google Shape;773;p29"/>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4" name="Google Shape;774;p29"/>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5" name="Google Shape;775;p29"/>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76" name="Google Shape;776;p29"/>
            <p:cNvGrpSpPr/>
            <p:nvPr/>
          </p:nvGrpSpPr>
          <p:grpSpPr>
            <a:xfrm>
              <a:off x="5193184" y="5104648"/>
              <a:ext cx="120038" cy="295379"/>
              <a:chOff x="4308549" y="4159596"/>
              <a:chExt cx="77210" cy="204613"/>
            </a:xfrm>
          </p:grpSpPr>
          <p:sp>
            <p:nvSpPr>
              <p:cNvPr id="777" name="Google Shape;777;p29"/>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8" name="Google Shape;778;p29"/>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9" name="Google Shape;779;p29"/>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0" name="Google Shape;780;p29"/>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81" name="Google Shape;781;p29"/>
            <p:cNvGrpSpPr/>
            <p:nvPr/>
          </p:nvGrpSpPr>
          <p:grpSpPr>
            <a:xfrm>
              <a:off x="6630902" y="3487361"/>
              <a:ext cx="265720" cy="232428"/>
              <a:chOff x="4366946" y="1834186"/>
              <a:chExt cx="177537" cy="173778"/>
            </a:xfrm>
          </p:grpSpPr>
          <p:sp>
            <p:nvSpPr>
              <p:cNvPr id="782" name="Google Shape;782;p29"/>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3" name="Google Shape;783;p29"/>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4" name="Google Shape;784;p29"/>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5" name="Google Shape;785;p29"/>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86" name="Google Shape;786;p29"/>
            <p:cNvGrpSpPr/>
            <p:nvPr/>
          </p:nvGrpSpPr>
          <p:grpSpPr>
            <a:xfrm>
              <a:off x="6693933" y="4917802"/>
              <a:ext cx="271715" cy="241530"/>
              <a:chOff x="7373945" y="2491538"/>
              <a:chExt cx="174770" cy="167311"/>
            </a:xfrm>
          </p:grpSpPr>
          <p:sp>
            <p:nvSpPr>
              <p:cNvPr id="787" name="Google Shape;787;p29"/>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8" name="Google Shape;788;p29"/>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9" name="Google Shape;789;p29"/>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0" name="Google Shape;790;p29"/>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91" name="Google Shape;791;p29"/>
            <p:cNvGrpSpPr/>
            <p:nvPr/>
          </p:nvGrpSpPr>
          <p:grpSpPr>
            <a:xfrm>
              <a:off x="7109737" y="3130115"/>
              <a:ext cx="120088" cy="295337"/>
              <a:chOff x="7089311" y="1211098"/>
              <a:chExt cx="77242" cy="204583"/>
            </a:xfrm>
          </p:grpSpPr>
          <p:sp>
            <p:nvSpPr>
              <p:cNvPr id="792" name="Google Shape;792;p29"/>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3" name="Google Shape;793;p29"/>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4" name="Google Shape;794;p29"/>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5" name="Google Shape;795;p29"/>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96" name="Google Shape;796;p29"/>
            <p:cNvGrpSpPr/>
            <p:nvPr/>
          </p:nvGrpSpPr>
          <p:grpSpPr>
            <a:xfrm>
              <a:off x="6390144" y="3813442"/>
              <a:ext cx="1082091" cy="1072938"/>
              <a:chOff x="4332233" y="3324392"/>
              <a:chExt cx="1191206" cy="1180090"/>
            </a:xfrm>
          </p:grpSpPr>
          <p:sp>
            <p:nvSpPr>
              <p:cNvPr id="797" name="Google Shape;797;p29"/>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8" name="Google Shape;798;p29"/>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9" name="Google Shape;799;p29"/>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0" name="Google Shape;800;p29"/>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1" name="Google Shape;801;p29"/>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2" name="Google Shape;802;p29"/>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3" name="Google Shape;803;p29"/>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4" name="Google Shape;804;p29"/>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5" name="Google Shape;805;p29"/>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6" name="Google Shape;806;p29"/>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7" name="Google Shape;807;p29"/>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8" name="Google Shape;808;p29"/>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9" name="Google Shape;809;p29"/>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0" name="Google Shape;810;p29"/>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1" name="Google Shape;811;p29"/>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2" name="Google Shape;812;p29"/>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3" name="Google Shape;813;p29"/>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4" name="Google Shape;814;p29"/>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5" name="Google Shape;815;p29"/>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6" name="Google Shape;816;p29"/>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7" name="Google Shape;817;p29"/>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8" name="Google Shape;818;p29"/>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19" name="Google Shape;819;p29"/>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820" name="Google Shape;820;p29"/>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1" name="Google Shape;821;p29"/>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2" name="Google Shape;822;p29"/>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23" name="Google Shape;823;p29"/>
            <p:cNvGrpSpPr/>
            <p:nvPr/>
          </p:nvGrpSpPr>
          <p:grpSpPr>
            <a:xfrm>
              <a:off x="7002589" y="3756903"/>
              <a:ext cx="460558" cy="192901"/>
              <a:chOff x="5427392" y="3652956"/>
              <a:chExt cx="296236" cy="133625"/>
            </a:xfrm>
          </p:grpSpPr>
          <p:sp>
            <p:nvSpPr>
              <p:cNvPr id="824" name="Google Shape;824;p29"/>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5" name="Google Shape;825;p29"/>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6" name="Google Shape;826;p29"/>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sp>
        <p:nvSpPr>
          <p:cNvPr id="827" name="Google Shape;827;p29"/>
          <p:cNvSpPr txBox="1"/>
          <p:nvPr/>
        </p:nvSpPr>
        <p:spPr>
          <a:xfrm>
            <a:off x="1984104" y="454113"/>
            <a:ext cx="4140000" cy="10281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6000">
                <a:solidFill>
                  <a:schemeClr val="accent1"/>
                </a:solidFill>
                <a:latin typeface="Mada"/>
                <a:ea typeface="Mada"/>
                <a:cs typeface="Mada"/>
                <a:sym typeface="Mada"/>
              </a:rPr>
              <a:t>THANKS!!</a:t>
            </a:r>
            <a:endParaRPr b="1" sz="6000">
              <a:solidFill>
                <a:schemeClr val="accent1"/>
              </a:solidFill>
              <a:latin typeface="Mada"/>
              <a:ea typeface="Mada"/>
              <a:cs typeface="Mada"/>
              <a:sym typeface="Mada"/>
            </a:endParaRPr>
          </a:p>
        </p:txBody>
      </p:sp>
      <p:sp>
        <p:nvSpPr>
          <p:cNvPr id="828" name="Google Shape;828;p29"/>
          <p:cNvSpPr txBox="1"/>
          <p:nvPr/>
        </p:nvSpPr>
        <p:spPr>
          <a:xfrm>
            <a:off x="795934" y="1326229"/>
            <a:ext cx="6516287" cy="1028083"/>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This lecture was done by:</a:t>
            </a:r>
            <a:endParaRPr sz="3000">
              <a:latin typeface="Pacifico"/>
              <a:ea typeface="Pacifico"/>
              <a:cs typeface="Pacifico"/>
              <a:sym typeface="Pacifico"/>
            </a:endParaRPr>
          </a:p>
        </p:txBody>
      </p:sp>
      <p:sp>
        <p:nvSpPr>
          <p:cNvPr id="829" name="Google Shape;829;p29"/>
          <p:cNvSpPr txBox="1"/>
          <p:nvPr/>
        </p:nvSpPr>
        <p:spPr>
          <a:xfrm>
            <a:off x="2258100" y="1853275"/>
            <a:ext cx="3014298" cy="639216"/>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Renad Alkanaan</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Amirah Alzahrani</a:t>
            </a:r>
            <a:endParaRPr sz="1800">
              <a:latin typeface="Mada"/>
              <a:ea typeface="Mada"/>
              <a:cs typeface="Mada"/>
              <a:sym typeface="Mada"/>
            </a:endParaRPr>
          </a:p>
        </p:txBody>
      </p:sp>
      <p:sp>
        <p:nvSpPr>
          <p:cNvPr id="830" name="Google Shape;830;p29"/>
          <p:cNvSpPr txBox="1"/>
          <p:nvPr/>
        </p:nvSpPr>
        <p:spPr>
          <a:xfrm>
            <a:off x="1512925" y="2410625"/>
            <a:ext cx="5082300" cy="693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Quiz and summary maker:</a:t>
            </a:r>
            <a:endParaRPr sz="3000">
              <a:latin typeface="Pacifico"/>
              <a:ea typeface="Pacifico"/>
              <a:cs typeface="Pacifico"/>
              <a:sym typeface="Pacifico"/>
            </a:endParaRPr>
          </a:p>
        </p:txBody>
      </p:sp>
      <p:sp>
        <p:nvSpPr>
          <p:cNvPr id="831" name="Google Shape;831;p29"/>
          <p:cNvSpPr txBox="1"/>
          <p:nvPr/>
        </p:nvSpPr>
        <p:spPr>
          <a:xfrm>
            <a:off x="2258050" y="2912838"/>
            <a:ext cx="3014400" cy="2967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Wejdan Alshamri</a:t>
            </a:r>
            <a:endParaRPr sz="1800">
              <a:latin typeface="Mada"/>
              <a:ea typeface="Mada"/>
              <a:cs typeface="Mada"/>
              <a:sym typeface="Mada"/>
            </a:endParaRPr>
          </a:p>
        </p:txBody>
      </p:sp>
      <p:sp>
        <p:nvSpPr>
          <p:cNvPr id="832" name="Google Shape;832;p29"/>
          <p:cNvSpPr txBox="1"/>
          <p:nvPr/>
        </p:nvSpPr>
        <p:spPr>
          <a:xfrm>
            <a:off x="1512951" y="3185672"/>
            <a:ext cx="5082300" cy="6393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Note taker:</a:t>
            </a:r>
            <a:endParaRPr sz="3000">
              <a:latin typeface="Pacifico"/>
              <a:ea typeface="Pacifico"/>
              <a:cs typeface="Pacifico"/>
              <a:sym typeface="Pacifico"/>
            </a:endParaRPr>
          </a:p>
        </p:txBody>
      </p:sp>
      <p:sp>
        <p:nvSpPr>
          <p:cNvPr id="833" name="Google Shape;833;p29"/>
          <p:cNvSpPr txBox="1"/>
          <p:nvPr/>
        </p:nvSpPr>
        <p:spPr>
          <a:xfrm>
            <a:off x="2258075" y="3690780"/>
            <a:ext cx="3014400" cy="3558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Leen AlMazroa</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Abdulaziz AlGhamdi</a:t>
            </a:r>
            <a:endParaRPr sz="1800">
              <a:latin typeface="Mada"/>
              <a:ea typeface="Mada"/>
              <a:cs typeface="Mada"/>
              <a:sym typeface="Mada"/>
            </a:endParaRPr>
          </a:p>
        </p:txBody>
      </p:sp>
      <p:grpSp>
        <p:nvGrpSpPr>
          <p:cNvPr id="834" name="Google Shape;834;p29"/>
          <p:cNvGrpSpPr/>
          <p:nvPr/>
        </p:nvGrpSpPr>
        <p:grpSpPr>
          <a:xfrm>
            <a:off x="-1679310" y="5750031"/>
            <a:ext cx="10343669" cy="4602603"/>
            <a:chOff x="-1557559" y="5606217"/>
            <a:chExt cx="10384167" cy="4605366"/>
          </a:xfrm>
        </p:grpSpPr>
        <p:sp>
          <p:nvSpPr>
            <p:cNvPr id="835" name="Google Shape;835;p29"/>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836" name="Google Shape;836;p29"/>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837" name="Google Shape;837;p29"/>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838" name="Google Shape;838;p29"/>
            <p:cNvSpPr txBox="1"/>
            <p:nvPr/>
          </p:nvSpPr>
          <p:spPr>
            <a:xfrm>
              <a:off x="136688" y="6779083"/>
              <a:ext cx="2783400" cy="1227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839" name="Google Shape;839;p29"/>
            <p:cNvSpPr txBox="1"/>
            <p:nvPr/>
          </p:nvSpPr>
          <p:spPr>
            <a:xfrm>
              <a:off x="4663425" y="6779086"/>
              <a:ext cx="2783400" cy="1627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Ibrahim AlAsous</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840" name="Google Shape;840;p29"/>
            <p:cNvGrpSpPr/>
            <p:nvPr/>
          </p:nvGrpSpPr>
          <p:grpSpPr>
            <a:xfrm>
              <a:off x="1656025" y="8761125"/>
              <a:ext cx="4020900" cy="998700"/>
              <a:chOff x="1656025" y="8761125"/>
              <a:chExt cx="4020900" cy="998700"/>
            </a:xfrm>
          </p:grpSpPr>
          <p:sp>
            <p:nvSpPr>
              <p:cNvPr id="841" name="Google Shape;841;p29"/>
              <p:cNvSpPr txBox="1"/>
              <p:nvPr/>
            </p:nvSpPr>
            <p:spPr>
              <a:xfrm>
                <a:off x="1656025" y="8761125"/>
                <a:ext cx="4020900" cy="99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842" name="Google Shape;842;p29">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843" name="Google Shape;843;p29"/>
          <p:cNvGrpSpPr/>
          <p:nvPr/>
        </p:nvGrpSpPr>
        <p:grpSpPr>
          <a:xfrm>
            <a:off x="258081" y="3971276"/>
            <a:ext cx="1131856" cy="1357967"/>
            <a:chOff x="876055" y="2338940"/>
            <a:chExt cx="862498" cy="998652"/>
          </a:xfrm>
        </p:grpSpPr>
        <p:grpSp>
          <p:nvGrpSpPr>
            <p:cNvPr id="844" name="Google Shape;844;p29"/>
            <p:cNvGrpSpPr/>
            <p:nvPr/>
          </p:nvGrpSpPr>
          <p:grpSpPr>
            <a:xfrm>
              <a:off x="876055" y="2338940"/>
              <a:ext cx="431131" cy="998652"/>
              <a:chOff x="6094678" y="3600952"/>
              <a:chExt cx="431131" cy="998652"/>
            </a:xfrm>
          </p:grpSpPr>
          <p:sp>
            <p:nvSpPr>
              <p:cNvPr id="845" name="Google Shape;845;p29"/>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29"/>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29"/>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29"/>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9"/>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29"/>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29"/>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9"/>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9"/>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29"/>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9"/>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9"/>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9"/>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9"/>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9"/>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9"/>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9"/>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2" name="Google Shape;862;p29"/>
            <p:cNvGrpSpPr/>
            <p:nvPr/>
          </p:nvGrpSpPr>
          <p:grpSpPr>
            <a:xfrm>
              <a:off x="1396606" y="2521080"/>
              <a:ext cx="341947" cy="634395"/>
              <a:chOff x="5257252" y="2296731"/>
              <a:chExt cx="543549" cy="1048934"/>
            </a:xfrm>
          </p:grpSpPr>
          <p:sp>
            <p:nvSpPr>
              <p:cNvPr id="863" name="Google Shape;863;p29"/>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9"/>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9"/>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9"/>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9"/>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9"/>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9"/>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9"/>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9"/>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9"/>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9"/>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9"/>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9"/>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9"/>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9"/>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9"/>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9"/>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9"/>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9"/>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9"/>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9"/>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9"/>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9"/>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9"/>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9"/>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9"/>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9"/>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9"/>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9"/>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9"/>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9"/>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9"/>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9"/>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9"/>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9"/>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9"/>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9"/>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9"/>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9"/>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9"/>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9"/>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9"/>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9"/>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9"/>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9"/>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9"/>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9"/>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9"/>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9"/>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9"/>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9"/>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9"/>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9"/>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9"/>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9"/>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9"/>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9"/>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9"/>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9"/>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9"/>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9"/>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9"/>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9"/>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9"/>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9"/>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9"/>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29" name="Google Shape;929;p29"/>
          <p:cNvSpPr txBox="1"/>
          <p:nvPr/>
        </p:nvSpPr>
        <p:spPr>
          <a:xfrm>
            <a:off x="1651425" y="4301375"/>
            <a:ext cx="4540800" cy="102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chemeClr val="accent1"/>
                </a:solidFill>
                <a:latin typeface="Amatic SC"/>
                <a:ea typeface="Amatic SC"/>
                <a:cs typeface="Amatic SC"/>
                <a:sym typeface="Amatic SC"/>
              </a:rPr>
              <a:t>Special Thanks to our amazing academic leader </a:t>
            </a:r>
            <a:endParaRPr b="1" sz="2200">
              <a:solidFill>
                <a:schemeClr val="accent1"/>
              </a:solidFill>
              <a:latin typeface="Amatic SC"/>
              <a:ea typeface="Amatic SC"/>
              <a:cs typeface="Amatic SC"/>
              <a:sym typeface="Amatic SC"/>
            </a:endParaRPr>
          </a:p>
          <a:p>
            <a:pPr indent="0" lvl="0" marL="0" rtl="0" algn="ctr">
              <a:spcBef>
                <a:spcPts val="0"/>
              </a:spcBef>
              <a:spcAft>
                <a:spcPts val="0"/>
              </a:spcAft>
              <a:buNone/>
            </a:pPr>
            <a:r>
              <a:rPr b="1" lang="ar" sz="2200">
                <a:solidFill>
                  <a:schemeClr val="accent1"/>
                </a:solidFill>
                <a:latin typeface="Amatic SC"/>
                <a:ea typeface="Amatic SC"/>
                <a:cs typeface="Amatic SC"/>
                <a:sym typeface="Amatic SC"/>
              </a:rPr>
              <a:t>Noura Alturki and may babaeer </a:t>
            </a:r>
            <a:r>
              <a:rPr b="1" lang="ar" sz="2200">
                <a:solidFill>
                  <a:schemeClr val="accent1"/>
                </a:solidFill>
                <a:latin typeface="Amatic SC"/>
                <a:ea typeface="Amatic SC"/>
                <a:cs typeface="Amatic SC"/>
                <a:sym typeface="Amatic SC"/>
              </a:rPr>
              <a:t>!</a:t>
            </a:r>
            <a:endParaRPr b="1" sz="2200">
              <a:solidFill>
                <a:schemeClr val="accent1"/>
              </a:solidFill>
              <a:latin typeface="Amatic SC"/>
              <a:ea typeface="Amatic SC"/>
              <a:cs typeface="Amatic SC"/>
              <a:sym typeface="Amatic S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1"/>
          <p:cNvSpPr/>
          <p:nvPr/>
        </p:nvSpPr>
        <p:spPr>
          <a:xfrm>
            <a:off x="461889" y="3993004"/>
            <a:ext cx="6872100" cy="645600"/>
          </a:xfrm>
          <a:prstGeom prst="rect">
            <a:avLst/>
          </a:prstGeom>
          <a:solidFill>
            <a:schemeClr val="accent2"/>
          </a:solidFill>
          <a:ln>
            <a:noFill/>
          </a:ln>
        </p:spPr>
        <p:txBody>
          <a:bodyPr anchorCtr="0" anchor="t" bIns="45700" lIns="91425" spcFirstLastPara="1" rIns="91425" wrap="square" tIns="274300">
            <a:noAutofit/>
          </a:bodyPr>
          <a:lstStyle/>
          <a:p>
            <a:pPr indent="0" lvl="0" marL="0" marR="0" rtl="0" algn="ctr">
              <a:spcBef>
                <a:spcPts val="0"/>
              </a:spcBef>
              <a:spcAft>
                <a:spcPts val="0"/>
              </a:spcAft>
              <a:buNone/>
            </a:pPr>
            <a:r>
              <a:t/>
            </a:r>
            <a:endParaRPr/>
          </a:p>
        </p:txBody>
      </p:sp>
      <p:sp>
        <p:nvSpPr>
          <p:cNvPr id="105" name="Google Shape;105;p1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106" name="Google Shape;106;p11"/>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CT scan</a:t>
            </a:r>
            <a:endParaRPr b="1" sz="2600">
              <a:latin typeface="Mada"/>
              <a:ea typeface="Mada"/>
              <a:cs typeface="Mada"/>
              <a:sym typeface="Mada"/>
            </a:endParaRPr>
          </a:p>
        </p:txBody>
      </p:sp>
      <p:sp>
        <p:nvSpPr>
          <p:cNvPr id="107" name="Google Shape;107;p11"/>
          <p:cNvSpPr txBox="1"/>
          <p:nvPr/>
        </p:nvSpPr>
        <p:spPr>
          <a:xfrm>
            <a:off x="247500" y="752450"/>
            <a:ext cx="4415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Computed tomography </a:t>
            </a:r>
            <a:endParaRPr b="1" sz="2200">
              <a:highlight>
                <a:schemeClr val="accent4"/>
              </a:highlight>
              <a:latin typeface="Mada"/>
              <a:ea typeface="Mada"/>
              <a:cs typeface="Mada"/>
              <a:sym typeface="Mada"/>
            </a:endParaRPr>
          </a:p>
        </p:txBody>
      </p:sp>
      <p:sp>
        <p:nvSpPr>
          <p:cNvPr id="108" name="Google Shape;108;p11"/>
          <p:cNvSpPr txBox="1"/>
          <p:nvPr/>
        </p:nvSpPr>
        <p:spPr>
          <a:xfrm>
            <a:off x="0" y="7511575"/>
            <a:ext cx="7560000" cy="318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chemeClr val="accent5"/>
                </a:solidFill>
                <a:latin typeface="Mada"/>
                <a:ea typeface="Mada"/>
                <a:cs typeface="Mada"/>
                <a:sym typeface="Mada"/>
              </a:rPr>
              <a:t>1- Characterized by immune-mediated, widespread noncaseating granulomas, elevated serum ACE levels, and elevated CD4/CD8 ratio in bronchoalveolar lavage fluid. It’s more common in African-American females. Often asymptomatic except for enlarged lymph nodes. CXR shows bilateral adenopathy and coarse reticular opacities ; CT of the chest better demonstrates the extensive hilar and mediastinal adenopathy. Associated with </a:t>
            </a:r>
            <a:r>
              <a:rPr b="1" lang="ar" sz="1200">
                <a:solidFill>
                  <a:srgbClr val="FF0000"/>
                </a:solidFill>
                <a:latin typeface="Mada"/>
                <a:ea typeface="Mada"/>
                <a:cs typeface="Mada"/>
                <a:sym typeface="Mada"/>
              </a:rPr>
              <a:t>Bell palsy</a:t>
            </a:r>
            <a:r>
              <a:rPr lang="ar" sz="1200">
                <a:latin typeface="Mada"/>
                <a:ea typeface="Mada"/>
                <a:cs typeface="Mada"/>
                <a:sym typeface="Mada"/>
              </a:rPr>
              <a:t>, </a:t>
            </a:r>
            <a:r>
              <a:rPr b="1" lang="ar" sz="1200">
                <a:solidFill>
                  <a:srgbClr val="FF0000"/>
                </a:solidFill>
                <a:latin typeface="Mada"/>
                <a:ea typeface="Mada"/>
                <a:cs typeface="Mada"/>
                <a:sym typeface="Mada"/>
              </a:rPr>
              <a:t>U</a:t>
            </a:r>
            <a:r>
              <a:rPr lang="ar" sz="1200">
                <a:solidFill>
                  <a:schemeClr val="accent5"/>
                </a:solidFill>
                <a:latin typeface="Mada"/>
                <a:ea typeface="Mada"/>
                <a:cs typeface="Mada"/>
                <a:sym typeface="Mada"/>
              </a:rPr>
              <a:t>veitis, </a:t>
            </a:r>
            <a:r>
              <a:rPr b="1" lang="ar" sz="1200">
                <a:solidFill>
                  <a:srgbClr val="FF0000"/>
                </a:solidFill>
                <a:latin typeface="Mada"/>
                <a:ea typeface="Mada"/>
                <a:cs typeface="Mada"/>
                <a:sym typeface="Mada"/>
              </a:rPr>
              <a:t>G</a:t>
            </a:r>
            <a:r>
              <a:rPr lang="ar" sz="1200">
                <a:solidFill>
                  <a:schemeClr val="accent5"/>
                </a:solidFill>
                <a:latin typeface="Mada"/>
                <a:ea typeface="Mada"/>
                <a:cs typeface="Mada"/>
                <a:sym typeface="Mada"/>
              </a:rPr>
              <a:t>ranulomas (noncaseating epithelioid, containing microscopic Schaumann and asteroid bodies),</a:t>
            </a:r>
            <a:r>
              <a:rPr lang="ar" sz="1200">
                <a:latin typeface="Mada"/>
                <a:ea typeface="Mada"/>
                <a:cs typeface="Mada"/>
                <a:sym typeface="Mada"/>
              </a:rPr>
              <a:t> </a:t>
            </a:r>
            <a:r>
              <a:rPr b="1" lang="ar" sz="1200">
                <a:solidFill>
                  <a:srgbClr val="FF0000"/>
                </a:solidFill>
                <a:latin typeface="Mada"/>
                <a:ea typeface="Mada"/>
                <a:cs typeface="Mada"/>
                <a:sym typeface="Mada"/>
              </a:rPr>
              <a:t>L</a:t>
            </a:r>
            <a:r>
              <a:rPr lang="ar" sz="1200">
                <a:solidFill>
                  <a:schemeClr val="accent5"/>
                </a:solidFill>
                <a:latin typeface="Mada"/>
                <a:ea typeface="Mada"/>
                <a:cs typeface="Mada"/>
                <a:sym typeface="Mada"/>
              </a:rPr>
              <a:t>upus pernio (skin lesions on face resembling lupus), </a:t>
            </a:r>
            <a:r>
              <a:rPr b="1" lang="ar" sz="1200">
                <a:solidFill>
                  <a:srgbClr val="FF0000"/>
                </a:solidFill>
                <a:latin typeface="Mada"/>
                <a:ea typeface="Mada"/>
                <a:cs typeface="Mada"/>
                <a:sym typeface="Mada"/>
              </a:rPr>
              <a:t>I</a:t>
            </a:r>
            <a:r>
              <a:rPr lang="ar" sz="1200">
                <a:solidFill>
                  <a:schemeClr val="accent5"/>
                </a:solidFill>
                <a:latin typeface="Mada"/>
                <a:ea typeface="Mada"/>
                <a:cs typeface="Mada"/>
                <a:sym typeface="Mada"/>
              </a:rPr>
              <a:t>nterstitial fibrosis (restrictive lung disease), </a:t>
            </a:r>
            <a:r>
              <a:rPr b="1" lang="ar" sz="1200">
                <a:solidFill>
                  <a:srgbClr val="FF0000"/>
                </a:solidFill>
                <a:latin typeface="Mada"/>
                <a:ea typeface="Mada"/>
                <a:cs typeface="Mada"/>
                <a:sym typeface="Mada"/>
              </a:rPr>
              <a:t>E</a:t>
            </a:r>
            <a:r>
              <a:rPr lang="ar" sz="1200">
                <a:solidFill>
                  <a:schemeClr val="accent5"/>
                </a:solidFill>
                <a:latin typeface="Mada"/>
                <a:ea typeface="Mada"/>
                <a:cs typeface="Mada"/>
                <a:sym typeface="Mada"/>
              </a:rPr>
              <a:t>rythema nodosum, </a:t>
            </a:r>
            <a:r>
              <a:rPr b="1" lang="ar" sz="1200">
                <a:solidFill>
                  <a:srgbClr val="FF0000"/>
                </a:solidFill>
                <a:latin typeface="Mada"/>
                <a:ea typeface="Mada"/>
                <a:cs typeface="Mada"/>
                <a:sym typeface="Mada"/>
              </a:rPr>
              <a:t>R</a:t>
            </a:r>
            <a:r>
              <a:rPr lang="ar" sz="1200">
                <a:solidFill>
                  <a:schemeClr val="accent5"/>
                </a:solidFill>
                <a:latin typeface="Mada"/>
                <a:ea typeface="Mada"/>
                <a:cs typeface="Mada"/>
                <a:sym typeface="Mada"/>
              </a:rPr>
              <a:t>heumatoid arthritis-like arthropathy, hypercalcemia (due to increased 1-alpha -hydroxylase –mediated vitamin D activation in macrophages).</a:t>
            </a:r>
            <a:r>
              <a:rPr lang="ar" sz="1200">
                <a:latin typeface="Mada"/>
                <a:ea typeface="Mada"/>
                <a:cs typeface="Mada"/>
                <a:sym typeface="Mada"/>
              </a:rPr>
              <a:t> </a:t>
            </a:r>
            <a:r>
              <a:rPr lang="ar" sz="1200">
                <a:solidFill>
                  <a:schemeClr val="accent5"/>
                </a:solidFill>
                <a:latin typeface="Mada"/>
                <a:ea typeface="Mada"/>
                <a:cs typeface="Mada"/>
                <a:sym typeface="Mada"/>
              </a:rPr>
              <a:t>Biopsy is the gold standard for diagnosis.</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lang="ar" sz="1200">
                <a:solidFill>
                  <a:schemeClr val="accent5"/>
                </a:solidFill>
                <a:latin typeface="Mada"/>
                <a:ea typeface="Mada"/>
                <a:cs typeface="Mada"/>
                <a:sym typeface="Mada"/>
              </a:rPr>
              <a:t>2- Mixed type III/IV hypersensitivity reaction to environmental antigen. Causes dyspnea, cough, chest tightness, </a:t>
            </a:r>
            <a:r>
              <a:rPr lang="ar" sz="1200">
                <a:solidFill>
                  <a:schemeClr val="accent5"/>
                </a:solidFill>
                <a:latin typeface="Mada"/>
                <a:ea typeface="Mada"/>
                <a:cs typeface="Mada"/>
                <a:sym typeface="Mada"/>
              </a:rPr>
              <a:t>fever, headache. Often seen in farmers and those exposed to birds. Reversible in early stages if stimulus is avoided.</a:t>
            </a:r>
            <a:endParaRPr sz="1200">
              <a:solidFill>
                <a:schemeClr val="accent5"/>
              </a:solidFill>
              <a:latin typeface="Mada"/>
              <a:ea typeface="Mada"/>
              <a:cs typeface="Mada"/>
              <a:sym typeface="Mada"/>
            </a:endParaRPr>
          </a:p>
          <a:p>
            <a:pPr indent="0" lvl="0" marL="0" rtl="0" algn="l">
              <a:spcBef>
                <a:spcPts val="0"/>
              </a:spcBef>
              <a:spcAft>
                <a:spcPts val="0"/>
              </a:spcAft>
              <a:buNone/>
            </a:pPr>
            <a:r>
              <a:t/>
            </a:r>
            <a:endParaRPr sz="1200">
              <a:solidFill>
                <a:schemeClr val="accent5"/>
              </a:solidFill>
              <a:latin typeface="Mada"/>
              <a:ea typeface="Mada"/>
              <a:cs typeface="Mada"/>
              <a:sym typeface="Mada"/>
            </a:endParaRPr>
          </a:p>
          <a:p>
            <a:pPr indent="0" lvl="0" marL="0" rtl="0" algn="l">
              <a:spcBef>
                <a:spcPts val="0"/>
              </a:spcBef>
              <a:spcAft>
                <a:spcPts val="0"/>
              </a:spcAft>
              <a:buNone/>
            </a:pPr>
            <a:r>
              <a:rPr lang="ar" sz="1200">
                <a:solidFill>
                  <a:schemeClr val="accent5"/>
                </a:solidFill>
                <a:latin typeface="Mada"/>
                <a:ea typeface="Mada"/>
                <a:cs typeface="Mada"/>
                <a:sym typeface="Mada"/>
              </a:rPr>
              <a:t>3- Repeated cycles of lung injury and wound healing with increased collagen deposition, “honeycomb” lung appearance, traction bronchiectasis and digital clubbing. The conditions takes an insidious course that initially presents with exertional dyspnea that progresses to dyspnea at rest, persistent nonproductive cough, and fatigue. Progression to respiratory failure usually occurs within 3–7 years.</a:t>
            </a:r>
            <a:endParaRPr sz="1200">
              <a:solidFill>
                <a:schemeClr val="accent5"/>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109" name="Google Shape;109;p11"/>
          <p:cNvSpPr txBox="1"/>
          <p:nvPr/>
        </p:nvSpPr>
        <p:spPr>
          <a:xfrm>
            <a:off x="203550" y="1157025"/>
            <a:ext cx="7236000" cy="1376100"/>
          </a:xfrm>
          <a:prstGeom prst="rect">
            <a:avLst/>
          </a:prstGeom>
          <a:noFill/>
          <a:ln>
            <a:noFill/>
          </a:ln>
        </p:spPr>
        <p:txBody>
          <a:bodyPr anchorCtr="0" anchor="ctr" bIns="232875" lIns="232875" spcFirstLastPara="1" rIns="232875" wrap="square" tIns="232875">
            <a:noAutofit/>
          </a:bodyPr>
          <a:lstStyle/>
          <a:p>
            <a:pPr indent="-304800" lvl="0" marL="457200" rtl="0" algn="l">
              <a:lnSpc>
                <a:spcPct val="100000"/>
              </a:lnSpc>
              <a:spcBef>
                <a:spcPts val="0"/>
              </a:spcBef>
              <a:spcAft>
                <a:spcPts val="0"/>
              </a:spcAft>
              <a:buSzPts val="1200"/>
              <a:buFont typeface="Mada"/>
              <a:buChar char="●"/>
            </a:pPr>
            <a:r>
              <a:rPr lang="ar" sz="1200">
                <a:solidFill>
                  <a:schemeClr val="accent5"/>
                </a:solidFill>
                <a:latin typeface="Mada"/>
                <a:ea typeface="Mada"/>
                <a:cs typeface="Mada"/>
                <a:sym typeface="Mada"/>
              </a:rPr>
              <a:t>Provides detailed images of the pulmonary parenchyma, mediastinum, pleura and bony structures.</a:t>
            </a:r>
            <a:r>
              <a:rPr lang="ar" sz="1200">
                <a:latin typeface="Mada"/>
                <a:ea typeface="Mada"/>
                <a:cs typeface="Mada"/>
                <a:sym typeface="Mada"/>
              </a:rPr>
              <a:t> </a:t>
            </a:r>
            <a:endParaRPr sz="1200">
              <a:latin typeface="Mada"/>
              <a:ea typeface="Mada"/>
              <a:cs typeface="Mada"/>
              <a:sym typeface="Mada"/>
            </a:endParaRPr>
          </a:p>
          <a:p>
            <a:pPr indent="0" lvl="0" marL="0" rtl="0" algn="l">
              <a:lnSpc>
                <a:spcPct val="115000"/>
              </a:lnSpc>
              <a:spcBef>
                <a:spcPts val="0"/>
              </a:spcBef>
              <a:spcAft>
                <a:spcPts val="0"/>
              </a:spcAft>
              <a:buNone/>
            </a:pPr>
            <a:r>
              <a:rPr b="1" lang="ar" sz="1200">
                <a:solidFill>
                  <a:srgbClr val="6AA84F"/>
                </a:solidFill>
                <a:latin typeface="Mada"/>
                <a:ea typeface="Mada"/>
                <a:cs typeface="Mada"/>
                <a:sym typeface="Mada"/>
              </a:rPr>
              <a:t>3 modalities of CT scan:</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HRCT (Doesn’t require contrast)</a:t>
            </a:r>
            <a:r>
              <a:rPr lang="ar" sz="1200">
                <a:solidFill>
                  <a:srgbClr val="6AA84F"/>
                </a:solidFill>
                <a:latin typeface="Mada"/>
                <a:ea typeface="Mada"/>
                <a:cs typeface="Mada"/>
                <a:sym typeface="Mada"/>
              </a:rPr>
              <a:t> : Used if you are interested in lung parenchyma or interstitium e.g. Bronchiectasis, pulmonary fibrosis, emphysema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CT with contrast</a:t>
            </a:r>
            <a:r>
              <a:rPr lang="ar" sz="1200">
                <a:solidFill>
                  <a:srgbClr val="6AA84F"/>
                </a:solidFill>
                <a:latin typeface="Mada"/>
                <a:ea typeface="Mada"/>
                <a:cs typeface="Mada"/>
                <a:sym typeface="Mada"/>
              </a:rPr>
              <a:t>: Used if you are interested in the mediastinal lymph nodes, pleura</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CT Angio</a:t>
            </a:r>
            <a:r>
              <a:rPr lang="ar" sz="1200">
                <a:solidFill>
                  <a:srgbClr val="6AA84F"/>
                </a:solidFill>
                <a:latin typeface="Mada"/>
                <a:ea typeface="Mada"/>
                <a:cs typeface="Mada"/>
                <a:sym typeface="Mada"/>
              </a:rPr>
              <a:t>: pulmonary vasculature e.g. PE</a:t>
            </a:r>
            <a:endParaRPr sz="1200">
              <a:solidFill>
                <a:srgbClr val="000000"/>
              </a:solidFill>
              <a:latin typeface="Mada"/>
              <a:ea typeface="Mada"/>
              <a:cs typeface="Mada"/>
              <a:sym typeface="Mada"/>
            </a:endParaRPr>
          </a:p>
        </p:txBody>
      </p:sp>
      <p:sp>
        <p:nvSpPr>
          <p:cNvPr id="110" name="Google Shape;110;p11"/>
          <p:cNvSpPr txBox="1"/>
          <p:nvPr/>
        </p:nvSpPr>
        <p:spPr>
          <a:xfrm>
            <a:off x="203550" y="2485890"/>
            <a:ext cx="4982700" cy="2028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HRCT (high resolution CT scan)</a:t>
            </a:r>
            <a:endParaRPr b="1" sz="2200">
              <a:highlight>
                <a:schemeClr val="accent4"/>
              </a:highlight>
              <a:latin typeface="Mada"/>
              <a:ea typeface="Mada"/>
              <a:cs typeface="Mada"/>
              <a:sym typeface="Mada"/>
            </a:endParaRPr>
          </a:p>
        </p:txBody>
      </p:sp>
      <p:sp>
        <p:nvSpPr>
          <p:cNvPr id="111" name="Google Shape;111;p11"/>
          <p:cNvSpPr txBox="1"/>
          <p:nvPr/>
        </p:nvSpPr>
        <p:spPr>
          <a:xfrm>
            <a:off x="221100" y="2928668"/>
            <a:ext cx="7089000" cy="7560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Mada"/>
              <a:buChar char="●"/>
            </a:pPr>
            <a:r>
              <a:rPr lang="ar" sz="1200">
                <a:latin typeface="Mada"/>
                <a:ea typeface="Mada"/>
                <a:cs typeface="Mada"/>
                <a:sym typeface="Mada"/>
              </a:rPr>
              <a:t>Designed for detailed evaluation of interstitial structures of the lung .</a:t>
            </a:r>
            <a:endParaRPr sz="1200">
              <a:latin typeface="Mada"/>
              <a:ea typeface="Mada"/>
              <a:cs typeface="Mada"/>
              <a:sym typeface="Mada"/>
            </a:endParaRPr>
          </a:p>
          <a:p>
            <a:pPr indent="-304800" lvl="0" marL="457200" rtl="0" algn="l">
              <a:lnSpc>
                <a:spcPct val="115000"/>
              </a:lnSpc>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Assessment of diffuse inflammatory and infective parenchymal processes.</a:t>
            </a:r>
            <a:endParaRPr sz="1200">
              <a:solidFill>
                <a:schemeClr val="accent5"/>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Uses narrow slice thickness (1-2 mm) compared with 5-10 mm for routine scan </a:t>
            </a:r>
            <a:endParaRPr b="1" baseline="30000" sz="1200">
              <a:latin typeface="Mada"/>
              <a:ea typeface="Mada"/>
              <a:cs typeface="Mada"/>
              <a:sym typeface="Mada"/>
            </a:endParaRPr>
          </a:p>
        </p:txBody>
      </p:sp>
      <p:cxnSp>
        <p:nvCxnSpPr>
          <p:cNvPr id="112" name="Google Shape;112;p11"/>
          <p:cNvCxnSpPr/>
          <p:nvPr/>
        </p:nvCxnSpPr>
        <p:spPr>
          <a:xfrm rot="10800000">
            <a:off x="-40800" y="73818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13" name="Google Shape;113;p11"/>
          <p:cNvSpPr/>
          <p:nvPr/>
        </p:nvSpPr>
        <p:spPr>
          <a:xfrm>
            <a:off x="273475" y="1426425"/>
            <a:ext cx="150900" cy="1584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385500" y="3924649"/>
            <a:ext cx="6872100" cy="645600"/>
          </a:xfrm>
          <a:prstGeom prst="rect">
            <a:avLst/>
          </a:prstGeom>
          <a:solidFill>
            <a:schemeClr val="accent3"/>
          </a:solidFill>
          <a:ln>
            <a:noFill/>
          </a:ln>
        </p:spPr>
        <p:txBody>
          <a:bodyPr anchorCtr="0" anchor="ctr" bIns="45700" lIns="91425" spcFirstLastPara="1" rIns="91425" wrap="square" tIns="274300">
            <a:noAutofit/>
          </a:bodyPr>
          <a:lstStyle/>
          <a:p>
            <a:pPr indent="0" lvl="0" marL="0" marR="0" rtl="0" algn="ctr">
              <a:spcBef>
                <a:spcPts val="0"/>
              </a:spcBef>
              <a:spcAft>
                <a:spcPts val="0"/>
              </a:spcAft>
              <a:buNone/>
            </a:pPr>
            <a:r>
              <a:rPr b="1" lang="ar" sz="1600">
                <a:solidFill>
                  <a:srgbClr val="FFFFFF"/>
                </a:solidFill>
                <a:latin typeface="Calibri"/>
                <a:ea typeface="Calibri"/>
                <a:cs typeface="Calibri"/>
                <a:sym typeface="Calibri"/>
              </a:rPr>
              <a:t>Principal indications</a:t>
            </a:r>
            <a:endParaRPr b="1" sz="1600">
              <a:solidFill>
                <a:srgbClr val="FFFFFF"/>
              </a:solidFill>
              <a:latin typeface="Calibri"/>
              <a:ea typeface="Calibri"/>
              <a:cs typeface="Calibri"/>
              <a:sym typeface="Calibri"/>
            </a:endParaRPr>
          </a:p>
          <a:p>
            <a:pPr indent="0" lvl="0" marL="0" marR="0" rtl="0" algn="ctr">
              <a:spcBef>
                <a:spcPts val="0"/>
              </a:spcBef>
              <a:spcAft>
                <a:spcPts val="0"/>
              </a:spcAft>
              <a:buNone/>
            </a:pPr>
            <a:r>
              <a:t/>
            </a:r>
            <a:endParaRPr b="1" sz="1600">
              <a:solidFill>
                <a:srgbClr val="FFFFFF"/>
              </a:solidFill>
              <a:latin typeface="Calibri"/>
              <a:ea typeface="Calibri"/>
              <a:cs typeface="Calibri"/>
              <a:sym typeface="Calibri"/>
            </a:endParaRPr>
          </a:p>
          <a:p>
            <a:pPr indent="0" lvl="0" marL="0" marR="0" rtl="0" algn="ctr">
              <a:spcBef>
                <a:spcPts val="0"/>
              </a:spcBef>
              <a:spcAft>
                <a:spcPts val="0"/>
              </a:spcAft>
              <a:buNone/>
            </a:pPr>
            <a:r>
              <a:t/>
            </a:r>
            <a:endParaRPr b="1" sz="1600">
              <a:solidFill>
                <a:srgbClr val="FFFFFF"/>
              </a:solidFill>
              <a:latin typeface="Calibri"/>
              <a:ea typeface="Calibri"/>
              <a:cs typeface="Calibri"/>
              <a:sym typeface="Calibri"/>
            </a:endParaRPr>
          </a:p>
        </p:txBody>
      </p:sp>
      <p:grpSp>
        <p:nvGrpSpPr>
          <p:cNvPr id="115" name="Google Shape;115;p11"/>
          <p:cNvGrpSpPr/>
          <p:nvPr/>
        </p:nvGrpSpPr>
        <p:grpSpPr>
          <a:xfrm>
            <a:off x="453465" y="4716080"/>
            <a:ext cx="6888964" cy="2215596"/>
            <a:chOff x="2377345" y="4297801"/>
            <a:chExt cx="3058499" cy="1971872"/>
          </a:xfrm>
        </p:grpSpPr>
        <p:sp>
          <p:nvSpPr>
            <p:cNvPr id="116" name="Google Shape;116;p11"/>
            <p:cNvSpPr/>
            <p:nvPr/>
          </p:nvSpPr>
          <p:spPr>
            <a:xfrm>
              <a:off x="2453544" y="4388373"/>
              <a:ext cx="2982300" cy="1881300"/>
            </a:xfrm>
            <a:prstGeom prst="rect">
              <a:avLst/>
            </a:prstGeom>
            <a:solidFill>
              <a:schemeClr val="accent3"/>
            </a:solidFill>
            <a:ln>
              <a:noFill/>
            </a:ln>
          </p:spPr>
          <p:txBody>
            <a:bodyPr anchorCtr="0" anchor="b" bIns="182875" lIns="137150" spcFirstLastPara="1" rIns="137150" wrap="square" tIns="45700">
              <a:noAutofit/>
            </a:bodyPr>
            <a:lstStyle/>
            <a:p>
              <a:pPr indent="0" lvl="0" marL="0" marR="0" rtl="0" algn="just">
                <a:spcBef>
                  <a:spcPts val="0"/>
                </a:spcBef>
                <a:spcAft>
                  <a:spcPts val="0"/>
                </a:spcAft>
                <a:buNone/>
              </a:pPr>
              <a:r>
                <a:t/>
              </a:r>
              <a:endParaRPr sz="1400">
                <a:solidFill>
                  <a:srgbClr val="3F3F3F"/>
                </a:solidFill>
                <a:latin typeface="Calibri"/>
                <a:ea typeface="Calibri"/>
                <a:cs typeface="Calibri"/>
                <a:sym typeface="Calibri"/>
              </a:endParaRPr>
            </a:p>
          </p:txBody>
        </p:sp>
        <p:sp>
          <p:nvSpPr>
            <p:cNvPr id="117" name="Google Shape;117;p11"/>
            <p:cNvSpPr/>
            <p:nvPr/>
          </p:nvSpPr>
          <p:spPr>
            <a:xfrm>
              <a:off x="2377345" y="4297801"/>
              <a:ext cx="2982300" cy="1881300"/>
            </a:xfrm>
            <a:prstGeom prst="rect">
              <a:avLst/>
            </a:prstGeom>
            <a:solidFill>
              <a:schemeClr val="accent4"/>
            </a:solidFill>
            <a:ln>
              <a:noFill/>
            </a:ln>
          </p:spPr>
          <p:txBody>
            <a:bodyPr anchorCtr="0" anchor="b" bIns="182875" lIns="137150" spcFirstLastPara="1" rIns="137150" wrap="square" tIns="45700">
              <a:noAutofit/>
            </a:bodyPr>
            <a:lstStyle/>
            <a:p>
              <a:pPr indent="0" lvl="0" marL="0" marR="0" rtl="0" algn="just">
                <a:spcBef>
                  <a:spcPts val="0"/>
                </a:spcBef>
                <a:spcAft>
                  <a:spcPts val="0"/>
                </a:spcAft>
                <a:buNone/>
              </a:pPr>
              <a:r>
                <a:t/>
              </a:r>
              <a:endParaRPr/>
            </a:p>
          </p:txBody>
        </p:sp>
      </p:grpSp>
      <p:sp>
        <p:nvSpPr>
          <p:cNvPr id="118" name="Google Shape;118;p11"/>
          <p:cNvSpPr/>
          <p:nvPr/>
        </p:nvSpPr>
        <p:spPr>
          <a:xfrm>
            <a:off x="3472850" y="4275500"/>
            <a:ext cx="850200" cy="804300"/>
          </a:xfrm>
          <a:prstGeom prst="ellipse">
            <a:avLst/>
          </a:prstGeom>
          <a:solidFill>
            <a:srgbClr val="FFFFFF"/>
          </a:solidFill>
          <a:ln>
            <a:noFill/>
          </a:ln>
          <a:effectLst>
            <a:outerShdw blurRad="101600" rotWithShape="0" algn="tl" dir="2700000" dist="63500">
              <a:srgbClr val="000000">
                <a:alpha val="498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119" name="Google Shape;119;p11"/>
          <p:cNvGrpSpPr/>
          <p:nvPr/>
        </p:nvGrpSpPr>
        <p:grpSpPr>
          <a:xfrm>
            <a:off x="3722898" y="4433979"/>
            <a:ext cx="350111" cy="487339"/>
            <a:chOff x="8010427" y="3348503"/>
            <a:chExt cx="278795" cy="351615"/>
          </a:xfrm>
        </p:grpSpPr>
        <p:sp>
          <p:nvSpPr>
            <p:cNvPr id="120" name="Google Shape;120;p11"/>
            <p:cNvSpPr/>
            <p:nvPr/>
          </p:nvSpPr>
          <p:spPr>
            <a:xfrm>
              <a:off x="8010427" y="3348503"/>
              <a:ext cx="278795" cy="351615"/>
            </a:xfrm>
            <a:custGeom>
              <a:rect b="b" l="l" r="r" t="t"/>
              <a:pathLst>
                <a:path extrusionOk="0" h="11038" w="8752">
                  <a:moveTo>
                    <a:pt x="6216" y="322"/>
                  </a:moveTo>
                  <a:cubicBezTo>
                    <a:pt x="6323" y="322"/>
                    <a:pt x="6406" y="405"/>
                    <a:pt x="6406" y="512"/>
                  </a:cubicBezTo>
                  <a:lnTo>
                    <a:pt x="6406" y="1215"/>
                  </a:lnTo>
                  <a:cubicBezTo>
                    <a:pt x="6406" y="1310"/>
                    <a:pt x="6323" y="1405"/>
                    <a:pt x="6216" y="1405"/>
                  </a:cubicBezTo>
                  <a:lnTo>
                    <a:pt x="5311" y="1405"/>
                  </a:lnTo>
                  <a:cubicBezTo>
                    <a:pt x="5216" y="1405"/>
                    <a:pt x="5144" y="1477"/>
                    <a:pt x="5144" y="1572"/>
                  </a:cubicBezTo>
                  <a:cubicBezTo>
                    <a:pt x="5144" y="1893"/>
                    <a:pt x="4882" y="2144"/>
                    <a:pt x="4561" y="2144"/>
                  </a:cubicBezTo>
                  <a:lnTo>
                    <a:pt x="4203" y="2144"/>
                  </a:lnTo>
                  <a:cubicBezTo>
                    <a:pt x="3882" y="2144"/>
                    <a:pt x="3632" y="1882"/>
                    <a:pt x="3632" y="1572"/>
                  </a:cubicBezTo>
                  <a:cubicBezTo>
                    <a:pt x="3632" y="1477"/>
                    <a:pt x="3549" y="1405"/>
                    <a:pt x="3465" y="1405"/>
                  </a:cubicBezTo>
                  <a:lnTo>
                    <a:pt x="2560" y="1405"/>
                  </a:lnTo>
                  <a:cubicBezTo>
                    <a:pt x="2453" y="1405"/>
                    <a:pt x="2358" y="1310"/>
                    <a:pt x="2358" y="1215"/>
                  </a:cubicBezTo>
                  <a:lnTo>
                    <a:pt x="2346" y="512"/>
                  </a:lnTo>
                  <a:cubicBezTo>
                    <a:pt x="2346" y="405"/>
                    <a:pt x="2441" y="322"/>
                    <a:pt x="2537" y="322"/>
                  </a:cubicBezTo>
                  <a:close/>
                  <a:moveTo>
                    <a:pt x="2525" y="0"/>
                  </a:moveTo>
                  <a:cubicBezTo>
                    <a:pt x="2239" y="0"/>
                    <a:pt x="2025" y="227"/>
                    <a:pt x="2025" y="512"/>
                  </a:cubicBezTo>
                  <a:lnTo>
                    <a:pt x="632" y="512"/>
                  </a:lnTo>
                  <a:cubicBezTo>
                    <a:pt x="274" y="512"/>
                    <a:pt x="1" y="798"/>
                    <a:pt x="1" y="1143"/>
                  </a:cubicBezTo>
                  <a:lnTo>
                    <a:pt x="1" y="7656"/>
                  </a:lnTo>
                  <a:cubicBezTo>
                    <a:pt x="1" y="7739"/>
                    <a:pt x="72" y="7823"/>
                    <a:pt x="155" y="7823"/>
                  </a:cubicBezTo>
                  <a:cubicBezTo>
                    <a:pt x="251" y="7823"/>
                    <a:pt x="322" y="7739"/>
                    <a:pt x="322" y="7656"/>
                  </a:cubicBezTo>
                  <a:lnTo>
                    <a:pt x="322" y="1143"/>
                  </a:lnTo>
                  <a:cubicBezTo>
                    <a:pt x="322" y="965"/>
                    <a:pt x="477" y="822"/>
                    <a:pt x="655" y="822"/>
                  </a:cubicBezTo>
                  <a:lnTo>
                    <a:pt x="1036" y="822"/>
                  </a:lnTo>
                  <a:lnTo>
                    <a:pt x="1036" y="9918"/>
                  </a:lnTo>
                  <a:cubicBezTo>
                    <a:pt x="1036" y="10002"/>
                    <a:pt x="1108" y="10085"/>
                    <a:pt x="1203" y="10085"/>
                  </a:cubicBezTo>
                  <a:lnTo>
                    <a:pt x="7573" y="10085"/>
                  </a:lnTo>
                  <a:cubicBezTo>
                    <a:pt x="7656" y="10085"/>
                    <a:pt x="7728" y="10002"/>
                    <a:pt x="7728" y="9918"/>
                  </a:cubicBezTo>
                  <a:lnTo>
                    <a:pt x="7728" y="822"/>
                  </a:lnTo>
                  <a:lnTo>
                    <a:pt x="8121" y="822"/>
                  </a:lnTo>
                  <a:cubicBezTo>
                    <a:pt x="8299" y="822"/>
                    <a:pt x="8442" y="965"/>
                    <a:pt x="8442" y="1143"/>
                  </a:cubicBezTo>
                  <a:lnTo>
                    <a:pt x="8442" y="10395"/>
                  </a:lnTo>
                  <a:cubicBezTo>
                    <a:pt x="8442" y="10573"/>
                    <a:pt x="8299" y="10716"/>
                    <a:pt x="8121" y="10716"/>
                  </a:cubicBezTo>
                  <a:lnTo>
                    <a:pt x="667" y="10716"/>
                  </a:lnTo>
                  <a:cubicBezTo>
                    <a:pt x="489" y="10716"/>
                    <a:pt x="334" y="10573"/>
                    <a:pt x="334" y="10395"/>
                  </a:cubicBezTo>
                  <a:lnTo>
                    <a:pt x="334" y="8418"/>
                  </a:lnTo>
                  <a:cubicBezTo>
                    <a:pt x="334" y="8323"/>
                    <a:pt x="263" y="8251"/>
                    <a:pt x="167" y="8251"/>
                  </a:cubicBezTo>
                  <a:cubicBezTo>
                    <a:pt x="84" y="8251"/>
                    <a:pt x="12" y="8323"/>
                    <a:pt x="12" y="8418"/>
                  </a:cubicBezTo>
                  <a:lnTo>
                    <a:pt x="12" y="10395"/>
                  </a:lnTo>
                  <a:cubicBezTo>
                    <a:pt x="12" y="10752"/>
                    <a:pt x="298" y="11037"/>
                    <a:pt x="644" y="11037"/>
                  </a:cubicBezTo>
                  <a:lnTo>
                    <a:pt x="8109" y="11037"/>
                  </a:lnTo>
                  <a:cubicBezTo>
                    <a:pt x="8466" y="11037"/>
                    <a:pt x="8740" y="10752"/>
                    <a:pt x="8740" y="10395"/>
                  </a:cubicBezTo>
                  <a:lnTo>
                    <a:pt x="8740" y="1143"/>
                  </a:lnTo>
                  <a:cubicBezTo>
                    <a:pt x="8752" y="810"/>
                    <a:pt x="8454" y="512"/>
                    <a:pt x="8109" y="512"/>
                  </a:cubicBezTo>
                  <a:lnTo>
                    <a:pt x="7299" y="512"/>
                  </a:lnTo>
                  <a:cubicBezTo>
                    <a:pt x="7216" y="512"/>
                    <a:pt x="7144" y="584"/>
                    <a:pt x="7144" y="679"/>
                  </a:cubicBezTo>
                  <a:cubicBezTo>
                    <a:pt x="7144" y="762"/>
                    <a:pt x="7216" y="834"/>
                    <a:pt x="7299" y="834"/>
                  </a:cubicBezTo>
                  <a:lnTo>
                    <a:pt x="7406" y="834"/>
                  </a:lnTo>
                  <a:lnTo>
                    <a:pt x="7406" y="9764"/>
                  </a:lnTo>
                  <a:lnTo>
                    <a:pt x="1370" y="9764"/>
                  </a:lnTo>
                  <a:lnTo>
                    <a:pt x="1370" y="834"/>
                  </a:lnTo>
                  <a:lnTo>
                    <a:pt x="2037" y="834"/>
                  </a:lnTo>
                  <a:lnTo>
                    <a:pt x="2037" y="1215"/>
                  </a:lnTo>
                  <a:cubicBezTo>
                    <a:pt x="2037" y="1489"/>
                    <a:pt x="2263" y="1715"/>
                    <a:pt x="2537" y="1715"/>
                  </a:cubicBezTo>
                  <a:lnTo>
                    <a:pt x="3299" y="1715"/>
                  </a:lnTo>
                  <a:cubicBezTo>
                    <a:pt x="3370" y="2132"/>
                    <a:pt x="3751" y="2465"/>
                    <a:pt x="4192" y="2465"/>
                  </a:cubicBezTo>
                  <a:lnTo>
                    <a:pt x="4549" y="2465"/>
                  </a:lnTo>
                  <a:cubicBezTo>
                    <a:pt x="5001" y="2465"/>
                    <a:pt x="5370" y="2132"/>
                    <a:pt x="5442" y="1715"/>
                  </a:cubicBezTo>
                  <a:lnTo>
                    <a:pt x="6204" y="1715"/>
                  </a:lnTo>
                  <a:cubicBezTo>
                    <a:pt x="6489" y="1715"/>
                    <a:pt x="6704" y="1489"/>
                    <a:pt x="6704" y="1215"/>
                  </a:cubicBezTo>
                  <a:lnTo>
                    <a:pt x="6704" y="512"/>
                  </a:lnTo>
                  <a:cubicBezTo>
                    <a:pt x="6704" y="227"/>
                    <a:pt x="6489" y="0"/>
                    <a:pt x="62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a:off x="8078692" y="3438653"/>
              <a:ext cx="142264" cy="100216"/>
            </a:xfrm>
            <a:custGeom>
              <a:rect b="b" l="l" r="r" t="t"/>
              <a:pathLst>
                <a:path extrusionOk="0" h="3146" w="4466">
                  <a:moveTo>
                    <a:pt x="2742" y="1"/>
                  </a:moveTo>
                  <a:cubicBezTo>
                    <a:pt x="2676" y="1"/>
                    <a:pt x="2609" y="43"/>
                    <a:pt x="2584" y="123"/>
                  </a:cubicBezTo>
                  <a:lnTo>
                    <a:pt x="1989" y="2433"/>
                  </a:lnTo>
                  <a:lnTo>
                    <a:pt x="1429" y="778"/>
                  </a:lnTo>
                  <a:cubicBezTo>
                    <a:pt x="1403" y="705"/>
                    <a:pt x="1335" y="665"/>
                    <a:pt x="1268" y="665"/>
                  </a:cubicBezTo>
                  <a:cubicBezTo>
                    <a:pt x="1216" y="665"/>
                    <a:pt x="1163" y="690"/>
                    <a:pt x="1132" y="742"/>
                  </a:cubicBezTo>
                  <a:lnTo>
                    <a:pt x="656" y="1600"/>
                  </a:lnTo>
                  <a:lnTo>
                    <a:pt x="155" y="1600"/>
                  </a:lnTo>
                  <a:cubicBezTo>
                    <a:pt x="72" y="1600"/>
                    <a:pt x="1" y="1671"/>
                    <a:pt x="1" y="1754"/>
                  </a:cubicBezTo>
                  <a:cubicBezTo>
                    <a:pt x="1" y="1850"/>
                    <a:pt x="72" y="1921"/>
                    <a:pt x="155" y="1921"/>
                  </a:cubicBezTo>
                  <a:lnTo>
                    <a:pt x="739" y="1921"/>
                  </a:lnTo>
                  <a:cubicBezTo>
                    <a:pt x="798" y="1921"/>
                    <a:pt x="846" y="1897"/>
                    <a:pt x="894" y="1838"/>
                  </a:cubicBezTo>
                  <a:lnTo>
                    <a:pt x="1227" y="1219"/>
                  </a:lnTo>
                  <a:lnTo>
                    <a:pt x="1858" y="3040"/>
                  </a:lnTo>
                  <a:cubicBezTo>
                    <a:pt x="1887" y="3110"/>
                    <a:pt x="1951" y="3146"/>
                    <a:pt x="2013" y="3146"/>
                  </a:cubicBezTo>
                  <a:cubicBezTo>
                    <a:pt x="2079" y="3146"/>
                    <a:pt x="2143" y="3107"/>
                    <a:pt x="2168" y="3028"/>
                  </a:cubicBezTo>
                  <a:lnTo>
                    <a:pt x="2763" y="683"/>
                  </a:lnTo>
                  <a:lnTo>
                    <a:pt x="3168" y="1802"/>
                  </a:lnTo>
                  <a:cubicBezTo>
                    <a:pt x="3192" y="1861"/>
                    <a:pt x="3251" y="1909"/>
                    <a:pt x="3311" y="1909"/>
                  </a:cubicBezTo>
                  <a:lnTo>
                    <a:pt x="4287" y="1909"/>
                  </a:lnTo>
                  <a:cubicBezTo>
                    <a:pt x="4370" y="1909"/>
                    <a:pt x="4442" y="1838"/>
                    <a:pt x="4442" y="1742"/>
                  </a:cubicBezTo>
                  <a:cubicBezTo>
                    <a:pt x="4466" y="1671"/>
                    <a:pt x="4382" y="1600"/>
                    <a:pt x="4299" y="1600"/>
                  </a:cubicBezTo>
                  <a:lnTo>
                    <a:pt x="3454" y="1600"/>
                  </a:lnTo>
                  <a:lnTo>
                    <a:pt x="2894" y="111"/>
                  </a:lnTo>
                  <a:cubicBezTo>
                    <a:pt x="2865" y="37"/>
                    <a:pt x="2804" y="1"/>
                    <a:pt x="27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a:off x="8079074" y="3574928"/>
              <a:ext cx="141882" cy="10257"/>
            </a:xfrm>
            <a:custGeom>
              <a:rect b="b" l="l" r="r" t="t"/>
              <a:pathLst>
                <a:path extrusionOk="0" h="322" w="4454">
                  <a:moveTo>
                    <a:pt x="167" y="0"/>
                  </a:moveTo>
                  <a:cubicBezTo>
                    <a:pt x="72" y="0"/>
                    <a:pt x="1" y="72"/>
                    <a:pt x="1" y="155"/>
                  </a:cubicBezTo>
                  <a:cubicBezTo>
                    <a:pt x="1" y="250"/>
                    <a:pt x="72" y="322"/>
                    <a:pt x="167" y="322"/>
                  </a:cubicBezTo>
                  <a:lnTo>
                    <a:pt x="4287" y="322"/>
                  </a:lnTo>
                  <a:cubicBezTo>
                    <a:pt x="4370" y="322"/>
                    <a:pt x="4454" y="250"/>
                    <a:pt x="4454" y="155"/>
                  </a:cubicBezTo>
                  <a:cubicBezTo>
                    <a:pt x="4454" y="72"/>
                    <a:pt x="4370" y="0"/>
                    <a:pt x="428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a:off x="8079074" y="3619685"/>
              <a:ext cx="141882" cy="10640"/>
            </a:xfrm>
            <a:custGeom>
              <a:rect b="b" l="l" r="r" t="t"/>
              <a:pathLst>
                <a:path extrusionOk="0" h="334" w="4454">
                  <a:moveTo>
                    <a:pt x="167" y="0"/>
                  </a:moveTo>
                  <a:cubicBezTo>
                    <a:pt x="72" y="0"/>
                    <a:pt x="1" y="84"/>
                    <a:pt x="1" y="167"/>
                  </a:cubicBezTo>
                  <a:cubicBezTo>
                    <a:pt x="1" y="262"/>
                    <a:pt x="72" y="334"/>
                    <a:pt x="167" y="334"/>
                  </a:cubicBezTo>
                  <a:lnTo>
                    <a:pt x="4287" y="334"/>
                  </a:lnTo>
                  <a:cubicBezTo>
                    <a:pt x="4370" y="334"/>
                    <a:pt x="4454" y="262"/>
                    <a:pt x="4454" y="167"/>
                  </a:cubicBezTo>
                  <a:cubicBezTo>
                    <a:pt x="4454" y="84"/>
                    <a:pt x="4370" y="0"/>
                    <a:pt x="428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 name="Google Shape;124;p11"/>
          <p:cNvSpPr txBox="1"/>
          <p:nvPr/>
        </p:nvSpPr>
        <p:spPr>
          <a:xfrm>
            <a:off x="587888" y="4787425"/>
            <a:ext cx="3252000" cy="2200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Suspected interstitial lung disease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Characterization of interstitial lung disease e.g. </a:t>
            </a:r>
            <a:r>
              <a:rPr lang="ar" sz="1200">
                <a:solidFill>
                  <a:schemeClr val="accent5"/>
                </a:solidFill>
                <a:latin typeface="Mada"/>
                <a:ea typeface="Mada"/>
                <a:cs typeface="Mada"/>
                <a:sym typeface="Mada"/>
              </a:rPr>
              <a:t>sarcoidosis</a:t>
            </a:r>
            <a:r>
              <a:rPr baseline="30000" lang="ar" sz="1200">
                <a:solidFill>
                  <a:schemeClr val="accent5"/>
                </a:solidFill>
                <a:latin typeface="Mada"/>
                <a:ea typeface="Mada"/>
                <a:cs typeface="Mada"/>
                <a:sym typeface="Mada"/>
              </a:rPr>
              <a:t>1</a:t>
            </a:r>
            <a:r>
              <a:rPr lang="ar" sz="1200">
                <a:solidFill>
                  <a:schemeClr val="accent5"/>
                </a:solidFill>
                <a:latin typeface="Mada"/>
                <a:ea typeface="Mada"/>
                <a:cs typeface="Mada"/>
                <a:sym typeface="Mada"/>
              </a:rPr>
              <a:t>, hypersensitivity pneumonitis</a:t>
            </a:r>
            <a:r>
              <a:rPr baseline="30000" lang="ar" sz="1200">
                <a:solidFill>
                  <a:schemeClr val="accent5"/>
                </a:solidFill>
                <a:latin typeface="Mada"/>
                <a:ea typeface="Mada"/>
                <a:cs typeface="Mada"/>
                <a:sym typeface="Mada"/>
              </a:rPr>
              <a:t>2</a:t>
            </a:r>
            <a:r>
              <a:rPr lang="ar" sz="1200">
                <a:solidFill>
                  <a:schemeClr val="accent5"/>
                </a:solidFill>
                <a:latin typeface="Mada"/>
                <a:ea typeface="Mada"/>
                <a:cs typeface="Mada"/>
                <a:sym typeface="Mada"/>
              </a:rPr>
              <a:t>, occupational lung disease and any other form of interstitial pulmonary fibrosis</a:t>
            </a:r>
            <a:r>
              <a:rPr baseline="30000" lang="ar" sz="1200">
                <a:solidFill>
                  <a:schemeClr val="accent5"/>
                </a:solidFill>
                <a:latin typeface="Mada"/>
                <a:ea typeface="Mada"/>
                <a:cs typeface="Mada"/>
                <a:sym typeface="Mada"/>
              </a:rPr>
              <a:t>3</a:t>
            </a:r>
            <a:endParaRPr baseline="30000" sz="1200">
              <a:solidFill>
                <a:schemeClr val="accent5"/>
              </a:solidFill>
              <a:latin typeface="Mada"/>
              <a:ea typeface="Mada"/>
              <a:cs typeface="Mada"/>
              <a:sym typeface="Mada"/>
            </a:endParaRPr>
          </a:p>
          <a:p>
            <a:pPr indent="-304800" lvl="0" marL="457200" rtl="0" algn="l">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Diagnosis of lymphangitis carcinomatosa.</a:t>
            </a:r>
            <a:endParaRPr sz="1200">
              <a:solidFill>
                <a:schemeClr val="accent5"/>
              </a:solidFill>
              <a:latin typeface="Mada"/>
              <a:ea typeface="Mada"/>
              <a:cs typeface="Mada"/>
              <a:sym typeface="Mada"/>
            </a:endParaRPr>
          </a:p>
          <a:p>
            <a:pPr indent="-304800" lvl="0" marL="457200" rtl="0" algn="l">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Suspected opportunistic lung infection in immunocompromised patients</a:t>
            </a:r>
            <a:endParaRPr sz="1200">
              <a:solidFill>
                <a:schemeClr val="accent5"/>
              </a:solidFill>
              <a:latin typeface="Mada"/>
              <a:ea typeface="Mada"/>
              <a:cs typeface="Mada"/>
              <a:sym typeface="Mada"/>
            </a:endParaRPr>
          </a:p>
        </p:txBody>
      </p:sp>
      <p:sp>
        <p:nvSpPr>
          <p:cNvPr id="125" name="Google Shape;125;p11"/>
          <p:cNvSpPr txBox="1"/>
          <p:nvPr/>
        </p:nvSpPr>
        <p:spPr>
          <a:xfrm>
            <a:off x="4184300" y="4727525"/>
            <a:ext cx="2967600" cy="1741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Characterization of solitary pulmonary nodules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Diagnosis of </a:t>
            </a:r>
            <a:r>
              <a:rPr b="1" lang="ar" sz="1200">
                <a:solidFill>
                  <a:srgbClr val="CC0000"/>
                </a:solidFill>
                <a:latin typeface="Mada"/>
                <a:ea typeface="Mada"/>
                <a:cs typeface="Mada"/>
                <a:sym typeface="Mada"/>
              </a:rPr>
              <a:t>bronchiectasis</a:t>
            </a:r>
            <a:r>
              <a:rPr lang="ar" sz="1200">
                <a:solidFill>
                  <a:schemeClr val="dk1"/>
                </a:solidFill>
                <a:latin typeface="Mada"/>
                <a:ea typeface="Mada"/>
                <a:cs typeface="Mada"/>
                <a:sym typeface="Mada"/>
              </a:rPr>
              <a:t>;</a:t>
            </a:r>
            <a:r>
              <a:rPr lang="ar" sz="1200">
                <a:solidFill>
                  <a:srgbClr val="0B5394"/>
                </a:solidFill>
                <a:latin typeface="Mada"/>
                <a:ea typeface="Mada"/>
                <a:cs typeface="Mada"/>
                <a:sym typeface="Mada"/>
              </a:rPr>
              <a:t> </a:t>
            </a:r>
            <a:r>
              <a:rPr lang="ar" sz="1200">
                <a:solidFill>
                  <a:schemeClr val="accent5"/>
                </a:solidFill>
                <a:latin typeface="Mada"/>
                <a:ea typeface="Mada"/>
                <a:cs typeface="Mada"/>
                <a:sym typeface="Mada"/>
              </a:rPr>
              <a:t>it has a sensitivity and specificity of greater than 90%. </a:t>
            </a:r>
            <a:endParaRPr b="1" baseline="30000" sz="1200">
              <a:solidFill>
                <a:schemeClr val="dk1"/>
              </a:solidFill>
              <a:latin typeface="Mada"/>
              <a:ea typeface="Mada"/>
              <a:cs typeface="Mada"/>
              <a:sym typeface="Mada"/>
            </a:endParaRPr>
          </a:p>
          <a:p>
            <a:pPr indent="-304800" lvl="0" marL="457200" rtl="0" algn="l">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Distinction of emphysema from diffuse parenchymal lung disease or pulmonary vascular disease as a cause of a low gas transfer factor with otherwise normal lung function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31" name="Google Shape;131;p12"/>
          <p:cNvSpPr/>
          <p:nvPr/>
        </p:nvSpPr>
        <p:spPr>
          <a:xfrm>
            <a:off x="179850" y="6733500"/>
            <a:ext cx="7124700" cy="25728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F3F3F3"/>
                </a:solidFill>
                <a:latin typeface="Pacifico"/>
                <a:ea typeface="Pacifico"/>
                <a:cs typeface="Pacifico"/>
                <a:sym typeface="Pacifico"/>
              </a:rPr>
              <a:t>An area for your notes </a:t>
            </a:r>
            <a:endParaRPr/>
          </a:p>
        </p:txBody>
      </p:sp>
      <p:cxnSp>
        <p:nvCxnSpPr>
          <p:cNvPr id="132" name="Google Shape;132;p12"/>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pic>
        <p:nvPicPr>
          <p:cNvPr id="133" name="Google Shape;133;p12"/>
          <p:cNvPicPr preferRelativeResize="0"/>
          <p:nvPr/>
        </p:nvPicPr>
        <p:blipFill rotWithShape="1">
          <a:blip r:embed="rId3">
            <a:alphaModFix/>
          </a:blip>
          <a:srcRect b="19127" l="0" r="0" t="6847"/>
          <a:stretch/>
        </p:blipFill>
        <p:spPr>
          <a:xfrm>
            <a:off x="5608200" y="1064200"/>
            <a:ext cx="1498200" cy="1227900"/>
          </a:xfrm>
          <a:prstGeom prst="ellipse">
            <a:avLst/>
          </a:prstGeom>
          <a:noFill/>
          <a:ln>
            <a:noFill/>
          </a:ln>
        </p:spPr>
      </p:pic>
      <p:grpSp>
        <p:nvGrpSpPr>
          <p:cNvPr id="134" name="Google Shape;134;p12"/>
          <p:cNvGrpSpPr/>
          <p:nvPr/>
        </p:nvGrpSpPr>
        <p:grpSpPr>
          <a:xfrm>
            <a:off x="5440299" y="4246247"/>
            <a:ext cx="1534060" cy="1354696"/>
            <a:chOff x="14116360" y="5058475"/>
            <a:chExt cx="1714800" cy="1630200"/>
          </a:xfrm>
        </p:grpSpPr>
        <p:pic>
          <p:nvPicPr>
            <p:cNvPr id="135" name="Google Shape;135;p12"/>
            <p:cNvPicPr preferRelativeResize="0"/>
            <p:nvPr/>
          </p:nvPicPr>
          <p:blipFill rotWithShape="1">
            <a:blip r:embed="rId4">
              <a:alphaModFix/>
            </a:blip>
            <a:srcRect b="10723" l="0" r="0" t="6849"/>
            <a:stretch/>
          </p:blipFill>
          <p:spPr>
            <a:xfrm>
              <a:off x="14116360" y="5058475"/>
              <a:ext cx="1714800" cy="1630200"/>
            </a:xfrm>
            <a:prstGeom prst="ellipse">
              <a:avLst/>
            </a:prstGeom>
            <a:noFill/>
            <a:ln>
              <a:noFill/>
            </a:ln>
          </p:spPr>
        </p:pic>
        <p:sp>
          <p:nvSpPr>
            <p:cNvPr id="136" name="Google Shape;136;p12"/>
            <p:cNvSpPr/>
            <p:nvPr/>
          </p:nvSpPr>
          <p:spPr>
            <a:xfrm rot="-572639">
              <a:off x="15229369" y="5367442"/>
              <a:ext cx="276832" cy="464623"/>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 name="Google Shape;137;p12"/>
          <p:cNvGrpSpPr/>
          <p:nvPr/>
        </p:nvGrpSpPr>
        <p:grpSpPr>
          <a:xfrm>
            <a:off x="355575" y="1064189"/>
            <a:ext cx="4193524" cy="2994911"/>
            <a:chOff x="9619857" y="2618993"/>
            <a:chExt cx="4193524" cy="2994911"/>
          </a:xfrm>
        </p:grpSpPr>
        <p:pic>
          <p:nvPicPr>
            <p:cNvPr id="138" name="Google Shape;138;p12"/>
            <p:cNvPicPr preferRelativeResize="0"/>
            <p:nvPr/>
          </p:nvPicPr>
          <p:blipFill>
            <a:blip r:embed="rId5">
              <a:alphaModFix/>
            </a:blip>
            <a:stretch>
              <a:fillRect/>
            </a:stretch>
          </p:blipFill>
          <p:spPr>
            <a:xfrm>
              <a:off x="10018307" y="2618993"/>
              <a:ext cx="1498199" cy="1277100"/>
            </a:xfrm>
            <a:prstGeom prst="rect">
              <a:avLst/>
            </a:prstGeom>
            <a:noFill/>
            <a:ln>
              <a:noFill/>
            </a:ln>
          </p:spPr>
        </p:pic>
        <p:pic>
          <p:nvPicPr>
            <p:cNvPr id="139" name="Google Shape;139;p12"/>
            <p:cNvPicPr preferRelativeResize="0"/>
            <p:nvPr/>
          </p:nvPicPr>
          <p:blipFill>
            <a:blip r:embed="rId6">
              <a:alphaModFix/>
            </a:blip>
            <a:stretch>
              <a:fillRect/>
            </a:stretch>
          </p:blipFill>
          <p:spPr>
            <a:xfrm>
              <a:off x="12275182" y="2619001"/>
              <a:ext cx="1538199" cy="1235675"/>
            </a:xfrm>
            <a:prstGeom prst="rect">
              <a:avLst/>
            </a:prstGeom>
            <a:noFill/>
            <a:ln cap="flat" cmpd="sng" w="9525">
              <a:solidFill>
                <a:srgbClr val="D9D9D9"/>
              </a:solidFill>
              <a:prstDash val="solid"/>
              <a:round/>
              <a:headEnd len="sm" w="sm" type="none"/>
              <a:tailEnd len="sm" w="sm" type="none"/>
            </a:ln>
          </p:spPr>
        </p:pic>
        <p:sp>
          <p:nvSpPr>
            <p:cNvPr id="140" name="Google Shape;140;p12"/>
            <p:cNvSpPr txBox="1"/>
            <p:nvPr/>
          </p:nvSpPr>
          <p:spPr>
            <a:xfrm>
              <a:off x="9619857" y="3972303"/>
              <a:ext cx="4193400" cy="1641600"/>
            </a:xfrm>
            <a:prstGeom prst="rect">
              <a:avLst/>
            </a:prstGeom>
            <a:solidFill>
              <a:schemeClr val="accent4"/>
            </a:solidFill>
            <a:ln cap="flat" cmpd="sng" w="19050">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6AA84F"/>
                  </a:solidFill>
                  <a:latin typeface="Mada"/>
                  <a:ea typeface="Mada"/>
                  <a:cs typeface="Mada"/>
                  <a:sym typeface="Mada"/>
                </a:rPr>
                <a:t>Reticulation bilaterally with small cystic structure (Honeycombing or fibrotic strands)</a:t>
              </a:r>
              <a:endParaRPr sz="1200">
                <a:solidFill>
                  <a:srgbClr val="6AA84F"/>
                </a:solidFill>
                <a:latin typeface="Mada"/>
                <a:ea typeface="Mada"/>
                <a:cs typeface="Mada"/>
                <a:sym typeface="Mada"/>
              </a:endParaRPr>
            </a:p>
            <a:p>
              <a:pPr indent="0" lvl="0" marL="0" rtl="0" algn="ctr">
                <a:spcBef>
                  <a:spcPts val="0"/>
                </a:spcBef>
                <a:spcAft>
                  <a:spcPts val="0"/>
                </a:spcAft>
                <a:buNone/>
              </a:pPr>
              <a:r>
                <a:rPr lang="ar" sz="1200">
                  <a:solidFill>
                    <a:srgbClr val="6AA84F"/>
                  </a:solidFill>
                  <a:latin typeface="Mada"/>
                  <a:ea typeface="Mada"/>
                  <a:cs typeface="Mada"/>
                  <a:sym typeface="Mada"/>
                </a:rPr>
                <a:t>With these finding we can diagnose this patient with pulmonary fibrosis (But you can’t say that the patient has idiopathic pulmonary fibrosis (IPF), you have to exclude other causes of pulmonary fibrosis first e.g. Connective tissue disorders, drug-induced, environmental factor, familial, congenital)</a:t>
              </a:r>
              <a:endParaRPr sz="1200">
                <a:solidFill>
                  <a:srgbClr val="6AA84F"/>
                </a:solidFill>
                <a:latin typeface="Mada"/>
                <a:ea typeface="Mada"/>
                <a:cs typeface="Mada"/>
                <a:sym typeface="Mada"/>
              </a:endParaRPr>
            </a:p>
          </p:txBody>
        </p:sp>
      </p:grpSp>
      <p:sp>
        <p:nvSpPr>
          <p:cNvPr id="141" name="Google Shape;141;p12"/>
          <p:cNvSpPr txBox="1"/>
          <p:nvPr/>
        </p:nvSpPr>
        <p:spPr>
          <a:xfrm>
            <a:off x="4819675" y="2396950"/>
            <a:ext cx="2484900" cy="1662000"/>
          </a:xfrm>
          <a:prstGeom prst="rect">
            <a:avLst/>
          </a:prstGeom>
          <a:solidFill>
            <a:schemeClr val="accent4"/>
          </a:solidFill>
          <a:ln cap="flat" cmpd="sng" w="19050">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ar" sz="1200">
                <a:solidFill>
                  <a:srgbClr val="6AA84F"/>
                </a:solidFill>
                <a:latin typeface="Mada"/>
                <a:ea typeface="Mada"/>
                <a:cs typeface="Mada"/>
                <a:sym typeface="Mada"/>
              </a:rPr>
              <a:t>Hypersensitivity Pneumonitis :</a:t>
            </a:r>
            <a:r>
              <a:rPr lang="ar" sz="1200">
                <a:solidFill>
                  <a:srgbClr val="6AA84F"/>
                </a:solidFill>
                <a:latin typeface="Mada"/>
                <a:ea typeface="Mada"/>
                <a:cs typeface="Mada"/>
                <a:sym typeface="Mada"/>
              </a:rPr>
              <a:t> mosaic pattern (=air trapping), ground-glass opacity, (normal &amp; abnormal areas)</a:t>
            </a:r>
            <a:endParaRPr sz="1200">
              <a:solidFill>
                <a:srgbClr val="6AA84F"/>
              </a:solidFill>
              <a:latin typeface="Mada"/>
              <a:ea typeface="Mada"/>
              <a:cs typeface="Mada"/>
              <a:sym typeface="Mada"/>
            </a:endParaRPr>
          </a:p>
          <a:p>
            <a:pPr indent="0" lvl="0" marL="0" rtl="0" algn="ctr">
              <a:lnSpc>
                <a:spcPct val="100000"/>
              </a:lnSpc>
              <a:spcBef>
                <a:spcPts val="0"/>
              </a:spcBef>
              <a:spcAft>
                <a:spcPts val="0"/>
              </a:spcAft>
              <a:buNone/>
            </a:pPr>
            <a:r>
              <a:rPr lang="ar" sz="1200">
                <a:solidFill>
                  <a:srgbClr val="6AA84F"/>
                </a:solidFill>
                <a:latin typeface="Mada"/>
                <a:ea typeface="Mada"/>
                <a:cs typeface="Mada"/>
                <a:sym typeface="Mada"/>
              </a:rPr>
              <a:t>an example is a patient working in a farm and exposed to pigeon</a:t>
            </a:r>
            <a:endParaRPr sz="1200">
              <a:solidFill>
                <a:srgbClr val="6AA84F"/>
              </a:solidFill>
              <a:latin typeface="Mada"/>
              <a:ea typeface="Mada"/>
              <a:cs typeface="Mada"/>
              <a:sym typeface="Mada"/>
            </a:endParaRPr>
          </a:p>
        </p:txBody>
      </p:sp>
      <p:sp>
        <p:nvSpPr>
          <p:cNvPr id="142" name="Google Shape;142;p12"/>
          <p:cNvSpPr txBox="1"/>
          <p:nvPr/>
        </p:nvSpPr>
        <p:spPr>
          <a:xfrm>
            <a:off x="5228725" y="5788250"/>
            <a:ext cx="2075700" cy="819000"/>
          </a:xfrm>
          <a:prstGeom prst="rect">
            <a:avLst/>
          </a:prstGeom>
          <a:solidFill>
            <a:schemeClr val="accent4"/>
          </a:solidFill>
          <a:ln cap="flat" cmpd="sng" w="19050">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6AA84F"/>
                </a:solidFill>
                <a:latin typeface="Mada"/>
                <a:ea typeface="Mada"/>
                <a:cs typeface="Mada"/>
                <a:sym typeface="Mada"/>
              </a:rPr>
              <a:t>Here it shows cystic type (</a:t>
            </a:r>
            <a:r>
              <a:rPr lang="ar" sz="1200">
                <a:solidFill>
                  <a:srgbClr val="6AA84F"/>
                </a:solidFill>
                <a:latin typeface="Mada"/>
                <a:ea typeface="Mada"/>
                <a:cs typeface="Mada"/>
                <a:sym typeface="Mada"/>
              </a:rPr>
              <a:t>Grape-like) </a:t>
            </a:r>
            <a:r>
              <a:rPr lang="ar" sz="1200">
                <a:solidFill>
                  <a:srgbClr val="6AA84F"/>
                </a:solidFill>
                <a:latin typeface="Mada"/>
                <a:ea typeface="Mada"/>
                <a:cs typeface="Mada"/>
                <a:sym typeface="Mada"/>
              </a:rPr>
              <a:t>bronchiectasis</a:t>
            </a:r>
            <a:endParaRPr sz="1200"/>
          </a:p>
        </p:txBody>
      </p:sp>
      <p:pic>
        <p:nvPicPr>
          <p:cNvPr id="143" name="Google Shape;143;p12"/>
          <p:cNvPicPr preferRelativeResize="0"/>
          <p:nvPr/>
        </p:nvPicPr>
        <p:blipFill rotWithShape="1">
          <a:blip r:embed="rId7">
            <a:alphaModFix/>
          </a:blip>
          <a:srcRect b="12282" l="0" r="0" t="17408"/>
          <a:stretch/>
        </p:blipFill>
        <p:spPr>
          <a:xfrm>
            <a:off x="3064550" y="4207738"/>
            <a:ext cx="1666800" cy="1437900"/>
          </a:xfrm>
          <a:prstGeom prst="ellipse">
            <a:avLst/>
          </a:prstGeom>
          <a:noFill/>
          <a:ln>
            <a:noFill/>
          </a:ln>
        </p:spPr>
      </p:pic>
      <p:pic>
        <p:nvPicPr>
          <p:cNvPr id="144" name="Google Shape;144;p12"/>
          <p:cNvPicPr preferRelativeResize="0"/>
          <p:nvPr/>
        </p:nvPicPr>
        <p:blipFill rotWithShape="1">
          <a:blip r:embed="rId8">
            <a:alphaModFix/>
          </a:blip>
          <a:srcRect b="27927" l="14154" r="63934" t="44052"/>
          <a:stretch/>
        </p:blipFill>
        <p:spPr>
          <a:xfrm>
            <a:off x="857400" y="4215513"/>
            <a:ext cx="1498200" cy="1437900"/>
          </a:xfrm>
          <a:prstGeom prst="ellipse">
            <a:avLst/>
          </a:prstGeom>
          <a:noFill/>
          <a:ln>
            <a:noFill/>
          </a:ln>
        </p:spPr>
      </p:pic>
      <p:sp>
        <p:nvSpPr>
          <p:cNvPr id="145" name="Google Shape;145;p12"/>
          <p:cNvSpPr txBox="1"/>
          <p:nvPr/>
        </p:nvSpPr>
        <p:spPr>
          <a:xfrm>
            <a:off x="3186175" y="5794282"/>
            <a:ext cx="1633500" cy="819000"/>
          </a:xfrm>
          <a:prstGeom prst="rect">
            <a:avLst/>
          </a:prstGeom>
          <a:solidFill>
            <a:schemeClr val="accent4"/>
          </a:solidFill>
          <a:ln cap="flat" cmpd="sng" w="19050">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6AA84F"/>
                </a:solidFill>
                <a:latin typeface="Mada"/>
                <a:ea typeface="Mada"/>
                <a:cs typeface="Mada"/>
                <a:sym typeface="Mada"/>
              </a:rPr>
              <a:t>severe pulmonary fibrosis</a:t>
            </a:r>
            <a:endParaRPr sz="1200"/>
          </a:p>
        </p:txBody>
      </p:sp>
      <p:sp>
        <p:nvSpPr>
          <p:cNvPr id="146" name="Google Shape;146;p12"/>
          <p:cNvSpPr txBox="1"/>
          <p:nvPr/>
        </p:nvSpPr>
        <p:spPr>
          <a:xfrm>
            <a:off x="179850" y="5809825"/>
            <a:ext cx="2853300" cy="819000"/>
          </a:xfrm>
          <a:prstGeom prst="rect">
            <a:avLst/>
          </a:prstGeom>
          <a:solidFill>
            <a:schemeClr val="accent4"/>
          </a:solidFill>
          <a:ln cap="flat" cmpd="sng" w="19050">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6AA84F"/>
                </a:solidFill>
                <a:latin typeface="Mada"/>
                <a:ea typeface="Mada"/>
                <a:cs typeface="Mada"/>
                <a:sym typeface="Mada"/>
              </a:rPr>
              <a:t>Sarcoidosis: </a:t>
            </a:r>
            <a:r>
              <a:rPr lang="ar" sz="1200">
                <a:solidFill>
                  <a:srgbClr val="6AA84F"/>
                </a:solidFill>
                <a:latin typeface="Mada"/>
                <a:ea typeface="Mada"/>
                <a:cs typeface="Mada"/>
                <a:sym typeface="Mada"/>
              </a:rPr>
              <a:t>it has similar picture to pulmonary fibrosis but it has predilection toward the bronchioles and you can see the fibrotic strands are going central.</a:t>
            </a:r>
            <a:endParaRPr sz="1200">
              <a:solidFill>
                <a:srgbClr val="6AA84F"/>
              </a:solidFill>
              <a:latin typeface="Mada"/>
              <a:ea typeface="Mada"/>
              <a:cs typeface="Mada"/>
              <a:sym typeface="Mada"/>
            </a:endParaRPr>
          </a:p>
        </p:txBody>
      </p:sp>
      <p:sp>
        <p:nvSpPr>
          <p:cNvPr id="147" name="Google Shape;147;p12"/>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HRCT</a:t>
            </a:r>
            <a:endParaRPr b="1" sz="2600">
              <a:latin typeface="Mada"/>
              <a:ea typeface="Mada"/>
              <a:cs typeface="Mada"/>
              <a:sym typeface="Mad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53" name="Google Shape;153;p13"/>
          <p:cNvSpPr txBox="1"/>
          <p:nvPr/>
        </p:nvSpPr>
        <p:spPr>
          <a:xfrm>
            <a:off x="260550" y="4720863"/>
            <a:ext cx="6245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accent5"/>
              </a:buClr>
              <a:buSzPts val="2200"/>
              <a:buFont typeface="Mada"/>
              <a:buChar char="◄"/>
            </a:pPr>
            <a:r>
              <a:rPr b="1" lang="ar" sz="2200">
                <a:solidFill>
                  <a:schemeClr val="accent5"/>
                </a:solidFill>
                <a:highlight>
                  <a:schemeClr val="accent4"/>
                </a:highlight>
                <a:latin typeface="Mada"/>
                <a:ea typeface="Mada"/>
                <a:cs typeface="Mada"/>
                <a:sym typeface="Mada"/>
              </a:rPr>
              <a:t>MRI</a:t>
            </a:r>
            <a:endParaRPr b="1" sz="2200">
              <a:solidFill>
                <a:schemeClr val="accent5"/>
              </a:solidFill>
              <a:highlight>
                <a:schemeClr val="accent4"/>
              </a:highlight>
              <a:latin typeface="Mada"/>
              <a:ea typeface="Mada"/>
              <a:cs typeface="Mada"/>
              <a:sym typeface="Mada"/>
            </a:endParaRPr>
          </a:p>
        </p:txBody>
      </p:sp>
      <p:sp>
        <p:nvSpPr>
          <p:cNvPr id="154" name="Google Shape;154;p13"/>
          <p:cNvSpPr txBox="1"/>
          <p:nvPr/>
        </p:nvSpPr>
        <p:spPr>
          <a:xfrm>
            <a:off x="260550" y="6176023"/>
            <a:ext cx="6245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accent5"/>
              </a:buClr>
              <a:buSzPts val="2200"/>
              <a:buFont typeface="Mada"/>
              <a:buChar char="◄"/>
            </a:pPr>
            <a:r>
              <a:rPr b="1" lang="ar" sz="2200">
                <a:solidFill>
                  <a:schemeClr val="accent5"/>
                </a:solidFill>
                <a:highlight>
                  <a:schemeClr val="accent4"/>
                </a:highlight>
                <a:latin typeface="Mada"/>
                <a:ea typeface="Mada"/>
                <a:cs typeface="Mada"/>
                <a:sym typeface="Mada"/>
              </a:rPr>
              <a:t>Transthoracic Ultrasound</a:t>
            </a:r>
            <a:endParaRPr b="1" sz="2200">
              <a:solidFill>
                <a:schemeClr val="accent5"/>
              </a:solidFill>
              <a:highlight>
                <a:schemeClr val="accent4"/>
              </a:highlight>
              <a:latin typeface="Mada"/>
              <a:ea typeface="Mada"/>
              <a:cs typeface="Mada"/>
              <a:sym typeface="Mada"/>
            </a:endParaRPr>
          </a:p>
        </p:txBody>
      </p:sp>
      <p:sp>
        <p:nvSpPr>
          <p:cNvPr id="155" name="Google Shape;155;p13"/>
          <p:cNvSpPr txBox="1"/>
          <p:nvPr/>
        </p:nvSpPr>
        <p:spPr>
          <a:xfrm>
            <a:off x="179925" y="937725"/>
            <a:ext cx="6245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CT angiography</a:t>
            </a:r>
            <a:endParaRPr b="1" sz="2200">
              <a:highlight>
                <a:schemeClr val="accent4"/>
              </a:highlight>
              <a:latin typeface="Mada"/>
              <a:ea typeface="Mada"/>
              <a:cs typeface="Mada"/>
              <a:sym typeface="Mada"/>
            </a:endParaRPr>
          </a:p>
        </p:txBody>
      </p:sp>
      <p:sp>
        <p:nvSpPr>
          <p:cNvPr id="156" name="Google Shape;156;p1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CT Imaging</a:t>
            </a:r>
            <a:endParaRPr b="1" sz="2600">
              <a:latin typeface="Mada"/>
              <a:ea typeface="Mada"/>
              <a:cs typeface="Mada"/>
              <a:sym typeface="Mada"/>
            </a:endParaRPr>
          </a:p>
        </p:txBody>
      </p:sp>
      <p:grpSp>
        <p:nvGrpSpPr>
          <p:cNvPr id="157" name="Google Shape;157;p13"/>
          <p:cNvGrpSpPr/>
          <p:nvPr/>
        </p:nvGrpSpPr>
        <p:grpSpPr>
          <a:xfrm>
            <a:off x="633734" y="3322007"/>
            <a:ext cx="1828807" cy="1411782"/>
            <a:chOff x="340731" y="1327772"/>
            <a:chExt cx="2926560" cy="3657466"/>
          </a:xfrm>
        </p:grpSpPr>
        <p:sp>
          <p:nvSpPr>
            <p:cNvPr id="158" name="Google Shape;158;p13"/>
            <p:cNvSpPr txBox="1"/>
            <p:nvPr/>
          </p:nvSpPr>
          <p:spPr>
            <a:xfrm>
              <a:off x="340731" y="1327772"/>
              <a:ext cx="2926200" cy="523200"/>
            </a:xfrm>
            <a:prstGeom prst="rect">
              <a:avLst/>
            </a:prstGeom>
            <a:noFill/>
            <a:ln>
              <a:noFill/>
            </a:ln>
          </p:spPr>
          <p:txBody>
            <a:bodyPr anchorCtr="0" anchor="b" bIns="45700" lIns="0" spcFirstLastPara="1" rIns="0" wrap="square" tIns="45700">
              <a:noAutofit/>
            </a:bodyPr>
            <a:lstStyle/>
            <a:p>
              <a:pPr indent="0" lvl="0" marL="0" marR="0" rtl="0" algn="ctr">
                <a:lnSpc>
                  <a:spcPct val="150000"/>
                </a:lnSpc>
                <a:spcBef>
                  <a:spcPts val="0"/>
                </a:spcBef>
                <a:spcAft>
                  <a:spcPts val="0"/>
                </a:spcAft>
                <a:buNone/>
              </a:pPr>
              <a:r>
                <a:rPr b="1" lang="ar">
                  <a:latin typeface="Mada"/>
                  <a:ea typeface="Mada"/>
                  <a:cs typeface="Mada"/>
                  <a:sym typeface="Mada"/>
                </a:rPr>
                <a:t>Contraindications</a:t>
              </a:r>
              <a:endParaRPr>
                <a:latin typeface="Mada"/>
                <a:ea typeface="Mada"/>
                <a:cs typeface="Mada"/>
                <a:sym typeface="Mada"/>
              </a:endParaRPr>
            </a:p>
          </p:txBody>
        </p:sp>
        <p:sp>
          <p:nvSpPr>
            <p:cNvPr id="159" name="Google Shape;159;p13"/>
            <p:cNvSpPr txBox="1"/>
            <p:nvPr/>
          </p:nvSpPr>
          <p:spPr>
            <a:xfrm>
              <a:off x="341091" y="2215338"/>
              <a:ext cx="2926200" cy="2769900"/>
            </a:xfrm>
            <a:prstGeom prst="rect">
              <a:avLst/>
            </a:prstGeom>
            <a:noFill/>
            <a:ln>
              <a:noFill/>
            </a:ln>
          </p:spPr>
          <p:txBody>
            <a:bodyPr anchorCtr="0" anchor="t" bIns="45700" lIns="0" spcFirstLastPara="1" rIns="0" wrap="square" tIns="45700">
              <a:noAutofit/>
            </a:bodyPr>
            <a:lstStyle/>
            <a:p>
              <a:pPr indent="-304800" lvl="0" marL="457200" rtl="0" algn="l">
                <a:lnSpc>
                  <a:spcPct val="150000"/>
                </a:lnSpc>
                <a:spcBef>
                  <a:spcPts val="0"/>
                </a:spcBef>
                <a:spcAft>
                  <a:spcPts val="0"/>
                </a:spcAft>
                <a:buClr>
                  <a:srgbClr val="999999"/>
                </a:buClr>
                <a:buSzPts val="1200"/>
                <a:buFont typeface="Mada"/>
                <a:buChar char="●"/>
              </a:pPr>
              <a:r>
                <a:rPr lang="ar" sz="1200">
                  <a:solidFill>
                    <a:schemeClr val="accent5"/>
                  </a:solidFill>
                  <a:latin typeface="Mada"/>
                  <a:ea typeface="Mada"/>
                  <a:cs typeface="Mada"/>
                  <a:sym typeface="Mada"/>
                </a:rPr>
                <a:t>Renal failure</a:t>
              </a:r>
              <a:r>
                <a:rPr lang="ar" sz="1200">
                  <a:solidFill>
                    <a:srgbClr val="999999"/>
                  </a:solidFill>
                  <a:latin typeface="Mada"/>
                  <a:ea typeface="Mada"/>
                  <a:cs typeface="Mada"/>
                  <a:sym typeface="Mada"/>
                </a:rPr>
                <a:t> </a:t>
              </a:r>
              <a:endParaRPr>
                <a:solidFill>
                  <a:srgbClr val="999999"/>
                </a:solidFill>
              </a:endParaRPr>
            </a:p>
            <a:p>
              <a:pPr indent="-304800" lvl="0" marL="457200" rtl="0" algn="l">
                <a:lnSpc>
                  <a:spcPct val="150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Allergy to contrast</a:t>
              </a:r>
              <a:r>
                <a:rPr b="1" baseline="30000" lang="ar" sz="1200">
                  <a:solidFill>
                    <a:srgbClr val="6AA84F"/>
                  </a:solidFill>
                  <a:latin typeface="Mada"/>
                  <a:ea typeface="Mada"/>
                  <a:cs typeface="Mada"/>
                  <a:sym typeface="Mada"/>
                </a:rPr>
                <a:t>1</a:t>
              </a:r>
              <a:endParaRPr b="1" baseline="30000" sz="1200">
                <a:solidFill>
                  <a:srgbClr val="6AA84F"/>
                </a:solidFill>
                <a:latin typeface="Mada"/>
                <a:ea typeface="Mada"/>
                <a:cs typeface="Mada"/>
                <a:sym typeface="Mada"/>
              </a:endParaRPr>
            </a:p>
            <a:p>
              <a:pPr indent="-304800" lvl="0" marL="457200" rtl="0" algn="l">
                <a:lnSpc>
                  <a:spcPct val="150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Pregnancy</a:t>
              </a:r>
              <a:r>
                <a:rPr b="1" baseline="30000" lang="ar" sz="1200">
                  <a:solidFill>
                    <a:srgbClr val="6AA84F"/>
                  </a:solidFill>
                  <a:latin typeface="Mada"/>
                  <a:ea typeface="Mada"/>
                  <a:cs typeface="Mada"/>
                  <a:sym typeface="Mada"/>
                </a:rPr>
                <a:t>1</a:t>
              </a:r>
              <a:endParaRPr b="1" baseline="30000">
                <a:solidFill>
                  <a:srgbClr val="6AA84F"/>
                </a:solidFill>
              </a:endParaRPr>
            </a:p>
          </p:txBody>
        </p:sp>
      </p:grpSp>
      <p:grpSp>
        <p:nvGrpSpPr>
          <p:cNvPr id="160" name="Google Shape;160;p13"/>
          <p:cNvGrpSpPr/>
          <p:nvPr/>
        </p:nvGrpSpPr>
        <p:grpSpPr>
          <a:xfrm>
            <a:off x="4869125" y="3454050"/>
            <a:ext cx="2590875" cy="1371857"/>
            <a:chOff x="145005" y="1705913"/>
            <a:chExt cx="3527400" cy="3554033"/>
          </a:xfrm>
        </p:grpSpPr>
        <p:sp>
          <p:nvSpPr>
            <p:cNvPr id="161" name="Google Shape;161;p13"/>
            <p:cNvSpPr txBox="1"/>
            <p:nvPr/>
          </p:nvSpPr>
          <p:spPr>
            <a:xfrm>
              <a:off x="289608" y="1705913"/>
              <a:ext cx="2926200" cy="523200"/>
            </a:xfrm>
            <a:prstGeom prst="rect">
              <a:avLst/>
            </a:prstGeom>
            <a:noFill/>
            <a:ln>
              <a:noFill/>
            </a:ln>
          </p:spPr>
          <p:txBody>
            <a:bodyPr anchorCtr="0" anchor="b" bIns="45700" lIns="0" spcFirstLastPara="1" rIns="0" wrap="square" tIns="45700">
              <a:noAutofit/>
            </a:bodyPr>
            <a:lstStyle/>
            <a:p>
              <a:pPr indent="0" lvl="0" marL="0" marR="0" rtl="0" algn="ctr">
                <a:lnSpc>
                  <a:spcPct val="115000"/>
                </a:lnSpc>
                <a:spcBef>
                  <a:spcPts val="0"/>
                </a:spcBef>
                <a:spcAft>
                  <a:spcPts val="0"/>
                </a:spcAft>
                <a:buNone/>
              </a:pPr>
              <a:r>
                <a:rPr b="1" lang="ar">
                  <a:latin typeface="Mada"/>
                  <a:ea typeface="Mada"/>
                  <a:cs typeface="Mada"/>
                  <a:sym typeface="Mada"/>
                </a:rPr>
                <a:t>Advantages</a:t>
              </a:r>
              <a:endParaRPr>
                <a:latin typeface="Mada"/>
                <a:ea typeface="Mada"/>
                <a:cs typeface="Mada"/>
                <a:sym typeface="Mada"/>
              </a:endParaRPr>
            </a:p>
          </p:txBody>
        </p:sp>
        <p:sp>
          <p:nvSpPr>
            <p:cNvPr id="162" name="Google Shape;162;p13"/>
            <p:cNvSpPr txBox="1"/>
            <p:nvPr/>
          </p:nvSpPr>
          <p:spPr>
            <a:xfrm>
              <a:off x="145005" y="2490046"/>
              <a:ext cx="3527400" cy="2769900"/>
            </a:xfrm>
            <a:prstGeom prst="rect">
              <a:avLst/>
            </a:prstGeom>
            <a:noFill/>
            <a:ln>
              <a:noFill/>
            </a:ln>
          </p:spPr>
          <p:txBody>
            <a:bodyPr anchorCtr="0" anchor="t" bIns="45700" lIns="0" spcFirstLastPara="1" rIns="0" wrap="square" tIns="45700">
              <a:noAutofit/>
            </a:bodyPr>
            <a:lstStyle/>
            <a:p>
              <a:pPr indent="-304800" lvl="0" marL="457200" rtl="0" algn="l">
                <a:lnSpc>
                  <a:spcPct val="115000"/>
                </a:lnSpc>
                <a:spcBef>
                  <a:spcPts val="0"/>
                </a:spcBef>
                <a:spcAft>
                  <a:spcPts val="0"/>
                </a:spcAft>
                <a:buClr>
                  <a:schemeClr val="dk1"/>
                </a:buClr>
                <a:buSzPts val="1200"/>
                <a:buFont typeface="Mada"/>
                <a:buChar char="●"/>
              </a:pPr>
              <a:r>
                <a:rPr lang="ar" sz="1200">
                  <a:solidFill>
                    <a:srgbClr val="6AA84F"/>
                  </a:solidFill>
                  <a:latin typeface="Mada"/>
                  <a:ea typeface="Mada"/>
                  <a:cs typeface="Mada"/>
                  <a:sym typeface="Mada"/>
                </a:rPr>
                <a:t>It’s quick so it can be done in</a:t>
              </a:r>
              <a:r>
                <a:rPr lang="ar" sz="1200">
                  <a:solidFill>
                    <a:schemeClr val="dk1"/>
                  </a:solidFill>
                  <a:latin typeface="Mada"/>
                  <a:ea typeface="Mada"/>
                  <a:cs typeface="Mada"/>
                  <a:sym typeface="Mada"/>
                </a:rPr>
                <a:t> c</a:t>
              </a:r>
              <a:r>
                <a:rPr lang="ar" sz="1200">
                  <a:solidFill>
                    <a:schemeClr val="dk1"/>
                  </a:solidFill>
                  <a:latin typeface="Mada"/>
                  <a:ea typeface="Mada"/>
                  <a:cs typeface="Mada"/>
                  <a:sym typeface="Mada"/>
                </a:rPr>
                <a:t>ritically ill patients and children.</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Less volume of intravenous contrast.</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Permits greater processing of the raw data.</a:t>
              </a:r>
              <a:r>
                <a:rPr baseline="30000" lang="ar" sz="1200">
                  <a:solidFill>
                    <a:schemeClr val="dk1"/>
                  </a:solidFill>
                  <a:latin typeface="Mada"/>
                  <a:ea typeface="Mada"/>
                  <a:cs typeface="Mada"/>
                  <a:sym typeface="Mada"/>
                </a:rPr>
                <a:t>2</a:t>
              </a:r>
              <a:endParaRPr baseline="30000"/>
            </a:p>
          </p:txBody>
        </p:sp>
      </p:grpSp>
      <p:sp>
        <p:nvSpPr>
          <p:cNvPr id="163" name="Google Shape;163;p13"/>
          <p:cNvSpPr txBox="1"/>
          <p:nvPr/>
        </p:nvSpPr>
        <p:spPr>
          <a:xfrm>
            <a:off x="179925" y="1379100"/>
            <a:ext cx="4676100" cy="1259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Image data are acquired continuously as the tube and detector rotate within the gantry and the patient moves continuously through the gantry.</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accent5"/>
                </a:solidFill>
                <a:latin typeface="Mada"/>
                <a:ea typeface="Mada"/>
                <a:cs typeface="Mada"/>
                <a:sym typeface="Mada"/>
              </a:rPr>
              <a:t>If the filling defect is present we diagnose the patient with Pulmonary Embolism. </a:t>
            </a:r>
            <a:r>
              <a:rPr lang="ar" sz="1200">
                <a:solidFill>
                  <a:srgbClr val="999999"/>
                </a:solidFill>
                <a:latin typeface="Mada"/>
                <a:ea typeface="Mada"/>
                <a:cs typeface="Mada"/>
                <a:sym typeface="Mada"/>
              </a:rPr>
              <a:t>The patient undergoes CT angiography with contrast which is white in images. We detect filling defects when there is stoppage of contrast movement, which appears as black colored spaces in images.</a:t>
            </a:r>
            <a:endParaRPr/>
          </a:p>
        </p:txBody>
      </p:sp>
      <p:grpSp>
        <p:nvGrpSpPr>
          <p:cNvPr id="164" name="Google Shape;164;p13"/>
          <p:cNvGrpSpPr/>
          <p:nvPr/>
        </p:nvGrpSpPr>
        <p:grpSpPr>
          <a:xfrm>
            <a:off x="2749485" y="3271108"/>
            <a:ext cx="1781584" cy="1906215"/>
            <a:chOff x="4086102" y="902537"/>
            <a:chExt cx="4019820" cy="5395458"/>
          </a:xfrm>
        </p:grpSpPr>
        <p:grpSp>
          <p:nvGrpSpPr>
            <p:cNvPr id="165" name="Google Shape;165;p13"/>
            <p:cNvGrpSpPr/>
            <p:nvPr/>
          </p:nvGrpSpPr>
          <p:grpSpPr>
            <a:xfrm>
              <a:off x="4086102" y="902537"/>
              <a:ext cx="1550610" cy="3983761"/>
              <a:chOff x="5174673" y="-488334"/>
              <a:chExt cx="1550610" cy="3983761"/>
            </a:xfrm>
          </p:grpSpPr>
          <p:sp>
            <p:nvSpPr>
              <p:cNvPr id="166" name="Google Shape;166;p13"/>
              <p:cNvSpPr/>
              <p:nvPr/>
            </p:nvSpPr>
            <p:spPr>
              <a:xfrm>
                <a:off x="5564758" y="-488334"/>
                <a:ext cx="785052" cy="1726110"/>
              </a:xfrm>
              <a:custGeom>
                <a:rect b="b" l="l" r="r" t="t"/>
                <a:pathLst>
                  <a:path extrusionOk="0" h="21600" w="21600">
                    <a:moveTo>
                      <a:pt x="2012" y="21600"/>
                    </a:moveTo>
                    <a:lnTo>
                      <a:pt x="10599" y="21600"/>
                    </a:lnTo>
                    <a:lnTo>
                      <a:pt x="11001" y="21600"/>
                    </a:lnTo>
                    <a:lnTo>
                      <a:pt x="19588" y="21600"/>
                    </a:lnTo>
                    <a:lnTo>
                      <a:pt x="21600" y="0"/>
                    </a:lnTo>
                    <a:lnTo>
                      <a:pt x="11001" y="0"/>
                    </a:lnTo>
                    <a:lnTo>
                      <a:pt x="10599" y="0"/>
                    </a:lnTo>
                    <a:lnTo>
                      <a:pt x="0" y="0"/>
                    </a:lnTo>
                    <a:close/>
                  </a:path>
                </a:pathLst>
              </a:custGeom>
              <a:solidFill>
                <a:srgbClr val="F8B58D"/>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7" name="Google Shape;167;p13"/>
              <p:cNvSpPr/>
              <p:nvPr/>
            </p:nvSpPr>
            <p:spPr>
              <a:xfrm>
                <a:off x="5174673" y="730681"/>
                <a:ext cx="1550610" cy="2764746"/>
              </a:xfrm>
              <a:custGeom>
                <a:rect b="b" l="l" r="r" t="t"/>
                <a:pathLst>
                  <a:path extrusionOk="0" h="21600" w="21600">
                    <a:moveTo>
                      <a:pt x="4075" y="21600"/>
                    </a:moveTo>
                    <a:cubicBezTo>
                      <a:pt x="6317" y="21600"/>
                      <a:pt x="8151" y="20571"/>
                      <a:pt x="8151" y="19314"/>
                    </a:cubicBezTo>
                    <a:lnTo>
                      <a:pt x="8151" y="15733"/>
                    </a:lnTo>
                    <a:cubicBezTo>
                      <a:pt x="8287" y="15733"/>
                      <a:pt x="8423" y="15733"/>
                      <a:pt x="8558" y="15733"/>
                    </a:cubicBezTo>
                    <a:cubicBezTo>
                      <a:pt x="9374" y="15733"/>
                      <a:pt x="10121" y="15581"/>
                      <a:pt x="10800" y="15352"/>
                    </a:cubicBezTo>
                    <a:cubicBezTo>
                      <a:pt x="11479" y="15581"/>
                      <a:pt x="12226" y="15733"/>
                      <a:pt x="13042" y="15733"/>
                    </a:cubicBezTo>
                    <a:cubicBezTo>
                      <a:pt x="13857" y="15733"/>
                      <a:pt x="14604" y="15581"/>
                      <a:pt x="15283" y="15352"/>
                    </a:cubicBezTo>
                    <a:cubicBezTo>
                      <a:pt x="15962" y="15581"/>
                      <a:pt x="16709" y="15733"/>
                      <a:pt x="17525" y="15733"/>
                    </a:cubicBezTo>
                    <a:cubicBezTo>
                      <a:pt x="19766" y="15733"/>
                      <a:pt x="21600" y="14705"/>
                      <a:pt x="21600" y="13448"/>
                    </a:cubicBezTo>
                    <a:lnTo>
                      <a:pt x="21600" y="7429"/>
                    </a:lnTo>
                    <a:cubicBezTo>
                      <a:pt x="21600" y="6362"/>
                      <a:pt x="20445" y="5181"/>
                      <a:pt x="19494" y="4343"/>
                    </a:cubicBezTo>
                    <a:cubicBezTo>
                      <a:pt x="19426" y="4267"/>
                      <a:pt x="19358" y="4190"/>
                      <a:pt x="19358" y="4114"/>
                    </a:cubicBezTo>
                    <a:lnTo>
                      <a:pt x="19358" y="1029"/>
                    </a:lnTo>
                    <a:cubicBezTo>
                      <a:pt x="19358" y="457"/>
                      <a:pt x="18543" y="0"/>
                      <a:pt x="17525" y="0"/>
                    </a:cubicBezTo>
                    <a:lnTo>
                      <a:pt x="4075" y="0"/>
                    </a:lnTo>
                    <a:cubicBezTo>
                      <a:pt x="3057" y="0"/>
                      <a:pt x="2242" y="457"/>
                      <a:pt x="2242" y="1029"/>
                    </a:cubicBezTo>
                    <a:lnTo>
                      <a:pt x="2242" y="4229"/>
                    </a:lnTo>
                    <a:cubicBezTo>
                      <a:pt x="2106" y="4343"/>
                      <a:pt x="2038" y="4419"/>
                      <a:pt x="1902" y="4533"/>
                    </a:cubicBezTo>
                    <a:cubicBezTo>
                      <a:pt x="1358" y="5067"/>
                      <a:pt x="951" y="5676"/>
                      <a:pt x="679" y="6362"/>
                    </a:cubicBezTo>
                    <a:cubicBezTo>
                      <a:pt x="204" y="7162"/>
                      <a:pt x="0" y="8038"/>
                      <a:pt x="0" y="8952"/>
                    </a:cubicBezTo>
                    <a:lnTo>
                      <a:pt x="0" y="19314"/>
                    </a:lnTo>
                    <a:cubicBezTo>
                      <a:pt x="0" y="20571"/>
                      <a:pt x="1834" y="21600"/>
                      <a:pt x="4075" y="21600"/>
                    </a:cubicBezTo>
                    <a:close/>
                  </a:path>
                </a:pathLst>
              </a:custGeom>
              <a:solidFill>
                <a:srgbClr val="C13018"/>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8" name="Google Shape;168;p13"/>
              <p:cNvSpPr/>
              <p:nvPr/>
            </p:nvSpPr>
            <p:spPr>
              <a:xfrm>
                <a:off x="5272190" y="828199"/>
                <a:ext cx="1365282" cy="2579418"/>
              </a:xfrm>
              <a:custGeom>
                <a:rect b="b" l="l" r="r" t="t"/>
                <a:pathLst>
                  <a:path extrusionOk="0" h="21600" w="21600">
                    <a:moveTo>
                      <a:pt x="3163" y="21600"/>
                    </a:moveTo>
                    <a:cubicBezTo>
                      <a:pt x="4937" y="21600"/>
                      <a:pt x="6326" y="20865"/>
                      <a:pt x="6326" y="19926"/>
                    </a:cubicBezTo>
                    <a:lnTo>
                      <a:pt x="6326" y="14985"/>
                    </a:lnTo>
                    <a:cubicBezTo>
                      <a:pt x="6866" y="15189"/>
                      <a:pt x="7560" y="15312"/>
                      <a:pt x="8254" y="15312"/>
                    </a:cubicBezTo>
                    <a:cubicBezTo>
                      <a:pt x="9334" y="15312"/>
                      <a:pt x="10260" y="15026"/>
                      <a:pt x="10800" y="14618"/>
                    </a:cubicBezTo>
                    <a:cubicBezTo>
                      <a:pt x="11340" y="15026"/>
                      <a:pt x="12266" y="15312"/>
                      <a:pt x="13346" y="15312"/>
                    </a:cubicBezTo>
                    <a:cubicBezTo>
                      <a:pt x="14426" y="15312"/>
                      <a:pt x="15351" y="15026"/>
                      <a:pt x="15891" y="14618"/>
                    </a:cubicBezTo>
                    <a:cubicBezTo>
                      <a:pt x="16431" y="15026"/>
                      <a:pt x="17357" y="15312"/>
                      <a:pt x="18437" y="15312"/>
                    </a:cubicBezTo>
                    <a:cubicBezTo>
                      <a:pt x="20211" y="15312"/>
                      <a:pt x="21600" y="14577"/>
                      <a:pt x="21600" y="13638"/>
                    </a:cubicBezTo>
                    <a:lnTo>
                      <a:pt x="21600" y="12168"/>
                    </a:lnTo>
                    <a:lnTo>
                      <a:pt x="21600" y="10208"/>
                    </a:lnTo>
                    <a:lnTo>
                      <a:pt x="21600" y="7186"/>
                    </a:lnTo>
                    <a:cubicBezTo>
                      <a:pt x="21600" y="6206"/>
                      <a:pt x="20211" y="4981"/>
                      <a:pt x="19440" y="4328"/>
                    </a:cubicBezTo>
                    <a:cubicBezTo>
                      <a:pt x="19209" y="4124"/>
                      <a:pt x="19054" y="3879"/>
                      <a:pt x="19054" y="3634"/>
                    </a:cubicBezTo>
                    <a:lnTo>
                      <a:pt x="19054" y="327"/>
                    </a:lnTo>
                    <a:cubicBezTo>
                      <a:pt x="19054" y="163"/>
                      <a:pt x="18746" y="0"/>
                      <a:pt x="18437" y="0"/>
                    </a:cubicBezTo>
                    <a:lnTo>
                      <a:pt x="3163" y="0"/>
                    </a:lnTo>
                    <a:cubicBezTo>
                      <a:pt x="2854" y="0"/>
                      <a:pt x="2546" y="163"/>
                      <a:pt x="2546" y="327"/>
                    </a:cubicBezTo>
                    <a:lnTo>
                      <a:pt x="2546" y="4002"/>
                    </a:lnTo>
                    <a:cubicBezTo>
                      <a:pt x="2314" y="4124"/>
                      <a:pt x="2160" y="4287"/>
                      <a:pt x="2006" y="4451"/>
                    </a:cubicBezTo>
                    <a:cubicBezTo>
                      <a:pt x="1389" y="5022"/>
                      <a:pt x="1003" y="5635"/>
                      <a:pt x="771" y="6247"/>
                    </a:cubicBezTo>
                    <a:cubicBezTo>
                      <a:pt x="309" y="6941"/>
                      <a:pt x="0" y="7799"/>
                      <a:pt x="0" y="8820"/>
                    </a:cubicBezTo>
                    <a:lnTo>
                      <a:pt x="0" y="19926"/>
                    </a:lnTo>
                    <a:cubicBezTo>
                      <a:pt x="0" y="20865"/>
                      <a:pt x="1389" y="21600"/>
                      <a:pt x="3163" y="21600"/>
                    </a:cubicBezTo>
                    <a:close/>
                    <a:moveTo>
                      <a:pt x="3780" y="694"/>
                    </a:moveTo>
                    <a:lnTo>
                      <a:pt x="17820" y="694"/>
                    </a:lnTo>
                    <a:lnTo>
                      <a:pt x="17820" y="3675"/>
                    </a:lnTo>
                    <a:cubicBezTo>
                      <a:pt x="17820" y="4042"/>
                      <a:pt x="18051" y="4410"/>
                      <a:pt x="18437" y="4736"/>
                    </a:cubicBezTo>
                    <a:cubicBezTo>
                      <a:pt x="19671" y="5716"/>
                      <a:pt x="20366" y="6656"/>
                      <a:pt x="20366" y="7227"/>
                    </a:cubicBezTo>
                    <a:lnTo>
                      <a:pt x="20366" y="8901"/>
                    </a:lnTo>
                    <a:cubicBezTo>
                      <a:pt x="19826" y="8697"/>
                      <a:pt x="19131" y="8575"/>
                      <a:pt x="18437" y="8575"/>
                    </a:cubicBezTo>
                    <a:cubicBezTo>
                      <a:pt x="17357" y="8575"/>
                      <a:pt x="16431" y="8860"/>
                      <a:pt x="15891" y="9269"/>
                    </a:cubicBezTo>
                    <a:cubicBezTo>
                      <a:pt x="15274" y="8860"/>
                      <a:pt x="14426" y="8575"/>
                      <a:pt x="13346" y="8575"/>
                    </a:cubicBezTo>
                    <a:cubicBezTo>
                      <a:pt x="12034" y="8575"/>
                      <a:pt x="10954" y="8983"/>
                      <a:pt x="10491" y="9555"/>
                    </a:cubicBezTo>
                    <a:cubicBezTo>
                      <a:pt x="10260" y="9514"/>
                      <a:pt x="10029" y="9432"/>
                      <a:pt x="9797" y="9391"/>
                    </a:cubicBezTo>
                    <a:lnTo>
                      <a:pt x="7329" y="8983"/>
                    </a:lnTo>
                    <a:cubicBezTo>
                      <a:pt x="7251" y="8779"/>
                      <a:pt x="7097" y="8534"/>
                      <a:pt x="6866" y="8248"/>
                    </a:cubicBezTo>
                    <a:cubicBezTo>
                      <a:pt x="7483" y="8207"/>
                      <a:pt x="8254" y="8085"/>
                      <a:pt x="8871" y="7881"/>
                    </a:cubicBezTo>
                    <a:cubicBezTo>
                      <a:pt x="9180" y="7799"/>
                      <a:pt x="9257" y="7554"/>
                      <a:pt x="9103" y="7391"/>
                    </a:cubicBezTo>
                    <a:cubicBezTo>
                      <a:pt x="8949" y="7268"/>
                      <a:pt x="8640" y="7186"/>
                      <a:pt x="8409" y="7227"/>
                    </a:cubicBezTo>
                    <a:cubicBezTo>
                      <a:pt x="8331" y="7227"/>
                      <a:pt x="8254" y="7268"/>
                      <a:pt x="8177" y="7268"/>
                    </a:cubicBezTo>
                    <a:cubicBezTo>
                      <a:pt x="7251" y="7595"/>
                      <a:pt x="5863" y="7595"/>
                      <a:pt x="5786" y="7595"/>
                    </a:cubicBezTo>
                    <a:cubicBezTo>
                      <a:pt x="5554" y="7595"/>
                      <a:pt x="5323" y="7676"/>
                      <a:pt x="5246" y="7799"/>
                    </a:cubicBezTo>
                    <a:cubicBezTo>
                      <a:pt x="5169" y="7921"/>
                      <a:pt x="5169" y="8044"/>
                      <a:pt x="5323" y="8166"/>
                    </a:cubicBezTo>
                    <a:cubicBezTo>
                      <a:pt x="5554" y="8371"/>
                      <a:pt x="5940" y="8942"/>
                      <a:pt x="6094" y="9310"/>
                    </a:cubicBezTo>
                    <a:cubicBezTo>
                      <a:pt x="6171" y="9432"/>
                      <a:pt x="6326" y="9514"/>
                      <a:pt x="6557" y="9555"/>
                    </a:cubicBezTo>
                    <a:lnTo>
                      <a:pt x="7637" y="9718"/>
                    </a:lnTo>
                    <a:lnTo>
                      <a:pt x="9334" y="10004"/>
                    </a:lnTo>
                    <a:cubicBezTo>
                      <a:pt x="9566" y="10045"/>
                      <a:pt x="9874" y="10126"/>
                      <a:pt x="10106" y="10208"/>
                    </a:cubicBezTo>
                    <a:cubicBezTo>
                      <a:pt x="10337" y="10290"/>
                      <a:pt x="10569" y="10371"/>
                      <a:pt x="10723" y="10494"/>
                    </a:cubicBezTo>
                    <a:cubicBezTo>
                      <a:pt x="10954" y="10616"/>
                      <a:pt x="11109" y="10739"/>
                      <a:pt x="11186" y="10902"/>
                    </a:cubicBezTo>
                    <a:cubicBezTo>
                      <a:pt x="11263" y="10943"/>
                      <a:pt x="11263" y="11025"/>
                      <a:pt x="11340" y="11065"/>
                    </a:cubicBezTo>
                    <a:cubicBezTo>
                      <a:pt x="11417" y="11188"/>
                      <a:pt x="11417" y="11351"/>
                      <a:pt x="11417" y="11474"/>
                    </a:cubicBezTo>
                    <a:cubicBezTo>
                      <a:pt x="11417" y="11474"/>
                      <a:pt x="11417" y="11515"/>
                      <a:pt x="11417" y="11515"/>
                    </a:cubicBezTo>
                    <a:cubicBezTo>
                      <a:pt x="11417" y="11555"/>
                      <a:pt x="11417" y="11596"/>
                      <a:pt x="11340" y="11637"/>
                    </a:cubicBezTo>
                    <a:cubicBezTo>
                      <a:pt x="11340" y="11678"/>
                      <a:pt x="11263" y="11719"/>
                      <a:pt x="11186" y="11719"/>
                    </a:cubicBezTo>
                    <a:cubicBezTo>
                      <a:pt x="11031" y="11719"/>
                      <a:pt x="10877" y="11719"/>
                      <a:pt x="10723" y="11719"/>
                    </a:cubicBezTo>
                    <a:cubicBezTo>
                      <a:pt x="10491" y="11719"/>
                      <a:pt x="10337" y="11719"/>
                      <a:pt x="10106" y="11719"/>
                    </a:cubicBezTo>
                    <a:cubicBezTo>
                      <a:pt x="9026" y="11678"/>
                      <a:pt x="7560" y="11596"/>
                      <a:pt x="6249" y="11515"/>
                    </a:cubicBezTo>
                    <a:cubicBezTo>
                      <a:pt x="6017" y="11515"/>
                      <a:pt x="5863" y="11474"/>
                      <a:pt x="5631" y="11474"/>
                    </a:cubicBezTo>
                    <a:cubicBezTo>
                      <a:pt x="5477" y="11474"/>
                      <a:pt x="5400" y="11433"/>
                      <a:pt x="5246" y="11433"/>
                    </a:cubicBezTo>
                    <a:cubicBezTo>
                      <a:pt x="5169" y="11433"/>
                      <a:pt x="5091" y="11392"/>
                      <a:pt x="5014" y="11392"/>
                    </a:cubicBezTo>
                    <a:cubicBezTo>
                      <a:pt x="4474" y="11310"/>
                      <a:pt x="3934" y="11229"/>
                      <a:pt x="3626" y="11147"/>
                    </a:cubicBezTo>
                    <a:cubicBezTo>
                      <a:pt x="2237" y="10820"/>
                      <a:pt x="1697" y="9228"/>
                      <a:pt x="1620" y="8411"/>
                    </a:cubicBezTo>
                    <a:cubicBezTo>
                      <a:pt x="1543" y="7921"/>
                      <a:pt x="1620" y="7023"/>
                      <a:pt x="2083" y="6125"/>
                    </a:cubicBezTo>
                    <a:cubicBezTo>
                      <a:pt x="2314" y="5676"/>
                      <a:pt x="2623" y="5186"/>
                      <a:pt x="3086" y="4777"/>
                    </a:cubicBezTo>
                    <a:cubicBezTo>
                      <a:pt x="3317" y="4573"/>
                      <a:pt x="3471" y="4410"/>
                      <a:pt x="3703" y="4287"/>
                    </a:cubicBezTo>
                    <a:cubicBezTo>
                      <a:pt x="5014" y="3430"/>
                      <a:pt x="6557" y="3226"/>
                      <a:pt x="6711" y="3226"/>
                    </a:cubicBezTo>
                    <a:cubicBezTo>
                      <a:pt x="6711" y="3226"/>
                      <a:pt x="6711" y="3226"/>
                      <a:pt x="6711" y="3226"/>
                    </a:cubicBezTo>
                    <a:cubicBezTo>
                      <a:pt x="7020" y="3185"/>
                      <a:pt x="7251" y="3022"/>
                      <a:pt x="7174" y="2817"/>
                    </a:cubicBezTo>
                    <a:cubicBezTo>
                      <a:pt x="7097" y="2654"/>
                      <a:pt x="6866" y="2532"/>
                      <a:pt x="6557" y="2532"/>
                    </a:cubicBezTo>
                    <a:cubicBezTo>
                      <a:pt x="6480" y="2532"/>
                      <a:pt x="6480" y="2532"/>
                      <a:pt x="6403" y="2532"/>
                    </a:cubicBezTo>
                    <a:cubicBezTo>
                      <a:pt x="6326" y="2532"/>
                      <a:pt x="5091" y="2695"/>
                      <a:pt x="3703" y="3267"/>
                    </a:cubicBezTo>
                    <a:lnTo>
                      <a:pt x="3703" y="694"/>
                    </a:lnTo>
                    <a:close/>
                    <a:moveTo>
                      <a:pt x="20366" y="12495"/>
                    </a:moveTo>
                    <a:lnTo>
                      <a:pt x="20366" y="13679"/>
                    </a:lnTo>
                    <a:cubicBezTo>
                      <a:pt x="20366" y="14250"/>
                      <a:pt x="19517" y="14699"/>
                      <a:pt x="18437" y="14699"/>
                    </a:cubicBezTo>
                    <a:cubicBezTo>
                      <a:pt x="17357" y="14699"/>
                      <a:pt x="16509" y="14250"/>
                      <a:pt x="16509" y="13679"/>
                    </a:cubicBezTo>
                    <a:lnTo>
                      <a:pt x="16509" y="12372"/>
                    </a:lnTo>
                    <a:lnTo>
                      <a:pt x="16509" y="12045"/>
                    </a:lnTo>
                    <a:lnTo>
                      <a:pt x="16509" y="11719"/>
                    </a:lnTo>
                    <a:lnTo>
                      <a:pt x="16509" y="10249"/>
                    </a:lnTo>
                    <a:cubicBezTo>
                      <a:pt x="16509" y="9677"/>
                      <a:pt x="17357" y="9228"/>
                      <a:pt x="18437" y="9228"/>
                    </a:cubicBezTo>
                    <a:cubicBezTo>
                      <a:pt x="19517" y="9228"/>
                      <a:pt x="20366" y="9677"/>
                      <a:pt x="20366" y="10249"/>
                    </a:cubicBezTo>
                    <a:lnTo>
                      <a:pt x="20366" y="11841"/>
                    </a:lnTo>
                    <a:lnTo>
                      <a:pt x="20366" y="12168"/>
                    </a:lnTo>
                    <a:lnTo>
                      <a:pt x="20366" y="12495"/>
                    </a:lnTo>
                    <a:close/>
                    <a:moveTo>
                      <a:pt x="15274" y="13679"/>
                    </a:moveTo>
                    <a:cubicBezTo>
                      <a:pt x="15274" y="14250"/>
                      <a:pt x="14426" y="14699"/>
                      <a:pt x="13346" y="14699"/>
                    </a:cubicBezTo>
                    <a:cubicBezTo>
                      <a:pt x="12266" y="14699"/>
                      <a:pt x="11417" y="14250"/>
                      <a:pt x="11417" y="13679"/>
                    </a:cubicBezTo>
                    <a:lnTo>
                      <a:pt x="11417" y="12535"/>
                    </a:lnTo>
                    <a:cubicBezTo>
                      <a:pt x="11803" y="12535"/>
                      <a:pt x="12111" y="12413"/>
                      <a:pt x="12343" y="12290"/>
                    </a:cubicBezTo>
                    <a:cubicBezTo>
                      <a:pt x="12497" y="12209"/>
                      <a:pt x="12574" y="12086"/>
                      <a:pt x="12651" y="11964"/>
                    </a:cubicBezTo>
                    <a:cubicBezTo>
                      <a:pt x="12729" y="11882"/>
                      <a:pt x="12729" y="11841"/>
                      <a:pt x="12729" y="11760"/>
                    </a:cubicBezTo>
                    <a:cubicBezTo>
                      <a:pt x="12729" y="11719"/>
                      <a:pt x="12729" y="11678"/>
                      <a:pt x="12729" y="11637"/>
                    </a:cubicBezTo>
                    <a:cubicBezTo>
                      <a:pt x="12806" y="11147"/>
                      <a:pt x="12343" y="10453"/>
                      <a:pt x="11417" y="9963"/>
                    </a:cubicBezTo>
                    <a:cubicBezTo>
                      <a:pt x="11649" y="9555"/>
                      <a:pt x="12420" y="9228"/>
                      <a:pt x="13269" y="9228"/>
                    </a:cubicBezTo>
                    <a:cubicBezTo>
                      <a:pt x="14349" y="9228"/>
                      <a:pt x="15197" y="9677"/>
                      <a:pt x="15197" y="10249"/>
                    </a:cubicBezTo>
                    <a:lnTo>
                      <a:pt x="15197" y="11719"/>
                    </a:lnTo>
                    <a:lnTo>
                      <a:pt x="15197" y="12045"/>
                    </a:lnTo>
                    <a:lnTo>
                      <a:pt x="15197" y="12372"/>
                    </a:lnTo>
                    <a:lnTo>
                      <a:pt x="15197" y="13679"/>
                    </a:lnTo>
                    <a:close/>
                    <a:moveTo>
                      <a:pt x="10183" y="13679"/>
                    </a:moveTo>
                    <a:cubicBezTo>
                      <a:pt x="10183" y="14250"/>
                      <a:pt x="9334" y="14699"/>
                      <a:pt x="8254" y="14699"/>
                    </a:cubicBezTo>
                    <a:cubicBezTo>
                      <a:pt x="7174" y="14699"/>
                      <a:pt x="6326" y="14250"/>
                      <a:pt x="6326" y="13679"/>
                    </a:cubicBezTo>
                    <a:lnTo>
                      <a:pt x="6326" y="12290"/>
                    </a:lnTo>
                    <a:cubicBezTo>
                      <a:pt x="7714" y="12413"/>
                      <a:pt x="9103" y="12454"/>
                      <a:pt x="10183" y="12495"/>
                    </a:cubicBezTo>
                    <a:lnTo>
                      <a:pt x="10183" y="13679"/>
                    </a:lnTo>
                    <a:close/>
                    <a:moveTo>
                      <a:pt x="5091" y="13679"/>
                    </a:moveTo>
                    <a:lnTo>
                      <a:pt x="5091" y="19926"/>
                    </a:lnTo>
                    <a:cubicBezTo>
                      <a:pt x="5091" y="20498"/>
                      <a:pt x="4243" y="20947"/>
                      <a:pt x="3163" y="20947"/>
                    </a:cubicBezTo>
                    <a:cubicBezTo>
                      <a:pt x="2083" y="20947"/>
                      <a:pt x="1234" y="20498"/>
                      <a:pt x="1234" y="19926"/>
                    </a:cubicBezTo>
                    <a:lnTo>
                      <a:pt x="1234" y="10616"/>
                    </a:lnTo>
                    <a:cubicBezTo>
                      <a:pt x="1620" y="11147"/>
                      <a:pt x="2237" y="11596"/>
                      <a:pt x="3086" y="11800"/>
                    </a:cubicBezTo>
                    <a:cubicBezTo>
                      <a:pt x="3626" y="11923"/>
                      <a:pt x="4320" y="12045"/>
                      <a:pt x="5091" y="12127"/>
                    </a:cubicBezTo>
                    <a:lnTo>
                      <a:pt x="5091" y="13679"/>
                    </a:lnTo>
                    <a:close/>
                  </a:path>
                </a:pathLst>
              </a:custGeom>
              <a:solidFill>
                <a:srgbClr val="FFFFFF"/>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69" name="Google Shape;169;p13"/>
              <p:cNvSpPr/>
              <p:nvPr/>
            </p:nvSpPr>
            <p:spPr>
              <a:xfrm>
                <a:off x="5808557" y="1072002"/>
                <a:ext cx="436440" cy="436387"/>
              </a:xfrm>
              <a:custGeom>
                <a:rect b="b" l="l" r="r" t="t"/>
                <a:pathLst>
                  <a:path extrusionOk="0" h="21013" w="21013">
                    <a:moveTo>
                      <a:pt x="14498" y="10507"/>
                    </a:moveTo>
                    <a:lnTo>
                      <a:pt x="20133" y="4872"/>
                    </a:lnTo>
                    <a:cubicBezTo>
                      <a:pt x="21307" y="3698"/>
                      <a:pt x="21307" y="2055"/>
                      <a:pt x="20133" y="881"/>
                    </a:cubicBezTo>
                    <a:cubicBezTo>
                      <a:pt x="18959" y="-293"/>
                      <a:pt x="17316" y="-293"/>
                      <a:pt x="16142" y="881"/>
                    </a:cubicBezTo>
                    <a:lnTo>
                      <a:pt x="10507" y="6516"/>
                    </a:lnTo>
                    <a:lnTo>
                      <a:pt x="4872" y="881"/>
                    </a:lnTo>
                    <a:cubicBezTo>
                      <a:pt x="3698" y="-293"/>
                      <a:pt x="2055" y="-293"/>
                      <a:pt x="881" y="881"/>
                    </a:cubicBezTo>
                    <a:cubicBezTo>
                      <a:pt x="-293" y="2055"/>
                      <a:pt x="-293" y="3698"/>
                      <a:pt x="881" y="4872"/>
                    </a:cubicBezTo>
                    <a:lnTo>
                      <a:pt x="6516" y="10507"/>
                    </a:lnTo>
                    <a:lnTo>
                      <a:pt x="881" y="16142"/>
                    </a:lnTo>
                    <a:cubicBezTo>
                      <a:pt x="-293" y="17316"/>
                      <a:pt x="-293" y="18959"/>
                      <a:pt x="881" y="20133"/>
                    </a:cubicBezTo>
                    <a:lnTo>
                      <a:pt x="881" y="20133"/>
                    </a:lnTo>
                    <a:cubicBezTo>
                      <a:pt x="2055" y="21307"/>
                      <a:pt x="3698" y="21307"/>
                      <a:pt x="4872" y="20133"/>
                    </a:cubicBezTo>
                    <a:lnTo>
                      <a:pt x="10507" y="14498"/>
                    </a:lnTo>
                    <a:lnTo>
                      <a:pt x="16142" y="20133"/>
                    </a:lnTo>
                    <a:cubicBezTo>
                      <a:pt x="17316" y="21307"/>
                      <a:pt x="18959" y="21307"/>
                      <a:pt x="20133" y="20133"/>
                    </a:cubicBezTo>
                    <a:lnTo>
                      <a:pt x="20133" y="20133"/>
                    </a:lnTo>
                    <a:cubicBezTo>
                      <a:pt x="21307" y="18959"/>
                      <a:pt x="21307" y="17316"/>
                      <a:pt x="20133" y="16142"/>
                    </a:cubicBezTo>
                    <a:lnTo>
                      <a:pt x="14498" y="10507"/>
                    </a:lnTo>
                    <a:close/>
                  </a:path>
                </a:pathLst>
              </a:custGeom>
              <a:solidFill>
                <a:srgbClr val="000000"/>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nvGrpSpPr>
            <p:cNvPr id="170" name="Google Shape;170;p13"/>
            <p:cNvGrpSpPr/>
            <p:nvPr/>
          </p:nvGrpSpPr>
          <p:grpSpPr>
            <a:xfrm>
              <a:off x="6555312" y="2280136"/>
              <a:ext cx="1550610" cy="4017859"/>
              <a:chOff x="6003603" y="2291021"/>
              <a:chExt cx="1550610" cy="4017859"/>
            </a:xfrm>
          </p:grpSpPr>
          <p:sp>
            <p:nvSpPr>
              <p:cNvPr id="171" name="Google Shape;171;p13"/>
              <p:cNvSpPr/>
              <p:nvPr/>
            </p:nvSpPr>
            <p:spPr>
              <a:xfrm>
                <a:off x="6344928" y="4582770"/>
                <a:ext cx="789912" cy="1726110"/>
              </a:xfrm>
              <a:custGeom>
                <a:rect b="b" l="l" r="r" t="t"/>
                <a:pathLst>
                  <a:path extrusionOk="0" h="21600" w="21600">
                    <a:moveTo>
                      <a:pt x="19600" y="0"/>
                    </a:moveTo>
                    <a:lnTo>
                      <a:pt x="10933" y="0"/>
                    </a:lnTo>
                    <a:lnTo>
                      <a:pt x="10667" y="0"/>
                    </a:lnTo>
                    <a:lnTo>
                      <a:pt x="2000" y="0"/>
                    </a:lnTo>
                    <a:lnTo>
                      <a:pt x="0" y="21600"/>
                    </a:lnTo>
                    <a:lnTo>
                      <a:pt x="10667" y="21600"/>
                    </a:lnTo>
                    <a:lnTo>
                      <a:pt x="10933" y="21600"/>
                    </a:lnTo>
                    <a:lnTo>
                      <a:pt x="21600" y="21600"/>
                    </a:lnTo>
                    <a:close/>
                  </a:path>
                </a:pathLst>
              </a:custGeom>
              <a:solidFill>
                <a:srgbClr val="F8B58D"/>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2" name="Google Shape;172;p13"/>
              <p:cNvSpPr/>
              <p:nvPr/>
            </p:nvSpPr>
            <p:spPr>
              <a:xfrm>
                <a:off x="6003603" y="2291021"/>
                <a:ext cx="1550610" cy="2764746"/>
              </a:xfrm>
              <a:custGeom>
                <a:rect b="b" l="l" r="r" t="t"/>
                <a:pathLst>
                  <a:path extrusionOk="0" h="21600" w="21600">
                    <a:moveTo>
                      <a:pt x="17525" y="0"/>
                    </a:moveTo>
                    <a:cubicBezTo>
                      <a:pt x="15283" y="0"/>
                      <a:pt x="13449" y="1029"/>
                      <a:pt x="13449" y="2286"/>
                    </a:cubicBezTo>
                    <a:lnTo>
                      <a:pt x="13449" y="5867"/>
                    </a:lnTo>
                    <a:cubicBezTo>
                      <a:pt x="13313" y="5867"/>
                      <a:pt x="13177" y="5867"/>
                      <a:pt x="13042" y="5867"/>
                    </a:cubicBezTo>
                    <a:cubicBezTo>
                      <a:pt x="12226" y="5867"/>
                      <a:pt x="11479" y="6019"/>
                      <a:pt x="10800" y="6248"/>
                    </a:cubicBezTo>
                    <a:cubicBezTo>
                      <a:pt x="10121" y="6019"/>
                      <a:pt x="9374" y="5867"/>
                      <a:pt x="8558" y="5867"/>
                    </a:cubicBezTo>
                    <a:cubicBezTo>
                      <a:pt x="7743" y="5867"/>
                      <a:pt x="6996" y="6019"/>
                      <a:pt x="6317" y="6248"/>
                    </a:cubicBezTo>
                    <a:cubicBezTo>
                      <a:pt x="5638" y="6019"/>
                      <a:pt x="4891" y="5867"/>
                      <a:pt x="4075" y="5867"/>
                    </a:cubicBezTo>
                    <a:cubicBezTo>
                      <a:pt x="1834" y="5867"/>
                      <a:pt x="0" y="6895"/>
                      <a:pt x="0" y="8152"/>
                    </a:cubicBezTo>
                    <a:lnTo>
                      <a:pt x="0" y="14171"/>
                    </a:lnTo>
                    <a:cubicBezTo>
                      <a:pt x="0" y="15238"/>
                      <a:pt x="1155" y="16419"/>
                      <a:pt x="2106" y="17257"/>
                    </a:cubicBezTo>
                    <a:cubicBezTo>
                      <a:pt x="2174" y="17333"/>
                      <a:pt x="2242" y="17410"/>
                      <a:pt x="2242" y="17486"/>
                    </a:cubicBezTo>
                    <a:lnTo>
                      <a:pt x="2242" y="20571"/>
                    </a:lnTo>
                    <a:cubicBezTo>
                      <a:pt x="2242" y="21143"/>
                      <a:pt x="3057" y="21600"/>
                      <a:pt x="4075" y="21600"/>
                    </a:cubicBezTo>
                    <a:lnTo>
                      <a:pt x="17525" y="21600"/>
                    </a:lnTo>
                    <a:cubicBezTo>
                      <a:pt x="18543" y="21600"/>
                      <a:pt x="19358" y="21143"/>
                      <a:pt x="19358" y="20571"/>
                    </a:cubicBezTo>
                    <a:lnTo>
                      <a:pt x="19358" y="17371"/>
                    </a:lnTo>
                    <a:cubicBezTo>
                      <a:pt x="19494" y="17257"/>
                      <a:pt x="19562" y="17181"/>
                      <a:pt x="19698" y="17067"/>
                    </a:cubicBezTo>
                    <a:cubicBezTo>
                      <a:pt x="20241" y="16533"/>
                      <a:pt x="20649" y="15924"/>
                      <a:pt x="20921" y="15238"/>
                    </a:cubicBezTo>
                    <a:cubicBezTo>
                      <a:pt x="21396" y="14438"/>
                      <a:pt x="21600" y="13562"/>
                      <a:pt x="21600" y="12648"/>
                    </a:cubicBezTo>
                    <a:lnTo>
                      <a:pt x="21600" y="2324"/>
                    </a:lnTo>
                    <a:cubicBezTo>
                      <a:pt x="21600" y="1029"/>
                      <a:pt x="19766" y="0"/>
                      <a:pt x="17525" y="0"/>
                    </a:cubicBezTo>
                    <a:close/>
                  </a:path>
                </a:pathLst>
              </a:custGeom>
              <a:solidFill>
                <a:srgbClr val="A2B969"/>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3" name="Google Shape;173;p13"/>
              <p:cNvSpPr/>
              <p:nvPr/>
            </p:nvSpPr>
            <p:spPr>
              <a:xfrm>
                <a:off x="6101121" y="2388539"/>
                <a:ext cx="1365282" cy="2584332"/>
              </a:xfrm>
              <a:custGeom>
                <a:rect b="b" l="l" r="r" t="t"/>
                <a:pathLst>
                  <a:path extrusionOk="0" h="21600" w="21600">
                    <a:moveTo>
                      <a:pt x="18437" y="0"/>
                    </a:moveTo>
                    <a:cubicBezTo>
                      <a:pt x="16663" y="0"/>
                      <a:pt x="15274" y="734"/>
                      <a:pt x="15274" y="1671"/>
                    </a:cubicBezTo>
                    <a:lnTo>
                      <a:pt x="15274" y="6602"/>
                    </a:lnTo>
                    <a:cubicBezTo>
                      <a:pt x="14734" y="6398"/>
                      <a:pt x="14040" y="6276"/>
                      <a:pt x="13346" y="6276"/>
                    </a:cubicBezTo>
                    <a:cubicBezTo>
                      <a:pt x="12266" y="6276"/>
                      <a:pt x="11340" y="6562"/>
                      <a:pt x="10800" y="6969"/>
                    </a:cubicBezTo>
                    <a:cubicBezTo>
                      <a:pt x="10260" y="6562"/>
                      <a:pt x="9334" y="6276"/>
                      <a:pt x="8254" y="6276"/>
                    </a:cubicBezTo>
                    <a:cubicBezTo>
                      <a:pt x="7174" y="6276"/>
                      <a:pt x="6249" y="6562"/>
                      <a:pt x="5709" y="6969"/>
                    </a:cubicBezTo>
                    <a:cubicBezTo>
                      <a:pt x="5169" y="6562"/>
                      <a:pt x="4243" y="6276"/>
                      <a:pt x="3163" y="6276"/>
                    </a:cubicBezTo>
                    <a:cubicBezTo>
                      <a:pt x="1389" y="6276"/>
                      <a:pt x="0" y="7010"/>
                      <a:pt x="0" y="7947"/>
                    </a:cubicBezTo>
                    <a:lnTo>
                      <a:pt x="0" y="9455"/>
                    </a:lnTo>
                    <a:lnTo>
                      <a:pt x="0" y="11411"/>
                    </a:lnTo>
                    <a:lnTo>
                      <a:pt x="0" y="14427"/>
                    </a:lnTo>
                    <a:cubicBezTo>
                      <a:pt x="0" y="15405"/>
                      <a:pt x="1389" y="16628"/>
                      <a:pt x="2160" y="17280"/>
                    </a:cubicBezTo>
                    <a:cubicBezTo>
                      <a:pt x="2391" y="17484"/>
                      <a:pt x="2546" y="17728"/>
                      <a:pt x="2546" y="17973"/>
                    </a:cubicBezTo>
                    <a:lnTo>
                      <a:pt x="2546" y="21274"/>
                    </a:lnTo>
                    <a:cubicBezTo>
                      <a:pt x="2546" y="21437"/>
                      <a:pt x="2854" y="21600"/>
                      <a:pt x="3163" y="21600"/>
                    </a:cubicBezTo>
                    <a:lnTo>
                      <a:pt x="18437" y="21600"/>
                    </a:lnTo>
                    <a:cubicBezTo>
                      <a:pt x="18746" y="21600"/>
                      <a:pt x="19054" y="21437"/>
                      <a:pt x="19054" y="21274"/>
                    </a:cubicBezTo>
                    <a:lnTo>
                      <a:pt x="19054" y="17606"/>
                    </a:lnTo>
                    <a:cubicBezTo>
                      <a:pt x="19286" y="17484"/>
                      <a:pt x="19440" y="17321"/>
                      <a:pt x="19594" y="17158"/>
                    </a:cubicBezTo>
                    <a:cubicBezTo>
                      <a:pt x="20211" y="16587"/>
                      <a:pt x="20597" y="15976"/>
                      <a:pt x="20829" y="15365"/>
                    </a:cubicBezTo>
                    <a:cubicBezTo>
                      <a:pt x="21291" y="14672"/>
                      <a:pt x="21600" y="13816"/>
                      <a:pt x="21600" y="12797"/>
                    </a:cubicBezTo>
                    <a:lnTo>
                      <a:pt x="21600" y="1752"/>
                    </a:lnTo>
                    <a:cubicBezTo>
                      <a:pt x="21600" y="734"/>
                      <a:pt x="20211" y="0"/>
                      <a:pt x="18437" y="0"/>
                    </a:cubicBezTo>
                    <a:close/>
                    <a:moveTo>
                      <a:pt x="17820" y="20866"/>
                    </a:moveTo>
                    <a:lnTo>
                      <a:pt x="3780" y="20866"/>
                    </a:lnTo>
                    <a:lnTo>
                      <a:pt x="3780" y="17891"/>
                    </a:lnTo>
                    <a:cubicBezTo>
                      <a:pt x="3780" y="17525"/>
                      <a:pt x="3549" y="17158"/>
                      <a:pt x="3163" y="16832"/>
                    </a:cubicBezTo>
                    <a:cubicBezTo>
                      <a:pt x="1929" y="15854"/>
                      <a:pt x="1234" y="14916"/>
                      <a:pt x="1234" y="14346"/>
                    </a:cubicBezTo>
                    <a:lnTo>
                      <a:pt x="1234" y="12675"/>
                    </a:lnTo>
                    <a:cubicBezTo>
                      <a:pt x="1774" y="12878"/>
                      <a:pt x="2469" y="13001"/>
                      <a:pt x="3163" y="13001"/>
                    </a:cubicBezTo>
                    <a:cubicBezTo>
                      <a:pt x="4243" y="13001"/>
                      <a:pt x="5169" y="12715"/>
                      <a:pt x="5709" y="12308"/>
                    </a:cubicBezTo>
                    <a:cubicBezTo>
                      <a:pt x="6326" y="12715"/>
                      <a:pt x="7174" y="13001"/>
                      <a:pt x="8254" y="13001"/>
                    </a:cubicBezTo>
                    <a:cubicBezTo>
                      <a:pt x="9566" y="13001"/>
                      <a:pt x="10646" y="12593"/>
                      <a:pt x="11109" y="12023"/>
                    </a:cubicBezTo>
                    <a:cubicBezTo>
                      <a:pt x="11340" y="12063"/>
                      <a:pt x="11571" y="12145"/>
                      <a:pt x="11803" y="12186"/>
                    </a:cubicBezTo>
                    <a:lnTo>
                      <a:pt x="14271" y="12593"/>
                    </a:lnTo>
                    <a:cubicBezTo>
                      <a:pt x="14349" y="12797"/>
                      <a:pt x="14503" y="13041"/>
                      <a:pt x="14734" y="13327"/>
                    </a:cubicBezTo>
                    <a:cubicBezTo>
                      <a:pt x="14117" y="13368"/>
                      <a:pt x="13346" y="13490"/>
                      <a:pt x="12729" y="13694"/>
                    </a:cubicBezTo>
                    <a:cubicBezTo>
                      <a:pt x="12420" y="13775"/>
                      <a:pt x="12343" y="14020"/>
                      <a:pt x="12497" y="14183"/>
                    </a:cubicBezTo>
                    <a:cubicBezTo>
                      <a:pt x="12651" y="14305"/>
                      <a:pt x="12960" y="14386"/>
                      <a:pt x="13191" y="14346"/>
                    </a:cubicBezTo>
                    <a:cubicBezTo>
                      <a:pt x="13269" y="14346"/>
                      <a:pt x="13346" y="14305"/>
                      <a:pt x="13423" y="14305"/>
                    </a:cubicBezTo>
                    <a:cubicBezTo>
                      <a:pt x="14349" y="13979"/>
                      <a:pt x="15737" y="13979"/>
                      <a:pt x="15814" y="13979"/>
                    </a:cubicBezTo>
                    <a:cubicBezTo>
                      <a:pt x="16046" y="13979"/>
                      <a:pt x="16277" y="13897"/>
                      <a:pt x="16354" y="13775"/>
                    </a:cubicBezTo>
                    <a:cubicBezTo>
                      <a:pt x="16431" y="13653"/>
                      <a:pt x="16431" y="13531"/>
                      <a:pt x="16277" y="13408"/>
                    </a:cubicBezTo>
                    <a:cubicBezTo>
                      <a:pt x="16046" y="13205"/>
                      <a:pt x="15660" y="12634"/>
                      <a:pt x="15506" y="12267"/>
                    </a:cubicBezTo>
                    <a:cubicBezTo>
                      <a:pt x="15429" y="12145"/>
                      <a:pt x="15274" y="12063"/>
                      <a:pt x="15043" y="12023"/>
                    </a:cubicBezTo>
                    <a:lnTo>
                      <a:pt x="13963" y="11860"/>
                    </a:lnTo>
                    <a:lnTo>
                      <a:pt x="12266" y="11574"/>
                    </a:lnTo>
                    <a:cubicBezTo>
                      <a:pt x="12034" y="11534"/>
                      <a:pt x="11726" y="11452"/>
                      <a:pt x="11494" y="11371"/>
                    </a:cubicBezTo>
                    <a:cubicBezTo>
                      <a:pt x="11263" y="11289"/>
                      <a:pt x="11031" y="11208"/>
                      <a:pt x="10877" y="11085"/>
                    </a:cubicBezTo>
                    <a:cubicBezTo>
                      <a:pt x="10646" y="10963"/>
                      <a:pt x="10491" y="10841"/>
                      <a:pt x="10414" y="10678"/>
                    </a:cubicBezTo>
                    <a:cubicBezTo>
                      <a:pt x="10337" y="10637"/>
                      <a:pt x="10337" y="10555"/>
                      <a:pt x="10260" y="10515"/>
                    </a:cubicBezTo>
                    <a:cubicBezTo>
                      <a:pt x="10183" y="10392"/>
                      <a:pt x="10183" y="10229"/>
                      <a:pt x="10183" y="10107"/>
                    </a:cubicBezTo>
                    <a:cubicBezTo>
                      <a:pt x="10183" y="10107"/>
                      <a:pt x="10183" y="10066"/>
                      <a:pt x="10183" y="10066"/>
                    </a:cubicBezTo>
                    <a:cubicBezTo>
                      <a:pt x="10183" y="10026"/>
                      <a:pt x="10183" y="9985"/>
                      <a:pt x="10260" y="9944"/>
                    </a:cubicBezTo>
                    <a:cubicBezTo>
                      <a:pt x="10260" y="9903"/>
                      <a:pt x="10337" y="9863"/>
                      <a:pt x="10414" y="9863"/>
                    </a:cubicBezTo>
                    <a:cubicBezTo>
                      <a:pt x="10569" y="9863"/>
                      <a:pt x="10723" y="9863"/>
                      <a:pt x="10877" y="9863"/>
                    </a:cubicBezTo>
                    <a:cubicBezTo>
                      <a:pt x="11109" y="9863"/>
                      <a:pt x="11263" y="9863"/>
                      <a:pt x="11494" y="9863"/>
                    </a:cubicBezTo>
                    <a:cubicBezTo>
                      <a:pt x="12574" y="9903"/>
                      <a:pt x="14040" y="9985"/>
                      <a:pt x="15351" y="10066"/>
                    </a:cubicBezTo>
                    <a:cubicBezTo>
                      <a:pt x="15583" y="10066"/>
                      <a:pt x="15737" y="10107"/>
                      <a:pt x="15969" y="10107"/>
                    </a:cubicBezTo>
                    <a:cubicBezTo>
                      <a:pt x="16123" y="10107"/>
                      <a:pt x="16200" y="10148"/>
                      <a:pt x="16354" y="10148"/>
                    </a:cubicBezTo>
                    <a:cubicBezTo>
                      <a:pt x="16431" y="10148"/>
                      <a:pt x="16509" y="10189"/>
                      <a:pt x="16586" y="10189"/>
                    </a:cubicBezTo>
                    <a:cubicBezTo>
                      <a:pt x="17126" y="10270"/>
                      <a:pt x="17666" y="10352"/>
                      <a:pt x="17974" y="10433"/>
                    </a:cubicBezTo>
                    <a:cubicBezTo>
                      <a:pt x="19363" y="10759"/>
                      <a:pt x="19903" y="12349"/>
                      <a:pt x="19980" y="13164"/>
                    </a:cubicBezTo>
                    <a:cubicBezTo>
                      <a:pt x="20057" y="13653"/>
                      <a:pt x="19980" y="14549"/>
                      <a:pt x="19517" y="15446"/>
                    </a:cubicBezTo>
                    <a:cubicBezTo>
                      <a:pt x="19286" y="15894"/>
                      <a:pt x="18977" y="16383"/>
                      <a:pt x="18514" y="16791"/>
                    </a:cubicBezTo>
                    <a:cubicBezTo>
                      <a:pt x="18283" y="16995"/>
                      <a:pt x="18129" y="17158"/>
                      <a:pt x="17897" y="17280"/>
                    </a:cubicBezTo>
                    <a:cubicBezTo>
                      <a:pt x="16586" y="18136"/>
                      <a:pt x="15043" y="18340"/>
                      <a:pt x="14889" y="18340"/>
                    </a:cubicBezTo>
                    <a:cubicBezTo>
                      <a:pt x="14889" y="18340"/>
                      <a:pt x="14889" y="18340"/>
                      <a:pt x="14889" y="18340"/>
                    </a:cubicBezTo>
                    <a:cubicBezTo>
                      <a:pt x="14580" y="18380"/>
                      <a:pt x="14349" y="18543"/>
                      <a:pt x="14426" y="18747"/>
                    </a:cubicBezTo>
                    <a:cubicBezTo>
                      <a:pt x="14503" y="18910"/>
                      <a:pt x="14734" y="19032"/>
                      <a:pt x="15043" y="19032"/>
                    </a:cubicBezTo>
                    <a:cubicBezTo>
                      <a:pt x="15120" y="19032"/>
                      <a:pt x="15120" y="19032"/>
                      <a:pt x="15197" y="19032"/>
                    </a:cubicBezTo>
                    <a:cubicBezTo>
                      <a:pt x="15274" y="19032"/>
                      <a:pt x="16509" y="18869"/>
                      <a:pt x="17897" y="18299"/>
                    </a:cubicBezTo>
                    <a:lnTo>
                      <a:pt x="17897" y="20866"/>
                    </a:lnTo>
                    <a:close/>
                    <a:moveTo>
                      <a:pt x="1234" y="9088"/>
                    </a:moveTo>
                    <a:lnTo>
                      <a:pt x="1234" y="7906"/>
                    </a:lnTo>
                    <a:cubicBezTo>
                      <a:pt x="1234" y="7336"/>
                      <a:pt x="2083" y="6888"/>
                      <a:pt x="3163" y="6888"/>
                    </a:cubicBezTo>
                    <a:cubicBezTo>
                      <a:pt x="4243" y="6888"/>
                      <a:pt x="5091" y="7336"/>
                      <a:pt x="5091" y="7906"/>
                    </a:cubicBezTo>
                    <a:lnTo>
                      <a:pt x="5091" y="9211"/>
                    </a:lnTo>
                    <a:lnTo>
                      <a:pt x="5091" y="9537"/>
                    </a:lnTo>
                    <a:lnTo>
                      <a:pt x="5091" y="9863"/>
                    </a:lnTo>
                    <a:lnTo>
                      <a:pt x="5091" y="11330"/>
                    </a:lnTo>
                    <a:cubicBezTo>
                      <a:pt x="5091" y="11900"/>
                      <a:pt x="4243" y="12349"/>
                      <a:pt x="3163" y="12349"/>
                    </a:cubicBezTo>
                    <a:cubicBezTo>
                      <a:pt x="2083" y="12349"/>
                      <a:pt x="1234" y="11900"/>
                      <a:pt x="1234" y="11330"/>
                    </a:cubicBezTo>
                    <a:lnTo>
                      <a:pt x="1234" y="9740"/>
                    </a:lnTo>
                    <a:lnTo>
                      <a:pt x="1234" y="9414"/>
                    </a:lnTo>
                    <a:lnTo>
                      <a:pt x="1234" y="9088"/>
                    </a:lnTo>
                    <a:close/>
                    <a:moveTo>
                      <a:pt x="6326" y="7906"/>
                    </a:moveTo>
                    <a:cubicBezTo>
                      <a:pt x="6326" y="7336"/>
                      <a:pt x="7174" y="6888"/>
                      <a:pt x="8254" y="6888"/>
                    </a:cubicBezTo>
                    <a:cubicBezTo>
                      <a:pt x="9334" y="6888"/>
                      <a:pt x="10183" y="7336"/>
                      <a:pt x="10183" y="7906"/>
                    </a:cubicBezTo>
                    <a:lnTo>
                      <a:pt x="10183" y="9048"/>
                    </a:lnTo>
                    <a:cubicBezTo>
                      <a:pt x="9797" y="9048"/>
                      <a:pt x="9489" y="9170"/>
                      <a:pt x="9257" y="9292"/>
                    </a:cubicBezTo>
                    <a:cubicBezTo>
                      <a:pt x="9103" y="9374"/>
                      <a:pt x="9026" y="9496"/>
                      <a:pt x="8949" y="9618"/>
                    </a:cubicBezTo>
                    <a:cubicBezTo>
                      <a:pt x="8871" y="9700"/>
                      <a:pt x="8871" y="9740"/>
                      <a:pt x="8871" y="9822"/>
                    </a:cubicBezTo>
                    <a:cubicBezTo>
                      <a:pt x="8871" y="9863"/>
                      <a:pt x="8871" y="9903"/>
                      <a:pt x="8871" y="9944"/>
                    </a:cubicBezTo>
                    <a:cubicBezTo>
                      <a:pt x="8794" y="10433"/>
                      <a:pt x="9257" y="11126"/>
                      <a:pt x="10183" y="11615"/>
                    </a:cubicBezTo>
                    <a:cubicBezTo>
                      <a:pt x="9951" y="12023"/>
                      <a:pt x="9180" y="12349"/>
                      <a:pt x="8331" y="12349"/>
                    </a:cubicBezTo>
                    <a:cubicBezTo>
                      <a:pt x="7251" y="12349"/>
                      <a:pt x="6403" y="11900"/>
                      <a:pt x="6403" y="11330"/>
                    </a:cubicBezTo>
                    <a:lnTo>
                      <a:pt x="6403" y="9863"/>
                    </a:lnTo>
                    <a:lnTo>
                      <a:pt x="6403" y="9537"/>
                    </a:lnTo>
                    <a:lnTo>
                      <a:pt x="6403" y="9211"/>
                    </a:lnTo>
                    <a:lnTo>
                      <a:pt x="6403" y="7906"/>
                    </a:lnTo>
                    <a:close/>
                    <a:moveTo>
                      <a:pt x="11417" y="7906"/>
                    </a:moveTo>
                    <a:cubicBezTo>
                      <a:pt x="11417" y="7336"/>
                      <a:pt x="12266" y="6888"/>
                      <a:pt x="13346" y="6888"/>
                    </a:cubicBezTo>
                    <a:cubicBezTo>
                      <a:pt x="14426" y="6888"/>
                      <a:pt x="15274" y="7336"/>
                      <a:pt x="15274" y="7906"/>
                    </a:cubicBezTo>
                    <a:lnTo>
                      <a:pt x="15274" y="9292"/>
                    </a:lnTo>
                    <a:cubicBezTo>
                      <a:pt x="13886" y="9170"/>
                      <a:pt x="12497" y="9129"/>
                      <a:pt x="11417" y="9088"/>
                    </a:cubicBezTo>
                    <a:lnTo>
                      <a:pt x="11417" y="7906"/>
                    </a:lnTo>
                    <a:close/>
                    <a:moveTo>
                      <a:pt x="16509" y="7906"/>
                    </a:moveTo>
                    <a:lnTo>
                      <a:pt x="16509" y="1671"/>
                    </a:lnTo>
                    <a:cubicBezTo>
                      <a:pt x="16509" y="1100"/>
                      <a:pt x="17357" y="652"/>
                      <a:pt x="18437" y="652"/>
                    </a:cubicBezTo>
                    <a:cubicBezTo>
                      <a:pt x="19517" y="652"/>
                      <a:pt x="20366" y="1100"/>
                      <a:pt x="20366" y="1671"/>
                    </a:cubicBezTo>
                    <a:lnTo>
                      <a:pt x="20366" y="10922"/>
                    </a:lnTo>
                    <a:cubicBezTo>
                      <a:pt x="19980" y="10392"/>
                      <a:pt x="19363" y="9944"/>
                      <a:pt x="18514" y="9740"/>
                    </a:cubicBezTo>
                    <a:cubicBezTo>
                      <a:pt x="17974" y="9618"/>
                      <a:pt x="17280" y="9496"/>
                      <a:pt x="16509" y="9414"/>
                    </a:cubicBezTo>
                    <a:lnTo>
                      <a:pt x="16509" y="7906"/>
                    </a:lnTo>
                    <a:close/>
                  </a:path>
                </a:pathLst>
              </a:custGeom>
              <a:solidFill>
                <a:srgbClr val="FFFFFF"/>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74" name="Google Shape;174;p13"/>
              <p:cNvSpPr/>
              <p:nvPr/>
            </p:nvSpPr>
            <p:spPr>
              <a:xfrm>
                <a:off x="6442449" y="4290203"/>
                <a:ext cx="548535" cy="457122"/>
              </a:xfrm>
              <a:custGeom>
                <a:rect b="b" l="l" r="r" t="t"/>
                <a:pathLst>
                  <a:path extrusionOk="0" h="21316" w="21130">
                    <a:moveTo>
                      <a:pt x="20426" y="853"/>
                    </a:moveTo>
                    <a:cubicBezTo>
                      <a:pt x="19487" y="-284"/>
                      <a:pt x="18172" y="-284"/>
                      <a:pt x="17233" y="853"/>
                    </a:cubicBezTo>
                    <a:lnTo>
                      <a:pt x="6715" y="13585"/>
                    </a:lnTo>
                    <a:lnTo>
                      <a:pt x="3897" y="10175"/>
                    </a:lnTo>
                    <a:cubicBezTo>
                      <a:pt x="2958" y="9038"/>
                      <a:pt x="1643" y="9038"/>
                      <a:pt x="704" y="10175"/>
                    </a:cubicBezTo>
                    <a:cubicBezTo>
                      <a:pt x="-235" y="11312"/>
                      <a:pt x="-235" y="12903"/>
                      <a:pt x="704" y="14040"/>
                    </a:cubicBezTo>
                    <a:lnTo>
                      <a:pt x="3522" y="17451"/>
                    </a:lnTo>
                    <a:lnTo>
                      <a:pt x="3522" y="17451"/>
                    </a:lnTo>
                    <a:lnTo>
                      <a:pt x="6715" y="21316"/>
                    </a:lnTo>
                    <a:lnTo>
                      <a:pt x="6715" y="21316"/>
                    </a:lnTo>
                    <a:lnTo>
                      <a:pt x="6715" y="21316"/>
                    </a:lnTo>
                    <a:lnTo>
                      <a:pt x="9908" y="17451"/>
                    </a:lnTo>
                    <a:lnTo>
                      <a:pt x="9908" y="17451"/>
                    </a:lnTo>
                    <a:lnTo>
                      <a:pt x="20426" y="4718"/>
                    </a:lnTo>
                    <a:cubicBezTo>
                      <a:pt x="21365" y="3809"/>
                      <a:pt x="21365" y="1990"/>
                      <a:pt x="20426" y="853"/>
                    </a:cubicBezTo>
                    <a:close/>
                  </a:path>
                </a:pathLst>
              </a:custGeom>
              <a:solidFill>
                <a:srgbClr val="000000"/>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grpSp>
      <p:sp>
        <p:nvSpPr>
          <p:cNvPr id="175" name="Google Shape;175;p13"/>
          <p:cNvSpPr txBox="1"/>
          <p:nvPr/>
        </p:nvSpPr>
        <p:spPr>
          <a:xfrm>
            <a:off x="461161" y="5366625"/>
            <a:ext cx="7038900" cy="7752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ar" sz="1200">
                <a:solidFill>
                  <a:schemeClr val="dk1"/>
                </a:solidFill>
                <a:latin typeface="Mada"/>
                <a:ea typeface="Mada"/>
                <a:cs typeface="Mada"/>
                <a:sym typeface="Mada"/>
              </a:rPr>
              <a:t>MRI</a:t>
            </a:r>
            <a:r>
              <a:rPr lang="ar" sz="1200">
                <a:solidFill>
                  <a:schemeClr val="dk1"/>
                </a:solidFill>
                <a:latin typeface="Mada"/>
                <a:ea typeface="Mada"/>
                <a:cs typeface="Mada"/>
                <a:sym typeface="Mada"/>
              </a:rPr>
              <a:t> has been used in </a:t>
            </a:r>
            <a:r>
              <a:rPr b="1" lang="ar" sz="1200">
                <a:solidFill>
                  <a:schemeClr val="dk1"/>
                </a:solidFill>
                <a:latin typeface="Mada"/>
                <a:ea typeface="Mada"/>
                <a:cs typeface="Mada"/>
                <a:sym typeface="Mada"/>
              </a:rPr>
              <a:t>staging</a:t>
            </a:r>
            <a:r>
              <a:rPr lang="ar" sz="1200">
                <a:solidFill>
                  <a:schemeClr val="dk1"/>
                </a:solidFill>
                <a:latin typeface="Mada"/>
                <a:ea typeface="Mada"/>
                <a:cs typeface="Mada"/>
                <a:sym typeface="Mada"/>
              </a:rPr>
              <a:t> lung cancer and assessing tumour </a:t>
            </a:r>
            <a:r>
              <a:rPr b="1" lang="ar" sz="1200">
                <a:solidFill>
                  <a:schemeClr val="dk1"/>
                </a:solidFill>
                <a:latin typeface="Mada"/>
                <a:ea typeface="Mada"/>
                <a:cs typeface="Mada"/>
                <a:sym typeface="Mada"/>
              </a:rPr>
              <a:t>invasion</a:t>
            </a:r>
            <a:r>
              <a:rPr lang="ar" sz="1200">
                <a:solidFill>
                  <a:schemeClr val="dk1"/>
                </a:solidFill>
                <a:latin typeface="Mada"/>
                <a:ea typeface="Mada"/>
                <a:cs typeface="Mada"/>
                <a:sym typeface="Mada"/>
              </a:rPr>
              <a:t> in the mediastinum and chest wall and at the lung apex</a:t>
            </a:r>
            <a:endParaRPr sz="1200">
              <a:solidFill>
                <a:schemeClr val="dk1"/>
              </a:solidFill>
              <a:latin typeface="Mada"/>
              <a:ea typeface="Mada"/>
              <a:cs typeface="Mada"/>
              <a:sym typeface="Mada"/>
            </a:endParaRPr>
          </a:p>
          <a:p>
            <a:pPr indent="0" lvl="0" marL="457200" rtl="0" algn="l">
              <a:spcBef>
                <a:spcPts val="0"/>
              </a:spcBef>
              <a:spcAft>
                <a:spcPts val="0"/>
              </a:spcAft>
              <a:buNone/>
            </a:pPr>
            <a:r>
              <a:rPr lang="ar" sz="1200">
                <a:solidFill>
                  <a:schemeClr val="dk1"/>
                </a:solidFill>
                <a:latin typeface="Mada"/>
                <a:ea typeface="Mada"/>
                <a:cs typeface="Mada"/>
                <a:sym typeface="Mada"/>
              </a:rPr>
              <a:t>Vascular  structures  can  be  clearly  differentiated  as flowing blood produces a signal void on MRI.</a:t>
            </a:r>
            <a:endParaRPr sz="1200">
              <a:solidFill>
                <a:schemeClr val="dk1"/>
              </a:solidFill>
              <a:latin typeface="Mada"/>
              <a:ea typeface="Mada"/>
              <a:cs typeface="Mada"/>
              <a:sym typeface="Mada"/>
            </a:endParaRPr>
          </a:p>
        </p:txBody>
      </p:sp>
      <p:grpSp>
        <p:nvGrpSpPr>
          <p:cNvPr id="176" name="Google Shape;176;p13"/>
          <p:cNvGrpSpPr/>
          <p:nvPr/>
        </p:nvGrpSpPr>
        <p:grpSpPr>
          <a:xfrm>
            <a:off x="326838" y="5306533"/>
            <a:ext cx="631999" cy="574552"/>
            <a:chOff x="6196730" y="1525346"/>
            <a:chExt cx="369072" cy="317467"/>
          </a:xfrm>
        </p:grpSpPr>
        <p:sp>
          <p:nvSpPr>
            <p:cNvPr id="177" name="Google Shape;177;p13"/>
            <p:cNvSpPr/>
            <p:nvPr/>
          </p:nvSpPr>
          <p:spPr>
            <a:xfrm>
              <a:off x="6285478" y="1697140"/>
              <a:ext cx="193870" cy="145673"/>
            </a:xfrm>
            <a:custGeom>
              <a:rect b="b" l="l" r="r" t="t"/>
              <a:pathLst>
                <a:path extrusionOk="0" h="4573" w="6086">
                  <a:moveTo>
                    <a:pt x="2972" y="1"/>
                  </a:moveTo>
                  <a:cubicBezTo>
                    <a:pt x="2790" y="1"/>
                    <a:pt x="2608" y="72"/>
                    <a:pt x="2477" y="215"/>
                  </a:cubicBezTo>
                  <a:cubicBezTo>
                    <a:pt x="1580" y="1144"/>
                    <a:pt x="674" y="1192"/>
                    <a:pt x="471" y="1192"/>
                  </a:cubicBezTo>
                  <a:cubicBezTo>
                    <a:pt x="447" y="1192"/>
                    <a:pt x="433" y="1191"/>
                    <a:pt x="430" y="1191"/>
                  </a:cubicBezTo>
                  <a:cubicBezTo>
                    <a:pt x="346" y="1191"/>
                    <a:pt x="275" y="1275"/>
                    <a:pt x="275" y="1358"/>
                  </a:cubicBezTo>
                  <a:cubicBezTo>
                    <a:pt x="275" y="1453"/>
                    <a:pt x="346" y="1525"/>
                    <a:pt x="430" y="1525"/>
                  </a:cubicBezTo>
                  <a:cubicBezTo>
                    <a:pt x="430" y="1525"/>
                    <a:pt x="608" y="1525"/>
                    <a:pt x="846" y="1501"/>
                  </a:cubicBezTo>
                  <a:lnTo>
                    <a:pt x="846" y="1501"/>
                  </a:lnTo>
                  <a:cubicBezTo>
                    <a:pt x="822" y="1691"/>
                    <a:pt x="751" y="1953"/>
                    <a:pt x="465" y="2037"/>
                  </a:cubicBezTo>
                  <a:cubicBezTo>
                    <a:pt x="268" y="2070"/>
                    <a:pt x="303" y="2365"/>
                    <a:pt x="486" y="2365"/>
                  </a:cubicBezTo>
                  <a:cubicBezTo>
                    <a:pt x="502" y="2365"/>
                    <a:pt x="519" y="2363"/>
                    <a:pt x="537" y="2358"/>
                  </a:cubicBezTo>
                  <a:cubicBezTo>
                    <a:pt x="1025" y="2239"/>
                    <a:pt x="1180" y="1751"/>
                    <a:pt x="1203" y="1418"/>
                  </a:cubicBezTo>
                  <a:cubicBezTo>
                    <a:pt x="1346" y="1382"/>
                    <a:pt x="1489" y="1334"/>
                    <a:pt x="1620" y="1275"/>
                  </a:cubicBezTo>
                  <a:cubicBezTo>
                    <a:pt x="1620" y="1275"/>
                    <a:pt x="1906" y="1120"/>
                    <a:pt x="1954" y="1096"/>
                  </a:cubicBezTo>
                  <a:cubicBezTo>
                    <a:pt x="2044" y="2566"/>
                    <a:pt x="2059" y="2743"/>
                    <a:pt x="2061" y="2760"/>
                  </a:cubicBezTo>
                  <a:lnTo>
                    <a:pt x="2061" y="2760"/>
                  </a:lnTo>
                  <a:cubicBezTo>
                    <a:pt x="2061" y="2760"/>
                    <a:pt x="2061" y="2761"/>
                    <a:pt x="2061" y="2763"/>
                  </a:cubicBezTo>
                  <a:cubicBezTo>
                    <a:pt x="2120" y="3549"/>
                    <a:pt x="1501" y="4239"/>
                    <a:pt x="703" y="4239"/>
                  </a:cubicBezTo>
                  <a:lnTo>
                    <a:pt x="168" y="4239"/>
                  </a:lnTo>
                  <a:cubicBezTo>
                    <a:pt x="72" y="4239"/>
                    <a:pt x="1" y="4311"/>
                    <a:pt x="1" y="4394"/>
                  </a:cubicBezTo>
                  <a:cubicBezTo>
                    <a:pt x="1" y="4489"/>
                    <a:pt x="72" y="4561"/>
                    <a:pt x="168" y="4561"/>
                  </a:cubicBezTo>
                  <a:lnTo>
                    <a:pt x="703" y="4561"/>
                  </a:lnTo>
                  <a:cubicBezTo>
                    <a:pt x="1680" y="4561"/>
                    <a:pt x="2477" y="3715"/>
                    <a:pt x="2394" y="2727"/>
                  </a:cubicBezTo>
                  <a:lnTo>
                    <a:pt x="2275" y="858"/>
                  </a:lnTo>
                  <a:cubicBezTo>
                    <a:pt x="2442" y="739"/>
                    <a:pt x="2597" y="608"/>
                    <a:pt x="2739" y="441"/>
                  </a:cubicBezTo>
                  <a:cubicBezTo>
                    <a:pt x="2799" y="370"/>
                    <a:pt x="2906" y="334"/>
                    <a:pt x="2989" y="334"/>
                  </a:cubicBezTo>
                  <a:cubicBezTo>
                    <a:pt x="3228" y="334"/>
                    <a:pt x="3216" y="489"/>
                    <a:pt x="3740" y="882"/>
                  </a:cubicBezTo>
                  <a:lnTo>
                    <a:pt x="3620" y="2751"/>
                  </a:lnTo>
                  <a:cubicBezTo>
                    <a:pt x="3573" y="3215"/>
                    <a:pt x="3740" y="3680"/>
                    <a:pt x="4061" y="4025"/>
                  </a:cubicBezTo>
                  <a:cubicBezTo>
                    <a:pt x="4382" y="4370"/>
                    <a:pt x="4835" y="4573"/>
                    <a:pt x="5311" y="4573"/>
                  </a:cubicBezTo>
                  <a:lnTo>
                    <a:pt x="5930" y="4573"/>
                  </a:lnTo>
                  <a:cubicBezTo>
                    <a:pt x="6014" y="4573"/>
                    <a:pt x="6085" y="4501"/>
                    <a:pt x="6085" y="4406"/>
                  </a:cubicBezTo>
                  <a:cubicBezTo>
                    <a:pt x="6049" y="4311"/>
                    <a:pt x="5966" y="4239"/>
                    <a:pt x="5883" y="4239"/>
                  </a:cubicBezTo>
                  <a:lnTo>
                    <a:pt x="5275" y="4239"/>
                  </a:lnTo>
                  <a:cubicBezTo>
                    <a:pt x="4883" y="4239"/>
                    <a:pt x="4525" y="4085"/>
                    <a:pt x="4275" y="3799"/>
                  </a:cubicBezTo>
                  <a:cubicBezTo>
                    <a:pt x="4025" y="3537"/>
                    <a:pt x="3906" y="3192"/>
                    <a:pt x="3918" y="2763"/>
                  </a:cubicBezTo>
                  <a:lnTo>
                    <a:pt x="4025" y="1108"/>
                  </a:lnTo>
                  <a:lnTo>
                    <a:pt x="4204" y="1203"/>
                  </a:lnTo>
                  <a:cubicBezTo>
                    <a:pt x="4335" y="1275"/>
                    <a:pt x="4478" y="1346"/>
                    <a:pt x="4716" y="1406"/>
                  </a:cubicBezTo>
                  <a:cubicBezTo>
                    <a:pt x="4740" y="1727"/>
                    <a:pt x="4883" y="2239"/>
                    <a:pt x="5394" y="2346"/>
                  </a:cubicBezTo>
                  <a:cubicBezTo>
                    <a:pt x="5409" y="2349"/>
                    <a:pt x="5422" y="2351"/>
                    <a:pt x="5435" y="2351"/>
                  </a:cubicBezTo>
                  <a:cubicBezTo>
                    <a:pt x="5616" y="2351"/>
                    <a:pt x="5655" y="2057"/>
                    <a:pt x="5466" y="2013"/>
                  </a:cubicBezTo>
                  <a:cubicBezTo>
                    <a:pt x="5180" y="1953"/>
                    <a:pt x="5097" y="1679"/>
                    <a:pt x="5073" y="1477"/>
                  </a:cubicBezTo>
                  <a:lnTo>
                    <a:pt x="5073" y="1477"/>
                  </a:lnTo>
                  <a:cubicBezTo>
                    <a:pt x="5311" y="1525"/>
                    <a:pt x="5514" y="1525"/>
                    <a:pt x="5514" y="1525"/>
                  </a:cubicBezTo>
                  <a:cubicBezTo>
                    <a:pt x="5597" y="1525"/>
                    <a:pt x="5668" y="1453"/>
                    <a:pt x="5668" y="1358"/>
                  </a:cubicBezTo>
                  <a:cubicBezTo>
                    <a:pt x="5668" y="1275"/>
                    <a:pt x="5597" y="1191"/>
                    <a:pt x="5514" y="1191"/>
                  </a:cubicBezTo>
                  <a:cubicBezTo>
                    <a:pt x="4752" y="1179"/>
                    <a:pt x="4025" y="798"/>
                    <a:pt x="3466" y="215"/>
                  </a:cubicBezTo>
                  <a:cubicBezTo>
                    <a:pt x="3335" y="72"/>
                    <a:pt x="3153" y="1"/>
                    <a:pt x="2972"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3"/>
            <p:cNvSpPr/>
            <p:nvPr/>
          </p:nvSpPr>
          <p:spPr>
            <a:xfrm>
              <a:off x="6391301" y="1525346"/>
              <a:ext cx="174502" cy="317467"/>
            </a:xfrm>
            <a:custGeom>
              <a:rect b="b" l="l" r="r" t="t"/>
              <a:pathLst>
                <a:path extrusionOk="0" h="9966" w="5478">
                  <a:moveTo>
                    <a:pt x="156" y="0"/>
                  </a:moveTo>
                  <a:cubicBezTo>
                    <a:pt x="72" y="0"/>
                    <a:pt x="1" y="72"/>
                    <a:pt x="1" y="167"/>
                  </a:cubicBezTo>
                  <a:lnTo>
                    <a:pt x="1" y="3941"/>
                  </a:lnTo>
                  <a:cubicBezTo>
                    <a:pt x="1" y="4120"/>
                    <a:pt x="37" y="4310"/>
                    <a:pt x="144" y="4465"/>
                  </a:cubicBezTo>
                  <a:cubicBezTo>
                    <a:pt x="263" y="4656"/>
                    <a:pt x="441" y="4894"/>
                    <a:pt x="560" y="5025"/>
                  </a:cubicBezTo>
                  <a:cubicBezTo>
                    <a:pt x="822" y="5322"/>
                    <a:pt x="1072" y="5501"/>
                    <a:pt x="1322" y="5656"/>
                  </a:cubicBezTo>
                  <a:cubicBezTo>
                    <a:pt x="1334" y="5656"/>
                    <a:pt x="1334" y="5668"/>
                    <a:pt x="1346" y="5668"/>
                  </a:cubicBezTo>
                  <a:cubicBezTo>
                    <a:pt x="1346" y="5668"/>
                    <a:pt x="1394" y="5679"/>
                    <a:pt x="1418" y="5703"/>
                  </a:cubicBezTo>
                  <a:cubicBezTo>
                    <a:pt x="1644" y="5822"/>
                    <a:pt x="1965" y="5906"/>
                    <a:pt x="2227" y="5906"/>
                  </a:cubicBezTo>
                  <a:cubicBezTo>
                    <a:pt x="2263" y="5906"/>
                    <a:pt x="2275" y="5894"/>
                    <a:pt x="2287" y="5882"/>
                  </a:cubicBezTo>
                  <a:cubicBezTo>
                    <a:pt x="2311" y="5882"/>
                    <a:pt x="2334" y="5882"/>
                    <a:pt x="2346" y="5858"/>
                  </a:cubicBezTo>
                  <a:cubicBezTo>
                    <a:pt x="2453" y="5763"/>
                    <a:pt x="2382" y="5584"/>
                    <a:pt x="2227" y="5584"/>
                  </a:cubicBezTo>
                  <a:cubicBezTo>
                    <a:pt x="2156" y="5584"/>
                    <a:pt x="2072" y="5560"/>
                    <a:pt x="1989" y="5548"/>
                  </a:cubicBezTo>
                  <a:cubicBezTo>
                    <a:pt x="2144" y="5441"/>
                    <a:pt x="2311" y="5263"/>
                    <a:pt x="2382" y="4989"/>
                  </a:cubicBezTo>
                  <a:cubicBezTo>
                    <a:pt x="2406" y="4894"/>
                    <a:pt x="2346" y="4810"/>
                    <a:pt x="2263" y="4775"/>
                  </a:cubicBezTo>
                  <a:cubicBezTo>
                    <a:pt x="2249" y="4771"/>
                    <a:pt x="2234" y="4769"/>
                    <a:pt x="2221" y="4769"/>
                  </a:cubicBezTo>
                  <a:cubicBezTo>
                    <a:pt x="2144" y="4769"/>
                    <a:pt x="2079" y="4823"/>
                    <a:pt x="2049" y="4894"/>
                  </a:cubicBezTo>
                  <a:cubicBezTo>
                    <a:pt x="1953" y="5310"/>
                    <a:pt x="1608" y="5370"/>
                    <a:pt x="1513" y="5382"/>
                  </a:cubicBezTo>
                  <a:cubicBezTo>
                    <a:pt x="1275" y="5251"/>
                    <a:pt x="1060" y="5072"/>
                    <a:pt x="882" y="4882"/>
                  </a:cubicBezTo>
                  <a:lnTo>
                    <a:pt x="941" y="4072"/>
                  </a:lnTo>
                  <a:cubicBezTo>
                    <a:pt x="977" y="3584"/>
                    <a:pt x="1846" y="3167"/>
                    <a:pt x="2382" y="3167"/>
                  </a:cubicBezTo>
                  <a:cubicBezTo>
                    <a:pt x="2573" y="3167"/>
                    <a:pt x="2763" y="3227"/>
                    <a:pt x="2930" y="3334"/>
                  </a:cubicBezTo>
                  <a:cubicBezTo>
                    <a:pt x="4430" y="4334"/>
                    <a:pt x="4763" y="6739"/>
                    <a:pt x="5109" y="9299"/>
                  </a:cubicBezTo>
                  <a:lnTo>
                    <a:pt x="5109" y="9347"/>
                  </a:lnTo>
                  <a:cubicBezTo>
                    <a:pt x="5120" y="9418"/>
                    <a:pt x="5085" y="9489"/>
                    <a:pt x="5049" y="9549"/>
                  </a:cubicBezTo>
                  <a:cubicBezTo>
                    <a:pt x="5001" y="9608"/>
                    <a:pt x="4930" y="9644"/>
                    <a:pt x="4847" y="9644"/>
                  </a:cubicBezTo>
                  <a:lnTo>
                    <a:pt x="3346" y="9644"/>
                  </a:lnTo>
                  <a:cubicBezTo>
                    <a:pt x="3263" y="9644"/>
                    <a:pt x="3180" y="9716"/>
                    <a:pt x="3180" y="9811"/>
                  </a:cubicBezTo>
                  <a:cubicBezTo>
                    <a:pt x="3180" y="9894"/>
                    <a:pt x="3263" y="9966"/>
                    <a:pt x="3346" y="9966"/>
                  </a:cubicBezTo>
                  <a:lnTo>
                    <a:pt x="4847" y="9966"/>
                  </a:lnTo>
                  <a:cubicBezTo>
                    <a:pt x="5025" y="9966"/>
                    <a:pt x="5192" y="9894"/>
                    <a:pt x="5311" y="9763"/>
                  </a:cubicBezTo>
                  <a:cubicBezTo>
                    <a:pt x="5430" y="9632"/>
                    <a:pt x="5478" y="9454"/>
                    <a:pt x="5466" y="9287"/>
                  </a:cubicBezTo>
                  <a:lnTo>
                    <a:pt x="5382" y="9239"/>
                  </a:lnTo>
                  <a:cubicBezTo>
                    <a:pt x="5025" y="6608"/>
                    <a:pt x="4704" y="4120"/>
                    <a:pt x="3061" y="3036"/>
                  </a:cubicBezTo>
                  <a:cubicBezTo>
                    <a:pt x="2846" y="2881"/>
                    <a:pt x="2584" y="2810"/>
                    <a:pt x="2334" y="2810"/>
                  </a:cubicBezTo>
                  <a:cubicBezTo>
                    <a:pt x="1668" y="2810"/>
                    <a:pt x="620" y="3322"/>
                    <a:pt x="560" y="4036"/>
                  </a:cubicBezTo>
                  <a:lnTo>
                    <a:pt x="537" y="4477"/>
                  </a:lnTo>
                  <a:cubicBezTo>
                    <a:pt x="418" y="4298"/>
                    <a:pt x="322" y="4167"/>
                    <a:pt x="322" y="3953"/>
                  </a:cubicBezTo>
                  <a:lnTo>
                    <a:pt x="322" y="167"/>
                  </a:lnTo>
                  <a:cubicBezTo>
                    <a:pt x="322" y="72"/>
                    <a:pt x="251" y="0"/>
                    <a:pt x="156" y="0"/>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3"/>
            <p:cNvSpPr/>
            <p:nvPr/>
          </p:nvSpPr>
          <p:spPr>
            <a:xfrm>
              <a:off x="6196730" y="1525346"/>
              <a:ext cx="172622" cy="317467"/>
            </a:xfrm>
            <a:custGeom>
              <a:rect b="b" l="l" r="r" t="t"/>
              <a:pathLst>
                <a:path extrusionOk="0" h="9966" w="5419">
                  <a:moveTo>
                    <a:pt x="5252" y="0"/>
                  </a:moveTo>
                  <a:cubicBezTo>
                    <a:pt x="5168" y="0"/>
                    <a:pt x="5097" y="72"/>
                    <a:pt x="5097" y="155"/>
                  </a:cubicBezTo>
                  <a:lnTo>
                    <a:pt x="5097" y="3953"/>
                  </a:lnTo>
                  <a:cubicBezTo>
                    <a:pt x="5097" y="4227"/>
                    <a:pt x="4942" y="4370"/>
                    <a:pt x="4906" y="4429"/>
                  </a:cubicBezTo>
                  <a:lnTo>
                    <a:pt x="4871" y="4024"/>
                  </a:lnTo>
                  <a:cubicBezTo>
                    <a:pt x="4811" y="3310"/>
                    <a:pt x="3763" y="2810"/>
                    <a:pt x="3097" y="2810"/>
                  </a:cubicBezTo>
                  <a:cubicBezTo>
                    <a:pt x="2835" y="2810"/>
                    <a:pt x="2573" y="2881"/>
                    <a:pt x="2370" y="3036"/>
                  </a:cubicBezTo>
                  <a:cubicBezTo>
                    <a:pt x="632" y="4179"/>
                    <a:pt x="346" y="7037"/>
                    <a:pt x="49" y="9287"/>
                  </a:cubicBezTo>
                  <a:cubicBezTo>
                    <a:pt x="1" y="9644"/>
                    <a:pt x="287" y="9966"/>
                    <a:pt x="644" y="9966"/>
                  </a:cubicBezTo>
                  <a:lnTo>
                    <a:pt x="1977" y="9966"/>
                  </a:lnTo>
                  <a:cubicBezTo>
                    <a:pt x="2073" y="9966"/>
                    <a:pt x="2144" y="9894"/>
                    <a:pt x="2144" y="9799"/>
                  </a:cubicBezTo>
                  <a:cubicBezTo>
                    <a:pt x="2144" y="9716"/>
                    <a:pt x="2073" y="9644"/>
                    <a:pt x="1977" y="9644"/>
                  </a:cubicBezTo>
                  <a:lnTo>
                    <a:pt x="644" y="9644"/>
                  </a:lnTo>
                  <a:cubicBezTo>
                    <a:pt x="572" y="9644"/>
                    <a:pt x="489" y="9608"/>
                    <a:pt x="453" y="9549"/>
                  </a:cubicBezTo>
                  <a:cubicBezTo>
                    <a:pt x="346" y="9442"/>
                    <a:pt x="394" y="9311"/>
                    <a:pt x="394" y="9299"/>
                  </a:cubicBezTo>
                  <a:cubicBezTo>
                    <a:pt x="691" y="6727"/>
                    <a:pt x="1013" y="4310"/>
                    <a:pt x="2525" y="3322"/>
                  </a:cubicBezTo>
                  <a:cubicBezTo>
                    <a:pt x="2680" y="3215"/>
                    <a:pt x="2858" y="3155"/>
                    <a:pt x="3073" y="3155"/>
                  </a:cubicBezTo>
                  <a:cubicBezTo>
                    <a:pt x="3597" y="3155"/>
                    <a:pt x="4466" y="3572"/>
                    <a:pt x="4513" y="4060"/>
                  </a:cubicBezTo>
                  <a:lnTo>
                    <a:pt x="4573" y="4846"/>
                  </a:lnTo>
                  <a:lnTo>
                    <a:pt x="4394" y="5025"/>
                  </a:lnTo>
                  <a:cubicBezTo>
                    <a:pt x="4251" y="5167"/>
                    <a:pt x="4323" y="5132"/>
                    <a:pt x="4049" y="5310"/>
                  </a:cubicBezTo>
                  <a:lnTo>
                    <a:pt x="3918" y="5406"/>
                  </a:lnTo>
                  <a:cubicBezTo>
                    <a:pt x="3859" y="5406"/>
                    <a:pt x="3489" y="5346"/>
                    <a:pt x="3370" y="4906"/>
                  </a:cubicBezTo>
                  <a:cubicBezTo>
                    <a:pt x="3340" y="4835"/>
                    <a:pt x="3275" y="4781"/>
                    <a:pt x="3198" y="4781"/>
                  </a:cubicBezTo>
                  <a:cubicBezTo>
                    <a:pt x="3185" y="4781"/>
                    <a:pt x="3170" y="4783"/>
                    <a:pt x="3156" y="4786"/>
                  </a:cubicBezTo>
                  <a:cubicBezTo>
                    <a:pt x="3073" y="4822"/>
                    <a:pt x="3013" y="4906"/>
                    <a:pt x="3037" y="5001"/>
                  </a:cubicBezTo>
                  <a:cubicBezTo>
                    <a:pt x="3120" y="5275"/>
                    <a:pt x="3275" y="5465"/>
                    <a:pt x="3430" y="5560"/>
                  </a:cubicBezTo>
                  <a:cubicBezTo>
                    <a:pt x="3358" y="5584"/>
                    <a:pt x="3275" y="5596"/>
                    <a:pt x="3204" y="5596"/>
                  </a:cubicBezTo>
                  <a:cubicBezTo>
                    <a:pt x="3061" y="5596"/>
                    <a:pt x="2977" y="5775"/>
                    <a:pt x="3085" y="5870"/>
                  </a:cubicBezTo>
                  <a:cubicBezTo>
                    <a:pt x="3097" y="5894"/>
                    <a:pt x="3120" y="5894"/>
                    <a:pt x="3132" y="5894"/>
                  </a:cubicBezTo>
                  <a:cubicBezTo>
                    <a:pt x="3156" y="5906"/>
                    <a:pt x="3168" y="5918"/>
                    <a:pt x="3204" y="5918"/>
                  </a:cubicBezTo>
                  <a:cubicBezTo>
                    <a:pt x="3454" y="5918"/>
                    <a:pt x="3859" y="5799"/>
                    <a:pt x="4061" y="5691"/>
                  </a:cubicBezTo>
                  <a:cubicBezTo>
                    <a:pt x="4573" y="5429"/>
                    <a:pt x="5002" y="4917"/>
                    <a:pt x="5275" y="4477"/>
                  </a:cubicBezTo>
                  <a:cubicBezTo>
                    <a:pt x="5359" y="4322"/>
                    <a:pt x="5418" y="4132"/>
                    <a:pt x="5418" y="3953"/>
                  </a:cubicBezTo>
                  <a:lnTo>
                    <a:pt x="5418" y="155"/>
                  </a:lnTo>
                  <a:cubicBezTo>
                    <a:pt x="5418" y="72"/>
                    <a:pt x="5347" y="0"/>
                    <a:pt x="5252" y="0"/>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0" name="Google Shape;180;p13"/>
          <p:cNvSpPr txBox="1"/>
          <p:nvPr/>
        </p:nvSpPr>
        <p:spPr>
          <a:xfrm>
            <a:off x="207205" y="7083825"/>
            <a:ext cx="585300" cy="66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ar" sz="2000">
                <a:solidFill>
                  <a:srgbClr val="C9DAF8"/>
                </a:solidFill>
                <a:latin typeface="Century Gothic"/>
                <a:ea typeface="Century Gothic"/>
                <a:cs typeface="Century Gothic"/>
                <a:sym typeface="Century Gothic"/>
              </a:rPr>
              <a:t>0</a:t>
            </a:r>
            <a:r>
              <a:rPr b="1" i="1" lang="ar" sz="2000">
                <a:solidFill>
                  <a:srgbClr val="A4C2F4"/>
                </a:solidFill>
                <a:latin typeface="Century Gothic"/>
                <a:ea typeface="Century Gothic"/>
                <a:cs typeface="Century Gothic"/>
                <a:sym typeface="Century Gothic"/>
              </a:rPr>
              <a:t>1</a:t>
            </a:r>
            <a:endParaRPr b="1" i="1" sz="2000">
              <a:solidFill>
                <a:srgbClr val="A4C2F4"/>
              </a:solidFill>
              <a:latin typeface="Century Gothic"/>
              <a:ea typeface="Century Gothic"/>
              <a:cs typeface="Century Gothic"/>
              <a:sym typeface="Century Gothic"/>
            </a:endParaRPr>
          </a:p>
        </p:txBody>
      </p:sp>
      <p:sp>
        <p:nvSpPr>
          <p:cNvPr id="181" name="Google Shape;181;p13"/>
          <p:cNvSpPr txBox="1"/>
          <p:nvPr/>
        </p:nvSpPr>
        <p:spPr>
          <a:xfrm>
            <a:off x="792500" y="7060100"/>
            <a:ext cx="6376200" cy="775200"/>
          </a:xfrm>
          <a:prstGeom prst="rect">
            <a:avLst/>
          </a:prstGeom>
          <a:noFill/>
          <a:ln cap="flat" cmpd="sng" w="9525">
            <a:solidFill>
              <a:srgbClr val="CFE2F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C</a:t>
            </a:r>
            <a:r>
              <a:rPr lang="ar" sz="1200">
                <a:solidFill>
                  <a:schemeClr val="dk1"/>
                </a:solidFill>
                <a:latin typeface="Mada"/>
                <a:ea typeface="Mada"/>
                <a:cs typeface="Mada"/>
                <a:sym typeface="Mada"/>
              </a:rPr>
              <a:t>onfirming &amp; assessing a pleural effusion (provides details about the nature of the effusion, such as whether it is a simple pleural effusion (single collection heavily loculated with adhesions or organized (more gelatinous). </a:t>
            </a:r>
            <a:endParaRPr/>
          </a:p>
        </p:txBody>
      </p:sp>
      <p:sp>
        <p:nvSpPr>
          <p:cNvPr id="182" name="Google Shape;182;p13"/>
          <p:cNvSpPr txBox="1"/>
          <p:nvPr/>
        </p:nvSpPr>
        <p:spPr>
          <a:xfrm>
            <a:off x="780000" y="6626625"/>
            <a:ext cx="3000000" cy="30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chemeClr val="dk1"/>
                </a:solidFill>
                <a:latin typeface="Mada"/>
                <a:ea typeface="Mada"/>
                <a:cs typeface="Mada"/>
                <a:sym typeface="Mada"/>
              </a:rPr>
              <a:t>U</a:t>
            </a:r>
            <a:r>
              <a:rPr b="1" lang="ar">
                <a:solidFill>
                  <a:schemeClr val="dk1"/>
                </a:solidFill>
                <a:latin typeface="Mada"/>
                <a:ea typeface="Mada"/>
                <a:cs typeface="Mada"/>
                <a:sym typeface="Mada"/>
              </a:rPr>
              <a:t>sed for:</a:t>
            </a:r>
            <a:endParaRPr/>
          </a:p>
        </p:txBody>
      </p:sp>
      <p:sp>
        <p:nvSpPr>
          <p:cNvPr id="183" name="Google Shape;183;p13"/>
          <p:cNvSpPr txBox="1"/>
          <p:nvPr/>
        </p:nvSpPr>
        <p:spPr>
          <a:xfrm>
            <a:off x="780025" y="7897750"/>
            <a:ext cx="6376200" cy="307500"/>
          </a:xfrm>
          <a:prstGeom prst="rect">
            <a:avLst/>
          </a:prstGeom>
          <a:noFill/>
          <a:ln cap="flat" cmpd="sng" w="9525">
            <a:solidFill>
              <a:srgbClr val="CFE2F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A</a:t>
            </a:r>
            <a:r>
              <a:rPr lang="ar" sz="1200">
                <a:solidFill>
                  <a:schemeClr val="dk1"/>
                </a:solidFill>
                <a:latin typeface="Mada"/>
                <a:ea typeface="Mada"/>
                <a:cs typeface="Mada"/>
                <a:sym typeface="Mada"/>
              </a:rPr>
              <a:t>ssists in determining the best site for pleural aspiration and intercostal chest drain placement</a:t>
            </a:r>
            <a:endParaRPr/>
          </a:p>
        </p:txBody>
      </p:sp>
      <p:sp>
        <p:nvSpPr>
          <p:cNvPr id="184" name="Google Shape;184;p13"/>
          <p:cNvSpPr txBox="1"/>
          <p:nvPr/>
        </p:nvSpPr>
        <p:spPr>
          <a:xfrm>
            <a:off x="234789" y="7719400"/>
            <a:ext cx="585300" cy="66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ar" sz="2000">
                <a:solidFill>
                  <a:srgbClr val="C9DAF8"/>
                </a:solidFill>
                <a:latin typeface="Century Gothic"/>
                <a:ea typeface="Century Gothic"/>
                <a:cs typeface="Century Gothic"/>
                <a:sym typeface="Century Gothic"/>
              </a:rPr>
              <a:t>0</a:t>
            </a:r>
            <a:r>
              <a:rPr b="1" i="1" lang="ar" sz="2000">
                <a:solidFill>
                  <a:srgbClr val="A4C2F4"/>
                </a:solidFill>
                <a:latin typeface="Century Gothic"/>
                <a:ea typeface="Century Gothic"/>
                <a:cs typeface="Century Gothic"/>
                <a:sym typeface="Century Gothic"/>
              </a:rPr>
              <a:t>2</a:t>
            </a:r>
            <a:endParaRPr b="1" i="1" sz="2000">
              <a:solidFill>
                <a:srgbClr val="A4C2F4"/>
              </a:solidFill>
              <a:latin typeface="Century Gothic"/>
              <a:ea typeface="Century Gothic"/>
              <a:cs typeface="Century Gothic"/>
              <a:sym typeface="Century Gothic"/>
            </a:endParaRPr>
          </a:p>
        </p:txBody>
      </p:sp>
      <p:sp>
        <p:nvSpPr>
          <p:cNvPr id="185" name="Google Shape;185;p13"/>
          <p:cNvSpPr txBox="1"/>
          <p:nvPr/>
        </p:nvSpPr>
        <p:spPr>
          <a:xfrm>
            <a:off x="780000" y="8267700"/>
            <a:ext cx="6376200" cy="562200"/>
          </a:xfrm>
          <a:prstGeom prst="rect">
            <a:avLst/>
          </a:prstGeom>
          <a:noFill/>
          <a:ln cap="flat" cmpd="sng" w="9525">
            <a:solidFill>
              <a:srgbClr val="CFE2F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Ultrasound guided biopsy is used for lung masses that abut the pleura or pleural masses, if appropriate.</a:t>
            </a:r>
            <a:endParaRPr/>
          </a:p>
        </p:txBody>
      </p:sp>
      <p:sp>
        <p:nvSpPr>
          <p:cNvPr id="186" name="Google Shape;186;p13"/>
          <p:cNvSpPr txBox="1"/>
          <p:nvPr/>
        </p:nvSpPr>
        <p:spPr>
          <a:xfrm>
            <a:off x="792500" y="8892350"/>
            <a:ext cx="6376200" cy="562200"/>
          </a:xfrm>
          <a:prstGeom prst="rect">
            <a:avLst/>
          </a:prstGeom>
          <a:noFill/>
          <a:ln cap="flat" cmpd="sng" w="9525">
            <a:solidFill>
              <a:srgbClr val="CFE2F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Mada"/>
                <a:ea typeface="Mada"/>
                <a:cs typeface="Mada"/>
                <a:sym typeface="Mada"/>
              </a:rPr>
              <a:t>It is also used in bronchoscopy (endobronchial ultrasound, EBUS) to stage and sample mediastinal lymph nodes.</a:t>
            </a:r>
            <a:endParaRPr sz="1200">
              <a:solidFill>
                <a:schemeClr val="dk1"/>
              </a:solidFill>
              <a:latin typeface="Mada"/>
              <a:ea typeface="Mada"/>
              <a:cs typeface="Mada"/>
              <a:sym typeface="Mada"/>
            </a:endParaRPr>
          </a:p>
        </p:txBody>
      </p:sp>
      <p:sp>
        <p:nvSpPr>
          <p:cNvPr id="187" name="Google Shape;187;p13"/>
          <p:cNvSpPr txBox="1"/>
          <p:nvPr/>
        </p:nvSpPr>
        <p:spPr>
          <a:xfrm>
            <a:off x="234789" y="8216700"/>
            <a:ext cx="585300" cy="66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ar" sz="2000">
                <a:solidFill>
                  <a:srgbClr val="C9DAF8"/>
                </a:solidFill>
                <a:latin typeface="Century Gothic"/>
                <a:ea typeface="Century Gothic"/>
                <a:cs typeface="Century Gothic"/>
                <a:sym typeface="Century Gothic"/>
              </a:rPr>
              <a:t>0</a:t>
            </a:r>
            <a:r>
              <a:rPr b="1" i="1" lang="ar" sz="2000">
                <a:solidFill>
                  <a:srgbClr val="A4C2F4"/>
                </a:solidFill>
                <a:latin typeface="Century Gothic"/>
                <a:ea typeface="Century Gothic"/>
                <a:cs typeface="Century Gothic"/>
                <a:sym typeface="Century Gothic"/>
              </a:rPr>
              <a:t>3</a:t>
            </a:r>
            <a:endParaRPr b="1" i="1" sz="2000">
              <a:solidFill>
                <a:srgbClr val="A4C2F4"/>
              </a:solidFill>
              <a:latin typeface="Century Gothic"/>
              <a:ea typeface="Century Gothic"/>
              <a:cs typeface="Century Gothic"/>
              <a:sym typeface="Century Gothic"/>
            </a:endParaRPr>
          </a:p>
        </p:txBody>
      </p:sp>
      <p:sp>
        <p:nvSpPr>
          <p:cNvPr id="188" name="Google Shape;188;p13"/>
          <p:cNvSpPr txBox="1"/>
          <p:nvPr/>
        </p:nvSpPr>
        <p:spPr>
          <a:xfrm>
            <a:off x="234802" y="8869950"/>
            <a:ext cx="585300" cy="66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i="1" lang="ar" sz="2000">
                <a:solidFill>
                  <a:srgbClr val="C9DAF8"/>
                </a:solidFill>
                <a:latin typeface="Century Gothic"/>
                <a:ea typeface="Century Gothic"/>
                <a:cs typeface="Century Gothic"/>
                <a:sym typeface="Century Gothic"/>
              </a:rPr>
              <a:t>0</a:t>
            </a:r>
            <a:r>
              <a:rPr b="1" i="1" lang="ar" sz="2000">
                <a:solidFill>
                  <a:srgbClr val="A4C2F4"/>
                </a:solidFill>
                <a:latin typeface="Century Gothic"/>
                <a:ea typeface="Century Gothic"/>
                <a:cs typeface="Century Gothic"/>
                <a:sym typeface="Century Gothic"/>
              </a:rPr>
              <a:t>4</a:t>
            </a:r>
            <a:endParaRPr b="1" i="1" sz="2000">
              <a:solidFill>
                <a:srgbClr val="A4C2F4"/>
              </a:solidFill>
              <a:latin typeface="Century Gothic"/>
              <a:ea typeface="Century Gothic"/>
              <a:cs typeface="Century Gothic"/>
              <a:sym typeface="Century Gothic"/>
            </a:endParaRPr>
          </a:p>
        </p:txBody>
      </p:sp>
      <p:sp>
        <p:nvSpPr>
          <p:cNvPr id="189" name="Google Shape;189;p13"/>
          <p:cNvSpPr txBox="1"/>
          <p:nvPr/>
        </p:nvSpPr>
        <p:spPr>
          <a:xfrm>
            <a:off x="30000" y="9799275"/>
            <a:ext cx="7500000" cy="77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a:t>
            </a:r>
            <a:r>
              <a:rPr lang="ar" sz="1000">
                <a:solidFill>
                  <a:srgbClr val="6AA84F"/>
                </a:solidFill>
                <a:latin typeface="Mada"/>
                <a:ea typeface="Mada"/>
                <a:cs typeface="Mada"/>
                <a:sym typeface="Mada"/>
              </a:rPr>
              <a:t>CT angiography is not done when the pt is allergic to contrast or is contraindicated to it (pregnancy). Instead we do V/Q scan to those patients.</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You can visualize the pulmonary vasculature, lung parenchyma and other mediastinal structures</a:t>
            </a:r>
            <a:endParaRPr sz="1000">
              <a:solidFill>
                <a:srgbClr val="6AA84F"/>
              </a:solidFill>
              <a:latin typeface="Mada"/>
              <a:ea typeface="Mada"/>
              <a:cs typeface="Mada"/>
              <a:sym typeface="Mada"/>
            </a:endParaRPr>
          </a:p>
        </p:txBody>
      </p:sp>
      <p:pic>
        <p:nvPicPr>
          <p:cNvPr id="190" name="Google Shape;190;p13"/>
          <p:cNvPicPr preferRelativeResize="0"/>
          <p:nvPr/>
        </p:nvPicPr>
        <p:blipFill rotWithShape="1">
          <a:blip r:embed="rId3">
            <a:alphaModFix/>
          </a:blip>
          <a:srcRect b="23521" l="21807" r="19852" t="14921"/>
          <a:stretch/>
        </p:blipFill>
        <p:spPr>
          <a:xfrm>
            <a:off x="5324700" y="871486"/>
            <a:ext cx="1781700" cy="1517700"/>
          </a:xfrm>
          <a:prstGeom prst="ellipse">
            <a:avLst/>
          </a:prstGeom>
          <a:noFill/>
          <a:ln>
            <a:noFill/>
          </a:ln>
        </p:spPr>
      </p:pic>
      <p:sp>
        <p:nvSpPr>
          <p:cNvPr id="191" name="Google Shape;191;p13"/>
          <p:cNvSpPr/>
          <p:nvPr/>
        </p:nvSpPr>
        <p:spPr>
          <a:xfrm>
            <a:off x="6010358" y="1446965"/>
            <a:ext cx="410400" cy="234600"/>
          </a:xfrm>
          <a:prstGeom prst="ellipse">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3"/>
          <p:cNvSpPr txBox="1"/>
          <p:nvPr/>
        </p:nvSpPr>
        <p:spPr>
          <a:xfrm>
            <a:off x="5178275" y="2485350"/>
            <a:ext cx="2156700" cy="699300"/>
          </a:xfrm>
          <a:prstGeom prst="rect">
            <a:avLst/>
          </a:prstGeom>
          <a:solidFill>
            <a:schemeClr val="accent4"/>
          </a:solidFill>
          <a:ln cap="flat" cmpd="sng" w="19050">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rgbClr val="6AA84F"/>
                </a:solidFill>
                <a:latin typeface="Mada"/>
                <a:ea typeface="Mada"/>
                <a:cs typeface="Mada"/>
                <a:sym typeface="Mada"/>
              </a:rPr>
              <a:t>Grey opaque opacity sitting on the bifurcation of the pulmonary artery (</a:t>
            </a:r>
            <a:r>
              <a:rPr lang="ar" sz="1200">
                <a:solidFill>
                  <a:srgbClr val="6AA84F"/>
                </a:solidFill>
                <a:latin typeface="Mada"/>
                <a:ea typeface="Mada"/>
                <a:cs typeface="Mada"/>
                <a:sym typeface="Mada"/>
              </a:rPr>
              <a:t>Saddle </a:t>
            </a:r>
            <a:r>
              <a:rPr lang="ar" sz="1200">
                <a:solidFill>
                  <a:srgbClr val="6AA84F"/>
                </a:solidFill>
                <a:latin typeface="Mada"/>
                <a:ea typeface="Mada"/>
                <a:cs typeface="Mada"/>
                <a:sym typeface="Mada"/>
              </a:rPr>
              <a:t>PE)</a:t>
            </a:r>
            <a:endParaRPr sz="1200">
              <a:solidFill>
                <a:srgbClr val="6AA84F"/>
              </a:solidFill>
              <a:latin typeface="Mada"/>
              <a:ea typeface="Mada"/>
              <a:cs typeface="Mada"/>
              <a:sym typeface="Mada"/>
            </a:endParaRPr>
          </a:p>
        </p:txBody>
      </p:sp>
      <p:sp>
        <p:nvSpPr>
          <p:cNvPr id="193" name="Google Shape;193;p13"/>
          <p:cNvSpPr txBox="1"/>
          <p:nvPr/>
        </p:nvSpPr>
        <p:spPr>
          <a:xfrm>
            <a:off x="-2653200" y="4718900"/>
            <a:ext cx="25053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194" name="Google Shape;194;p13"/>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95" name="Google Shape;195;p13"/>
          <p:cNvSpPr/>
          <p:nvPr/>
        </p:nvSpPr>
        <p:spPr>
          <a:xfrm>
            <a:off x="706525" y="4247475"/>
            <a:ext cx="222300" cy="2412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6" name="Google Shape;196;p13"/>
          <p:cNvGrpSpPr/>
          <p:nvPr/>
        </p:nvGrpSpPr>
        <p:grpSpPr>
          <a:xfrm>
            <a:off x="697718" y="3968479"/>
            <a:ext cx="239895" cy="241166"/>
            <a:chOff x="5372221" y="3584210"/>
            <a:chExt cx="686984" cy="695402"/>
          </a:xfrm>
        </p:grpSpPr>
        <p:grpSp>
          <p:nvGrpSpPr>
            <p:cNvPr id="197" name="Google Shape;197;p13"/>
            <p:cNvGrpSpPr/>
            <p:nvPr/>
          </p:nvGrpSpPr>
          <p:grpSpPr>
            <a:xfrm>
              <a:off x="5372221" y="3584210"/>
              <a:ext cx="686984" cy="695402"/>
              <a:chOff x="3291950" y="1651150"/>
              <a:chExt cx="691200" cy="699600"/>
            </a:xfrm>
          </p:grpSpPr>
          <p:sp>
            <p:nvSpPr>
              <p:cNvPr id="198" name="Google Shape;198;p13"/>
              <p:cNvSpPr/>
              <p:nvPr/>
            </p:nvSpPr>
            <p:spPr>
              <a:xfrm>
                <a:off x="3291950" y="1651150"/>
                <a:ext cx="691200" cy="699600"/>
              </a:xfrm>
              <a:prstGeom prst="ellipse">
                <a:avLst/>
              </a:prstGeom>
              <a:solidFill>
                <a:srgbClr val="6FA8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3"/>
              <p:cNvSpPr/>
              <p:nvPr/>
            </p:nvSpPr>
            <p:spPr>
              <a:xfrm>
                <a:off x="3327050" y="1686700"/>
                <a:ext cx="621000" cy="628500"/>
              </a:xfrm>
              <a:prstGeom prst="ellipse">
                <a:avLst/>
              </a:prstGeom>
              <a:solidFill>
                <a:srgbClr val="6FA8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0" name="Google Shape;200;p13"/>
            <p:cNvGrpSpPr/>
            <p:nvPr/>
          </p:nvGrpSpPr>
          <p:grpSpPr>
            <a:xfrm>
              <a:off x="5549731" y="3721208"/>
              <a:ext cx="331971" cy="421396"/>
              <a:chOff x="5779408" y="3699191"/>
              <a:chExt cx="317645" cy="318757"/>
            </a:xfrm>
          </p:grpSpPr>
          <p:sp>
            <p:nvSpPr>
              <p:cNvPr id="201" name="Google Shape;201;p13"/>
              <p:cNvSpPr/>
              <p:nvPr/>
            </p:nvSpPr>
            <p:spPr>
              <a:xfrm>
                <a:off x="5892837" y="3700334"/>
                <a:ext cx="204216" cy="317614"/>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6FA8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3"/>
              <p:cNvSpPr/>
              <p:nvPr/>
            </p:nvSpPr>
            <p:spPr>
              <a:xfrm>
                <a:off x="5779408" y="3699191"/>
                <a:ext cx="195134" cy="316883"/>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6FA8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3" name="Google Shape;203;p13"/>
          <p:cNvGrpSpPr/>
          <p:nvPr/>
        </p:nvGrpSpPr>
        <p:grpSpPr>
          <a:xfrm>
            <a:off x="697736" y="3676415"/>
            <a:ext cx="239871" cy="241173"/>
            <a:chOff x="5372221" y="3584210"/>
            <a:chExt cx="686984" cy="695402"/>
          </a:xfrm>
        </p:grpSpPr>
        <p:grpSp>
          <p:nvGrpSpPr>
            <p:cNvPr id="204" name="Google Shape;204;p13"/>
            <p:cNvGrpSpPr/>
            <p:nvPr/>
          </p:nvGrpSpPr>
          <p:grpSpPr>
            <a:xfrm>
              <a:off x="5372221" y="3584210"/>
              <a:ext cx="686984" cy="695402"/>
              <a:chOff x="3291950" y="1651150"/>
              <a:chExt cx="691200" cy="699600"/>
            </a:xfrm>
          </p:grpSpPr>
          <p:sp>
            <p:nvSpPr>
              <p:cNvPr id="205" name="Google Shape;205;p13"/>
              <p:cNvSpPr/>
              <p:nvPr/>
            </p:nvSpPr>
            <p:spPr>
              <a:xfrm>
                <a:off x="3291950" y="1651150"/>
                <a:ext cx="691200" cy="699600"/>
              </a:xfrm>
              <a:prstGeom prst="ellipse">
                <a:avLst/>
              </a:prstGeom>
              <a:solidFill>
                <a:srgbClr val="6FA8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3"/>
              <p:cNvSpPr/>
              <p:nvPr/>
            </p:nvSpPr>
            <p:spPr>
              <a:xfrm>
                <a:off x="3327050" y="1686700"/>
                <a:ext cx="621000" cy="628500"/>
              </a:xfrm>
              <a:prstGeom prst="ellipse">
                <a:avLst/>
              </a:prstGeom>
              <a:solidFill>
                <a:srgbClr val="6FA8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7" name="Google Shape;207;p13"/>
            <p:cNvGrpSpPr/>
            <p:nvPr/>
          </p:nvGrpSpPr>
          <p:grpSpPr>
            <a:xfrm>
              <a:off x="5549731" y="3721208"/>
              <a:ext cx="331971" cy="421396"/>
              <a:chOff x="5779408" y="3699191"/>
              <a:chExt cx="317645" cy="318757"/>
            </a:xfrm>
          </p:grpSpPr>
          <p:sp>
            <p:nvSpPr>
              <p:cNvPr id="208" name="Google Shape;208;p13"/>
              <p:cNvSpPr/>
              <p:nvPr/>
            </p:nvSpPr>
            <p:spPr>
              <a:xfrm>
                <a:off x="5892837" y="3700334"/>
                <a:ext cx="204216" cy="317614"/>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6FA8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3"/>
              <p:cNvSpPr/>
              <p:nvPr/>
            </p:nvSpPr>
            <p:spPr>
              <a:xfrm>
                <a:off x="5779408" y="3699191"/>
                <a:ext cx="195134" cy="316883"/>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6FA8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10" name="Google Shape;210;p13"/>
          <p:cNvGrpSpPr/>
          <p:nvPr/>
        </p:nvGrpSpPr>
        <p:grpSpPr>
          <a:xfrm>
            <a:off x="4973407" y="3822758"/>
            <a:ext cx="222295" cy="961740"/>
            <a:chOff x="5127984" y="3445256"/>
            <a:chExt cx="171471" cy="606623"/>
          </a:xfrm>
        </p:grpSpPr>
        <p:grpSp>
          <p:nvGrpSpPr>
            <p:cNvPr id="211" name="Google Shape;211;p13"/>
            <p:cNvGrpSpPr/>
            <p:nvPr/>
          </p:nvGrpSpPr>
          <p:grpSpPr>
            <a:xfrm>
              <a:off x="5127984" y="3445256"/>
              <a:ext cx="171471" cy="158760"/>
              <a:chOff x="1687186" y="1065547"/>
              <a:chExt cx="686984" cy="695402"/>
            </a:xfrm>
          </p:grpSpPr>
          <p:grpSp>
            <p:nvGrpSpPr>
              <p:cNvPr id="212" name="Google Shape;212;p13"/>
              <p:cNvGrpSpPr/>
              <p:nvPr/>
            </p:nvGrpSpPr>
            <p:grpSpPr>
              <a:xfrm>
                <a:off x="1687186" y="1065547"/>
                <a:ext cx="686984" cy="695402"/>
                <a:chOff x="3291950" y="1651150"/>
                <a:chExt cx="691200" cy="699600"/>
              </a:xfrm>
            </p:grpSpPr>
            <p:sp>
              <p:nvSpPr>
                <p:cNvPr id="213" name="Google Shape;213;p13"/>
                <p:cNvSpPr/>
                <p:nvPr/>
              </p:nvSpPr>
              <p:spPr>
                <a:xfrm>
                  <a:off x="3291950" y="1651150"/>
                  <a:ext cx="691200" cy="699600"/>
                </a:xfrm>
                <a:prstGeom prst="ellipse">
                  <a:avLst/>
                </a:prstGeom>
                <a:solidFill>
                  <a:srgbClr val="6FA8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3"/>
                <p:cNvSpPr/>
                <p:nvPr/>
              </p:nvSpPr>
              <p:spPr>
                <a:xfrm>
                  <a:off x="3327050" y="1686700"/>
                  <a:ext cx="621000" cy="628500"/>
                </a:xfrm>
                <a:prstGeom prst="ellipse">
                  <a:avLst/>
                </a:prstGeom>
                <a:solidFill>
                  <a:srgbClr val="6FA8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5" name="Google Shape;215;p13"/>
              <p:cNvGrpSpPr/>
              <p:nvPr/>
            </p:nvGrpSpPr>
            <p:grpSpPr>
              <a:xfrm>
                <a:off x="1810218" y="1276605"/>
                <a:ext cx="440899" cy="338227"/>
                <a:chOff x="5216456" y="3725484"/>
                <a:chExt cx="356196" cy="265631"/>
              </a:xfrm>
            </p:grpSpPr>
            <p:sp>
              <p:nvSpPr>
                <p:cNvPr id="216" name="Google Shape;216;p13"/>
                <p:cNvSpPr/>
                <p:nvPr/>
              </p:nvSpPr>
              <p:spPr>
                <a:xfrm>
                  <a:off x="5216456" y="3814335"/>
                  <a:ext cx="296465" cy="176780"/>
                </a:xfrm>
                <a:custGeom>
                  <a:rect b="b" l="l" r="r" t="t"/>
                  <a:pathLst>
                    <a:path extrusionOk="0" h="5567" w="9336">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6FA8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3"/>
                <p:cNvSpPr/>
                <p:nvPr/>
              </p:nvSpPr>
              <p:spPr>
                <a:xfrm>
                  <a:off x="5304925" y="3725484"/>
                  <a:ext cx="267726" cy="170715"/>
                </a:xfrm>
                <a:custGeom>
                  <a:rect b="b" l="l" r="r" t="t"/>
                  <a:pathLst>
                    <a:path extrusionOk="0" h="5376" w="8431">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6FA8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39EDB"/>
                    </a:solidFill>
                  </a:endParaRPr>
                </a:p>
              </p:txBody>
            </p:sp>
          </p:grpSp>
        </p:grpSp>
        <p:grpSp>
          <p:nvGrpSpPr>
            <p:cNvPr id="218" name="Google Shape;218;p13"/>
            <p:cNvGrpSpPr/>
            <p:nvPr/>
          </p:nvGrpSpPr>
          <p:grpSpPr>
            <a:xfrm>
              <a:off x="5127984" y="3669195"/>
              <a:ext cx="171471" cy="158760"/>
              <a:chOff x="1687186" y="1065547"/>
              <a:chExt cx="686984" cy="695402"/>
            </a:xfrm>
          </p:grpSpPr>
          <p:grpSp>
            <p:nvGrpSpPr>
              <p:cNvPr id="219" name="Google Shape;219;p13"/>
              <p:cNvGrpSpPr/>
              <p:nvPr/>
            </p:nvGrpSpPr>
            <p:grpSpPr>
              <a:xfrm>
                <a:off x="1687186" y="1065547"/>
                <a:ext cx="686984" cy="695402"/>
                <a:chOff x="3291950" y="1651150"/>
                <a:chExt cx="691200" cy="699600"/>
              </a:xfrm>
            </p:grpSpPr>
            <p:sp>
              <p:nvSpPr>
                <p:cNvPr id="220" name="Google Shape;220;p13"/>
                <p:cNvSpPr/>
                <p:nvPr/>
              </p:nvSpPr>
              <p:spPr>
                <a:xfrm>
                  <a:off x="3291950" y="1651150"/>
                  <a:ext cx="691200" cy="699600"/>
                </a:xfrm>
                <a:prstGeom prst="ellipse">
                  <a:avLst/>
                </a:prstGeom>
                <a:solidFill>
                  <a:srgbClr val="6FA8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3"/>
                <p:cNvSpPr/>
                <p:nvPr/>
              </p:nvSpPr>
              <p:spPr>
                <a:xfrm>
                  <a:off x="3327050" y="1686700"/>
                  <a:ext cx="621000" cy="628500"/>
                </a:xfrm>
                <a:prstGeom prst="ellipse">
                  <a:avLst/>
                </a:prstGeom>
                <a:solidFill>
                  <a:srgbClr val="6FA8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2" name="Google Shape;222;p13"/>
              <p:cNvGrpSpPr/>
              <p:nvPr/>
            </p:nvGrpSpPr>
            <p:grpSpPr>
              <a:xfrm>
                <a:off x="1810218" y="1276605"/>
                <a:ext cx="440899" cy="338227"/>
                <a:chOff x="5216456" y="3725484"/>
                <a:chExt cx="356196" cy="265631"/>
              </a:xfrm>
            </p:grpSpPr>
            <p:sp>
              <p:nvSpPr>
                <p:cNvPr id="223" name="Google Shape;223;p13"/>
                <p:cNvSpPr/>
                <p:nvPr/>
              </p:nvSpPr>
              <p:spPr>
                <a:xfrm>
                  <a:off x="5216456" y="3814335"/>
                  <a:ext cx="296465" cy="176780"/>
                </a:xfrm>
                <a:custGeom>
                  <a:rect b="b" l="l" r="r" t="t"/>
                  <a:pathLst>
                    <a:path extrusionOk="0" h="5567" w="9336">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6FA8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3"/>
                <p:cNvSpPr/>
                <p:nvPr/>
              </p:nvSpPr>
              <p:spPr>
                <a:xfrm>
                  <a:off x="5304925" y="3725484"/>
                  <a:ext cx="267726" cy="170715"/>
                </a:xfrm>
                <a:custGeom>
                  <a:rect b="b" l="l" r="r" t="t"/>
                  <a:pathLst>
                    <a:path extrusionOk="0" h="5376" w="8431">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6FA8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39EDB"/>
                    </a:solidFill>
                  </a:endParaRPr>
                </a:p>
              </p:txBody>
            </p:sp>
          </p:grpSp>
        </p:grpSp>
        <p:grpSp>
          <p:nvGrpSpPr>
            <p:cNvPr id="225" name="Google Shape;225;p13"/>
            <p:cNvGrpSpPr/>
            <p:nvPr/>
          </p:nvGrpSpPr>
          <p:grpSpPr>
            <a:xfrm>
              <a:off x="5127984" y="3893119"/>
              <a:ext cx="171471" cy="158760"/>
              <a:chOff x="1687186" y="1065547"/>
              <a:chExt cx="686984" cy="695402"/>
            </a:xfrm>
          </p:grpSpPr>
          <p:grpSp>
            <p:nvGrpSpPr>
              <p:cNvPr id="226" name="Google Shape;226;p13"/>
              <p:cNvGrpSpPr/>
              <p:nvPr/>
            </p:nvGrpSpPr>
            <p:grpSpPr>
              <a:xfrm>
                <a:off x="1687186" y="1065547"/>
                <a:ext cx="686984" cy="695402"/>
                <a:chOff x="3291950" y="1651150"/>
                <a:chExt cx="691200" cy="699600"/>
              </a:xfrm>
            </p:grpSpPr>
            <p:sp>
              <p:nvSpPr>
                <p:cNvPr id="227" name="Google Shape;227;p13"/>
                <p:cNvSpPr/>
                <p:nvPr/>
              </p:nvSpPr>
              <p:spPr>
                <a:xfrm>
                  <a:off x="3291950" y="1651150"/>
                  <a:ext cx="691200" cy="699600"/>
                </a:xfrm>
                <a:prstGeom prst="ellipse">
                  <a:avLst/>
                </a:prstGeom>
                <a:solidFill>
                  <a:srgbClr val="6FA8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3"/>
                <p:cNvSpPr/>
                <p:nvPr/>
              </p:nvSpPr>
              <p:spPr>
                <a:xfrm>
                  <a:off x="3327050" y="1686700"/>
                  <a:ext cx="621000" cy="628500"/>
                </a:xfrm>
                <a:prstGeom prst="ellipse">
                  <a:avLst/>
                </a:prstGeom>
                <a:solidFill>
                  <a:srgbClr val="6FA8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9" name="Google Shape;229;p13"/>
              <p:cNvGrpSpPr/>
              <p:nvPr/>
            </p:nvGrpSpPr>
            <p:grpSpPr>
              <a:xfrm>
                <a:off x="1810218" y="1276605"/>
                <a:ext cx="440899" cy="338227"/>
                <a:chOff x="5216456" y="3725484"/>
                <a:chExt cx="356196" cy="265631"/>
              </a:xfrm>
            </p:grpSpPr>
            <p:sp>
              <p:nvSpPr>
                <p:cNvPr id="230" name="Google Shape;230;p13"/>
                <p:cNvSpPr/>
                <p:nvPr/>
              </p:nvSpPr>
              <p:spPr>
                <a:xfrm>
                  <a:off x="5216456" y="3814335"/>
                  <a:ext cx="296465" cy="176780"/>
                </a:xfrm>
                <a:custGeom>
                  <a:rect b="b" l="l" r="r" t="t"/>
                  <a:pathLst>
                    <a:path extrusionOk="0" h="5567" w="9336">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6FA8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3"/>
                <p:cNvSpPr/>
                <p:nvPr/>
              </p:nvSpPr>
              <p:spPr>
                <a:xfrm>
                  <a:off x="5304925" y="3725484"/>
                  <a:ext cx="267726" cy="170715"/>
                </a:xfrm>
                <a:custGeom>
                  <a:rect b="b" l="l" r="r" t="t"/>
                  <a:pathLst>
                    <a:path extrusionOk="0" h="5376" w="8431">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6FA8DC"/>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39EDB"/>
                    </a:solidFill>
                  </a:endParaRPr>
                </a:p>
              </p:txBody>
            </p:sp>
          </p:gr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cxnSp>
        <p:nvCxnSpPr>
          <p:cNvPr id="236" name="Google Shape;236;p14"/>
          <p:cNvCxnSpPr/>
          <p:nvPr/>
        </p:nvCxnSpPr>
        <p:spPr>
          <a:xfrm>
            <a:off x="309150" y="2730947"/>
            <a:ext cx="6941700" cy="0"/>
          </a:xfrm>
          <a:prstGeom prst="straightConnector1">
            <a:avLst/>
          </a:prstGeom>
          <a:noFill/>
          <a:ln cap="flat" cmpd="sng" w="19050">
            <a:solidFill>
              <a:srgbClr val="B7B7B7"/>
            </a:solidFill>
            <a:prstDash val="dot"/>
            <a:round/>
            <a:headEnd len="med" w="med" type="oval"/>
            <a:tailEnd len="med" w="med" type="oval"/>
          </a:ln>
        </p:spPr>
      </p:cxnSp>
      <p:sp>
        <p:nvSpPr>
          <p:cNvPr id="237" name="Google Shape;237;p14"/>
          <p:cNvSpPr/>
          <p:nvPr/>
        </p:nvSpPr>
        <p:spPr>
          <a:xfrm flipH="1" rot="-10176608">
            <a:off x="6282676" y="2492679"/>
            <a:ext cx="664212" cy="425790"/>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8" name="Google Shape;238;p14"/>
          <p:cNvGrpSpPr/>
          <p:nvPr/>
        </p:nvGrpSpPr>
        <p:grpSpPr>
          <a:xfrm>
            <a:off x="6444553" y="2534901"/>
            <a:ext cx="271025" cy="298880"/>
            <a:chOff x="8007400" y="2902278"/>
            <a:chExt cx="285230" cy="355597"/>
          </a:xfrm>
        </p:grpSpPr>
        <p:sp>
          <p:nvSpPr>
            <p:cNvPr id="239" name="Google Shape;239;p14"/>
            <p:cNvSpPr/>
            <p:nvPr/>
          </p:nvSpPr>
          <p:spPr>
            <a:xfrm>
              <a:off x="8134820" y="3165305"/>
              <a:ext cx="39851" cy="39851"/>
            </a:xfrm>
            <a:custGeom>
              <a:rect b="b" l="l" r="r" t="t"/>
              <a:pathLst>
                <a:path extrusionOk="0" h="1251" w="1251">
                  <a:moveTo>
                    <a:pt x="632" y="310"/>
                  </a:moveTo>
                  <a:cubicBezTo>
                    <a:pt x="799" y="310"/>
                    <a:pt x="930" y="441"/>
                    <a:pt x="930" y="608"/>
                  </a:cubicBezTo>
                  <a:cubicBezTo>
                    <a:pt x="930" y="775"/>
                    <a:pt x="799" y="906"/>
                    <a:pt x="632" y="906"/>
                  </a:cubicBezTo>
                  <a:cubicBezTo>
                    <a:pt x="465" y="906"/>
                    <a:pt x="334" y="775"/>
                    <a:pt x="334" y="608"/>
                  </a:cubicBezTo>
                  <a:cubicBezTo>
                    <a:pt x="334" y="441"/>
                    <a:pt x="465" y="310"/>
                    <a:pt x="632" y="310"/>
                  </a:cubicBezTo>
                  <a:close/>
                  <a:moveTo>
                    <a:pt x="632" y="1"/>
                  </a:moveTo>
                  <a:cubicBezTo>
                    <a:pt x="287" y="1"/>
                    <a:pt x="1" y="275"/>
                    <a:pt x="1" y="620"/>
                  </a:cubicBezTo>
                  <a:cubicBezTo>
                    <a:pt x="1" y="965"/>
                    <a:pt x="287" y="1251"/>
                    <a:pt x="632" y="1251"/>
                  </a:cubicBezTo>
                  <a:cubicBezTo>
                    <a:pt x="977" y="1251"/>
                    <a:pt x="1251" y="965"/>
                    <a:pt x="1251" y="620"/>
                  </a:cubicBezTo>
                  <a:cubicBezTo>
                    <a:pt x="1251" y="275"/>
                    <a:pt x="977" y="1"/>
                    <a:pt x="632"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4"/>
            <p:cNvSpPr/>
            <p:nvPr/>
          </p:nvSpPr>
          <p:spPr>
            <a:xfrm>
              <a:off x="8007400" y="2902278"/>
              <a:ext cx="285230" cy="355597"/>
            </a:xfrm>
            <a:custGeom>
              <a:rect b="b" l="l" r="r" t="t"/>
              <a:pathLst>
                <a:path extrusionOk="0" h="11163" w="8954">
                  <a:moveTo>
                    <a:pt x="6528" y="337"/>
                  </a:moveTo>
                  <a:cubicBezTo>
                    <a:pt x="6549" y="337"/>
                    <a:pt x="6573" y="346"/>
                    <a:pt x="6596" y="364"/>
                  </a:cubicBezTo>
                  <a:lnTo>
                    <a:pt x="7632" y="1412"/>
                  </a:lnTo>
                  <a:cubicBezTo>
                    <a:pt x="7668" y="1435"/>
                    <a:pt x="7668" y="1483"/>
                    <a:pt x="7632" y="1519"/>
                  </a:cubicBezTo>
                  <a:lnTo>
                    <a:pt x="7489" y="1674"/>
                  </a:lnTo>
                  <a:cubicBezTo>
                    <a:pt x="7472" y="1691"/>
                    <a:pt x="7454" y="1700"/>
                    <a:pt x="7434" y="1700"/>
                  </a:cubicBezTo>
                  <a:cubicBezTo>
                    <a:pt x="7415" y="1700"/>
                    <a:pt x="7394" y="1691"/>
                    <a:pt x="7370" y="1674"/>
                  </a:cubicBezTo>
                  <a:lnTo>
                    <a:pt x="6323" y="626"/>
                  </a:lnTo>
                  <a:cubicBezTo>
                    <a:pt x="6299" y="590"/>
                    <a:pt x="6299" y="542"/>
                    <a:pt x="6323" y="519"/>
                  </a:cubicBezTo>
                  <a:lnTo>
                    <a:pt x="6477" y="364"/>
                  </a:lnTo>
                  <a:cubicBezTo>
                    <a:pt x="6489" y="346"/>
                    <a:pt x="6507" y="337"/>
                    <a:pt x="6528" y="337"/>
                  </a:cubicBezTo>
                  <a:close/>
                  <a:moveTo>
                    <a:pt x="6299" y="1066"/>
                  </a:moveTo>
                  <a:lnTo>
                    <a:pt x="7001" y="1769"/>
                  </a:lnTo>
                  <a:lnTo>
                    <a:pt x="6346" y="2424"/>
                  </a:lnTo>
                  <a:lnTo>
                    <a:pt x="5644" y="1721"/>
                  </a:lnTo>
                  <a:lnTo>
                    <a:pt x="6299" y="1066"/>
                  </a:lnTo>
                  <a:close/>
                  <a:moveTo>
                    <a:pt x="2155" y="4698"/>
                  </a:moveTo>
                  <a:lnTo>
                    <a:pt x="2453" y="4995"/>
                  </a:lnTo>
                  <a:lnTo>
                    <a:pt x="2215" y="5198"/>
                  </a:lnTo>
                  <a:cubicBezTo>
                    <a:pt x="2203" y="5216"/>
                    <a:pt x="2182" y="5225"/>
                    <a:pt x="2160" y="5225"/>
                  </a:cubicBezTo>
                  <a:cubicBezTo>
                    <a:pt x="2137" y="5225"/>
                    <a:pt x="2114" y="5216"/>
                    <a:pt x="2096" y="5198"/>
                  </a:cubicBezTo>
                  <a:lnTo>
                    <a:pt x="1941" y="5031"/>
                  </a:lnTo>
                  <a:cubicBezTo>
                    <a:pt x="1905" y="5007"/>
                    <a:pt x="1905" y="4948"/>
                    <a:pt x="1941" y="4924"/>
                  </a:cubicBezTo>
                  <a:lnTo>
                    <a:pt x="2155" y="4698"/>
                  </a:lnTo>
                  <a:close/>
                  <a:moveTo>
                    <a:pt x="2408" y="3865"/>
                  </a:moveTo>
                  <a:cubicBezTo>
                    <a:pt x="2416" y="3865"/>
                    <a:pt x="2422" y="3869"/>
                    <a:pt x="2429" y="3876"/>
                  </a:cubicBezTo>
                  <a:lnTo>
                    <a:pt x="2572" y="4031"/>
                  </a:lnTo>
                  <a:cubicBezTo>
                    <a:pt x="4203" y="5662"/>
                    <a:pt x="4144" y="5579"/>
                    <a:pt x="4108" y="5603"/>
                  </a:cubicBezTo>
                  <a:lnTo>
                    <a:pt x="3846" y="5876"/>
                  </a:lnTo>
                  <a:cubicBezTo>
                    <a:pt x="3842" y="5879"/>
                    <a:pt x="3839" y="5883"/>
                    <a:pt x="3835" y="5883"/>
                  </a:cubicBezTo>
                  <a:cubicBezTo>
                    <a:pt x="3804" y="5883"/>
                    <a:pt x="3678" y="5722"/>
                    <a:pt x="2120" y="4174"/>
                  </a:cubicBezTo>
                  <a:cubicBezTo>
                    <a:pt x="2096" y="4162"/>
                    <a:pt x="2096" y="4138"/>
                    <a:pt x="2120" y="4138"/>
                  </a:cubicBezTo>
                  <a:cubicBezTo>
                    <a:pt x="2328" y="3930"/>
                    <a:pt x="2378" y="3865"/>
                    <a:pt x="2408" y="3865"/>
                  </a:cubicBezTo>
                  <a:close/>
                  <a:moveTo>
                    <a:pt x="3025" y="5579"/>
                  </a:moveTo>
                  <a:lnTo>
                    <a:pt x="3322" y="5876"/>
                  </a:lnTo>
                  <a:lnTo>
                    <a:pt x="3084" y="6079"/>
                  </a:lnTo>
                  <a:cubicBezTo>
                    <a:pt x="3066" y="6097"/>
                    <a:pt x="3042" y="6106"/>
                    <a:pt x="3020" y="6106"/>
                  </a:cubicBezTo>
                  <a:cubicBezTo>
                    <a:pt x="2998" y="6106"/>
                    <a:pt x="2977" y="6097"/>
                    <a:pt x="2965" y="6079"/>
                  </a:cubicBezTo>
                  <a:lnTo>
                    <a:pt x="2798" y="5912"/>
                  </a:lnTo>
                  <a:cubicBezTo>
                    <a:pt x="2774" y="5888"/>
                    <a:pt x="2774" y="5829"/>
                    <a:pt x="2798" y="5793"/>
                  </a:cubicBezTo>
                  <a:lnTo>
                    <a:pt x="3025" y="5579"/>
                  </a:lnTo>
                  <a:close/>
                  <a:moveTo>
                    <a:pt x="3025" y="6936"/>
                  </a:moveTo>
                  <a:cubicBezTo>
                    <a:pt x="3072" y="6936"/>
                    <a:pt x="3096" y="6972"/>
                    <a:pt x="3096" y="7019"/>
                  </a:cubicBezTo>
                  <a:lnTo>
                    <a:pt x="3096" y="7269"/>
                  </a:lnTo>
                  <a:cubicBezTo>
                    <a:pt x="3096" y="7317"/>
                    <a:pt x="3072" y="7341"/>
                    <a:pt x="3025" y="7341"/>
                  </a:cubicBezTo>
                  <a:lnTo>
                    <a:pt x="405" y="7341"/>
                  </a:lnTo>
                  <a:cubicBezTo>
                    <a:pt x="369" y="7341"/>
                    <a:pt x="334" y="7305"/>
                    <a:pt x="334" y="7269"/>
                  </a:cubicBezTo>
                  <a:lnTo>
                    <a:pt x="334" y="7019"/>
                  </a:lnTo>
                  <a:cubicBezTo>
                    <a:pt x="334" y="6972"/>
                    <a:pt x="358" y="6936"/>
                    <a:pt x="405" y="6936"/>
                  </a:cubicBezTo>
                  <a:close/>
                  <a:moveTo>
                    <a:pt x="1834" y="7674"/>
                  </a:moveTo>
                  <a:cubicBezTo>
                    <a:pt x="2060" y="7960"/>
                    <a:pt x="2322" y="8210"/>
                    <a:pt x="2632" y="8401"/>
                  </a:cubicBezTo>
                  <a:cubicBezTo>
                    <a:pt x="2608" y="8448"/>
                    <a:pt x="2572" y="8496"/>
                    <a:pt x="2548" y="8520"/>
                  </a:cubicBezTo>
                  <a:cubicBezTo>
                    <a:pt x="2489" y="8591"/>
                    <a:pt x="2441" y="8663"/>
                    <a:pt x="2393" y="8746"/>
                  </a:cubicBezTo>
                  <a:cubicBezTo>
                    <a:pt x="2382" y="8770"/>
                    <a:pt x="2334" y="8805"/>
                    <a:pt x="2322" y="8853"/>
                  </a:cubicBezTo>
                  <a:cubicBezTo>
                    <a:pt x="1846" y="8555"/>
                    <a:pt x="1465" y="8151"/>
                    <a:pt x="1167" y="7674"/>
                  </a:cubicBezTo>
                  <a:close/>
                  <a:moveTo>
                    <a:pt x="4632" y="7793"/>
                  </a:moveTo>
                  <a:cubicBezTo>
                    <a:pt x="5870" y="7793"/>
                    <a:pt x="6846" y="8793"/>
                    <a:pt x="6918" y="9936"/>
                  </a:cubicBezTo>
                  <a:lnTo>
                    <a:pt x="2334" y="9936"/>
                  </a:lnTo>
                  <a:cubicBezTo>
                    <a:pt x="2417" y="8770"/>
                    <a:pt x="3406" y="7793"/>
                    <a:pt x="4632" y="7793"/>
                  </a:cubicBezTo>
                  <a:close/>
                  <a:moveTo>
                    <a:pt x="6525" y="1"/>
                  </a:moveTo>
                  <a:cubicBezTo>
                    <a:pt x="6421" y="1"/>
                    <a:pt x="6317" y="42"/>
                    <a:pt x="6239" y="126"/>
                  </a:cubicBezTo>
                  <a:lnTo>
                    <a:pt x="6084" y="269"/>
                  </a:lnTo>
                  <a:cubicBezTo>
                    <a:pt x="5942" y="423"/>
                    <a:pt x="5942" y="662"/>
                    <a:pt x="6073" y="804"/>
                  </a:cubicBezTo>
                  <a:lnTo>
                    <a:pt x="5406" y="1483"/>
                  </a:lnTo>
                  <a:lnTo>
                    <a:pt x="5251" y="1328"/>
                  </a:lnTo>
                  <a:cubicBezTo>
                    <a:pt x="5221" y="1299"/>
                    <a:pt x="5180" y="1284"/>
                    <a:pt x="5136" y="1284"/>
                  </a:cubicBezTo>
                  <a:cubicBezTo>
                    <a:pt x="5093" y="1284"/>
                    <a:pt x="5049" y="1299"/>
                    <a:pt x="5013" y="1328"/>
                  </a:cubicBezTo>
                  <a:lnTo>
                    <a:pt x="3977" y="2376"/>
                  </a:lnTo>
                  <a:cubicBezTo>
                    <a:pt x="3917" y="2436"/>
                    <a:pt x="3917" y="2531"/>
                    <a:pt x="3977" y="2614"/>
                  </a:cubicBezTo>
                  <a:cubicBezTo>
                    <a:pt x="4007" y="2644"/>
                    <a:pt x="4045" y="2659"/>
                    <a:pt x="4087" y="2659"/>
                  </a:cubicBezTo>
                  <a:cubicBezTo>
                    <a:pt x="4129" y="2659"/>
                    <a:pt x="4173" y="2644"/>
                    <a:pt x="4215" y="2614"/>
                  </a:cubicBezTo>
                  <a:lnTo>
                    <a:pt x="5132" y="1685"/>
                  </a:lnTo>
                  <a:lnTo>
                    <a:pt x="6299" y="2852"/>
                  </a:lnTo>
                  <a:lnTo>
                    <a:pt x="4060" y="5079"/>
                  </a:lnTo>
                  <a:lnTo>
                    <a:pt x="2905" y="3924"/>
                  </a:lnTo>
                  <a:lnTo>
                    <a:pt x="3739" y="3090"/>
                  </a:lnTo>
                  <a:cubicBezTo>
                    <a:pt x="3798" y="3031"/>
                    <a:pt x="3798" y="2924"/>
                    <a:pt x="3739" y="2864"/>
                  </a:cubicBezTo>
                  <a:cubicBezTo>
                    <a:pt x="3709" y="2834"/>
                    <a:pt x="3667" y="2820"/>
                    <a:pt x="3624" y="2820"/>
                  </a:cubicBezTo>
                  <a:cubicBezTo>
                    <a:pt x="3581" y="2820"/>
                    <a:pt x="3536" y="2834"/>
                    <a:pt x="3501" y="2864"/>
                  </a:cubicBezTo>
                  <a:lnTo>
                    <a:pt x="2667" y="3698"/>
                  </a:lnTo>
                  <a:lnTo>
                    <a:pt x="2632" y="3662"/>
                  </a:lnTo>
                  <a:cubicBezTo>
                    <a:pt x="2566" y="3596"/>
                    <a:pt x="2477" y="3564"/>
                    <a:pt x="2388" y="3564"/>
                  </a:cubicBezTo>
                  <a:cubicBezTo>
                    <a:pt x="2298" y="3564"/>
                    <a:pt x="2209" y="3596"/>
                    <a:pt x="2143" y="3662"/>
                  </a:cubicBezTo>
                  <a:lnTo>
                    <a:pt x="1870" y="3936"/>
                  </a:lnTo>
                  <a:cubicBezTo>
                    <a:pt x="1739" y="4067"/>
                    <a:pt x="1739" y="4293"/>
                    <a:pt x="1870" y="4424"/>
                  </a:cubicBezTo>
                  <a:lnTo>
                    <a:pt x="1905" y="4460"/>
                  </a:lnTo>
                  <a:cubicBezTo>
                    <a:pt x="1751" y="4638"/>
                    <a:pt x="1548" y="4722"/>
                    <a:pt x="1548" y="4972"/>
                  </a:cubicBezTo>
                  <a:cubicBezTo>
                    <a:pt x="1548" y="5079"/>
                    <a:pt x="1596" y="5186"/>
                    <a:pt x="1667" y="5269"/>
                  </a:cubicBezTo>
                  <a:cubicBezTo>
                    <a:pt x="1786" y="5376"/>
                    <a:pt x="1870" y="5555"/>
                    <a:pt x="2132" y="5555"/>
                  </a:cubicBezTo>
                  <a:cubicBezTo>
                    <a:pt x="2382" y="5555"/>
                    <a:pt x="2465" y="5353"/>
                    <a:pt x="2644" y="5198"/>
                  </a:cubicBezTo>
                  <a:lnTo>
                    <a:pt x="2763" y="5317"/>
                  </a:lnTo>
                  <a:cubicBezTo>
                    <a:pt x="2620" y="5495"/>
                    <a:pt x="2405" y="5591"/>
                    <a:pt x="2405" y="5841"/>
                  </a:cubicBezTo>
                  <a:cubicBezTo>
                    <a:pt x="2405" y="6079"/>
                    <a:pt x="2608" y="6186"/>
                    <a:pt x="2691" y="6305"/>
                  </a:cubicBezTo>
                  <a:cubicBezTo>
                    <a:pt x="2763" y="6377"/>
                    <a:pt x="2870" y="6424"/>
                    <a:pt x="2989" y="6424"/>
                  </a:cubicBezTo>
                  <a:cubicBezTo>
                    <a:pt x="3239" y="6424"/>
                    <a:pt x="3334" y="6210"/>
                    <a:pt x="3513" y="6067"/>
                  </a:cubicBezTo>
                  <a:cubicBezTo>
                    <a:pt x="3525" y="6079"/>
                    <a:pt x="3620" y="6198"/>
                    <a:pt x="3798" y="6198"/>
                  </a:cubicBezTo>
                  <a:cubicBezTo>
                    <a:pt x="3882" y="6198"/>
                    <a:pt x="3977" y="6162"/>
                    <a:pt x="4048" y="6091"/>
                  </a:cubicBezTo>
                  <a:lnTo>
                    <a:pt x="4310" y="5829"/>
                  </a:lnTo>
                  <a:cubicBezTo>
                    <a:pt x="4453" y="5686"/>
                    <a:pt x="4453" y="5472"/>
                    <a:pt x="4310" y="5329"/>
                  </a:cubicBezTo>
                  <a:lnTo>
                    <a:pt x="4287" y="5305"/>
                  </a:lnTo>
                  <a:lnTo>
                    <a:pt x="6239" y="3352"/>
                  </a:lnTo>
                  <a:cubicBezTo>
                    <a:pt x="6930" y="3924"/>
                    <a:pt x="7335" y="4733"/>
                    <a:pt x="7335" y="5626"/>
                  </a:cubicBezTo>
                  <a:cubicBezTo>
                    <a:pt x="7335" y="6555"/>
                    <a:pt x="6906" y="7412"/>
                    <a:pt x="6156" y="7984"/>
                  </a:cubicBezTo>
                  <a:cubicBezTo>
                    <a:pt x="5690" y="7638"/>
                    <a:pt x="5153" y="7470"/>
                    <a:pt x="4619" y="7470"/>
                  </a:cubicBezTo>
                  <a:cubicBezTo>
                    <a:pt x="3993" y="7470"/>
                    <a:pt x="3371" y="7701"/>
                    <a:pt x="2870" y="8151"/>
                  </a:cubicBezTo>
                  <a:cubicBezTo>
                    <a:pt x="2644" y="8008"/>
                    <a:pt x="2453" y="7853"/>
                    <a:pt x="2274" y="7650"/>
                  </a:cubicBezTo>
                  <a:lnTo>
                    <a:pt x="3025" y="7650"/>
                  </a:lnTo>
                  <a:cubicBezTo>
                    <a:pt x="3239" y="7650"/>
                    <a:pt x="3417" y="7472"/>
                    <a:pt x="3417" y="7258"/>
                  </a:cubicBezTo>
                  <a:lnTo>
                    <a:pt x="3417" y="6996"/>
                  </a:lnTo>
                  <a:cubicBezTo>
                    <a:pt x="3417" y="6781"/>
                    <a:pt x="3239" y="6603"/>
                    <a:pt x="3025" y="6603"/>
                  </a:cubicBezTo>
                  <a:lnTo>
                    <a:pt x="405" y="6603"/>
                  </a:lnTo>
                  <a:cubicBezTo>
                    <a:pt x="179" y="6603"/>
                    <a:pt x="0" y="6781"/>
                    <a:pt x="0" y="6996"/>
                  </a:cubicBezTo>
                  <a:lnTo>
                    <a:pt x="0" y="7258"/>
                  </a:lnTo>
                  <a:cubicBezTo>
                    <a:pt x="0" y="7472"/>
                    <a:pt x="179" y="7650"/>
                    <a:pt x="405" y="7650"/>
                  </a:cubicBezTo>
                  <a:lnTo>
                    <a:pt x="774" y="7650"/>
                  </a:lnTo>
                  <a:cubicBezTo>
                    <a:pt x="1036" y="8162"/>
                    <a:pt x="1548" y="8722"/>
                    <a:pt x="2191" y="9127"/>
                  </a:cubicBezTo>
                  <a:cubicBezTo>
                    <a:pt x="2084" y="9377"/>
                    <a:pt x="2036" y="9651"/>
                    <a:pt x="2012" y="9936"/>
                  </a:cubicBezTo>
                  <a:lnTo>
                    <a:pt x="846" y="9936"/>
                  </a:lnTo>
                  <a:cubicBezTo>
                    <a:pt x="774" y="9936"/>
                    <a:pt x="715" y="9972"/>
                    <a:pt x="703" y="10032"/>
                  </a:cubicBezTo>
                  <a:lnTo>
                    <a:pt x="346" y="10948"/>
                  </a:lnTo>
                  <a:cubicBezTo>
                    <a:pt x="298" y="11044"/>
                    <a:pt x="381" y="11163"/>
                    <a:pt x="488" y="11163"/>
                  </a:cubicBezTo>
                  <a:lnTo>
                    <a:pt x="1393" y="11163"/>
                  </a:lnTo>
                  <a:cubicBezTo>
                    <a:pt x="1489" y="11163"/>
                    <a:pt x="1560" y="11091"/>
                    <a:pt x="1560" y="11008"/>
                  </a:cubicBezTo>
                  <a:cubicBezTo>
                    <a:pt x="1560" y="10913"/>
                    <a:pt x="1489" y="10841"/>
                    <a:pt x="1393" y="10841"/>
                  </a:cubicBezTo>
                  <a:lnTo>
                    <a:pt x="739" y="10841"/>
                  </a:lnTo>
                  <a:lnTo>
                    <a:pt x="965" y="10258"/>
                  </a:lnTo>
                  <a:lnTo>
                    <a:pt x="8299" y="10258"/>
                  </a:lnTo>
                  <a:lnTo>
                    <a:pt x="8525" y="10841"/>
                  </a:lnTo>
                  <a:lnTo>
                    <a:pt x="2167" y="10841"/>
                  </a:lnTo>
                  <a:cubicBezTo>
                    <a:pt x="2084" y="10841"/>
                    <a:pt x="2012" y="10913"/>
                    <a:pt x="2012" y="11008"/>
                  </a:cubicBezTo>
                  <a:cubicBezTo>
                    <a:pt x="2012" y="11091"/>
                    <a:pt x="2084" y="11163"/>
                    <a:pt x="2167" y="11163"/>
                  </a:cubicBezTo>
                  <a:lnTo>
                    <a:pt x="8763" y="11163"/>
                  </a:lnTo>
                  <a:cubicBezTo>
                    <a:pt x="8882" y="11163"/>
                    <a:pt x="8954" y="11044"/>
                    <a:pt x="8918" y="10948"/>
                  </a:cubicBezTo>
                  <a:lnTo>
                    <a:pt x="8561" y="10044"/>
                  </a:lnTo>
                  <a:cubicBezTo>
                    <a:pt x="8525" y="9984"/>
                    <a:pt x="8466" y="9936"/>
                    <a:pt x="8406" y="9936"/>
                  </a:cubicBezTo>
                  <a:lnTo>
                    <a:pt x="7251" y="9936"/>
                  </a:lnTo>
                  <a:cubicBezTo>
                    <a:pt x="7216" y="9555"/>
                    <a:pt x="7132" y="9198"/>
                    <a:pt x="6965" y="8889"/>
                  </a:cubicBezTo>
                  <a:cubicBezTo>
                    <a:pt x="7847" y="8210"/>
                    <a:pt x="8430" y="7174"/>
                    <a:pt x="8525" y="6067"/>
                  </a:cubicBezTo>
                  <a:cubicBezTo>
                    <a:pt x="8537" y="5972"/>
                    <a:pt x="8466" y="5900"/>
                    <a:pt x="8382" y="5888"/>
                  </a:cubicBezTo>
                  <a:cubicBezTo>
                    <a:pt x="8371" y="5886"/>
                    <a:pt x="8360" y="5884"/>
                    <a:pt x="8350" y="5884"/>
                  </a:cubicBezTo>
                  <a:cubicBezTo>
                    <a:pt x="8271" y="5884"/>
                    <a:pt x="8214" y="5958"/>
                    <a:pt x="8204" y="6031"/>
                  </a:cubicBezTo>
                  <a:cubicBezTo>
                    <a:pt x="8097" y="7043"/>
                    <a:pt x="7597" y="7972"/>
                    <a:pt x="6799" y="8603"/>
                  </a:cubicBezTo>
                  <a:cubicBezTo>
                    <a:pt x="6751" y="8543"/>
                    <a:pt x="6715" y="8508"/>
                    <a:pt x="6668" y="8460"/>
                  </a:cubicBezTo>
                  <a:cubicBezTo>
                    <a:pt x="6608" y="8389"/>
                    <a:pt x="6537" y="8293"/>
                    <a:pt x="6454" y="8222"/>
                  </a:cubicBezTo>
                  <a:lnTo>
                    <a:pt x="6430" y="8186"/>
                  </a:lnTo>
                  <a:cubicBezTo>
                    <a:pt x="8037" y="6912"/>
                    <a:pt x="8097" y="4460"/>
                    <a:pt x="6477" y="3114"/>
                  </a:cubicBezTo>
                  <a:lnTo>
                    <a:pt x="6632" y="2948"/>
                  </a:lnTo>
                  <a:cubicBezTo>
                    <a:pt x="6692" y="2888"/>
                    <a:pt x="6692" y="2793"/>
                    <a:pt x="6632" y="2733"/>
                  </a:cubicBezTo>
                  <a:lnTo>
                    <a:pt x="6561" y="2650"/>
                  </a:lnTo>
                  <a:lnTo>
                    <a:pt x="6656" y="2567"/>
                  </a:lnTo>
                  <a:cubicBezTo>
                    <a:pt x="7013" y="2793"/>
                    <a:pt x="7489" y="3305"/>
                    <a:pt x="7799" y="3900"/>
                  </a:cubicBezTo>
                  <a:cubicBezTo>
                    <a:pt x="8037" y="4352"/>
                    <a:pt x="8168" y="4876"/>
                    <a:pt x="8216" y="5376"/>
                  </a:cubicBezTo>
                  <a:cubicBezTo>
                    <a:pt x="8216" y="5465"/>
                    <a:pt x="8287" y="5532"/>
                    <a:pt x="8373" y="5532"/>
                  </a:cubicBezTo>
                  <a:cubicBezTo>
                    <a:pt x="8380" y="5532"/>
                    <a:pt x="8387" y="5532"/>
                    <a:pt x="8394" y="5531"/>
                  </a:cubicBezTo>
                  <a:cubicBezTo>
                    <a:pt x="8478" y="5531"/>
                    <a:pt x="8561" y="5436"/>
                    <a:pt x="8537" y="5353"/>
                  </a:cubicBezTo>
                  <a:cubicBezTo>
                    <a:pt x="8454" y="4138"/>
                    <a:pt x="7858" y="3055"/>
                    <a:pt x="6894" y="2328"/>
                  </a:cubicBezTo>
                  <a:lnTo>
                    <a:pt x="7251" y="1971"/>
                  </a:lnTo>
                  <a:cubicBezTo>
                    <a:pt x="7317" y="2002"/>
                    <a:pt x="7384" y="2017"/>
                    <a:pt x="7446" y="2017"/>
                  </a:cubicBezTo>
                  <a:cubicBezTo>
                    <a:pt x="7551" y="2017"/>
                    <a:pt x="7644" y="1975"/>
                    <a:pt x="7704" y="1900"/>
                  </a:cubicBezTo>
                  <a:lnTo>
                    <a:pt x="7858" y="1745"/>
                  </a:lnTo>
                  <a:cubicBezTo>
                    <a:pt x="8025" y="1578"/>
                    <a:pt x="8025" y="1328"/>
                    <a:pt x="7858" y="1162"/>
                  </a:cubicBezTo>
                  <a:lnTo>
                    <a:pt x="6811" y="126"/>
                  </a:lnTo>
                  <a:cubicBezTo>
                    <a:pt x="6733" y="42"/>
                    <a:pt x="6629" y="1"/>
                    <a:pt x="6525"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1" name="Google Shape;241;p14"/>
          <p:cNvSpPr txBox="1"/>
          <p:nvPr/>
        </p:nvSpPr>
        <p:spPr>
          <a:xfrm>
            <a:off x="3636671" y="8987548"/>
            <a:ext cx="3000000" cy="14799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Hypoxemia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Air embolism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Splenic laceration</a:t>
            </a:r>
            <a:endParaRPr/>
          </a:p>
        </p:txBody>
      </p:sp>
      <p:sp>
        <p:nvSpPr>
          <p:cNvPr id="242" name="Google Shape;242;p14"/>
          <p:cNvSpPr/>
          <p:nvPr/>
        </p:nvSpPr>
        <p:spPr>
          <a:xfrm flipH="1" rot="-10176608">
            <a:off x="4922426" y="2492679"/>
            <a:ext cx="664212" cy="425790"/>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4"/>
          <p:cNvSpPr/>
          <p:nvPr/>
        </p:nvSpPr>
        <p:spPr>
          <a:xfrm flipH="1" rot="-10176608">
            <a:off x="3562176" y="2492679"/>
            <a:ext cx="664212" cy="425790"/>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4"/>
          <p:cNvSpPr/>
          <p:nvPr/>
        </p:nvSpPr>
        <p:spPr>
          <a:xfrm flipH="1" rot="-10176608">
            <a:off x="1957503" y="2508191"/>
            <a:ext cx="664212" cy="425790"/>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pSp>
        <p:nvGrpSpPr>
          <p:cNvPr id="246" name="Google Shape;246;p14"/>
          <p:cNvGrpSpPr/>
          <p:nvPr/>
        </p:nvGrpSpPr>
        <p:grpSpPr>
          <a:xfrm>
            <a:off x="222909" y="749016"/>
            <a:ext cx="2461586" cy="516050"/>
            <a:chOff x="6289825" y="2649975"/>
            <a:chExt cx="2134200" cy="516050"/>
          </a:xfrm>
        </p:grpSpPr>
        <p:sp>
          <p:nvSpPr>
            <p:cNvPr id="247" name="Google Shape;247;p14"/>
            <p:cNvSpPr/>
            <p:nvPr/>
          </p:nvSpPr>
          <p:spPr>
            <a:xfrm>
              <a:off x="6349750" y="2649975"/>
              <a:ext cx="2007600" cy="463500"/>
            </a:xfrm>
            <a:prstGeom prst="homePlate">
              <a:avLst>
                <a:gd fmla="val 50000"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4"/>
            <p:cNvSpPr/>
            <p:nvPr/>
          </p:nvSpPr>
          <p:spPr>
            <a:xfrm>
              <a:off x="6289825" y="2702525"/>
              <a:ext cx="2134200" cy="463500"/>
            </a:xfrm>
            <a:prstGeom prst="homePlate">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200">
                  <a:solidFill>
                    <a:schemeClr val="lt1"/>
                  </a:solidFill>
                  <a:latin typeface="Mada"/>
                  <a:ea typeface="Mada"/>
                  <a:cs typeface="Mada"/>
                  <a:sym typeface="Mada"/>
                </a:rPr>
                <a:t>2. Thoracentesis</a:t>
              </a:r>
              <a:endParaRPr b="1" baseline="30000" sz="2200">
                <a:solidFill>
                  <a:schemeClr val="lt1"/>
                </a:solidFill>
                <a:latin typeface="Mada"/>
                <a:ea typeface="Mada"/>
                <a:cs typeface="Mada"/>
                <a:sym typeface="Mada"/>
              </a:endParaRPr>
            </a:p>
          </p:txBody>
        </p:sp>
      </p:grpSp>
      <p:sp>
        <p:nvSpPr>
          <p:cNvPr id="249" name="Google Shape;249;p14"/>
          <p:cNvSpPr txBox="1"/>
          <p:nvPr/>
        </p:nvSpPr>
        <p:spPr>
          <a:xfrm>
            <a:off x="177600" y="1193675"/>
            <a:ext cx="7102500" cy="766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Fluid is drained from the pleural cavity with a needle (aspiration).</a:t>
            </a:r>
            <a:endParaRPr sz="1200">
              <a:solidFill>
                <a:schemeClr val="accent5"/>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B</a:t>
            </a:r>
            <a:r>
              <a:rPr lang="ar" sz="1100">
                <a:solidFill>
                  <a:srgbClr val="6AA84F"/>
                </a:solidFill>
                <a:latin typeface="Mada"/>
                <a:ea typeface="Mada"/>
                <a:cs typeface="Mada"/>
                <a:sym typeface="Mada"/>
              </a:rPr>
              <a:t>efore performing the procedure c</a:t>
            </a:r>
            <a:r>
              <a:rPr lang="ar" sz="1100">
                <a:solidFill>
                  <a:srgbClr val="6AA84F"/>
                </a:solidFill>
                <a:latin typeface="Mada"/>
                <a:ea typeface="Mada"/>
                <a:cs typeface="Mada"/>
                <a:sym typeface="Mada"/>
              </a:rPr>
              <a:t>heck the patient’s </a:t>
            </a:r>
            <a:r>
              <a:rPr b="1" lang="ar" sz="1100">
                <a:solidFill>
                  <a:srgbClr val="CC0000"/>
                </a:solidFill>
                <a:latin typeface="Mada"/>
                <a:ea typeface="Mada"/>
                <a:cs typeface="Mada"/>
                <a:sym typeface="Mada"/>
              </a:rPr>
              <a:t>CBC</a:t>
            </a:r>
            <a:r>
              <a:rPr lang="ar" sz="1100">
                <a:solidFill>
                  <a:srgbClr val="6AA84F"/>
                </a:solidFill>
                <a:latin typeface="Mada"/>
                <a:ea typeface="Mada"/>
                <a:cs typeface="Mada"/>
                <a:sym typeface="Mada"/>
              </a:rPr>
              <a:t> and </a:t>
            </a:r>
            <a:r>
              <a:rPr b="1" lang="ar" sz="1100">
                <a:solidFill>
                  <a:srgbClr val="CC0000"/>
                </a:solidFill>
                <a:latin typeface="Mada"/>
                <a:ea typeface="Mada"/>
                <a:cs typeface="Mada"/>
                <a:sym typeface="Mada"/>
              </a:rPr>
              <a:t>coagulation profile</a:t>
            </a:r>
            <a:r>
              <a:rPr lang="ar" sz="1100">
                <a:solidFill>
                  <a:srgbClr val="6AA84F"/>
                </a:solidFill>
                <a:latin typeface="Mada"/>
                <a:ea typeface="Mada"/>
                <a:cs typeface="Mada"/>
                <a:sym typeface="Mada"/>
              </a:rPr>
              <a:t>, to exclude any bleeding problem (for e.g. thrombocytopenia) and </a:t>
            </a:r>
            <a:r>
              <a:rPr b="1" lang="ar" sz="1100">
                <a:solidFill>
                  <a:srgbClr val="CC0000"/>
                </a:solidFill>
                <a:latin typeface="Mada"/>
                <a:ea typeface="Mada"/>
                <a:cs typeface="Mada"/>
                <a:sym typeface="Mada"/>
              </a:rPr>
              <a:t>confirm pleural effusion by ultrasound</a:t>
            </a:r>
            <a:r>
              <a:rPr lang="ar" sz="1100">
                <a:solidFill>
                  <a:srgbClr val="6AA84F"/>
                </a:solidFill>
                <a:latin typeface="Mada"/>
                <a:ea typeface="Mada"/>
                <a:cs typeface="Mada"/>
                <a:sym typeface="Mada"/>
              </a:rPr>
              <a:t> (or decubitus film if US isn’t available).</a:t>
            </a:r>
            <a:r>
              <a:rPr baseline="30000" lang="ar" sz="1100">
                <a:solidFill>
                  <a:srgbClr val="6AA84F"/>
                </a:solidFill>
                <a:latin typeface="Mada"/>
                <a:ea typeface="Mada"/>
                <a:cs typeface="Mada"/>
                <a:sym typeface="Mada"/>
              </a:rPr>
              <a:t>2</a:t>
            </a:r>
            <a:endParaRPr b="1" baseline="30000" sz="2100">
              <a:highlight>
                <a:schemeClr val="accent4"/>
              </a:highlight>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da"/>
              <a:ea typeface="Mada"/>
              <a:cs typeface="Mada"/>
              <a:sym typeface="Mada"/>
            </a:endParaRPr>
          </a:p>
        </p:txBody>
      </p:sp>
      <p:sp>
        <p:nvSpPr>
          <p:cNvPr id="250" name="Google Shape;250;p14"/>
          <p:cNvSpPr txBox="1"/>
          <p:nvPr/>
        </p:nvSpPr>
        <p:spPr>
          <a:xfrm>
            <a:off x="1093923" y="5431762"/>
            <a:ext cx="5802600" cy="8082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1200"/>
              </a:spcBef>
              <a:spcAft>
                <a:spcPts val="0"/>
              </a:spcAft>
              <a:buClr>
                <a:srgbClr val="CC0000"/>
              </a:buClr>
              <a:buSzPts val="1200"/>
              <a:buFont typeface="Mada"/>
              <a:buChar char="●"/>
            </a:pPr>
            <a:r>
              <a:rPr lang="ar" sz="1200">
                <a:solidFill>
                  <a:srgbClr val="CC0000"/>
                </a:solidFill>
                <a:latin typeface="Mada"/>
                <a:ea typeface="Mada"/>
                <a:cs typeface="Mada"/>
                <a:sym typeface="Mada"/>
              </a:rPr>
              <a:t>98% sensitive and 83% specific for exudative effusion using Light's criteria.</a:t>
            </a:r>
            <a:endParaRPr sz="1200">
              <a:solidFill>
                <a:srgbClr val="CC0000"/>
              </a:solidFill>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Pleural effusion is exudative if one or more of the following: </a:t>
            </a:r>
            <a:endParaRPr sz="1200">
              <a:solidFill>
                <a:srgbClr val="000000"/>
              </a:solidFill>
              <a:latin typeface="Mada"/>
              <a:ea typeface="Mada"/>
              <a:cs typeface="Mada"/>
              <a:sym typeface="Mada"/>
            </a:endParaRPr>
          </a:p>
          <a:p>
            <a:pPr indent="-304800" lvl="0" marL="914400" rtl="0" algn="l">
              <a:lnSpc>
                <a:spcPct val="115000"/>
              </a:lnSpc>
              <a:spcBef>
                <a:spcPts val="0"/>
              </a:spcBef>
              <a:spcAft>
                <a:spcPts val="0"/>
              </a:spcAft>
              <a:buClr>
                <a:srgbClr val="000000"/>
              </a:buClr>
              <a:buSzPts val="1200"/>
              <a:buFont typeface="Mada"/>
              <a:buAutoNum type="arabicPeriod"/>
            </a:pPr>
            <a:r>
              <a:rPr lang="ar" sz="1200">
                <a:solidFill>
                  <a:srgbClr val="000000"/>
                </a:solidFill>
                <a:highlight>
                  <a:srgbClr val="CFE2F3"/>
                </a:highlight>
                <a:latin typeface="Mada"/>
                <a:ea typeface="Mada"/>
                <a:cs typeface="Mada"/>
                <a:sym typeface="Mada"/>
              </a:rPr>
              <a:t>Ratio of pleural fluid protein level to serum protein level &gt; 0.5 </a:t>
            </a:r>
            <a:endParaRPr b="1" baseline="30000" sz="1200">
              <a:solidFill>
                <a:srgbClr val="000000"/>
              </a:solidFill>
              <a:highlight>
                <a:srgbClr val="CFE2F3"/>
              </a:highlight>
              <a:latin typeface="Mada"/>
              <a:ea typeface="Mada"/>
              <a:cs typeface="Mada"/>
              <a:sym typeface="Mada"/>
            </a:endParaRPr>
          </a:p>
          <a:p>
            <a:pPr indent="-304800" lvl="0" marL="914400" rtl="0" algn="l">
              <a:lnSpc>
                <a:spcPct val="115000"/>
              </a:lnSpc>
              <a:spcBef>
                <a:spcPts val="0"/>
              </a:spcBef>
              <a:spcAft>
                <a:spcPts val="0"/>
              </a:spcAft>
              <a:buClr>
                <a:srgbClr val="000000"/>
              </a:buClr>
              <a:buSzPts val="1200"/>
              <a:buFont typeface="Mada"/>
              <a:buAutoNum type="arabicPeriod"/>
            </a:pPr>
            <a:r>
              <a:rPr lang="ar" sz="1200">
                <a:solidFill>
                  <a:srgbClr val="000000"/>
                </a:solidFill>
                <a:highlight>
                  <a:srgbClr val="CFE2F3"/>
                </a:highlight>
                <a:latin typeface="Mada"/>
                <a:ea typeface="Mada"/>
                <a:cs typeface="Mada"/>
                <a:sym typeface="Mada"/>
              </a:rPr>
              <a:t>Ratio of pleural fluid LDH level to serum LDH level &gt; 0.6</a:t>
            </a:r>
            <a:endParaRPr sz="1200">
              <a:solidFill>
                <a:srgbClr val="000000"/>
              </a:solidFill>
              <a:highlight>
                <a:srgbClr val="CFE2F3"/>
              </a:highlight>
              <a:latin typeface="Mada"/>
              <a:ea typeface="Mada"/>
              <a:cs typeface="Mada"/>
              <a:sym typeface="Mada"/>
            </a:endParaRPr>
          </a:p>
          <a:p>
            <a:pPr indent="-304800" lvl="0" marL="914400" rtl="0" algn="l">
              <a:lnSpc>
                <a:spcPct val="115000"/>
              </a:lnSpc>
              <a:spcBef>
                <a:spcPts val="0"/>
              </a:spcBef>
              <a:spcAft>
                <a:spcPts val="0"/>
              </a:spcAft>
              <a:buClr>
                <a:srgbClr val="000000"/>
              </a:buClr>
              <a:buSzPts val="1200"/>
              <a:buFont typeface="Mada"/>
              <a:buAutoNum type="arabicPeriod"/>
            </a:pPr>
            <a:r>
              <a:rPr lang="ar" sz="1200">
                <a:solidFill>
                  <a:srgbClr val="000000"/>
                </a:solidFill>
                <a:highlight>
                  <a:srgbClr val="CFE2F3"/>
                </a:highlight>
                <a:latin typeface="Mada"/>
                <a:ea typeface="Mada"/>
                <a:cs typeface="Mada"/>
                <a:sym typeface="Mada"/>
              </a:rPr>
              <a:t>Pleural fluid LDH level &gt; 2/3 the upper limit of normal for serum LDH level.</a:t>
            </a:r>
            <a:endParaRPr sz="1200">
              <a:solidFill>
                <a:srgbClr val="000000"/>
              </a:solidFill>
              <a:highlight>
                <a:srgbClr val="CFE2F3"/>
              </a:highlight>
              <a:latin typeface="Mada"/>
              <a:ea typeface="Mada"/>
              <a:cs typeface="Mada"/>
              <a:sym typeface="Mada"/>
            </a:endParaRPr>
          </a:p>
          <a:p>
            <a:pPr indent="-304800" lvl="0" marL="457200" rtl="0" algn="l">
              <a:lnSpc>
                <a:spcPct val="115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absence of all 3 criteria = Transudative </a:t>
            </a:r>
            <a:endParaRPr b="1" sz="1200">
              <a:solidFill>
                <a:srgbClr val="CC0000"/>
              </a:solidFill>
              <a:latin typeface="Mada"/>
              <a:ea typeface="Mada"/>
              <a:cs typeface="Mada"/>
              <a:sym typeface="Mada"/>
            </a:endParaRPr>
          </a:p>
        </p:txBody>
      </p:sp>
      <p:sp>
        <p:nvSpPr>
          <p:cNvPr id="251" name="Google Shape;251;p14"/>
          <p:cNvSpPr txBox="1"/>
          <p:nvPr/>
        </p:nvSpPr>
        <p:spPr>
          <a:xfrm>
            <a:off x="234293" y="4762494"/>
            <a:ext cx="6989100" cy="370800"/>
          </a:xfrm>
          <a:prstGeom prst="rect">
            <a:avLst/>
          </a:prstGeom>
          <a:noFill/>
          <a:ln>
            <a:noFill/>
          </a:ln>
        </p:spPr>
        <p:txBody>
          <a:bodyPr anchorCtr="0" anchor="ctr" bIns="91425" lIns="91425" spcFirstLastPara="1" rIns="91425" wrap="square" tIns="91425">
            <a:noAutofit/>
          </a:bodyPr>
          <a:lstStyle/>
          <a:p>
            <a:pPr indent="-368300" lvl="0" marL="457200" rtl="0" algn="l">
              <a:lnSpc>
                <a:spcPct val="115000"/>
              </a:lnSpc>
              <a:spcBef>
                <a:spcPts val="1200"/>
              </a:spcBef>
              <a:spcAft>
                <a:spcPts val="0"/>
              </a:spcAft>
              <a:buSzPts val="2200"/>
              <a:buFont typeface="Mada"/>
              <a:buChar char="◄"/>
            </a:pPr>
            <a:r>
              <a:rPr b="1" lang="ar" sz="2200">
                <a:highlight>
                  <a:srgbClr val="E8F2FC"/>
                </a:highlight>
                <a:latin typeface="Mada"/>
                <a:ea typeface="Mada"/>
                <a:cs typeface="Mada"/>
                <a:sym typeface="Mada"/>
              </a:rPr>
              <a:t>Light’s criteria:</a:t>
            </a:r>
            <a:endParaRPr b="1" sz="2200">
              <a:highlight>
                <a:srgbClr val="E8F2FC"/>
              </a:highlight>
              <a:latin typeface="Mada"/>
              <a:ea typeface="Mada"/>
              <a:cs typeface="Mada"/>
              <a:sym typeface="Mada"/>
            </a:endParaRPr>
          </a:p>
        </p:txBody>
      </p:sp>
      <p:sp>
        <p:nvSpPr>
          <p:cNvPr id="252" name="Google Shape;252;p14"/>
          <p:cNvSpPr txBox="1"/>
          <p:nvPr/>
        </p:nvSpPr>
        <p:spPr>
          <a:xfrm>
            <a:off x="234300" y="6543751"/>
            <a:ext cx="6989100" cy="450600"/>
          </a:xfrm>
          <a:prstGeom prst="rect">
            <a:avLst/>
          </a:prstGeom>
          <a:noFill/>
          <a:ln>
            <a:noFill/>
          </a:ln>
        </p:spPr>
        <p:txBody>
          <a:bodyPr anchorCtr="0" anchor="ctr" bIns="91425" lIns="91425" spcFirstLastPara="1" rIns="91425" wrap="square" tIns="91425">
            <a:noAutofit/>
          </a:bodyPr>
          <a:lstStyle/>
          <a:p>
            <a:pPr indent="-368300" lvl="0" marL="457200" rtl="0" algn="l">
              <a:lnSpc>
                <a:spcPct val="115000"/>
              </a:lnSpc>
              <a:spcBef>
                <a:spcPts val="1200"/>
              </a:spcBef>
              <a:spcAft>
                <a:spcPts val="0"/>
              </a:spcAft>
              <a:buSzPts val="2200"/>
              <a:buFont typeface="Mada"/>
              <a:buChar char="◄"/>
            </a:pPr>
            <a:r>
              <a:rPr b="1" lang="ar" sz="2200">
                <a:highlight>
                  <a:srgbClr val="E8F2FC"/>
                </a:highlight>
                <a:latin typeface="Mada"/>
                <a:ea typeface="Mada"/>
                <a:cs typeface="Mada"/>
                <a:sym typeface="Mada"/>
              </a:rPr>
              <a:t>Indications for thoracentesis:</a:t>
            </a:r>
            <a:endParaRPr b="1" sz="2200">
              <a:highlight>
                <a:srgbClr val="E8F2FC"/>
              </a:highlight>
              <a:latin typeface="Mada"/>
              <a:ea typeface="Mada"/>
              <a:cs typeface="Mada"/>
              <a:sym typeface="Mada"/>
            </a:endParaRPr>
          </a:p>
        </p:txBody>
      </p:sp>
      <p:sp>
        <p:nvSpPr>
          <p:cNvPr id="253" name="Google Shape;253;p14"/>
          <p:cNvSpPr txBox="1"/>
          <p:nvPr/>
        </p:nvSpPr>
        <p:spPr>
          <a:xfrm>
            <a:off x="285450" y="8515699"/>
            <a:ext cx="6989100" cy="389700"/>
          </a:xfrm>
          <a:prstGeom prst="rect">
            <a:avLst/>
          </a:prstGeom>
          <a:noFill/>
          <a:ln>
            <a:noFill/>
          </a:ln>
        </p:spPr>
        <p:txBody>
          <a:bodyPr anchorCtr="0" anchor="ctr" bIns="91425" lIns="91425" spcFirstLastPara="1" rIns="91425" wrap="square" tIns="91425">
            <a:noAutofit/>
          </a:bodyPr>
          <a:lstStyle/>
          <a:p>
            <a:pPr indent="-368300" lvl="0" marL="457200" rtl="0" algn="l">
              <a:lnSpc>
                <a:spcPct val="115000"/>
              </a:lnSpc>
              <a:spcBef>
                <a:spcPts val="1200"/>
              </a:spcBef>
              <a:spcAft>
                <a:spcPts val="0"/>
              </a:spcAft>
              <a:buSzPts val="2200"/>
              <a:buFont typeface="Mada"/>
              <a:buChar char="◄"/>
            </a:pPr>
            <a:r>
              <a:rPr b="1" lang="ar" sz="2200">
                <a:highlight>
                  <a:srgbClr val="E8F2FC"/>
                </a:highlight>
                <a:latin typeface="Mada"/>
                <a:ea typeface="Mada"/>
                <a:cs typeface="Mada"/>
                <a:sym typeface="Mada"/>
              </a:rPr>
              <a:t>Complications of</a:t>
            </a:r>
            <a:r>
              <a:rPr b="1" lang="ar" sz="2200">
                <a:highlight>
                  <a:srgbClr val="E8F2FC"/>
                </a:highlight>
                <a:latin typeface="Mada"/>
                <a:ea typeface="Mada"/>
                <a:cs typeface="Mada"/>
                <a:sym typeface="Mada"/>
              </a:rPr>
              <a:t> thoracentesis</a:t>
            </a:r>
            <a:r>
              <a:rPr b="1" baseline="30000" lang="ar" sz="2200">
                <a:highlight>
                  <a:srgbClr val="E8F2FC"/>
                </a:highlight>
                <a:latin typeface="Mada"/>
                <a:ea typeface="Mada"/>
                <a:cs typeface="Mada"/>
                <a:sym typeface="Mada"/>
              </a:rPr>
              <a:t>3</a:t>
            </a:r>
            <a:r>
              <a:rPr b="1" lang="ar" sz="2200">
                <a:highlight>
                  <a:srgbClr val="E8F2FC"/>
                </a:highlight>
                <a:latin typeface="Mada"/>
                <a:ea typeface="Mada"/>
                <a:cs typeface="Mada"/>
                <a:sym typeface="Mada"/>
              </a:rPr>
              <a:t>:</a:t>
            </a:r>
            <a:endParaRPr b="1" sz="2200">
              <a:highlight>
                <a:srgbClr val="E8F2FC"/>
              </a:highlight>
              <a:latin typeface="Mada"/>
              <a:ea typeface="Mada"/>
              <a:cs typeface="Mada"/>
              <a:sym typeface="Mada"/>
            </a:endParaRPr>
          </a:p>
        </p:txBody>
      </p:sp>
      <p:sp>
        <p:nvSpPr>
          <p:cNvPr id="254" name="Google Shape;254;p14"/>
          <p:cNvSpPr txBox="1"/>
          <p:nvPr/>
        </p:nvSpPr>
        <p:spPr>
          <a:xfrm>
            <a:off x="368300" y="8859625"/>
            <a:ext cx="2240400" cy="14799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Pneumothorax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Bleeding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Infection</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Hypotension</a:t>
            </a:r>
            <a:endParaRPr sz="1200">
              <a:latin typeface="Mada"/>
              <a:ea typeface="Mada"/>
              <a:cs typeface="Mada"/>
              <a:sym typeface="Mada"/>
            </a:endParaRPr>
          </a:p>
        </p:txBody>
      </p:sp>
      <p:sp>
        <p:nvSpPr>
          <p:cNvPr id="255" name="Google Shape;255;p14"/>
          <p:cNvSpPr/>
          <p:nvPr/>
        </p:nvSpPr>
        <p:spPr>
          <a:xfrm>
            <a:off x="4462622" y="6630863"/>
            <a:ext cx="1516800" cy="214500"/>
          </a:xfrm>
          <a:prstGeom prst="roundRect">
            <a:avLst>
              <a:gd fmla="val 16667" name="adj"/>
            </a:avLst>
          </a:prstGeom>
          <a:noFill/>
          <a:ln cap="flat" cmpd="sng" w="19050">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700">
                <a:solidFill>
                  <a:srgbClr val="999999"/>
                </a:solidFill>
                <a:latin typeface="Mada"/>
                <a:ea typeface="Mada"/>
                <a:cs typeface="Mada"/>
                <a:sym typeface="Mada"/>
              </a:rPr>
              <a:t>Recall from pleural effusion lecture</a:t>
            </a:r>
            <a:endParaRPr sz="700">
              <a:solidFill>
                <a:srgbClr val="999999"/>
              </a:solidFill>
              <a:latin typeface="Mada"/>
              <a:ea typeface="Mada"/>
              <a:cs typeface="Mada"/>
              <a:sym typeface="Mada"/>
            </a:endParaRPr>
          </a:p>
        </p:txBody>
      </p:sp>
      <p:sp>
        <p:nvSpPr>
          <p:cNvPr id="256" name="Google Shape;256;p14"/>
          <p:cNvSpPr/>
          <p:nvPr/>
        </p:nvSpPr>
        <p:spPr>
          <a:xfrm flipH="1" rot="-10176608">
            <a:off x="549626" y="2538480"/>
            <a:ext cx="664212" cy="425790"/>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7" name="Google Shape;257;p14"/>
          <p:cNvGrpSpPr/>
          <p:nvPr/>
        </p:nvGrpSpPr>
        <p:grpSpPr>
          <a:xfrm>
            <a:off x="758982" y="2586659"/>
            <a:ext cx="245507" cy="266831"/>
            <a:chOff x="6196730" y="1525346"/>
            <a:chExt cx="369072" cy="317467"/>
          </a:xfrm>
        </p:grpSpPr>
        <p:sp>
          <p:nvSpPr>
            <p:cNvPr id="258" name="Google Shape;258;p14"/>
            <p:cNvSpPr/>
            <p:nvPr/>
          </p:nvSpPr>
          <p:spPr>
            <a:xfrm>
              <a:off x="6285478" y="1697140"/>
              <a:ext cx="193870" cy="145673"/>
            </a:xfrm>
            <a:custGeom>
              <a:rect b="b" l="l" r="r" t="t"/>
              <a:pathLst>
                <a:path extrusionOk="0" h="4573" w="6086">
                  <a:moveTo>
                    <a:pt x="2972" y="1"/>
                  </a:moveTo>
                  <a:cubicBezTo>
                    <a:pt x="2790" y="1"/>
                    <a:pt x="2608" y="72"/>
                    <a:pt x="2477" y="215"/>
                  </a:cubicBezTo>
                  <a:cubicBezTo>
                    <a:pt x="1580" y="1144"/>
                    <a:pt x="674" y="1192"/>
                    <a:pt x="471" y="1192"/>
                  </a:cubicBezTo>
                  <a:cubicBezTo>
                    <a:pt x="447" y="1192"/>
                    <a:pt x="433" y="1191"/>
                    <a:pt x="430" y="1191"/>
                  </a:cubicBezTo>
                  <a:cubicBezTo>
                    <a:pt x="346" y="1191"/>
                    <a:pt x="275" y="1275"/>
                    <a:pt x="275" y="1358"/>
                  </a:cubicBezTo>
                  <a:cubicBezTo>
                    <a:pt x="275" y="1453"/>
                    <a:pt x="346" y="1525"/>
                    <a:pt x="430" y="1525"/>
                  </a:cubicBezTo>
                  <a:cubicBezTo>
                    <a:pt x="430" y="1525"/>
                    <a:pt x="608" y="1525"/>
                    <a:pt x="846" y="1501"/>
                  </a:cubicBezTo>
                  <a:lnTo>
                    <a:pt x="846" y="1501"/>
                  </a:lnTo>
                  <a:cubicBezTo>
                    <a:pt x="822" y="1691"/>
                    <a:pt x="751" y="1953"/>
                    <a:pt x="465" y="2037"/>
                  </a:cubicBezTo>
                  <a:cubicBezTo>
                    <a:pt x="268" y="2070"/>
                    <a:pt x="303" y="2365"/>
                    <a:pt x="486" y="2365"/>
                  </a:cubicBezTo>
                  <a:cubicBezTo>
                    <a:pt x="502" y="2365"/>
                    <a:pt x="519" y="2363"/>
                    <a:pt x="537" y="2358"/>
                  </a:cubicBezTo>
                  <a:cubicBezTo>
                    <a:pt x="1025" y="2239"/>
                    <a:pt x="1180" y="1751"/>
                    <a:pt x="1203" y="1418"/>
                  </a:cubicBezTo>
                  <a:cubicBezTo>
                    <a:pt x="1346" y="1382"/>
                    <a:pt x="1489" y="1334"/>
                    <a:pt x="1620" y="1275"/>
                  </a:cubicBezTo>
                  <a:cubicBezTo>
                    <a:pt x="1620" y="1275"/>
                    <a:pt x="1906" y="1120"/>
                    <a:pt x="1954" y="1096"/>
                  </a:cubicBezTo>
                  <a:cubicBezTo>
                    <a:pt x="2044" y="2566"/>
                    <a:pt x="2059" y="2743"/>
                    <a:pt x="2061" y="2760"/>
                  </a:cubicBezTo>
                  <a:lnTo>
                    <a:pt x="2061" y="2760"/>
                  </a:lnTo>
                  <a:cubicBezTo>
                    <a:pt x="2061" y="2760"/>
                    <a:pt x="2061" y="2761"/>
                    <a:pt x="2061" y="2763"/>
                  </a:cubicBezTo>
                  <a:cubicBezTo>
                    <a:pt x="2120" y="3549"/>
                    <a:pt x="1501" y="4239"/>
                    <a:pt x="703" y="4239"/>
                  </a:cubicBezTo>
                  <a:lnTo>
                    <a:pt x="168" y="4239"/>
                  </a:lnTo>
                  <a:cubicBezTo>
                    <a:pt x="72" y="4239"/>
                    <a:pt x="1" y="4311"/>
                    <a:pt x="1" y="4394"/>
                  </a:cubicBezTo>
                  <a:cubicBezTo>
                    <a:pt x="1" y="4489"/>
                    <a:pt x="72" y="4561"/>
                    <a:pt x="168" y="4561"/>
                  </a:cubicBezTo>
                  <a:lnTo>
                    <a:pt x="703" y="4561"/>
                  </a:lnTo>
                  <a:cubicBezTo>
                    <a:pt x="1680" y="4561"/>
                    <a:pt x="2477" y="3715"/>
                    <a:pt x="2394" y="2727"/>
                  </a:cubicBezTo>
                  <a:lnTo>
                    <a:pt x="2275" y="858"/>
                  </a:lnTo>
                  <a:cubicBezTo>
                    <a:pt x="2442" y="739"/>
                    <a:pt x="2597" y="608"/>
                    <a:pt x="2739" y="441"/>
                  </a:cubicBezTo>
                  <a:cubicBezTo>
                    <a:pt x="2799" y="370"/>
                    <a:pt x="2906" y="334"/>
                    <a:pt x="2989" y="334"/>
                  </a:cubicBezTo>
                  <a:cubicBezTo>
                    <a:pt x="3228" y="334"/>
                    <a:pt x="3216" y="489"/>
                    <a:pt x="3740" y="882"/>
                  </a:cubicBezTo>
                  <a:lnTo>
                    <a:pt x="3620" y="2751"/>
                  </a:lnTo>
                  <a:cubicBezTo>
                    <a:pt x="3573" y="3215"/>
                    <a:pt x="3740" y="3680"/>
                    <a:pt x="4061" y="4025"/>
                  </a:cubicBezTo>
                  <a:cubicBezTo>
                    <a:pt x="4382" y="4370"/>
                    <a:pt x="4835" y="4573"/>
                    <a:pt x="5311" y="4573"/>
                  </a:cubicBezTo>
                  <a:lnTo>
                    <a:pt x="5930" y="4573"/>
                  </a:lnTo>
                  <a:cubicBezTo>
                    <a:pt x="6014" y="4573"/>
                    <a:pt x="6085" y="4501"/>
                    <a:pt x="6085" y="4406"/>
                  </a:cubicBezTo>
                  <a:cubicBezTo>
                    <a:pt x="6049" y="4311"/>
                    <a:pt x="5966" y="4239"/>
                    <a:pt x="5883" y="4239"/>
                  </a:cubicBezTo>
                  <a:lnTo>
                    <a:pt x="5275" y="4239"/>
                  </a:lnTo>
                  <a:cubicBezTo>
                    <a:pt x="4883" y="4239"/>
                    <a:pt x="4525" y="4085"/>
                    <a:pt x="4275" y="3799"/>
                  </a:cubicBezTo>
                  <a:cubicBezTo>
                    <a:pt x="4025" y="3537"/>
                    <a:pt x="3906" y="3192"/>
                    <a:pt x="3918" y="2763"/>
                  </a:cubicBezTo>
                  <a:lnTo>
                    <a:pt x="4025" y="1108"/>
                  </a:lnTo>
                  <a:lnTo>
                    <a:pt x="4204" y="1203"/>
                  </a:lnTo>
                  <a:cubicBezTo>
                    <a:pt x="4335" y="1275"/>
                    <a:pt x="4478" y="1346"/>
                    <a:pt x="4716" y="1406"/>
                  </a:cubicBezTo>
                  <a:cubicBezTo>
                    <a:pt x="4740" y="1727"/>
                    <a:pt x="4883" y="2239"/>
                    <a:pt x="5394" y="2346"/>
                  </a:cubicBezTo>
                  <a:cubicBezTo>
                    <a:pt x="5409" y="2349"/>
                    <a:pt x="5422" y="2351"/>
                    <a:pt x="5435" y="2351"/>
                  </a:cubicBezTo>
                  <a:cubicBezTo>
                    <a:pt x="5616" y="2351"/>
                    <a:pt x="5655" y="2057"/>
                    <a:pt x="5466" y="2013"/>
                  </a:cubicBezTo>
                  <a:cubicBezTo>
                    <a:pt x="5180" y="1953"/>
                    <a:pt x="5097" y="1679"/>
                    <a:pt x="5073" y="1477"/>
                  </a:cubicBezTo>
                  <a:lnTo>
                    <a:pt x="5073" y="1477"/>
                  </a:lnTo>
                  <a:cubicBezTo>
                    <a:pt x="5311" y="1525"/>
                    <a:pt x="5514" y="1525"/>
                    <a:pt x="5514" y="1525"/>
                  </a:cubicBezTo>
                  <a:cubicBezTo>
                    <a:pt x="5597" y="1525"/>
                    <a:pt x="5668" y="1453"/>
                    <a:pt x="5668" y="1358"/>
                  </a:cubicBezTo>
                  <a:cubicBezTo>
                    <a:pt x="5668" y="1275"/>
                    <a:pt x="5597" y="1191"/>
                    <a:pt x="5514" y="1191"/>
                  </a:cubicBezTo>
                  <a:cubicBezTo>
                    <a:pt x="4752" y="1179"/>
                    <a:pt x="4025" y="798"/>
                    <a:pt x="3466" y="215"/>
                  </a:cubicBezTo>
                  <a:cubicBezTo>
                    <a:pt x="3335" y="72"/>
                    <a:pt x="3153" y="1"/>
                    <a:pt x="2972"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4"/>
            <p:cNvSpPr/>
            <p:nvPr/>
          </p:nvSpPr>
          <p:spPr>
            <a:xfrm>
              <a:off x="6391301" y="1525346"/>
              <a:ext cx="174502" cy="317467"/>
            </a:xfrm>
            <a:custGeom>
              <a:rect b="b" l="l" r="r" t="t"/>
              <a:pathLst>
                <a:path extrusionOk="0" h="9966" w="5478">
                  <a:moveTo>
                    <a:pt x="156" y="0"/>
                  </a:moveTo>
                  <a:cubicBezTo>
                    <a:pt x="72" y="0"/>
                    <a:pt x="1" y="72"/>
                    <a:pt x="1" y="167"/>
                  </a:cubicBezTo>
                  <a:lnTo>
                    <a:pt x="1" y="3941"/>
                  </a:lnTo>
                  <a:cubicBezTo>
                    <a:pt x="1" y="4120"/>
                    <a:pt x="37" y="4310"/>
                    <a:pt x="144" y="4465"/>
                  </a:cubicBezTo>
                  <a:cubicBezTo>
                    <a:pt x="263" y="4656"/>
                    <a:pt x="441" y="4894"/>
                    <a:pt x="560" y="5025"/>
                  </a:cubicBezTo>
                  <a:cubicBezTo>
                    <a:pt x="822" y="5322"/>
                    <a:pt x="1072" y="5501"/>
                    <a:pt x="1322" y="5656"/>
                  </a:cubicBezTo>
                  <a:cubicBezTo>
                    <a:pt x="1334" y="5656"/>
                    <a:pt x="1334" y="5668"/>
                    <a:pt x="1346" y="5668"/>
                  </a:cubicBezTo>
                  <a:cubicBezTo>
                    <a:pt x="1346" y="5668"/>
                    <a:pt x="1394" y="5679"/>
                    <a:pt x="1418" y="5703"/>
                  </a:cubicBezTo>
                  <a:cubicBezTo>
                    <a:pt x="1644" y="5822"/>
                    <a:pt x="1965" y="5906"/>
                    <a:pt x="2227" y="5906"/>
                  </a:cubicBezTo>
                  <a:cubicBezTo>
                    <a:pt x="2263" y="5906"/>
                    <a:pt x="2275" y="5894"/>
                    <a:pt x="2287" y="5882"/>
                  </a:cubicBezTo>
                  <a:cubicBezTo>
                    <a:pt x="2311" y="5882"/>
                    <a:pt x="2334" y="5882"/>
                    <a:pt x="2346" y="5858"/>
                  </a:cubicBezTo>
                  <a:cubicBezTo>
                    <a:pt x="2453" y="5763"/>
                    <a:pt x="2382" y="5584"/>
                    <a:pt x="2227" y="5584"/>
                  </a:cubicBezTo>
                  <a:cubicBezTo>
                    <a:pt x="2156" y="5584"/>
                    <a:pt x="2072" y="5560"/>
                    <a:pt x="1989" y="5548"/>
                  </a:cubicBezTo>
                  <a:cubicBezTo>
                    <a:pt x="2144" y="5441"/>
                    <a:pt x="2311" y="5263"/>
                    <a:pt x="2382" y="4989"/>
                  </a:cubicBezTo>
                  <a:cubicBezTo>
                    <a:pt x="2406" y="4894"/>
                    <a:pt x="2346" y="4810"/>
                    <a:pt x="2263" y="4775"/>
                  </a:cubicBezTo>
                  <a:cubicBezTo>
                    <a:pt x="2249" y="4771"/>
                    <a:pt x="2234" y="4769"/>
                    <a:pt x="2221" y="4769"/>
                  </a:cubicBezTo>
                  <a:cubicBezTo>
                    <a:pt x="2144" y="4769"/>
                    <a:pt x="2079" y="4823"/>
                    <a:pt x="2049" y="4894"/>
                  </a:cubicBezTo>
                  <a:cubicBezTo>
                    <a:pt x="1953" y="5310"/>
                    <a:pt x="1608" y="5370"/>
                    <a:pt x="1513" y="5382"/>
                  </a:cubicBezTo>
                  <a:cubicBezTo>
                    <a:pt x="1275" y="5251"/>
                    <a:pt x="1060" y="5072"/>
                    <a:pt x="882" y="4882"/>
                  </a:cubicBezTo>
                  <a:lnTo>
                    <a:pt x="941" y="4072"/>
                  </a:lnTo>
                  <a:cubicBezTo>
                    <a:pt x="977" y="3584"/>
                    <a:pt x="1846" y="3167"/>
                    <a:pt x="2382" y="3167"/>
                  </a:cubicBezTo>
                  <a:cubicBezTo>
                    <a:pt x="2573" y="3167"/>
                    <a:pt x="2763" y="3227"/>
                    <a:pt x="2930" y="3334"/>
                  </a:cubicBezTo>
                  <a:cubicBezTo>
                    <a:pt x="4430" y="4334"/>
                    <a:pt x="4763" y="6739"/>
                    <a:pt x="5109" y="9299"/>
                  </a:cubicBezTo>
                  <a:lnTo>
                    <a:pt x="5109" y="9347"/>
                  </a:lnTo>
                  <a:cubicBezTo>
                    <a:pt x="5120" y="9418"/>
                    <a:pt x="5085" y="9489"/>
                    <a:pt x="5049" y="9549"/>
                  </a:cubicBezTo>
                  <a:cubicBezTo>
                    <a:pt x="5001" y="9608"/>
                    <a:pt x="4930" y="9644"/>
                    <a:pt x="4847" y="9644"/>
                  </a:cubicBezTo>
                  <a:lnTo>
                    <a:pt x="3346" y="9644"/>
                  </a:lnTo>
                  <a:cubicBezTo>
                    <a:pt x="3263" y="9644"/>
                    <a:pt x="3180" y="9716"/>
                    <a:pt x="3180" y="9811"/>
                  </a:cubicBezTo>
                  <a:cubicBezTo>
                    <a:pt x="3180" y="9894"/>
                    <a:pt x="3263" y="9966"/>
                    <a:pt x="3346" y="9966"/>
                  </a:cubicBezTo>
                  <a:lnTo>
                    <a:pt x="4847" y="9966"/>
                  </a:lnTo>
                  <a:cubicBezTo>
                    <a:pt x="5025" y="9966"/>
                    <a:pt x="5192" y="9894"/>
                    <a:pt x="5311" y="9763"/>
                  </a:cubicBezTo>
                  <a:cubicBezTo>
                    <a:pt x="5430" y="9632"/>
                    <a:pt x="5478" y="9454"/>
                    <a:pt x="5466" y="9287"/>
                  </a:cubicBezTo>
                  <a:lnTo>
                    <a:pt x="5382" y="9239"/>
                  </a:lnTo>
                  <a:cubicBezTo>
                    <a:pt x="5025" y="6608"/>
                    <a:pt x="4704" y="4120"/>
                    <a:pt x="3061" y="3036"/>
                  </a:cubicBezTo>
                  <a:cubicBezTo>
                    <a:pt x="2846" y="2881"/>
                    <a:pt x="2584" y="2810"/>
                    <a:pt x="2334" y="2810"/>
                  </a:cubicBezTo>
                  <a:cubicBezTo>
                    <a:pt x="1668" y="2810"/>
                    <a:pt x="620" y="3322"/>
                    <a:pt x="560" y="4036"/>
                  </a:cubicBezTo>
                  <a:lnTo>
                    <a:pt x="537" y="4477"/>
                  </a:lnTo>
                  <a:cubicBezTo>
                    <a:pt x="418" y="4298"/>
                    <a:pt x="322" y="4167"/>
                    <a:pt x="322" y="3953"/>
                  </a:cubicBezTo>
                  <a:lnTo>
                    <a:pt x="322" y="167"/>
                  </a:lnTo>
                  <a:cubicBezTo>
                    <a:pt x="322" y="72"/>
                    <a:pt x="251" y="0"/>
                    <a:pt x="156"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4"/>
            <p:cNvSpPr/>
            <p:nvPr/>
          </p:nvSpPr>
          <p:spPr>
            <a:xfrm>
              <a:off x="6196730" y="1525346"/>
              <a:ext cx="172622" cy="317467"/>
            </a:xfrm>
            <a:custGeom>
              <a:rect b="b" l="l" r="r" t="t"/>
              <a:pathLst>
                <a:path extrusionOk="0" h="9966" w="5419">
                  <a:moveTo>
                    <a:pt x="5252" y="0"/>
                  </a:moveTo>
                  <a:cubicBezTo>
                    <a:pt x="5168" y="0"/>
                    <a:pt x="5097" y="72"/>
                    <a:pt x="5097" y="155"/>
                  </a:cubicBezTo>
                  <a:lnTo>
                    <a:pt x="5097" y="3953"/>
                  </a:lnTo>
                  <a:cubicBezTo>
                    <a:pt x="5097" y="4227"/>
                    <a:pt x="4942" y="4370"/>
                    <a:pt x="4906" y="4429"/>
                  </a:cubicBezTo>
                  <a:lnTo>
                    <a:pt x="4871" y="4024"/>
                  </a:lnTo>
                  <a:cubicBezTo>
                    <a:pt x="4811" y="3310"/>
                    <a:pt x="3763" y="2810"/>
                    <a:pt x="3097" y="2810"/>
                  </a:cubicBezTo>
                  <a:cubicBezTo>
                    <a:pt x="2835" y="2810"/>
                    <a:pt x="2573" y="2881"/>
                    <a:pt x="2370" y="3036"/>
                  </a:cubicBezTo>
                  <a:cubicBezTo>
                    <a:pt x="632" y="4179"/>
                    <a:pt x="346" y="7037"/>
                    <a:pt x="49" y="9287"/>
                  </a:cubicBezTo>
                  <a:cubicBezTo>
                    <a:pt x="1" y="9644"/>
                    <a:pt x="287" y="9966"/>
                    <a:pt x="644" y="9966"/>
                  </a:cubicBezTo>
                  <a:lnTo>
                    <a:pt x="1977" y="9966"/>
                  </a:lnTo>
                  <a:cubicBezTo>
                    <a:pt x="2073" y="9966"/>
                    <a:pt x="2144" y="9894"/>
                    <a:pt x="2144" y="9799"/>
                  </a:cubicBezTo>
                  <a:cubicBezTo>
                    <a:pt x="2144" y="9716"/>
                    <a:pt x="2073" y="9644"/>
                    <a:pt x="1977" y="9644"/>
                  </a:cubicBezTo>
                  <a:lnTo>
                    <a:pt x="644" y="9644"/>
                  </a:lnTo>
                  <a:cubicBezTo>
                    <a:pt x="572" y="9644"/>
                    <a:pt x="489" y="9608"/>
                    <a:pt x="453" y="9549"/>
                  </a:cubicBezTo>
                  <a:cubicBezTo>
                    <a:pt x="346" y="9442"/>
                    <a:pt x="394" y="9311"/>
                    <a:pt x="394" y="9299"/>
                  </a:cubicBezTo>
                  <a:cubicBezTo>
                    <a:pt x="691" y="6727"/>
                    <a:pt x="1013" y="4310"/>
                    <a:pt x="2525" y="3322"/>
                  </a:cubicBezTo>
                  <a:cubicBezTo>
                    <a:pt x="2680" y="3215"/>
                    <a:pt x="2858" y="3155"/>
                    <a:pt x="3073" y="3155"/>
                  </a:cubicBezTo>
                  <a:cubicBezTo>
                    <a:pt x="3597" y="3155"/>
                    <a:pt x="4466" y="3572"/>
                    <a:pt x="4513" y="4060"/>
                  </a:cubicBezTo>
                  <a:lnTo>
                    <a:pt x="4573" y="4846"/>
                  </a:lnTo>
                  <a:lnTo>
                    <a:pt x="4394" y="5025"/>
                  </a:lnTo>
                  <a:cubicBezTo>
                    <a:pt x="4251" y="5167"/>
                    <a:pt x="4323" y="5132"/>
                    <a:pt x="4049" y="5310"/>
                  </a:cubicBezTo>
                  <a:lnTo>
                    <a:pt x="3918" y="5406"/>
                  </a:lnTo>
                  <a:cubicBezTo>
                    <a:pt x="3859" y="5406"/>
                    <a:pt x="3489" y="5346"/>
                    <a:pt x="3370" y="4906"/>
                  </a:cubicBezTo>
                  <a:cubicBezTo>
                    <a:pt x="3340" y="4835"/>
                    <a:pt x="3275" y="4781"/>
                    <a:pt x="3198" y="4781"/>
                  </a:cubicBezTo>
                  <a:cubicBezTo>
                    <a:pt x="3185" y="4781"/>
                    <a:pt x="3170" y="4783"/>
                    <a:pt x="3156" y="4786"/>
                  </a:cubicBezTo>
                  <a:cubicBezTo>
                    <a:pt x="3073" y="4822"/>
                    <a:pt x="3013" y="4906"/>
                    <a:pt x="3037" y="5001"/>
                  </a:cubicBezTo>
                  <a:cubicBezTo>
                    <a:pt x="3120" y="5275"/>
                    <a:pt x="3275" y="5465"/>
                    <a:pt x="3430" y="5560"/>
                  </a:cubicBezTo>
                  <a:cubicBezTo>
                    <a:pt x="3358" y="5584"/>
                    <a:pt x="3275" y="5596"/>
                    <a:pt x="3204" y="5596"/>
                  </a:cubicBezTo>
                  <a:cubicBezTo>
                    <a:pt x="3061" y="5596"/>
                    <a:pt x="2977" y="5775"/>
                    <a:pt x="3085" y="5870"/>
                  </a:cubicBezTo>
                  <a:cubicBezTo>
                    <a:pt x="3097" y="5894"/>
                    <a:pt x="3120" y="5894"/>
                    <a:pt x="3132" y="5894"/>
                  </a:cubicBezTo>
                  <a:cubicBezTo>
                    <a:pt x="3156" y="5906"/>
                    <a:pt x="3168" y="5918"/>
                    <a:pt x="3204" y="5918"/>
                  </a:cubicBezTo>
                  <a:cubicBezTo>
                    <a:pt x="3454" y="5918"/>
                    <a:pt x="3859" y="5799"/>
                    <a:pt x="4061" y="5691"/>
                  </a:cubicBezTo>
                  <a:cubicBezTo>
                    <a:pt x="4573" y="5429"/>
                    <a:pt x="5002" y="4917"/>
                    <a:pt x="5275" y="4477"/>
                  </a:cubicBezTo>
                  <a:cubicBezTo>
                    <a:pt x="5359" y="4322"/>
                    <a:pt x="5418" y="4132"/>
                    <a:pt x="5418" y="3953"/>
                  </a:cubicBezTo>
                  <a:lnTo>
                    <a:pt x="5418" y="155"/>
                  </a:lnTo>
                  <a:cubicBezTo>
                    <a:pt x="5418" y="72"/>
                    <a:pt x="5347" y="0"/>
                    <a:pt x="5252"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1" name="Google Shape;261;p14"/>
          <p:cNvGrpSpPr/>
          <p:nvPr/>
        </p:nvGrpSpPr>
        <p:grpSpPr>
          <a:xfrm>
            <a:off x="3735896" y="2559918"/>
            <a:ext cx="245378" cy="296497"/>
            <a:chOff x="7571624" y="3808935"/>
            <a:chExt cx="292047" cy="352762"/>
          </a:xfrm>
        </p:grpSpPr>
        <p:sp>
          <p:nvSpPr>
            <p:cNvPr id="262" name="Google Shape;262;p14"/>
            <p:cNvSpPr/>
            <p:nvPr/>
          </p:nvSpPr>
          <p:spPr>
            <a:xfrm>
              <a:off x="7802955" y="4057755"/>
              <a:ext cx="15227" cy="15195"/>
            </a:xfrm>
            <a:custGeom>
              <a:rect b="b" l="l" r="r" t="t"/>
              <a:pathLst>
                <a:path extrusionOk="0" h="477" w="478">
                  <a:moveTo>
                    <a:pt x="239" y="0"/>
                  </a:moveTo>
                  <a:cubicBezTo>
                    <a:pt x="120" y="0"/>
                    <a:pt x="1" y="107"/>
                    <a:pt x="1" y="238"/>
                  </a:cubicBezTo>
                  <a:cubicBezTo>
                    <a:pt x="1" y="381"/>
                    <a:pt x="108" y="476"/>
                    <a:pt x="239" y="476"/>
                  </a:cubicBezTo>
                  <a:cubicBezTo>
                    <a:pt x="382" y="476"/>
                    <a:pt x="477" y="381"/>
                    <a:pt x="477" y="238"/>
                  </a:cubicBezTo>
                  <a:cubicBezTo>
                    <a:pt x="477" y="107"/>
                    <a:pt x="382" y="0"/>
                    <a:pt x="239"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4"/>
            <p:cNvSpPr/>
            <p:nvPr/>
          </p:nvSpPr>
          <p:spPr>
            <a:xfrm>
              <a:off x="7764665" y="4115763"/>
              <a:ext cx="13315" cy="13315"/>
            </a:xfrm>
            <a:custGeom>
              <a:rect b="b" l="l" r="r" t="t"/>
              <a:pathLst>
                <a:path extrusionOk="0" h="418" w="418">
                  <a:moveTo>
                    <a:pt x="215" y="1"/>
                  </a:moveTo>
                  <a:cubicBezTo>
                    <a:pt x="84" y="1"/>
                    <a:pt x="0" y="84"/>
                    <a:pt x="0" y="203"/>
                  </a:cubicBezTo>
                  <a:cubicBezTo>
                    <a:pt x="0" y="322"/>
                    <a:pt x="84" y="417"/>
                    <a:pt x="215" y="417"/>
                  </a:cubicBezTo>
                  <a:cubicBezTo>
                    <a:pt x="334" y="417"/>
                    <a:pt x="417" y="322"/>
                    <a:pt x="417" y="203"/>
                  </a:cubicBezTo>
                  <a:cubicBezTo>
                    <a:pt x="417" y="84"/>
                    <a:pt x="334" y="1"/>
                    <a:pt x="215"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4"/>
            <p:cNvSpPr/>
            <p:nvPr/>
          </p:nvSpPr>
          <p:spPr>
            <a:xfrm>
              <a:off x="7653141" y="4048262"/>
              <a:ext cx="13315" cy="13315"/>
            </a:xfrm>
            <a:custGeom>
              <a:rect b="b" l="l" r="r" t="t"/>
              <a:pathLst>
                <a:path extrusionOk="0" h="418" w="418">
                  <a:moveTo>
                    <a:pt x="215" y="0"/>
                  </a:moveTo>
                  <a:cubicBezTo>
                    <a:pt x="96" y="0"/>
                    <a:pt x="1" y="96"/>
                    <a:pt x="1" y="215"/>
                  </a:cubicBezTo>
                  <a:cubicBezTo>
                    <a:pt x="1" y="334"/>
                    <a:pt x="96" y="417"/>
                    <a:pt x="215" y="417"/>
                  </a:cubicBezTo>
                  <a:cubicBezTo>
                    <a:pt x="334" y="417"/>
                    <a:pt x="418" y="334"/>
                    <a:pt x="418" y="215"/>
                  </a:cubicBezTo>
                  <a:cubicBezTo>
                    <a:pt x="418" y="96"/>
                    <a:pt x="334" y="0"/>
                    <a:pt x="215"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4"/>
            <p:cNvSpPr/>
            <p:nvPr/>
          </p:nvSpPr>
          <p:spPr>
            <a:xfrm>
              <a:off x="7675917" y="4115763"/>
              <a:ext cx="13284" cy="13315"/>
            </a:xfrm>
            <a:custGeom>
              <a:rect b="b" l="l" r="r" t="t"/>
              <a:pathLst>
                <a:path extrusionOk="0" h="418" w="417">
                  <a:moveTo>
                    <a:pt x="215" y="1"/>
                  </a:moveTo>
                  <a:cubicBezTo>
                    <a:pt x="96" y="1"/>
                    <a:pt x="0" y="84"/>
                    <a:pt x="0" y="203"/>
                  </a:cubicBezTo>
                  <a:cubicBezTo>
                    <a:pt x="0" y="322"/>
                    <a:pt x="96" y="417"/>
                    <a:pt x="215" y="417"/>
                  </a:cubicBezTo>
                  <a:cubicBezTo>
                    <a:pt x="334" y="417"/>
                    <a:pt x="417" y="322"/>
                    <a:pt x="417" y="203"/>
                  </a:cubicBezTo>
                  <a:cubicBezTo>
                    <a:pt x="417" y="84"/>
                    <a:pt x="334" y="1"/>
                    <a:pt x="215"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4"/>
            <p:cNvSpPr/>
            <p:nvPr/>
          </p:nvSpPr>
          <p:spPr>
            <a:xfrm>
              <a:off x="7715736" y="4062660"/>
              <a:ext cx="16342" cy="15959"/>
            </a:xfrm>
            <a:custGeom>
              <a:rect b="b" l="l" r="r" t="t"/>
              <a:pathLst>
                <a:path extrusionOk="0" h="501" w="513">
                  <a:moveTo>
                    <a:pt x="262" y="1"/>
                  </a:moveTo>
                  <a:cubicBezTo>
                    <a:pt x="119" y="1"/>
                    <a:pt x="0" y="120"/>
                    <a:pt x="0" y="251"/>
                  </a:cubicBezTo>
                  <a:cubicBezTo>
                    <a:pt x="0" y="382"/>
                    <a:pt x="119" y="501"/>
                    <a:pt x="262" y="501"/>
                  </a:cubicBezTo>
                  <a:cubicBezTo>
                    <a:pt x="393" y="501"/>
                    <a:pt x="512" y="406"/>
                    <a:pt x="512" y="251"/>
                  </a:cubicBezTo>
                  <a:cubicBezTo>
                    <a:pt x="512" y="120"/>
                    <a:pt x="393" y="1"/>
                    <a:pt x="262"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4"/>
            <p:cNvSpPr/>
            <p:nvPr/>
          </p:nvSpPr>
          <p:spPr>
            <a:xfrm>
              <a:off x="7571624" y="3808935"/>
              <a:ext cx="292047" cy="352762"/>
            </a:xfrm>
            <a:custGeom>
              <a:rect b="b" l="l" r="r" t="t"/>
              <a:pathLst>
                <a:path extrusionOk="0" h="11074" w="9168">
                  <a:moveTo>
                    <a:pt x="3085" y="6536"/>
                  </a:moveTo>
                  <a:cubicBezTo>
                    <a:pt x="3680" y="6536"/>
                    <a:pt x="4251" y="6687"/>
                    <a:pt x="4786" y="7001"/>
                  </a:cubicBezTo>
                  <a:cubicBezTo>
                    <a:pt x="5364" y="7337"/>
                    <a:pt x="5926" y="7449"/>
                    <a:pt x="6422" y="7449"/>
                  </a:cubicBezTo>
                  <a:cubicBezTo>
                    <a:pt x="6805" y="7449"/>
                    <a:pt x="7149" y="7382"/>
                    <a:pt x="7430" y="7299"/>
                  </a:cubicBezTo>
                  <a:cubicBezTo>
                    <a:pt x="7858" y="7180"/>
                    <a:pt x="8192" y="7001"/>
                    <a:pt x="8382" y="6882"/>
                  </a:cubicBezTo>
                  <a:lnTo>
                    <a:pt x="8382" y="6882"/>
                  </a:lnTo>
                  <a:cubicBezTo>
                    <a:pt x="8739" y="8156"/>
                    <a:pt x="8430" y="9502"/>
                    <a:pt x="7477" y="10454"/>
                  </a:cubicBezTo>
                  <a:cubicBezTo>
                    <a:pt x="7287" y="10645"/>
                    <a:pt x="7013" y="10764"/>
                    <a:pt x="6727" y="10764"/>
                  </a:cubicBezTo>
                  <a:lnTo>
                    <a:pt x="3000" y="10764"/>
                  </a:lnTo>
                  <a:cubicBezTo>
                    <a:pt x="2715" y="10764"/>
                    <a:pt x="2441" y="10645"/>
                    <a:pt x="2250" y="10454"/>
                  </a:cubicBezTo>
                  <a:cubicBezTo>
                    <a:pt x="1393" y="9573"/>
                    <a:pt x="988" y="8311"/>
                    <a:pt x="1334" y="6966"/>
                  </a:cubicBezTo>
                  <a:cubicBezTo>
                    <a:pt x="1476" y="6894"/>
                    <a:pt x="1846" y="6716"/>
                    <a:pt x="2357" y="6609"/>
                  </a:cubicBezTo>
                  <a:cubicBezTo>
                    <a:pt x="2603" y="6561"/>
                    <a:pt x="2846" y="6536"/>
                    <a:pt x="3085" y="6536"/>
                  </a:cubicBezTo>
                  <a:close/>
                  <a:moveTo>
                    <a:pt x="3322" y="1"/>
                  </a:moveTo>
                  <a:cubicBezTo>
                    <a:pt x="3084" y="1"/>
                    <a:pt x="2893" y="191"/>
                    <a:pt x="2893" y="429"/>
                  </a:cubicBezTo>
                  <a:lnTo>
                    <a:pt x="2893" y="822"/>
                  </a:lnTo>
                  <a:cubicBezTo>
                    <a:pt x="2893" y="1060"/>
                    <a:pt x="3084" y="1251"/>
                    <a:pt x="3322" y="1251"/>
                  </a:cubicBezTo>
                  <a:lnTo>
                    <a:pt x="3548" y="1251"/>
                  </a:lnTo>
                  <a:lnTo>
                    <a:pt x="3548" y="2584"/>
                  </a:lnTo>
                  <a:cubicBezTo>
                    <a:pt x="3548" y="2679"/>
                    <a:pt x="3620" y="2751"/>
                    <a:pt x="3715" y="2751"/>
                  </a:cubicBezTo>
                  <a:cubicBezTo>
                    <a:pt x="3798" y="2751"/>
                    <a:pt x="3870" y="2679"/>
                    <a:pt x="3870" y="2584"/>
                  </a:cubicBezTo>
                  <a:lnTo>
                    <a:pt x="3870" y="1251"/>
                  </a:lnTo>
                  <a:lnTo>
                    <a:pt x="5822" y="1251"/>
                  </a:lnTo>
                  <a:lnTo>
                    <a:pt x="5822" y="3965"/>
                  </a:lnTo>
                  <a:cubicBezTo>
                    <a:pt x="5822" y="4203"/>
                    <a:pt x="5977" y="4418"/>
                    <a:pt x="6191" y="4513"/>
                  </a:cubicBezTo>
                  <a:cubicBezTo>
                    <a:pt x="7168" y="4894"/>
                    <a:pt x="7894" y="5656"/>
                    <a:pt x="8251" y="6597"/>
                  </a:cubicBezTo>
                  <a:cubicBezTo>
                    <a:pt x="8084" y="6704"/>
                    <a:pt x="7763" y="6894"/>
                    <a:pt x="7299" y="7025"/>
                  </a:cubicBezTo>
                  <a:cubicBezTo>
                    <a:pt x="6992" y="7113"/>
                    <a:pt x="6689" y="7157"/>
                    <a:pt x="6391" y="7157"/>
                  </a:cubicBezTo>
                  <a:cubicBezTo>
                    <a:pt x="5879" y="7157"/>
                    <a:pt x="5384" y="7027"/>
                    <a:pt x="4917" y="6763"/>
                  </a:cubicBezTo>
                  <a:cubicBezTo>
                    <a:pt x="4326" y="6419"/>
                    <a:pt x="3678" y="6255"/>
                    <a:pt x="3027" y="6255"/>
                  </a:cubicBezTo>
                  <a:cubicBezTo>
                    <a:pt x="2486" y="6255"/>
                    <a:pt x="1942" y="6368"/>
                    <a:pt x="1429" y="6585"/>
                  </a:cubicBezTo>
                  <a:cubicBezTo>
                    <a:pt x="1786" y="5656"/>
                    <a:pt x="2512" y="4894"/>
                    <a:pt x="3489" y="4513"/>
                  </a:cubicBezTo>
                  <a:cubicBezTo>
                    <a:pt x="3703" y="4418"/>
                    <a:pt x="3858" y="4215"/>
                    <a:pt x="3858" y="3977"/>
                  </a:cubicBezTo>
                  <a:lnTo>
                    <a:pt x="3858" y="3394"/>
                  </a:lnTo>
                  <a:cubicBezTo>
                    <a:pt x="3858" y="3310"/>
                    <a:pt x="3786" y="3227"/>
                    <a:pt x="3691" y="3227"/>
                  </a:cubicBezTo>
                  <a:cubicBezTo>
                    <a:pt x="3608" y="3227"/>
                    <a:pt x="3536" y="3310"/>
                    <a:pt x="3536" y="3394"/>
                  </a:cubicBezTo>
                  <a:lnTo>
                    <a:pt x="3536" y="3942"/>
                  </a:lnTo>
                  <a:cubicBezTo>
                    <a:pt x="3536" y="4049"/>
                    <a:pt x="3465" y="4156"/>
                    <a:pt x="3370" y="4180"/>
                  </a:cubicBezTo>
                  <a:cubicBezTo>
                    <a:pt x="714" y="5239"/>
                    <a:pt x="0" y="8668"/>
                    <a:pt x="1988" y="10669"/>
                  </a:cubicBezTo>
                  <a:cubicBezTo>
                    <a:pt x="2238" y="10930"/>
                    <a:pt x="2596" y="11073"/>
                    <a:pt x="2953" y="11073"/>
                  </a:cubicBezTo>
                  <a:lnTo>
                    <a:pt x="6703" y="11073"/>
                  </a:lnTo>
                  <a:cubicBezTo>
                    <a:pt x="7060" y="11073"/>
                    <a:pt x="7418" y="10930"/>
                    <a:pt x="7680" y="10657"/>
                  </a:cubicBezTo>
                  <a:cubicBezTo>
                    <a:pt x="9132" y="9240"/>
                    <a:pt x="9168" y="7097"/>
                    <a:pt x="8120" y="5596"/>
                  </a:cubicBezTo>
                  <a:cubicBezTo>
                    <a:pt x="7668" y="4954"/>
                    <a:pt x="7049" y="4477"/>
                    <a:pt x="6334" y="4203"/>
                  </a:cubicBezTo>
                  <a:cubicBezTo>
                    <a:pt x="6227" y="4156"/>
                    <a:pt x="6167" y="4061"/>
                    <a:pt x="6167" y="3965"/>
                  </a:cubicBezTo>
                  <a:lnTo>
                    <a:pt x="6167" y="1251"/>
                  </a:lnTo>
                  <a:lnTo>
                    <a:pt x="6394" y="1251"/>
                  </a:lnTo>
                  <a:cubicBezTo>
                    <a:pt x="6632" y="1251"/>
                    <a:pt x="6822" y="1060"/>
                    <a:pt x="6822" y="822"/>
                  </a:cubicBezTo>
                  <a:lnTo>
                    <a:pt x="6822" y="429"/>
                  </a:lnTo>
                  <a:cubicBezTo>
                    <a:pt x="6822" y="191"/>
                    <a:pt x="6632" y="1"/>
                    <a:pt x="6394" y="1"/>
                  </a:cubicBezTo>
                  <a:lnTo>
                    <a:pt x="5525" y="1"/>
                  </a:lnTo>
                  <a:cubicBezTo>
                    <a:pt x="5441" y="1"/>
                    <a:pt x="5358" y="72"/>
                    <a:pt x="5358" y="167"/>
                  </a:cubicBezTo>
                  <a:cubicBezTo>
                    <a:pt x="5358" y="251"/>
                    <a:pt x="5441" y="334"/>
                    <a:pt x="5525" y="334"/>
                  </a:cubicBezTo>
                  <a:lnTo>
                    <a:pt x="6394" y="334"/>
                  </a:lnTo>
                  <a:cubicBezTo>
                    <a:pt x="6453" y="334"/>
                    <a:pt x="6489" y="370"/>
                    <a:pt x="6489" y="429"/>
                  </a:cubicBezTo>
                  <a:lnTo>
                    <a:pt x="6489" y="822"/>
                  </a:lnTo>
                  <a:cubicBezTo>
                    <a:pt x="6489" y="882"/>
                    <a:pt x="6453" y="929"/>
                    <a:pt x="6394" y="929"/>
                  </a:cubicBezTo>
                  <a:lnTo>
                    <a:pt x="3322" y="929"/>
                  </a:lnTo>
                  <a:cubicBezTo>
                    <a:pt x="3262" y="929"/>
                    <a:pt x="3215" y="882"/>
                    <a:pt x="3215" y="822"/>
                  </a:cubicBezTo>
                  <a:lnTo>
                    <a:pt x="3215" y="429"/>
                  </a:lnTo>
                  <a:cubicBezTo>
                    <a:pt x="3215" y="370"/>
                    <a:pt x="3262" y="334"/>
                    <a:pt x="3322" y="334"/>
                  </a:cubicBezTo>
                  <a:lnTo>
                    <a:pt x="4739" y="334"/>
                  </a:lnTo>
                  <a:cubicBezTo>
                    <a:pt x="4822" y="334"/>
                    <a:pt x="4905" y="251"/>
                    <a:pt x="4905" y="167"/>
                  </a:cubicBezTo>
                  <a:cubicBezTo>
                    <a:pt x="4905" y="72"/>
                    <a:pt x="4822" y="1"/>
                    <a:pt x="4739"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8" name="Google Shape;268;p14"/>
          <p:cNvGrpSpPr/>
          <p:nvPr/>
        </p:nvGrpSpPr>
        <p:grpSpPr>
          <a:xfrm>
            <a:off x="2113304" y="2571658"/>
            <a:ext cx="322255" cy="299094"/>
            <a:chOff x="5309250" y="2903170"/>
            <a:chExt cx="359579" cy="355852"/>
          </a:xfrm>
        </p:grpSpPr>
        <p:sp>
          <p:nvSpPr>
            <p:cNvPr id="269" name="Google Shape;269;p14"/>
            <p:cNvSpPr/>
            <p:nvPr/>
          </p:nvSpPr>
          <p:spPr>
            <a:xfrm>
              <a:off x="5410517" y="3006317"/>
              <a:ext cx="77854" cy="76452"/>
            </a:xfrm>
            <a:custGeom>
              <a:rect b="b" l="l" r="r" t="t"/>
              <a:pathLst>
                <a:path extrusionOk="0" h="2400" w="2444">
                  <a:moveTo>
                    <a:pt x="1345" y="315"/>
                  </a:moveTo>
                  <a:cubicBezTo>
                    <a:pt x="1450" y="315"/>
                    <a:pt x="1549" y="346"/>
                    <a:pt x="1631" y="420"/>
                  </a:cubicBezTo>
                  <a:cubicBezTo>
                    <a:pt x="1905" y="634"/>
                    <a:pt x="2060" y="1206"/>
                    <a:pt x="2096" y="1622"/>
                  </a:cubicBezTo>
                  <a:cubicBezTo>
                    <a:pt x="2104" y="1923"/>
                    <a:pt x="1755" y="2071"/>
                    <a:pt x="1406" y="2071"/>
                  </a:cubicBezTo>
                  <a:cubicBezTo>
                    <a:pt x="1257" y="2071"/>
                    <a:pt x="1109" y="2045"/>
                    <a:pt x="988" y="1991"/>
                  </a:cubicBezTo>
                  <a:cubicBezTo>
                    <a:pt x="560" y="1801"/>
                    <a:pt x="381" y="1313"/>
                    <a:pt x="560" y="872"/>
                  </a:cubicBezTo>
                  <a:cubicBezTo>
                    <a:pt x="693" y="580"/>
                    <a:pt x="1042" y="315"/>
                    <a:pt x="1345" y="315"/>
                  </a:cubicBezTo>
                  <a:close/>
                  <a:moveTo>
                    <a:pt x="1344" y="1"/>
                  </a:moveTo>
                  <a:cubicBezTo>
                    <a:pt x="906" y="1"/>
                    <a:pt x="447" y="320"/>
                    <a:pt x="262" y="741"/>
                  </a:cubicBezTo>
                  <a:cubicBezTo>
                    <a:pt x="0" y="1336"/>
                    <a:pt x="262" y="2027"/>
                    <a:pt x="857" y="2289"/>
                  </a:cubicBezTo>
                  <a:cubicBezTo>
                    <a:pt x="1022" y="2363"/>
                    <a:pt x="1214" y="2400"/>
                    <a:pt x="1407" y="2400"/>
                  </a:cubicBezTo>
                  <a:cubicBezTo>
                    <a:pt x="1925" y="2400"/>
                    <a:pt x="2443" y="2134"/>
                    <a:pt x="2417" y="1622"/>
                  </a:cubicBezTo>
                  <a:cubicBezTo>
                    <a:pt x="2405" y="1134"/>
                    <a:pt x="2203" y="479"/>
                    <a:pt x="1858" y="182"/>
                  </a:cubicBezTo>
                  <a:cubicBezTo>
                    <a:pt x="1704" y="56"/>
                    <a:pt x="1526" y="1"/>
                    <a:pt x="1344"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4"/>
            <p:cNvSpPr/>
            <p:nvPr/>
          </p:nvSpPr>
          <p:spPr>
            <a:xfrm>
              <a:off x="5309250" y="2903170"/>
              <a:ext cx="359579" cy="355852"/>
            </a:xfrm>
            <a:custGeom>
              <a:rect b="b" l="l" r="r" t="t"/>
              <a:pathLst>
                <a:path extrusionOk="0" h="11171" w="11288">
                  <a:moveTo>
                    <a:pt x="3691" y="336"/>
                  </a:moveTo>
                  <a:cubicBezTo>
                    <a:pt x="3775" y="336"/>
                    <a:pt x="3846" y="383"/>
                    <a:pt x="3870" y="455"/>
                  </a:cubicBezTo>
                  <a:lnTo>
                    <a:pt x="4084" y="991"/>
                  </a:lnTo>
                  <a:cubicBezTo>
                    <a:pt x="3953" y="1003"/>
                    <a:pt x="3846" y="1050"/>
                    <a:pt x="3739" y="1122"/>
                  </a:cubicBezTo>
                  <a:lnTo>
                    <a:pt x="3536" y="586"/>
                  </a:lnTo>
                  <a:cubicBezTo>
                    <a:pt x="3489" y="455"/>
                    <a:pt x="3572" y="336"/>
                    <a:pt x="3691" y="336"/>
                  </a:cubicBezTo>
                  <a:close/>
                  <a:moveTo>
                    <a:pt x="7834" y="436"/>
                  </a:moveTo>
                  <a:cubicBezTo>
                    <a:pt x="7859" y="436"/>
                    <a:pt x="7883" y="442"/>
                    <a:pt x="7906" y="455"/>
                  </a:cubicBezTo>
                  <a:cubicBezTo>
                    <a:pt x="7989" y="503"/>
                    <a:pt x="8037" y="598"/>
                    <a:pt x="7989" y="693"/>
                  </a:cubicBezTo>
                  <a:lnTo>
                    <a:pt x="7763" y="1217"/>
                  </a:lnTo>
                  <a:cubicBezTo>
                    <a:pt x="7668" y="1134"/>
                    <a:pt x="7561" y="1086"/>
                    <a:pt x="7418" y="1062"/>
                  </a:cubicBezTo>
                  <a:lnTo>
                    <a:pt x="7668" y="538"/>
                  </a:lnTo>
                  <a:cubicBezTo>
                    <a:pt x="7702" y="478"/>
                    <a:pt x="7769" y="436"/>
                    <a:pt x="7834" y="436"/>
                  </a:cubicBezTo>
                  <a:close/>
                  <a:moveTo>
                    <a:pt x="698" y="3177"/>
                  </a:moveTo>
                  <a:cubicBezTo>
                    <a:pt x="775" y="3177"/>
                    <a:pt x="883" y="3247"/>
                    <a:pt x="1298" y="3431"/>
                  </a:cubicBezTo>
                  <a:cubicBezTo>
                    <a:pt x="1250" y="3479"/>
                    <a:pt x="1227" y="3539"/>
                    <a:pt x="1191" y="3586"/>
                  </a:cubicBezTo>
                  <a:cubicBezTo>
                    <a:pt x="1191" y="3586"/>
                    <a:pt x="1167" y="3658"/>
                    <a:pt x="1155" y="3765"/>
                  </a:cubicBezTo>
                  <a:lnTo>
                    <a:pt x="631" y="3527"/>
                  </a:lnTo>
                  <a:cubicBezTo>
                    <a:pt x="477" y="3479"/>
                    <a:pt x="477" y="3253"/>
                    <a:pt x="631" y="3193"/>
                  </a:cubicBezTo>
                  <a:cubicBezTo>
                    <a:pt x="655" y="3183"/>
                    <a:pt x="675" y="3177"/>
                    <a:pt x="698" y="3177"/>
                  </a:cubicBezTo>
                  <a:close/>
                  <a:moveTo>
                    <a:pt x="10679" y="3437"/>
                  </a:moveTo>
                  <a:cubicBezTo>
                    <a:pt x="10755" y="3437"/>
                    <a:pt x="10841" y="3482"/>
                    <a:pt x="10871" y="3551"/>
                  </a:cubicBezTo>
                  <a:cubicBezTo>
                    <a:pt x="10906" y="3646"/>
                    <a:pt x="10847" y="3765"/>
                    <a:pt x="10764" y="3789"/>
                  </a:cubicBezTo>
                  <a:lnTo>
                    <a:pt x="10228" y="4003"/>
                  </a:lnTo>
                  <a:cubicBezTo>
                    <a:pt x="10216" y="3848"/>
                    <a:pt x="10168" y="3741"/>
                    <a:pt x="10097" y="3658"/>
                  </a:cubicBezTo>
                  <a:lnTo>
                    <a:pt x="10633" y="3443"/>
                  </a:lnTo>
                  <a:cubicBezTo>
                    <a:pt x="10647" y="3439"/>
                    <a:pt x="10663" y="3437"/>
                    <a:pt x="10679" y="3437"/>
                  </a:cubicBezTo>
                  <a:close/>
                  <a:moveTo>
                    <a:pt x="1060" y="7134"/>
                  </a:moveTo>
                  <a:cubicBezTo>
                    <a:pt x="1072" y="7265"/>
                    <a:pt x="1119" y="7372"/>
                    <a:pt x="1191" y="7480"/>
                  </a:cubicBezTo>
                  <a:lnTo>
                    <a:pt x="655" y="7682"/>
                  </a:lnTo>
                  <a:cubicBezTo>
                    <a:pt x="635" y="7694"/>
                    <a:pt x="612" y="7699"/>
                    <a:pt x="589" y="7699"/>
                  </a:cubicBezTo>
                  <a:cubicBezTo>
                    <a:pt x="518" y="7699"/>
                    <a:pt x="444" y="7650"/>
                    <a:pt x="417" y="7587"/>
                  </a:cubicBezTo>
                  <a:cubicBezTo>
                    <a:pt x="381" y="7492"/>
                    <a:pt x="429" y="7372"/>
                    <a:pt x="524" y="7349"/>
                  </a:cubicBezTo>
                  <a:lnTo>
                    <a:pt x="1060" y="7134"/>
                  </a:lnTo>
                  <a:close/>
                  <a:moveTo>
                    <a:pt x="10144" y="7361"/>
                  </a:moveTo>
                  <a:lnTo>
                    <a:pt x="10656" y="7599"/>
                  </a:lnTo>
                  <a:cubicBezTo>
                    <a:pt x="10811" y="7658"/>
                    <a:pt x="10811" y="7884"/>
                    <a:pt x="10656" y="7944"/>
                  </a:cubicBezTo>
                  <a:cubicBezTo>
                    <a:pt x="10637" y="7950"/>
                    <a:pt x="10619" y="7953"/>
                    <a:pt x="10601" y="7953"/>
                  </a:cubicBezTo>
                  <a:cubicBezTo>
                    <a:pt x="10506" y="7953"/>
                    <a:pt x="10398" y="7875"/>
                    <a:pt x="9990" y="7706"/>
                  </a:cubicBezTo>
                  <a:cubicBezTo>
                    <a:pt x="10061" y="7611"/>
                    <a:pt x="10121" y="7515"/>
                    <a:pt x="10144" y="7361"/>
                  </a:cubicBezTo>
                  <a:close/>
                  <a:moveTo>
                    <a:pt x="3536" y="9920"/>
                  </a:moveTo>
                  <a:cubicBezTo>
                    <a:pt x="3620" y="9992"/>
                    <a:pt x="3727" y="10051"/>
                    <a:pt x="3870" y="10063"/>
                  </a:cubicBezTo>
                  <a:lnTo>
                    <a:pt x="3620" y="10587"/>
                  </a:lnTo>
                  <a:cubicBezTo>
                    <a:pt x="3584" y="10658"/>
                    <a:pt x="3522" y="10696"/>
                    <a:pt x="3454" y="10696"/>
                  </a:cubicBezTo>
                  <a:cubicBezTo>
                    <a:pt x="3430" y="10696"/>
                    <a:pt x="3406" y="10691"/>
                    <a:pt x="3382" y="10682"/>
                  </a:cubicBezTo>
                  <a:cubicBezTo>
                    <a:pt x="3298" y="10635"/>
                    <a:pt x="3251" y="10528"/>
                    <a:pt x="3298" y="10444"/>
                  </a:cubicBezTo>
                  <a:lnTo>
                    <a:pt x="3536" y="9920"/>
                  </a:lnTo>
                  <a:close/>
                  <a:moveTo>
                    <a:pt x="7549" y="10016"/>
                  </a:moveTo>
                  <a:cubicBezTo>
                    <a:pt x="7727" y="10528"/>
                    <a:pt x="7799" y="10575"/>
                    <a:pt x="7763" y="10694"/>
                  </a:cubicBezTo>
                  <a:cubicBezTo>
                    <a:pt x="7728" y="10770"/>
                    <a:pt x="7659" y="10809"/>
                    <a:pt x="7590" y="10809"/>
                  </a:cubicBezTo>
                  <a:cubicBezTo>
                    <a:pt x="7519" y="10809"/>
                    <a:pt x="7448" y="10767"/>
                    <a:pt x="7418" y="10682"/>
                  </a:cubicBezTo>
                  <a:lnTo>
                    <a:pt x="7204" y="10147"/>
                  </a:lnTo>
                  <a:cubicBezTo>
                    <a:pt x="7346" y="10123"/>
                    <a:pt x="7442" y="10087"/>
                    <a:pt x="7549" y="10016"/>
                  </a:cubicBezTo>
                  <a:close/>
                  <a:moveTo>
                    <a:pt x="3696" y="1"/>
                  </a:moveTo>
                  <a:cubicBezTo>
                    <a:pt x="3631" y="1"/>
                    <a:pt x="3565" y="13"/>
                    <a:pt x="3501" y="38"/>
                  </a:cubicBezTo>
                  <a:cubicBezTo>
                    <a:pt x="3239" y="145"/>
                    <a:pt x="3096" y="443"/>
                    <a:pt x="3203" y="705"/>
                  </a:cubicBezTo>
                  <a:lnTo>
                    <a:pt x="3477" y="1407"/>
                  </a:lnTo>
                  <a:cubicBezTo>
                    <a:pt x="3239" y="1753"/>
                    <a:pt x="3203" y="1765"/>
                    <a:pt x="2846" y="1824"/>
                  </a:cubicBezTo>
                  <a:cubicBezTo>
                    <a:pt x="2655" y="1848"/>
                    <a:pt x="2429" y="1896"/>
                    <a:pt x="2286" y="2050"/>
                  </a:cubicBezTo>
                  <a:cubicBezTo>
                    <a:pt x="2012" y="2300"/>
                    <a:pt x="2060" y="2741"/>
                    <a:pt x="1929" y="2955"/>
                  </a:cubicBezTo>
                  <a:cubicBezTo>
                    <a:pt x="1870" y="3027"/>
                    <a:pt x="1762" y="3098"/>
                    <a:pt x="1643" y="3181"/>
                  </a:cubicBezTo>
                  <a:cubicBezTo>
                    <a:pt x="1631" y="3193"/>
                    <a:pt x="1608" y="3205"/>
                    <a:pt x="1584" y="3217"/>
                  </a:cubicBezTo>
                  <a:lnTo>
                    <a:pt x="893" y="2920"/>
                  </a:lnTo>
                  <a:cubicBezTo>
                    <a:pt x="830" y="2888"/>
                    <a:pt x="761" y="2873"/>
                    <a:pt x="692" y="2873"/>
                  </a:cubicBezTo>
                  <a:cubicBezTo>
                    <a:pt x="630" y="2873"/>
                    <a:pt x="568" y="2885"/>
                    <a:pt x="512" y="2908"/>
                  </a:cubicBezTo>
                  <a:cubicBezTo>
                    <a:pt x="84" y="3074"/>
                    <a:pt x="60" y="3670"/>
                    <a:pt x="477" y="3860"/>
                  </a:cubicBezTo>
                  <a:lnTo>
                    <a:pt x="1167" y="4158"/>
                  </a:lnTo>
                  <a:cubicBezTo>
                    <a:pt x="1239" y="4563"/>
                    <a:pt x="1239" y="4586"/>
                    <a:pt x="1012" y="4920"/>
                  </a:cubicBezTo>
                  <a:cubicBezTo>
                    <a:pt x="893" y="5086"/>
                    <a:pt x="774" y="5265"/>
                    <a:pt x="774" y="5467"/>
                  </a:cubicBezTo>
                  <a:cubicBezTo>
                    <a:pt x="762" y="5825"/>
                    <a:pt x="1119" y="6122"/>
                    <a:pt x="1167" y="6360"/>
                  </a:cubicBezTo>
                  <a:cubicBezTo>
                    <a:pt x="1179" y="6479"/>
                    <a:pt x="1155" y="6646"/>
                    <a:pt x="1108" y="6777"/>
                  </a:cubicBezTo>
                  <a:lnTo>
                    <a:pt x="405" y="7051"/>
                  </a:lnTo>
                  <a:cubicBezTo>
                    <a:pt x="143" y="7146"/>
                    <a:pt x="0" y="7444"/>
                    <a:pt x="107" y="7718"/>
                  </a:cubicBezTo>
                  <a:cubicBezTo>
                    <a:pt x="190" y="7920"/>
                    <a:pt x="386" y="8051"/>
                    <a:pt x="592" y="8051"/>
                  </a:cubicBezTo>
                  <a:cubicBezTo>
                    <a:pt x="653" y="8051"/>
                    <a:pt x="714" y="8040"/>
                    <a:pt x="774" y="8015"/>
                  </a:cubicBezTo>
                  <a:lnTo>
                    <a:pt x="1477" y="7742"/>
                  </a:lnTo>
                  <a:cubicBezTo>
                    <a:pt x="1822" y="7980"/>
                    <a:pt x="1834" y="8015"/>
                    <a:pt x="1893" y="8373"/>
                  </a:cubicBezTo>
                  <a:cubicBezTo>
                    <a:pt x="1989" y="8932"/>
                    <a:pt x="2131" y="9075"/>
                    <a:pt x="2667" y="9194"/>
                  </a:cubicBezTo>
                  <a:cubicBezTo>
                    <a:pt x="3036" y="9277"/>
                    <a:pt x="3060" y="9289"/>
                    <a:pt x="3274" y="9647"/>
                  </a:cubicBezTo>
                  <a:lnTo>
                    <a:pt x="2977" y="10337"/>
                  </a:lnTo>
                  <a:cubicBezTo>
                    <a:pt x="2815" y="10691"/>
                    <a:pt x="3091" y="11053"/>
                    <a:pt x="3439" y="11053"/>
                  </a:cubicBezTo>
                  <a:cubicBezTo>
                    <a:pt x="3502" y="11053"/>
                    <a:pt x="3567" y="11041"/>
                    <a:pt x="3632" y="11016"/>
                  </a:cubicBezTo>
                  <a:cubicBezTo>
                    <a:pt x="3775" y="10980"/>
                    <a:pt x="3858" y="10873"/>
                    <a:pt x="3917" y="10754"/>
                  </a:cubicBezTo>
                  <a:lnTo>
                    <a:pt x="4215" y="10063"/>
                  </a:lnTo>
                  <a:cubicBezTo>
                    <a:pt x="4361" y="10038"/>
                    <a:pt x="4457" y="10021"/>
                    <a:pt x="4536" y="10021"/>
                  </a:cubicBezTo>
                  <a:cubicBezTo>
                    <a:pt x="4677" y="10021"/>
                    <a:pt x="4764" y="10073"/>
                    <a:pt x="4977" y="10218"/>
                  </a:cubicBezTo>
                  <a:cubicBezTo>
                    <a:pt x="5204" y="10377"/>
                    <a:pt x="5367" y="10458"/>
                    <a:pt x="5538" y="10458"/>
                  </a:cubicBezTo>
                  <a:cubicBezTo>
                    <a:pt x="5699" y="10458"/>
                    <a:pt x="5865" y="10386"/>
                    <a:pt x="6096" y="10242"/>
                  </a:cubicBezTo>
                  <a:cubicBezTo>
                    <a:pt x="6280" y="10126"/>
                    <a:pt x="6363" y="10080"/>
                    <a:pt x="6476" y="10080"/>
                  </a:cubicBezTo>
                  <a:cubicBezTo>
                    <a:pt x="6560" y="10080"/>
                    <a:pt x="6661" y="10106"/>
                    <a:pt x="6834" y="10147"/>
                  </a:cubicBezTo>
                  <a:lnTo>
                    <a:pt x="7108" y="10837"/>
                  </a:lnTo>
                  <a:cubicBezTo>
                    <a:pt x="7180" y="11051"/>
                    <a:pt x="7370" y="11171"/>
                    <a:pt x="7585" y="11171"/>
                  </a:cubicBezTo>
                  <a:cubicBezTo>
                    <a:pt x="7942" y="11171"/>
                    <a:pt x="8192" y="10813"/>
                    <a:pt x="8061" y="10468"/>
                  </a:cubicBezTo>
                  <a:lnTo>
                    <a:pt x="7787" y="9766"/>
                  </a:lnTo>
                  <a:cubicBezTo>
                    <a:pt x="8025" y="9432"/>
                    <a:pt x="8061" y="9408"/>
                    <a:pt x="8418" y="9349"/>
                  </a:cubicBezTo>
                  <a:cubicBezTo>
                    <a:pt x="8978" y="9266"/>
                    <a:pt x="9109" y="9111"/>
                    <a:pt x="9228" y="8575"/>
                  </a:cubicBezTo>
                  <a:cubicBezTo>
                    <a:pt x="9323" y="8206"/>
                    <a:pt x="9335" y="8194"/>
                    <a:pt x="9692" y="7968"/>
                  </a:cubicBezTo>
                  <a:cubicBezTo>
                    <a:pt x="10198" y="8180"/>
                    <a:pt x="10406" y="8313"/>
                    <a:pt x="10595" y="8313"/>
                  </a:cubicBezTo>
                  <a:cubicBezTo>
                    <a:pt x="10650" y="8313"/>
                    <a:pt x="10704" y="8302"/>
                    <a:pt x="10764" y="8277"/>
                  </a:cubicBezTo>
                  <a:cubicBezTo>
                    <a:pt x="11192" y="8075"/>
                    <a:pt x="11216" y="7480"/>
                    <a:pt x="10799" y="7301"/>
                  </a:cubicBezTo>
                  <a:lnTo>
                    <a:pt x="10109" y="7003"/>
                  </a:lnTo>
                  <a:cubicBezTo>
                    <a:pt x="10037" y="6599"/>
                    <a:pt x="10037" y="6575"/>
                    <a:pt x="10263" y="6241"/>
                  </a:cubicBezTo>
                  <a:cubicBezTo>
                    <a:pt x="10573" y="5801"/>
                    <a:pt x="10597" y="5622"/>
                    <a:pt x="10287" y="5134"/>
                  </a:cubicBezTo>
                  <a:cubicBezTo>
                    <a:pt x="10085" y="4801"/>
                    <a:pt x="10097" y="4789"/>
                    <a:pt x="10180" y="4384"/>
                  </a:cubicBezTo>
                  <a:lnTo>
                    <a:pt x="10883" y="4122"/>
                  </a:lnTo>
                  <a:cubicBezTo>
                    <a:pt x="11156" y="4015"/>
                    <a:pt x="11287" y="3717"/>
                    <a:pt x="11180" y="3443"/>
                  </a:cubicBezTo>
                  <a:cubicBezTo>
                    <a:pt x="11097" y="3239"/>
                    <a:pt x="10898" y="3115"/>
                    <a:pt x="10690" y="3115"/>
                  </a:cubicBezTo>
                  <a:cubicBezTo>
                    <a:pt x="10631" y="3115"/>
                    <a:pt x="10571" y="3125"/>
                    <a:pt x="10513" y="3146"/>
                  </a:cubicBezTo>
                  <a:lnTo>
                    <a:pt x="9811" y="3420"/>
                  </a:lnTo>
                  <a:cubicBezTo>
                    <a:pt x="9466" y="3181"/>
                    <a:pt x="9454" y="3146"/>
                    <a:pt x="9394" y="2789"/>
                  </a:cubicBezTo>
                  <a:cubicBezTo>
                    <a:pt x="9311" y="2229"/>
                    <a:pt x="9156" y="2086"/>
                    <a:pt x="8620" y="1979"/>
                  </a:cubicBezTo>
                  <a:cubicBezTo>
                    <a:pt x="8251" y="1884"/>
                    <a:pt x="8239" y="1872"/>
                    <a:pt x="8013" y="1515"/>
                  </a:cubicBezTo>
                  <a:lnTo>
                    <a:pt x="8311" y="824"/>
                  </a:lnTo>
                  <a:cubicBezTo>
                    <a:pt x="8430" y="574"/>
                    <a:pt x="8311" y="264"/>
                    <a:pt x="8037" y="157"/>
                  </a:cubicBezTo>
                  <a:cubicBezTo>
                    <a:pt x="7971" y="126"/>
                    <a:pt x="7901" y="111"/>
                    <a:pt x="7831" y="111"/>
                  </a:cubicBezTo>
                  <a:cubicBezTo>
                    <a:pt x="7638" y="111"/>
                    <a:pt x="7449" y="226"/>
                    <a:pt x="7370" y="419"/>
                  </a:cubicBezTo>
                  <a:lnTo>
                    <a:pt x="7073" y="1110"/>
                  </a:lnTo>
                  <a:cubicBezTo>
                    <a:pt x="6927" y="1135"/>
                    <a:pt x="6831" y="1152"/>
                    <a:pt x="6751" y="1152"/>
                  </a:cubicBezTo>
                  <a:cubicBezTo>
                    <a:pt x="6611" y="1152"/>
                    <a:pt x="6524" y="1100"/>
                    <a:pt x="6311" y="955"/>
                  </a:cubicBezTo>
                  <a:lnTo>
                    <a:pt x="6180" y="872"/>
                  </a:lnTo>
                  <a:cubicBezTo>
                    <a:pt x="6152" y="853"/>
                    <a:pt x="6119" y="844"/>
                    <a:pt x="6087" y="844"/>
                  </a:cubicBezTo>
                  <a:cubicBezTo>
                    <a:pt x="6034" y="844"/>
                    <a:pt x="5983" y="868"/>
                    <a:pt x="5953" y="919"/>
                  </a:cubicBezTo>
                  <a:cubicBezTo>
                    <a:pt x="5918" y="991"/>
                    <a:pt x="5930" y="1098"/>
                    <a:pt x="6001" y="1134"/>
                  </a:cubicBezTo>
                  <a:lnTo>
                    <a:pt x="6132" y="1229"/>
                  </a:lnTo>
                  <a:cubicBezTo>
                    <a:pt x="6389" y="1406"/>
                    <a:pt x="6533" y="1474"/>
                    <a:pt x="6731" y="1474"/>
                  </a:cubicBezTo>
                  <a:cubicBezTo>
                    <a:pt x="6826" y="1474"/>
                    <a:pt x="6933" y="1458"/>
                    <a:pt x="7073" y="1431"/>
                  </a:cubicBezTo>
                  <a:cubicBezTo>
                    <a:pt x="7189" y="1411"/>
                    <a:pt x="7278" y="1397"/>
                    <a:pt x="7350" y="1397"/>
                  </a:cubicBezTo>
                  <a:cubicBezTo>
                    <a:pt x="7531" y="1397"/>
                    <a:pt x="7614" y="1481"/>
                    <a:pt x="7775" y="1753"/>
                  </a:cubicBezTo>
                  <a:cubicBezTo>
                    <a:pt x="8013" y="2122"/>
                    <a:pt x="8120" y="2193"/>
                    <a:pt x="8561" y="2300"/>
                  </a:cubicBezTo>
                  <a:cubicBezTo>
                    <a:pt x="8966" y="2384"/>
                    <a:pt x="9013" y="2419"/>
                    <a:pt x="9085" y="2848"/>
                  </a:cubicBezTo>
                  <a:cubicBezTo>
                    <a:pt x="9109" y="3015"/>
                    <a:pt x="9144" y="3181"/>
                    <a:pt x="9228" y="3324"/>
                  </a:cubicBezTo>
                  <a:cubicBezTo>
                    <a:pt x="9370" y="3551"/>
                    <a:pt x="9621" y="3658"/>
                    <a:pt x="9799" y="3812"/>
                  </a:cubicBezTo>
                  <a:cubicBezTo>
                    <a:pt x="9882" y="3908"/>
                    <a:pt x="9906" y="3932"/>
                    <a:pt x="9906" y="3955"/>
                  </a:cubicBezTo>
                  <a:cubicBezTo>
                    <a:pt x="9906" y="3955"/>
                    <a:pt x="9930" y="4015"/>
                    <a:pt x="9906" y="4193"/>
                  </a:cubicBezTo>
                  <a:cubicBezTo>
                    <a:pt x="9859" y="4444"/>
                    <a:pt x="9787" y="4634"/>
                    <a:pt x="9823" y="4860"/>
                  </a:cubicBezTo>
                  <a:cubicBezTo>
                    <a:pt x="9882" y="5194"/>
                    <a:pt x="10216" y="5467"/>
                    <a:pt x="10204" y="5694"/>
                  </a:cubicBezTo>
                  <a:cubicBezTo>
                    <a:pt x="10204" y="5920"/>
                    <a:pt x="9859" y="6170"/>
                    <a:pt x="9787" y="6515"/>
                  </a:cubicBezTo>
                  <a:cubicBezTo>
                    <a:pt x="9704" y="6813"/>
                    <a:pt x="9906" y="7241"/>
                    <a:pt x="9811" y="7420"/>
                  </a:cubicBezTo>
                  <a:cubicBezTo>
                    <a:pt x="9728" y="7611"/>
                    <a:pt x="9275" y="7777"/>
                    <a:pt x="9109" y="8015"/>
                  </a:cubicBezTo>
                  <a:cubicBezTo>
                    <a:pt x="8918" y="8277"/>
                    <a:pt x="8954" y="8718"/>
                    <a:pt x="8787" y="8873"/>
                  </a:cubicBezTo>
                  <a:cubicBezTo>
                    <a:pt x="8620" y="9027"/>
                    <a:pt x="8192" y="8980"/>
                    <a:pt x="7906" y="9158"/>
                  </a:cubicBezTo>
                  <a:cubicBezTo>
                    <a:pt x="7644" y="9325"/>
                    <a:pt x="7477" y="9754"/>
                    <a:pt x="7287" y="9825"/>
                  </a:cubicBezTo>
                  <a:cubicBezTo>
                    <a:pt x="7254" y="9840"/>
                    <a:pt x="7210" y="9846"/>
                    <a:pt x="7163" y="9846"/>
                  </a:cubicBezTo>
                  <a:cubicBezTo>
                    <a:pt x="7058" y="9846"/>
                    <a:pt x="6936" y="9818"/>
                    <a:pt x="6870" y="9801"/>
                  </a:cubicBezTo>
                  <a:cubicBezTo>
                    <a:pt x="6712" y="9764"/>
                    <a:pt x="6595" y="9744"/>
                    <a:pt x="6493" y="9744"/>
                  </a:cubicBezTo>
                  <a:cubicBezTo>
                    <a:pt x="6304" y="9744"/>
                    <a:pt x="6170" y="9813"/>
                    <a:pt x="5930" y="9968"/>
                  </a:cubicBezTo>
                  <a:cubicBezTo>
                    <a:pt x="5756" y="10072"/>
                    <a:pt x="5655" y="10126"/>
                    <a:pt x="5557" y="10126"/>
                  </a:cubicBezTo>
                  <a:cubicBezTo>
                    <a:pt x="5453" y="10126"/>
                    <a:pt x="5351" y="10066"/>
                    <a:pt x="5168" y="9944"/>
                  </a:cubicBezTo>
                  <a:cubicBezTo>
                    <a:pt x="4918" y="9767"/>
                    <a:pt x="4777" y="9704"/>
                    <a:pt x="4576" y="9704"/>
                  </a:cubicBezTo>
                  <a:cubicBezTo>
                    <a:pt x="4480" y="9704"/>
                    <a:pt x="4370" y="9719"/>
                    <a:pt x="4227" y="9742"/>
                  </a:cubicBezTo>
                  <a:cubicBezTo>
                    <a:pt x="4095" y="9764"/>
                    <a:pt x="4008" y="9771"/>
                    <a:pt x="3947" y="9771"/>
                  </a:cubicBezTo>
                  <a:cubicBezTo>
                    <a:pt x="3843" y="9771"/>
                    <a:pt x="3821" y="9749"/>
                    <a:pt x="3798" y="9742"/>
                  </a:cubicBezTo>
                  <a:cubicBezTo>
                    <a:pt x="3608" y="9647"/>
                    <a:pt x="3453" y="9218"/>
                    <a:pt x="3203" y="9039"/>
                  </a:cubicBezTo>
                  <a:cubicBezTo>
                    <a:pt x="2941" y="8849"/>
                    <a:pt x="2501" y="8873"/>
                    <a:pt x="2346" y="8718"/>
                  </a:cubicBezTo>
                  <a:cubicBezTo>
                    <a:pt x="2191" y="8551"/>
                    <a:pt x="2239" y="8123"/>
                    <a:pt x="2060" y="7837"/>
                  </a:cubicBezTo>
                  <a:cubicBezTo>
                    <a:pt x="1941" y="7646"/>
                    <a:pt x="1750" y="7551"/>
                    <a:pt x="1548" y="7384"/>
                  </a:cubicBezTo>
                  <a:cubicBezTo>
                    <a:pt x="1417" y="7265"/>
                    <a:pt x="1393" y="7206"/>
                    <a:pt x="1393" y="7206"/>
                  </a:cubicBezTo>
                  <a:cubicBezTo>
                    <a:pt x="1310" y="7015"/>
                    <a:pt x="1524" y="6599"/>
                    <a:pt x="1465" y="6301"/>
                  </a:cubicBezTo>
                  <a:cubicBezTo>
                    <a:pt x="1405" y="5979"/>
                    <a:pt x="1072" y="5694"/>
                    <a:pt x="1096" y="5467"/>
                  </a:cubicBezTo>
                  <a:cubicBezTo>
                    <a:pt x="1096" y="5241"/>
                    <a:pt x="1429" y="4991"/>
                    <a:pt x="1512" y="4646"/>
                  </a:cubicBezTo>
                  <a:cubicBezTo>
                    <a:pt x="1584" y="4336"/>
                    <a:pt x="1393" y="3932"/>
                    <a:pt x="1477" y="3741"/>
                  </a:cubicBezTo>
                  <a:cubicBezTo>
                    <a:pt x="1572" y="3551"/>
                    <a:pt x="2001" y="3396"/>
                    <a:pt x="2179" y="3146"/>
                  </a:cubicBezTo>
                  <a:cubicBezTo>
                    <a:pt x="2370" y="2884"/>
                    <a:pt x="2346" y="2443"/>
                    <a:pt x="2501" y="2288"/>
                  </a:cubicBezTo>
                  <a:cubicBezTo>
                    <a:pt x="2667" y="2134"/>
                    <a:pt x="3096" y="2181"/>
                    <a:pt x="3382" y="2003"/>
                  </a:cubicBezTo>
                  <a:cubicBezTo>
                    <a:pt x="3608" y="1872"/>
                    <a:pt x="3715" y="1610"/>
                    <a:pt x="3870" y="1431"/>
                  </a:cubicBezTo>
                  <a:cubicBezTo>
                    <a:pt x="3944" y="1357"/>
                    <a:pt x="3995" y="1320"/>
                    <a:pt x="4116" y="1320"/>
                  </a:cubicBezTo>
                  <a:cubicBezTo>
                    <a:pt x="4189" y="1320"/>
                    <a:pt x="4287" y="1333"/>
                    <a:pt x="4429" y="1360"/>
                  </a:cubicBezTo>
                  <a:cubicBezTo>
                    <a:pt x="4543" y="1395"/>
                    <a:pt x="4662" y="1417"/>
                    <a:pt x="4784" y="1417"/>
                  </a:cubicBezTo>
                  <a:cubicBezTo>
                    <a:pt x="4828" y="1417"/>
                    <a:pt x="4873" y="1414"/>
                    <a:pt x="4918" y="1407"/>
                  </a:cubicBezTo>
                  <a:cubicBezTo>
                    <a:pt x="5144" y="1360"/>
                    <a:pt x="5322" y="1217"/>
                    <a:pt x="5513" y="1110"/>
                  </a:cubicBezTo>
                  <a:cubicBezTo>
                    <a:pt x="5584" y="1062"/>
                    <a:pt x="5620" y="955"/>
                    <a:pt x="5572" y="884"/>
                  </a:cubicBezTo>
                  <a:cubicBezTo>
                    <a:pt x="5540" y="835"/>
                    <a:pt x="5479" y="802"/>
                    <a:pt x="5421" y="802"/>
                  </a:cubicBezTo>
                  <a:cubicBezTo>
                    <a:pt x="5395" y="802"/>
                    <a:pt x="5369" y="809"/>
                    <a:pt x="5346" y="824"/>
                  </a:cubicBezTo>
                  <a:cubicBezTo>
                    <a:pt x="5023" y="1010"/>
                    <a:pt x="4963" y="1086"/>
                    <a:pt x="4794" y="1086"/>
                  </a:cubicBezTo>
                  <a:cubicBezTo>
                    <a:pt x="4714" y="1086"/>
                    <a:pt x="4610" y="1069"/>
                    <a:pt x="4441" y="1038"/>
                  </a:cubicBezTo>
                  <a:lnTo>
                    <a:pt x="4167" y="336"/>
                  </a:lnTo>
                  <a:cubicBezTo>
                    <a:pt x="4095" y="127"/>
                    <a:pt x="3904" y="1"/>
                    <a:pt x="3696"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4"/>
            <p:cNvSpPr/>
            <p:nvPr/>
          </p:nvSpPr>
          <p:spPr>
            <a:xfrm>
              <a:off x="5466263" y="3032979"/>
              <a:ext cx="127101" cy="146214"/>
            </a:xfrm>
            <a:custGeom>
              <a:rect b="b" l="l" r="r" t="t"/>
              <a:pathLst>
                <a:path extrusionOk="0" h="4590" w="3990">
                  <a:moveTo>
                    <a:pt x="2681" y="1"/>
                  </a:moveTo>
                  <a:cubicBezTo>
                    <a:pt x="2422" y="1"/>
                    <a:pt x="2181" y="137"/>
                    <a:pt x="2120" y="428"/>
                  </a:cubicBezTo>
                  <a:cubicBezTo>
                    <a:pt x="2036" y="773"/>
                    <a:pt x="1941" y="1095"/>
                    <a:pt x="1786" y="1392"/>
                  </a:cubicBezTo>
                  <a:cubicBezTo>
                    <a:pt x="1739" y="1476"/>
                    <a:pt x="1786" y="1571"/>
                    <a:pt x="1858" y="1619"/>
                  </a:cubicBezTo>
                  <a:cubicBezTo>
                    <a:pt x="1881" y="1632"/>
                    <a:pt x="1905" y="1638"/>
                    <a:pt x="1929" y="1638"/>
                  </a:cubicBezTo>
                  <a:cubicBezTo>
                    <a:pt x="1991" y="1638"/>
                    <a:pt x="2050" y="1599"/>
                    <a:pt x="2084" y="1547"/>
                  </a:cubicBezTo>
                  <a:cubicBezTo>
                    <a:pt x="2251" y="1214"/>
                    <a:pt x="2358" y="880"/>
                    <a:pt x="2441" y="499"/>
                  </a:cubicBezTo>
                  <a:cubicBezTo>
                    <a:pt x="2466" y="387"/>
                    <a:pt x="2563" y="336"/>
                    <a:pt x="2676" y="336"/>
                  </a:cubicBezTo>
                  <a:cubicBezTo>
                    <a:pt x="2836" y="336"/>
                    <a:pt x="3028" y="439"/>
                    <a:pt x="3084" y="607"/>
                  </a:cubicBezTo>
                  <a:cubicBezTo>
                    <a:pt x="3287" y="1214"/>
                    <a:pt x="3632" y="2214"/>
                    <a:pt x="3072" y="3095"/>
                  </a:cubicBezTo>
                  <a:cubicBezTo>
                    <a:pt x="2512" y="3947"/>
                    <a:pt x="1615" y="4265"/>
                    <a:pt x="1007" y="4265"/>
                  </a:cubicBezTo>
                  <a:cubicBezTo>
                    <a:pt x="672" y="4265"/>
                    <a:pt x="425" y="4168"/>
                    <a:pt x="370" y="4012"/>
                  </a:cubicBezTo>
                  <a:cubicBezTo>
                    <a:pt x="334" y="3881"/>
                    <a:pt x="417" y="3678"/>
                    <a:pt x="643" y="3440"/>
                  </a:cubicBezTo>
                  <a:cubicBezTo>
                    <a:pt x="1060" y="2964"/>
                    <a:pt x="1405" y="2583"/>
                    <a:pt x="1679" y="2190"/>
                  </a:cubicBezTo>
                  <a:cubicBezTo>
                    <a:pt x="1739" y="2107"/>
                    <a:pt x="1715" y="2012"/>
                    <a:pt x="1644" y="1964"/>
                  </a:cubicBezTo>
                  <a:cubicBezTo>
                    <a:pt x="1611" y="1946"/>
                    <a:pt x="1576" y="1936"/>
                    <a:pt x="1542" y="1936"/>
                  </a:cubicBezTo>
                  <a:cubicBezTo>
                    <a:pt x="1488" y="1936"/>
                    <a:pt x="1439" y="1960"/>
                    <a:pt x="1417" y="2012"/>
                  </a:cubicBezTo>
                  <a:cubicBezTo>
                    <a:pt x="1143" y="2393"/>
                    <a:pt x="810" y="2762"/>
                    <a:pt x="405" y="3202"/>
                  </a:cubicBezTo>
                  <a:cubicBezTo>
                    <a:pt x="0" y="3607"/>
                    <a:pt x="0" y="3928"/>
                    <a:pt x="60" y="4119"/>
                  </a:cubicBezTo>
                  <a:cubicBezTo>
                    <a:pt x="171" y="4424"/>
                    <a:pt x="546" y="4589"/>
                    <a:pt x="1019" y="4589"/>
                  </a:cubicBezTo>
                  <a:cubicBezTo>
                    <a:pt x="1763" y="4589"/>
                    <a:pt x="2752" y="4179"/>
                    <a:pt x="3334" y="3262"/>
                  </a:cubicBezTo>
                  <a:cubicBezTo>
                    <a:pt x="3989" y="2250"/>
                    <a:pt x="3608" y="1095"/>
                    <a:pt x="3394" y="488"/>
                  </a:cubicBezTo>
                  <a:cubicBezTo>
                    <a:pt x="3287" y="172"/>
                    <a:pt x="2973" y="1"/>
                    <a:pt x="2681"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2" name="Google Shape;272;p14"/>
          <p:cNvGrpSpPr/>
          <p:nvPr/>
        </p:nvGrpSpPr>
        <p:grpSpPr>
          <a:xfrm>
            <a:off x="5144565" y="2560897"/>
            <a:ext cx="219941" cy="295533"/>
            <a:chOff x="8010427" y="3348503"/>
            <a:chExt cx="278795" cy="351615"/>
          </a:xfrm>
        </p:grpSpPr>
        <p:sp>
          <p:nvSpPr>
            <p:cNvPr id="273" name="Google Shape;273;p14"/>
            <p:cNvSpPr/>
            <p:nvPr/>
          </p:nvSpPr>
          <p:spPr>
            <a:xfrm>
              <a:off x="8010427" y="3348503"/>
              <a:ext cx="278795" cy="351615"/>
            </a:xfrm>
            <a:custGeom>
              <a:rect b="b" l="l" r="r" t="t"/>
              <a:pathLst>
                <a:path extrusionOk="0" h="11038" w="8752">
                  <a:moveTo>
                    <a:pt x="6216" y="322"/>
                  </a:moveTo>
                  <a:cubicBezTo>
                    <a:pt x="6323" y="322"/>
                    <a:pt x="6406" y="405"/>
                    <a:pt x="6406" y="512"/>
                  </a:cubicBezTo>
                  <a:lnTo>
                    <a:pt x="6406" y="1215"/>
                  </a:lnTo>
                  <a:cubicBezTo>
                    <a:pt x="6406" y="1310"/>
                    <a:pt x="6323" y="1405"/>
                    <a:pt x="6216" y="1405"/>
                  </a:cubicBezTo>
                  <a:lnTo>
                    <a:pt x="5311" y="1405"/>
                  </a:lnTo>
                  <a:cubicBezTo>
                    <a:pt x="5216" y="1405"/>
                    <a:pt x="5144" y="1477"/>
                    <a:pt x="5144" y="1572"/>
                  </a:cubicBezTo>
                  <a:cubicBezTo>
                    <a:pt x="5144" y="1893"/>
                    <a:pt x="4882" y="2144"/>
                    <a:pt x="4561" y="2144"/>
                  </a:cubicBezTo>
                  <a:lnTo>
                    <a:pt x="4203" y="2144"/>
                  </a:lnTo>
                  <a:cubicBezTo>
                    <a:pt x="3882" y="2144"/>
                    <a:pt x="3632" y="1882"/>
                    <a:pt x="3632" y="1572"/>
                  </a:cubicBezTo>
                  <a:cubicBezTo>
                    <a:pt x="3632" y="1477"/>
                    <a:pt x="3549" y="1405"/>
                    <a:pt x="3465" y="1405"/>
                  </a:cubicBezTo>
                  <a:lnTo>
                    <a:pt x="2560" y="1405"/>
                  </a:lnTo>
                  <a:cubicBezTo>
                    <a:pt x="2453" y="1405"/>
                    <a:pt x="2358" y="1310"/>
                    <a:pt x="2358" y="1215"/>
                  </a:cubicBezTo>
                  <a:lnTo>
                    <a:pt x="2346" y="512"/>
                  </a:lnTo>
                  <a:cubicBezTo>
                    <a:pt x="2346" y="405"/>
                    <a:pt x="2441" y="322"/>
                    <a:pt x="2537" y="322"/>
                  </a:cubicBezTo>
                  <a:close/>
                  <a:moveTo>
                    <a:pt x="2525" y="0"/>
                  </a:moveTo>
                  <a:cubicBezTo>
                    <a:pt x="2239" y="0"/>
                    <a:pt x="2025" y="227"/>
                    <a:pt x="2025" y="512"/>
                  </a:cubicBezTo>
                  <a:lnTo>
                    <a:pt x="632" y="512"/>
                  </a:lnTo>
                  <a:cubicBezTo>
                    <a:pt x="274" y="512"/>
                    <a:pt x="1" y="798"/>
                    <a:pt x="1" y="1143"/>
                  </a:cubicBezTo>
                  <a:lnTo>
                    <a:pt x="1" y="7656"/>
                  </a:lnTo>
                  <a:cubicBezTo>
                    <a:pt x="1" y="7739"/>
                    <a:pt x="72" y="7823"/>
                    <a:pt x="155" y="7823"/>
                  </a:cubicBezTo>
                  <a:cubicBezTo>
                    <a:pt x="251" y="7823"/>
                    <a:pt x="322" y="7739"/>
                    <a:pt x="322" y="7656"/>
                  </a:cubicBezTo>
                  <a:lnTo>
                    <a:pt x="322" y="1143"/>
                  </a:lnTo>
                  <a:cubicBezTo>
                    <a:pt x="322" y="965"/>
                    <a:pt x="477" y="822"/>
                    <a:pt x="655" y="822"/>
                  </a:cubicBezTo>
                  <a:lnTo>
                    <a:pt x="1036" y="822"/>
                  </a:lnTo>
                  <a:lnTo>
                    <a:pt x="1036" y="9918"/>
                  </a:lnTo>
                  <a:cubicBezTo>
                    <a:pt x="1036" y="10002"/>
                    <a:pt x="1108" y="10085"/>
                    <a:pt x="1203" y="10085"/>
                  </a:cubicBezTo>
                  <a:lnTo>
                    <a:pt x="7573" y="10085"/>
                  </a:lnTo>
                  <a:cubicBezTo>
                    <a:pt x="7656" y="10085"/>
                    <a:pt x="7728" y="10002"/>
                    <a:pt x="7728" y="9918"/>
                  </a:cubicBezTo>
                  <a:lnTo>
                    <a:pt x="7728" y="822"/>
                  </a:lnTo>
                  <a:lnTo>
                    <a:pt x="8121" y="822"/>
                  </a:lnTo>
                  <a:cubicBezTo>
                    <a:pt x="8299" y="822"/>
                    <a:pt x="8442" y="965"/>
                    <a:pt x="8442" y="1143"/>
                  </a:cubicBezTo>
                  <a:lnTo>
                    <a:pt x="8442" y="10395"/>
                  </a:lnTo>
                  <a:cubicBezTo>
                    <a:pt x="8442" y="10573"/>
                    <a:pt x="8299" y="10716"/>
                    <a:pt x="8121" y="10716"/>
                  </a:cubicBezTo>
                  <a:lnTo>
                    <a:pt x="667" y="10716"/>
                  </a:lnTo>
                  <a:cubicBezTo>
                    <a:pt x="489" y="10716"/>
                    <a:pt x="334" y="10573"/>
                    <a:pt x="334" y="10395"/>
                  </a:cubicBezTo>
                  <a:lnTo>
                    <a:pt x="334" y="8418"/>
                  </a:lnTo>
                  <a:cubicBezTo>
                    <a:pt x="334" y="8323"/>
                    <a:pt x="263" y="8251"/>
                    <a:pt x="167" y="8251"/>
                  </a:cubicBezTo>
                  <a:cubicBezTo>
                    <a:pt x="84" y="8251"/>
                    <a:pt x="12" y="8323"/>
                    <a:pt x="12" y="8418"/>
                  </a:cubicBezTo>
                  <a:lnTo>
                    <a:pt x="12" y="10395"/>
                  </a:lnTo>
                  <a:cubicBezTo>
                    <a:pt x="12" y="10752"/>
                    <a:pt x="298" y="11037"/>
                    <a:pt x="644" y="11037"/>
                  </a:cubicBezTo>
                  <a:lnTo>
                    <a:pt x="8109" y="11037"/>
                  </a:lnTo>
                  <a:cubicBezTo>
                    <a:pt x="8466" y="11037"/>
                    <a:pt x="8740" y="10752"/>
                    <a:pt x="8740" y="10395"/>
                  </a:cubicBezTo>
                  <a:lnTo>
                    <a:pt x="8740" y="1143"/>
                  </a:lnTo>
                  <a:cubicBezTo>
                    <a:pt x="8752" y="810"/>
                    <a:pt x="8454" y="512"/>
                    <a:pt x="8109" y="512"/>
                  </a:cubicBezTo>
                  <a:lnTo>
                    <a:pt x="7299" y="512"/>
                  </a:lnTo>
                  <a:cubicBezTo>
                    <a:pt x="7216" y="512"/>
                    <a:pt x="7144" y="584"/>
                    <a:pt x="7144" y="679"/>
                  </a:cubicBezTo>
                  <a:cubicBezTo>
                    <a:pt x="7144" y="762"/>
                    <a:pt x="7216" y="834"/>
                    <a:pt x="7299" y="834"/>
                  </a:cubicBezTo>
                  <a:lnTo>
                    <a:pt x="7406" y="834"/>
                  </a:lnTo>
                  <a:lnTo>
                    <a:pt x="7406" y="9764"/>
                  </a:lnTo>
                  <a:lnTo>
                    <a:pt x="1370" y="9764"/>
                  </a:lnTo>
                  <a:lnTo>
                    <a:pt x="1370" y="834"/>
                  </a:lnTo>
                  <a:lnTo>
                    <a:pt x="2037" y="834"/>
                  </a:lnTo>
                  <a:lnTo>
                    <a:pt x="2037" y="1215"/>
                  </a:lnTo>
                  <a:cubicBezTo>
                    <a:pt x="2037" y="1489"/>
                    <a:pt x="2263" y="1715"/>
                    <a:pt x="2537" y="1715"/>
                  </a:cubicBezTo>
                  <a:lnTo>
                    <a:pt x="3299" y="1715"/>
                  </a:lnTo>
                  <a:cubicBezTo>
                    <a:pt x="3370" y="2132"/>
                    <a:pt x="3751" y="2465"/>
                    <a:pt x="4192" y="2465"/>
                  </a:cubicBezTo>
                  <a:lnTo>
                    <a:pt x="4549" y="2465"/>
                  </a:lnTo>
                  <a:cubicBezTo>
                    <a:pt x="5001" y="2465"/>
                    <a:pt x="5370" y="2132"/>
                    <a:pt x="5442" y="1715"/>
                  </a:cubicBezTo>
                  <a:lnTo>
                    <a:pt x="6204" y="1715"/>
                  </a:lnTo>
                  <a:cubicBezTo>
                    <a:pt x="6489" y="1715"/>
                    <a:pt x="6704" y="1489"/>
                    <a:pt x="6704" y="1215"/>
                  </a:cubicBezTo>
                  <a:lnTo>
                    <a:pt x="6704" y="512"/>
                  </a:lnTo>
                  <a:cubicBezTo>
                    <a:pt x="6704" y="227"/>
                    <a:pt x="6489" y="0"/>
                    <a:pt x="6204"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4"/>
            <p:cNvSpPr/>
            <p:nvPr/>
          </p:nvSpPr>
          <p:spPr>
            <a:xfrm>
              <a:off x="8078692" y="3438653"/>
              <a:ext cx="142264" cy="100216"/>
            </a:xfrm>
            <a:custGeom>
              <a:rect b="b" l="l" r="r" t="t"/>
              <a:pathLst>
                <a:path extrusionOk="0" h="3146" w="4466">
                  <a:moveTo>
                    <a:pt x="2742" y="1"/>
                  </a:moveTo>
                  <a:cubicBezTo>
                    <a:pt x="2676" y="1"/>
                    <a:pt x="2609" y="43"/>
                    <a:pt x="2584" y="123"/>
                  </a:cubicBezTo>
                  <a:lnTo>
                    <a:pt x="1989" y="2433"/>
                  </a:lnTo>
                  <a:lnTo>
                    <a:pt x="1429" y="778"/>
                  </a:lnTo>
                  <a:cubicBezTo>
                    <a:pt x="1403" y="705"/>
                    <a:pt x="1335" y="665"/>
                    <a:pt x="1268" y="665"/>
                  </a:cubicBezTo>
                  <a:cubicBezTo>
                    <a:pt x="1216" y="665"/>
                    <a:pt x="1163" y="690"/>
                    <a:pt x="1132" y="742"/>
                  </a:cubicBezTo>
                  <a:lnTo>
                    <a:pt x="656" y="1600"/>
                  </a:lnTo>
                  <a:lnTo>
                    <a:pt x="155" y="1600"/>
                  </a:lnTo>
                  <a:cubicBezTo>
                    <a:pt x="72" y="1600"/>
                    <a:pt x="1" y="1671"/>
                    <a:pt x="1" y="1754"/>
                  </a:cubicBezTo>
                  <a:cubicBezTo>
                    <a:pt x="1" y="1850"/>
                    <a:pt x="72" y="1921"/>
                    <a:pt x="155" y="1921"/>
                  </a:cubicBezTo>
                  <a:lnTo>
                    <a:pt x="739" y="1921"/>
                  </a:lnTo>
                  <a:cubicBezTo>
                    <a:pt x="798" y="1921"/>
                    <a:pt x="846" y="1897"/>
                    <a:pt x="894" y="1838"/>
                  </a:cubicBezTo>
                  <a:lnTo>
                    <a:pt x="1227" y="1219"/>
                  </a:lnTo>
                  <a:lnTo>
                    <a:pt x="1858" y="3040"/>
                  </a:lnTo>
                  <a:cubicBezTo>
                    <a:pt x="1887" y="3110"/>
                    <a:pt x="1951" y="3146"/>
                    <a:pt x="2013" y="3146"/>
                  </a:cubicBezTo>
                  <a:cubicBezTo>
                    <a:pt x="2079" y="3146"/>
                    <a:pt x="2143" y="3107"/>
                    <a:pt x="2168" y="3028"/>
                  </a:cubicBezTo>
                  <a:lnTo>
                    <a:pt x="2763" y="683"/>
                  </a:lnTo>
                  <a:lnTo>
                    <a:pt x="3168" y="1802"/>
                  </a:lnTo>
                  <a:cubicBezTo>
                    <a:pt x="3192" y="1861"/>
                    <a:pt x="3251" y="1909"/>
                    <a:pt x="3311" y="1909"/>
                  </a:cubicBezTo>
                  <a:lnTo>
                    <a:pt x="4287" y="1909"/>
                  </a:lnTo>
                  <a:cubicBezTo>
                    <a:pt x="4370" y="1909"/>
                    <a:pt x="4442" y="1838"/>
                    <a:pt x="4442" y="1742"/>
                  </a:cubicBezTo>
                  <a:cubicBezTo>
                    <a:pt x="4466" y="1671"/>
                    <a:pt x="4382" y="1600"/>
                    <a:pt x="4299" y="1600"/>
                  </a:cubicBezTo>
                  <a:lnTo>
                    <a:pt x="3454" y="1600"/>
                  </a:lnTo>
                  <a:lnTo>
                    <a:pt x="2894" y="111"/>
                  </a:lnTo>
                  <a:cubicBezTo>
                    <a:pt x="2865" y="37"/>
                    <a:pt x="2804" y="1"/>
                    <a:pt x="2742"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4"/>
            <p:cNvSpPr/>
            <p:nvPr/>
          </p:nvSpPr>
          <p:spPr>
            <a:xfrm>
              <a:off x="8079074" y="3574928"/>
              <a:ext cx="141882" cy="10257"/>
            </a:xfrm>
            <a:custGeom>
              <a:rect b="b" l="l" r="r" t="t"/>
              <a:pathLst>
                <a:path extrusionOk="0" h="322" w="4454">
                  <a:moveTo>
                    <a:pt x="167" y="0"/>
                  </a:moveTo>
                  <a:cubicBezTo>
                    <a:pt x="72" y="0"/>
                    <a:pt x="1" y="72"/>
                    <a:pt x="1" y="155"/>
                  </a:cubicBezTo>
                  <a:cubicBezTo>
                    <a:pt x="1" y="250"/>
                    <a:pt x="72" y="322"/>
                    <a:pt x="167" y="322"/>
                  </a:cubicBezTo>
                  <a:lnTo>
                    <a:pt x="4287" y="322"/>
                  </a:lnTo>
                  <a:cubicBezTo>
                    <a:pt x="4370" y="322"/>
                    <a:pt x="4454" y="250"/>
                    <a:pt x="4454" y="155"/>
                  </a:cubicBezTo>
                  <a:cubicBezTo>
                    <a:pt x="4454" y="72"/>
                    <a:pt x="4370" y="0"/>
                    <a:pt x="428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4"/>
            <p:cNvSpPr/>
            <p:nvPr/>
          </p:nvSpPr>
          <p:spPr>
            <a:xfrm>
              <a:off x="8079074" y="3619685"/>
              <a:ext cx="141882" cy="10640"/>
            </a:xfrm>
            <a:custGeom>
              <a:rect b="b" l="l" r="r" t="t"/>
              <a:pathLst>
                <a:path extrusionOk="0" h="334" w="4454">
                  <a:moveTo>
                    <a:pt x="167" y="0"/>
                  </a:moveTo>
                  <a:cubicBezTo>
                    <a:pt x="72" y="0"/>
                    <a:pt x="1" y="84"/>
                    <a:pt x="1" y="167"/>
                  </a:cubicBezTo>
                  <a:cubicBezTo>
                    <a:pt x="1" y="262"/>
                    <a:pt x="72" y="334"/>
                    <a:pt x="167" y="334"/>
                  </a:cubicBezTo>
                  <a:lnTo>
                    <a:pt x="4287" y="334"/>
                  </a:lnTo>
                  <a:cubicBezTo>
                    <a:pt x="4370" y="334"/>
                    <a:pt x="4454" y="262"/>
                    <a:pt x="4454" y="167"/>
                  </a:cubicBezTo>
                  <a:cubicBezTo>
                    <a:pt x="4454" y="84"/>
                    <a:pt x="4370" y="0"/>
                    <a:pt x="428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7" name="Google Shape;277;p14"/>
          <p:cNvSpPr txBox="1"/>
          <p:nvPr/>
        </p:nvSpPr>
        <p:spPr>
          <a:xfrm>
            <a:off x="374425" y="2973275"/>
            <a:ext cx="10407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Appearance</a:t>
            </a:r>
            <a:endParaRPr b="1" baseline="30000" sz="1200">
              <a:solidFill>
                <a:schemeClr val="dk1"/>
              </a:solidFill>
              <a:latin typeface="Mada"/>
              <a:ea typeface="Mada"/>
              <a:cs typeface="Mada"/>
              <a:sym typeface="Mada"/>
            </a:endParaRPr>
          </a:p>
        </p:txBody>
      </p:sp>
      <p:sp>
        <p:nvSpPr>
          <p:cNvPr id="278" name="Google Shape;278;p14"/>
          <p:cNvSpPr txBox="1"/>
          <p:nvPr/>
        </p:nvSpPr>
        <p:spPr>
          <a:xfrm>
            <a:off x="1491125" y="2975550"/>
            <a:ext cx="1795200" cy="61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Gram stain and cultures</a:t>
            </a:r>
            <a:endParaRPr b="1" sz="1200">
              <a:solidFill>
                <a:schemeClr val="dk1"/>
              </a:solidFill>
              <a:latin typeface="Mada"/>
              <a:ea typeface="Mada"/>
              <a:cs typeface="Mada"/>
              <a:sym typeface="Mada"/>
            </a:endParaRPr>
          </a:p>
          <a:p>
            <a:pPr indent="0" lvl="0" marL="0" rtl="0" algn="ctr">
              <a:spcBef>
                <a:spcPts val="0"/>
              </a:spcBef>
              <a:spcAft>
                <a:spcPts val="0"/>
              </a:spcAft>
              <a:buNone/>
            </a:pPr>
            <a:r>
              <a:rPr lang="ar" sz="900">
                <a:solidFill>
                  <a:srgbClr val="6AA84F"/>
                </a:solidFill>
                <a:latin typeface="Mada"/>
                <a:ea typeface="Mada"/>
                <a:cs typeface="Mada"/>
                <a:sym typeface="Mada"/>
              </a:rPr>
              <a:t>(Can be done within 3min in ER)</a:t>
            </a:r>
            <a:endParaRPr sz="900">
              <a:solidFill>
                <a:srgbClr val="6AA84F"/>
              </a:solidFill>
              <a:latin typeface="Mada"/>
              <a:ea typeface="Mada"/>
              <a:cs typeface="Mada"/>
              <a:sym typeface="Mada"/>
            </a:endParaRPr>
          </a:p>
        </p:txBody>
      </p:sp>
      <p:sp>
        <p:nvSpPr>
          <p:cNvPr id="279" name="Google Shape;279;p14"/>
          <p:cNvSpPr txBox="1"/>
          <p:nvPr/>
        </p:nvSpPr>
        <p:spPr>
          <a:xfrm>
            <a:off x="4090025" y="2881450"/>
            <a:ext cx="1889400" cy="5622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ar" sz="1200">
                <a:solidFill>
                  <a:schemeClr val="dk1"/>
                </a:solidFill>
                <a:latin typeface="Mada"/>
                <a:ea typeface="Mada"/>
                <a:cs typeface="Mada"/>
                <a:sym typeface="Mada"/>
              </a:rPr>
              <a:t>Chemistry</a:t>
            </a:r>
            <a:endParaRPr b="1" sz="1200">
              <a:solidFill>
                <a:schemeClr val="dk1"/>
              </a:solidFill>
              <a:latin typeface="Mada"/>
              <a:ea typeface="Mada"/>
              <a:cs typeface="Mada"/>
              <a:sym typeface="Mada"/>
            </a:endParaRPr>
          </a:p>
          <a:p>
            <a:pPr indent="0" lvl="0" marL="457200" rtl="0" algn="ctr">
              <a:spcBef>
                <a:spcPts val="0"/>
              </a:spcBef>
              <a:spcAft>
                <a:spcPts val="0"/>
              </a:spcAft>
              <a:buNone/>
            </a:pPr>
            <a:r>
              <a:rPr lang="ar" sz="1200">
                <a:solidFill>
                  <a:schemeClr val="dk1"/>
                </a:solidFill>
                <a:latin typeface="Mada"/>
                <a:ea typeface="Mada"/>
                <a:cs typeface="Mada"/>
                <a:sym typeface="Mada"/>
              </a:rPr>
              <a:t>(glucose,</a:t>
            </a:r>
            <a:r>
              <a:rPr lang="ar" sz="1200">
                <a:solidFill>
                  <a:schemeClr val="dk1"/>
                </a:solidFill>
                <a:latin typeface="Mada"/>
                <a:ea typeface="Mada"/>
                <a:cs typeface="Mada"/>
                <a:sym typeface="Mada"/>
              </a:rPr>
              <a:t>LDH</a:t>
            </a:r>
            <a:r>
              <a:rPr lang="ar" sz="1200">
                <a:solidFill>
                  <a:schemeClr val="dk1"/>
                </a:solidFill>
                <a:latin typeface="Mada"/>
                <a:ea typeface="Mada"/>
                <a:cs typeface="Mada"/>
                <a:sym typeface="Mada"/>
              </a:rPr>
              <a:t> amylase, protein)</a:t>
            </a:r>
            <a:r>
              <a:rPr b="1" lang="ar" sz="1200">
                <a:solidFill>
                  <a:schemeClr val="dk1"/>
                </a:solidFill>
                <a:latin typeface="Mada"/>
                <a:ea typeface="Mada"/>
                <a:cs typeface="Mada"/>
                <a:sym typeface="Mada"/>
              </a:rPr>
              <a:t> </a:t>
            </a:r>
            <a:endParaRPr b="1"/>
          </a:p>
        </p:txBody>
      </p:sp>
      <p:sp>
        <p:nvSpPr>
          <p:cNvPr id="280" name="Google Shape;280;p14"/>
          <p:cNvSpPr txBox="1"/>
          <p:nvPr/>
        </p:nvSpPr>
        <p:spPr>
          <a:xfrm>
            <a:off x="5765312" y="2960000"/>
            <a:ext cx="1711200" cy="61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Cytology</a:t>
            </a:r>
            <a:endParaRPr b="1"/>
          </a:p>
        </p:txBody>
      </p:sp>
      <p:sp>
        <p:nvSpPr>
          <p:cNvPr id="281" name="Google Shape;281;p14"/>
          <p:cNvSpPr txBox="1"/>
          <p:nvPr/>
        </p:nvSpPr>
        <p:spPr>
          <a:xfrm>
            <a:off x="3411231" y="2968838"/>
            <a:ext cx="1040700" cy="45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pH</a:t>
            </a:r>
            <a:endParaRPr b="1" baseline="30000" sz="1200">
              <a:solidFill>
                <a:schemeClr val="dk1"/>
              </a:solidFill>
              <a:latin typeface="Mada"/>
              <a:ea typeface="Mada"/>
              <a:cs typeface="Mada"/>
              <a:sym typeface="Mada"/>
            </a:endParaRPr>
          </a:p>
        </p:txBody>
      </p:sp>
      <p:pic>
        <p:nvPicPr>
          <p:cNvPr id="282" name="Google Shape;282;p14"/>
          <p:cNvPicPr preferRelativeResize="0"/>
          <p:nvPr/>
        </p:nvPicPr>
        <p:blipFill>
          <a:blip r:embed="rId3">
            <a:alphaModFix/>
          </a:blip>
          <a:stretch>
            <a:fillRect/>
          </a:stretch>
        </p:blipFill>
        <p:spPr>
          <a:xfrm>
            <a:off x="234300" y="5229150"/>
            <a:ext cx="1153500" cy="1219800"/>
          </a:xfrm>
          <a:prstGeom prst="upArrow">
            <a:avLst>
              <a:gd fmla="val 50000" name="adj1"/>
              <a:gd fmla="val 55100" name="adj2"/>
            </a:avLst>
          </a:prstGeom>
          <a:noFill/>
          <a:ln>
            <a:noFill/>
          </a:ln>
        </p:spPr>
      </p:pic>
      <p:sp>
        <p:nvSpPr>
          <p:cNvPr id="283" name="Google Shape;283;p14"/>
          <p:cNvSpPr/>
          <p:nvPr/>
        </p:nvSpPr>
        <p:spPr>
          <a:xfrm>
            <a:off x="3735901" y="8012114"/>
            <a:ext cx="621553" cy="370761"/>
          </a:xfrm>
          <a:custGeom>
            <a:rect b="b" l="l" r="r" t="t"/>
            <a:pathLst>
              <a:path extrusionOk="0" h="44204" w="56711">
                <a:moveTo>
                  <a:pt x="29934" y="1"/>
                </a:moveTo>
                <a:cubicBezTo>
                  <a:pt x="28768" y="1"/>
                  <a:pt x="27613" y="515"/>
                  <a:pt x="26837" y="1496"/>
                </a:cubicBezTo>
                <a:lnTo>
                  <a:pt x="26349" y="2104"/>
                </a:lnTo>
                <a:cubicBezTo>
                  <a:pt x="25004" y="3806"/>
                  <a:pt x="25278" y="6283"/>
                  <a:pt x="26992" y="7640"/>
                </a:cubicBezTo>
                <a:lnTo>
                  <a:pt x="29290" y="9462"/>
                </a:lnTo>
                <a:lnTo>
                  <a:pt x="3882" y="9462"/>
                </a:lnTo>
                <a:cubicBezTo>
                  <a:pt x="1739" y="9462"/>
                  <a:pt x="1" y="11200"/>
                  <a:pt x="1" y="13343"/>
                </a:cubicBezTo>
                <a:lnTo>
                  <a:pt x="1" y="30929"/>
                </a:lnTo>
                <a:cubicBezTo>
                  <a:pt x="1" y="33072"/>
                  <a:pt x="1739" y="34810"/>
                  <a:pt x="3882" y="34810"/>
                </a:cubicBezTo>
                <a:lnTo>
                  <a:pt x="29183" y="34810"/>
                </a:lnTo>
                <a:lnTo>
                  <a:pt x="26956" y="36572"/>
                </a:lnTo>
                <a:cubicBezTo>
                  <a:pt x="25254" y="37918"/>
                  <a:pt x="24968" y="40394"/>
                  <a:pt x="26313" y="42109"/>
                </a:cubicBezTo>
                <a:lnTo>
                  <a:pt x="26790" y="42704"/>
                </a:lnTo>
                <a:cubicBezTo>
                  <a:pt x="27570" y="43690"/>
                  <a:pt x="28721" y="44204"/>
                  <a:pt x="29882" y="44204"/>
                </a:cubicBezTo>
                <a:cubicBezTo>
                  <a:pt x="30740" y="44204"/>
                  <a:pt x="31603" y="43923"/>
                  <a:pt x="32326" y="43347"/>
                </a:cubicBezTo>
                <a:lnTo>
                  <a:pt x="54091" y="26107"/>
                </a:lnTo>
                <a:cubicBezTo>
                  <a:pt x="54519" y="25880"/>
                  <a:pt x="54924" y="25571"/>
                  <a:pt x="55258" y="25178"/>
                </a:cubicBezTo>
                <a:cubicBezTo>
                  <a:pt x="56222" y="24392"/>
                  <a:pt x="56710" y="23237"/>
                  <a:pt x="56686" y="22070"/>
                </a:cubicBezTo>
                <a:cubicBezTo>
                  <a:pt x="56710" y="20915"/>
                  <a:pt x="56222" y="19761"/>
                  <a:pt x="55258" y="18975"/>
                </a:cubicBezTo>
                <a:cubicBezTo>
                  <a:pt x="54924" y="18582"/>
                  <a:pt x="54531" y="18272"/>
                  <a:pt x="54103" y="18046"/>
                </a:cubicBezTo>
                <a:lnTo>
                  <a:pt x="32374" y="854"/>
                </a:lnTo>
                <a:cubicBezTo>
                  <a:pt x="31652" y="279"/>
                  <a:pt x="30790" y="1"/>
                  <a:pt x="29934" y="1"/>
                </a:cubicBezTo>
                <a:close/>
              </a:path>
            </a:pathLst>
          </a:custGeom>
          <a:solidFill>
            <a:srgbClr val="EFEFEF"/>
          </a:solidFill>
          <a:ln cap="flat" cmpd="sng" w="9525">
            <a:solidFill>
              <a:srgbClr val="CFE2F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4"/>
          <p:cNvSpPr/>
          <p:nvPr/>
        </p:nvSpPr>
        <p:spPr>
          <a:xfrm>
            <a:off x="267350" y="7534263"/>
            <a:ext cx="621542" cy="370761"/>
          </a:xfrm>
          <a:custGeom>
            <a:rect b="b" l="l" r="r" t="t"/>
            <a:pathLst>
              <a:path extrusionOk="0" h="44204" w="56710">
                <a:moveTo>
                  <a:pt x="29925" y="1"/>
                </a:moveTo>
                <a:cubicBezTo>
                  <a:pt x="28761" y="1"/>
                  <a:pt x="27607" y="515"/>
                  <a:pt x="26825" y="1496"/>
                </a:cubicBezTo>
                <a:lnTo>
                  <a:pt x="26349" y="2104"/>
                </a:lnTo>
                <a:cubicBezTo>
                  <a:pt x="24991" y="3806"/>
                  <a:pt x="25277" y="6283"/>
                  <a:pt x="26980" y="7640"/>
                </a:cubicBezTo>
                <a:lnTo>
                  <a:pt x="29290" y="9462"/>
                </a:lnTo>
                <a:lnTo>
                  <a:pt x="3882" y="9462"/>
                </a:lnTo>
                <a:cubicBezTo>
                  <a:pt x="1739" y="9462"/>
                  <a:pt x="0" y="11200"/>
                  <a:pt x="0" y="13343"/>
                </a:cubicBezTo>
                <a:lnTo>
                  <a:pt x="0" y="30929"/>
                </a:lnTo>
                <a:cubicBezTo>
                  <a:pt x="0" y="33072"/>
                  <a:pt x="1739" y="34810"/>
                  <a:pt x="3882" y="34810"/>
                </a:cubicBezTo>
                <a:lnTo>
                  <a:pt x="29182" y="34810"/>
                </a:lnTo>
                <a:lnTo>
                  <a:pt x="26956" y="36572"/>
                </a:lnTo>
                <a:cubicBezTo>
                  <a:pt x="25241" y="37918"/>
                  <a:pt x="24956" y="40394"/>
                  <a:pt x="26313" y="42109"/>
                </a:cubicBezTo>
                <a:lnTo>
                  <a:pt x="26789" y="42704"/>
                </a:lnTo>
                <a:cubicBezTo>
                  <a:pt x="27563" y="43690"/>
                  <a:pt x="28711" y="44204"/>
                  <a:pt x="29873" y="44204"/>
                </a:cubicBezTo>
                <a:cubicBezTo>
                  <a:pt x="30731" y="44204"/>
                  <a:pt x="31597" y="43923"/>
                  <a:pt x="32326" y="43347"/>
                </a:cubicBezTo>
                <a:lnTo>
                  <a:pt x="54078" y="26107"/>
                </a:lnTo>
                <a:cubicBezTo>
                  <a:pt x="54519" y="25880"/>
                  <a:pt x="54912" y="25571"/>
                  <a:pt x="55245" y="25178"/>
                </a:cubicBezTo>
                <a:cubicBezTo>
                  <a:pt x="56210" y="24392"/>
                  <a:pt x="56698" y="23237"/>
                  <a:pt x="56686" y="22070"/>
                </a:cubicBezTo>
                <a:cubicBezTo>
                  <a:pt x="56710" y="20915"/>
                  <a:pt x="56222" y="19761"/>
                  <a:pt x="55257" y="18975"/>
                </a:cubicBezTo>
                <a:cubicBezTo>
                  <a:pt x="54924" y="18582"/>
                  <a:pt x="54531" y="18272"/>
                  <a:pt x="54090" y="18046"/>
                </a:cubicBezTo>
                <a:lnTo>
                  <a:pt x="32361" y="854"/>
                </a:lnTo>
                <a:cubicBezTo>
                  <a:pt x="31640" y="279"/>
                  <a:pt x="30780" y="1"/>
                  <a:pt x="29925" y="1"/>
                </a:cubicBezTo>
                <a:close/>
              </a:path>
            </a:pathLst>
          </a:custGeom>
          <a:solidFill>
            <a:srgbClr val="CFE2F3"/>
          </a:solidFill>
          <a:ln cap="flat" cmpd="sng" w="9525">
            <a:solidFill>
              <a:srgbClr val="9FC5E8"/>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4"/>
          <p:cNvSpPr/>
          <p:nvPr/>
        </p:nvSpPr>
        <p:spPr>
          <a:xfrm>
            <a:off x="222904" y="8029763"/>
            <a:ext cx="621553" cy="370761"/>
          </a:xfrm>
          <a:custGeom>
            <a:rect b="b" l="l" r="r" t="t"/>
            <a:pathLst>
              <a:path extrusionOk="0" h="44204" w="56711">
                <a:moveTo>
                  <a:pt x="29934" y="1"/>
                </a:moveTo>
                <a:cubicBezTo>
                  <a:pt x="28768" y="1"/>
                  <a:pt x="27613" y="515"/>
                  <a:pt x="26838" y="1496"/>
                </a:cubicBezTo>
                <a:lnTo>
                  <a:pt x="26349" y="2104"/>
                </a:lnTo>
                <a:cubicBezTo>
                  <a:pt x="25004" y="3806"/>
                  <a:pt x="25278" y="6283"/>
                  <a:pt x="26992" y="7640"/>
                </a:cubicBezTo>
                <a:lnTo>
                  <a:pt x="29290" y="9462"/>
                </a:lnTo>
                <a:lnTo>
                  <a:pt x="3882" y="9462"/>
                </a:lnTo>
                <a:cubicBezTo>
                  <a:pt x="1739" y="9462"/>
                  <a:pt x="1" y="11200"/>
                  <a:pt x="1" y="13343"/>
                </a:cubicBezTo>
                <a:lnTo>
                  <a:pt x="1" y="30929"/>
                </a:lnTo>
                <a:cubicBezTo>
                  <a:pt x="1" y="33072"/>
                  <a:pt x="1739" y="34810"/>
                  <a:pt x="3882" y="34810"/>
                </a:cubicBezTo>
                <a:lnTo>
                  <a:pt x="29183" y="34810"/>
                </a:lnTo>
                <a:lnTo>
                  <a:pt x="26957" y="36572"/>
                </a:lnTo>
                <a:cubicBezTo>
                  <a:pt x="25254" y="37918"/>
                  <a:pt x="24968" y="40394"/>
                  <a:pt x="26314" y="42109"/>
                </a:cubicBezTo>
                <a:lnTo>
                  <a:pt x="26790" y="42704"/>
                </a:lnTo>
                <a:cubicBezTo>
                  <a:pt x="27571" y="43690"/>
                  <a:pt x="28722" y="44204"/>
                  <a:pt x="29885" y="44204"/>
                </a:cubicBezTo>
                <a:cubicBezTo>
                  <a:pt x="30744" y="44204"/>
                  <a:pt x="31610" y="43923"/>
                  <a:pt x="32338" y="43347"/>
                </a:cubicBezTo>
                <a:lnTo>
                  <a:pt x="54091" y="26107"/>
                </a:lnTo>
                <a:cubicBezTo>
                  <a:pt x="54520" y="25880"/>
                  <a:pt x="54924" y="25571"/>
                  <a:pt x="55258" y="25178"/>
                </a:cubicBezTo>
                <a:cubicBezTo>
                  <a:pt x="56222" y="24392"/>
                  <a:pt x="56710" y="23237"/>
                  <a:pt x="56698" y="22070"/>
                </a:cubicBezTo>
                <a:cubicBezTo>
                  <a:pt x="56710" y="20915"/>
                  <a:pt x="56222" y="19761"/>
                  <a:pt x="55270" y="18975"/>
                </a:cubicBezTo>
                <a:cubicBezTo>
                  <a:pt x="54924" y="18582"/>
                  <a:pt x="54531" y="18272"/>
                  <a:pt x="54103" y="18046"/>
                </a:cubicBezTo>
                <a:lnTo>
                  <a:pt x="32374" y="854"/>
                </a:lnTo>
                <a:cubicBezTo>
                  <a:pt x="31653" y="279"/>
                  <a:pt x="30790" y="1"/>
                  <a:pt x="29934" y="1"/>
                </a:cubicBezTo>
                <a:close/>
              </a:path>
            </a:pathLst>
          </a:custGeom>
          <a:solidFill>
            <a:srgbClr val="9FC5E8"/>
          </a:solidFill>
          <a:ln cap="flat" cmpd="sng" w="9525">
            <a:solidFill>
              <a:srgbClr val="CFE2F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4"/>
          <p:cNvSpPr/>
          <p:nvPr/>
        </p:nvSpPr>
        <p:spPr>
          <a:xfrm>
            <a:off x="267351" y="7057425"/>
            <a:ext cx="621542" cy="370761"/>
          </a:xfrm>
          <a:custGeom>
            <a:rect b="b" l="l" r="r" t="t"/>
            <a:pathLst>
              <a:path extrusionOk="0" h="44204" w="56710">
                <a:moveTo>
                  <a:pt x="29925" y="1"/>
                </a:moveTo>
                <a:cubicBezTo>
                  <a:pt x="28762" y="1"/>
                  <a:pt x="27608" y="515"/>
                  <a:pt x="26825" y="1496"/>
                </a:cubicBezTo>
                <a:lnTo>
                  <a:pt x="26349" y="2104"/>
                </a:lnTo>
                <a:cubicBezTo>
                  <a:pt x="24992" y="3806"/>
                  <a:pt x="25277" y="6283"/>
                  <a:pt x="26980" y="7640"/>
                </a:cubicBezTo>
                <a:lnTo>
                  <a:pt x="29290" y="9462"/>
                </a:lnTo>
                <a:lnTo>
                  <a:pt x="3882" y="9462"/>
                </a:lnTo>
                <a:cubicBezTo>
                  <a:pt x="1739" y="9462"/>
                  <a:pt x="0" y="11200"/>
                  <a:pt x="0" y="13343"/>
                </a:cubicBezTo>
                <a:lnTo>
                  <a:pt x="0" y="30929"/>
                </a:lnTo>
                <a:cubicBezTo>
                  <a:pt x="0" y="33072"/>
                  <a:pt x="1739" y="34810"/>
                  <a:pt x="3882" y="34810"/>
                </a:cubicBezTo>
                <a:lnTo>
                  <a:pt x="29183" y="34810"/>
                </a:lnTo>
                <a:lnTo>
                  <a:pt x="26956" y="36572"/>
                </a:lnTo>
                <a:cubicBezTo>
                  <a:pt x="25254" y="37918"/>
                  <a:pt x="24956" y="40394"/>
                  <a:pt x="26313" y="42109"/>
                </a:cubicBezTo>
                <a:lnTo>
                  <a:pt x="26789" y="42704"/>
                </a:lnTo>
                <a:cubicBezTo>
                  <a:pt x="27563" y="43690"/>
                  <a:pt x="28715" y="44204"/>
                  <a:pt x="29878" y="44204"/>
                </a:cubicBezTo>
                <a:cubicBezTo>
                  <a:pt x="30738" y="44204"/>
                  <a:pt x="31603" y="43923"/>
                  <a:pt x="32326" y="43347"/>
                </a:cubicBezTo>
                <a:lnTo>
                  <a:pt x="54091" y="26107"/>
                </a:lnTo>
                <a:cubicBezTo>
                  <a:pt x="54519" y="25880"/>
                  <a:pt x="54912" y="25571"/>
                  <a:pt x="55257" y="25178"/>
                </a:cubicBezTo>
                <a:cubicBezTo>
                  <a:pt x="56210" y="24392"/>
                  <a:pt x="56710" y="23237"/>
                  <a:pt x="56686" y="22070"/>
                </a:cubicBezTo>
                <a:cubicBezTo>
                  <a:pt x="56710" y="20915"/>
                  <a:pt x="56222" y="19761"/>
                  <a:pt x="55257" y="18975"/>
                </a:cubicBezTo>
                <a:cubicBezTo>
                  <a:pt x="54924" y="18582"/>
                  <a:pt x="54531" y="18272"/>
                  <a:pt x="54091" y="18046"/>
                </a:cubicBezTo>
                <a:lnTo>
                  <a:pt x="32362" y="854"/>
                </a:lnTo>
                <a:cubicBezTo>
                  <a:pt x="31640" y="279"/>
                  <a:pt x="30780" y="1"/>
                  <a:pt x="29925" y="1"/>
                </a:cubicBezTo>
                <a:close/>
              </a:path>
            </a:pathLst>
          </a:custGeom>
          <a:solidFill>
            <a:srgbClr val="6FA8DC"/>
          </a:solidFill>
          <a:ln cap="flat" cmpd="sng" w="9525">
            <a:solidFill>
              <a:srgbClr val="CFE2F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4"/>
          <p:cNvSpPr txBox="1"/>
          <p:nvPr/>
        </p:nvSpPr>
        <p:spPr>
          <a:xfrm>
            <a:off x="888900" y="7039375"/>
            <a:ext cx="6704400" cy="399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lang="ar" sz="1200">
                <a:solidFill>
                  <a:schemeClr val="dk1"/>
                </a:solidFill>
                <a:latin typeface="Mada"/>
                <a:ea typeface="Mada"/>
                <a:cs typeface="Mada"/>
                <a:sym typeface="Mada"/>
              </a:rPr>
              <a:t>Pleural effusion of unknown etiology, with &gt;10mm depth on lateral decubitus CXR or Ultrasound.</a:t>
            </a:r>
            <a:endParaRPr/>
          </a:p>
        </p:txBody>
      </p:sp>
      <p:sp>
        <p:nvSpPr>
          <p:cNvPr id="288" name="Google Shape;288;p14"/>
          <p:cNvSpPr txBox="1"/>
          <p:nvPr/>
        </p:nvSpPr>
        <p:spPr>
          <a:xfrm>
            <a:off x="871575" y="7934900"/>
            <a:ext cx="1795200" cy="562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lang="ar" sz="1200">
                <a:solidFill>
                  <a:schemeClr val="dk1"/>
                </a:solidFill>
                <a:latin typeface="Mada"/>
                <a:ea typeface="Mada"/>
                <a:cs typeface="Mada"/>
                <a:sym typeface="Mada"/>
              </a:rPr>
              <a:t>Concern for empyema.</a:t>
            </a:r>
            <a:endParaRPr/>
          </a:p>
        </p:txBody>
      </p:sp>
      <p:sp>
        <p:nvSpPr>
          <p:cNvPr id="289" name="Google Shape;289;p14"/>
          <p:cNvSpPr txBox="1"/>
          <p:nvPr/>
        </p:nvSpPr>
        <p:spPr>
          <a:xfrm>
            <a:off x="4462613" y="7982313"/>
            <a:ext cx="3000000" cy="477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lang="ar" sz="1200">
                <a:solidFill>
                  <a:schemeClr val="dk1"/>
                </a:solidFill>
                <a:latin typeface="Mada"/>
                <a:ea typeface="Mada"/>
                <a:cs typeface="Mada"/>
                <a:sym typeface="Mada"/>
              </a:rPr>
              <a:t>Air fluid level in pleural space.</a:t>
            </a:r>
            <a:endParaRPr/>
          </a:p>
        </p:txBody>
      </p:sp>
      <p:sp>
        <p:nvSpPr>
          <p:cNvPr id="290" name="Google Shape;290;p14"/>
          <p:cNvSpPr txBox="1"/>
          <p:nvPr/>
        </p:nvSpPr>
        <p:spPr>
          <a:xfrm>
            <a:off x="888900" y="7495076"/>
            <a:ext cx="4028700" cy="431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lang="ar" sz="1200">
                <a:solidFill>
                  <a:schemeClr val="dk1"/>
                </a:solidFill>
                <a:latin typeface="Mada"/>
                <a:ea typeface="Mada"/>
                <a:cs typeface="Mada"/>
                <a:sym typeface="Mada"/>
              </a:rPr>
              <a:t>Therapeutically for symptomatic relief </a:t>
            </a:r>
            <a:r>
              <a:rPr lang="ar" sz="1200">
                <a:solidFill>
                  <a:srgbClr val="6AA84F"/>
                </a:solidFill>
                <a:latin typeface="Mada"/>
                <a:ea typeface="Mada"/>
                <a:cs typeface="Mada"/>
                <a:sym typeface="Mada"/>
              </a:rPr>
              <a:t>(Mainly dyspnea)</a:t>
            </a:r>
            <a:endParaRPr/>
          </a:p>
        </p:txBody>
      </p:sp>
      <p:grpSp>
        <p:nvGrpSpPr>
          <p:cNvPr id="291" name="Google Shape;291;p14"/>
          <p:cNvGrpSpPr/>
          <p:nvPr/>
        </p:nvGrpSpPr>
        <p:grpSpPr>
          <a:xfrm>
            <a:off x="3839713" y="9105220"/>
            <a:ext cx="171487" cy="158739"/>
            <a:chOff x="3291950" y="1651150"/>
            <a:chExt cx="691200" cy="699600"/>
          </a:xfrm>
        </p:grpSpPr>
        <p:sp>
          <p:nvSpPr>
            <p:cNvPr id="292" name="Google Shape;292;p14"/>
            <p:cNvSpPr/>
            <p:nvPr/>
          </p:nvSpPr>
          <p:spPr>
            <a:xfrm>
              <a:off x="3291950" y="1651150"/>
              <a:ext cx="691200" cy="699600"/>
            </a:xfrm>
            <a:prstGeom prst="ellipse">
              <a:avLst/>
            </a:prstGeom>
            <a:solidFill>
              <a:srgbClr val="6FA8DC"/>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4"/>
            <p:cNvSpPr/>
            <p:nvPr/>
          </p:nvSpPr>
          <p:spPr>
            <a:xfrm>
              <a:off x="3327050" y="1686700"/>
              <a:ext cx="621000" cy="628500"/>
            </a:xfrm>
            <a:prstGeom prst="ellipse">
              <a:avLst/>
            </a:prstGeom>
            <a:solidFill>
              <a:srgbClr val="6FA8DC"/>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4" name="Google Shape;294;p14"/>
          <p:cNvGrpSpPr/>
          <p:nvPr/>
        </p:nvGrpSpPr>
        <p:grpSpPr>
          <a:xfrm>
            <a:off x="3839719" y="9325160"/>
            <a:ext cx="171487" cy="158739"/>
            <a:chOff x="3291950" y="1651150"/>
            <a:chExt cx="691200" cy="699600"/>
          </a:xfrm>
        </p:grpSpPr>
        <p:sp>
          <p:nvSpPr>
            <p:cNvPr id="295" name="Google Shape;295;p14"/>
            <p:cNvSpPr/>
            <p:nvPr/>
          </p:nvSpPr>
          <p:spPr>
            <a:xfrm>
              <a:off x="3291950" y="1651150"/>
              <a:ext cx="691200" cy="699600"/>
            </a:xfrm>
            <a:prstGeom prst="ellipse">
              <a:avLst/>
            </a:prstGeom>
            <a:solidFill>
              <a:srgbClr val="6FA8DC"/>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4"/>
            <p:cNvSpPr/>
            <p:nvPr/>
          </p:nvSpPr>
          <p:spPr>
            <a:xfrm>
              <a:off x="3327050" y="1686700"/>
              <a:ext cx="621000" cy="628500"/>
            </a:xfrm>
            <a:prstGeom prst="ellipse">
              <a:avLst/>
            </a:prstGeom>
            <a:solidFill>
              <a:srgbClr val="6FA8DC"/>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 name="Google Shape;297;p14"/>
          <p:cNvGrpSpPr/>
          <p:nvPr/>
        </p:nvGrpSpPr>
        <p:grpSpPr>
          <a:xfrm>
            <a:off x="3839713" y="9538981"/>
            <a:ext cx="171487" cy="158739"/>
            <a:chOff x="3291950" y="1651150"/>
            <a:chExt cx="691200" cy="699600"/>
          </a:xfrm>
        </p:grpSpPr>
        <p:sp>
          <p:nvSpPr>
            <p:cNvPr id="298" name="Google Shape;298;p14"/>
            <p:cNvSpPr/>
            <p:nvPr/>
          </p:nvSpPr>
          <p:spPr>
            <a:xfrm>
              <a:off x="3291950" y="1651150"/>
              <a:ext cx="691200" cy="699600"/>
            </a:xfrm>
            <a:prstGeom prst="ellipse">
              <a:avLst/>
            </a:prstGeom>
            <a:solidFill>
              <a:srgbClr val="6FA8DC"/>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4"/>
            <p:cNvSpPr/>
            <p:nvPr/>
          </p:nvSpPr>
          <p:spPr>
            <a:xfrm>
              <a:off x="3327050" y="1686700"/>
              <a:ext cx="621000" cy="628500"/>
            </a:xfrm>
            <a:prstGeom prst="ellipse">
              <a:avLst/>
            </a:prstGeom>
            <a:solidFill>
              <a:srgbClr val="6FA8DC"/>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 name="Google Shape;300;p14"/>
          <p:cNvGrpSpPr/>
          <p:nvPr/>
        </p:nvGrpSpPr>
        <p:grpSpPr>
          <a:xfrm>
            <a:off x="542449" y="9616085"/>
            <a:ext cx="171487" cy="158739"/>
            <a:chOff x="3291950" y="1651150"/>
            <a:chExt cx="691200" cy="699600"/>
          </a:xfrm>
        </p:grpSpPr>
        <p:sp>
          <p:nvSpPr>
            <p:cNvPr id="301" name="Google Shape;301;p14"/>
            <p:cNvSpPr/>
            <p:nvPr/>
          </p:nvSpPr>
          <p:spPr>
            <a:xfrm>
              <a:off x="3291950" y="1651150"/>
              <a:ext cx="691200" cy="699600"/>
            </a:xfrm>
            <a:prstGeom prst="ellipse">
              <a:avLst/>
            </a:prstGeom>
            <a:solidFill>
              <a:srgbClr val="6FA8DC"/>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4"/>
            <p:cNvSpPr/>
            <p:nvPr/>
          </p:nvSpPr>
          <p:spPr>
            <a:xfrm>
              <a:off x="3327050" y="1686700"/>
              <a:ext cx="621000" cy="628500"/>
            </a:xfrm>
            <a:prstGeom prst="ellipse">
              <a:avLst/>
            </a:prstGeom>
            <a:solidFill>
              <a:srgbClr val="6FA8DC"/>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 name="Google Shape;303;p14"/>
          <p:cNvGrpSpPr/>
          <p:nvPr/>
        </p:nvGrpSpPr>
        <p:grpSpPr>
          <a:xfrm>
            <a:off x="542443" y="8987560"/>
            <a:ext cx="171487" cy="158739"/>
            <a:chOff x="3291950" y="1651150"/>
            <a:chExt cx="691200" cy="699600"/>
          </a:xfrm>
        </p:grpSpPr>
        <p:sp>
          <p:nvSpPr>
            <p:cNvPr id="304" name="Google Shape;304;p14"/>
            <p:cNvSpPr/>
            <p:nvPr/>
          </p:nvSpPr>
          <p:spPr>
            <a:xfrm>
              <a:off x="3291950" y="1651150"/>
              <a:ext cx="691200" cy="699600"/>
            </a:xfrm>
            <a:prstGeom prst="ellipse">
              <a:avLst/>
            </a:prstGeom>
            <a:solidFill>
              <a:srgbClr val="6FA8DC"/>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4"/>
            <p:cNvSpPr/>
            <p:nvPr/>
          </p:nvSpPr>
          <p:spPr>
            <a:xfrm>
              <a:off x="3327050" y="1686700"/>
              <a:ext cx="621000" cy="628500"/>
            </a:xfrm>
            <a:prstGeom prst="ellipse">
              <a:avLst/>
            </a:prstGeom>
            <a:solidFill>
              <a:srgbClr val="6FA8DC"/>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 name="Google Shape;306;p14"/>
          <p:cNvGrpSpPr/>
          <p:nvPr/>
        </p:nvGrpSpPr>
        <p:grpSpPr>
          <a:xfrm>
            <a:off x="542449" y="9207501"/>
            <a:ext cx="171487" cy="158739"/>
            <a:chOff x="3291950" y="1651150"/>
            <a:chExt cx="691200" cy="699600"/>
          </a:xfrm>
        </p:grpSpPr>
        <p:sp>
          <p:nvSpPr>
            <p:cNvPr id="307" name="Google Shape;307;p14"/>
            <p:cNvSpPr/>
            <p:nvPr/>
          </p:nvSpPr>
          <p:spPr>
            <a:xfrm>
              <a:off x="3291950" y="1651150"/>
              <a:ext cx="691200" cy="699600"/>
            </a:xfrm>
            <a:prstGeom prst="ellipse">
              <a:avLst/>
            </a:prstGeom>
            <a:solidFill>
              <a:srgbClr val="6FA8DC"/>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4"/>
            <p:cNvSpPr/>
            <p:nvPr/>
          </p:nvSpPr>
          <p:spPr>
            <a:xfrm>
              <a:off x="3327050" y="1686700"/>
              <a:ext cx="621000" cy="628500"/>
            </a:xfrm>
            <a:prstGeom prst="ellipse">
              <a:avLst/>
            </a:prstGeom>
            <a:solidFill>
              <a:srgbClr val="6FA8DC"/>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 name="Google Shape;309;p14"/>
          <p:cNvGrpSpPr/>
          <p:nvPr/>
        </p:nvGrpSpPr>
        <p:grpSpPr>
          <a:xfrm>
            <a:off x="542443" y="9421321"/>
            <a:ext cx="171487" cy="158739"/>
            <a:chOff x="3291950" y="1651150"/>
            <a:chExt cx="691200" cy="699600"/>
          </a:xfrm>
        </p:grpSpPr>
        <p:sp>
          <p:nvSpPr>
            <p:cNvPr id="310" name="Google Shape;310;p14"/>
            <p:cNvSpPr/>
            <p:nvPr/>
          </p:nvSpPr>
          <p:spPr>
            <a:xfrm>
              <a:off x="3291950" y="1651150"/>
              <a:ext cx="691200" cy="699600"/>
            </a:xfrm>
            <a:prstGeom prst="ellipse">
              <a:avLst/>
            </a:prstGeom>
            <a:solidFill>
              <a:srgbClr val="6FA8DC"/>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4"/>
            <p:cNvSpPr/>
            <p:nvPr/>
          </p:nvSpPr>
          <p:spPr>
            <a:xfrm>
              <a:off x="3327050" y="1686700"/>
              <a:ext cx="621000" cy="628500"/>
            </a:xfrm>
            <a:prstGeom prst="ellipse">
              <a:avLst/>
            </a:prstGeom>
            <a:solidFill>
              <a:srgbClr val="6FA8DC"/>
            </a:solidFill>
            <a:ln cap="flat" cmpd="sng" w="9525">
              <a:solidFill>
                <a:srgbClr val="CFE2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2" name="Google Shape;312;p14"/>
          <p:cNvSpPr txBox="1"/>
          <p:nvPr/>
        </p:nvSpPr>
        <p:spPr>
          <a:xfrm>
            <a:off x="0" y="9925850"/>
            <a:ext cx="7560000" cy="76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Why are these features so important? Because if we don’t drain IMMEDIATELY in these cases patients will develop fibrosis (If neglected the patient will suffer from a life-time fibrothorax, the patient will be restricted and he might require oxygen for the rest of his life)</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B7B7B7"/>
                </a:solidFill>
                <a:latin typeface="Mada"/>
                <a:ea typeface="Mada"/>
                <a:cs typeface="Mada"/>
                <a:sym typeface="Mada"/>
              </a:rPr>
              <a:t>2- So the proper order should be: CXR → Check CBC, coagulation profile, LFT, RFT →  US (or decubitus film) → thoracocentesis</a:t>
            </a:r>
            <a:endParaRPr sz="1000">
              <a:solidFill>
                <a:srgbClr val="B7B7B7"/>
              </a:solidFill>
              <a:latin typeface="Mada"/>
              <a:ea typeface="Mada"/>
              <a:cs typeface="Mada"/>
              <a:sym typeface="Mada"/>
            </a:endParaRPr>
          </a:p>
          <a:p>
            <a:pPr indent="0" lvl="0" marL="0" rtl="0" algn="l">
              <a:spcBef>
                <a:spcPts val="0"/>
              </a:spcBef>
              <a:spcAft>
                <a:spcPts val="0"/>
              </a:spcAft>
              <a:buNone/>
            </a:pPr>
            <a:r>
              <a:rPr lang="ar" sz="1000">
                <a:solidFill>
                  <a:srgbClr val="CC0000"/>
                </a:solidFill>
                <a:latin typeface="Mada"/>
                <a:ea typeface="Mada"/>
                <a:cs typeface="Mada"/>
                <a:sym typeface="Mada"/>
              </a:rPr>
              <a:t>3-NEVER do thoracentesis for a patient with collapsed lungs → you will cause pneumothorax on top of collapse. Instead, do bronchoscopy.</a:t>
            </a:r>
            <a:endParaRPr sz="1000">
              <a:solidFill>
                <a:srgbClr val="999999"/>
              </a:solidFill>
              <a:latin typeface="Mada"/>
              <a:ea typeface="Mada"/>
              <a:cs typeface="Mada"/>
              <a:sym typeface="Mada"/>
            </a:endParaRPr>
          </a:p>
        </p:txBody>
      </p:sp>
      <p:sp>
        <p:nvSpPr>
          <p:cNvPr id="313" name="Google Shape;313;p14"/>
          <p:cNvSpPr txBox="1"/>
          <p:nvPr/>
        </p:nvSpPr>
        <p:spPr>
          <a:xfrm>
            <a:off x="222900" y="1950875"/>
            <a:ext cx="3000000" cy="516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What to look for ?</a:t>
            </a:r>
            <a:endParaRPr/>
          </a:p>
        </p:txBody>
      </p:sp>
      <p:sp>
        <p:nvSpPr>
          <p:cNvPr id="314" name="Google Shape;314;p1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Thoracentesis</a:t>
            </a:r>
            <a:endParaRPr b="1" sz="2600">
              <a:latin typeface="Mada"/>
              <a:ea typeface="Mada"/>
              <a:cs typeface="Mada"/>
              <a:sym typeface="Mada"/>
            </a:endParaRPr>
          </a:p>
        </p:txBody>
      </p:sp>
      <p:cxnSp>
        <p:nvCxnSpPr>
          <p:cNvPr id="315" name="Google Shape;315;p14"/>
          <p:cNvCxnSpPr/>
          <p:nvPr/>
        </p:nvCxnSpPr>
        <p:spPr>
          <a:xfrm rot="10800000">
            <a:off x="8900" y="9925850"/>
            <a:ext cx="7612800" cy="0"/>
          </a:xfrm>
          <a:prstGeom prst="straightConnector1">
            <a:avLst/>
          </a:prstGeom>
          <a:noFill/>
          <a:ln cap="flat" cmpd="sng" w="28575">
            <a:solidFill>
              <a:schemeClr val="accent3"/>
            </a:solidFill>
            <a:prstDash val="dot"/>
            <a:round/>
            <a:headEnd len="med" w="med" type="none"/>
            <a:tailEnd len="med" w="med" type="none"/>
          </a:ln>
        </p:spPr>
      </p:cxnSp>
      <p:sp>
        <p:nvSpPr>
          <p:cNvPr id="316" name="Google Shape;316;p14"/>
          <p:cNvSpPr txBox="1"/>
          <p:nvPr/>
        </p:nvSpPr>
        <p:spPr>
          <a:xfrm>
            <a:off x="177600" y="3578600"/>
            <a:ext cx="7253100" cy="1043700"/>
          </a:xfrm>
          <a:prstGeom prst="rect">
            <a:avLst/>
          </a:prstGeom>
          <a:noFill/>
          <a:ln cap="flat" cmpd="sng" w="19050">
            <a:solidFill>
              <a:srgbClr val="CC0000"/>
            </a:solidFill>
            <a:prstDash val="lgDashDot"/>
            <a:round/>
            <a:headEnd len="sm" w="sm" type="none"/>
            <a:tailEnd len="sm" w="sm" type="none"/>
          </a:ln>
        </p:spPr>
        <p:txBody>
          <a:bodyPr anchorCtr="0" anchor="t" bIns="91425" lIns="91425" spcFirstLastPara="1" rIns="91425" wrap="square" tIns="91425">
            <a:noAutofit/>
          </a:bodyPr>
          <a:lstStyle/>
          <a:p>
            <a:pPr indent="-162600" lvl="0" marL="244800" rtl="0" algn="l">
              <a:spcBef>
                <a:spcPts val="0"/>
              </a:spcBef>
              <a:spcAft>
                <a:spcPts val="0"/>
              </a:spcAft>
              <a:buSzPts val="1200"/>
              <a:buFont typeface="Mada"/>
              <a:buChar char="➜"/>
            </a:pPr>
            <a:r>
              <a:rPr b="1" lang="ar" sz="1200">
                <a:latin typeface="Mada"/>
                <a:ea typeface="Mada"/>
                <a:cs typeface="Mada"/>
                <a:sym typeface="Mada"/>
              </a:rPr>
              <a:t>If any of the following </a:t>
            </a:r>
            <a:r>
              <a:rPr b="1" lang="ar" sz="1200">
                <a:latin typeface="Mada"/>
                <a:ea typeface="Mada"/>
                <a:cs typeface="Mada"/>
                <a:sym typeface="Mada"/>
              </a:rPr>
              <a:t>features</a:t>
            </a:r>
            <a:r>
              <a:rPr b="1" baseline="30000" lang="ar" sz="1200">
                <a:latin typeface="Mada"/>
                <a:ea typeface="Mada"/>
                <a:cs typeface="Mada"/>
                <a:sym typeface="Mada"/>
              </a:rPr>
              <a:t>1</a:t>
            </a:r>
            <a:r>
              <a:rPr b="1" lang="ar" sz="1200">
                <a:latin typeface="Mada"/>
                <a:ea typeface="Mada"/>
                <a:cs typeface="Mada"/>
                <a:sym typeface="Mada"/>
              </a:rPr>
              <a:t> are present, what’s the best next step? Do </a:t>
            </a:r>
            <a:r>
              <a:rPr b="1" lang="ar" sz="1200" u="sng">
                <a:solidFill>
                  <a:srgbClr val="CC0000"/>
                </a:solidFill>
                <a:latin typeface="Mada"/>
                <a:ea typeface="Mada"/>
                <a:cs typeface="Mada"/>
                <a:sym typeface="Mada"/>
              </a:rPr>
              <a:t>CHEST TUBE</a:t>
            </a:r>
            <a:r>
              <a:rPr b="1" lang="ar" sz="1200">
                <a:latin typeface="Mada"/>
                <a:ea typeface="Mada"/>
                <a:cs typeface="Mada"/>
                <a:sym typeface="Mada"/>
              </a:rPr>
              <a:t> (large bore)</a:t>
            </a:r>
            <a:endParaRPr b="1" sz="1200">
              <a:latin typeface="Mada"/>
              <a:ea typeface="Mada"/>
              <a:cs typeface="Mada"/>
              <a:sym typeface="Mada"/>
            </a:endParaRPr>
          </a:p>
          <a:p>
            <a:pPr indent="-304800" lvl="1" marL="914400" rtl="0" algn="l">
              <a:spcBef>
                <a:spcPts val="0"/>
              </a:spcBef>
              <a:spcAft>
                <a:spcPts val="0"/>
              </a:spcAft>
              <a:buSzPts val="1200"/>
              <a:buFont typeface="Mada"/>
              <a:buAutoNum type="arabicPeriod"/>
            </a:pPr>
            <a:r>
              <a:rPr lang="ar" sz="1200">
                <a:latin typeface="Mada"/>
                <a:ea typeface="Mada"/>
                <a:cs typeface="Mada"/>
                <a:sym typeface="Mada"/>
              </a:rPr>
              <a:t>Gross </a:t>
            </a:r>
            <a:r>
              <a:rPr lang="ar" sz="1200">
                <a:latin typeface="Mada"/>
                <a:ea typeface="Mada"/>
                <a:cs typeface="Mada"/>
                <a:sym typeface="Mada"/>
              </a:rPr>
              <a:t>appearance</a:t>
            </a:r>
            <a:r>
              <a:rPr lang="ar" sz="1200">
                <a:latin typeface="Mada"/>
                <a:ea typeface="Mada"/>
                <a:cs typeface="Mada"/>
                <a:sym typeface="Mada"/>
              </a:rPr>
              <a:t> of </a:t>
            </a:r>
            <a:r>
              <a:rPr b="1" lang="ar" sz="1200" u="sng">
                <a:latin typeface="Mada"/>
                <a:ea typeface="Mada"/>
                <a:cs typeface="Mada"/>
                <a:sym typeface="Mada"/>
              </a:rPr>
              <a:t>pus</a:t>
            </a:r>
            <a:r>
              <a:rPr lang="ar" sz="1200">
                <a:solidFill>
                  <a:srgbClr val="6AA84F"/>
                </a:solidFill>
                <a:latin typeface="Mada"/>
                <a:ea typeface="Mada"/>
                <a:cs typeface="Mada"/>
                <a:sym typeface="Mada"/>
              </a:rPr>
              <a:t> (Indicating empyema)</a:t>
            </a:r>
            <a:endParaRPr sz="1200">
              <a:solidFill>
                <a:srgbClr val="6AA84F"/>
              </a:solidFill>
              <a:latin typeface="Mada"/>
              <a:ea typeface="Mada"/>
              <a:cs typeface="Mada"/>
              <a:sym typeface="Mada"/>
            </a:endParaRPr>
          </a:p>
          <a:p>
            <a:pPr indent="-304800" lvl="1" marL="914400" rtl="0" algn="l">
              <a:spcBef>
                <a:spcPts val="0"/>
              </a:spcBef>
              <a:spcAft>
                <a:spcPts val="0"/>
              </a:spcAft>
              <a:buSzPts val="1200"/>
              <a:buFont typeface="Mada"/>
              <a:buAutoNum type="arabicPeriod"/>
            </a:pPr>
            <a:r>
              <a:rPr lang="ar" sz="1200">
                <a:latin typeface="Mada"/>
                <a:ea typeface="Mada"/>
                <a:cs typeface="Mada"/>
                <a:sym typeface="Mada"/>
              </a:rPr>
              <a:t>Gram stain </a:t>
            </a:r>
            <a:r>
              <a:rPr b="1" lang="ar" sz="1200" u="sng">
                <a:latin typeface="Mada"/>
                <a:ea typeface="Mada"/>
                <a:cs typeface="Mada"/>
                <a:sym typeface="Mada"/>
              </a:rPr>
              <a:t>positive</a:t>
            </a:r>
            <a:endParaRPr b="1" sz="1200" u="sng">
              <a:latin typeface="Mada"/>
              <a:ea typeface="Mada"/>
              <a:cs typeface="Mada"/>
              <a:sym typeface="Mada"/>
            </a:endParaRPr>
          </a:p>
          <a:p>
            <a:pPr indent="-304800" lvl="1" marL="914400" rtl="0" algn="l">
              <a:spcBef>
                <a:spcPts val="0"/>
              </a:spcBef>
              <a:spcAft>
                <a:spcPts val="0"/>
              </a:spcAft>
              <a:buSzPts val="1200"/>
              <a:buFont typeface="Mada"/>
              <a:buAutoNum type="arabicPeriod"/>
            </a:pPr>
            <a:r>
              <a:rPr lang="ar" sz="1200">
                <a:latin typeface="Mada"/>
                <a:ea typeface="Mada"/>
                <a:cs typeface="Mada"/>
                <a:sym typeface="Mada"/>
              </a:rPr>
              <a:t>pH below </a:t>
            </a:r>
            <a:r>
              <a:rPr b="1" lang="ar" sz="1200" u="sng">
                <a:latin typeface="Mada"/>
                <a:ea typeface="Mada"/>
                <a:cs typeface="Mada"/>
                <a:sym typeface="Mada"/>
              </a:rPr>
              <a:t>7.20</a:t>
            </a:r>
            <a:r>
              <a:rPr b="1" lang="ar" sz="1200">
                <a:latin typeface="Mada"/>
                <a:ea typeface="Mada"/>
                <a:cs typeface="Mada"/>
                <a:sym typeface="Mada"/>
              </a:rPr>
              <a:t> </a:t>
            </a:r>
            <a:r>
              <a:rPr lang="ar" sz="1200">
                <a:solidFill>
                  <a:srgbClr val="6AA84F"/>
                </a:solidFill>
                <a:latin typeface="Mada"/>
                <a:ea typeface="Mada"/>
                <a:cs typeface="Mada"/>
                <a:sym typeface="Mada"/>
              </a:rPr>
              <a:t>(Indicating complicated parapneumonic effusion or empyema)</a:t>
            </a:r>
            <a:endParaRPr sz="1200">
              <a:solidFill>
                <a:srgbClr val="6AA84F"/>
              </a:solidFill>
              <a:latin typeface="Mada"/>
              <a:ea typeface="Mada"/>
              <a:cs typeface="Mada"/>
              <a:sym typeface="Mada"/>
            </a:endParaRPr>
          </a:p>
        </p:txBody>
      </p:sp>
      <p:sp>
        <p:nvSpPr>
          <p:cNvPr id="317" name="Google Shape;317;p14"/>
          <p:cNvSpPr/>
          <p:nvPr/>
        </p:nvSpPr>
        <p:spPr>
          <a:xfrm>
            <a:off x="6570450" y="3932620"/>
            <a:ext cx="704100" cy="5622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cxnSp>
        <p:nvCxnSpPr>
          <p:cNvPr id="322" name="Google Shape;322;p15"/>
          <p:cNvCxnSpPr>
            <a:stCxn id="323" idx="2"/>
            <a:endCxn id="324" idx="6"/>
          </p:cNvCxnSpPr>
          <p:nvPr/>
        </p:nvCxnSpPr>
        <p:spPr>
          <a:xfrm>
            <a:off x="1206039" y="8086323"/>
            <a:ext cx="5256300" cy="0"/>
          </a:xfrm>
          <a:prstGeom prst="straightConnector1">
            <a:avLst/>
          </a:prstGeom>
          <a:noFill/>
          <a:ln cap="flat" cmpd="sng" w="19050">
            <a:solidFill>
              <a:srgbClr val="999999"/>
            </a:solidFill>
            <a:prstDash val="dash"/>
            <a:round/>
            <a:headEnd len="med" w="med" type="none"/>
            <a:tailEnd len="med" w="med" type="none"/>
          </a:ln>
        </p:spPr>
      </p:cxnSp>
      <p:sp>
        <p:nvSpPr>
          <p:cNvPr id="325" name="Google Shape;325;p15"/>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pSp>
        <p:nvGrpSpPr>
          <p:cNvPr id="326" name="Google Shape;326;p15"/>
          <p:cNvGrpSpPr/>
          <p:nvPr/>
        </p:nvGrpSpPr>
        <p:grpSpPr>
          <a:xfrm>
            <a:off x="208734" y="3138351"/>
            <a:ext cx="2461586" cy="516050"/>
            <a:chOff x="6289825" y="2649975"/>
            <a:chExt cx="2134200" cy="516050"/>
          </a:xfrm>
        </p:grpSpPr>
        <p:sp>
          <p:nvSpPr>
            <p:cNvPr id="327" name="Google Shape;327;p15"/>
            <p:cNvSpPr/>
            <p:nvPr/>
          </p:nvSpPr>
          <p:spPr>
            <a:xfrm>
              <a:off x="6349750" y="2649975"/>
              <a:ext cx="2007600" cy="463500"/>
            </a:xfrm>
            <a:prstGeom prst="homePlate">
              <a:avLst>
                <a:gd fmla="val 50000"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5"/>
            <p:cNvSpPr/>
            <p:nvPr/>
          </p:nvSpPr>
          <p:spPr>
            <a:xfrm>
              <a:off x="6289825" y="2702525"/>
              <a:ext cx="2134200" cy="463500"/>
            </a:xfrm>
            <a:prstGeom prst="homePlate">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200">
                  <a:solidFill>
                    <a:schemeClr val="lt1"/>
                  </a:solidFill>
                  <a:latin typeface="Mada"/>
                  <a:ea typeface="Mada"/>
                  <a:cs typeface="Mada"/>
                  <a:sym typeface="Mada"/>
                </a:rPr>
                <a:t>3</a:t>
              </a:r>
              <a:r>
                <a:rPr b="1" lang="ar" sz="2200">
                  <a:solidFill>
                    <a:schemeClr val="lt1"/>
                  </a:solidFill>
                  <a:latin typeface="Mada"/>
                  <a:ea typeface="Mada"/>
                  <a:cs typeface="Mada"/>
                  <a:sym typeface="Mada"/>
                </a:rPr>
                <a:t>. Pleural biopsy</a:t>
              </a:r>
              <a:endParaRPr b="1" sz="2200">
                <a:solidFill>
                  <a:schemeClr val="lt1"/>
                </a:solidFill>
                <a:latin typeface="Mada"/>
                <a:ea typeface="Mada"/>
                <a:cs typeface="Mada"/>
                <a:sym typeface="Mada"/>
              </a:endParaRPr>
            </a:p>
          </p:txBody>
        </p:sp>
      </p:grpSp>
      <p:grpSp>
        <p:nvGrpSpPr>
          <p:cNvPr id="329" name="Google Shape;329;p15"/>
          <p:cNvGrpSpPr/>
          <p:nvPr/>
        </p:nvGrpSpPr>
        <p:grpSpPr>
          <a:xfrm>
            <a:off x="448338" y="5429753"/>
            <a:ext cx="6963000" cy="969447"/>
            <a:chOff x="349628" y="8401248"/>
            <a:chExt cx="6963000" cy="969447"/>
          </a:xfrm>
        </p:grpSpPr>
        <p:sp>
          <p:nvSpPr>
            <p:cNvPr id="330" name="Google Shape;330;p15"/>
            <p:cNvSpPr txBox="1"/>
            <p:nvPr/>
          </p:nvSpPr>
          <p:spPr>
            <a:xfrm>
              <a:off x="349628" y="8401248"/>
              <a:ext cx="6963000" cy="382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ar" sz="2000">
                  <a:solidFill>
                    <a:schemeClr val="accent1"/>
                  </a:solidFill>
                  <a:latin typeface="Mada"/>
                  <a:ea typeface="Mada"/>
                  <a:cs typeface="Mada"/>
                  <a:sym typeface="Mada"/>
                </a:rPr>
                <a:t>When is pleural biopsy indicated?</a:t>
              </a:r>
              <a:endParaRPr b="1" sz="2000">
                <a:solidFill>
                  <a:schemeClr val="accent1"/>
                </a:solidFill>
                <a:latin typeface="Mada"/>
                <a:ea typeface="Mada"/>
                <a:cs typeface="Mada"/>
                <a:sym typeface="Mada"/>
              </a:endParaRPr>
            </a:p>
          </p:txBody>
        </p:sp>
        <p:sp>
          <p:nvSpPr>
            <p:cNvPr id="331" name="Google Shape;331;p15"/>
            <p:cNvSpPr/>
            <p:nvPr/>
          </p:nvSpPr>
          <p:spPr>
            <a:xfrm>
              <a:off x="886927" y="8987895"/>
              <a:ext cx="2649900" cy="38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CC0000"/>
                  </a:solidFill>
                  <a:latin typeface="Mada"/>
                  <a:ea typeface="Mada"/>
                  <a:cs typeface="Mada"/>
                  <a:sym typeface="Mada"/>
                </a:rPr>
                <a:t>Granulomatous disease e.g. TB</a:t>
              </a:r>
              <a:endParaRPr b="1">
                <a:latin typeface="Mada"/>
                <a:ea typeface="Mada"/>
                <a:cs typeface="Mada"/>
                <a:sym typeface="Mada"/>
              </a:endParaRPr>
            </a:p>
          </p:txBody>
        </p:sp>
        <p:sp>
          <p:nvSpPr>
            <p:cNvPr id="332" name="Google Shape;332;p15"/>
            <p:cNvSpPr/>
            <p:nvPr/>
          </p:nvSpPr>
          <p:spPr>
            <a:xfrm>
              <a:off x="5378652" y="8907182"/>
              <a:ext cx="1735800" cy="46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500">
                  <a:solidFill>
                    <a:srgbClr val="CC0000"/>
                  </a:solidFill>
                  <a:latin typeface="Mada"/>
                  <a:ea typeface="Mada"/>
                  <a:cs typeface="Mada"/>
                  <a:sym typeface="Mada"/>
                </a:rPr>
                <a:t>Malignancy</a:t>
              </a:r>
              <a:endParaRPr b="1" sz="1500">
                <a:solidFill>
                  <a:srgbClr val="666666"/>
                </a:solidFill>
                <a:latin typeface="Mada"/>
                <a:ea typeface="Mada"/>
                <a:cs typeface="Mada"/>
                <a:sym typeface="Mada"/>
              </a:endParaRPr>
            </a:p>
          </p:txBody>
        </p:sp>
      </p:grpSp>
      <p:grpSp>
        <p:nvGrpSpPr>
          <p:cNvPr id="333" name="Google Shape;333;p15"/>
          <p:cNvGrpSpPr/>
          <p:nvPr/>
        </p:nvGrpSpPr>
        <p:grpSpPr>
          <a:xfrm>
            <a:off x="208714" y="7356381"/>
            <a:ext cx="3598688" cy="516050"/>
            <a:chOff x="6289825" y="2649975"/>
            <a:chExt cx="2134200" cy="516050"/>
          </a:xfrm>
        </p:grpSpPr>
        <p:sp>
          <p:nvSpPr>
            <p:cNvPr id="334" name="Google Shape;334;p15"/>
            <p:cNvSpPr/>
            <p:nvPr/>
          </p:nvSpPr>
          <p:spPr>
            <a:xfrm>
              <a:off x="6349750" y="2649975"/>
              <a:ext cx="2007600" cy="463500"/>
            </a:xfrm>
            <a:prstGeom prst="homePlate">
              <a:avLst>
                <a:gd fmla="val 50000" name="adj"/>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5"/>
            <p:cNvSpPr/>
            <p:nvPr/>
          </p:nvSpPr>
          <p:spPr>
            <a:xfrm>
              <a:off x="6289825" y="2702525"/>
              <a:ext cx="2134200" cy="463500"/>
            </a:xfrm>
            <a:prstGeom prst="homePlate">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200">
                  <a:solidFill>
                    <a:schemeClr val="lt1"/>
                  </a:solidFill>
                  <a:latin typeface="Mada"/>
                  <a:ea typeface="Mada"/>
                  <a:cs typeface="Mada"/>
                  <a:sym typeface="Mada"/>
                </a:rPr>
                <a:t>4</a:t>
              </a:r>
              <a:r>
                <a:rPr b="1" lang="ar" sz="2200">
                  <a:solidFill>
                    <a:schemeClr val="lt1"/>
                  </a:solidFill>
                  <a:latin typeface="Mada"/>
                  <a:ea typeface="Mada"/>
                  <a:cs typeface="Mada"/>
                  <a:sym typeface="Mada"/>
                </a:rPr>
                <a:t>. Pulmonary function test</a:t>
              </a:r>
              <a:endParaRPr b="1" sz="2200">
                <a:solidFill>
                  <a:schemeClr val="lt1"/>
                </a:solidFill>
                <a:latin typeface="Mada"/>
                <a:ea typeface="Mada"/>
                <a:cs typeface="Mada"/>
                <a:sym typeface="Mada"/>
              </a:endParaRPr>
            </a:p>
          </p:txBody>
        </p:sp>
      </p:grpSp>
      <p:sp>
        <p:nvSpPr>
          <p:cNvPr id="336" name="Google Shape;336;p15"/>
          <p:cNvSpPr txBox="1"/>
          <p:nvPr/>
        </p:nvSpPr>
        <p:spPr>
          <a:xfrm>
            <a:off x="285455" y="990268"/>
            <a:ext cx="6989100" cy="370800"/>
          </a:xfrm>
          <a:prstGeom prst="rect">
            <a:avLst/>
          </a:prstGeom>
          <a:noFill/>
          <a:ln>
            <a:noFill/>
          </a:ln>
        </p:spPr>
        <p:txBody>
          <a:bodyPr anchorCtr="0" anchor="ctr" bIns="91425" lIns="91425" spcFirstLastPara="1" rIns="91425" wrap="square" tIns="91425">
            <a:noAutofit/>
          </a:bodyPr>
          <a:lstStyle/>
          <a:p>
            <a:pPr indent="-368300" lvl="0" marL="457200" rtl="0" algn="l">
              <a:lnSpc>
                <a:spcPct val="115000"/>
              </a:lnSpc>
              <a:spcBef>
                <a:spcPts val="1200"/>
              </a:spcBef>
              <a:spcAft>
                <a:spcPts val="0"/>
              </a:spcAft>
              <a:buSzPts val="2200"/>
              <a:buFont typeface="Mada"/>
              <a:buChar char="◄"/>
            </a:pPr>
            <a:r>
              <a:rPr b="1" lang="ar" sz="2200">
                <a:highlight>
                  <a:srgbClr val="E8F2FC"/>
                </a:highlight>
                <a:latin typeface="Mada"/>
                <a:ea typeface="Mada"/>
                <a:cs typeface="Mada"/>
                <a:sym typeface="Mada"/>
              </a:rPr>
              <a:t>Chest tube:</a:t>
            </a:r>
            <a:endParaRPr b="1" sz="2200">
              <a:highlight>
                <a:srgbClr val="E8F2FC"/>
              </a:highlight>
              <a:latin typeface="Mada"/>
              <a:ea typeface="Mada"/>
              <a:cs typeface="Mada"/>
              <a:sym typeface="Mada"/>
            </a:endParaRPr>
          </a:p>
        </p:txBody>
      </p:sp>
      <p:grpSp>
        <p:nvGrpSpPr>
          <p:cNvPr id="337" name="Google Shape;337;p15"/>
          <p:cNvGrpSpPr/>
          <p:nvPr/>
        </p:nvGrpSpPr>
        <p:grpSpPr>
          <a:xfrm>
            <a:off x="1419600" y="1804044"/>
            <a:ext cx="1692549" cy="1270736"/>
            <a:chOff x="10341183" y="1254356"/>
            <a:chExt cx="1692549" cy="1270736"/>
          </a:xfrm>
        </p:grpSpPr>
        <p:grpSp>
          <p:nvGrpSpPr>
            <p:cNvPr id="338" name="Google Shape;338;p15"/>
            <p:cNvGrpSpPr/>
            <p:nvPr/>
          </p:nvGrpSpPr>
          <p:grpSpPr>
            <a:xfrm>
              <a:off x="10913674" y="1254356"/>
              <a:ext cx="547571" cy="488306"/>
              <a:chOff x="2768600" y="1372700"/>
              <a:chExt cx="794203" cy="627015"/>
            </a:xfrm>
          </p:grpSpPr>
          <p:sp>
            <p:nvSpPr>
              <p:cNvPr id="339" name="Google Shape;339;p15"/>
              <p:cNvSpPr/>
              <p:nvPr/>
            </p:nvSpPr>
            <p:spPr>
              <a:xfrm>
                <a:off x="2768600" y="1372700"/>
                <a:ext cx="794203" cy="627015"/>
              </a:xfrm>
              <a:custGeom>
                <a:rect b="b" l="l" r="r" t="t"/>
                <a:pathLst>
                  <a:path extrusionOk="0" h="64112" w="89842">
                    <a:moveTo>
                      <a:pt x="19416" y="8720"/>
                    </a:moveTo>
                    <a:lnTo>
                      <a:pt x="19416" y="8720"/>
                    </a:lnTo>
                    <a:cubicBezTo>
                      <a:pt x="16514" y="10641"/>
                      <a:pt x="13775" y="12848"/>
                      <a:pt x="11241" y="15301"/>
                    </a:cubicBezTo>
                    <a:cubicBezTo>
                      <a:pt x="13571" y="12603"/>
                      <a:pt x="16310" y="10396"/>
                      <a:pt x="19416" y="8720"/>
                    </a:cubicBezTo>
                    <a:close/>
                    <a:moveTo>
                      <a:pt x="56621" y="1552"/>
                    </a:moveTo>
                    <a:cubicBezTo>
                      <a:pt x="56955" y="1552"/>
                      <a:pt x="57294" y="1650"/>
                      <a:pt x="57633" y="1690"/>
                    </a:cubicBezTo>
                    <a:cubicBezTo>
                      <a:pt x="60086" y="2058"/>
                      <a:pt x="62415" y="2712"/>
                      <a:pt x="64786" y="3284"/>
                    </a:cubicBezTo>
                    <a:cubicBezTo>
                      <a:pt x="69568" y="4428"/>
                      <a:pt x="73656" y="6758"/>
                      <a:pt x="77375" y="9783"/>
                    </a:cubicBezTo>
                    <a:cubicBezTo>
                      <a:pt x="80359" y="12194"/>
                      <a:pt x="82648" y="15178"/>
                      <a:pt x="84692" y="18448"/>
                    </a:cubicBezTo>
                    <a:cubicBezTo>
                      <a:pt x="86245" y="20941"/>
                      <a:pt x="87389" y="23639"/>
                      <a:pt x="88084" y="26459"/>
                    </a:cubicBezTo>
                    <a:lnTo>
                      <a:pt x="88084" y="26786"/>
                    </a:lnTo>
                    <a:cubicBezTo>
                      <a:pt x="88084" y="28789"/>
                      <a:pt x="87921" y="30792"/>
                      <a:pt x="87716" y="32795"/>
                    </a:cubicBezTo>
                    <a:cubicBezTo>
                      <a:pt x="87676" y="32999"/>
                      <a:pt x="87676" y="33204"/>
                      <a:pt x="87594" y="33408"/>
                    </a:cubicBezTo>
                    <a:cubicBezTo>
                      <a:pt x="87716" y="33694"/>
                      <a:pt x="87716" y="34062"/>
                      <a:pt x="87512" y="34307"/>
                    </a:cubicBezTo>
                    <a:cubicBezTo>
                      <a:pt x="87267" y="34716"/>
                      <a:pt x="87022" y="35166"/>
                      <a:pt x="86735" y="35697"/>
                    </a:cubicBezTo>
                    <a:lnTo>
                      <a:pt x="86735" y="34062"/>
                    </a:lnTo>
                    <a:cubicBezTo>
                      <a:pt x="88697" y="24171"/>
                      <a:pt x="82239" y="14851"/>
                      <a:pt x="73778" y="9865"/>
                    </a:cubicBezTo>
                    <a:cubicBezTo>
                      <a:pt x="68383" y="6717"/>
                      <a:pt x="62538" y="4510"/>
                      <a:pt x="56407" y="3325"/>
                    </a:cubicBezTo>
                    <a:lnTo>
                      <a:pt x="56407" y="3284"/>
                    </a:lnTo>
                    <a:cubicBezTo>
                      <a:pt x="56284" y="3284"/>
                      <a:pt x="56203" y="3243"/>
                      <a:pt x="56121" y="3243"/>
                    </a:cubicBezTo>
                    <a:cubicBezTo>
                      <a:pt x="55549" y="3120"/>
                      <a:pt x="54976" y="2998"/>
                      <a:pt x="54404" y="2916"/>
                    </a:cubicBezTo>
                    <a:cubicBezTo>
                      <a:pt x="54200" y="2793"/>
                      <a:pt x="53995" y="2712"/>
                      <a:pt x="53750" y="2671"/>
                    </a:cubicBezTo>
                    <a:cubicBezTo>
                      <a:pt x="52360" y="2507"/>
                      <a:pt x="51012" y="2344"/>
                      <a:pt x="49622" y="2139"/>
                    </a:cubicBezTo>
                    <a:cubicBezTo>
                      <a:pt x="50583" y="1984"/>
                      <a:pt x="51528" y="1811"/>
                      <a:pt x="52466" y="1811"/>
                    </a:cubicBezTo>
                    <a:cubicBezTo>
                      <a:pt x="53005" y="1811"/>
                      <a:pt x="53541" y="1868"/>
                      <a:pt x="54077" y="2017"/>
                    </a:cubicBezTo>
                    <a:cubicBezTo>
                      <a:pt x="54380" y="2118"/>
                      <a:pt x="54776" y="2250"/>
                      <a:pt x="55102" y="2250"/>
                    </a:cubicBezTo>
                    <a:cubicBezTo>
                      <a:pt x="55304" y="2250"/>
                      <a:pt x="55480" y="2199"/>
                      <a:pt x="55589" y="2058"/>
                    </a:cubicBezTo>
                    <a:cubicBezTo>
                      <a:pt x="55924" y="1660"/>
                      <a:pt x="56270" y="1552"/>
                      <a:pt x="56621" y="1552"/>
                    </a:cubicBezTo>
                    <a:close/>
                    <a:moveTo>
                      <a:pt x="86531" y="35043"/>
                    </a:moveTo>
                    <a:lnTo>
                      <a:pt x="86531" y="35043"/>
                    </a:lnTo>
                    <a:cubicBezTo>
                      <a:pt x="86490" y="35533"/>
                      <a:pt x="86408" y="35983"/>
                      <a:pt x="86327" y="36474"/>
                    </a:cubicBezTo>
                    <a:lnTo>
                      <a:pt x="85714" y="37495"/>
                    </a:lnTo>
                    <a:cubicBezTo>
                      <a:pt x="85836" y="37250"/>
                      <a:pt x="85918" y="37005"/>
                      <a:pt x="86041" y="36719"/>
                    </a:cubicBezTo>
                    <a:cubicBezTo>
                      <a:pt x="86245" y="36147"/>
                      <a:pt x="86368" y="35615"/>
                      <a:pt x="86531" y="35043"/>
                    </a:cubicBezTo>
                    <a:close/>
                    <a:moveTo>
                      <a:pt x="1668" y="41255"/>
                    </a:moveTo>
                    <a:cubicBezTo>
                      <a:pt x="1671" y="41269"/>
                      <a:pt x="1674" y="41283"/>
                      <a:pt x="1677" y="41297"/>
                    </a:cubicBezTo>
                    <a:lnTo>
                      <a:pt x="1677" y="41256"/>
                    </a:lnTo>
                    <a:cubicBezTo>
                      <a:pt x="1674" y="41256"/>
                      <a:pt x="1671" y="41255"/>
                      <a:pt x="1668" y="41255"/>
                    </a:cubicBezTo>
                    <a:close/>
                    <a:moveTo>
                      <a:pt x="1677" y="41297"/>
                    </a:moveTo>
                    <a:lnTo>
                      <a:pt x="1677" y="42605"/>
                    </a:lnTo>
                    <a:lnTo>
                      <a:pt x="1758" y="42605"/>
                    </a:lnTo>
                    <a:lnTo>
                      <a:pt x="1677" y="41297"/>
                    </a:lnTo>
                    <a:close/>
                    <a:moveTo>
                      <a:pt x="82280" y="44076"/>
                    </a:moveTo>
                    <a:lnTo>
                      <a:pt x="82280" y="44076"/>
                    </a:lnTo>
                    <a:cubicBezTo>
                      <a:pt x="82239" y="44240"/>
                      <a:pt x="82198" y="44403"/>
                      <a:pt x="82158" y="44567"/>
                    </a:cubicBezTo>
                    <a:cubicBezTo>
                      <a:pt x="82035" y="44730"/>
                      <a:pt x="81871" y="44853"/>
                      <a:pt x="81749" y="44975"/>
                    </a:cubicBezTo>
                    <a:lnTo>
                      <a:pt x="81095" y="45507"/>
                    </a:lnTo>
                    <a:cubicBezTo>
                      <a:pt x="81422" y="45098"/>
                      <a:pt x="81749" y="44689"/>
                      <a:pt x="82035" y="44281"/>
                    </a:cubicBezTo>
                    <a:lnTo>
                      <a:pt x="82280" y="44076"/>
                    </a:lnTo>
                    <a:close/>
                    <a:moveTo>
                      <a:pt x="43009" y="3180"/>
                    </a:moveTo>
                    <a:cubicBezTo>
                      <a:pt x="49664" y="3180"/>
                      <a:pt x="56292" y="4208"/>
                      <a:pt x="62661" y="6227"/>
                    </a:cubicBezTo>
                    <a:cubicBezTo>
                      <a:pt x="74351" y="9906"/>
                      <a:pt x="87185" y="18816"/>
                      <a:pt x="85795" y="32631"/>
                    </a:cubicBezTo>
                    <a:cubicBezTo>
                      <a:pt x="85346" y="37005"/>
                      <a:pt x="83220" y="41051"/>
                      <a:pt x="80441" y="44526"/>
                    </a:cubicBezTo>
                    <a:cubicBezTo>
                      <a:pt x="78765" y="46038"/>
                      <a:pt x="76967" y="47428"/>
                      <a:pt x="75086" y="48695"/>
                    </a:cubicBezTo>
                    <a:cubicBezTo>
                      <a:pt x="74473" y="48981"/>
                      <a:pt x="74065" y="49512"/>
                      <a:pt x="73860" y="50125"/>
                    </a:cubicBezTo>
                    <a:cubicBezTo>
                      <a:pt x="75086" y="49676"/>
                      <a:pt x="76231" y="48981"/>
                      <a:pt x="77212" y="48082"/>
                    </a:cubicBezTo>
                    <a:lnTo>
                      <a:pt x="77212" y="48082"/>
                    </a:lnTo>
                    <a:cubicBezTo>
                      <a:pt x="76517" y="48777"/>
                      <a:pt x="75822" y="49390"/>
                      <a:pt x="75168" y="50003"/>
                    </a:cubicBezTo>
                    <a:cubicBezTo>
                      <a:pt x="74596" y="50493"/>
                      <a:pt x="73983" y="50984"/>
                      <a:pt x="73411" y="51433"/>
                    </a:cubicBezTo>
                    <a:cubicBezTo>
                      <a:pt x="72675" y="51924"/>
                      <a:pt x="71980" y="52374"/>
                      <a:pt x="71244" y="52823"/>
                    </a:cubicBezTo>
                    <a:cubicBezTo>
                      <a:pt x="70999" y="52946"/>
                      <a:pt x="70631" y="53068"/>
                      <a:pt x="70631" y="53436"/>
                    </a:cubicBezTo>
                    <a:cubicBezTo>
                      <a:pt x="66871" y="55930"/>
                      <a:pt x="62865" y="57932"/>
                      <a:pt x="58614" y="59445"/>
                    </a:cubicBezTo>
                    <a:lnTo>
                      <a:pt x="58614" y="59486"/>
                    </a:lnTo>
                    <a:cubicBezTo>
                      <a:pt x="53053" y="61522"/>
                      <a:pt x="47116" y="62725"/>
                      <a:pt x="41212" y="62725"/>
                    </a:cubicBezTo>
                    <a:cubicBezTo>
                      <a:pt x="36095" y="62725"/>
                      <a:pt x="31003" y="61821"/>
                      <a:pt x="26201" y="59772"/>
                    </a:cubicBezTo>
                    <a:cubicBezTo>
                      <a:pt x="24893" y="59200"/>
                      <a:pt x="23585" y="58546"/>
                      <a:pt x="22359" y="57810"/>
                    </a:cubicBezTo>
                    <a:cubicBezTo>
                      <a:pt x="20806" y="57278"/>
                      <a:pt x="19293" y="56543"/>
                      <a:pt x="17904" y="55643"/>
                    </a:cubicBezTo>
                    <a:lnTo>
                      <a:pt x="17863" y="55643"/>
                    </a:lnTo>
                    <a:cubicBezTo>
                      <a:pt x="17985" y="55930"/>
                      <a:pt x="18026" y="56297"/>
                      <a:pt x="17945" y="56624"/>
                    </a:cubicBezTo>
                    <a:cubicBezTo>
                      <a:pt x="18435" y="56992"/>
                      <a:pt x="18926" y="57319"/>
                      <a:pt x="19457" y="57646"/>
                    </a:cubicBezTo>
                    <a:cubicBezTo>
                      <a:pt x="18231" y="57238"/>
                      <a:pt x="17086" y="56747"/>
                      <a:pt x="15942" y="56175"/>
                    </a:cubicBezTo>
                    <a:cubicBezTo>
                      <a:pt x="13489" y="54949"/>
                      <a:pt x="11323" y="53273"/>
                      <a:pt x="9484" y="51311"/>
                    </a:cubicBezTo>
                    <a:cubicBezTo>
                      <a:pt x="8380" y="50125"/>
                      <a:pt x="7440" y="48818"/>
                      <a:pt x="6663" y="47428"/>
                    </a:cubicBezTo>
                    <a:cubicBezTo>
                      <a:pt x="6541" y="47019"/>
                      <a:pt x="6377" y="46692"/>
                      <a:pt x="6091" y="46406"/>
                    </a:cubicBezTo>
                    <a:cubicBezTo>
                      <a:pt x="5887" y="45956"/>
                      <a:pt x="5682" y="45466"/>
                      <a:pt x="5478" y="45016"/>
                    </a:cubicBezTo>
                    <a:cubicBezTo>
                      <a:pt x="5274" y="43381"/>
                      <a:pt x="4701" y="41746"/>
                      <a:pt x="5233" y="40152"/>
                    </a:cubicBezTo>
                    <a:cubicBezTo>
                      <a:pt x="5151" y="39825"/>
                      <a:pt x="5069" y="39457"/>
                      <a:pt x="4988" y="39130"/>
                    </a:cubicBezTo>
                    <a:cubicBezTo>
                      <a:pt x="4988" y="39090"/>
                      <a:pt x="4988" y="39049"/>
                      <a:pt x="4988" y="39008"/>
                    </a:cubicBezTo>
                    <a:cubicBezTo>
                      <a:pt x="4783" y="37986"/>
                      <a:pt x="4742" y="36923"/>
                      <a:pt x="4783" y="35860"/>
                    </a:cubicBezTo>
                    <a:lnTo>
                      <a:pt x="4783" y="35615"/>
                    </a:lnTo>
                    <a:cubicBezTo>
                      <a:pt x="4824" y="35288"/>
                      <a:pt x="4865" y="35002"/>
                      <a:pt x="4906" y="34675"/>
                    </a:cubicBezTo>
                    <a:lnTo>
                      <a:pt x="4906" y="34553"/>
                    </a:lnTo>
                    <a:cubicBezTo>
                      <a:pt x="4947" y="34185"/>
                      <a:pt x="5028" y="33817"/>
                      <a:pt x="5110" y="33490"/>
                    </a:cubicBezTo>
                    <a:cubicBezTo>
                      <a:pt x="5274" y="32754"/>
                      <a:pt x="5519" y="32018"/>
                      <a:pt x="5764" y="31323"/>
                    </a:cubicBezTo>
                    <a:cubicBezTo>
                      <a:pt x="6050" y="29525"/>
                      <a:pt x="6541" y="27727"/>
                      <a:pt x="7276" y="26051"/>
                    </a:cubicBezTo>
                    <a:cubicBezTo>
                      <a:pt x="8012" y="24334"/>
                      <a:pt x="8952" y="22658"/>
                      <a:pt x="10097" y="21146"/>
                    </a:cubicBezTo>
                    <a:lnTo>
                      <a:pt x="10179" y="21023"/>
                    </a:lnTo>
                    <a:cubicBezTo>
                      <a:pt x="10342" y="20778"/>
                      <a:pt x="10546" y="20533"/>
                      <a:pt x="10751" y="20287"/>
                    </a:cubicBezTo>
                    <a:lnTo>
                      <a:pt x="10914" y="20042"/>
                    </a:lnTo>
                    <a:cubicBezTo>
                      <a:pt x="11119" y="19838"/>
                      <a:pt x="11282" y="19634"/>
                      <a:pt x="11446" y="19388"/>
                    </a:cubicBezTo>
                    <a:cubicBezTo>
                      <a:pt x="11527" y="19307"/>
                      <a:pt x="11609" y="19266"/>
                      <a:pt x="11650" y="19184"/>
                    </a:cubicBezTo>
                    <a:cubicBezTo>
                      <a:pt x="11895" y="18898"/>
                      <a:pt x="12181" y="18612"/>
                      <a:pt x="12386" y="18366"/>
                    </a:cubicBezTo>
                    <a:cubicBezTo>
                      <a:pt x="14470" y="16077"/>
                      <a:pt x="16882" y="14156"/>
                      <a:pt x="19539" y="12644"/>
                    </a:cubicBezTo>
                    <a:cubicBezTo>
                      <a:pt x="22155" y="10478"/>
                      <a:pt x="25016" y="8598"/>
                      <a:pt x="28040" y="6963"/>
                    </a:cubicBezTo>
                    <a:cubicBezTo>
                      <a:pt x="30779" y="5450"/>
                      <a:pt x="33681" y="4306"/>
                      <a:pt x="36706" y="3488"/>
                    </a:cubicBezTo>
                    <a:cubicBezTo>
                      <a:pt x="38805" y="3282"/>
                      <a:pt x="40908" y="3180"/>
                      <a:pt x="43009" y="3180"/>
                    </a:cubicBezTo>
                    <a:close/>
                    <a:moveTo>
                      <a:pt x="50575" y="0"/>
                    </a:moveTo>
                    <a:cubicBezTo>
                      <a:pt x="48864" y="0"/>
                      <a:pt x="47142" y="76"/>
                      <a:pt x="45412" y="218"/>
                    </a:cubicBezTo>
                    <a:cubicBezTo>
                      <a:pt x="43736" y="259"/>
                      <a:pt x="42060" y="504"/>
                      <a:pt x="40384" y="913"/>
                    </a:cubicBezTo>
                    <a:lnTo>
                      <a:pt x="39485" y="995"/>
                    </a:lnTo>
                    <a:cubicBezTo>
                      <a:pt x="38463" y="1077"/>
                      <a:pt x="37482" y="1322"/>
                      <a:pt x="36542" y="1731"/>
                    </a:cubicBezTo>
                    <a:cubicBezTo>
                      <a:pt x="36174" y="1731"/>
                      <a:pt x="35806" y="1853"/>
                      <a:pt x="35520" y="2058"/>
                    </a:cubicBezTo>
                    <a:lnTo>
                      <a:pt x="34866" y="2058"/>
                    </a:lnTo>
                    <a:cubicBezTo>
                      <a:pt x="34172" y="2180"/>
                      <a:pt x="33477" y="2385"/>
                      <a:pt x="32823" y="2630"/>
                    </a:cubicBezTo>
                    <a:lnTo>
                      <a:pt x="32659" y="2712"/>
                    </a:lnTo>
                    <a:cubicBezTo>
                      <a:pt x="32496" y="2753"/>
                      <a:pt x="32332" y="2793"/>
                      <a:pt x="32169" y="2834"/>
                    </a:cubicBezTo>
                    <a:cubicBezTo>
                      <a:pt x="32290" y="2899"/>
                      <a:pt x="32404" y="2922"/>
                      <a:pt x="32514" y="2922"/>
                    </a:cubicBezTo>
                    <a:cubicBezTo>
                      <a:pt x="32793" y="2922"/>
                      <a:pt x="33042" y="2772"/>
                      <a:pt x="33285" y="2772"/>
                    </a:cubicBezTo>
                    <a:cubicBezTo>
                      <a:pt x="33431" y="2772"/>
                      <a:pt x="33574" y="2826"/>
                      <a:pt x="33722" y="2998"/>
                    </a:cubicBezTo>
                    <a:cubicBezTo>
                      <a:pt x="32986" y="3120"/>
                      <a:pt x="32250" y="3243"/>
                      <a:pt x="31515" y="3407"/>
                    </a:cubicBezTo>
                    <a:cubicBezTo>
                      <a:pt x="31405" y="3385"/>
                      <a:pt x="31293" y="3374"/>
                      <a:pt x="31179" y="3374"/>
                    </a:cubicBezTo>
                    <a:cubicBezTo>
                      <a:pt x="30868" y="3374"/>
                      <a:pt x="30547" y="3450"/>
                      <a:pt x="30248" y="3570"/>
                    </a:cubicBezTo>
                    <a:cubicBezTo>
                      <a:pt x="30207" y="3568"/>
                      <a:pt x="30168" y="3567"/>
                      <a:pt x="30128" y="3567"/>
                    </a:cubicBezTo>
                    <a:cubicBezTo>
                      <a:pt x="29324" y="3567"/>
                      <a:pt x="28656" y="3951"/>
                      <a:pt x="27877" y="4224"/>
                    </a:cubicBezTo>
                    <a:lnTo>
                      <a:pt x="27305" y="4469"/>
                    </a:lnTo>
                    <a:cubicBezTo>
                      <a:pt x="26692" y="4674"/>
                      <a:pt x="26038" y="4837"/>
                      <a:pt x="25425" y="5082"/>
                    </a:cubicBezTo>
                    <a:cubicBezTo>
                      <a:pt x="18272" y="7494"/>
                      <a:pt x="12018" y="11704"/>
                      <a:pt x="8094" y="18244"/>
                    </a:cubicBezTo>
                    <a:cubicBezTo>
                      <a:pt x="7890" y="18612"/>
                      <a:pt x="7644" y="18980"/>
                      <a:pt x="7481" y="19347"/>
                    </a:cubicBezTo>
                    <a:cubicBezTo>
                      <a:pt x="6336" y="20696"/>
                      <a:pt x="5233" y="22127"/>
                      <a:pt x="4211" y="23598"/>
                    </a:cubicBezTo>
                    <a:cubicBezTo>
                      <a:pt x="4047" y="23803"/>
                      <a:pt x="3761" y="24211"/>
                      <a:pt x="3884" y="24252"/>
                    </a:cubicBezTo>
                    <a:cubicBezTo>
                      <a:pt x="5560" y="24498"/>
                      <a:pt x="4129" y="25315"/>
                      <a:pt x="4047" y="25560"/>
                    </a:cubicBezTo>
                    <a:cubicBezTo>
                      <a:pt x="3843" y="25969"/>
                      <a:pt x="3680" y="26419"/>
                      <a:pt x="3516" y="26827"/>
                    </a:cubicBezTo>
                    <a:cubicBezTo>
                      <a:pt x="3475" y="26950"/>
                      <a:pt x="3393" y="27073"/>
                      <a:pt x="3353" y="27195"/>
                    </a:cubicBezTo>
                    <a:cubicBezTo>
                      <a:pt x="3230" y="27481"/>
                      <a:pt x="3107" y="27808"/>
                      <a:pt x="3026" y="28094"/>
                    </a:cubicBezTo>
                    <a:lnTo>
                      <a:pt x="2862" y="28503"/>
                    </a:lnTo>
                    <a:cubicBezTo>
                      <a:pt x="2739" y="28830"/>
                      <a:pt x="2658" y="29116"/>
                      <a:pt x="2535" y="29443"/>
                    </a:cubicBezTo>
                    <a:lnTo>
                      <a:pt x="2412" y="29811"/>
                    </a:lnTo>
                    <a:cubicBezTo>
                      <a:pt x="2290" y="30220"/>
                      <a:pt x="2126" y="30669"/>
                      <a:pt x="2004" y="31119"/>
                    </a:cubicBezTo>
                    <a:cubicBezTo>
                      <a:pt x="1677" y="32223"/>
                      <a:pt x="1431" y="33367"/>
                      <a:pt x="1186" y="34512"/>
                    </a:cubicBezTo>
                    <a:cubicBezTo>
                      <a:pt x="737" y="36801"/>
                      <a:pt x="1" y="39090"/>
                      <a:pt x="491" y="41665"/>
                    </a:cubicBezTo>
                    <a:cubicBezTo>
                      <a:pt x="543" y="41067"/>
                      <a:pt x="680" y="40890"/>
                      <a:pt x="855" y="40890"/>
                    </a:cubicBezTo>
                    <a:cubicBezTo>
                      <a:pt x="1095" y="40890"/>
                      <a:pt x="1408" y="41224"/>
                      <a:pt x="1668" y="41255"/>
                    </a:cubicBezTo>
                    <a:lnTo>
                      <a:pt x="1668" y="41255"/>
                    </a:lnTo>
                    <a:cubicBezTo>
                      <a:pt x="1226" y="39225"/>
                      <a:pt x="1150" y="37196"/>
                      <a:pt x="1881" y="35206"/>
                    </a:cubicBezTo>
                    <a:lnTo>
                      <a:pt x="1840" y="35206"/>
                    </a:lnTo>
                    <a:cubicBezTo>
                      <a:pt x="1922" y="34961"/>
                      <a:pt x="2004" y="34757"/>
                      <a:pt x="2126" y="34512"/>
                    </a:cubicBezTo>
                    <a:cubicBezTo>
                      <a:pt x="2331" y="35656"/>
                      <a:pt x="2412" y="36801"/>
                      <a:pt x="2331" y="37945"/>
                    </a:cubicBezTo>
                    <a:cubicBezTo>
                      <a:pt x="2249" y="39212"/>
                      <a:pt x="2535" y="40438"/>
                      <a:pt x="3230" y="41501"/>
                    </a:cubicBezTo>
                    <a:cubicBezTo>
                      <a:pt x="3843" y="44975"/>
                      <a:pt x="5601" y="48327"/>
                      <a:pt x="7603" y="51025"/>
                    </a:cubicBezTo>
                    <a:cubicBezTo>
                      <a:pt x="11200" y="55766"/>
                      <a:pt x="17536" y="59322"/>
                      <a:pt x="23422" y="60221"/>
                    </a:cubicBezTo>
                    <a:cubicBezTo>
                      <a:pt x="23446" y="60233"/>
                      <a:pt x="23470" y="60238"/>
                      <a:pt x="23494" y="60238"/>
                    </a:cubicBezTo>
                    <a:cubicBezTo>
                      <a:pt x="23551" y="60238"/>
                      <a:pt x="23609" y="60209"/>
                      <a:pt x="23667" y="60180"/>
                    </a:cubicBezTo>
                    <a:cubicBezTo>
                      <a:pt x="24689" y="60671"/>
                      <a:pt x="25711" y="61161"/>
                      <a:pt x="26732" y="61570"/>
                    </a:cubicBezTo>
                    <a:cubicBezTo>
                      <a:pt x="31145" y="63348"/>
                      <a:pt x="35815" y="64112"/>
                      <a:pt x="40520" y="64112"/>
                    </a:cubicBezTo>
                    <a:cubicBezTo>
                      <a:pt x="47497" y="64112"/>
                      <a:pt x="54548" y="62433"/>
                      <a:pt x="60944" y="59894"/>
                    </a:cubicBezTo>
                    <a:cubicBezTo>
                      <a:pt x="67157" y="57442"/>
                      <a:pt x="72838" y="53845"/>
                      <a:pt x="77702" y="49226"/>
                    </a:cubicBezTo>
                    <a:cubicBezTo>
                      <a:pt x="78438" y="48654"/>
                      <a:pt x="79174" y="48082"/>
                      <a:pt x="79950" y="47510"/>
                    </a:cubicBezTo>
                    <a:lnTo>
                      <a:pt x="79950" y="47510"/>
                    </a:lnTo>
                    <a:lnTo>
                      <a:pt x="78561" y="49063"/>
                    </a:lnTo>
                    <a:cubicBezTo>
                      <a:pt x="79787" y="48164"/>
                      <a:pt x="80890" y="47142"/>
                      <a:pt x="81912" y="45997"/>
                    </a:cubicBezTo>
                    <a:lnTo>
                      <a:pt x="82198" y="45752"/>
                    </a:lnTo>
                    <a:lnTo>
                      <a:pt x="82198" y="45752"/>
                    </a:lnTo>
                    <a:cubicBezTo>
                      <a:pt x="82444" y="46447"/>
                      <a:pt x="81749" y="46733"/>
                      <a:pt x="82117" y="47510"/>
                    </a:cubicBezTo>
                    <a:cubicBezTo>
                      <a:pt x="84692" y="43749"/>
                      <a:pt x="86695" y="39825"/>
                      <a:pt x="89024" y="36065"/>
                    </a:cubicBezTo>
                    <a:lnTo>
                      <a:pt x="89065" y="36187"/>
                    </a:lnTo>
                    <a:cubicBezTo>
                      <a:pt x="89065" y="36433"/>
                      <a:pt x="89024" y="36678"/>
                      <a:pt x="88984" y="36964"/>
                    </a:cubicBezTo>
                    <a:cubicBezTo>
                      <a:pt x="89024" y="37741"/>
                      <a:pt x="88943" y="38558"/>
                      <a:pt x="88738" y="39294"/>
                    </a:cubicBezTo>
                    <a:cubicBezTo>
                      <a:pt x="88534" y="39907"/>
                      <a:pt x="88330" y="40520"/>
                      <a:pt x="88207" y="41133"/>
                    </a:cubicBezTo>
                    <a:lnTo>
                      <a:pt x="88616" y="41215"/>
                    </a:lnTo>
                    <a:cubicBezTo>
                      <a:pt x="88738" y="40929"/>
                      <a:pt x="88861" y="40684"/>
                      <a:pt x="88943" y="40397"/>
                    </a:cubicBezTo>
                    <a:lnTo>
                      <a:pt x="88943" y="40397"/>
                    </a:lnTo>
                    <a:cubicBezTo>
                      <a:pt x="88738" y="41297"/>
                      <a:pt x="88493" y="42196"/>
                      <a:pt x="88248" y="43136"/>
                    </a:cubicBezTo>
                    <a:cubicBezTo>
                      <a:pt x="89270" y="41992"/>
                      <a:pt x="89842" y="40479"/>
                      <a:pt x="89801" y="38967"/>
                    </a:cubicBezTo>
                    <a:cubicBezTo>
                      <a:pt x="89597" y="35288"/>
                      <a:pt x="89638" y="31610"/>
                      <a:pt x="89392" y="27972"/>
                    </a:cubicBezTo>
                    <a:cubicBezTo>
                      <a:pt x="89311" y="26623"/>
                      <a:pt x="89065" y="25315"/>
                      <a:pt x="88657" y="24007"/>
                    </a:cubicBezTo>
                    <a:cubicBezTo>
                      <a:pt x="88411" y="23271"/>
                      <a:pt x="88166" y="22576"/>
                      <a:pt x="87880" y="21882"/>
                    </a:cubicBezTo>
                    <a:cubicBezTo>
                      <a:pt x="86981" y="19756"/>
                      <a:pt x="85836" y="17753"/>
                      <a:pt x="84487" y="15873"/>
                    </a:cubicBezTo>
                    <a:cubicBezTo>
                      <a:pt x="80809" y="10559"/>
                      <a:pt x="75740" y="6390"/>
                      <a:pt x="69855" y="3856"/>
                    </a:cubicBezTo>
                    <a:cubicBezTo>
                      <a:pt x="63652" y="1128"/>
                      <a:pt x="57191" y="0"/>
                      <a:pt x="505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t>        </a:t>
                </a:r>
                <a:endParaRPr/>
              </a:p>
            </p:txBody>
          </p:sp>
          <p:sp>
            <p:nvSpPr>
              <p:cNvPr id="340" name="Google Shape;340;p15"/>
              <p:cNvSpPr/>
              <p:nvPr/>
            </p:nvSpPr>
            <p:spPr>
              <a:xfrm>
                <a:off x="2798950" y="1395650"/>
                <a:ext cx="733500" cy="581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1" name="Google Shape;341;p15"/>
            <p:cNvSpPr txBox="1"/>
            <p:nvPr/>
          </p:nvSpPr>
          <p:spPr>
            <a:xfrm>
              <a:off x="10858658" y="1335354"/>
              <a:ext cx="658716" cy="36076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3000">
                  <a:solidFill>
                    <a:srgbClr val="0A1533"/>
                  </a:solidFill>
                  <a:latin typeface="Neucha"/>
                  <a:ea typeface="Neucha"/>
                  <a:cs typeface="Neucha"/>
                  <a:sym typeface="Neucha"/>
                </a:rPr>
                <a:t>02</a:t>
              </a:r>
              <a:endParaRPr b="1" sz="3000">
                <a:solidFill>
                  <a:srgbClr val="0A1533"/>
                </a:solidFill>
                <a:latin typeface="Neucha"/>
                <a:ea typeface="Neucha"/>
                <a:cs typeface="Neucha"/>
                <a:sym typeface="Neucha"/>
              </a:endParaRPr>
            </a:p>
          </p:txBody>
        </p:sp>
        <p:sp>
          <p:nvSpPr>
            <p:cNvPr id="342" name="Google Shape;342;p15"/>
            <p:cNvSpPr txBox="1"/>
            <p:nvPr/>
          </p:nvSpPr>
          <p:spPr>
            <a:xfrm>
              <a:off x="10341183" y="1735882"/>
              <a:ext cx="1692549" cy="78921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ar" sz="1200">
                  <a:solidFill>
                    <a:srgbClr val="0A1533"/>
                  </a:solidFill>
                  <a:latin typeface="Mada"/>
                  <a:ea typeface="Mada"/>
                  <a:cs typeface="Mada"/>
                  <a:sym typeface="Mada"/>
                </a:rPr>
                <a:t>Complicated parapneumonic effusion</a:t>
              </a:r>
              <a:endParaRPr sz="1200">
                <a:solidFill>
                  <a:srgbClr val="0A1533"/>
                </a:solidFill>
                <a:latin typeface="Mada"/>
                <a:ea typeface="Mada"/>
                <a:cs typeface="Mada"/>
                <a:sym typeface="Mada"/>
              </a:endParaRPr>
            </a:p>
          </p:txBody>
        </p:sp>
      </p:grpSp>
      <p:grpSp>
        <p:nvGrpSpPr>
          <p:cNvPr id="343" name="Google Shape;343;p15"/>
          <p:cNvGrpSpPr/>
          <p:nvPr/>
        </p:nvGrpSpPr>
        <p:grpSpPr>
          <a:xfrm>
            <a:off x="2933716" y="1795433"/>
            <a:ext cx="1692549" cy="1110613"/>
            <a:chOff x="12375105" y="1254358"/>
            <a:chExt cx="1692549" cy="1110613"/>
          </a:xfrm>
        </p:grpSpPr>
        <p:grpSp>
          <p:nvGrpSpPr>
            <p:cNvPr id="344" name="Google Shape;344;p15"/>
            <p:cNvGrpSpPr/>
            <p:nvPr/>
          </p:nvGrpSpPr>
          <p:grpSpPr>
            <a:xfrm>
              <a:off x="12947590" y="1254358"/>
              <a:ext cx="547571" cy="488306"/>
              <a:chOff x="2768600" y="1372700"/>
              <a:chExt cx="794203" cy="627015"/>
            </a:xfrm>
          </p:grpSpPr>
          <p:sp>
            <p:nvSpPr>
              <p:cNvPr id="345" name="Google Shape;345;p15"/>
              <p:cNvSpPr/>
              <p:nvPr/>
            </p:nvSpPr>
            <p:spPr>
              <a:xfrm>
                <a:off x="2768600" y="1372700"/>
                <a:ext cx="794203" cy="627015"/>
              </a:xfrm>
              <a:custGeom>
                <a:rect b="b" l="l" r="r" t="t"/>
                <a:pathLst>
                  <a:path extrusionOk="0" h="64112" w="89842">
                    <a:moveTo>
                      <a:pt x="19416" y="8720"/>
                    </a:moveTo>
                    <a:lnTo>
                      <a:pt x="19416" y="8720"/>
                    </a:lnTo>
                    <a:cubicBezTo>
                      <a:pt x="16514" y="10641"/>
                      <a:pt x="13775" y="12848"/>
                      <a:pt x="11241" y="15301"/>
                    </a:cubicBezTo>
                    <a:cubicBezTo>
                      <a:pt x="13571" y="12603"/>
                      <a:pt x="16310" y="10396"/>
                      <a:pt x="19416" y="8720"/>
                    </a:cubicBezTo>
                    <a:close/>
                    <a:moveTo>
                      <a:pt x="56621" y="1552"/>
                    </a:moveTo>
                    <a:cubicBezTo>
                      <a:pt x="56955" y="1552"/>
                      <a:pt x="57294" y="1650"/>
                      <a:pt x="57633" y="1690"/>
                    </a:cubicBezTo>
                    <a:cubicBezTo>
                      <a:pt x="60086" y="2058"/>
                      <a:pt x="62415" y="2712"/>
                      <a:pt x="64786" y="3284"/>
                    </a:cubicBezTo>
                    <a:cubicBezTo>
                      <a:pt x="69568" y="4428"/>
                      <a:pt x="73656" y="6758"/>
                      <a:pt x="77375" y="9783"/>
                    </a:cubicBezTo>
                    <a:cubicBezTo>
                      <a:pt x="80359" y="12194"/>
                      <a:pt x="82648" y="15178"/>
                      <a:pt x="84692" y="18448"/>
                    </a:cubicBezTo>
                    <a:cubicBezTo>
                      <a:pt x="86245" y="20941"/>
                      <a:pt x="87389" y="23639"/>
                      <a:pt x="88084" y="26459"/>
                    </a:cubicBezTo>
                    <a:lnTo>
                      <a:pt x="88084" y="26786"/>
                    </a:lnTo>
                    <a:cubicBezTo>
                      <a:pt x="88084" y="28789"/>
                      <a:pt x="87921" y="30792"/>
                      <a:pt x="87716" y="32795"/>
                    </a:cubicBezTo>
                    <a:cubicBezTo>
                      <a:pt x="87676" y="32999"/>
                      <a:pt x="87676" y="33204"/>
                      <a:pt x="87594" y="33408"/>
                    </a:cubicBezTo>
                    <a:cubicBezTo>
                      <a:pt x="87716" y="33694"/>
                      <a:pt x="87716" y="34062"/>
                      <a:pt x="87512" y="34307"/>
                    </a:cubicBezTo>
                    <a:cubicBezTo>
                      <a:pt x="87267" y="34716"/>
                      <a:pt x="87022" y="35166"/>
                      <a:pt x="86735" y="35697"/>
                    </a:cubicBezTo>
                    <a:lnTo>
                      <a:pt x="86735" y="34062"/>
                    </a:lnTo>
                    <a:cubicBezTo>
                      <a:pt x="88697" y="24171"/>
                      <a:pt x="82239" y="14851"/>
                      <a:pt x="73778" y="9865"/>
                    </a:cubicBezTo>
                    <a:cubicBezTo>
                      <a:pt x="68383" y="6717"/>
                      <a:pt x="62538" y="4510"/>
                      <a:pt x="56407" y="3325"/>
                    </a:cubicBezTo>
                    <a:lnTo>
                      <a:pt x="56407" y="3284"/>
                    </a:lnTo>
                    <a:cubicBezTo>
                      <a:pt x="56284" y="3284"/>
                      <a:pt x="56203" y="3243"/>
                      <a:pt x="56121" y="3243"/>
                    </a:cubicBezTo>
                    <a:cubicBezTo>
                      <a:pt x="55549" y="3120"/>
                      <a:pt x="54976" y="2998"/>
                      <a:pt x="54404" y="2916"/>
                    </a:cubicBezTo>
                    <a:cubicBezTo>
                      <a:pt x="54200" y="2793"/>
                      <a:pt x="53995" y="2712"/>
                      <a:pt x="53750" y="2671"/>
                    </a:cubicBezTo>
                    <a:cubicBezTo>
                      <a:pt x="52360" y="2507"/>
                      <a:pt x="51012" y="2344"/>
                      <a:pt x="49622" y="2139"/>
                    </a:cubicBezTo>
                    <a:cubicBezTo>
                      <a:pt x="50583" y="1984"/>
                      <a:pt x="51528" y="1811"/>
                      <a:pt x="52466" y="1811"/>
                    </a:cubicBezTo>
                    <a:cubicBezTo>
                      <a:pt x="53005" y="1811"/>
                      <a:pt x="53541" y="1868"/>
                      <a:pt x="54077" y="2017"/>
                    </a:cubicBezTo>
                    <a:cubicBezTo>
                      <a:pt x="54380" y="2118"/>
                      <a:pt x="54776" y="2250"/>
                      <a:pt x="55102" y="2250"/>
                    </a:cubicBezTo>
                    <a:cubicBezTo>
                      <a:pt x="55304" y="2250"/>
                      <a:pt x="55480" y="2199"/>
                      <a:pt x="55589" y="2058"/>
                    </a:cubicBezTo>
                    <a:cubicBezTo>
                      <a:pt x="55924" y="1660"/>
                      <a:pt x="56270" y="1552"/>
                      <a:pt x="56621" y="1552"/>
                    </a:cubicBezTo>
                    <a:close/>
                    <a:moveTo>
                      <a:pt x="86531" y="35043"/>
                    </a:moveTo>
                    <a:lnTo>
                      <a:pt x="86531" y="35043"/>
                    </a:lnTo>
                    <a:cubicBezTo>
                      <a:pt x="86490" y="35533"/>
                      <a:pt x="86408" y="35983"/>
                      <a:pt x="86327" y="36474"/>
                    </a:cubicBezTo>
                    <a:lnTo>
                      <a:pt x="85714" y="37495"/>
                    </a:lnTo>
                    <a:cubicBezTo>
                      <a:pt x="85836" y="37250"/>
                      <a:pt x="85918" y="37005"/>
                      <a:pt x="86041" y="36719"/>
                    </a:cubicBezTo>
                    <a:cubicBezTo>
                      <a:pt x="86245" y="36147"/>
                      <a:pt x="86368" y="35615"/>
                      <a:pt x="86531" y="35043"/>
                    </a:cubicBezTo>
                    <a:close/>
                    <a:moveTo>
                      <a:pt x="1668" y="41255"/>
                    </a:moveTo>
                    <a:cubicBezTo>
                      <a:pt x="1671" y="41269"/>
                      <a:pt x="1674" y="41283"/>
                      <a:pt x="1677" y="41297"/>
                    </a:cubicBezTo>
                    <a:lnTo>
                      <a:pt x="1677" y="41256"/>
                    </a:lnTo>
                    <a:cubicBezTo>
                      <a:pt x="1674" y="41256"/>
                      <a:pt x="1671" y="41255"/>
                      <a:pt x="1668" y="41255"/>
                    </a:cubicBezTo>
                    <a:close/>
                    <a:moveTo>
                      <a:pt x="1677" y="41297"/>
                    </a:moveTo>
                    <a:lnTo>
                      <a:pt x="1677" y="42605"/>
                    </a:lnTo>
                    <a:lnTo>
                      <a:pt x="1758" y="42605"/>
                    </a:lnTo>
                    <a:lnTo>
                      <a:pt x="1677" y="41297"/>
                    </a:lnTo>
                    <a:close/>
                    <a:moveTo>
                      <a:pt x="82280" y="44076"/>
                    </a:moveTo>
                    <a:lnTo>
                      <a:pt x="82280" y="44076"/>
                    </a:lnTo>
                    <a:cubicBezTo>
                      <a:pt x="82239" y="44240"/>
                      <a:pt x="82198" y="44403"/>
                      <a:pt x="82158" y="44567"/>
                    </a:cubicBezTo>
                    <a:cubicBezTo>
                      <a:pt x="82035" y="44730"/>
                      <a:pt x="81871" y="44853"/>
                      <a:pt x="81749" y="44975"/>
                    </a:cubicBezTo>
                    <a:lnTo>
                      <a:pt x="81095" y="45507"/>
                    </a:lnTo>
                    <a:cubicBezTo>
                      <a:pt x="81422" y="45098"/>
                      <a:pt x="81749" y="44689"/>
                      <a:pt x="82035" y="44281"/>
                    </a:cubicBezTo>
                    <a:lnTo>
                      <a:pt x="82280" y="44076"/>
                    </a:lnTo>
                    <a:close/>
                    <a:moveTo>
                      <a:pt x="43009" y="3180"/>
                    </a:moveTo>
                    <a:cubicBezTo>
                      <a:pt x="49664" y="3180"/>
                      <a:pt x="56292" y="4208"/>
                      <a:pt x="62661" y="6227"/>
                    </a:cubicBezTo>
                    <a:cubicBezTo>
                      <a:pt x="74351" y="9906"/>
                      <a:pt x="87185" y="18816"/>
                      <a:pt x="85795" y="32631"/>
                    </a:cubicBezTo>
                    <a:cubicBezTo>
                      <a:pt x="85346" y="37005"/>
                      <a:pt x="83220" y="41051"/>
                      <a:pt x="80441" y="44526"/>
                    </a:cubicBezTo>
                    <a:cubicBezTo>
                      <a:pt x="78765" y="46038"/>
                      <a:pt x="76967" y="47428"/>
                      <a:pt x="75086" y="48695"/>
                    </a:cubicBezTo>
                    <a:cubicBezTo>
                      <a:pt x="74473" y="48981"/>
                      <a:pt x="74065" y="49512"/>
                      <a:pt x="73860" y="50125"/>
                    </a:cubicBezTo>
                    <a:cubicBezTo>
                      <a:pt x="75086" y="49676"/>
                      <a:pt x="76231" y="48981"/>
                      <a:pt x="77212" y="48082"/>
                    </a:cubicBezTo>
                    <a:lnTo>
                      <a:pt x="77212" y="48082"/>
                    </a:lnTo>
                    <a:cubicBezTo>
                      <a:pt x="76517" y="48777"/>
                      <a:pt x="75822" y="49390"/>
                      <a:pt x="75168" y="50003"/>
                    </a:cubicBezTo>
                    <a:cubicBezTo>
                      <a:pt x="74596" y="50493"/>
                      <a:pt x="73983" y="50984"/>
                      <a:pt x="73411" y="51433"/>
                    </a:cubicBezTo>
                    <a:cubicBezTo>
                      <a:pt x="72675" y="51924"/>
                      <a:pt x="71980" y="52374"/>
                      <a:pt x="71244" y="52823"/>
                    </a:cubicBezTo>
                    <a:cubicBezTo>
                      <a:pt x="70999" y="52946"/>
                      <a:pt x="70631" y="53068"/>
                      <a:pt x="70631" y="53436"/>
                    </a:cubicBezTo>
                    <a:cubicBezTo>
                      <a:pt x="66871" y="55930"/>
                      <a:pt x="62865" y="57932"/>
                      <a:pt x="58614" y="59445"/>
                    </a:cubicBezTo>
                    <a:lnTo>
                      <a:pt x="58614" y="59486"/>
                    </a:lnTo>
                    <a:cubicBezTo>
                      <a:pt x="53053" y="61522"/>
                      <a:pt x="47116" y="62725"/>
                      <a:pt x="41212" y="62725"/>
                    </a:cubicBezTo>
                    <a:cubicBezTo>
                      <a:pt x="36095" y="62725"/>
                      <a:pt x="31003" y="61821"/>
                      <a:pt x="26201" y="59772"/>
                    </a:cubicBezTo>
                    <a:cubicBezTo>
                      <a:pt x="24893" y="59200"/>
                      <a:pt x="23585" y="58546"/>
                      <a:pt x="22359" y="57810"/>
                    </a:cubicBezTo>
                    <a:cubicBezTo>
                      <a:pt x="20806" y="57278"/>
                      <a:pt x="19293" y="56543"/>
                      <a:pt x="17904" y="55643"/>
                    </a:cubicBezTo>
                    <a:lnTo>
                      <a:pt x="17863" y="55643"/>
                    </a:lnTo>
                    <a:cubicBezTo>
                      <a:pt x="17985" y="55930"/>
                      <a:pt x="18026" y="56297"/>
                      <a:pt x="17945" y="56624"/>
                    </a:cubicBezTo>
                    <a:cubicBezTo>
                      <a:pt x="18435" y="56992"/>
                      <a:pt x="18926" y="57319"/>
                      <a:pt x="19457" y="57646"/>
                    </a:cubicBezTo>
                    <a:cubicBezTo>
                      <a:pt x="18231" y="57238"/>
                      <a:pt x="17086" y="56747"/>
                      <a:pt x="15942" y="56175"/>
                    </a:cubicBezTo>
                    <a:cubicBezTo>
                      <a:pt x="13489" y="54949"/>
                      <a:pt x="11323" y="53273"/>
                      <a:pt x="9484" y="51311"/>
                    </a:cubicBezTo>
                    <a:cubicBezTo>
                      <a:pt x="8380" y="50125"/>
                      <a:pt x="7440" y="48818"/>
                      <a:pt x="6663" y="47428"/>
                    </a:cubicBezTo>
                    <a:cubicBezTo>
                      <a:pt x="6541" y="47019"/>
                      <a:pt x="6377" y="46692"/>
                      <a:pt x="6091" y="46406"/>
                    </a:cubicBezTo>
                    <a:cubicBezTo>
                      <a:pt x="5887" y="45956"/>
                      <a:pt x="5682" y="45466"/>
                      <a:pt x="5478" y="45016"/>
                    </a:cubicBezTo>
                    <a:cubicBezTo>
                      <a:pt x="5274" y="43381"/>
                      <a:pt x="4701" y="41746"/>
                      <a:pt x="5233" y="40152"/>
                    </a:cubicBezTo>
                    <a:cubicBezTo>
                      <a:pt x="5151" y="39825"/>
                      <a:pt x="5069" y="39457"/>
                      <a:pt x="4988" y="39130"/>
                    </a:cubicBezTo>
                    <a:cubicBezTo>
                      <a:pt x="4988" y="39090"/>
                      <a:pt x="4988" y="39049"/>
                      <a:pt x="4988" y="39008"/>
                    </a:cubicBezTo>
                    <a:cubicBezTo>
                      <a:pt x="4783" y="37986"/>
                      <a:pt x="4742" y="36923"/>
                      <a:pt x="4783" y="35860"/>
                    </a:cubicBezTo>
                    <a:lnTo>
                      <a:pt x="4783" y="35615"/>
                    </a:lnTo>
                    <a:cubicBezTo>
                      <a:pt x="4824" y="35288"/>
                      <a:pt x="4865" y="35002"/>
                      <a:pt x="4906" y="34675"/>
                    </a:cubicBezTo>
                    <a:lnTo>
                      <a:pt x="4906" y="34553"/>
                    </a:lnTo>
                    <a:cubicBezTo>
                      <a:pt x="4947" y="34185"/>
                      <a:pt x="5028" y="33817"/>
                      <a:pt x="5110" y="33490"/>
                    </a:cubicBezTo>
                    <a:cubicBezTo>
                      <a:pt x="5274" y="32754"/>
                      <a:pt x="5519" y="32018"/>
                      <a:pt x="5764" y="31323"/>
                    </a:cubicBezTo>
                    <a:cubicBezTo>
                      <a:pt x="6050" y="29525"/>
                      <a:pt x="6541" y="27727"/>
                      <a:pt x="7276" y="26051"/>
                    </a:cubicBezTo>
                    <a:cubicBezTo>
                      <a:pt x="8012" y="24334"/>
                      <a:pt x="8952" y="22658"/>
                      <a:pt x="10097" y="21146"/>
                    </a:cubicBezTo>
                    <a:lnTo>
                      <a:pt x="10179" y="21023"/>
                    </a:lnTo>
                    <a:cubicBezTo>
                      <a:pt x="10342" y="20778"/>
                      <a:pt x="10546" y="20533"/>
                      <a:pt x="10751" y="20287"/>
                    </a:cubicBezTo>
                    <a:lnTo>
                      <a:pt x="10914" y="20042"/>
                    </a:lnTo>
                    <a:cubicBezTo>
                      <a:pt x="11119" y="19838"/>
                      <a:pt x="11282" y="19634"/>
                      <a:pt x="11446" y="19388"/>
                    </a:cubicBezTo>
                    <a:cubicBezTo>
                      <a:pt x="11527" y="19307"/>
                      <a:pt x="11609" y="19266"/>
                      <a:pt x="11650" y="19184"/>
                    </a:cubicBezTo>
                    <a:cubicBezTo>
                      <a:pt x="11895" y="18898"/>
                      <a:pt x="12181" y="18612"/>
                      <a:pt x="12386" y="18366"/>
                    </a:cubicBezTo>
                    <a:cubicBezTo>
                      <a:pt x="14470" y="16077"/>
                      <a:pt x="16882" y="14156"/>
                      <a:pt x="19539" y="12644"/>
                    </a:cubicBezTo>
                    <a:cubicBezTo>
                      <a:pt x="22155" y="10478"/>
                      <a:pt x="25016" y="8598"/>
                      <a:pt x="28040" y="6963"/>
                    </a:cubicBezTo>
                    <a:cubicBezTo>
                      <a:pt x="30779" y="5450"/>
                      <a:pt x="33681" y="4306"/>
                      <a:pt x="36706" y="3488"/>
                    </a:cubicBezTo>
                    <a:cubicBezTo>
                      <a:pt x="38805" y="3282"/>
                      <a:pt x="40908" y="3180"/>
                      <a:pt x="43009" y="3180"/>
                    </a:cubicBezTo>
                    <a:close/>
                    <a:moveTo>
                      <a:pt x="50575" y="0"/>
                    </a:moveTo>
                    <a:cubicBezTo>
                      <a:pt x="48864" y="0"/>
                      <a:pt x="47142" y="76"/>
                      <a:pt x="45412" y="218"/>
                    </a:cubicBezTo>
                    <a:cubicBezTo>
                      <a:pt x="43736" y="259"/>
                      <a:pt x="42060" y="504"/>
                      <a:pt x="40384" y="913"/>
                    </a:cubicBezTo>
                    <a:lnTo>
                      <a:pt x="39485" y="995"/>
                    </a:lnTo>
                    <a:cubicBezTo>
                      <a:pt x="38463" y="1077"/>
                      <a:pt x="37482" y="1322"/>
                      <a:pt x="36542" y="1731"/>
                    </a:cubicBezTo>
                    <a:cubicBezTo>
                      <a:pt x="36174" y="1731"/>
                      <a:pt x="35806" y="1853"/>
                      <a:pt x="35520" y="2058"/>
                    </a:cubicBezTo>
                    <a:lnTo>
                      <a:pt x="34866" y="2058"/>
                    </a:lnTo>
                    <a:cubicBezTo>
                      <a:pt x="34172" y="2180"/>
                      <a:pt x="33477" y="2385"/>
                      <a:pt x="32823" y="2630"/>
                    </a:cubicBezTo>
                    <a:lnTo>
                      <a:pt x="32659" y="2712"/>
                    </a:lnTo>
                    <a:cubicBezTo>
                      <a:pt x="32496" y="2753"/>
                      <a:pt x="32332" y="2793"/>
                      <a:pt x="32169" y="2834"/>
                    </a:cubicBezTo>
                    <a:cubicBezTo>
                      <a:pt x="32290" y="2899"/>
                      <a:pt x="32404" y="2922"/>
                      <a:pt x="32514" y="2922"/>
                    </a:cubicBezTo>
                    <a:cubicBezTo>
                      <a:pt x="32793" y="2922"/>
                      <a:pt x="33042" y="2772"/>
                      <a:pt x="33285" y="2772"/>
                    </a:cubicBezTo>
                    <a:cubicBezTo>
                      <a:pt x="33431" y="2772"/>
                      <a:pt x="33574" y="2826"/>
                      <a:pt x="33722" y="2998"/>
                    </a:cubicBezTo>
                    <a:cubicBezTo>
                      <a:pt x="32986" y="3120"/>
                      <a:pt x="32250" y="3243"/>
                      <a:pt x="31515" y="3407"/>
                    </a:cubicBezTo>
                    <a:cubicBezTo>
                      <a:pt x="31405" y="3385"/>
                      <a:pt x="31293" y="3374"/>
                      <a:pt x="31179" y="3374"/>
                    </a:cubicBezTo>
                    <a:cubicBezTo>
                      <a:pt x="30868" y="3374"/>
                      <a:pt x="30547" y="3450"/>
                      <a:pt x="30248" y="3570"/>
                    </a:cubicBezTo>
                    <a:cubicBezTo>
                      <a:pt x="30207" y="3568"/>
                      <a:pt x="30168" y="3567"/>
                      <a:pt x="30128" y="3567"/>
                    </a:cubicBezTo>
                    <a:cubicBezTo>
                      <a:pt x="29324" y="3567"/>
                      <a:pt x="28656" y="3951"/>
                      <a:pt x="27877" y="4224"/>
                    </a:cubicBezTo>
                    <a:lnTo>
                      <a:pt x="27305" y="4469"/>
                    </a:lnTo>
                    <a:cubicBezTo>
                      <a:pt x="26692" y="4674"/>
                      <a:pt x="26038" y="4837"/>
                      <a:pt x="25425" y="5082"/>
                    </a:cubicBezTo>
                    <a:cubicBezTo>
                      <a:pt x="18272" y="7494"/>
                      <a:pt x="12018" y="11704"/>
                      <a:pt x="8094" y="18244"/>
                    </a:cubicBezTo>
                    <a:cubicBezTo>
                      <a:pt x="7890" y="18612"/>
                      <a:pt x="7644" y="18980"/>
                      <a:pt x="7481" y="19347"/>
                    </a:cubicBezTo>
                    <a:cubicBezTo>
                      <a:pt x="6336" y="20696"/>
                      <a:pt x="5233" y="22127"/>
                      <a:pt x="4211" y="23598"/>
                    </a:cubicBezTo>
                    <a:cubicBezTo>
                      <a:pt x="4047" y="23803"/>
                      <a:pt x="3761" y="24211"/>
                      <a:pt x="3884" y="24252"/>
                    </a:cubicBezTo>
                    <a:cubicBezTo>
                      <a:pt x="5560" y="24498"/>
                      <a:pt x="4129" y="25315"/>
                      <a:pt x="4047" y="25560"/>
                    </a:cubicBezTo>
                    <a:cubicBezTo>
                      <a:pt x="3843" y="25969"/>
                      <a:pt x="3680" y="26419"/>
                      <a:pt x="3516" y="26827"/>
                    </a:cubicBezTo>
                    <a:cubicBezTo>
                      <a:pt x="3475" y="26950"/>
                      <a:pt x="3393" y="27073"/>
                      <a:pt x="3353" y="27195"/>
                    </a:cubicBezTo>
                    <a:cubicBezTo>
                      <a:pt x="3230" y="27481"/>
                      <a:pt x="3107" y="27808"/>
                      <a:pt x="3026" y="28094"/>
                    </a:cubicBezTo>
                    <a:lnTo>
                      <a:pt x="2862" y="28503"/>
                    </a:lnTo>
                    <a:cubicBezTo>
                      <a:pt x="2739" y="28830"/>
                      <a:pt x="2658" y="29116"/>
                      <a:pt x="2535" y="29443"/>
                    </a:cubicBezTo>
                    <a:lnTo>
                      <a:pt x="2412" y="29811"/>
                    </a:lnTo>
                    <a:cubicBezTo>
                      <a:pt x="2290" y="30220"/>
                      <a:pt x="2126" y="30669"/>
                      <a:pt x="2004" y="31119"/>
                    </a:cubicBezTo>
                    <a:cubicBezTo>
                      <a:pt x="1677" y="32223"/>
                      <a:pt x="1431" y="33367"/>
                      <a:pt x="1186" y="34512"/>
                    </a:cubicBezTo>
                    <a:cubicBezTo>
                      <a:pt x="737" y="36801"/>
                      <a:pt x="1" y="39090"/>
                      <a:pt x="491" y="41665"/>
                    </a:cubicBezTo>
                    <a:cubicBezTo>
                      <a:pt x="543" y="41067"/>
                      <a:pt x="680" y="40890"/>
                      <a:pt x="855" y="40890"/>
                    </a:cubicBezTo>
                    <a:cubicBezTo>
                      <a:pt x="1095" y="40890"/>
                      <a:pt x="1408" y="41224"/>
                      <a:pt x="1668" y="41255"/>
                    </a:cubicBezTo>
                    <a:lnTo>
                      <a:pt x="1668" y="41255"/>
                    </a:lnTo>
                    <a:cubicBezTo>
                      <a:pt x="1226" y="39225"/>
                      <a:pt x="1150" y="37196"/>
                      <a:pt x="1881" y="35206"/>
                    </a:cubicBezTo>
                    <a:lnTo>
                      <a:pt x="1840" y="35206"/>
                    </a:lnTo>
                    <a:cubicBezTo>
                      <a:pt x="1922" y="34961"/>
                      <a:pt x="2004" y="34757"/>
                      <a:pt x="2126" y="34512"/>
                    </a:cubicBezTo>
                    <a:cubicBezTo>
                      <a:pt x="2331" y="35656"/>
                      <a:pt x="2412" y="36801"/>
                      <a:pt x="2331" y="37945"/>
                    </a:cubicBezTo>
                    <a:cubicBezTo>
                      <a:pt x="2249" y="39212"/>
                      <a:pt x="2535" y="40438"/>
                      <a:pt x="3230" y="41501"/>
                    </a:cubicBezTo>
                    <a:cubicBezTo>
                      <a:pt x="3843" y="44975"/>
                      <a:pt x="5601" y="48327"/>
                      <a:pt x="7603" y="51025"/>
                    </a:cubicBezTo>
                    <a:cubicBezTo>
                      <a:pt x="11200" y="55766"/>
                      <a:pt x="17536" y="59322"/>
                      <a:pt x="23422" y="60221"/>
                    </a:cubicBezTo>
                    <a:cubicBezTo>
                      <a:pt x="23446" y="60233"/>
                      <a:pt x="23470" y="60238"/>
                      <a:pt x="23494" y="60238"/>
                    </a:cubicBezTo>
                    <a:cubicBezTo>
                      <a:pt x="23551" y="60238"/>
                      <a:pt x="23609" y="60209"/>
                      <a:pt x="23667" y="60180"/>
                    </a:cubicBezTo>
                    <a:cubicBezTo>
                      <a:pt x="24689" y="60671"/>
                      <a:pt x="25711" y="61161"/>
                      <a:pt x="26732" y="61570"/>
                    </a:cubicBezTo>
                    <a:cubicBezTo>
                      <a:pt x="31145" y="63348"/>
                      <a:pt x="35815" y="64112"/>
                      <a:pt x="40520" y="64112"/>
                    </a:cubicBezTo>
                    <a:cubicBezTo>
                      <a:pt x="47497" y="64112"/>
                      <a:pt x="54548" y="62433"/>
                      <a:pt x="60944" y="59894"/>
                    </a:cubicBezTo>
                    <a:cubicBezTo>
                      <a:pt x="67157" y="57442"/>
                      <a:pt x="72838" y="53845"/>
                      <a:pt x="77702" y="49226"/>
                    </a:cubicBezTo>
                    <a:cubicBezTo>
                      <a:pt x="78438" y="48654"/>
                      <a:pt x="79174" y="48082"/>
                      <a:pt x="79950" y="47510"/>
                    </a:cubicBezTo>
                    <a:lnTo>
                      <a:pt x="79950" y="47510"/>
                    </a:lnTo>
                    <a:lnTo>
                      <a:pt x="78561" y="49063"/>
                    </a:lnTo>
                    <a:cubicBezTo>
                      <a:pt x="79787" y="48164"/>
                      <a:pt x="80890" y="47142"/>
                      <a:pt x="81912" y="45997"/>
                    </a:cubicBezTo>
                    <a:lnTo>
                      <a:pt x="82198" y="45752"/>
                    </a:lnTo>
                    <a:lnTo>
                      <a:pt x="82198" y="45752"/>
                    </a:lnTo>
                    <a:cubicBezTo>
                      <a:pt x="82444" y="46447"/>
                      <a:pt x="81749" y="46733"/>
                      <a:pt x="82117" y="47510"/>
                    </a:cubicBezTo>
                    <a:cubicBezTo>
                      <a:pt x="84692" y="43749"/>
                      <a:pt x="86695" y="39825"/>
                      <a:pt x="89024" y="36065"/>
                    </a:cubicBezTo>
                    <a:lnTo>
                      <a:pt x="89065" y="36187"/>
                    </a:lnTo>
                    <a:cubicBezTo>
                      <a:pt x="89065" y="36433"/>
                      <a:pt x="89024" y="36678"/>
                      <a:pt x="88984" y="36964"/>
                    </a:cubicBezTo>
                    <a:cubicBezTo>
                      <a:pt x="89024" y="37741"/>
                      <a:pt x="88943" y="38558"/>
                      <a:pt x="88738" y="39294"/>
                    </a:cubicBezTo>
                    <a:cubicBezTo>
                      <a:pt x="88534" y="39907"/>
                      <a:pt x="88330" y="40520"/>
                      <a:pt x="88207" y="41133"/>
                    </a:cubicBezTo>
                    <a:lnTo>
                      <a:pt x="88616" y="41215"/>
                    </a:lnTo>
                    <a:cubicBezTo>
                      <a:pt x="88738" y="40929"/>
                      <a:pt x="88861" y="40684"/>
                      <a:pt x="88943" y="40397"/>
                    </a:cubicBezTo>
                    <a:lnTo>
                      <a:pt x="88943" y="40397"/>
                    </a:lnTo>
                    <a:cubicBezTo>
                      <a:pt x="88738" y="41297"/>
                      <a:pt x="88493" y="42196"/>
                      <a:pt x="88248" y="43136"/>
                    </a:cubicBezTo>
                    <a:cubicBezTo>
                      <a:pt x="89270" y="41992"/>
                      <a:pt x="89842" y="40479"/>
                      <a:pt x="89801" y="38967"/>
                    </a:cubicBezTo>
                    <a:cubicBezTo>
                      <a:pt x="89597" y="35288"/>
                      <a:pt x="89638" y="31610"/>
                      <a:pt x="89392" y="27972"/>
                    </a:cubicBezTo>
                    <a:cubicBezTo>
                      <a:pt x="89311" y="26623"/>
                      <a:pt x="89065" y="25315"/>
                      <a:pt x="88657" y="24007"/>
                    </a:cubicBezTo>
                    <a:cubicBezTo>
                      <a:pt x="88411" y="23271"/>
                      <a:pt x="88166" y="22576"/>
                      <a:pt x="87880" y="21882"/>
                    </a:cubicBezTo>
                    <a:cubicBezTo>
                      <a:pt x="86981" y="19756"/>
                      <a:pt x="85836" y="17753"/>
                      <a:pt x="84487" y="15873"/>
                    </a:cubicBezTo>
                    <a:cubicBezTo>
                      <a:pt x="80809" y="10559"/>
                      <a:pt x="75740" y="6390"/>
                      <a:pt x="69855" y="3856"/>
                    </a:cubicBezTo>
                    <a:cubicBezTo>
                      <a:pt x="63652" y="1128"/>
                      <a:pt x="57191" y="0"/>
                      <a:pt x="505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t>        </a:t>
                </a:r>
                <a:endParaRPr/>
              </a:p>
            </p:txBody>
          </p:sp>
          <p:sp>
            <p:nvSpPr>
              <p:cNvPr id="346" name="Google Shape;346;p15"/>
              <p:cNvSpPr/>
              <p:nvPr/>
            </p:nvSpPr>
            <p:spPr>
              <a:xfrm>
                <a:off x="2798950" y="1395650"/>
                <a:ext cx="733500" cy="581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7" name="Google Shape;347;p15"/>
            <p:cNvSpPr txBox="1"/>
            <p:nvPr/>
          </p:nvSpPr>
          <p:spPr>
            <a:xfrm>
              <a:off x="12891928" y="1335354"/>
              <a:ext cx="658716" cy="36076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3000">
                  <a:solidFill>
                    <a:srgbClr val="0A1533"/>
                  </a:solidFill>
                  <a:latin typeface="Neucha"/>
                  <a:ea typeface="Neucha"/>
                  <a:cs typeface="Neucha"/>
                  <a:sym typeface="Neucha"/>
                </a:rPr>
                <a:t>03</a:t>
              </a:r>
              <a:endParaRPr b="1" sz="3000">
                <a:solidFill>
                  <a:srgbClr val="0A1533"/>
                </a:solidFill>
                <a:latin typeface="Neucha"/>
                <a:ea typeface="Neucha"/>
                <a:cs typeface="Neucha"/>
                <a:sym typeface="Neucha"/>
              </a:endParaRPr>
            </a:p>
          </p:txBody>
        </p:sp>
        <p:sp>
          <p:nvSpPr>
            <p:cNvPr id="348" name="Google Shape;348;p15"/>
            <p:cNvSpPr txBox="1"/>
            <p:nvPr/>
          </p:nvSpPr>
          <p:spPr>
            <a:xfrm>
              <a:off x="12375105" y="1735883"/>
              <a:ext cx="1692549" cy="629088"/>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ar" sz="1200">
                  <a:solidFill>
                    <a:srgbClr val="0A1533"/>
                  </a:solidFill>
                  <a:latin typeface="Mada"/>
                  <a:ea typeface="Mada"/>
                  <a:cs typeface="Mada"/>
                  <a:sym typeface="Mada"/>
                </a:rPr>
                <a:t>Symptomatic pleural effusion </a:t>
              </a:r>
              <a:endParaRPr sz="1200">
                <a:solidFill>
                  <a:srgbClr val="0A1533"/>
                </a:solidFill>
                <a:latin typeface="Mada"/>
                <a:ea typeface="Mada"/>
                <a:cs typeface="Mada"/>
                <a:sym typeface="Mada"/>
              </a:endParaRPr>
            </a:p>
          </p:txBody>
        </p:sp>
      </p:grpSp>
      <p:grpSp>
        <p:nvGrpSpPr>
          <p:cNvPr id="349" name="Google Shape;349;p15"/>
          <p:cNvGrpSpPr/>
          <p:nvPr/>
        </p:nvGrpSpPr>
        <p:grpSpPr>
          <a:xfrm>
            <a:off x="4347947" y="1863069"/>
            <a:ext cx="1692600" cy="975345"/>
            <a:chOff x="9324223" y="2663819"/>
            <a:chExt cx="1692600" cy="975345"/>
          </a:xfrm>
        </p:grpSpPr>
        <p:grpSp>
          <p:nvGrpSpPr>
            <p:cNvPr id="350" name="Google Shape;350;p15"/>
            <p:cNvGrpSpPr/>
            <p:nvPr/>
          </p:nvGrpSpPr>
          <p:grpSpPr>
            <a:xfrm>
              <a:off x="9896713" y="2663819"/>
              <a:ext cx="547571" cy="488306"/>
              <a:chOff x="2768600" y="1372700"/>
              <a:chExt cx="794203" cy="627015"/>
            </a:xfrm>
          </p:grpSpPr>
          <p:sp>
            <p:nvSpPr>
              <p:cNvPr id="351" name="Google Shape;351;p15"/>
              <p:cNvSpPr/>
              <p:nvPr/>
            </p:nvSpPr>
            <p:spPr>
              <a:xfrm>
                <a:off x="2768600" y="1372700"/>
                <a:ext cx="794203" cy="627015"/>
              </a:xfrm>
              <a:custGeom>
                <a:rect b="b" l="l" r="r" t="t"/>
                <a:pathLst>
                  <a:path extrusionOk="0" h="64112" w="89842">
                    <a:moveTo>
                      <a:pt x="19416" y="8720"/>
                    </a:moveTo>
                    <a:lnTo>
                      <a:pt x="19416" y="8720"/>
                    </a:lnTo>
                    <a:cubicBezTo>
                      <a:pt x="16514" y="10641"/>
                      <a:pt x="13775" y="12848"/>
                      <a:pt x="11241" y="15301"/>
                    </a:cubicBezTo>
                    <a:cubicBezTo>
                      <a:pt x="13571" y="12603"/>
                      <a:pt x="16310" y="10396"/>
                      <a:pt x="19416" y="8720"/>
                    </a:cubicBezTo>
                    <a:close/>
                    <a:moveTo>
                      <a:pt x="56621" y="1552"/>
                    </a:moveTo>
                    <a:cubicBezTo>
                      <a:pt x="56955" y="1552"/>
                      <a:pt x="57294" y="1650"/>
                      <a:pt x="57633" y="1690"/>
                    </a:cubicBezTo>
                    <a:cubicBezTo>
                      <a:pt x="60086" y="2058"/>
                      <a:pt x="62415" y="2712"/>
                      <a:pt x="64786" y="3284"/>
                    </a:cubicBezTo>
                    <a:cubicBezTo>
                      <a:pt x="69568" y="4428"/>
                      <a:pt x="73656" y="6758"/>
                      <a:pt x="77375" y="9783"/>
                    </a:cubicBezTo>
                    <a:cubicBezTo>
                      <a:pt x="80359" y="12194"/>
                      <a:pt x="82648" y="15178"/>
                      <a:pt x="84692" y="18448"/>
                    </a:cubicBezTo>
                    <a:cubicBezTo>
                      <a:pt x="86245" y="20941"/>
                      <a:pt x="87389" y="23639"/>
                      <a:pt x="88084" y="26459"/>
                    </a:cubicBezTo>
                    <a:lnTo>
                      <a:pt x="88084" y="26786"/>
                    </a:lnTo>
                    <a:cubicBezTo>
                      <a:pt x="88084" y="28789"/>
                      <a:pt x="87921" y="30792"/>
                      <a:pt x="87716" y="32795"/>
                    </a:cubicBezTo>
                    <a:cubicBezTo>
                      <a:pt x="87676" y="32999"/>
                      <a:pt x="87676" y="33204"/>
                      <a:pt x="87594" y="33408"/>
                    </a:cubicBezTo>
                    <a:cubicBezTo>
                      <a:pt x="87716" y="33694"/>
                      <a:pt x="87716" y="34062"/>
                      <a:pt x="87512" y="34307"/>
                    </a:cubicBezTo>
                    <a:cubicBezTo>
                      <a:pt x="87267" y="34716"/>
                      <a:pt x="87022" y="35166"/>
                      <a:pt x="86735" y="35697"/>
                    </a:cubicBezTo>
                    <a:lnTo>
                      <a:pt x="86735" y="34062"/>
                    </a:lnTo>
                    <a:cubicBezTo>
                      <a:pt x="88697" y="24171"/>
                      <a:pt x="82239" y="14851"/>
                      <a:pt x="73778" y="9865"/>
                    </a:cubicBezTo>
                    <a:cubicBezTo>
                      <a:pt x="68383" y="6717"/>
                      <a:pt x="62538" y="4510"/>
                      <a:pt x="56407" y="3325"/>
                    </a:cubicBezTo>
                    <a:lnTo>
                      <a:pt x="56407" y="3284"/>
                    </a:lnTo>
                    <a:cubicBezTo>
                      <a:pt x="56284" y="3284"/>
                      <a:pt x="56203" y="3243"/>
                      <a:pt x="56121" y="3243"/>
                    </a:cubicBezTo>
                    <a:cubicBezTo>
                      <a:pt x="55549" y="3120"/>
                      <a:pt x="54976" y="2998"/>
                      <a:pt x="54404" y="2916"/>
                    </a:cubicBezTo>
                    <a:cubicBezTo>
                      <a:pt x="54200" y="2793"/>
                      <a:pt x="53995" y="2712"/>
                      <a:pt x="53750" y="2671"/>
                    </a:cubicBezTo>
                    <a:cubicBezTo>
                      <a:pt x="52360" y="2507"/>
                      <a:pt x="51012" y="2344"/>
                      <a:pt x="49622" y="2139"/>
                    </a:cubicBezTo>
                    <a:cubicBezTo>
                      <a:pt x="50583" y="1984"/>
                      <a:pt x="51528" y="1811"/>
                      <a:pt x="52466" y="1811"/>
                    </a:cubicBezTo>
                    <a:cubicBezTo>
                      <a:pt x="53005" y="1811"/>
                      <a:pt x="53541" y="1868"/>
                      <a:pt x="54077" y="2017"/>
                    </a:cubicBezTo>
                    <a:cubicBezTo>
                      <a:pt x="54380" y="2118"/>
                      <a:pt x="54776" y="2250"/>
                      <a:pt x="55102" y="2250"/>
                    </a:cubicBezTo>
                    <a:cubicBezTo>
                      <a:pt x="55304" y="2250"/>
                      <a:pt x="55480" y="2199"/>
                      <a:pt x="55589" y="2058"/>
                    </a:cubicBezTo>
                    <a:cubicBezTo>
                      <a:pt x="55924" y="1660"/>
                      <a:pt x="56270" y="1552"/>
                      <a:pt x="56621" y="1552"/>
                    </a:cubicBezTo>
                    <a:close/>
                    <a:moveTo>
                      <a:pt x="86531" y="35043"/>
                    </a:moveTo>
                    <a:lnTo>
                      <a:pt x="86531" y="35043"/>
                    </a:lnTo>
                    <a:cubicBezTo>
                      <a:pt x="86490" y="35533"/>
                      <a:pt x="86408" y="35983"/>
                      <a:pt x="86327" y="36474"/>
                    </a:cubicBezTo>
                    <a:lnTo>
                      <a:pt x="85714" y="37495"/>
                    </a:lnTo>
                    <a:cubicBezTo>
                      <a:pt x="85836" y="37250"/>
                      <a:pt x="85918" y="37005"/>
                      <a:pt x="86041" y="36719"/>
                    </a:cubicBezTo>
                    <a:cubicBezTo>
                      <a:pt x="86245" y="36147"/>
                      <a:pt x="86368" y="35615"/>
                      <a:pt x="86531" y="35043"/>
                    </a:cubicBezTo>
                    <a:close/>
                    <a:moveTo>
                      <a:pt x="1668" y="41255"/>
                    </a:moveTo>
                    <a:cubicBezTo>
                      <a:pt x="1671" y="41269"/>
                      <a:pt x="1674" y="41283"/>
                      <a:pt x="1677" y="41297"/>
                    </a:cubicBezTo>
                    <a:lnTo>
                      <a:pt x="1677" y="41256"/>
                    </a:lnTo>
                    <a:cubicBezTo>
                      <a:pt x="1674" y="41256"/>
                      <a:pt x="1671" y="41255"/>
                      <a:pt x="1668" y="41255"/>
                    </a:cubicBezTo>
                    <a:close/>
                    <a:moveTo>
                      <a:pt x="1677" y="41297"/>
                    </a:moveTo>
                    <a:lnTo>
                      <a:pt x="1677" y="42605"/>
                    </a:lnTo>
                    <a:lnTo>
                      <a:pt x="1758" y="42605"/>
                    </a:lnTo>
                    <a:lnTo>
                      <a:pt x="1677" y="41297"/>
                    </a:lnTo>
                    <a:close/>
                    <a:moveTo>
                      <a:pt x="82280" y="44076"/>
                    </a:moveTo>
                    <a:lnTo>
                      <a:pt x="82280" y="44076"/>
                    </a:lnTo>
                    <a:cubicBezTo>
                      <a:pt x="82239" y="44240"/>
                      <a:pt x="82198" y="44403"/>
                      <a:pt x="82158" y="44567"/>
                    </a:cubicBezTo>
                    <a:cubicBezTo>
                      <a:pt x="82035" y="44730"/>
                      <a:pt x="81871" y="44853"/>
                      <a:pt x="81749" y="44975"/>
                    </a:cubicBezTo>
                    <a:lnTo>
                      <a:pt x="81095" y="45507"/>
                    </a:lnTo>
                    <a:cubicBezTo>
                      <a:pt x="81422" y="45098"/>
                      <a:pt x="81749" y="44689"/>
                      <a:pt x="82035" y="44281"/>
                    </a:cubicBezTo>
                    <a:lnTo>
                      <a:pt x="82280" y="44076"/>
                    </a:lnTo>
                    <a:close/>
                    <a:moveTo>
                      <a:pt x="43009" y="3180"/>
                    </a:moveTo>
                    <a:cubicBezTo>
                      <a:pt x="49664" y="3180"/>
                      <a:pt x="56292" y="4208"/>
                      <a:pt x="62661" y="6227"/>
                    </a:cubicBezTo>
                    <a:cubicBezTo>
                      <a:pt x="74351" y="9906"/>
                      <a:pt x="87185" y="18816"/>
                      <a:pt x="85795" y="32631"/>
                    </a:cubicBezTo>
                    <a:cubicBezTo>
                      <a:pt x="85346" y="37005"/>
                      <a:pt x="83220" y="41051"/>
                      <a:pt x="80441" y="44526"/>
                    </a:cubicBezTo>
                    <a:cubicBezTo>
                      <a:pt x="78765" y="46038"/>
                      <a:pt x="76967" y="47428"/>
                      <a:pt x="75086" y="48695"/>
                    </a:cubicBezTo>
                    <a:cubicBezTo>
                      <a:pt x="74473" y="48981"/>
                      <a:pt x="74065" y="49512"/>
                      <a:pt x="73860" y="50125"/>
                    </a:cubicBezTo>
                    <a:cubicBezTo>
                      <a:pt x="75086" y="49676"/>
                      <a:pt x="76231" y="48981"/>
                      <a:pt x="77212" y="48082"/>
                    </a:cubicBezTo>
                    <a:lnTo>
                      <a:pt x="77212" y="48082"/>
                    </a:lnTo>
                    <a:cubicBezTo>
                      <a:pt x="76517" y="48777"/>
                      <a:pt x="75822" y="49390"/>
                      <a:pt x="75168" y="50003"/>
                    </a:cubicBezTo>
                    <a:cubicBezTo>
                      <a:pt x="74596" y="50493"/>
                      <a:pt x="73983" y="50984"/>
                      <a:pt x="73411" y="51433"/>
                    </a:cubicBezTo>
                    <a:cubicBezTo>
                      <a:pt x="72675" y="51924"/>
                      <a:pt x="71980" y="52374"/>
                      <a:pt x="71244" y="52823"/>
                    </a:cubicBezTo>
                    <a:cubicBezTo>
                      <a:pt x="70999" y="52946"/>
                      <a:pt x="70631" y="53068"/>
                      <a:pt x="70631" y="53436"/>
                    </a:cubicBezTo>
                    <a:cubicBezTo>
                      <a:pt x="66871" y="55930"/>
                      <a:pt x="62865" y="57932"/>
                      <a:pt x="58614" y="59445"/>
                    </a:cubicBezTo>
                    <a:lnTo>
                      <a:pt x="58614" y="59486"/>
                    </a:lnTo>
                    <a:cubicBezTo>
                      <a:pt x="53053" y="61522"/>
                      <a:pt x="47116" y="62725"/>
                      <a:pt x="41212" y="62725"/>
                    </a:cubicBezTo>
                    <a:cubicBezTo>
                      <a:pt x="36095" y="62725"/>
                      <a:pt x="31003" y="61821"/>
                      <a:pt x="26201" y="59772"/>
                    </a:cubicBezTo>
                    <a:cubicBezTo>
                      <a:pt x="24893" y="59200"/>
                      <a:pt x="23585" y="58546"/>
                      <a:pt x="22359" y="57810"/>
                    </a:cubicBezTo>
                    <a:cubicBezTo>
                      <a:pt x="20806" y="57278"/>
                      <a:pt x="19293" y="56543"/>
                      <a:pt x="17904" y="55643"/>
                    </a:cubicBezTo>
                    <a:lnTo>
                      <a:pt x="17863" y="55643"/>
                    </a:lnTo>
                    <a:cubicBezTo>
                      <a:pt x="17985" y="55930"/>
                      <a:pt x="18026" y="56297"/>
                      <a:pt x="17945" y="56624"/>
                    </a:cubicBezTo>
                    <a:cubicBezTo>
                      <a:pt x="18435" y="56992"/>
                      <a:pt x="18926" y="57319"/>
                      <a:pt x="19457" y="57646"/>
                    </a:cubicBezTo>
                    <a:cubicBezTo>
                      <a:pt x="18231" y="57238"/>
                      <a:pt x="17086" y="56747"/>
                      <a:pt x="15942" y="56175"/>
                    </a:cubicBezTo>
                    <a:cubicBezTo>
                      <a:pt x="13489" y="54949"/>
                      <a:pt x="11323" y="53273"/>
                      <a:pt x="9484" y="51311"/>
                    </a:cubicBezTo>
                    <a:cubicBezTo>
                      <a:pt x="8380" y="50125"/>
                      <a:pt x="7440" y="48818"/>
                      <a:pt x="6663" y="47428"/>
                    </a:cubicBezTo>
                    <a:cubicBezTo>
                      <a:pt x="6541" y="47019"/>
                      <a:pt x="6377" y="46692"/>
                      <a:pt x="6091" y="46406"/>
                    </a:cubicBezTo>
                    <a:cubicBezTo>
                      <a:pt x="5887" y="45956"/>
                      <a:pt x="5682" y="45466"/>
                      <a:pt x="5478" y="45016"/>
                    </a:cubicBezTo>
                    <a:cubicBezTo>
                      <a:pt x="5274" y="43381"/>
                      <a:pt x="4701" y="41746"/>
                      <a:pt x="5233" y="40152"/>
                    </a:cubicBezTo>
                    <a:cubicBezTo>
                      <a:pt x="5151" y="39825"/>
                      <a:pt x="5069" y="39457"/>
                      <a:pt x="4988" y="39130"/>
                    </a:cubicBezTo>
                    <a:cubicBezTo>
                      <a:pt x="4988" y="39090"/>
                      <a:pt x="4988" y="39049"/>
                      <a:pt x="4988" y="39008"/>
                    </a:cubicBezTo>
                    <a:cubicBezTo>
                      <a:pt x="4783" y="37986"/>
                      <a:pt x="4742" y="36923"/>
                      <a:pt x="4783" y="35860"/>
                    </a:cubicBezTo>
                    <a:lnTo>
                      <a:pt x="4783" y="35615"/>
                    </a:lnTo>
                    <a:cubicBezTo>
                      <a:pt x="4824" y="35288"/>
                      <a:pt x="4865" y="35002"/>
                      <a:pt x="4906" y="34675"/>
                    </a:cubicBezTo>
                    <a:lnTo>
                      <a:pt x="4906" y="34553"/>
                    </a:lnTo>
                    <a:cubicBezTo>
                      <a:pt x="4947" y="34185"/>
                      <a:pt x="5028" y="33817"/>
                      <a:pt x="5110" y="33490"/>
                    </a:cubicBezTo>
                    <a:cubicBezTo>
                      <a:pt x="5274" y="32754"/>
                      <a:pt x="5519" y="32018"/>
                      <a:pt x="5764" y="31323"/>
                    </a:cubicBezTo>
                    <a:cubicBezTo>
                      <a:pt x="6050" y="29525"/>
                      <a:pt x="6541" y="27727"/>
                      <a:pt x="7276" y="26051"/>
                    </a:cubicBezTo>
                    <a:cubicBezTo>
                      <a:pt x="8012" y="24334"/>
                      <a:pt x="8952" y="22658"/>
                      <a:pt x="10097" y="21146"/>
                    </a:cubicBezTo>
                    <a:lnTo>
                      <a:pt x="10179" y="21023"/>
                    </a:lnTo>
                    <a:cubicBezTo>
                      <a:pt x="10342" y="20778"/>
                      <a:pt x="10546" y="20533"/>
                      <a:pt x="10751" y="20287"/>
                    </a:cubicBezTo>
                    <a:lnTo>
                      <a:pt x="10914" y="20042"/>
                    </a:lnTo>
                    <a:cubicBezTo>
                      <a:pt x="11119" y="19838"/>
                      <a:pt x="11282" y="19634"/>
                      <a:pt x="11446" y="19388"/>
                    </a:cubicBezTo>
                    <a:cubicBezTo>
                      <a:pt x="11527" y="19307"/>
                      <a:pt x="11609" y="19266"/>
                      <a:pt x="11650" y="19184"/>
                    </a:cubicBezTo>
                    <a:cubicBezTo>
                      <a:pt x="11895" y="18898"/>
                      <a:pt x="12181" y="18612"/>
                      <a:pt x="12386" y="18366"/>
                    </a:cubicBezTo>
                    <a:cubicBezTo>
                      <a:pt x="14470" y="16077"/>
                      <a:pt x="16882" y="14156"/>
                      <a:pt x="19539" y="12644"/>
                    </a:cubicBezTo>
                    <a:cubicBezTo>
                      <a:pt x="22155" y="10478"/>
                      <a:pt x="25016" y="8598"/>
                      <a:pt x="28040" y="6963"/>
                    </a:cubicBezTo>
                    <a:cubicBezTo>
                      <a:pt x="30779" y="5450"/>
                      <a:pt x="33681" y="4306"/>
                      <a:pt x="36706" y="3488"/>
                    </a:cubicBezTo>
                    <a:cubicBezTo>
                      <a:pt x="38805" y="3282"/>
                      <a:pt x="40908" y="3180"/>
                      <a:pt x="43009" y="3180"/>
                    </a:cubicBezTo>
                    <a:close/>
                    <a:moveTo>
                      <a:pt x="50575" y="0"/>
                    </a:moveTo>
                    <a:cubicBezTo>
                      <a:pt x="48864" y="0"/>
                      <a:pt x="47142" y="76"/>
                      <a:pt x="45412" y="218"/>
                    </a:cubicBezTo>
                    <a:cubicBezTo>
                      <a:pt x="43736" y="259"/>
                      <a:pt x="42060" y="504"/>
                      <a:pt x="40384" y="913"/>
                    </a:cubicBezTo>
                    <a:lnTo>
                      <a:pt x="39485" y="995"/>
                    </a:lnTo>
                    <a:cubicBezTo>
                      <a:pt x="38463" y="1077"/>
                      <a:pt x="37482" y="1322"/>
                      <a:pt x="36542" y="1731"/>
                    </a:cubicBezTo>
                    <a:cubicBezTo>
                      <a:pt x="36174" y="1731"/>
                      <a:pt x="35806" y="1853"/>
                      <a:pt x="35520" y="2058"/>
                    </a:cubicBezTo>
                    <a:lnTo>
                      <a:pt x="34866" y="2058"/>
                    </a:lnTo>
                    <a:cubicBezTo>
                      <a:pt x="34172" y="2180"/>
                      <a:pt x="33477" y="2385"/>
                      <a:pt x="32823" y="2630"/>
                    </a:cubicBezTo>
                    <a:lnTo>
                      <a:pt x="32659" y="2712"/>
                    </a:lnTo>
                    <a:cubicBezTo>
                      <a:pt x="32496" y="2753"/>
                      <a:pt x="32332" y="2793"/>
                      <a:pt x="32169" y="2834"/>
                    </a:cubicBezTo>
                    <a:cubicBezTo>
                      <a:pt x="32290" y="2899"/>
                      <a:pt x="32404" y="2922"/>
                      <a:pt x="32514" y="2922"/>
                    </a:cubicBezTo>
                    <a:cubicBezTo>
                      <a:pt x="32793" y="2922"/>
                      <a:pt x="33042" y="2772"/>
                      <a:pt x="33285" y="2772"/>
                    </a:cubicBezTo>
                    <a:cubicBezTo>
                      <a:pt x="33431" y="2772"/>
                      <a:pt x="33574" y="2826"/>
                      <a:pt x="33722" y="2998"/>
                    </a:cubicBezTo>
                    <a:cubicBezTo>
                      <a:pt x="32986" y="3120"/>
                      <a:pt x="32250" y="3243"/>
                      <a:pt x="31515" y="3407"/>
                    </a:cubicBezTo>
                    <a:cubicBezTo>
                      <a:pt x="31405" y="3385"/>
                      <a:pt x="31293" y="3374"/>
                      <a:pt x="31179" y="3374"/>
                    </a:cubicBezTo>
                    <a:cubicBezTo>
                      <a:pt x="30868" y="3374"/>
                      <a:pt x="30547" y="3450"/>
                      <a:pt x="30248" y="3570"/>
                    </a:cubicBezTo>
                    <a:cubicBezTo>
                      <a:pt x="30207" y="3568"/>
                      <a:pt x="30168" y="3567"/>
                      <a:pt x="30128" y="3567"/>
                    </a:cubicBezTo>
                    <a:cubicBezTo>
                      <a:pt x="29324" y="3567"/>
                      <a:pt x="28656" y="3951"/>
                      <a:pt x="27877" y="4224"/>
                    </a:cubicBezTo>
                    <a:lnTo>
                      <a:pt x="27305" y="4469"/>
                    </a:lnTo>
                    <a:cubicBezTo>
                      <a:pt x="26692" y="4674"/>
                      <a:pt x="26038" y="4837"/>
                      <a:pt x="25425" y="5082"/>
                    </a:cubicBezTo>
                    <a:cubicBezTo>
                      <a:pt x="18272" y="7494"/>
                      <a:pt x="12018" y="11704"/>
                      <a:pt x="8094" y="18244"/>
                    </a:cubicBezTo>
                    <a:cubicBezTo>
                      <a:pt x="7890" y="18612"/>
                      <a:pt x="7644" y="18980"/>
                      <a:pt x="7481" y="19347"/>
                    </a:cubicBezTo>
                    <a:cubicBezTo>
                      <a:pt x="6336" y="20696"/>
                      <a:pt x="5233" y="22127"/>
                      <a:pt x="4211" y="23598"/>
                    </a:cubicBezTo>
                    <a:cubicBezTo>
                      <a:pt x="4047" y="23803"/>
                      <a:pt x="3761" y="24211"/>
                      <a:pt x="3884" y="24252"/>
                    </a:cubicBezTo>
                    <a:cubicBezTo>
                      <a:pt x="5560" y="24498"/>
                      <a:pt x="4129" y="25315"/>
                      <a:pt x="4047" y="25560"/>
                    </a:cubicBezTo>
                    <a:cubicBezTo>
                      <a:pt x="3843" y="25969"/>
                      <a:pt x="3680" y="26419"/>
                      <a:pt x="3516" y="26827"/>
                    </a:cubicBezTo>
                    <a:cubicBezTo>
                      <a:pt x="3475" y="26950"/>
                      <a:pt x="3393" y="27073"/>
                      <a:pt x="3353" y="27195"/>
                    </a:cubicBezTo>
                    <a:cubicBezTo>
                      <a:pt x="3230" y="27481"/>
                      <a:pt x="3107" y="27808"/>
                      <a:pt x="3026" y="28094"/>
                    </a:cubicBezTo>
                    <a:lnTo>
                      <a:pt x="2862" y="28503"/>
                    </a:lnTo>
                    <a:cubicBezTo>
                      <a:pt x="2739" y="28830"/>
                      <a:pt x="2658" y="29116"/>
                      <a:pt x="2535" y="29443"/>
                    </a:cubicBezTo>
                    <a:lnTo>
                      <a:pt x="2412" y="29811"/>
                    </a:lnTo>
                    <a:cubicBezTo>
                      <a:pt x="2290" y="30220"/>
                      <a:pt x="2126" y="30669"/>
                      <a:pt x="2004" y="31119"/>
                    </a:cubicBezTo>
                    <a:cubicBezTo>
                      <a:pt x="1677" y="32223"/>
                      <a:pt x="1431" y="33367"/>
                      <a:pt x="1186" y="34512"/>
                    </a:cubicBezTo>
                    <a:cubicBezTo>
                      <a:pt x="737" y="36801"/>
                      <a:pt x="1" y="39090"/>
                      <a:pt x="491" y="41665"/>
                    </a:cubicBezTo>
                    <a:cubicBezTo>
                      <a:pt x="543" y="41067"/>
                      <a:pt x="680" y="40890"/>
                      <a:pt x="855" y="40890"/>
                    </a:cubicBezTo>
                    <a:cubicBezTo>
                      <a:pt x="1095" y="40890"/>
                      <a:pt x="1408" y="41224"/>
                      <a:pt x="1668" y="41255"/>
                    </a:cubicBezTo>
                    <a:lnTo>
                      <a:pt x="1668" y="41255"/>
                    </a:lnTo>
                    <a:cubicBezTo>
                      <a:pt x="1226" y="39225"/>
                      <a:pt x="1150" y="37196"/>
                      <a:pt x="1881" y="35206"/>
                    </a:cubicBezTo>
                    <a:lnTo>
                      <a:pt x="1840" y="35206"/>
                    </a:lnTo>
                    <a:cubicBezTo>
                      <a:pt x="1922" y="34961"/>
                      <a:pt x="2004" y="34757"/>
                      <a:pt x="2126" y="34512"/>
                    </a:cubicBezTo>
                    <a:cubicBezTo>
                      <a:pt x="2331" y="35656"/>
                      <a:pt x="2412" y="36801"/>
                      <a:pt x="2331" y="37945"/>
                    </a:cubicBezTo>
                    <a:cubicBezTo>
                      <a:pt x="2249" y="39212"/>
                      <a:pt x="2535" y="40438"/>
                      <a:pt x="3230" y="41501"/>
                    </a:cubicBezTo>
                    <a:cubicBezTo>
                      <a:pt x="3843" y="44975"/>
                      <a:pt x="5601" y="48327"/>
                      <a:pt x="7603" y="51025"/>
                    </a:cubicBezTo>
                    <a:cubicBezTo>
                      <a:pt x="11200" y="55766"/>
                      <a:pt x="17536" y="59322"/>
                      <a:pt x="23422" y="60221"/>
                    </a:cubicBezTo>
                    <a:cubicBezTo>
                      <a:pt x="23446" y="60233"/>
                      <a:pt x="23470" y="60238"/>
                      <a:pt x="23494" y="60238"/>
                    </a:cubicBezTo>
                    <a:cubicBezTo>
                      <a:pt x="23551" y="60238"/>
                      <a:pt x="23609" y="60209"/>
                      <a:pt x="23667" y="60180"/>
                    </a:cubicBezTo>
                    <a:cubicBezTo>
                      <a:pt x="24689" y="60671"/>
                      <a:pt x="25711" y="61161"/>
                      <a:pt x="26732" y="61570"/>
                    </a:cubicBezTo>
                    <a:cubicBezTo>
                      <a:pt x="31145" y="63348"/>
                      <a:pt x="35815" y="64112"/>
                      <a:pt x="40520" y="64112"/>
                    </a:cubicBezTo>
                    <a:cubicBezTo>
                      <a:pt x="47497" y="64112"/>
                      <a:pt x="54548" y="62433"/>
                      <a:pt x="60944" y="59894"/>
                    </a:cubicBezTo>
                    <a:cubicBezTo>
                      <a:pt x="67157" y="57442"/>
                      <a:pt x="72838" y="53845"/>
                      <a:pt x="77702" y="49226"/>
                    </a:cubicBezTo>
                    <a:cubicBezTo>
                      <a:pt x="78438" y="48654"/>
                      <a:pt x="79174" y="48082"/>
                      <a:pt x="79950" y="47510"/>
                    </a:cubicBezTo>
                    <a:lnTo>
                      <a:pt x="79950" y="47510"/>
                    </a:lnTo>
                    <a:lnTo>
                      <a:pt x="78561" y="49063"/>
                    </a:lnTo>
                    <a:cubicBezTo>
                      <a:pt x="79787" y="48164"/>
                      <a:pt x="80890" y="47142"/>
                      <a:pt x="81912" y="45997"/>
                    </a:cubicBezTo>
                    <a:lnTo>
                      <a:pt x="82198" y="45752"/>
                    </a:lnTo>
                    <a:lnTo>
                      <a:pt x="82198" y="45752"/>
                    </a:lnTo>
                    <a:cubicBezTo>
                      <a:pt x="82444" y="46447"/>
                      <a:pt x="81749" y="46733"/>
                      <a:pt x="82117" y="47510"/>
                    </a:cubicBezTo>
                    <a:cubicBezTo>
                      <a:pt x="84692" y="43749"/>
                      <a:pt x="86695" y="39825"/>
                      <a:pt x="89024" y="36065"/>
                    </a:cubicBezTo>
                    <a:lnTo>
                      <a:pt x="89065" y="36187"/>
                    </a:lnTo>
                    <a:cubicBezTo>
                      <a:pt x="89065" y="36433"/>
                      <a:pt x="89024" y="36678"/>
                      <a:pt x="88984" y="36964"/>
                    </a:cubicBezTo>
                    <a:cubicBezTo>
                      <a:pt x="89024" y="37741"/>
                      <a:pt x="88943" y="38558"/>
                      <a:pt x="88738" y="39294"/>
                    </a:cubicBezTo>
                    <a:cubicBezTo>
                      <a:pt x="88534" y="39907"/>
                      <a:pt x="88330" y="40520"/>
                      <a:pt x="88207" y="41133"/>
                    </a:cubicBezTo>
                    <a:lnTo>
                      <a:pt x="88616" y="41215"/>
                    </a:lnTo>
                    <a:cubicBezTo>
                      <a:pt x="88738" y="40929"/>
                      <a:pt x="88861" y="40684"/>
                      <a:pt x="88943" y="40397"/>
                    </a:cubicBezTo>
                    <a:lnTo>
                      <a:pt x="88943" y="40397"/>
                    </a:lnTo>
                    <a:cubicBezTo>
                      <a:pt x="88738" y="41297"/>
                      <a:pt x="88493" y="42196"/>
                      <a:pt x="88248" y="43136"/>
                    </a:cubicBezTo>
                    <a:cubicBezTo>
                      <a:pt x="89270" y="41992"/>
                      <a:pt x="89842" y="40479"/>
                      <a:pt x="89801" y="38967"/>
                    </a:cubicBezTo>
                    <a:cubicBezTo>
                      <a:pt x="89597" y="35288"/>
                      <a:pt x="89638" y="31610"/>
                      <a:pt x="89392" y="27972"/>
                    </a:cubicBezTo>
                    <a:cubicBezTo>
                      <a:pt x="89311" y="26623"/>
                      <a:pt x="89065" y="25315"/>
                      <a:pt x="88657" y="24007"/>
                    </a:cubicBezTo>
                    <a:cubicBezTo>
                      <a:pt x="88411" y="23271"/>
                      <a:pt x="88166" y="22576"/>
                      <a:pt x="87880" y="21882"/>
                    </a:cubicBezTo>
                    <a:cubicBezTo>
                      <a:pt x="86981" y="19756"/>
                      <a:pt x="85836" y="17753"/>
                      <a:pt x="84487" y="15873"/>
                    </a:cubicBezTo>
                    <a:cubicBezTo>
                      <a:pt x="80809" y="10559"/>
                      <a:pt x="75740" y="6390"/>
                      <a:pt x="69855" y="3856"/>
                    </a:cubicBezTo>
                    <a:cubicBezTo>
                      <a:pt x="63652" y="1128"/>
                      <a:pt x="57191" y="0"/>
                      <a:pt x="505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t>        </a:t>
                </a:r>
                <a:endParaRPr/>
              </a:p>
            </p:txBody>
          </p:sp>
          <p:sp>
            <p:nvSpPr>
              <p:cNvPr id="352" name="Google Shape;352;p15"/>
              <p:cNvSpPr/>
              <p:nvPr/>
            </p:nvSpPr>
            <p:spPr>
              <a:xfrm>
                <a:off x="2798950" y="1395650"/>
                <a:ext cx="733500" cy="581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3" name="Google Shape;353;p15"/>
            <p:cNvSpPr txBox="1"/>
            <p:nvPr/>
          </p:nvSpPr>
          <p:spPr>
            <a:xfrm>
              <a:off x="9841051" y="2722637"/>
              <a:ext cx="658716" cy="36076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3000">
                  <a:solidFill>
                    <a:srgbClr val="0A1533"/>
                  </a:solidFill>
                  <a:latin typeface="Neucha"/>
                  <a:ea typeface="Neucha"/>
                  <a:cs typeface="Neucha"/>
                  <a:sym typeface="Neucha"/>
                </a:rPr>
                <a:t>04</a:t>
              </a:r>
              <a:endParaRPr b="1" sz="3000">
                <a:solidFill>
                  <a:srgbClr val="0A1533"/>
                </a:solidFill>
                <a:latin typeface="Neucha"/>
                <a:ea typeface="Neucha"/>
                <a:cs typeface="Neucha"/>
                <a:sym typeface="Neucha"/>
              </a:endParaRPr>
            </a:p>
          </p:txBody>
        </p:sp>
        <p:sp>
          <p:nvSpPr>
            <p:cNvPr id="354" name="Google Shape;354;p15"/>
            <p:cNvSpPr txBox="1"/>
            <p:nvPr/>
          </p:nvSpPr>
          <p:spPr>
            <a:xfrm>
              <a:off x="9324223" y="3123164"/>
              <a:ext cx="1692600" cy="516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ar" sz="1200">
                  <a:solidFill>
                    <a:srgbClr val="0A1533"/>
                  </a:solidFill>
                  <a:latin typeface="Mada"/>
                  <a:ea typeface="Mada"/>
                  <a:cs typeface="Mada"/>
                  <a:sym typeface="Mada"/>
                </a:rPr>
                <a:t>Hemothorax </a:t>
              </a:r>
              <a:endParaRPr sz="1200">
                <a:solidFill>
                  <a:srgbClr val="0A1533"/>
                </a:solidFill>
                <a:latin typeface="Mada"/>
                <a:ea typeface="Mada"/>
                <a:cs typeface="Mada"/>
                <a:sym typeface="Mada"/>
              </a:endParaRPr>
            </a:p>
          </p:txBody>
        </p:sp>
      </p:grpSp>
      <p:grpSp>
        <p:nvGrpSpPr>
          <p:cNvPr id="355" name="Google Shape;355;p15"/>
          <p:cNvGrpSpPr/>
          <p:nvPr/>
        </p:nvGrpSpPr>
        <p:grpSpPr>
          <a:xfrm>
            <a:off x="5658725" y="1880558"/>
            <a:ext cx="1692600" cy="977565"/>
            <a:chOff x="11358140" y="2663508"/>
            <a:chExt cx="1692600" cy="977565"/>
          </a:xfrm>
        </p:grpSpPr>
        <p:grpSp>
          <p:nvGrpSpPr>
            <p:cNvPr id="356" name="Google Shape;356;p15"/>
            <p:cNvGrpSpPr/>
            <p:nvPr/>
          </p:nvGrpSpPr>
          <p:grpSpPr>
            <a:xfrm>
              <a:off x="11930631" y="2663508"/>
              <a:ext cx="547571" cy="488306"/>
              <a:chOff x="2768600" y="1372700"/>
              <a:chExt cx="794203" cy="627015"/>
            </a:xfrm>
          </p:grpSpPr>
          <p:sp>
            <p:nvSpPr>
              <p:cNvPr id="357" name="Google Shape;357;p15"/>
              <p:cNvSpPr/>
              <p:nvPr/>
            </p:nvSpPr>
            <p:spPr>
              <a:xfrm>
                <a:off x="2768600" y="1372700"/>
                <a:ext cx="794203" cy="627015"/>
              </a:xfrm>
              <a:custGeom>
                <a:rect b="b" l="l" r="r" t="t"/>
                <a:pathLst>
                  <a:path extrusionOk="0" h="64112" w="89842">
                    <a:moveTo>
                      <a:pt x="19416" y="8720"/>
                    </a:moveTo>
                    <a:lnTo>
                      <a:pt x="19416" y="8720"/>
                    </a:lnTo>
                    <a:cubicBezTo>
                      <a:pt x="16514" y="10641"/>
                      <a:pt x="13775" y="12848"/>
                      <a:pt x="11241" y="15301"/>
                    </a:cubicBezTo>
                    <a:cubicBezTo>
                      <a:pt x="13571" y="12603"/>
                      <a:pt x="16310" y="10396"/>
                      <a:pt x="19416" y="8720"/>
                    </a:cubicBezTo>
                    <a:close/>
                    <a:moveTo>
                      <a:pt x="56621" y="1552"/>
                    </a:moveTo>
                    <a:cubicBezTo>
                      <a:pt x="56955" y="1552"/>
                      <a:pt x="57294" y="1650"/>
                      <a:pt x="57633" y="1690"/>
                    </a:cubicBezTo>
                    <a:cubicBezTo>
                      <a:pt x="60086" y="2058"/>
                      <a:pt x="62415" y="2712"/>
                      <a:pt x="64786" y="3284"/>
                    </a:cubicBezTo>
                    <a:cubicBezTo>
                      <a:pt x="69568" y="4428"/>
                      <a:pt x="73656" y="6758"/>
                      <a:pt x="77375" y="9783"/>
                    </a:cubicBezTo>
                    <a:cubicBezTo>
                      <a:pt x="80359" y="12194"/>
                      <a:pt x="82648" y="15178"/>
                      <a:pt x="84692" y="18448"/>
                    </a:cubicBezTo>
                    <a:cubicBezTo>
                      <a:pt x="86245" y="20941"/>
                      <a:pt x="87389" y="23639"/>
                      <a:pt x="88084" y="26459"/>
                    </a:cubicBezTo>
                    <a:lnTo>
                      <a:pt x="88084" y="26786"/>
                    </a:lnTo>
                    <a:cubicBezTo>
                      <a:pt x="88084" y="28789"/>
                      <a:pt x="87921" y="30792"/>
                      <a:pt x="87716" y="32795"/>
                    </a:cubicBezTo>
                    <a:cubicBezTo>
                      <a:pt x="87676" y="32999"/>
                      <a:pt x="87676" y="33204"/>
                      <a:pt x="87594" y="33408"/>
                    </a:cubicBezTo>
                    <a:cubicBezTo>
                      <a:pt x="87716" y="33694"/>
                      <a:pt x="87716" y="34062"/>
                      <a:pt x="87512" y="34307"/>
                    </a:cubicBezTo>
                    <a:cubicBezTo>
                      <a:pt x="87267" y="34716"/>
                      <a:pt x="87022" y="35166"/>
                      <a:pt x="86735" y="35697"/>
                    </a:cubicBezTo>
                    <a:lnTo>
                      <a:pt x="86735" y="34062"/>
                    </a:lnTo>
                    <a:cubicBezTo>
                      <a:pt x="88697" y="24171"/>
                      <a:pt x="82239" y="14851"/>
                      <a:pt x="73778" y="9865"/>
                    </a:cubicBezTo>
                    <a:cubicBezTo>
                      <a:pt x="68383" y="6717"/>
                      <a:pt x="62538" y="4510"/>
                      <a:pt x="56407" y="3325"/>
                    </a:cubicBezTo>
                    <a:lnTo>
                      <a:pt x="56407" y="3284"/>
                    </a:lnTo>
                    <a:cubicBezTo>
                      <a:pt x="56284" y="3284"/>
                      <a:pt x="56203" y="3243"/>
                      <a:pt x="56121" y="3243"/>
                    </a:cubicBezTo>
                    <a:cubicBezTo>
                      <a:pt x="55549" y="3120"/>
                      <a:pt x="54976" y="2998"/>
                      <a:pt x="54404" y="2916"/>
                    </a:cubicBezTo>
                    <a:cubicBezTo>
                      <a:pt x="54200" y="2793"/>
                      <a:pt x="53995" y="2712"/>
                      <a:pt x="53750" y="2671"/>
                    </a:cubicBezTo>
                    <a:cubicBezTo>
                      <a:pt x="52360" y="2507"/>
                      <a:pt x="51012" y="2344"/>
                      <a:pt x="49622" y="2139"/>
                    </a:cubicBezTo>
                    <a:cubicBezTo>
                      <a:pt x="50583" y="1984"/>
                      <a:pt x="51528" y="1811"/>
                      <a:pt x="52466" y="1811"/>
                    </a:cubicBezTo>
                    <a:cubicBezTo>
                      <a:pt x="53005" y="1811"/>
                      <a:pt x="53541" y="1868"/>
                      <a:pt x="54077" y="2017"/>
                    </a:cubicBezTo>
                    <a:cubicBezTo>
                      <a:pt x="54380" y="2118"/>
                      <a:pt x="54776" y="2250"/>
                      <a:pt x="55102" y="2250"/>
                    </a:cubicBezTo>
                    <a:cubicBezTo>
                      <a:pt x="55304" y="2250"/>
                      <a:pt x="55480" y="2199"/>
                      <a:pt x="55589" y="2058"/>
                    </a:cubicBezTo>
                    <a:cubicBezTo>
                      <a:pt x="55924" y="1660"/>
                      <a:pt x="56270" y="1552"/>
                      <a:pt x="56621" y="1552"/>
                    </a:cubicBezTo>
                    <a:close/>
                    <a:moveTo>
                      <a:pt x="86531" y="35043"/>
                    </a:moveTo>
                    <a:lnTo>
                      <a:pt x="86531" y="35043"/>
                    </a:lnTo>
                    <a:cubicBezTo>
                      <a:pt x="86490" y="35533"/>
                      <a:pt x="86408" y="35983"/>
                      <a:pt x="86327" y="36474"/>
                    </a:cubicBezTo>
                    <a:lnTo>
                      <a:pt x="85714" y="37495"/>
                    </a:lnTo>
                    <a:cubicBezTo>
                      <a:pt x="85836" y="37250"/>
                      <a:pt x="85918" y="37005"/>
                      <a:pt x="86041" y="36719"/>
                    </a:cubicBezTo>
                    <a:cubicBezTo>
                      <a:pt x="86245" y="36147"/>
                      <a:pt x="86368" y="35615"/>
                      <a:pt x="86531" y="35043"/>
                    </a:cubicBezTo>
                    <a:close/>
                    <a:moveTo>
                      <a:pt x="1668" y="41255"/>
                    </a:moveTo>
                    <a:cubicBezTo>
                      <a:pt x="1671" y="41269"/>
                      <a:pt x="1674" y="41283"/>
                      <a:pt x="1677" y="41297"/>
                    </a:cubicBezTo>
                    <a:lnTo>
                      <a:pt x="1677" y="41256"/>
                    </a:lnTo>
                    <a:cubicBezTo>
                      <a:pt x="1674" y="41256"/>
                      <a:pt x="1671" y="41255"/>
                      <a:pt x="1668" y="41255"/>
                    </a:cubicBezTo>
                    <a:close/>
                    <a:moveTo>
                      <a:pt x="1677" y="41297"/>
                    </a:moveTo>
                    <a:lnTo>
                      <a:pt x="1677" y="42605"/>
                    </a:lnTo>
                    <a:lnTo>
                      <a:pt x="1758" y="42605"/>
                    </a:lnTo>
                    <a:lnTo>
                      <a:pt x="1677" y="41297"/>
                    </a:lnTo>
                    <a:close/>
                    <a:moveTo>
                      <a:pt x="82280" y="44076"/>
                    </a:moveTo>
                    <a:lnTo>
                      <a:pt x="82280" y="44076"/>
                    </a:lnTo>
                    <a:cubicBezTo>
                      <a:pt x="82239" y="44240"/>
                      <a:pt x="82198" y="44403"/>
                      <a:pt x="82158" y="44567"/>
                    </a:cubicBezTo>
                    <a:cubicBezTo>
                      <a:pt x="82035" y="44730"/>
                      <a:pt x="81871" y="44853"/>
                      <a:pt x="81749" y="44975"/>
                    </a:cubicBezTo>
                    <a:lnTo>
                      <a:pt x="81095" y="45507"/>
                    </a:lnTo>
                    <a:cubicBezTo>
                      <a:pt x="81422" y="45098"/>
                      <a:pt x="81749" y="44689"/>
                      <a:pt x="82035" y="44281"/>
                    </a:cubicBezTo>
                    <a:lnTo>
                      <a:pt x="82280" y="44076"/>
                    </a:lnTo>
                    <a:close/>
                    <a:moveTo>
                      <a:pt x="43009" y="3180"/>
                    </a:moveTo>
                    <a:cubicBezTo>
                      <a:pt x="49664" y="3180"/>
                      <a:pt x="56292" y="4208"/>
                      <a:pt x="62661" y="6227"/>
                    </a:cubicBezTo>
                    <a:cubicBezTo>
                      <a:pt x="74351" y="9906"/>
                      <a:pt x="87185" y="18816"/>
                      <a:pt x="85795" y="32631"/>
                    </a:cubicBezTo>
                    <a:cubicBezTo>
                      <a:pt x="85346" y="37005"/>
                      <a:pt x="83220" y="41051"/>
                      <a:pt x="80441" y="44526"/>
                    </a:cubicBezTo>
                    <a:cubicBezTo>
                      <a:pt x="78765" y="46038"/>
                      <a:pt x="76967" y="47428"/>
                      <a:pt x="75086" y="48695"/>
                    </a:cubicBezTo>
                    <a:cubicBezTo>
                      <a:pt x="74473" y="48981"/>
                      <a:pt x="74065" y="49512"/>
                      <a:pt x="73860" y="50125"/>
                    </a:cubicBezTo>
                    <a:cubicBezTo>
                      <a:pt x="75086" y="49676"/>
                      <a:pt x="76231" y="48981"/>
                      <a:pt x="77212" y="48082"/>
                    </a:cubicBezTo>
                    <a:lnTo>
                      <a:pt x="77212" y="48082"/>
                    </a:lnTo>
                    <a:cubicBezTo>
                      <a:pt x="76517" y="48777"/>
                      <a:pt x="75822" y="49390"/>
                      <a:pt x="75168" y="50003"/>
                    </a:cubicBezTo>
                    <a:cubicBezTo>
                      <a:pt x="74596" y="50493"/>
                      <a:pt x="73983" y="50984"/>
                      <a:pt x="73411" y="51433"/>
                    </a:cubicBezTo>
                    <a:cubicBezTo>
                      <a:pt x="72675" y="51924"/>
                      <a:pt x="71980" y="52374"/>
                      <a:pt x="71244" y="52823"/>
                    </a:cubicBezTo>
                    <a:cubicBezTo>
                      <a:pt x="70999" y="52946"/>
                      <a:pt x="70631" y="53068"/>
                      <a:pt x="70631" y="53436"/>
                    </a:cubicBezTo>
                    <a:cubicBezTo>
                      <a:pt x="66871" y="55930"/>
                      <a:pt x="62865" y="57932"/>
                      <a:pt x="58614" y="59445"/>
                    </a:cubicBezTo>
                    <a:lnTo>
                      <a:pt x="58614" y="59486"/>
                    </a:lnTo>
                    <a:cubicBezTo>
                      <a:pt x="53053" y="61522"/>
                      <a:pt x="47116" y="62725"/>
                      <a:pt x="41212" y="62725"/>
                    </a:cubicBezTo>
                    <a:cubicBezTo>
                      <a:pt x="36095" y="62725"/>
                      <a:pt x="31003" y="61821"/>
                      <a:pt x="26201" y="59772"/>
                    </a:cubicBezTo>
                    <a:cubicBezTo>
                      <a:pt x="24893" y="59200"/>
                      <a:pt x="23585" y="58546"/>
                      <a:pt x="22359" y="57810"/>
                    </a:cubicBezTo>
                    <a:cubicBezTo>
                      <a:pt x="20806" y="57278"/>
                      <a:pt x="19293" y="56543"/>
                      <a:pt x="17904" y="55643"/>
                    </a:cubicBezTo>
                    <a:lnTo>
                      <a:pt x="17863" y="55643"/>
                    </a:lnTo>
                    <a:cubicBezTo>
                      <a:pt x="17985" y="55930"/>
                      <a:pt x="18026" y="56297"/>
                      <a:pt x="17945" y="56624"/>
                    </a:cubicBezTo>
                    <a:cubicBezTo>
                      <a:pt x="18435" y="56992"/>
                      <a:pt x="18926" y="57319"/>
                      <a:pt x="19457" y="57646"/>
                    </a:cubicBezTo>
                    <a:cubicBezTo>
                      <a:pt x="18231" y="57238"/>
                      <a:pt x="17086" y="56747"/>
                      <a:pt x="15942" y="56175"/>
                    </a:cubicBezTo>
                    <a:cubicBezTo>
                      <a:pt x="13489" y="54949"/>
                      <a:pt x="11323" y="53273"/>
                      <a:pt x="9484" y="51311"/>
                    </a:cubicBezTo>
                    <a:cubicBezTo>
                      <a:pt x="8380" y="50125"/>
                      <a:pt x="7440" y="48818"/>
                      <a:pt x="6663" y="47428"/>
                    </a:cubicBezTo>
                    <a:cubicBezTo>
                      <a:pt x="6541" y="47019"/>
                      <a:pt x="6377" y="46692"/>
                      <a:pt x="6091" y="46406"/>
                    </a:cubicBezTo>
                    <a:cubicBezTo>
                      <a:pt x="5887" y="45956"/>
                      <a:pt x="5682" y="45466"/>
                      <a:pt x="5478" y="45016"/>
                    </a:cubicBezTo>
                    <a:cubicBezTo>
                      <a:pt x="5274" y="43381"/>
                      <a:pt x="4701" y="41746"/>
                      <a:pt x="5233" y="40152"/>
                    </a:cubicBezTo>
                    <a:cubicBezTo>
                      <a:pt x="5151" y="39825"/>
                      <a:pt x="5069" y="39457"/>
                      <a:pt x="4988" y="39130"/>
                    </a:cubicBezTo>
                    <a:cubicBezTo>
                      <a:pt x="4988" y="39090"/>
                      <a:pt x="4988" y="39049"/>
                      <a:pt x="4988" y="39008"/>
                    </a:cubicBezTo>
                    <a:cubicBezTo>
                      <a:pt x="4783" y="37986"/>
                      <a:pt x="4742" y="36923"/>
                      <a:pt x="4783" y="35860"/>
                    </a:cubicBezTo>
                    <a:lnTo>
                      <a:pt x="4783" y="35615"/>
                    </a:lnTo>
                    <a:cubicBezTo>
                      <a:pt x="4824" y="35288"/>
                      <a:pt x="4865" y="35002"/>
                      <a:pt x="4906" y="34675"/>
                    </a:cubicBezTo>
                    <a:lnTo>
                      <a:pt x="4906" y="34553"/>
                    </a:lnTo>
                    <a:cubicBezTo>
                      <a:pt x="4947" y="34185"/>
                      <a:pt x="5028" y="33817"/>
                      <a:pt x="5110" y="33490"/>
                    </a:cubicBezTo>
                    <a:cubicBezTo>
                      <a:pt x="5274" y="32754"/>
                      <a:pt x="5519" y="32018"/>
                      <a:pt x="5764" y="31323"/>
                    </a:cubicBezTo>
                    <a:cubicBezTo>
                      <a:pt x="6050" y="29525"/>
                      <a:pt x="6541" y="27727"/>
                      <a:pt x="7276" y="26051"/>
                    </a:cubicBezTo>
                    <a:cubicBezTo>
                      <a:pt x="8012" y="24334"/>
                      <a:pt x="8952" y="22658"/>
                      <a:pt x="10097" y="21146"/>
                    </a:cubicBezTo>
                    <a:lnTo>
                      <a:pt x="10179" y="21023"/>
                    </a:lnTo>
                    <a:cubicBezTo>
                      <a:pt x="10342" y="20778"/>
                      <a:pt x="10546" y="20533"/>
                      <a:pt x="10751" y="20287"/>
                    </a:cubicBezTo>
                    <a:lnTo>
                      <a:pt x="10914" y="20042"/>
                    </a:lnTo>
                    <a:cubicBezTo>
                      <a:pt x="11119" y="19838"/>
                      <a:pt x="11282" y="19634"/>
                      <a:pt x="11446" y="19388"/>
                    </a:cubicBezTo>
                    <a:cubicBezTo>
                      <a:pt x="11527" y="19307"/>
                      <a:pt x="11609" y="19266"/>
                      <a:pt x="11650" y="19184"/>
                    </a:cubicBezTo>
                    <a:cubicBezTo>
                      <a:pt x="11895" y="18898"/>
                      <a:pt x="12181" y="18612"/>
                      <a:pt x="12386" y="18366"/>
                    </a:cubicBezTo>
                    <a:cubicBezTo>
                      <a:pt x="14470" y="16077"/>
                      <a:pt x="16882" y="14156"/>
                      <a:pt x="19539" y="12644"/>
                    </a:cubicBezTo>
                    <a:cubicBezTo>
                      <a:pt x="22155" y="10478"/>
                      <a:pt x="25016" y="8598"/>
                      <a:pt x="28040" y="6963"/>
                    </a:cubicBezTo>
                    <a:cubicBezTo>
                      <a:pt x="30779" y="5450"/>
                      <a:pt x="33681" y="4306"/>
                      <a:pt x="36706" y="3488"/>
                    </a:cubicBezTo>
                    <a:cubicBezTo>
                      <a:pt x="38805" y="3282"/>
                      <a:pt x="40908" y="3180"/>
                      <a:pt x="43009" y="3180"/>
                    </a:cubicBezTo>
                    <a:close/>
                    <a:moveTo>
                      <a:pt x="50575" y="0"/>
                    </a:moveTo>
                    <a:cubicBezTo>
                      <a:pt x="48864" y="0"/>
                      <a:pt x="47142" y="76"/>
                      <a:pt x="45412" y="218"/>
                    </a:cubicBezTo>
                    <a:cubicBezTo>
                      <a:pt x="43736" y="259"/>
                      <a:pt x="42060" y="504"/>
                      <a:pt x="40384" y="913"/>
                    </a:cubicBezTo>
                    <a:lnTo>
                      <a:pt x="39485" y="995"/>
                    </a:lnTo>
                    <a:cubicBezTo>
                      <a:pt x="38463" y="1077"/>
                      <a:pt x="37482" y="1322"/>
                      <a:pt x="36542" y="1731"/>
                    </a:cubicBezTo>
                    <a:cubicBezTo>
                      <a:pt x="36174" y="1731"/>
                      <a:pt x="35806" y="1853"/>
                      <a:pt x="35520" y="2058"/>
                    </a:cubicBezTo>
                    <a:lnTo>
                      <a:pt x="34866" y="2058"/>
                    </a:lnTo>
                    <a:cubicBezTo>
                      <a:pt x="34172" y="2180"/>
                      <a:pt x="33477" y="2385"/>
                      <a:pt x="32823" y="2630"/>
                    </a:cubicBezTo>
                    <a:lnTo>
                      <a:pt x="32659" y="2712"/>
                    </a:lnTo>
                    <a:cubicBezTo>
                      <a:pt x="32496" y="2753"/>
                      <a:pt x="32332" y="2793"/>
                      <a:pt x="32169" y="2834"/>
                    </a:cubicBezTo>
                    <a:cubicBezTo>
                      <a:pt x="32290" y="2899"/>
                      <a:pt x="32404" y="2922"/>
                      <a:pt x="32514" y="2922"/>
                    </a:cubicBezTo>
                    <a:cubicBezTo>
                      <a:pt x="32793" y="2922"/>
                      <a:pt x="33042" y="2772"/>
                      <a:pt x="33285" y="2772"/>
                    </a:cubicBezTo>
                    <a:cubicBezTo>
                      <a:pt x="33431" y="2772"/>
                      <a:pt x="33574" y="2826"/>
                      <a:pt x="33722" y="2998"/>
                    </a:cubicBezTo>
                    <a:cubicBezTo>
                      <a:pt x="32986" y="3120"/>
                      <a:pt x="32250" y="3243"/>
                      <a:pt x="31515" y="3407"/>
                    </a:cubicBezTo>
                    <a:cubicBezTo>
                      <a:pt x="31405" y="3385"/>
                      <a:pt x="31293" y="3374"/>
                      <a:pt x="31179" y="3374"/>
                    </a:cubicBezTo>
                    <a:cubicBezTo>
                      <a:pt x="30868" y="3374"/>
                      <a:pt x="30547" y="3450"/>
                      <a:pt x="30248" y="3570"/>
                    </a:cubicBezTo>
                    <a:cubicBezTo>
                      <a:pt x="30207" y="3568"/>
                      <a:pt x="30168" y="3567"/>
                      <a:pt x="30128" y="3567"/>
                    </a:cubicBezTo>
                    <a:cubicBezTo>
                      <a:pt x="29324" y="3567"/>
                      <a:pt x="28656" y="3951"/>
                      <a:pt x="27877" y="4224"/>
                    </a:cubicBezTo>
                    <a:lnTo>
                      <a:pt x="27305" y="4469"/>
                    </a:lnTo>
                    <a:cubicBezTo>
                      <a:pt x="26692" y="4674"/>
                      <a:pt x="26038" y="4837"/>
                      <a:pt x="25425" y="5082"/>
                    </a:cubicBezTo>
                    <a:cubicBezTo>
                      <a:pt x="18272" y="7494"/>
                      <a:pt x="12018" y="11704"/>
                      <a:pt x="8094" y="18244"/>
                    </a:cubicBezTo>
                    <a:cubicBezTo>
                      <a:pt x="7890" y="18612"/>
                      <a:pt x="7644" y="18980"/>
                      <a:pt x="7481" y="19347"/>
                    </a:cubicBezTo>
                    <a:cubicBezTo>
                      <a:pt x="6336" y="20696"/>
                      <a:pt x="5233" y="22127"/>
                      <a:pt x="4211" y="23598"/>
                    </a:cubicBezTo>
                    <a:cubicBezTo>
                      <a:pt x="4047" y="23803"/>
                      <a:pt x="3761" y="24211"/>
                      <a:pt x="3884" y="24252"/>
                    </a:cubicBezTo>
                    <a:cubicBezTo>
                      <a:pt x="5560" y="24498"/>
                      <a:pt x="4129" y="25315"/>
                      <a:pt x="4047" y="25560"/>
                    </a:cubicBezTo>
                    <a:cubicBezTo>
                      <a:pt x="3843" y="25969"/>
                      <a:pt x="3680" y="26419"/>
                      <a:pt x="3516" y="26827"/>
                    </a:cubicBezTo>
                    <a:cubicBezTo>
                      <a:pt x="3475" y="26950"/>
                      <a:pt x="3393" y="27073"/>
                      <a:pt x="3353" y="27195"/>
                    </a:cubicBezTo>
                    <a:cubicBezTo>
                      <a:pt x="3230" y="27481"/>
                      <a:pt x="3107" y="27808"/>
                      <a:pt x="3026" y="28094"/>
                    </a:cubicBezTo>
                    <a:lnTo>
                      <a:pt x="2862" y="28503"/>
                    </a:lnTo>
                    <a:cubicBezTo>
                      <a:pt x="2739" y="28830"/>
                      <a:pt x="2658" y="29116"/>
                      <a:pt x="2535" y="29443"/>
                    </a:cubicBezTo>
                    <a:lnTo>
                      <a:pt x="2412" y="29811"/>
                    </a:lnTo>
                    <a:cubicBezTo>
                      <a:pt x="2290" y="30220"/>
                      <a:pt x="2126" y="30669"/>
                      <a:pt x="2004" y="31119"/>
                    </a:cubicBezTo>
                    <a:cubicBezTo>
                      <a:pt x="1677" y="32223"/>
                      <a:pt x="1431" y="33367"/>
                      <a:pt x="1186" y="34512"/>
                    </a:cubicBezTo>
                    <a:cubicBezTo>
                      <a:pt x="737" y="36801"/>
                      <a:pt x="1" y="39090"/>
                      <a:pt x="491" y="41665"/>
                    </a:cubicBezTo>
                    <a:cubicBezTo>
                      <a:pt x="543" y="41067"/>
                      <a:pt x="680" y="40890"/>
                      <a:pt x="855" y="40890"/>
                    </a:cubicBezTo>
                    <a:cubicBezTo>
                      <a:pt x="1095" y="40890"/>
                      <a:pt x="1408" y="41224"/>
                      <a:pt x="1668" y="41255"/>
                    </a:cubicBezTo>
                    <a:lnTo>
                      <a:pt x="1668" y="41255"/>
                    </a:lnTo>
                    <a:cubicBezTo>
                      <a:pt x="1226" y="39225"/>
                      <a:pt x="1150" y="37196"/>
                      <a:pt x="1881" y="35206"/>
                    </a:cubicBezTo>
                    <a:lnTo>
                      <a:pt x="1840" y="35206"/>
                    </a:lnTo>
                    <a:cubicBezTo>
                      <a:pt x="1922" y="34961"/>
                      <a:pt x="2004" y="34757"/>
                      <a:pt x="2126" y="34512"/>
                    </a:cubicBezTo>
                    <a:cubicBezTo>
                      <a:pt x="2331" y="35656"/>
                      <a:pt x="2412" y="36801"/>
                      <a:pt x="2331" y="37945"/>
                    </a:cubicBezTo>
                    <a:cubicBezTo>
                      <a:pt x="2249" y="39212"/>
                      <a:pt x="2535" y="40438"/>
                      <a:pt x="3230" y="41501"/>
                    </a:cubicBezTo>
                    <a:cubicBezTo>
                      <a:pt x="3843" y="44975"/>
                      <a:pt x="5601" y="48327"/>
                      <a:pt x="7603" y="51025"/>
                    </a:cubicBezTo>
                    <a:cubicBezTo>
                      <a:pt x="11200" y="55766"/>
                      <a:pt x="17536" y="59322"/>
                      <a:pt x="23422" y="60221"/>
                    </a:cubicBezTo>
                    <a:cubicBezTo>
                      <a:pt x="23446" y="60233"/>
                      <a:pt x="23470" y="60238"/>
                      <a:pt x="23494" y="60238"/>
                    </a:cubicBezTo>
                    <a:cubicBezTo>
                      <a:pt x="23551" y="60238"/>
                      <a:pt x="23609" y="60209"/>
                      <a:pt x="23667" y="60180"/>
                    </a:cubicBezTo>
                    <a:cubicBezTo>
                      <a:pt x="24689" y="60671"/>
                      <a:pt x="25711" y="61161"/>
                      <a:pt x="26732" y="61570"/>
                    </a:cubicBezTo>
                    <a:cubicBezTo>
                      <a:pt x="31145" y="63348"/>
                      <a:pt x="35815" y="64112"/>
                      <a:pt x="40520" y="64112"/>
                    </a:cubicBezTo>
                    <a:cubicBezTo>
                      <a:pt x="47497" y="64112"/>
                      <a:pt x="54548" y="62433"/>
                      <a:pt x="60944" y="59894"/>
                    </a:cubicBezTo>
                    <a:cubicBezTo>
                      <a:pt x="67157" y="57442"/>
                      <a:pt x="72838" y="53845"/>
                      <a:pt x="77702" y="49226"/>
                    </a:cubicBezTo>
                    <a:cubicBezTo>
                      <a:pt x="78438" y="48654"/>
                      <a:pt x="79174" y="48082"/>
                      <a:pt x="79950" y="47510"/>
                    </a:cubicBezTo>
                    <a:lnTo>
                      <a:pt x="79950" y="47510"/>
                    </a:lnTo>
                    <a:lnTo>
                      <a:pt x="78561" y="49063"/>
                    </a:lnTo>
                    <a:cubicBezTo>
                      <a:pt x="79787" y="48164"/>
                      <a:pt x="80890" y="47142"/>
                      <a:pt x="81912" y="45997"/>
                    </a:cubicBezTo>
                    <a:lnTo>
                      <a:pt x="82198" y="45752"/>
                    </a:lnTo>
                    <a:lnTo>
                      <a:pt x="82198" y="45752"/>
                    </a:lnTo>
                    <a:cubicBezTo>
                      <a:pt x="82444" y="46447"/>
                      <a:pt x="81749" y="46733"/>
                      <a:pt x="82117" y="47510"/>
                    </a:cubicBezTo>
                    <a:cubicBezTo>
                      <a:pt x="84692" y="43749"/>
                      <a:pt x="86695" y="39825"/>
                      <a:pt x="89024" y="36065"/>
                    </a:cubicBezTo>
                    <a:lnTo>
                      <a:pt x="89065" y="36187"/>
                    </a:lnTo>
                    <a:cubicBezTo>
                      <a:pt x="89065" y="36433"/>
                      <a:pt x="89024" y="36678"/>
                      <a:pt x="88984" y="36964"/>
                    </a:cubicBezTo>
                    <a:cubicBezTo>
                      <a:pt x="89024" y="37741"/>
                      <a:pt x="88943" y="38558"/>
                      <a:pt x="88738" y="39294"/>
                    </a:cubicBezTo>
                    <a:cubicBezTo>
                      <a:pt x="88534" y="39907"/>
                      <a:pt x="88330" y="40520"/>
                      <a:pt x="88207" y="41133"/>
                    </a:cubicBezTo>
                    <a:lnTo>
                      <a:pt x="88616" y="41215"/>
                    </a:lnTo>
                    <a:cubicBezTo>
                      <a:pt x="88738" y="40929"/>
                      <a:pt x="88861" y="40684"/>
                      <a:pt x="88943" y="40397"/>
                    </a:cubicBezTo>
                    <a:lnTo>
                      <a:pt x="88943" y="40397"/>
                    </a:lnTo>
                    <a:cubicBezTo>
                      <a:pt x="88738" y="41297"/>
                      <a:pt x="88493" y="42196"/>
                      <a:pt x="88248" y="43136"/>
                    </a:cubicBezTo>
                    <a:cubicBezTo>
                      <a:pt x="89270" y="41992"/>
                      <a:pt x="89842" y="40479"/>
                      <a:pt x="89801" y="38967"/>
                    </a:cubicBezTo>
                    <a:cubicBezTo>
                      <a:pt x="89597" y="35288"/>
                      <a:pt x="89638" y="31610"/>
                      <a:pt x="89392" y="27972"/>
                    </a:cubicBezTo>
                    <a:cubicBezTo>
                      <a:pt x="89311" y="26623"/>
                      <a:pt x="89065" y="25315"/>
                      <a:pt x="88657" y="24007"/>
                    </a:cubicBezTo>
                    <a:cubicBezTo>
                      <a:pt x="88411" y="23271"/>
                      <a:pt x="88166" y="22576"/>
                      <a:pt x="87880" y="21882"/>
                    </a:cubicBezTo>
                    <a:cubicBezTo>
                      <a:pt x="86981" y="19756"/>
                      <a:pt x="85836" y="17753"/>
                      <a:pt x="84487" y="15873"/>
                    </a:cubicBezTo>
                    <a:cubicBezTo>
                      <a:pt x="80809" y="10559"/>
                      <a:pt x="75740" y="6390"/>
                      <a:pt x="69855" y="3856"/>
                    </a:cubicBezTo>
                    <a:cubicBezTo>
                      <a:pt x="63652" y="1128"/>
                      <a:pt x="57191" y="0"/>
                      <a:pt x="505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t>        </a:t>
                </a:r>
                <a:endParaRPr/>
              </a:p>
            </p:txBody>
          </p:sp>
          <p:sp>
            <p:nvSpPr>
              <p:cNvPr id="358" name="Google Shape;358;p15"/>
              <p:cNvSpPr/>
              <p:nvPr/>
            </p:nvSpPr>
            <p:spPr>
              <a:xfrm>
                <a:off x="2798950" y="1395650"/>
                <a:ext cx="733500" cy="581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9" name="Google Shape;359;p15"/>
            <p:cNvSpPr txBox="1"/>
            <p:nvPr/>
          </p:nvSpPr>
          <p:spPr>
            <a:xfrm>
              <a:off x="11874969" y="2724557"/>
              <a:ext cx="658716" cy="36076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3000">
                  <a:solidFill>
                    <a:srgbClr val="0A1533"/>
                  </a:solidFill>
                  <a:latin typeface="Neucha"/>
                  <a:ea typeface="Neucha"/>
                  <a:cs typeface="Neucha"/>
                  <a:sym typeface="Neucha"/>
                </a:rPr>
                <a:t>05</a:t>
              </a:r>
              <a:endParaRPr b="1" sz="3000">
                <a:solidFill>
                  <a:srgbClr val="0A1533"/>
                </a:solidFill>
                <a:latin typeface="Neucha"/>
                <a:ea typeface="Neucha"/>
                <a:cs typeface="Neucha"/>
                <a:sym typeface="Neucha"/>
              </a:endParaRPr>
            </a:p>
          </p:txBody>
        </p:sp>
        <p:sp>
          <p:nvSpPr>
            <p:cNvPr id="360" name="Google Shape;360;p15"/>
            <p:cNvSpPr txBox="1"/>
            <p:nvPr/>
          </p:nvSpPr>
          <p:spPr>
            <a:xfrm>
              <a:off x="11358140" y="3125073"/>
              <a:ext cx="1692600" cy="516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ar" sz="1200">
                  <a:solidFill>
                    <a:srgbClr val="0A1533"/>
                  </a:solidFill>
                  <a:latin typeface="Mada"/>
                  <a:ea typeface="Mada"/>
                  <a:cs typeface="Mada"/>
                  <a:sym typeface="Mada"/>
                </a:rPr>
                <a:t>Pneumothorax</a:t>
              </a:r>
              <a:endParaRPr sz="1200">
                <a:solidFill>
                  <a:srgbClr val="0A1533"/>
                </a:solidFill>
                <a:latin typeface="Mada"/>
                <a:ea typeface="Mada"/>
                <a:cs typeface="Mada"/>
                <a:sym typeface="Mada"/>
              </a:endParaRPr>
            </a:p>
          </p:txBody>
        </p:sp>
      </p:grpSp>
      <p:sp>
        <p:nvSpPr>
          <p:cNvPr id="361" name="Google Shape;361;p15"/>
          <p:cNvSpPr txBox="1"/>
          <p:nvPr/>
        </p:nvSpPr>
        <p:spPr>
          <a:xfrm>
            <a:off x="285450" y="1361075"/>
            <a:ext cx="6048000" cy="37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highlight>
                  <a:schemeClr val="accent4"/>
                </a:highlight>
                <a:latin typeface="Mada"/>
                <a:ea typeface="Mada"/>
                <a:cs typeface="Mada"/>
                <a:sym typeface="Mada"/>
              </a:rPr>
              <a:t>Indications for chest tube insertion :</a:t>
            </a:r>
            <a:endParaRPr b="1" sz="1200">
              <a:highlight>
                <a:schemeClr val="accent4"/>
              </a:highlight>
              <a:latin typeface="Mada"/>
              <a:ea typeface="Mada"/>
              <a:cs typeface="Mada"/>
              <a:sym typeface="Mada"/>
            </a:endParaRPr>
          </a:p>
        </p:txBody>
      </p:sp>
      <p:grpSp>
        <p:nvGrpSpPr>
          <p:cNvPr id="362" name="Google Shape;362;p15"/>
          <p:cNvGrpSpPr/>
          <p:nvPr/>
        </p:nvGrpSpPr>
        <p:grpSpPr>
          <a:xfrm>
            <a:off x="450615" y="3511244"/>
            <a:ext cx="6803819" cy="1781458"/>
            <a:chOff x="756000" y="3700454"/>
            <a:chExt cx="6350400" cy="1592721"/>
          </a:xfrm>
        </p:grpSpPr>
        <p:sp>
          <p:nvSpPr>
            <p:cNvPr id="363" name="Google Shape;363;p15"/>
            <p:cNvSpPr txBox="1"/>
            <p:nvPr/>
          </p:nvSpPr>
          <p:spPr>
            <a:xfrm>
              <a:off x="756000" y="4103375"/>
              <a:ext cx="6350400" cy="1189800"/>
            </a:xfrm>
            <a:prstGeom prst="rect">
              <a:avLst/>
            </a:prstGeom>
            <a:noFill/>
            <a:ln cap="flat" cmpd="sng" w="19050">
              <a:solidFill>
                <a:schemeClr val="accent3"/>
              </a:solidFill>
              <a:prstDash val="dash"/>
              <a:round/>
              <a:headEnd len="sm" w="sm" type="none"/>
              <a:tailEnd len="sm" w="sm" type="none"/>
            </a:ln>
          </p:spPr>
          <p:txBody>
            <a:bodyPr anchorCtr="0" anchor="ctr" bIns="232875" lIns="232875" spcFirstLastPara="1" rIns="232875" wrap="square" tIns="232875">
              <a:noAutofit/>
            </a:bodyPr>
            <a:lstStyle/>
            <a:p>
              <a:pPr indent="0" lvl="0" marL="0" rtl="0" algn="l">
                <a:lnSpc>
                  <a:spcPct val="115000"/>
                </a:lnSpc>
                <a:spcBef>
                  <a:spcPts val="0"/>
                </a:spcBef>
                <a:spcAft>
                  <a:spcPts val="0"/>
                </a:spcAft>
                <a:buNone/>
              </a:pPr>
              <a:r>
                <a:t/>
              </a:r>
              <a:endParaRPr sz="1200">
                <a:latin typeface="Mada"/>
                <a:ea typeface="Mada"/>
                <a:cs typeface="Mada"/>
                <a:sym typeface="Mada"/>
              </a:endParaRPr>
            </a:p>
            <a:p>
              <a:pPr indent="-304800" lvl="0" marL="457200" rtl="0" algn="l">
                <a:lnSpc>
                  <a:spcPct val="115000"/>
                </a:lnSpc>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A procedure in which a </a:t>
              </a:r>
              <a:r>
                <a:rPr b="1" lang="ar" sz="1200">
                  <a:solidFill>
                    <a:schemeClr val="accent5"/>
                  </a:solidFill>
                  <a:latin typeface="Mada"/>
                  <a:ea typeface="Mada"/>
                  <a:cs typeface="Mada"/>
                  <a:sym typeface="Mada"/>
                </a:rPr>
                <a:t>sample of the pleura (parietal) </a:t>
              </a:r>
              <a:r>
                <a:rPr lang="ar" sz="1200">
                  <a:solidFill>
                    <a:schemeClr val="accent5"/>
                  </a:solidFill>
                  <a:latin typeface="Mada"/>
                  <a:ea typeface="Mada"/>
                  <a:cs typeface="Mada"/>
                  <a:sym typeface="Mada"/>
                </a:rPr>
                <a:t>is removed with a special biopsy needle or during surgery to determine if Granulomatous disease, malignancy or another condition is present.</a:t>
              </a:r>
              <a:endParaRPr sz="1200">
                <a:solidFill>
                  <a:schemeClr val="accent5"/>
                </a:solidFill>
                <a:latin typeface="Mada"/>
                <a:ea typeface="Mada"/>
                <a:cs typeface="Mada"/>
                <a:sym typeface="Mada"/>
              </a:endParaRPr>
            </a:p>
          </p:txBody>
        </p:sp>
        <p:grpSp>
          <p:nvGrpSpPr>
            <p:cNvPr id="364" name="Google Shape;364;p15"/>
            <p:cNvGrpSpPr/>
            <p:nvPr/>
          </p:nvGrpSpPr>
          <p:grpSpPr>
            <a:xfrm>
              <a:off x="3529266" y="3700454"/>
              <a:ext cx="808378" cy="754365"/>
              <a:chOff x="5600180" y="3691525"/>
              <a:chExt cx="808378" cy="754365"/>
            </a:xfrm>
          </p:grpSpPr>
          <p:sp>
            <p:nvSpPr>
              <p:cNvPr id="365" name="Google Shape;365;p15"/>
              <p:cNvSpPr/>
              <p:nvPr/>
            </p:nvSpPr>
            <p:spPr>
              <a:xfrm flipH="1" rot="-9900232">
                <a:off x="5666191" y="3768834"/>
                <a:ext cx="676355" cy="599746"/>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9FC5E8"/>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grpSp>
            <p:nvGrpSpPr>
              <p:cNvPr id="366" name="Google Shape;366;p15"/>
              <p:cNvGrpSpPr/>
              <p:nvPr/>
            </p:nvGrpSpPr>
            <p:grpSpPr>
              <a:xfrm>
                <a:off x="5834554" y="3850395"/>
                <a:ext cx="339651" cy="436638"/>
                <a:chOff x="8007400" y="2902278"/>
                <a:chExt cx="285230" cy="355597"/>
              </a:xfrm>
            </p:grpSpPr>
            <p:sp>
              <p:nvSpPr>
                <p:cNvPr id="367" name="Google Shape;367;p15"/>
                <p:cNvSpPr/>
                <p:nvPr/>
              </p:nvSpPr>
              <p:spPr>
                <a:xfrm>
                  <a:off x="8134820" y="3165305"/>
                  <a:ext cx="39851" cy="39851"/>
                </a:xfrm>
                <a:custGeom>
                  <a:rect b="b" l="l" r="r" t="t"/>
                  <a:pathLst>
                    <a:path extrusionOk="0" h="1251" w="1251">
                      <a:moveTo>
                        <a:pt x="632" y="310"/>
                      </a:moveTo>
                      <a:cubicBezTo>
                        <a:pt x="799" y="310"/>
                        <a:pt x="930" y="441"/>
                        <a:pt x="930" y="608"/>
                      </a:cubicBezTo>
                      <a:cubicBezTo>
                        <a:pt x="930" y="775"/>
                        <a:pt x="799" y="906"/>
                        <a:pt x="632" y="906"/>
                      </a:cubicBezTo>
                      <a:cubicBezTo>
                        <a:pt x="465" y="906"/>
                        <a:pt x="334" y="775"/>
                        <a:pt x="334" y="608"/>
                      </a:cubicBezTo>
                      <a:cubicBezTo>
                        <a:pt x="334" y="441"/>
                        <a:pt x="465" y="310"/>
                        <a:pt x="632" y="310"/>
                      </a:cubicBezTo>
                      <a:close/>
                      <a:moveTo>
                        <a:pt x="632" y="1"/>
                      </a:moveTo>
                      <a:cubicBezTo>
                        <a:pt x="287" y="1"/>
                        <a:pt x="1" y="275"/>
                        <a:pt x="1" y="620"/>
                      </a:cubicBezTo>
                      <a:cubicBezTo>
                        <a:pt x="1" y="965"/>
                        <a:pt x="287" y="1251"/>
                        <a:pt x="632" y="1251"/>
                      </a:cubicBezTo>
                      <a:cubicBezTo>
                        <a:pt x="977" y="1251"/>
                        <a:pt x="1251" y="965"/>
                        <a:pt x="1251" y="620"/>
                      </a:cubicBezTo>
                      <a:cubicBezTo>
                        <a:pt x="1251" y="275"/>
                        <a:pt x="977" y="1"/>
                        <a:pt x="632"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368" name="Google Shape;368;p15"/>
                <p:cNvSpPr/>
                <p:nvPr/>
              </p:nvSpPr>
              <p:spPr>
                <a:xfrm>
                  <a:off x="8007400" y="2902278"/>
                  <a:ext cx="285230" cy="355597"/>
                </a:xfrm>
                <a:custGeom>
                  <a:rect b="b" l="l" r="r" t="t"/>
                  <a:pathLst>
                    <a:path extrusionOk="0" h="11163" w="8954">
                      <a:moveTo>
                        <a:pt x="6528" y="337"/>
                      </a:moveTo>
                      <a:cubicBezTo>
                        <a:pt x="6549" y="337"/>
                        <a:pt x="6573" y="346"/>
                        <a:pt x="6596" y="364"/>
                      </a:cubicBezTo>
                      <a:lnTo>
                        <a:pt x="7632" y="1412"/>
                      </a:lnTo>
                      <a:cubicBezTo>
                        <a:pt x="7668" y="1435"/>
                        <a:pt x="7668" y="1483"/>
                        <a:pt x="7632" y="1519"/>
                      </a:cubicBezTo>
                      <a:lnTo>
                        <a:pt x="7489" y="1674"/>
                      </a:lnTo>
                      <a:cubicBezTo>
                        <a:pt x="7472" y="1691"/>
                        <a:pt x="7454" y="1700"/>
                        <a:pt x="7434" y="1700"/>
                      </a:cubicBezTo>
                      <a:cubicBezTo>
                        <a:pt x="7415" y="1700"/>
                        <a:pt x="7394" y="1691"/>
                        <a:pt x="7370" y="1674"/>
                      </a:cubicBezTo>
                      <a:lnTo>
                        <a:pt x="6323" y="626"/>
                      </a:lnTo>
                      <a:cubicBezTo>
                        <a:pt x="6299" y="590"/>
                        <a:pt x="6299" y="542"/>
                        <a:pt x="6323" y="519"/>
                      </a:cubicBezTo>
                      <a:lnTo>
                        <a:pt x="6477" y="364"/>
                      </a:lnTo>
                      <a:cubicBezTo>
                        <a:pt x="6489" y="346"/>
                        <a:pt x="6507" y="337"/>
                        <a:pt x="6528" y="337"/>
                      </a:cubicBezTo>
                      <a:close/>
                      <a:moveTo>
                        <a:pt x="6299" y="1066"/>
                      </a:moveTo>
                      <a:lnTo>
                        <a:pt x="7001" y="1769"/>
                      </a:lnTo>
                      <a:lnTo>
                        <a:pt x="6346" y="2424"/>
                      </a:lnTo>
                      <a:lnTo>
                        <a:pt x="5644" y="1721"/>
                      </a:lnTo>
                      <a:lnTo>
                        <a:pt x="6299" y="1066"/>
                      </a:lnTo>
                      <a:close/>
                      <a:moveTo>
                        <a:pt x="2155" y="4698"/>
                      </a:moveTo>
                      <a:lnTo>
                        <a:pt x="2453" y="4995"/>
                      </a:lnTo>
                      <a:lnTo>
                        <a:pt x="2215" y="5198"/>
                      </a:lnTo>
                      <a:cubicBezTo>
                        <a:pt x="2203" y="5216"/>
                        <a:pt x="2182" y="5225"/>
                        <a:pt x="2160" y="5225"/>
                      </a:cubicBezTo>
                      <a:cubicBezTo>
                        <a:pt x="2137" y="5225"/>
                        <a:pt x="2114" y="5216"/>
                        <a:pt x="2096" y="5198"/>
                      </a:cubicBezTo>
                      <a:lnTo>
                        <a:pt x="1941" y="5031"/>
                      </a:lnTo>
                      <a:cubicBezTo>
                        <a:pt x="1905" y="5007"/>
                        <a:pt x="1905" y="4948"/>
                        <a:pt x="1941" y="4924"/>
                      </a:cubicBezTo>
                      <a:lnTo>
                        <a:pt x="2155" y="4698"/>
                      </a:lnTo>
                      <a:close/>
                      <a:moveTo>
                        <a:pt x="2408" y="3865"/>
                      </a:moveTo>
                      <a:cubicBezTo>
                        <a:pt x="2416" y="3865"/>
                        <a:pt x="2422" y="3869"/>
                        <a:pt x="2429" y="3876"/>
                      </a:cubicBezTo>
                      <a:lnTo>
                        <a:pt x="2572" y="4031"/>
                      </a:lnTo>
                      <a:cubicBezTo>
                        <a:pt x="4203" y="5662"/>
                        <a:pt x="4144" y="5579"/>
                        <a:pt x="4108" y="5603"/>
                      </a:cubicBezTo>
                      <a:lnTo>
                        <a:pt x="3846" y="5876"/>
                      </a:lnTo>
                      <a:cubicBezTo>
                        <a:pt x="3842" y="5879"/>
                        <a:pt x="3839" y="5883"/>
                        <a:pt x="3835" y="5883"/>
                      </a:cubicBezTo>
                      <a:cubicBezTo>
                        <a:pt x="3804" y="5883"/>
                        <a:pt x="3678" y="5722"/>
                        <a:pt x="2120" y="4174"/>
                      </a:cubicBezTo>
                      <a:cubicBezTo>
                        <a:pt x="2096" y="4162"/>
                        <a:pt x="2096" y="4138"/>
                        <a:pt x="2120" y="4138"/>
                      </a:cubicBezTo>
                      <a:cubicBezTo>
                        <a:pt x="2328" y="3930"/>
                        <a:pt x="2378" y="3865"/>
                        <a:pt x="2408" y="3865"/>
                      </a:cubicBezTo>
                      <a:close/>
                      <a:moveTo>
                        <a:pt x="3025" y="5579"/>
                      </a:moveTo>
                      <a:lnTo>
                        <a:pt x="3322" y="5876"/>
                      </a:lnTo>
                      <a:lnTo>
                        <a:pt x="3084" y="6079"/>
                      </a:lnTo>
                      <a:cubicBezTo>
                        <a:pt x="3066" y="6097"/>
                        <a:pt x="3042" y="6106"/>
                        <a:pt x="3020" y="6106"/>
                      </a:cubicBezTo>
                      <a:cubicBezTo>
                        <a:pt x="2998" y="6106"/>
                        <a:pt x="2977" y="6097"/>
                        <a:pt x="2965" y="6079"/>
                      </a:cubicBezTo>
                      <a:lnTo>
                        <a:pt x="2798" y="5912"/>
                      </a:lnTo>
                      <a:cubicBezTo>
                        <a:pt x="2774" y="5888"/>
                        <a:pt x="2774" y="5829"/>
                        <a:pt x="2798" y="5793"/>
                      </a:cubicBezTo>
                      <a:lnTo>
                        <a:pt x="3025" y="5579"/>
                      </a:lnTo>
                      <a:close/>
                      <a:moveTo>
                        <a:pt x="3025" y="6936"/>
                      </a:moveTo>
                      <a:cubicBezTo>
                        <a:pt x="3072" y="6936"/>
                        <a:pt x="3096" y="6972"/>
                        <a:pt x="3096" y="7019"/>
                      </a:cubicBezTo>
                      <a:lnTo>
                        <a:pt x="3096" y="7269"/>
                      </a:lnTo>
                      <a:cubicBezTo>
                        <a:pt x="3096" y="7317"/>
                        <a:pt x="3072" y="7341"/>
                        <a:pt x="3025" y="7341"/>
                      </a:cubicBezTo>
                      <a:lnTo>
                        <a:pt x="405" y="7341"/>
                      </a:lnTo>
                      <a:cubicBezTo>
                        <a:pt x="369" y="7341"/>
                        <a:pt x="334" y="7305"/>
                        <a:pt x="334" y="7269"/>
                      </a:cubicBezTo>
                      <a:lnTo>
                        <a:pt x="334" y="7019"/>
                      </a:lnTo>
                      <a:cubicBezTo>
                        <a:pt x="334" y="6972"/>
                        <a:pt x="358" y="6936"/>
                        <a:pt x="405" y="6936"/>
                      </a:cubicBezTo>
                      <a:close/>
                      <a:moveTo>
                        <a:pt x="1834" y="7674"/>
                      </a:moveTo>
                      <a:cubicBezTo>
                        <a:pt x="2060" y="7960"/>
                        <a:pt x="2322" y="8210"/>
                        <a:pt x="2632" y="8401"/>
                      </a:cubicBezTo>
                      <a:cubicBezTo>
                        <a:pt x="2608" y="8448"/>
                        <a:pt x="2572" y="8496"/>
                        <a:pt x="2548" y="8520"/>
                      </a:cubicBezTo>
                      <a:cubicBezTo>
                        <a:pt x="2489" y="8591"/>
                        <a:pt x="2441" y="8663"/>
                        <a:pt x="2393" y="8746"/>
                      </a:cubicBezTo>
                      <a:cubicBezTo>
                        <a:pt x="2382" y="8770"/>
                        <a:pt x="2334" y="8805"/>
                        <a:pt x="2322" y="8853"/>
                      </a:cubicBezTo>
                      <a:cubicBezTo>
                        <a:pt x="1846" y="8555"/>
                        <a:pt x="1465" y="8151"/>
                        <a:pt x="1167" y="7674"/>
                      </a:cubicBezTo>
                      <a:close/>
                      <a:moveTo>
                        <a:pt x="4632" y="7793"/>
                      </a:moveTo>
                      <a:cubicBezTo>
                        <a:pt x="5870" y="7793"/>
                        <a:pt x="6846" y="8793"/>
                        <a:pt x="6918" y="9936"/>
                      </a:cubicBezTo>
                      <a:lnTo>
                        <a:pt x="2334" y="9936"/>
                      </a:lnTo>
                      <a:cubicBezTo>
                        <a:pt x="2417" y="8770"/>
                        <a:pt x="3406" y="7793"/>
                        <a:pt x="4632" y="7793"/>
                      </a:cubicBezTo>
                      <a:close/>
                      <a:moveTo>
                        <a:pt x="6525" y="1"/>
                      </a:moveTo>
                      <a:cubicBezTo>
                        <a:pt x="6421" y="1"/>
                        <a:pt x="6317" y="42"/>
                        <a:pt x="6239" y="126"/>
                      </a:cubicBezTo>
                      <a:lnTo>
                        <a:pt x="6084" y="269"/>
                      </a:lnTo>
                      <a:cubicBezTo>
                        <a:pt x="5942" y="423"/>
                        <a:pt x="5942" y="662"/>
                        <a:pt x="6073" y="804"/>
                      </a:cubicBezTo>
                      <a:lnTo>
                        <a:pt x="5406" y="1483"/>
                      </a:lnTo>
                      <a:lnTo>
                        <a:pt x="5251" y="1328"/>
                      </a:lnTo>
                      <a:cubicBezTo>
                        <a:pt x="5221" y="1299"/>
                        <a:pt x="5180" y="1284"/>
                        <a:pt x="5136" y="1284"/>
                      </a:cubicBezTo>
                      <a:cubicBezTo>
                        <a:pt x="5093" y="1284"/>
                        <a:pt x="5049" y="1299"/>
                        <a:pt x="5013" y="1328"/>
                      </a:cubicBezTo>
                      <a:lnTo>
                        <a:pt x="3977" y="2376"/>
                      </a:lnTo>
                      <a:cubicBezTo>
                        <a:pt x="3917" y="2436"/>
                        <a:pt x="3917" y="2531"/>
                        <a:pt x="3977" y="2614"/>
                      </a:cubicBezTo>
                      <a:cubicBezTo>
                        <a:pt x="4007" y="2644"/>
                        <a:pt x="4045" y="2659"/>
                        <a:pt x="4087" y="2659"/>
                      </a:cubicBezTo>
                      <a:cubicBezTo>
                        <a:pt x="4129" y="2659"/>
                        <a:pt x="4173" y="2644"/>
                        <a:pt x="4215" y="2614"/>
                      </a:cubicBezTo>
                      <a:lnTo>
                        <a:pt x="5132" y="1685"/>
                      </a:lnTo>
                      <a:lnTo>
                        <a:pt x="6299" y="2852"/>
                      </a:lnTo>
                      <a:lnTo>
                        <a:pt x="4060" y="5079"/>
                      </a:lnTo>
                      <a:lnTo>
                        <a:pt x="2905" y="3924"/>
                      </a:lnTo>
                      <a:lnTo>
                        <a:pt x="3739" y="3090"/>
                      </a:lnTo>
                      <a:cubicBezTo>
                        <a:pt x="3798" y="3031"/>
                        <a:pt x="3798" y="2924"/>
                        <a:pt x="3739" y="2864"/>
                      </a:cubicBezTo>
                      <a:cubicBezTo>
                        <a:pt x="3709" y="2834"/>
                        <a:pt x="3667" y="2820"/>
                        <a:pt x="3624" y="2820"/>
                      </a:cubicBezTo>
                      <a:cubicBezTo>
                        <a:pt x="3581" y="2820"/>
                        <a:pt x="3536" y="2834"/>
                        <a:pt x="3501" y="2864"/>
                      </a:cubicBezTo>
                      <a:lnTo>
                        <a:pt x="2667" y="3698"/>
                      </a:lnTo>
                      <a:lnTo>
                        <a:pt x="2632" y="3662"/>
                      </a:lnTo>
                      <a:cubicBezTo>
                        <a:pt x="2566" y="3596"/>
                        <a:pt x="2477" y="3564"/>
                        <a:pt x="2388" y="3564"/>
                      </a:cubicBezTo>
                      <a:cubicBezTo>
                        <a:pt x="2298" y="3564"/>
                        <a:pt x="2209" y="3596"/>
                        <a:pt x="2143" y="3662"/>
                      </a:cubicBezTo>
                      <a:lnTo>
                        <a:pt x="1870" y="3936"/>
                      </a:lnTo>
                      <a:cubicBezTo>
                        <a:pt x="1739" y="4067"/>
                        <a:pt x="1739" y="4293"/>
                        <a:pt x="1870" y="4424"/>
                      </a:cubicBezTo>
                      <a:lnTo>
                        <a:pt x="1905" y="4460"/>
                      </a:lnTo>
                      <a:cubicBezTo>
                        <a:pt x="1751" y="4638"/>
                        <a:pt x="1548" y="4722"/>
                        <a:pt x="1548" y="4972"/>
                      </a:cubicBezTo>
                      <a:cubicBezTo>
                        <a:pt x="1548" y="5079"/>
                        <a:pt x="1596" y="5186"/>
                        <a:pt x="1667" y="5269"/>
                      </a:cubicBezTo>
                      <a:cubicBezTo>
                        <a:pt x="1786" y="5376"/>
                        <a:pt x="1870" y="5555"/>
                        <a:pt x="2132" y="5555"/>
                      </a:cubicBezTo>
                      <a:cubicBezTo>
                        <a:pt x="2382" y="5555"/>
                        <a:pt x="2465" y="5353"/>
                        <a:pt x="2644" y="5198"/>
                      </a:cubicBezTo>
                      <a:lnTo>
                        <a:pt x="2763" y="5317"/>
                      </a:lnTo>
                      <a:cubicBezTo>
                        <a:pt x="2620" y="5495"/>
                        <a:pt x="2405" y="5591"/>
                        <a:pt x="2405" y="5841"/>
                      </a:cubicBezTo>
                      <a:cubicBezTo>
                        <a:pt x="2405" y="6079"/>
                        <a:pt x="2608" y="6186"/>
                        <a:pt x="2691" y="6305"/>
                      </a:cubicBezTo>
                      <a:cubicBezTo>
                        <a:pt x="2763" y="6377"/>
                        <a:pt x="2870" y="6424"/>
                        <a:pt x="2989" y="6424"/>
                      </a:cubicBezTo>
                      <a:cubicBezTo>
                        <a:pt x="3239" y="6424"/>
                        <a:pt x="3334" y="6210"/>
                        <a:pt x="3513" y="6067"/>
                      </a:cubicBezTo>
                      <a:cubicBezTo>
                        <a:pt x="3525" y="6079"/>
                        <a:pt x="3620" y="6198"/>
                        <a:pt x="3798" y="6198"/>
                      </a:cubicBezTo>
                      <a:cubicBezTo>
                        <a:pt x="3882" y="6198"/>
                        <a:pt x="3977" y="6162"/>
                        <a:pt x="4048" y="6091"/>
                      </a:cubicBezTo>
                      <a:lnTo>
                        <a:pt x="4310" y="5829"/>
                      </a:lnTo>
                      <a:cubicBezTo>
                        <a:pt x="4453" y="5686"/>
                        <a:pt x="4453" y="5472"/>
                        <a:pt x="4310" y="5329"/>
                      </a:cubicBezTo>
                      <a:lnTo>
                        <a:pt x="4287" y="5305"/>
                      </a:lnTo>
                      <a:lnTo>
                        <a:pt x="6239" y="3352"/>
                      </a:lnTo>
                      <a:cubicBezTo>
                        <a:pt x="6930" y="3924"/>
                        <a:pt x="7335" y="4733"/>
                        <a:pt x="7335" y="5626"/>
                      </a:cubicBezTo>
                      <a:cubicBezTo>
                        <a:pt x="7335" y="6555"/>
                        <a:pt x="6906" y="7412"/>
                        <a:pt x="6156" y="7984"/>
                      </a:cubicBezTo>
                      <a:cubicBezTo>
                        <a:pt x="5690" y="7638"/>
                        <a:pt x="5153" y="7470"/>
                        <a:pt x="4619" y="7470"/>
                      </a:cubicBezTo>
                      <a:cubicBezTo>
                        <a:pt x="3993" y="7470"/>
                        <a:pt x="3371" y="7701"/>
                        <a:pt x="2870" y="8151"/>
                      </a:cubicBezTo>
                      <a:cubicBezTo>
                        <a:pt x="2644" y="8008"/>
                        <a:pt x="2453" y="7853"/>
                        <a:pt x="2274" y="7650"/>
                      </a:cubicBezTo>
                      <a:lnTo>
                        <a:pt x="3025" y="7650"/>
                      </a:lnTo>
                      <a:cubicBezTo>
                        <a:pt x="3239" y="7650"/>
                        <a:pt x="3417" y="7472"/>
                        <a:pt x="3417" y="7258"/>
                      </a:cubicBezTo>
                      <a:lnTo>
                        <a:pt x="3417" y="6996"/>
                      </a:lnTo>
                      <a:cubicBezTo>
                        <a:pt x="3417" y="6781"/>
                        <a:pt x="3239" y="6603"/>
                        <a:pt x="3025" y="6603"/>
                      </a:cubicBezTo>
                      <a:lnTo>
                        <a:pt x="405" y="6603"/>
                      </a:lnTo>
                      <a:cubicBezTo>
                        <a:pt x="179" y="6603"/>
                        <a:pt x="0" y="6781"/>
                        <a:pt x="0" y="6996"/>
                      </a:cubicBezTo>
                      <a:lnTo>
                        <a:pt x="0" y="7258"/>
                      </a:lnTo>
                      <a:cubicBezTo>
                        <a:pt x="0" y="7472"/>
                        <a:pt x="179" y="7650"/>
                        <a:pt x="405" y="7650"/>
                      </a:cubicBezTo>
                      <a:lnTo>
                        <a:pt x="774" y="7650"/>
                      </a:lnTo>
                      <a:cubicBezTo>
                        <a:pt x="1036" y="8162"/>
                        <a:pt x="1548" y="8722"/>
                        <a:pt x="2191" y="9127"/>
                      </a:cubicBezTo>
                      <a:cubicBezTo>
                        <a:pt x="2084" y="9377"/>
                        <a:pt x="2036" y="9651"/>
                        <a:pt x="2012" y="9936"/>
                      </a:cubicBezTo>
                      <a:lnTo>
                        <a:pt x="846" y="9936"/>
                      </a:lnTo>
                      <a:cubicBezTo>
                        <a:pt x="774" y="9936"/>
                        <a:pt x="715" y="9972"/>
                        <a:pt x="703" y="10032"/>
                      </a:cubicBezTo>
                      <a:lnTo>
                        <a:pt x="346" y="10948"/>
                      </a:lnTo>
                      <a:cubicBezTo>
                        <a:pt x="298" y="11044"/>
                        <a:pt x="381" y="11163"/>
                        <a:pt x="488" y="11163"/>
                      </a:cubicBezTo>
                      <a:lnTo>
                        <a:pt x="1393" y="11163"/>
                      </a:lnTo>
                      <a:cubicBezTo>
                        <a:pt x="1489" y="11163"/>
                        <a:pt x="1560" y="11091"/>
                        <a:pt x="1560" y="11008"/>
                      </a:cubicBezTo>
                      <a:cubicBezTo>
                        <a:pt x="1560" y="10913"/>
                        <a:pt x="1489" y="10841"/>
                        <a:pt x="1393" y="10841"/>
                      </a:cubicBezTo>
                      <a:lnTo>
                        <a:pt x="739" y="10841"/>
                      </a:lnTo>
                      <a:lnTo>
                        <a:pt x="965" y="10258"/>
                      </a:lnTo>
                      <a:lnTo>
                        <a:pt x="8299" y="10258"/>
                      </a:lnTo>
                      <a:lnTo>
                        <a:pt x="8525" y="10841"/>
                      </a:lnTo>
                      <a:lnTo>
                        <a:pt x="2167" y="10841"/>
                      </a:lnTo>
                      <a:cubicBezTo>
                        <a:pt x="2084" y="10841"/>
                        <a:pt x="2012" y="10913"/>
                        <a:pt x="2012" y="11008"/>
                      </a:cubicBezTo>
                      <a:cubicBezTo>
                        <a:pt x="2012" y="11091"/>
                        <a:pt x="2084" y="11163"/>
                        <a:pt x="2167" y="11163"/>
                      </a:cubicBezTo>
                      <a:lnTo>
                        <a:pt x="8763" y="11163"/>
                      </a:lnTo>
                      <a:cubicBezTo>
                        <a:pt x="8882" y="11163"/>
                        <a:pt x="8954" y="11044"/>
                        <a:pt x="8918" y="10948"/>
                      </a:cubicBezTo>
                      <a:lnTo>
                        <a:pt x="8561" y="10044"/>
                      </a:lnTo>
                      <a:cubicBezTo>
                        <a:pt x="8525" y="9984"/>
                        <a:pt x="8466" y="9936"/>
                        <a:pt x="8406" y="9936"/>
                      </a:cubicBezTo>
                      <a:lnTo>
                        <a:pt x="7251" y="9936"/>
                      </a:lnTo>
                      <a:cubicBezTo>
                        <a:pt x="7216" y="9555"/>
                        <a:pt x="7132" y="9198"/>
                        <a:pt x="6965" y="8889"/>
                      </a:cubicBezTo>
                      <a:cubicBezTo>
                        <a:pt x="7847" y="8210"/>
                        <a:pt x="8430" y="7174"/>
                        <a:pt x="8525" y="6067"/>
                      </a:cubicBezTo>
                      <a:cubicBezTo>
                        <a:pt x="8537" y="5972"/>
                        <a:pt x="8466" y="5900"/>
                        <a:pt x="8382" y="5888"/>
                      </a:cubicBezTo>
                      <a:cubicBezTo>
                        <a:pt x="8371" y="5886"/>
                        <a:pt x="8360" y="5884"/>
                        <a:pt x="8350" y="5884"/>
                      </a:cubicBezTo>
                      <a:cubicBezTo>
                        <a:pt x="8271" y="5884"/>
                        <a:pt x="8214" y="5958"/>
                        <a:pt x="8204" y="6031"/>
                      </a:cubicBezTo>
                      <a:cubicBezTo>
                        <a:pt x="8097" y="7043"/>
                        <a:pt x="7597" y="7972"/>
                        <a:pt x="6799" y="8603"/>
                      </a:cubicBezTo>
                      <a:cubicBezTo>
                        <a:pt x="6751" y="8543"/>
                        <a:pt x="6715" y="8508"/>
                        <a:pt x="6668" y="8460"/>
                      </a:cubicBezTo>
                      <a:cubicBezTo>
                        <a:pt x="6608" y="8389"/>
                        <a:pt x="6537" y="8293"/>
                        <a:pt x="6454" y="8222"/>
                      </a:cubicBezTo>
                      <a:lnTo>
                        <a:pt x="6430" y="8186"/>
                      </a:lnTo>
                      <a:cubicBezTo>
                        <a:pt x="8037" y="6912"/>
                        <a:pt x="8097" y="4460"/>
                        <a:pt x="6477" y="3114"/>
                      </a:cubicBezTo>
                      <a:lnTo>
                        <a:pt x="6632" y="2948"/>
                      </a:lnTo>
                      <a:cubicBezTo>
                        <a:pt x="6692" y="2888"/>
                        <a:pt x="6692" y="2793"/>
                        <a:pt x="6632" y="2733"/>
                      </a:cubicBezTo>
                      <a:lnTo>
                        <a:pt x="6561" y="2650"/>
                      </a:lnTo>
                      <a:lnTo>
                        <a:pt x="6656" y="2567"/>
                      </a:lnTo>
                      <a:cubicBezTo>
                        <a:pt x="7013" y="2793"/>
                        <a:pt x="7489" y="3305"/>
                        <a:pt x="7799" y="3900"/>
                      </a:cubicBezTo>
                      <a:cubicBezTo>
                        <a:pt x="8037" y="4352"/>
                        <a:pt x="8168" y="4876"/>
                        <a:pt x="8216" y="5376"/>
                      </a:cubicBezTo>
                      <a:cubicBezTo>
                        <a:pt x="8216" y="5465"/>
                        <a:pt x="8287" y="5532"/>
                        <a:pt x="8373" y="5532"/>
                      </a:cubicBezTo>
                      <a:cubicBezTo>
                        <a:pt x="8380" y="5532"/>
                        <a:pt x="8387" y="5532"/>
                        <a:pt x="8394" y="5531"/>
                      </a:cubicBezTo>
                      <a:cubicBezTo>
                        <a:pt x="8478" y="5531"/>
                        <a:pt x="8561" y="5436"/>
                        <a:pt x="8537" y="5353"/>
                      </a:cubicBezTo>
                      <a:cubicBezTo>
                        <a:pt x="8454" y="4138"/>
                        <a:pt x="7858" y="3055"/>
                        <a:pt x="6894" y="2328"/>
                      </a:cubicBezTo>
                      <a:lnTo>
                        <a:pt x="7251" y="1971"/>
                      </a:lnTo>
                      <a:cubicBezTo>
                        <a:pt x="7317" y="2002"/>
                        <a:pt x="7384" y="2017"/>
                        <a:pt x="7446" y="2017"/>
                      </a:cubicBezTo>
                      <a:cubicBezTo>
                        <a:pt x="7551" y="2017"/>
                        <a:pt x="7644" y="1975"/>
                        <a:pt x="7704" y="1900"/>
                      </a:cubicBezTo>
                      <a:lnTo>
                        <a:pt x="7858" y="1745"/>
                      </a:lnTo>
                      <a:cubicBezTo>
                        <a:pt x="8025" y="1578"/>
                        <a:pt x="8025" y="1328"/>
                        <a:pt x="7858" y="1162"/>
                      </a:cubicBezTo>
                      <a:lnTo>
                        <a:pt x="6811" y="126"/>
                      </a:lnTo>
                      <a:cubicBezTo>
                        <a:pt x="6733" y="42"/>
                        <a:pt x="6629" y="1"/>
                        <a:pt x="6525"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grpSp>
        </p:grpSp>
      </p:grpSp>
      <p:grpSp>
        <p:nvGrpSpPr>
          <p:cNvPr id="369" name="Google Shape;369;p15"/>
          <p:cNvGrpSpPr/>
          <p:nvPr/>
        </p:nvGrpSpPr>
        <p:grpSpPr>
          <a:xfrm>
            <a:off x="2116476" y="7998648"/>
            <a:ext cx="1196100" cy="531302"/>
            <a:chOff x="2453481" y="7994523"/>
            <a:chExt cx="1196100" cy="531302"/>
          </a:xfrm>
        </p:grpSpPr>
        <p:cxnSp>
          <p:nvCxnSpPr>
            <p:cNvPr id="370" name="Google Shape;370;p15"/>
            <p:cNvCxnSpPr/>
            <p:nvPr/>
          </p:nvCxnSpPr>
          <p:spPr>
            <a:xfrm>
              <a:off x="3049914" y="8086323"/>
              <a:ext cx="0" cy="275100"/>
            </a:xfrm>
            <a:prstGeom prst="straightConnector1">
              <a:avLst/>
            </a:prstGeom>
            <a:noFill/>
            <a:ln cap="flat" cmpd="sng" w="19050">
              <a:solidFill>
                <a:schemeClr val="accent2"/>
              </a:solidFill>
              <a:prstDash val="solid"/>
              <a:round/>
              <a:headEnd len="med" w="med" type="none"/>
              <a:tailEnd len="med" w="med" type="none"/>
            </a:ln>
          </p:spPr>
        </p:cxnSp>
        <p:sp>
          <p:nvSpPr>
            <p:cNvPr id="371" name="Google Shape;371;p15"/>
            <p:cNvSpPr/>
            <p:nvPr/>
          </p:nvSpPr>
          <p:spPr>
            <a:xfrm>
              <a:off x="2958102" y="7994523"/>
              <a:ext cx="183600" cy="1836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5"/>
            <p:cNvSpPr txBox="1"/>
            <p:nvPr/>
          </p:nvSpPr>
          <p:spPr>
            <a:xfrm>
              <a:off x="2453481" y="8361425"/>
              <a:ext cx="1196100" cy="16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chemeClr val="dk1"/>
                  </a:solidFill>
                  <a:latin typeface="Mada"/>
                  <a:ea typeface="Mada"/>
                  <a:cs typeface="Mada"/>
                  <a:sym typeface="Mada"/>
                </a:rPr>
                <a:t>Lung volumes</a:t>
              </a:r>
              <a:endParaRPr/>
            </a:p>
          </p:txBody>
        </p:sp>
      </p:grpSp>
      <p:cxnSp>
        <p:nvCxnSpPr>
          <p:cNvPr id="373" name="Google Shape;373;p15"/>
          <p:cNvCxnSpPr/>
          <p:nvPr/>
        </p:nvCxnSpPr>
        <p:spPr>
          <a:xfrm>
            <a:off x="1297839" y="8086323"/>
            <a:ext cx="0" cy="275100"/>
          </a:xfrm>
          <a:prstGeom prst="straightConnector1">
            <a:avLst/>
          </a:prstGeom>
          <a:noFill/>
          <a:ln cap="flat" cmpd="sng" w="19050">
            <a:solidFill>
              <a:schemeClr val="accent1"/>
            </a:solidFill>
            <a:prstDash val="solid"/>
            <a:round/>
            <a:headEnd len="med" w="med" type="none"/>
            <a:tailEnd len="med" w="med" type="none"/>
          </a:ln>
        </p:spPr>
      </p:cxnSp>
      <p:cxnSp>
        <p:nvCxnSpPr>
          <p:cNvPr id="374" name="Google Shape;374;p15"/>
          <p:cNvCxnSpPr/>
          <p:nvPr/>
        </p:nvCxnSpPr>
        <p:spPr>
          <a:xfrm>
            <a:off x="6370502" y="8052408"/>
            <a:ext cx="0" cy="275100"/>
          </a:xfrm>
          <a:prstGeom prst="straightConnector1">
            <a:avLst/>
          </a:prstGeom>
          <a:noFill/>
          <a:ln cap="flat" cmpd="sng" w="19050">
            <a:solidFill>
              <a:schemeClr val="accent4"/>
            </a:solidFill>
            <a:prstDash val="solid"/>
            <a:round/>
            <a:headEnd len="med" w="med" type="none"/>
            <a:tailEnd len="med" w="med" type="none"/>
          </a:ln>
        </p:spPr>
      </p:cxnSp>
      <p:sp>
        <p:nvSpPr>
          <p:cNvPr id="323" name="Google Shape;323;p15"/>
          <p:cNvSpPr/>
          <p:nvPr/>
        </p:nvSpPr>
        <p:spPr>
          <a:xfrm>
            <a:off x="1206039" y="7994523"/>
            <a:ext cx="183600" cy="183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5" name="Google Shape;375;p15"/>
          <p:cNvGrpSpPr/>
          <p:nvPr/>
        </p:nvGrpSpPr>
        <p:grpSpPr>
          <a:xfrm>
            <a:off x="4281153" y="7998648"/>
            <a:ext cx="1368000" cy="531302"/>
            <a:chOff x="4281153" y="7998648"/>
            <a:chExt cx="1368000" cy="531302"/>
          </a:xfrm>
        </p:grpSpPr>
        <p:sp>
          <p:nvSpPr>
            <p:cNvPr id="376" name="Google Shape;376;p15"/>
            <p:cNvSpPr txBox="1"/>
            <p:nvPr/>
          </p:nvSpPr>
          <p:spPr>
            <a:xfrm>
              <a:off x="4281153" y="8365550"/>
              <a:ext cx="1368000" cy="16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chemeClr val="dk1"/>
                  </a:solidFill>
                  <a:latin typeface="Mada"/>
                  <a:ea typeface="Mada"/>
                  <a:cs typeface="Mada"/>
                  <a:sym typeface="Mada"/>
                </a:rPr>
                <a:t>Diffusion capacity</a:t>
              </a:r>
              <a:endParaRPr/>
            </a:p>
          </p:txBody>
        </p:sp>
        <p:cxnSp>
          <p:nvCxnSpPr>
            <p:cNvPr id="377" name="Google Shape;377;p15"/>
            <p:cNvCxnSpPr/>
            <p:nvPr/>
          </p:nvCxnSpPr>
          <p:spPr>
            <a:xfrm>
              <a:off x="4951938" y="8090448"/>
              <a:ext cx="0" cy="275100"/>
            </a:xfrm>
            <a:prstGeom prst="straightConnector1">
              <a:avLst/>
            </a:prstGeom>
            <a:noFill/>
            <a:ln cap="flat" cmpd="sng" w="19050">
              <a:solidFill>
                <a:schemeClr val="accent3"/>
              </a:solidFill>
              <a:prstDash val="solid"/>
              <a:round/>
              <a:headEnd len="med" w="med" type="none"/>
              <a:tailEnd len="med" w="med" type="none"/>
            </a:ln>
          </p:spPr>
        </p:cxnSp>
        <p:sp>
          <p:nvSpPr>
            <p:cNvPr id="378" name="Google Shape;378;p15"/>
            <p:cNvSpPr/>
            <p:nvPr/>
          </p:nvSpPr>
          <p:spPr>
            <a:xfrm>
              <a:off x="4860144" y="7998648"/>
              <a:ext cx="183600" cy="1836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4" name="Google Shape;324;p15"/>
          <p:cNvSpPr/>
          <p:nvPr/>
        </p:nvSpPr>
        <p:spPr>
          <a:xfrm>
            <a:off x="6278689" y="7994523"/>
            <a:ext cx="183600" cy="1836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5"/>
          <p:cNvSpPr txBox="1"/>
          <p:nvPr/>
        </p:nvSpPr>
        <p:spPr>
          <a:xfrm>
            <a:off x="703625" y="8361425"/>
            <a:ext cx="1196100" cy="16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chemeClr val="dk1"/>
                </a:solidFill>
                <a:latin typeface="Mada"/>
                <a:ea typeface="Mada"/>
                <a:cs typeface="Mada"/>
                <a:sym typeface="Mada"/>
              </a:rPr>
              <a:t>Spirometry</a:t>
            </a:r>
            <a:endParaRPr/>
          </a:p>
        </p:txBody>
      </p:sp>
      <p:sp>
        <p:nvSpPr>
          <p:cNvPr id="380" name="Google Shape;380;p15"/>
          <p:cNvSpPr txBox="1"/>
          <p:nvPr/>
        </p:nvSpPr>
        <p:spPr>
          <a:xfrm>
            <a:off x="5583800" y="8361425"/>
            <a:ext cx="1576800" cy="24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chemeClr val="dk1"/>
                </a:solidFill>
                <a:latin typeface="Mada"/>
                <a:ea typeface="Mada"/>
                <a:cs typeface="Mada"/>
                <a:sym typeface="Mada"/>
              </a:rPr>
              <a:t>Respiratory muscle strength</a:t>
            </a:r>
            <a:endParaRPr/>
          </a:p>
        </p:txBody>
      </p:sp>
      <p:sp>
        <p:nvSpPr>
          <p:cNvPr id="381" name="Google Shape;381;p15"/>
          <p:cNvSpPr txBox="1"/>
          <p:nvPr/>
        </p:nvSpPr>
        <p:spPr>
          <a:xfrm>
            <a:off x="281175" y="8731026"/>
            <a:ext cx="7142700" cy="8859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Used to aid diagnosis, quantify functional impairment, and monitor treatment or progression of disease.</a:t>
            </a:r>
            <a:endParaRPr b="1" sz="1200">
              <a:solidFill>
                <a:schemeClr val="dk1"/>
              </a:solidFill>
              <a:highlight>
                <a:srgbClr val="FFF2CC"/>
              </a:highlight>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Categorization of different types of lung diseases: knowing whether it’s restrictive or obstructive.</a:t>
            </a:r>
            <a:endParaRPr>
              <a:solidFill>
                <a:srgbClr val="6AA84F"/>
              </a:solidFill>
            </a:endParaRPr>
          </a:p>
        </p:txBody>
      </p:sp>
      <p:cxnSp>
        <p:nvCxnSpPr>
          <p:cNvPr id="382" name="Google Shape;382;p15"/>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grpSp>
        <p:nvGrpSpPr>
          <p:cNvPr id="383" name="Google Shape;383;p15"/>
          <p:cNvGrpSpPr/>
          <p:nvPr/>
        </p:nvGrpSpPr>
        <p:grpSpPr>
          <a:xfrm>
            <a:off x="3190226" y="7998648"/>
            <a:ext cx="1196100" cy="531302"/>
            <a:chOff x="2453481" y="7994523"/>
            <a:chExt cx="1196100" cy="531302"/>
          </a:xfrm>
        </p:grpSpPr>
        <p:cxnSp>
          <p:nvCxnSpPr>
            <p:cNvPr id="384" name="Google Shape;384;p15"/>
            <p:cNvCxnSpPr/>
            <p:nvPr/>
          </p:nvCxnSpPr>
          <p:spPr>
            <a:xfrm>
              <a:off x="3049914" y="8086323"/>
              <a:ext cx="0" cy="275100"/>
            </a:xfrm>
            <a:prstGeom prst="straightConnector1">
              <a:avLst/>
            </a:prstGeom>
            <a:noFill/>
            <a:ln cap="flat" cmpd="sng" w="19050">
              <a:solidFill>
                <a:schemeClr val="dk2"/>
              </a:solidFill>
              <a:prstDash val="solid"/>
              <a:round/>
              <a:headEnd len="med" w="med" type="none"/>
              <a:tailEnd len="med" w="med" type="none"/>
            </a:ln>
          </p:spPr>
        </p:cxnSp>
        <p:sp>
          <p:nvSpPr>
            <p:cNvPr id="385" name="Google Shape;385;p15"/>
            <p:cNvSpPr/>
            <p:nvPr/>
          </p:nvSpPr>
          <p:spPr>
            <a:xfrm>
              <a:off x="2958102" y="7994523"/>
              <a:ext cx="183600" cy="1836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5"/>
            <p:cNvSpPr txBox="1"/>
            <p:nvPr/>
          </p:nvSpPr>
          <p:spPr>
            <a:xfrm>
              <a:off x="2453481" y="8361425"/>
              <a:ext cx="1196100" cy="16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chemeClr val="accent5"/>
                  </a:solidFill>
                  <a:latin typeface="Mada"/>
                  <a:ea typeface="Mada"/>
                  <a:cs typeface="Mada"/>
                  <a:sym typeface="Mada"/>
                </a:rPr>
                <a:t>PEFR</a:t>
              </a:r>
              <a:endParaRPr>
                <a:solidFill>
                  <a:schemeClr val="accent5"/>
                </a:solidFill>
              </a:endParaRPr>
            </a:p>
          </p:txBody>
        </p:sp>
      </p:grpSp>
      <p:sp>
        <p:nvSpPr>
          <p:cNvPr id="387" name="Google Shape;387;p1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Pulmonary diagnostic procedures </a:t>
            </a:r>
            <a:endParaRPr b="1" sz="2600">
              <a:latin typeface="Mada"/>
              <a:ea typeface="Mada"/>
              <a:cs typeface="Mada"/>
              <a:sym typeface="Mada"/>
            </a:endParaRPr>
          </a:p>
        </p:txBody>
      </p:sp>
      <p:sp>
        <p:nvSpPr>
          <p:cNvPr id="388" name="Google Shape;388;p15"/>
          <p:cNvSpPr txBox="1"/>
          <p:nvPr/>
        </p:nvSpPr>
        <p:spPr>
          <a:xfrm>
            <a:off x="285458" y="6012271"/>
            <a:ext cx="658800" cy="36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3000">
                <a:solidFill>
                  <a:srgbClr val="0A1533"/>
                </a:solidFill>
                <a:latin typeface="Neucha"/>
                <a:ea typeface="Neucha"/>
                <a:cs typeface="Neucha"/>
                <a:sym typeface="Neucha"/>
              </a:rPr>
              <a:t>01</a:t>
            </a:r>
            <a:endParaRPr b="1" sz="3000">
              <a:solidFill>
                <a:srgbClr val="0A1533"/>
              </a:solidFill>
              <a:latin typeface="Neucha"/>
              <a:ea typeface="Neucha"/>
              <a:cs typeface="Neucha"/>
              <a:sym typeface="Neucha"/>
            </a:endParaRPr>
          </a:p>
        </p:txBody>
      </p:sp>
      <p:sp>
        <p:nvSpPr>
          <p:cNvPr id="389" name="Google Shape;389;p15"/>
          <p:cNvSpPr txBox="1"/>
          <p:nvPr/>
        </p:nvSpPr>
        <p:spPr>
          <a:xfrm>
            <a:off x="4708850" y="6012266"/>
            <a:ext cx="658800" cy="36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3000">
                <a:solidFill>
                  <a:srgbClr val="0A1533"/>
                </a:solidFill>
                <a:latin typeface="Neucha"/>
                <a:ea typeface="Neucha"/>
                <a:cs typeface="Neucha"/>
                <a:sym typeface="Neucha"/>
              </a:rPr>
              <a:t>02</a:t>
            </a:r>
            <a:endParaRPr b="1" sz="3000">
              <a:solidFill>
                <a:srgbClr val="0A1533"/>
              </a:solidFill>
              <a:latin typeface="Neucha"/>
              <a:ea typeface="Neucha"/>
              <a:cs typeface="Neucha"/>
              <a:sym typeface="Neucha"/>
            </a:endParaRPr>
          </a:p>
        </p:txBody>
      </p:sp>
      <p:sp>
        <p:nvSpPr>
          <p:cNvPr id="390" name="Google Shape;390;p15"/>
          <p:cNvSpPr/>
          <p:nvPr/>
        </p:nvSpPr>
        <p:spPr>
          <a:xfrm>
            <a:off x="4708850" y="5898500"/>
            <a:ext cx="658800" cy="562200"/>
          </a:xfrm>
          <a:prstGeom prst="ellipse">
            <a:avLst/>
          </a:prstGeom>
          <a:noFill/>
          <a:ln cap="flat" cmpd="sng" w="19050">
            <a:solidFill>
              <a:srgbClr val="509EE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5"/>
          <p:cNvSpPr/>
          <p:nvPr/>
        </p:nvSpPr>
        <p:spPr>
          <a:xfrm>
            <a:off x="324900" y="5898500"/>
            <a:ext cx="619500" cy="562200"/>
          </a:xfrm>
          <a:prstGeom prst="ellipse">
            <a:avLst/>
          </a:prstGeom>
          <a:noFill/>
          <a:ln cap="flat" cmpd="sng" w="19050">
            <a:solidFill>
              <a:srgbClr val="509EE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2" name="Google Shape;392;p15"/>
          <p:cNvGrpSpPr/>
          <p:nvPr/>
        </p:nvGrpSpPr>
        <p:grpSpPr>
          <a:xfrm>
            <a:off x="208731" y="1795456"/>
            <a:ext cx="1692600" cy="837448"/>
            <a:chOff x="8307265" y="1257406"/>
            <a:chExt cx="1692600" cy="837448"/>
          </a:xfrm>
        </p:grpSpPr>
        <p:grpSp>
          <p:nvGrpSpPr>
            <p:cNvPr id="393" name="Google Shape;393;p15"/>
            <p:cNvGrpSpPr/>
            <p:nvPr/>
          </p:nvGrpSpPr>
          <p:grpSpPr>
            <a:xfrm>
              <a:off x="8879865" y="1257406"/>
              <a:ext cx="547603" cy="488320"/>
              <a:chOff x="2768600" y="1372700"/>
              <a:chExt cx="794203" cy="627015"/>
            </a:xfrm>
          </p:grpSpPr>
          <p:sp>
            <p:nvSpPr>
              <p:cNvPr id="394" name="Google Shape;394;p15"/>
              <p:cNvSpPr/>
              <p:nvPr/>
            </p:nvSpPr>
            <p:spPr>
              <a:xfrm>
                <a:off x="2768600" y="1372700"/>
                <a:ext cx="794203" cy="627015"/>
              </a:xfrm>
              <a:custGeom>
                <a:rect b="b" l="l" r="r" t="t"/>
                <a:pathLst>
                  <a:path extrusionOk="0" h="64112" w="89842">
                    <a:moveTo>
                      <a:pt x="19416" y="8720"/>
                    </a:moveTo>
                    <a:lnTo>
                      <a:pt x="19416" y="8720"/>
                    </a:lnTo>
                    <a:cubicBezTo>
                      <a:pt x="16514" y="10641"/>
                      <a:pt x="13775" y="12848"/>
                      <a:pt x="11241" y="15301"/>
                    </a:cubicBezTo>
                    <a:cubicBezTo>
                      <a:pt x="13571" y="12603"/>
                      <a:pt x="16310" y="10396"/>
                      <a:pt x="19416" y="8720"/>
                    </a:cubicBezTo>
                    <a:close/>
                    <a:moveTo>
                      <a:pt x="56621" y="1552"/>
                    </a:moveTo>
                    <a:cubicBezTo>
                      <a:pt x="56955" y="1552"/>
                      <a:pt x="57294" y="1650"/>
                      <a:pt x="57633" y="1690"/>
                    </a:cubicBezTo>
                    <a:cubicBezTo>
                      <a:pt x="60086" y="2058"/>
                      <a:pt x="62415" y="2712"/>
                      <a:pt x="64786" y="3284"/>
                    </a:cubicBezTo>
                    <a:cubicBezTo>
                      <a:pt x="69568" y="4428"/>
                      <a:pt x="73656" y="6758"/>
                      <a:pt x="77375" y="9783"/>
                    </a:cubicBezTo>
                    <a:cubicBezTo>
                      <a:pt x="80359" y="12194"/>
                      <a:pt x="82648" y="15178"/>
                      <a:pt x="84692" y="18448"/>
                    </a:cubicBezTo>
                    <a:cubicBezTo>
                      <a:pt x="86245" y="20941"/>
                      <a:pt x="87389" y="23639"/>
                      <a:pt x="88084" y="26459"/>
                    </a:cubicBezTo>
                    <a:lnTo>
                      <a:pt x="88084" y="26786"/>
                    </a:lnTo>
                    <a:cubicBezTo>
                      <a:pt x="88084" y="28789"/>
                      <a:pt x="87921" y="30792"/>
                      <a:pt x="87716" y="32795"/>
                    </a:cubicBezTo>
                    <a:cubicBezTo>
                      <a:pt x="87676" y="32999"/>
                      <a:pt x="87676" y="33204"/>
                      <a:pt x="87594" y="33408"/>
                    </a:cubicBezTo>
                    <a:cubicBezTo>
                      <a:pt x="87716" y="33694"/>
                      <a:pt x="87716" y="34062"/>
                      <a:pt x="87512" y="34307"/>
                    </a:cubicBezTo>
                    <a:cubicBezTo>
                      <a:pt x="87267" y="34716"/>
                      <a:pt x="87022" y="35166"/>
                      <a:pt x="86735" y="35697"/>
                    </a:cubicBezTo>
                    <a:lnTo>
                      <a:pt x="86735" y="34062"/>
                    </a:lnTo>
                    <a:cubicBezTo>
                      <a:pt x="88697" y="24171"/>
                      <a:pt x="82239" y="14851"/>
                      <a:pt x="73778" y="9865"/>
                    </a:cubicBezTo>
                    <a:cubicBezTo>
                      <a:pt x="68383" y="6717"/>
                      <a:pt x="62538" y="4510"/>
                      <a:pt x="56407" y="3325"/>
                    </a:cubicBezTo>
                    <a:lnTo>
                      <a:pt x="56407" y="3284"/>
                    </a:lnTo>
                    <a:cubicBezTo>
                      <a:pt x="56284" y="3284"/>
                      <a:pt x="56203" y="3243"/>
                      <a:pt x="56121" y="3243"/>
                    </a:cubicBezTo>
                    <a:cubicBezTo>
                      <a:pt x="55549" y="3120"/>
                      <a:pt x="54976" y="2998"/>
                      <a:pt x="54404" y="2916"/>
                    </a:cubicBezTo>
                    <a:cubicBezTo>
                      <a:pt x="54200" y="2793"/>
                      <a:pt x="53995" y="2712"/>
                      <a:pt x="53750" y="2671"/>
                    </a:cubicBezTo>
                    <a:cubicBezTo>
                      <a:pt x="52360" y="2507"/>
                      <a:pt x="51012" y="2344"/>
                      <a:pt x="49622" y="2139"/>
                    </a:cubicBezTo>
                    <a:cubicBezTo>
                      <a:pt x="50583" y="1984"/>
                      <a:pt x="51528" y="1811"/>
                      <a:pt x="52466" y="1811"/>
                    </a:cubicBezTo>
                    <a:cubicBezTo>
                      <a:pt x="53005" y="1811"/>
                      <a:pt x="53541" y="1868"/>
                      <a:pt x="54077" y="2017"/>
                    </a:cubicBezTo>
                    <a:cubicBezTo>
                      <a:pt x="54380" y="2118"/>
                      <a:pt x="54776" y="2250"/>
                      <a:pt x="55102" y="2250"/>
                    </a:cubicBezTo>
                    <a:cubicBezTo>
                      <a:pt x="55304" y="2250"/>
                      <a:pt x="55480" y="2199"/>
                      <a:pt x="55589" y="2058"/>
                    </a:cubicBezTo>
                    <a:cubicBezTo>
                      <a:pt x="55924" y="1660"/>
                      <a:pt x="56270" y="1552"/>
                      <a:pt x="56621" y="1552"/>
                    </a:cubicBezTo>
                    <a:close/>
                    <a:moveTo>
                      <a:pt x="86531" y="35043"/>
                    </a:moveTo>
                    <a:lnTo>
                      <a:pt x="86531" y="35043"/>
                    </a:lnTo>
                    <a:cubicBezTo>
                      <a:pt x="86490" y="35533"/>
                      <a:pt x="86408" y="35983"/>
                      <a:pt x="86327" y="36474"/>
                    </a:cubicBezTo>
                    <a:lnTo>
                      <a:pt x="85714" y="37495"/>
                    </a:lnTo>
                    <a:cubicBezTo>
                      <a:pt x="85836" y="37250"/>
                      <a:pt x="85918" y="37005"/>
                      <a:pt x="86041" y="36719"/>
                    </a:cubicBezTo>
                    <a:cubicBezTo>
                      <a:pt x="86245" y="36147"/>
                      <a:pt x="86368" y="35615"/>
                      <a:pt x="86531" y="35043"/>
                    </a:cubicBezTo>
                    <a:close/>
                    <a:moveTo>
                      <a:pt x="1668" y="41255"/>
                    </a:moveTo>
                    <a:cubicBezTo>
                      <a:pt x="1671" y="41269"/>
                      <a:pt x="1674" y="41283"/>
                      <a:pt x="1677" y="41297"/>
                    </a:cubicBezTo>
                    <a:lnTo>
                      <a:pt x="1677" y="41256"/>
                    </a:lnTo>
                    <a:cubicBezTo>
                      <a:pt x="1674" y="41256"/>
                      <a:pt x="1671" y="41255"/>
                      <a:pt x="1668" y="41255"/>
                    </a:cubicBezTo>
                    <a:close/>
                    <a:moveTo>
                      <a:pt x="1677" y="41297"/>
                    </a:moveTo>
                    <a:lnTo>
                      <a:pt x="1677" y="42605"/>
                    </a:lnTo>
                    <a:lnTo>
                      <a:pt x="1758" y="42605"/>
                    </a:lnTo>
                    <a:lnTo>
                      <a:pt x="1677" y="41297"/>
                    </a:lnTo>
                    <a:close/>
                    <a:moveTo>
                      <a:pt x="82280" y="44076"/>
                    </a:moveTo>
                    <a:lnTo>
                      <a:pt x="82280" y="44076"/>
                    </a:lnTo>
                    <a:cubicBezTo>
                      <a:pt x="82239" y="44240"/>
                      <a:pt x="82198" y="44403"/>
                      <a:pt x="82158" y="44567"/>
                    </a:cubicBezTo>
                    <a:cubicBezTo>
                      <a:pt x="82035" y="44730"/>
                      <a:pt x="81871" y="44853"/>
                      <a:pt x="81749" y="44975"/>
                    </a:cubicBezTo>
                    <a:lnTo>
                      <a:pt x="81095" y="45507"/>
                    </a:lnTo>
                    <a:cubicBezTo>
                      <a:pt x="81422" y="45098"/>
                      <a:pt x="81749" y="44689"/>
                      <a:pt x="82035" y="44281"/>
                    </a:cubicBezTo>
                    <a:lnTo>
                      <a:pt x="82280" y="44076"/>
                    </a:lnTo>
                    <a:close/>
                    <a:moveTo>
                      <a:pt x="43009" y="3180"/>
                    </a:moveTo>
                    <a:cubicBezTo>
                      <a:pt x="49664" y="3180"/>
                      <a:pt x="56292" y="4208"/>
                      <a:pt x="62661" y="6227"/>
                    </a:cubicBezTo>
                    <a:cubicBezTo>
                      <a:pt x="74351" y="9906"/>
                      <a:pt x="87185" y="18816"/>
                      <a:pt x="85795" y="32631"/>
                    </a:cubicBezTo>
                    <a:cubicBezTo>
                      <a:pt x="85346" y="37005"/>
                      <a:pt x="83220" y="41051"/>
                      <a:pt x="80441" y="44526"/>
                    </a:cubicBezTo>
                    <a:cubicBezTo>
                      <a:pt x="78765" y="46038"/>
                      <a:pt x="76967" y="47428"/>
                      <a:pt x="75086" y="48695"/>
                    </a:cubicBezTo>
                    <a:cubicBezTo>
                      <a:pt x="74473" y="48981"/>
                      <a:pt x="74065" y="49512"/>
                      <a:pt x="73860" y="50125"/>
                    </a:cubicBezTo>
                    <a:cubicBezTo>
                      <a:pt x="75086" y="49676"/>
                      <a:pt x="76231" y="48981"/>
                      <a:pt x="77212" y="48082"/>
                    </a:cubicBezTo>
                    <a:lnTo>
                      <a:pt x="77212" y="48082"/>
                    </a:lnTo>
                    <a:cubicBezTo>
                      <a:pt x="76517" y="48777"/>
                      <a:pt x="75822" y="49390"/>
                      <a:pt x="75168" y="50003"/>
                    </a:cubicBezTo>
                    <a:cubicBezTo>
                      <a:pt x="74596" y="50493"/>
                      <a:pt x="73983" y="50984"/>
                      <a:pt x="73411" y="51433"/>
                    </a:cubicBezTo>
                    <a:cubicBezTo>
                      <a:pt x="72675" y="51924"/>
                      <a:pt x="71980" y="52374"/>
                      <a:pt x="71244" y="52823"/>
                    </a:cubicBezTo>
                    <a:cubicBezTo>
                      <a:pt x="70999" y="52946"/>
                      <a:pt x="70631" y="53068"/>
                      <a:pt x="70631" y="53436"/>
                    </a:cubicBezTo>
                    <a:cubicBezTo>
                      <a:pt x="66871" y="55930"/>
                      <a:pt x="62865" y="57932"/>
                      <a:pt x="58614" y="59445"/>
                    </a:cubicBezTo>
                    <a:lnTo>
                      <a:pt x="58614" y="59486"/>
                    </a:lnTo>
                    <a:cubicBezTo>
                      <a:pt x="53053" y="61522"/>
                      <a:pt x="47116" y="62725"/>
                      <a:pt x="41212" y="62725"/>
                    </a:cubicBezTo>
                    <a:cubicBezTo>
                      <a:pt x="36095" y="62725"/>
                      <a:pt x="31003" y="61821"/>
                      <a:pt x="26201" y="59772"/>
                    </a:cubicBezTo>
                    <a:cubicBezTo>
                      <a:pt x="24893" y="59200"/>
                      <a:pt x="23585" y="58546"/>
                      <a:pt x="22359" y="57810"/>
                    </a:cubicBezTo>
                    <a:cubicBezTo>
                      <a:pt x="20806" y="57278"/>
                      <a:pt x="19293" y="56543"/>
                      <a:pt x="17904" y="55643"/>
                    </a:cubicBezTo>
                    <a:lnTo>
                      <a:pt x="17863" y="55643"/>
                    </a:lnTo>
                    <a:cubicBezTo>
                      <a:pt x="17985" y="55930"/>
                      <a:pt x="18026" y="56297"/>
                      <a:pt x="17945" y="56624"/>
                    </a:cubicBezTo>
                    <a:cubicBezTo>
                      <a:pt x="18435" y="56992"/>
                      <a:pt x="18926" y="57319"/>
                      <a:pt x="19457" y="57646"/>
                    </a:cubicBezTo>
                    <a:cubicBezTo>
                      <a:pt x="18231" y="57238"/>
                      <a:pt x="17086" y="56747"/>
                      <a:pt x="15942" y="56175"/>
                    </a:cubicBezTo>
                    <a:cubicBezTo>
                      <a:pt x="13489" y="54949"/>
                      <a:pt x="11323" y="53273"/>
                      <a:pt x="9484" y="51311"/>
                    </a:cubicBezTo>
                    <a:cubicBezTo>
                      <a:pt x="8380" y="50125"/>
                      <a:pt x="7440" y="48818"/>
                      <a:pt x="6663" y="47428"/>
                    </a:cubicBezTo>
                    <a:cubicBezTo>
                      <a:pt x="6541" y="47019"/>
                      <a:pt x="6377" y="46692"/>
                      <a:pt x="6091" y="46406"/>
                    </a:cubicBezTo>
                    <a:cubicBezTo>
                      <a:pt x="5887" y="45956"/>
                      <a:pt x="5682" y="45466"/>
                      <a:pt x="5478" y="45016"/>
                    </a:cubicBezTo>
                    <a:cubicBezTo>
                      <a:pt x="5274" y="43381"/>
                      <a:pt x="4701" y="41746"/>
                      <a:pt x="5233" y="40152"/>
                    </a:cubicBezTo>
                    <a:cubicBezTo>
                      <a:pt x="5151" y="39825"/>
                      <a:pt x="5069" y="39457"/>
                      <a:pt x="4988" y="39130"/>
                    </a:cubicBezTo>
                    <a:cubicBezTo>
                      <a:pt x="4988" y="39090"/>
                      <a:pt x="4988" y="39049"/>
                      <a:pt x="4988" y="39008"/>
                    </a:cubicBezTo>
                    <a:cubicBezTo>
                      <a:pt x="4783" y="37986"/>
                      <a:pt x="4742" y="36923"/>
                      <a:pt x="4783" y="35860"/>
                    </a:cubicBezTo>
                    <a:lnTo>
                      <a:pt x="4783" y="35615"/>
                    </a:lnTo>
                    <a:cubicBezTo>
                      <a:pt x="4824" y="35288"/>
                      <a:pt x="4865" y="35002"/>
                      <a:pt x="4906" y="34675"/>
                    </a:cubicBezTo>
                    <a:lnTo>
                      <a:pt x="4906" y="34553"/>
                    </a:lnTo>
                    <a:cubicBezTo>
                      <a:pt x="4947" y="34185"/>
                      <a:pt x="5028" y="33817"/>
                      <a:pt x="5110" y="33490"/>
                    </a:cubicBezTo>
                    <a:cubicBezTo>
                      <a:pt x="5274" y="32754"/>
                      <a:pt x="5519" y="32018"/>
                      <a:pt x="5764" y="31323"/>
                    </a:cubicBezTo>
                    <a:cubicBezTo>
                      <a:pt x="6050" y="29525"/>
                      <a:pt x="6541" y="27727"/>
                      <a:pt x="7276" y="26051"/>
                    </a:cubicBezTo>
                    <a:cubicBezTo>
                      <a:pt x="8012" y="24334"/>
                      <a:pt x="8952" y="22658"/>
                      <a:pt x="10097" y="21146"/>
                    </a:cubicBezTo>
                    <a:lnTo>
                      <a:pt x="10179" y="21023"/>
                    </a:lnTo>
                    <a:cubicBezTo>
                      <a:pt x="10342" y="20778"/>
                      <a:pt x="10546" y="20533"/>
                      <a:pt x="10751" y="20287"/>
                    </a:cubicBezTo>
                    <a:lnTo>
                      <a:pt x="10914" y="20042"/>
                    </a:lnTo>
                    <a:cubicBezTo>
                      <a:pt x="11119" y="19838"/>
                      <a:pt x="11282" y="19634"/>
                      <a:pt x="11446" y="19388"/>
                    </a:cubicBezTo>
                    <a:cubicBezTo>
                      <a:pt x="11527" y="19307"/>
                      <a:pt x="11609" y="19266"/>
                      <a:pt x="11650" y="19184"/>
                    </a:cubicBezTo>
                    <a:cubicBezTo>
                      <a:pt x="11895" y="18898"/>
                      <a:pt x="12181" y="18612"/>
                      <a:pt x="12386" y="18366"/>
                    </a:cubicBezTo>
                    <a:cubicBezTo>
                      <a:pt x="14470" y="16077"/>
                      <a:pt x="16882" y="14156"/>
                      <a:pt x="19539" y="12644"/>
                    </a:cubicBezTo>
                    <a:cubicBezTo>
                      <a:pt x="22155" y="10478"/>
                      <a:pt x="25016" y="8598"/>
                      <a:pt x="28040" y="6963"/>
                    </a:cubicBezTo>
                    <a:cubicBezTo>
                      <a:pt x="30779" y="5450"/>
                      <a:pt x="33681" y="4306"/>
                      <a:pt x="36706" y="3488"/>
                    </a:cubicBezTo>
                    <a:cubicBezTo>
                      <a:pt x="38805" y="3282"/>
                      <a:pt x="40908" y="3180"/>
                      <a:pt x="43009" y="3180"/>
                    </a:cubicBezTo>
                    <a:close/>
                    <a:moveTo>
                      <a:pt x="50575" y="0"/>
                    </a:moveTo>
                    <a:cubicBezTo>
                      <a:pt x="48864" y="0"/>
                      <a:pt x="47142" y="76"/>
                      <a:pt x="45412" y="218"/>
                    </a:cubicBezTo>
                    <a:cubicBezTo>
                      <a:pt x="43736" y="259"/>
                      <a:pt x="42060" y="504"/>
                      <a:pt x="40384" y="913"/>
                    </a:cubicBezTo>
                    <a:lnTo>
                      <a:pt x="39485" y="995"/>
                    </a:lnTo>
                    <a:cubicBezTo>
                      <a:pt x="38463" y="1077"/>
                      <a:pt x="37482" y="1322"/>
                      <a:pt x="36542" y="1731"/>
                    </a:cubicBezTo>
                    <a:cubicBezTo>
                      <a:pt x="36174" y="1731"/>
                      <a:pt x="35806" y="1853"/>
                      <a:pt x="35520" y="2058"/>
                    </a:cubicBezTo>
                    <a:lnTo>
                      <a:pt x="34866" y="2058"/>
                    </a:lnTo>
                    <a:cubicBezTo>
                      <a:pt x="34172" y="2180"/>
                      <a:pt x="33477" y="2385"/>
                      <a:pt x="32823" y="2630"/>
                    </a:cubicBezTo>
                    <a:lnTo>
                      <a:pt x="32659" y="2712"/>
                    </a:lnTo>
                    <a:cubicBezTo>
                      <a:pt x="32496" y="2753"/>
                      <a:pt x="32332" y="2793"/>
                      <a:pt x="32169" y="2834"/>
                    </a:cubicBezTo>
                    <a:cubicBezTo>
                      <a:pt x="32290" y="2899"/>
                      <a:pt x="32404" y="2922"/>
                      <a:pt x="32514" y="2922"/>
                    </a:cubicBezTo>
                    <a:cubicBezTo>
                      <a:pt x="32793" y="2922"/>
                      <a:pt x="33042" y="2772"/>
                      <a:pt x="33285" y="2772"/>
                    </a:cubicBezTo>
                    <a:cubicBezTo>
                      <a:pt x="33431" y="2772"/>
                      <a:pt x="33574" y="2826"/>
                      <a:pt x="33722" y="2998"/>
                    </a:cubicBezTo>
                    <a:cubicBezTo>
                      <a:pt x="32986" y="3120"/>
                      <a:pt x="32250" y="3243"/>
                      <a:pt x="31515" y="3407"/>
                    </a:cubicBezTo>
                    <a:cubicBezTo>
                      <a:pt x="31405" y="3385"/>
                      <a:pt x="31293" y="3374"/>
                      <a:pt x="31179" y="3374"/>
                    </a:cubicBezTo>
                    <a:cubicBezTo>
                      <a:pt x="30868" y="3374"/>
                      <a:pt x="30547" y="3450"/>
                      <a:pt x="30248" y="3570"/>
                    </a:cubicBezTo>
                    <a:cubicBezTo>
                      <a:pt x="30207" y="3568"/>
                      <a:pt x="30168" y="3567"/>
                      <a:pt x="30128" y="3567"/>
                    </a:cubicBezTo>
                    <a:cubicBezTo>
                      <a:pt x="29324" y="3567"/>
                      <a:pt x="28656" y="3951"/>
                      <a:pt x="27877" y="4224"/>
                    </a:cubicBezTo>
                    <a:lnTo>
                      <a:pt x="27305" y="4469"/>
                    </a:lnTo>
                    <a:cubicBezTo>
                      <a:pt x="26692" y="4674"/>
                      <a:pt x="26038" y="4837"/>
                      <a:pt x="25425" y="5082"/>
                    </a:cubicBezTo>
                    <a:cubicBezTo>
                      <a:pt x="18272" y="7494"/>
                      <a:pt x="12018" y="11704"/>
                      <a:pt x="8094" y="18244"/>
                    </a:cubicBezTo>
                    <a:cubicBezTo>
                      <a:pt x="7890" y="18612"/>
                      <a:pt x="7644" y="18980"/>
                      <a:pt x="7481" y="19347"/>
                    </a:cubicBezTo>
                    <a:cubicBezTo>
                      <a:pt x="6336" y="20696"/>
                      <a:pt x="5233" y="22127"/>
                      <a:pt x="4211" y="23598"/>
                    </a:cubicBezTo>
                    <a:cubicBezTo>
                      <a:pt x="4047" y="23803"/>
                      <a:pt x="3761" y="24211"/>
                      <a:pt x="3884" y="24252"/>
                    </a:cubicBezTo>
                    <a:cubicBezTo>
                      <a:pt x="5560" y="24498"/>
                      <a:pt x="4129" y="25315"/>
                      <a:pt x="4047" y="25560"/>
                    </a:cubicBezTo>
                    <a:cubicBezTo>
                      <a:pt x="3843" y="25969"/>
                      <a:pt x="3680" y="26419"/>
                      <a:pt x="3516" y="26827"/>
                    </a:cubicBezTo>
                    <a:cubicBezTo>
                      <a:pt x="3475" y="26950"/>
                      <a:pt x="3393" y="27073"/>
                      <a:pt x="3353" y="27195"/>
                    </a:cubicBezTo>
                    <a:cubicBezTo>
                      <a:pt x="3230" y="27481"/>
                      <a:pt x="3107" y="27808"/>
                      <a:pt x="3026" y="28094"/>
                    </a:cubicBezTo>
                    <a:lnTo>
                      <a:pt x="2862" y="28503"/>
                    </a:lnTo>
                    <a:cubicBezTo>
                      <a:pt x="2739" y="28830"/>
                      <a:pt x="2658" y="29116"/>
                      <a:pt x="2535" y="29443"/>
                    </a:cubicBezTo>
                    <a:lnTo>
                      <a:pt x="2412" y="29811"/>
                    </a:lnTo>
                    <a:cubicBezTo>
                      <a:pt x="2290" y="30220"/>
                      <a:pt x="2126" y="30669"/>
                      <a:pt x="2004" y="31119"/>
                    </a:cubicBezTo>
                    <a:cubicBezTo>
                      <a:pt x="1677" y="32223"/>
                      <a:pt x="1431" y="33367"/>
                      <a:pt x="1186" y="34512"/>
                    </a:cubicBezTo>
                    <a:cubicBezTo>
                      <a:pt x="737" y="36801"/>
                      <a:pt x="1" y="39090"/>
                      <a:pt x="491" y="41665"/>
                    </a:cubicBezTo>
                    <a:cubicBezTo>
                      <a:pt x="543" y="41067"/>
                      <a:pt x="680" y="40890"/>
                      <a:pt x="855" y="40890"/>
                    </a:cubicBezTo>
                    <a:cubicBezTo>
                      <a:pt x="1095" y="40890"/>
                      <a:pt x="1408" y="41224"/>
                      <a:pt x="1668" y="41255"/>
                    </a:cubicBezTo>
                    <a:lnTo>
                      <a:pt x="1668" y="41255"/>
                    </a:lnTo>
                    <a:cubicBezTo>
                      <a:pt x="1226" y="39225"/>
                      <a:pt x="1150" y="37196"/>
                      <a:pt x="1881" y="35206"/>
                    </a:cubicBezTo>
                    <a:lnTo>
                      <a:pt x="1840" y="35206"/>
                    </a:lnTo>
                    <a:cubicBezTo>
                      <a:pt x="1922" y="34961"/>
                      <a:pt x="2004" y="34757"/>
                      <a:pt x="2126" y="34512"/>
                    </a:cubicBezTo>
                    <a:cubicBezTo>
                      <a:pt x="2331" y="35656"/>
                      <a:pt x="2412" y="36801"/>
                      <a:pt x="2331" y="37945"/>
                    </a:cubicBezTo>
                    <a:cubicBezTo>
                      <a:pt x="2249" y="39212"/>
                      <a:pt x="2535" y="40438"/>
                      <a:pt x="3230" y="41501"/>
                    </a:cubicBezTo>
                    <a:cubicBezTo>
                      <a:pt x="3843" y="44975"/>
                      <a:pt x="5601" y="48327"/>
                      <a:pt x="7603" y="51025"/>
                    </a:cubicBezTo>
                    <a:cubicBezTo>
                      <a:pt x="11200" y="55766"/>
                      <a:pt x="17536" y="59322"/>
                      <a:pt x="23422" y="60221"/>
                    </a:cubicBezTo>
                    <a:cubicBezTo>
                      <a:pt x="23446" y="60233"/>
                      <a:pt x="23470" y="60238"/>
                      <a:pt x="23494" y="60238"/>
                    </a:cubicBezTo>
                    <a:cubicBezTo>
                      <a:pt x="23551" y="60238"/>
                      <a:pt x="23609" y="60209"/>
                      <a:pt x="23667" y="60180"/>
                    </a:cubicBezTo>
                    <a:cubicBezTo>
                      <a:pt x="24689" y="60671"/>
                      <a:pt x="25711" y="61161"/>
                      <a:pt x="26732" y="61570"/>
                    </a:cubicBezTo>
                    <a:cubicBezTo>
                      <a:pt x="31145" y="63348"/>
                      <a:pt x="35815" y="64112"/>
                      <a:pt x="40520" y="64112"/>
                    </a:cubicBezTo>
                    <a:cubicBezTo>
                      <a:pt x="47497" y="64112"/>
                      <a:pt x="54548" y="62433"/>
                      <a:pt x="60944" y="59894"/>
                    </a:cubicBezTo>
                    <a:cubicBezTo>
                      <a:pt x="67157" y="57442"/>
                      <a:pt x="72838" y="53845"/>
                      <a:pt x="77702" y="49226"/>
                    </a:cubicBezTo>
                    <a:cubicBezTo>
                      <a:pt x="78438" y="48654"/>
                      <a:pt x="79174" y="48082"/>
                      <a:pt x="79950" y="47510"/>
                    </a:cubicBezTo>
                    <a:lnTo>
                      <a:pt x="79950" y="47510"/>
                    </a:lnTo>
                    <a:lnTo>
                      <a:pt x="78561" y="49063"/>
                    </a:lnTo>
                    <a:cubicBezTo>
                      <a:pt x="79787" y="48164"/>
                      <a:pt x="80890" y="47142"/>
                      <a:pt x="81912" y="45997"/>
                    </a:cubicBezTo>
                    <a:lnTo>
                      <a:pt x="82198" y="45752"/>
                    </a:lnTo>
                    <a:lnTo>
                      <a:pt x="82198" y="45752"/>
                    </a:lnTo>
                    <a:cubicBezTo>
                      <a:pt x="82444" y="46447"/>
                      <a:pt x="81749" y="46733"/>
                      <a:pt x="82117" y="47510"/>
                    </a:cubicBezTo>
                    <a:cubicBezTo>
                      <a:pt x="84692" y="43749"/>
                      <a:pt x="86695" y="39825"/>
                      <a:pt x="89024" y="36065"/>
                    </a:cubicBezTo>
                    <a:lnTo>
                      <a:pt x="89065" y="36187"/>
                    </a:lnTo>
                    <a:cubicBezTo>
                      <a:pt x="89065" y="36433"/>
                      <a:pt x="89024" y="36678"/>
                      <a:pt x="88984" y="36964"/>
                    </a:cubicBezTo>
                    <a:cubicBezTo>
                      <a:pt x="89024" y="37741"/>
                      <a:pt x="88943" y="38558"/>
                      <a:pt x="88738" y="39294"/>
                    </a:cubicBezTo>
                    <a:cubicBezTo>
                      <a:pt x="88534" y="39907"/>
                      <a:pt x="88330" y="40520"/>
                      <a:pt x="88207" y="41133"/>
                    </a:cubicBezTo>
                    <a:lnTo>
                      <a:pt x="88616" y="41215"/>
                    </a:lnTo>
                    <a:cubicBezTo>
                      <a:pt x="88738" y="40929"/>
                      <a:pt x="88861" y="40684"/>
                      <a:pt x="88943" y="40397"/>
                    </a:cubicBezTo>
                    <a:lnTo>
                      <a:pt x="88943" y="40397"/>
                    </a:lnTo>
                    <a:cubicBezTo>
                      <a:pt x="88738" y="41297"/>
                      <a:pt x="88493" y="42196"/>
                      <a:pt x="88248" y="43136"/>
                    </a:cubicBezTo>
                    <a:cubicBezTo>
                      <a:pt x="89270" y="41992"/>
                      <a:pt x="89842" y="40479"/>
                      <a:pt x="89801" y="38967"/>
                    </a:cubicBezTo>
                    <a:cubicBezTo>
                      <a:pt x="89597" y="35288"/>
                      <a:pt x="89638" y="31610"/>
                      <a:pt x="89392" y="27972"/>
                    </a:cubicBezTo>
                    <a:cubicBezTo>
                      <a:pt x="89311" y="26623"/>
                      <a:pt x="89065" y="25315"/>
                      <a:pt x="88657" y="24007"/>
                    </a:cubicBezTo>
                    <a:cubicBezTo>
                      <a:pt x="88411" y="23271"/>
                      <a:pt x="88166" y="22576"/>
                      <a:pt x="87880" y="21882"/>
                    </a:cubicBezTo>
                    <a:cubicBezTo>
                      <a:pt x="86981" y="19756"/>
                      <a:pt x="85836" y="17753"/>
                      <a:pt x="84487" y="15873"/>
                    </a:cubicBezTo>
                    <a:cubicBezTo>
                      <a:pt x="80809" y="10559"/>
                      <a:pt x="75740" y="6390"/>
                      <a:pt x="69855" y="3856"/>
                    </a:cubicBezTo>
                    <a:cubicBezTo>
                      <a:pt x="63652" y="1128"/>
                      <a:pt x="57191" y="0"/>
                      <a:pt x="505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t>        </a:t>
                </a:r>
                <a:endParaRPr/>
              </a:p>
            </p:txBody>
          </p:sp>
          <p:sp>
            <p:nvSpPr>
              <p:cNvPr id="395" name="Google Shape;395;p15"/>
              <p:cNvSpPr/>
              <p:nvPr/>
            </p:nvSpPr>
            <p:spPr>
              <a:xfrm>
                <a:off x="2798950" y="1395650"/>
                <a:ext cx="733500" cy="581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6" name="Google Shape;396;p15"/>
            <p:cNvSpPr txBox="1"/>
            <p:nvPr/>
          </p:nvSpPr>
          <p:spPr>
            <a:xfrm>
              <a:off x="8307265" y="1733955"/>
              <a:ext cx="1692600" cy="360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ar" sz="1200">
                  <a:solidFill>
                    <a:srgbClr val="0A1533"/>
                  </a:solidFill>
                  <a:latin typeface="Mada"/>
                  <a:ea typeface="Mada"/>
                  <a:cs typeface="Mada"/>
                  <a:sym typeface="Mada"/>
                </a:rPr>
                <a:t>Empyema </a:t>
              </a:r>
              <a:endParaRPr sz="1200">
                <a:solidFill>
                  <a:srgbClr val="0A1533"/>
                </a:solidFill>
                <a:latin typeface="Mada"/>
                <a:ea typeface="Mada"/>
                <a:cs typeface="Mada"/>
                <a:sym typeface="Mada"/>
              </a:endParaRPr>
            </a:p>
          </p:txBody>
        </p:sp>
        <p:sp>
          <p:nvSpPr>
            <p:cNvPr id="397" name="Google Shape;397;p15"/>
            <p:cNvSpPr txBox="1"/>
            <p:nvPr/>
          </p:nvSpPr>
          <p:spPr>
            <a:xfrm>
              <a:off x="8824091" y="1333433"/>
              <a:ext cx="658800" cy="36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3000">
                  <a:solidFill>
                    <a:srgbClr val="0A1533"/>
                  </a:solidFill>
                  <a:latin typeface="Neucha"/>
                  <a:ea typeface="Neucha"/>
                  <a:cs typeface="Neucha"/>
                  <a:sym typeface="Neucha"/>
                </a:rPr>
                <a:t>01</a:t>
              </a:r>
              <a:endParaRPr b="1" sz="3000">
                <a:solidFill>
                  <a:srgbClr val="0A1533"/>
                </a:solidFill>
                <a:latin typeface="Neucha"/>
                <a:ea typeface="Neucha"/>
                <a:cs typeface="Neucha"/>
                <a:sym typeface="Neucha"/>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16"/>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403" name="Google Shape;403;p16"/>
          <p:cNvSpPr/>
          <p:nvPr/>
        </p:nvSpPr>
        <p:spPr>
          <a:xfrm>
            <a:off x="-33325" y="-4900"/>
            <a:ext cx="1290000" cy="600300"/>
          </a:xfrm>
          <a:prstGeom prst="rect">
            <a:avLst/>
          </a:prstGeom>
          <a:solidFill>
            <a:srgbClr val="1874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EXTRA</a:t>
            </a:r>
            <a:endParaRPr b="1" sz="2000">
              <a:solidFill>
                <a:srgbClr val="FFFFFF"/>
              </a:solidFill>
              <a:latin typeface="Mada"/>
              <a:ea typeface="Mada"/>
              <a:cs typeface="Mada"/>
              <a:sym typeface="Mada"/>
            </a:endParaRPr>
          </a:p>
          <a:p>
            <a:pPr indent="0" lvl="0" marL="0" rtl="0" algn="ctr">
              <a:spcBef>
                <a:spcPts val="0"/>
              </a:spcBef>
              <a:spcAft>
                <a:spcPts val="0"/>
              </a:spcAft>
              <a:buNone/>
            </a:pPr>
            <a:r>
              <a:rPr b="1" lang="ar" sz="900">
                <a:solidFill>
                  <a:srgbClr val="FFFFFF"/>
                </a:solidFill>
                <a:latin typeface="Pacifico"/>
                <a:ea typeface="Pacifico"/>
                <a:cs typeface="Pacifico"/>
                <a:sym typeface="Pacifico"/>
              </a:rPr>
              <a:t>Special thanks to </a:t>
            </a:r>
            <a:r>
              <a:rPr lang="ar" sz="900">
                <a:solidFill>
                  <a:srgbClr val="E8F2FC"/>
                </a:solidFill>
                <a:latin typeface="Pacifico"/>
                <a:ea typeface="Pacifico"/>
                <a:cs typeface="Pacifico"/>
                <a:sym typeface="Pacifico"/>
              </a:rPr>
              <a:t>physiology 438 team</a:t>
            </a:r>
            <a:endParaRPr sz="900">
              <a:solidFill>
                <a:srgbClr val="E8F2FC"/>
              </a:solidFill>
              <a:latin typeface="Pacifico"/>
              <a:ea typeface="Pacifico"/>
              <a:cs typeface="Pacifico"/>
              <a:sym typeface="Pacifico"/>
            </a:endParaRPr>
          </a:p>
        </p:txBody>
      </p:sp>
      <p:sp>
        <p:nvSpPr>
          <p:cNvPr id="404" name="Google Shape;404;p16"/>
          <p:cNvSpPr txBox="1"/>
          <p:nvPr/>
        </p:nvSpPr>
        <p:spPr>
          <a:xfrm>
            <a:off x="1355300" y="76200"/>
            <a:ext cx="50853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Spirometry</a:t>
            </a:r>
            <a:endParaRPr b="1" sz="2600">
              <a:latin typeface="Mada"/>
              <a:ea typeface="Mada"/>
              <a:cs typeface="Mada"/>
              <a:sym typeface="Mada"/>
            </a:endParaRPr>
          </a:p>
        </p:txBody>
      </p:sp>
      <p:grpSp>
        <p:nvGrpSpPr>
          <p:cNvPr id="405" name="Google Shape;405;p16"/>
          <p:cNvGrpSpPr/>
          <p:nvPr/>
        </p:nvGrpSpPr>
        <p:grpSpPr>
          <a:xfrm>
            <a:off x="812300" y="1941700"/>
            <a:ext cx="695400" cy="925450"/>
            <a:chOff x="1256675" y="2608450"/>
            <a:chExt cx="695400" cy="925450"/>
          </a:xfrm>
        </p:grpSpPr>
        <p:cxnSp>
          <p:nvCxnSpPr>
            <p:cNvPr id="406" name="Google Shape;406;p16"/>
            <p:cNvCxnSpPr/>
            <p:nvPr/>
          </p:nvCxnSpPr>
          <p:spPr>
            <a:xfrm>
              <a:off x="1604344" y="3303800"/>
              <a:ext cx="0" cy="230100"/>
            </a:xfrm>
            <a:prstGeom prst="straightConnector1">
              <a:avLst/>
            </a:prstGeom>
            <a:noFill/>
            <a:ln cap="flat" cmpd="sng" w="28575">
              <a:solidFill>
                <a:schemeClr val="accent1"/>
              </a:solidFill>
              <a:prstDash val="solid"/>
              <a:round/>
              <a:headEnd len="med" w="med" type="none"/>
              <a:tailEnd len="med" w="med" type="oval"/>
            </a:ln>
          </p:spPr>
        </p:cxnSp>
        <p:sp>
          <p:nvSpPr>
            <p:cNvPr id="407" name="Google Shape;407;p16"/>
            <p:cNvSpPr/>
            <p:nvPr/>
          </p:nvSpPr>
          <p:spPr>
            <a:xfrm>
              <a:off x="1256675" y="2608450"/>
              <a:ext cx="695400" cy="6954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8" name="Google Shape;408;p16"/>
          <p:cNvSpPr txBox="1"/>
          <p:nvPr/>
        </p:nvSpPr>
        <p:spPr>
          <a:xfrm>
            <a:off x="289050" y="913925"/>
            <a:ext cx="5582700" cy="471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What is Spirometry?</a:t>
            </a:r>
            <a:endParaRPr b="1" sz="2200">
              <a:highlight>
                <a:schemeClr val="accent4"/>
              </a:highlight>
              <a:latin typeface="Mada"/>
              <a:ea typeface="Mada"/>
              <a:cs typeface="Mada"/>
              <a:sym typeface="Mada"/>
            </a:endParaRPr>
          </a:p>
        </p:txBody>
      </p:sp>
      <p:sp>
        <p:nvSpPr>
          <p:cNvPr id="409" name="Google Shape;409;p16"/>
          <p:cNvSpPr/>
          <p:nvPr/>
        </p:nvSpPr>
        <p:spPr>
          <a:xfrm>
            <a:off x="859850" y="1990725"/>
            <a:ext cx="600300" cy="600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6"/>
          <p:cNvSpPr txBox="1"/>
          <p:nvPr/>
        </p:nvSpPr>
        <p:spPr>
          <a:xfrm>
            <a:off x="180975" y="1343025"/>
            <a:ext cx="7353300" cy="56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It’s a pulmonary function test that measures lung volumes and capacities , </a:t>
            </a:r>
            <a:r>
              <a:rPr b="1" lang="ar" sz="1200">
                <a:latin typeface="Mada"/>
                <a:ea typeface="Mada"/>
                <a:cs typeface="Mada"/>
                <a:sym typeface="Mada"/>
              </a:rPr>
              <a:t>4 volumes and 4 capacities</a:t>
            </a:r>
            <a:r>
              <a:rPr lang="ar" sz="1200">
                <a:latin typeface="Mada"/>
                <a:ea typeface="Mada"/>
                <a:cs typeface="Mada"/>
                <a:sym typeface="Mada"/>
              </a:rPr>
              <a:t>.</a:t>
            </a:r>
            <a:endParaRPr sz="1200">
              <a:latin typeface="Mada"/>
              <a:ea typeface="Mada"/>
              <a:cs typeface="Mada"/>
              <a:sym typeface="Mada"/>
            </a:endParaRPr>
          </a:p>
        </p:txBody>
      </p:sp>
      <p:sp>
        <p:nvSpPr>
          <p:cNvPr id="411" name="Google Shape;411;p16"/>
          <p:cNvSpPr txBox="1"/>
          <p:nvPr/>
        </p:nvSpPr>
        <p:spPr>
          <a:xfrm>
            <a:off x="809625" y="2047875"/>
            <a:ext cx="695400" cy="29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000">
                <a:solidFill>
                  <a:schemeClr val="accent2"/>
                </a:solidFill>
                <a:latin typeface="Mada"/>
                <a:ea typeface="Mada"/>
                <a:cs typeface="Mada"/>
                <a:sym typeface="Mada"/>
              </a:rPr>
              <a:t>TV</a:t>
            </a:r>
            <a:endParaRPr b="1" sz="2000">
              <a:solidFill>
                <a:schemeClr val="accent2"/>
              </a:solidFill>
              <a:latin typeface="Mada"/>
              <a:ea typeface="Mada"/>
              <a:cs typeface="Mada"/>
              <a:sym typeface="Mada"/>
            </a:endParaRPr>
          </a:p>
        </p:txBody>
      </p:sp>
      <p:sp>
        <p:nvSpPr>
          <p:cNvPr id="412" name="Google Shape;412;p16"/>
          <p:cNvSpPr txBox="1"/>
          <p:nvPr/>
        </p:nvSpPr>
        <p:spPr>
          <a:xfrm>
            <a:off x="123825" y="2867150"/>
            <a:ext cx="2000100" cy="99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ar">
                <a:solidFill>
                  <a:schemeClr val="accent2"/>
                </a:solidFill>
                <a:highlight>
                  <a:schemeClr val="accent4"/>
                </a:highlight>
                <a:latin typeface="Mada"/>
                <a:ea typeface="Mada"/>
                <a:cs typeface="Mada"/>
                <a:sym typeface="Mada"/>
              </a:rPr>
              <a:t>Tidal Volume:</a:t>
            </a:r>
            <a:endParaRPr b="1">
              <a:solidFill>
                <a:schemeClr val="accent2"/>
              </a:solidFill>
              <a:highlight>
                <a:schemeClr val="accent4"/>
              </a:highlight>
              <a:latin typeface="Mada"/>
              <a:ea typeface="Mada"/>
              <a:cs typeface="Mada"/>
              <a:sym typeface="Mada"/>
            </a:endParaRPr>
          </a:p>
          <a:p>
            <a:pPr indent="0" lvl="0" marL="0" rtl="0" algn="ctr">
              <a:lnSpc>
                <a:spcPct val="115000"/>
              </a:lnSpc>
              <a:spcBef>
                <a:spcPts val="0"/>
              </a:spcBef>
              <a:spcAft>
                <a:spcPts val="0"/>
              </a:spcAft>
              <a:buNone/>
            </a:pPr>
            <a:r>
              <a:rPr lang="ar" sz="1200">
                <a:solidFill>
                  <a:schemeClr val="dk1"/>
                </a:solidFill>
                <a:highlight>
                  <a:srgbClr val="FFFFFF"/>
                </a:highlight>
                <a:latin typeface="Mada"/>
                <a:ea typeface="Mada"/>
                <a:cs typeface="Mada"/>
                <a:sym typeface="Mada"/>
              </a:rPr>
              <a:t>Volume of air inspired or expired during </a:t>
            </a:r>
            <a:r>
              <a:rPr b="1" lang="ar" sz="1200">
                <a:solidFill>
                  <a:schemeClr val="dk1"/>
                </a:solidFill>
                <a:highlight>
                  <a:srgbClr val="FFFFFF"/>
                </a:highlight>
                <a:latin typeface="Mada"/>
                <a:ea typeface="Mada"/>
                <a:cs typeface="Mada"/>
                <a:sym typeface="Mada"/>
              </a:rPr>
              <a:t>normal </a:t>
            </a:r>
            <a:r>
              <a:rPr lang="ar" sz="1200">
                <a:solidFill>
                  <a:schemeClr val="dk1"/>
                </a:solidFill>
                <a:highlight>
                  <a:srgbClr val="FFFFFF"/>
                </a:highlight>
                <a:latin typeface="Mada"/>
                <a:ea typeface="Mada"/>
                <a:cs typeface="Mada"/>
                <a:sym typeface="Mada"/>
              </a:rPr>
              <a:t>(quiet) breathing</a:t>
            </a:r>
            <a:endParaRPr sz="1200">
              <a:latin typeface="Mada"/>
              <a:ea typeface="Mada"/>
              <a:cs typeface="Mada"/>
              <a:sym typeface="Mada"/>
            </a:endParaRPr>
          </a:p>
        </p:txBody>
      </p:sp>
      <p:sp>
        <p:nvSpPr>
          <p:cNvPr id="413" name="Google Shape;413;p16"/>
          <p:cNvSpPr/>
          <p:nvPr/>
        </p:nvSpPr>
        <p:spPr>
          <a:xfrm>
            <a:off x="381000" y="3857625"/>
            <a:ext cx="1552500" cy="412200"/>
          </a:xfrm>
          <a:prstGeom prst="roundRect">
            <a:avLst>
              <a:gd fmla="val 16667" name="adj"/>
            </a:avLst>
          </a:prstGeom>
          <a:noFill/>
          <a:ln cap="flat" cmpd="sng" w="952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500ml or 0.5L (</a:t>
            </a:r>
            <a:r>
              <a:rPr lang="ar" sz="1200">
                <a:solidFill>
                  <a:srgbClr val="0000FF"/>
                </a:solidFill>
                <a:latin typeface="Mada"/>
                <a:ea typeface="Mada"/>
                <a:cs typeface="Mada"/>
                <a:sym typeface="Mada"/>
              </a:rPr>
              <a:t>M</a:t>
            </a:r>
            <a:r>
              <a:rPr lang="ar" sz="1200">
                <a:latin typeface="Mada"/>
                <a:ea typeface="Mada"/>
                <a:cs typeface="Mada"/>
                <a:sym typeface="Mada"/>
              </a:rPr>
              <a:t> + </a:t>
            </a:r>
            <a:r>
              <a:rPr lang="ar" sz="1200">
                <a:solidFill>
                  <a:srgbClr val="FF00FF"/>
                </a:solidFill>
                <a:latin typeface="Mada"/>
                <a:ea typeface="Mada"/>
                <a:cs typeface="Mada"/>
                <a:sym typeface="Mada"/>
              </a:rPr>
              <a:t>F</a:t>
            </a:r>
            <a:r>
              <a:rPr lang="ar" sz="1200">
                <a:latin typeface="Mada"/>
                <a:ea typeface="Mada"/>
                <a:cs typeface="Mada"/>
                <a:sym typeface="Mada"/>
              </a:rPr>
              <a:t>)</a:t>
            </a:r>
            <a:endParaRPr sz="1200">
              <a:latin typeface="Mada"/>
              <a:ea typeface="Mada"/>
              <a:cs typeface="Mada"/>
              <a:sym typeface="Mada"/>
            </a:endParaRPr>
          </a:p>
        </p:txBody>
      </p:sp>
      <p:grpSp>
        <p:nvGrpSpPr>
          <p:cNvPr id="414" name="Google Shape;414;p16"/>
          <p:cNvGrpSpPr/>
          <p:nvPr/>
        </p:nvGrpSpPr>
        <p:grpSpPr>
          <a:xfrm>
            <a:off x="3022100" y="1941700"/>
            <a:ext cx="695400" cy="925450"/>
            <a:chOff x="1256675" y="2608450"/>
            <a:chExt cx="695400" cy="925450"/>
          </a:xfrm>
        </p:grpSpPr>
        <p:cxnSp>
          <p:nvCxnSpPr>
            <p:cNvPr id="415" name="Google Shape;415;p16"/>
            <p:cNvCxnSpPr/>
            <p:nvPr/>
          </p:nvCxnSpPr>
          <p:spPr>
            <a:xfrm>
              <a:off x="1604344" y="3303800"/>
              <a:ext cx="0" cy="230100"/>
            </a:xfrm>
            <a:prstGeom prst="straightConnector1">
              <a:avLst/>
            </a:prstGeom>
            <a:noFill/>
            <a:ln cap="flat" cmpd="sng" w="28575">
              <a:solidFill>
                <a:schemeClr val="accent1"/>
              </a:solidFill>
              <a:prstDash val="solid"/>
              <a:round/>
              <a:headEnd len="med" w="med" type="none"/>
              <a:tailEnd len="med" w="med" type="oval"/>
            </a:ln>
          </p:spPr>
        </p:cxnSp>
        <p:sp>
          <p:nvSpPr>
            <p:cNvPr id="416" name="Google Shape;416;p16"/>
            <p:cNvSpPr/>
            <p:nvPr/>
          </p:nvSpPr>
          <p:spPr>
            <a:xfrm>
              <a:off x="1256675" y="2608450"/>
              <a:ext cx="695400" cy="6954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7" name="Google Shape;417;p16"/>
          <p:cNvSpPr/>
          <p:nvPr/>
        </p:nvSpPr>
        <p:spPr>
          <a:xfrm>
            <a:off x="3069650" y="1990725"/>
            <a:ext cx="600300" cy="600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6"/>
          <p:cNvSpPr txBox="1"/>
          <p:nvPr/>
        </p:nvSpPr>
        <p:spPr>
          <a:xfrm>
            <a:off x="3019425" y="2047875"/>
            <a:ext cx="695400" cy="29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000">
                <a:solidFill>
                  <a:schemeClr val="accent2"/>
                </a:solidFill>
                <a:latin typeface="Mada"/>
                <a:ea typeface="Mada"/>
                <a:cs typeface="Mada"/>
                <a:sym typeface="Mada"/>
              </a:rPr>
              <a:t>IRV</a:t>
            </a:r>
            <a:endParaRPr b="1" sz="2000">
              <a:solidFill>
                <a:schemeClr val="accent2"/>
              </a:solidFill>
              <a:latin typeface="Mada"/>
              <a:ea typeface="Mada"/>
              <a:cs typeface="Mada"/>
              <a:sym typeface="Mada"/>
            </a:endParaRPr>
          </a:p>
        </p:txBody>
      </p:sp>
      <p:sp>
        <p:nvSpPr>
          <p:cNvPr id="419" name="Google Shape;419;p16"/>
          <p:cNvSpPr txBox="1"/>
          <p:nvPr/>
        </p:nvSpPr>
        <p:spPr>
          <a:xfrm>
            <a:off x="2181225" y="2867150"/>
            <a:ext cx="2486100" cy="99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ar">
                <a:solidFill>
                  <a:schemeClr val="accent2"/>
                </a:solidFill>
                <a:highlight>
                  <a:schemeClr val="accent4"/>
                </a:highlight>
                <a:latin typeface="Mada"/>
                <a:ea typeface="Mada"/>
                <a:cs typeface="Mada"/>
                <a:sym typeface="Mada"/>
              </a:rPr>
              <a:t>Inspiratory Reserve Volume:</a:t>
            </a:r>
            <a:endParaRPr b="1">
              <a:solidFill>
                <a:schemeClr val="accent2"/>
              </a:solidFill>
              <a:highlight>
                <a:schemeClr val="accent4"/>
              </a:highlight>
              <a:latin typeface="Mada"/>
              <a:ea typeface="Mada"/>
              <a:cs typeface="Mada"/>
              <a:sym typeface="Mada"/>
            </a:endParaRPr>
          </a:p>
          <a:p>
            <a:pPr indent="0" lvl="0" marL="0" rtl="0" algn="ctr">
              <a:lnSpc>
                <a:spcPct val="115000"/>
              </a:lnSpc>
              <a:spcBef>
                <a:spcPts val="0"/>
              </a:spcBef>
              <a:spcAft>
                <a:spcPts val="0"/>
              </a:spcAft>
              <a:buNone/>
            </a:pPr>
            <a:r>
              <a:rPr lang="ar" sz="1200">
                <a:solidFill>
                  <a:schemeClr val="dk1"/>
                </a:solidFill>
                <a:highlight>
                  <a:srgbClr val="FFFFFF"/>
                </a:highlight>
                <a:latin typeface="Mada"/>
                <a:ea typeface="Mada"/>
                <a:cs typeface="Mada"/>
                <a:sym typeface="Mada"/>
              </a:rPr>
              <a:t>The extra volume of air that can be </a:t>
            </a:r>
            <a:r>
              <a:rPr b="1" lang="ar" sz="1200">
                <a:solidFill>
                  <a:schemeClr val="dk1"/>
                </a:solidFill>
                <a:highlight>
                  <a:srgbClr val="FFFFFF"/>
                </a:highlight>
                <a:latin typeface="Mada"/>
                <a:ea typeface="Mada"/>
                <a:cs typeface="Mada"/>
                <a:sym typeface="Mada"/>
              </a:rPr>
              <a:t>inspired </a:t>
            </a:r>
            <a:r>
              <a:rPr lang="ar" sz="1200">
                <a:solidFill>
                  <a:schemeClr val="dk1"/>
                </a:solidFill>
                <a:highlight>
                  <a:srgbClr val="FFFFFF"/>
                </a:highlight>
                <a:latin typeface="Mada"/>
                <a:ea typeface="Mada"/>
                <a:cs typeface="Mada"/>
                <a:sym typeface="Mada"/>
              </a:rPr>
              <a:t>by a maximal inspiratory effort after normal inspiration</a:t>
            </a:r>
            <a:endParaRPr sz="1500">
              <a:solidFill>
                <a:schemeClr val="dk1"/>
              </a:solidFill>
              <a:highlight>
                <a:srgbClr val="FFFFFF"/>
              </a:highlight>
              <a:latin typeface="Mada"/>
              <a:ea typeface="Mada"/>
              <a:cs typeface="Mada"/>
              <a:sym typeface="Mada"/>
            </a:endParaRPr>
          </a:p>
        </p:txBody>
      </p:sp>
      <p:sp>
        <p:nvSpPr>
          <p:cNvPr id="420" name="Google Shape;420;p16"/>
          <p:cNvSpPr/>
          <p:nvPr/>
        </p:nvSpPr>
        <p:spPr>
          <a:xfrm>
            <a:off x="2590800" y="3857625"/>
            <a:ext cx="1552500" cy="412200"/>
          </a:xfrm>
          <a:prstGeom prst="roundRect">
            <a:avLst>
              <a:gd fmla="val 16667" name="adj"/>
            </a:avLst>
          </a:prstGeom>
          <a:noFill/>
          <a:ln cap="flat" cmpd="sng" w="952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300ml or 3L </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(3.3L </a:t>
            </a:r>
            <a:r>
              <a:rPr lang="ar" sz="1200">
                <a:solidFill>
                  <a:srgbClr val="0000FF"/>
                </a:solidFill>
                <a:latin typeface="Mada"/>
                <a:ea typeface="Mada"/>
                <a:cs typeface="Mada"/>
                <a:sym typeface="Mada"/>
              </a:rPr>
              <a:t>M</a:t>
            </a:r>
            <a:r>
              <a:rPr lang="ar" sz="1200">
                <a:latin typeface="Mada"/>
                <a:ea typeface="Mada"/>
                <a:cs typeface="Mada"/>
                <a:sym typeface="Mada"/>
              </a:rPr>
              <a:t> ,1.9L </a:t>
            </a:r>
            <a:r>
              <a:rPr lang="ar" sz="1200">
                <a:solidFill>
                  <a:srgbClr val="FF00FF"/>
                </a:solidFill>
                <a:latin typeface="Mada"/>
                <a:ea typeface="Mada"/>
                <a:cs typeface="Mada"/>
                <a:sym typeface="Mada"/>
              </a:rPr>
              <a:t>F</a:t>
            </a:r>
            <a:r>
              <a:rPr lang="ar" sz="1200">
                <a:latin typeface="Mada"/>
                <a:ea typeface="Mada"/>
                <a:cs typeface="Mada"/>
                <a:sym typeface="Mada"/>
              </a:rPr>
              <a:t>)</a:t>
            </a:r>
            <a:endParaRPr sz="1200">
              <a:latin typeface="Mada"/>
              <a:ea typeface="Mada"/>
              <a:cs typeface="Mada"/>
              <a:sym typeface="Mada"/>
            </a:endParaRPr>
          </a:p>
        </p:txBody>
      </p:sp>
      <p:grpSp>
        <p:nvGrpSpPr>
          <p:cNvPr id="421" name="Google Shape;421;p16"/>
          <p:cNvGrpSpPr/>
          <p:nvPr/>
        </p:nvGrpSpPr>
        <p:grpSpPr>
          <a:xfrm>
            <a:off x="5641475" y="1941700"/>
            <a:ext cx="695400" cy="925450"/>
            <a:chOff x="1256675" y="2608450"/>
            <a:chExt cx="695400" cy="925450"/>
          </a:xfrm>
        </p:grpSpPr>
        <p:cxnSp>
          <p:nvCxnSpPr>
            <p:cNvPr id="422" name="Google Shape;422;p16"/>
            <p:cNvCxnSpPr/>
            <p:nvPr/>
          </p:nvCxnSpPr>
          <p:spPr>
            <a:xfrm>
              <a:off x="1604344" y="3303800"/>
              <a:ext cx="0" cy="230100"/>
            </a:xfrm>
            <a:prstGeom prst="straightConnector1">
              <a:avLst/>
            </a:prstGeom>
            <a:noFill/>
            <a:ln cap="flat" cmpd="sng" w="28575">
              <a:solidFill>
                <a:schemeClr val="accent1"/>
              </a:solidFill>
              <a:prstDash val="solid"/>
              <a:round/>
              <a:headEnd len="med" w="med" type="none"/>
              <a:tailEnd len="med" w="med" type="oval"/>
            </a:ln>
          </p:spPr>
        </p:cxnSp>
        <p:sp>
          <p:nvSpPr>
            <p:cNvPr id="423" name="Google Shape;423;p16"/>
            <p:cNvSpPr/>
            <p:nvPr/>
          </p:nvSpPr>
          <p:spPr>
            <a:xfrm>
              <a:off x="1256675" y="2608450"/>
              <a:ext cx="695400" cy="6954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4" name="Google Shape;424;p16"/>
          <p:cNvSpPr/>
          <p:nvPr/>
        </p:nvSpPr>
        <p:spPr>
          <a:xfrm>
            <a:off x="5689025" y="1990725"/>
            <a:ext cx="600300" cy="600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6"/>
          <p:cNvSpPr txBox="1"/>
          <p:nvPr/>
        </p:nvSpPr>
        <p:spPr>
          <a:xfrm>
            <a:off x="5638800" y="2047875"/>
            <a:ext cx="695400" cy="29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000">
                <a:solidFill>
                  <a:schemeClr val="accent2"/>
                </a:solidFill>
                <a:latin typeface="Mada"/>
                <a:ea typeface="Mada"/>
                <a:cs typeface="Mada"/>
                <a:sym typeface="Mada"/>
              </a:rPr>
              <a:t>ERV</a:t>
            </a:r>
            <a:endParaRPr b="1" sz="2000">
              <a:solidFill>
                <a:schemeClr val="accent2"/>
              </a:solidFill>
              <a:latin typeface="Mada"/>
              <a:ea typeface="Mada"/>
              <a:cs typeface="Mada"/>
              <a:sym typeface="Mada"/>
            </a:endParaRPr>
          </a:p>
        </p:txBody>
      </p:sp>
      <p:sp>
        <p:nvSpPr>
          <p:cNvPr id="426" name="Google Shape;426;p16"/>
          <p:cNvSpPr txBox="1"/>
          <p:nvPr/>
        </p:nvSpPr>
        <p:spPr>
          <a:xfrm>
            <a:off x="4800600" y="2867150"/>
            <a:ext cx="2486100" cy="99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ar">
                <a:solidFill>
                  <a:schemeClr val="accent2"/>
                </a:solidFill>
                <a:highlight>
                  <a:schemeClr val="accent4"/>
                </a:highlight>
                <a:latin typeface="Mada"/>
                <a:ea typeface="Mada"/>
                <a:cs typeface="Mada"/>
                <a:sym typeface="Mada"/>
              </a:rPr>
              <a:t>Expiratory Reserve Volume:</a:t>
            </a:r>
            <a:endParaRPr b="1">
              <a:solidFill>
                <a:schemeClr val="accent2"/>
              </a:solidFill>
              <a:highlight>
                <a:schemeClr val="accent4"/>
              </a:highlight>
              <a:latin typeface="Mada"/>
              <a:ea typeface="Mada"/>
              <a:cs typeface="Mada"/>
              <a:sym typeface="Mada"/>
            </a:endParaRPr>
          </a:p>
          <a:p>
            <a:pPr indent="0" lvl="0" marL="0" rtl="0" algn="ctr">
              <a:lnSpc>
                <a:spcPct val="115000"/>
              </a:lnSpc>
              <a:spcBef>
                <a:spcPts val="0"/>
              </a:spcBef>
              <a:spcAft>
                <a:spcPts val="0"/>
              </a:spcAft>
              <a:buNone/>
            </a:pPr>
            <a:r>
              <a:rPr lang="ar" sz="1200">
                <a:solidFill>
                  <a:schemeClr val="dk1"/>
                </a:solidFill>
                <a:highlight>
                  <a:srgbClr val="FFFFFF"/>
                </a:highlight>
                <a:latin typeface="Mada"/>
                <a:ea typeface="Mada"/>
                <a:cs typeface="Mada"/>
                <a:sym typeface="Mada"/>
              </a:rPr>
              <a:t>The extra volume of air that can be </a:t>
            </a:r>
            <a:r>
              <a:rPr b="1" lang="ar" sz="1200">
                <a:solidFill>
                  <a:schemeClr val="dk1"/>
                </a:solidFill>
                <a:highlight>
                  <a:srgbClr val="FFFFFF"/>
                </a:highlight>
                <a:latin typeface="Mada"/>
                <a:ea typeface="Mada"/>
                <a:cs typeface="Mada"/>
                <a:sym typeface="Mada"/>
              </a:rPr>
              <a:t>expired </a:t>
            </a:r>
            <a:r>
              <a:rPr lang="ar" sz="1200">
                <a:solidFill>
                  <a:schemeClr val="dk1"/>
                </a:solidFill>
                <a:highlight>
                  <a:srgbClr val="FFFFFF"/>
                </a:highlight>
                <a:latin typeface="Mada"/>
                <a:ea typeface="Mada"/>
                <a:cs typeface="Mada"/>
                <a:sym typeface="Mada"/>
              </a:rPr>
              <a:t>by forceful expiration after the end of a normal tidal expiration</a:t>
            </a:r>
            <a:endParaRPr sz="1500">
              <a:solidFill>
                <a:schemeClr val="dk1"/>
              </a:solidFill>
              <a:highlight>
                <a:srgbClr val="FFFFFF"/>
              </a:highlight>
              <a:latin typeface="Mada"/>
              <a:ea typeface="Mada"/>
              <a:cs typeface="Mada"/>
              <a:sym typeface="Mada"/>
            </a:endParaRPr>
          </a:p>
        </p:txBody>
      </p:sp>
      <p:sp>
        <p:nvSpPr>
          <p:cNvPr id="427" name="Google Shape;427;p16"/>
          <p:cNvSpPr/>
          <p:nvPr/>
        </p:nvSpPr>
        <p:spPr>
          <a:xfrm>
            <a:off x="5210175" y="3857625"/>
            <a:ext cx="1552500" cy="412200"/>
          </a:xfrm>
          <a:prstGeom prst="roundRect">
            <a:avLst>
              <a:gd fmla="val 16667" name="adj"/>
            </a:avLst>
          </a:prstGeom>
          <a:noFill/>
          <a:ln cap="flat" cmpd="sng" w="952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1100ml or 1.1L </a:t>
            </a:r>
            <a:endParaRPr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(1000ml </a:t>
            </a:r>
            <a:r>
              <a:rPr lang="ar" sz="1200">
                <a:solidFill>
                  <a:srgbClr val="0000FF"/>
                </a:solidFill>
                <a:latin typeface="Mada"/>
                <a:ea typeface="Mada"/>
                <a:cs typeface="Mada"/>
                <a:sym typeface="Mada"/>
              </a:rPr>
              <a:t>M</a:t>
            </a:r>
            <a:r>
              <a:rPr lang="ar" sz="1200">
                <a:latin typeface="Mada"/>
                <a:ea typeface="Mada"/>
                <a:cs typeface="Mada"/>
                <a:sym typeface="Mada"/>
              </a:rPr>
              <a:t> ,700ml </a:t>
            </a:r>
            <a:r>
              <a:rPr lang="ar" sz="1200">
                <a:solidFill>
                  <a:srgbClr val="FF00FF"/>
                </a:solidFill>
                <a:latin typeface="Mada"/>
                <a:ea typeface="Mada"/>
                <a:cs typeface="Mada"/>
                <a:sym typeface="Mada"/>
              </a:rPr>
              <a:t>F</a:t>
            </a:r>
            <a:r>
              <a:rPr lang="ar" sz="1200">
                <a:latin typeface="Mada"/>
                <a:ea typeface="Mada"/>
                <a:cs typeface="Mada"/>
                <a:sym typeface="Mada"/>
              </a:rPr>
              <a:t>)</a:t>
            </a:r>
            <a:endParaRPr sz="1200">
              <a:latin typeface="Mada"/>
              <a:ea typeface="Mada"/>
              <a:cs typeface="Mada"/>
              <a:sym typeface="Mada"/>
            </a:endParaRPr>
          </a:p>
        </p:txBody>
      </p:sp>
      <p:sp>
        <p:nvSpPr>
          <p:cNvPr id="428" name="Google Shape;428;p16"/>
          <p:cNvSpPr/>
          <p:nvPr/>
        </p:nvSpPr>
        <p:spPr>
          <a:xfrm>
            <a:off x="859850" y="4581525"/>
            <a:ext cx="600300" cy="600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6"/>
          <p:cNvSpPr txBox="1"/>
          <p:nvPr/>
        </p:nvSpPr>
        <p:spPr>
          <a:xfrm>
            <a:off x="123825" y="5457950"/>
            <a:ext cx="2000100" cy="99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ar">
                <a:solidFill>
                  <a:schemeClr val="accent2"/>
                </a:solidFill>
                <a:highlight>
                  <a:schemeClr val="accent4"/>
                </a:highlight>
                <a:latin typeface="Mada"/>
                <a:ea typeface="Mada"/>
                <a:cs typeface="Mada"/>
                <a:sym typeface="Mada"/>
              </a:rPr>
              <a:t>Residual Volume:</a:t>
            </a:r>
            <a:endParaRPr b="1">
              <a:solidFill>
                <a:schemeClr val="accent2"/>
              </a:solidFill>
              <a:highlight>
                <a:schemeClr val="accent4"/>
              </a:highlight>
              <a:latin typeface="Mada"/>
              <a:ea typeface="Mada"/>
              <a:cs typeface="Mada"/>
              <a:sym typeface="Mada"/>
            </a:endParaRPr>
          </a:p>
          <a:p>
            <a:pPr indent="0" lvl="0" marL="0" rtl="0" algn="ctr">
              <a:lnSpc>
                <a:spcPct val="115000"/>
              </a:lnSpc>
              <a:spcBef>
                <a:spcPts val="0"/>
              </a:spcBef>
              <a:spcAft>
                <a:spcPts val="0"/>
              </a:spcAft>
              <a:buNone/>
            </a:pPr>
            <a:r>
              <a:rPr lang="ar" sz="1200">
                <a:solidFill>
                  <a:schemeClr val="dk1"/>
                </a:solidFill>
                <a:highlight>
                  <a:srgbClr val="FFFFFF"/>
                </a:highlight>
                <a:latin typeface="Mada"/>
                <a:ea typeface="Mada"/>
                <a:cs typeface="Mada"/>
                <a:sym typeface="Mada"/>
              </a:rPr>
              <a:t>Volume of air </a:t>
            </a:r>
            <a:r>
              <a:rPr b="1" lang="ar" sz="1200">
                <a:solidFill>
                  <a:schemeClr val="dk1"/>
                </a:solidFill>
                <a:highlight>
                  <a:srgbClr val="FFFFFF"/>
                </a:highlight>
                <a:latin typeface="Mada"/>
                <a:ea typeface="Mada"/>
                <a:cs typeface="Mada"/>
                <a:sym typeface="Mada"/>
              </a:rPr>
              <a:t>remaining </a:t>
            </a:r>
            <a:r>
              <a:rPr lang="ar" sz="1200">
                <a:solidFill>
                  <a:schemeClr val="dk1"/>
                </a:solidFill>
                <a:highlight>
                  <a:srgbClr val="FFFFFF"/>
                </a:highlight>
                <a:latin typeface="Mada"/>
                <a:ea typeface="Mada"/>
                <a:cs typeface="Mada"/>
                <a:sym typeface="Mada"/>
              </a:rPr>
              <a:t>in the lungs after the most forceful expiration.</a:t>
            </a:r>
            <a:endParaRPr sz="1200">
              <a:solidFill>
                <a:schemeClr val="dk1"/>
              </a:solidFill>
              <a:highlight>
                <a:srgbClr val="FFFFFF"/>
              </a:highlight>
              <a:latin typeface="Mada"/>
              <a:ea typeface="Mada"/>
              <a:cs typeface="Mada"/>
              <a:sym typeface="Mada"/>
            </a:endParaRPr>
          </a:p>
        </p:txBody>
      </p:sp>
      <p:sp>
        <p:nvSpPr>
          <p:cNvPr id="430" name="Google Shape;430;p16"/>
          <p:cNvSpPr txBox="1"/>
          <p:nvPr/>
        </p:nvSpPr>
        <p:spPr>
          <a:xfrm>
            <a:off x="809625" y="4638675"/>
            <a:ext cx="695400" cy="29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000">
                <a:solidFill>
                  <a:schemeClr val="accent2"/>
                </a:solidFill>
                <a:latin typeface="Mada"/>
                <a:ea typeface="Mada"/>
                <a:cs typeface="Mada"/>
                <a:sym typeface="Mada"/>
              </a:rPr>
              <a:t>RV</a:t>
            </a:r>
            <a:endParaRPr b="1" sz="2000">
              <a:solidFill>
                <a:schemeClr val="accent2"/>
              </a:solidFill>
              <a:latin typeface="Mada"/>
              <a:ea typeface="Mada"/>
              <a:cs typeface="Mada"/>
              <a:sym typeface="Mada"/>
            </a:endParaRPr>
          </a:p>
        </p:txBody>
      </p:sp>
      <p:grpSp>
        <p:nvGrpSpPr>
          <p:cNvPr id="431" name="Google Shape;431;p16"/>
          <p:cNvGrpSpPr/>
          <p:nvPr/>
        </p:nvGrpSpPr>
        <p:grpSpPr>
          <a:xfrm>
            <a:off x="812300" y="4532500"/>
            <a:ext cx="695400" cy="925450"/>
            <a:chOff x="1256675" y="2608450"/>
            <a:chExt cx="695400" cy="925450"/>
          </a:xfrm>
        </p:grpSpPr>
        <p:cxnSp>
          <p:nvCxnSpPr>
            <p:cNvPr id="432" name="Google Shape;432;p16"/>
            <p:cNvCxnSpPr/>
            <p:nvPr/>
          </p:nvCxnSpPr>
          <p:spPr>
            <a:xfrm>
              <a:off x="1604344" y="3303800"/>
              <a:ext cx="0" cy="230100"/>
            </a:xfrm>
            <a:prstGeom prst="straightConnector1">
              <a:avLst/>
            </a:prstGeom>
            <a:noFill/>
            <a:ln cap="flat" cmpd="sng" w="28575">
              <a:solidFill>
                <a:schemeClr val="accent1"/>
              </a:solidFill>
              <a:prstDash val="solid"/>
              <a:round/>
              <a:headEnd len="med" w="med" type="none"/>
              <a:tailEnd len="med" w="med" type="oval"/>
            </a:ln>
          </p:spPr>
        </p:cxnSp>
        <p:sp>
          <p:nvSpPr>
            <p:cNvPr id="433" name="Google Shape;433;p16"/>
            <p:cNvSpPr/>
            <p:nvPr/>
          </p:nvSpPr>
          <p:spPr>
            <a:xfrm>
              <a:off x="1256675" y="2608450"/>
              <a:ext cx="695400" cy="6954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4" name="Google Shape;434;p16"/>
          <p:cNvSpPr/>
          <p:nvPr/>
        </p:nvSpPr>
        <p:spPr>
          <a:xfrm>
            <a:off x="381000" y="6448425"/>
            <a:ext cx="1552500" cy="412200"/>
          </a:xfrm>
          <a:prstGeom prst="roundRect">
            <a:avLst>
              <a:gd fmla="val 16667" name="adj"/>
            </a:avLst>
          </a:prstGeom>
          <a:noFill/>
          <a:ln cap="flat" cmpd="sng" w="952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1200ml or 1.2L </a:t>
            </a:r>
            <a:endParaRPr sz="1200">
              <a:latin typeface="Mada"/>
              <a:ea typeface="Mada"/>
              <a:cs typeface="Mada"/>
              <a:sym typeface="Mada"/>
            </a:endParaRPr>
          </a:p>
        </p:txBody>
      </p:sp>
      <p:sp>
        <p:nvSpPr>
          <p:cNvPr id="435" name="Google Shape;435;p16"/>
          <p:cNvSpPr txBox="1"/>
          <p:nvPr/>
        </p:nvSpPr>
        <p:spPr>
          <a:xfrm>
            <a:off x="4772250" y="8048750"/>
            <a:ext cx="2514600" cy="99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ar">
                <a:solidFill>
                  <a:schemeClr val="accent2"/>
                </a:solidFill>
                <a:highlight>
                  <a:schemeClr val="accent4"/>
                </a:highlight>
                <a:latin typeface="Mada"/>
                <a:ea typeface="Mada"/>
                <a:cs typeface="Mada"/>
                <a:sym typeface="Mada"/>
              </a:rPr>
              <a:t>Functional Residual Capacity:</a:t>
            </a:r>
            <a:endParaRPr b="1">
              <a:solidFill>
                <a:schemeClr val="accent2"/>
              </a:solidFill>
              <a:highlight>
                <a:schemeClr val="accent4"/>
              </a:highlight>
              <a:latin typeface="Mada"/>
              <a:ea typeface="Mada"/>
              <a:cs typeface="Mada"/>
              <a:sym typeface="Mada"/>
            </a:endParaRPr>
          </a:p>
          <a:p>
            <a:pPr indent="0" lvl="0" marL="0" rtl="0" algn="ctr">
              <a:lnSpc>
                <a:spcPct val="115000"/>
              </a:lnSpc>
              <a:spcBef>
                <a:spcPts val="0"/>
              </a:spcBef>
              <a:spcAft>
                <a:spcPts val="0"/>
              </a:spcAft>
              <a:buNone/>
            </a:pPr>
            <a:r>
              <a:rPr lang="ar" sz="1200">
                <a:solidFill>
                  <a:schemeClr val="dk1"/>
                </a:solidFill>
                <a:highlight>
                  <a:srgbClr val="FFFFFF"/>
                </a:highlight>
                <a:latin typeface="Mada"/>
                <a:ea typeface="Mada"/>
                <a:cs typeface="Mada"/>
                <a:sym typeface="Mada"/>
              </a:rPr>
              <a:t>The amount of air that remains in the lungs at the end of normal expiration</a:t>
            </a:r>
            <a:endParaRPr sz="1200">
              <a:solidFill>
                <a:schemeClr val="dk1"/>
              </a:solidFill>
              <a:highlight>
                <a:srgbClr val="FFFFFF"/>
              </a:highlight>
              <a:latin typeface="Mada"/>
              <a:ea typeface="Mada"/>
              <a:cs typeface="Mada"/>
              <a:sym typeface="Mada"/>
            </a:endParaRPr>
          </a:p>
        </p:txBody>
      </p:sp>
      <p:sp>
        <p:nvSpPr>
          <p:cNvPr id="436" name="Google Shape;436;p16"/>
          <p:cNvSpPr/>
          <p:nvPr/>
        </p:nvSpPr>
        <p:spPr>
          <a:xfrm>
            <a:off x="5267400" y="9050050"/>
            <a:ext cx="1552500" cy="412200"/>
          </a:xfrm>
          <a:prstGeom prst="roundRect">
            <a:avLst>
              <a:gd fmla="val 16667" name="adj"/>
            </a:avLst>
          </a:prstGeom>
          <a:noFill/>
          <a:ln cap="flat" cmpd="sng" w="952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2300ml or 2.3L</a:t>
            </a:r>
            <a:endParaRPr sz="1200">
              <a:latin typeface="Mada"/>
              <a:ea typeface="Mada"/>
              <a:cs typeface="Mada"/>
              <a:sym typeface="Mada"/>
            </a:endParaRPr>
          </a:p>
          <a:p>
            <a:pPr indent="-304800" lvl="0" marL="457200" rtl="0" algn="ctr">
              <a:spcBef>
                <a:spcPts val="0"/>
              </a:spcBef>
              <a:spcAft>
                <a:spcPts val="0"/>
              </a:spcAft>
              <a:buSzPts val="1200"/>
              <a:buFont typeface="Mada"/>
              <a:buChar char="➔"/>
            </a:pPr>
            <a:r>
              <a:rPr lang="ar" sz="1200">
                <a:latin typeface="Mada"/>
                <a:ea typeface="Mada"/>
                <a:cs typeface="Mada"/>
                <a:sym typeface="Mada"/>
              </a:rPr>
              <a:t>EVR+RV </a:t>
            </a:r>
            <a:endParaRPr sz="1200">
              <a:latin typeface="Mada"/>
              <a:ea typeface="Mada"/>
              <a:cs typeface="Mada"/>
              <a:sym typeface="Mada"/>
            </a:endParaRPr>
          </a:p>
        </p:txBody>
      </p:sp>
      <p:grpSp>
        <p:nvGrpSpPr>
          <p:cNvPr id="437" name="Google Shape;437;p16"/>
          <p:cNvGrpSpPr/>
          <p:nvPr/>
        </p:nvGrpSpPr>
        <p:grpSpPr>
          <a:xfrm>
            <a:off x="5358598" y="4532500"/>
            <a:ext cx="2000100" cy="2328125"/>
            <a:chOff x="2333625" y="4532500"/>
            <a:chExt cx="2000100" cy="2328125"/>
          </a:xfrm>
        </p:grpSpPr>
        <p:sp>
          <p:nvSpPr>
            <p:cNvPr id="438" name="Google Shape;438;p16"/>
            <p:cNvSpPr txBox="1"/>
            <p:nvPr/>
          </p:nvSpPr>
          <p:spPr>
            <a:xfrm>
              <a:off x="2333625" y="5457950"/>
              <a:ext cx="2000100" cy="99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ar">
                  <a:solidFill>
                    <a:schemeClr val="accent2"/>
                  </a:solidFill>
                  <a:highlight>
                    <a:schemeClr val="accent4"/>
                  </a:highlight>
                  <a:latin typeface="Mada"/>
                  <a:ea typeface="Mada"/>
                  <a:cs typeface="Mada"/>
                  <a:sym typeface="Mada"/>
                </a:rPr>
                <a:t>Inspiratory Capacity:</a:t>
              </a:r>
              <a:endParaRPr b="1">
                <a:solidFill>
                  <a:schemeClr val="accent2"/>
                </a:solidFill>
                <a:highlight>
                  <a:schemeClr val="accent4"/>
                </a:highlight>
                <a:latin typeface="Mada"/>
                <a:ea typeface="Mada"/>
                <a:cs typeface="Mada"/>
                <a:sym typeface="Mada"/>
              </a:endParaRPr>
            </a:p>
            <a:p>
              <a:pPr indent="0" lvl="0" marL="0" rtl="0" algn="ctr">
                <a:lnSpc>
                  <a:spcPct val="115000"/>
                </a:lnSpc>
                <a:spcBef>
                  <a:spcPts val="0"/>
                </a:spcBef>
                <a:spcAft>
                  <a:spcPts val="0"/>
                </a:spcAft>
                <a:buNone/>
              </a:pPr>
              <a:r>
                <a:rPr lang="ar" sz="1200">
                  <a:solidFill>
                    <a:schemeClr val="dk1"/>
                  </a:solidFill>
                  <a:highlight>
                    <a:srgbClr val="FFFFFF"/>
                  </a:highlight>
                  <a:latin typeface="Mada"/>
                  <a:ea typeface="Mada"/>
                  <a:cs typeface="Mada"/>
                  <a:sym typeface="Mada"/>
                </a:rPr>
                <a:t>Volume of air inspired by a maximal inspiratory effort after normal expiration</a:t>
              </a:r>
              <a:endParaRPr sz="1200">
                <a:solidFill>
                  <a:schemeClr val="dk1"/>
                </a:solidFill>
                <a:highlight>
                  <a:srgbClr val="FFFFFF"/>
                </a:highlight>
                <a:latin typeface="Mada"/>
                <a:ea typeface="Mada"/>
                <a:cs typeface="Mada"/>
                <a:sym typeface="Mada"/>
              </a:endParaRPr>
            </a:p>
          </p:txBody>
        </p:sp>
        <p:sp>
          <p:nvSpPr>
            <p:cNvPr id="439" name="Google Shape;439;p16"/>
            <p:cNvSpPr/>
            <p:nvPr/>
          </p:nvSpPr>
          <p:spPr>
            <a:xfrm>
              <a:off x="2590800" y="6448425"/>
              <a:ext cx="1552500" cy="412200"/>
            </a:xfrm>
            <a:prstGeom prst="roundRect">
              <a:avLst>
                <a:gd fmla="val 16667" name="adj"/>
              </a:avLst>
            </a:prstGeom>
            <a:noFill/>
            <a:ln cap="flat" cmpd="sng" w="952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3500ml or 3.5L</a:t>
              </a:r>
              <a:endParaRPr sz="1200">
                <a:latin typeface="Mada"/>
                <a:ea typeface="Mada"/>
                <a:cs typeface="Mada"/>
                <a:sym typeface="Mada"/>
              </a:endParaRPr>
            </a:p>
            <a:p>
              <a:pPr indent="-304800" lvl="0" marL="457200" rtl="0" algn="ctr">
                <a:spcBef>
                  <a:spcPts val="0"/>
                </a:spcBef>
                <a:spcAft>
                  <a:spcPts val="0"/>
                </a:spcAft>
                <a:buSzPts val="1200"/>
                <a:buFont typeface="Mada"/>
                <a:buChar char="➔"/>
              </a:pPr>
              <a:r>
                <a:rPr lang="ar" sz="1200">
                  <a:latin typeface="Mada"/>
                  <a:ea typeface="Mada"/>
                  <a:cs typeface="Mada"/>
                  <a:sym typeface="Mada"/>
                </a:rPr>
                <a:t>TV+IRV </a:t>
              </a:r>
              <a:endParaRPr sz="1200">
                <a:latin typeface="Mada"/>
                <a:ea typeface="Mada"/>
                <a:cs typeface="Mada"/>
                <a:sym typeface="Mada"/>
              </a:endParaRPr>
            </a:p>
          </p:txBody>
        </p:sp>
        <p:grpSp>
          <p:nvGrpSpPr>
            <p:cNvPr id="440" name="Google Shape;440;p16"/>
            <p:cNvGrpSpPr/>
            <p:nvPr/>
          </p:nvGrpSpPr>
          <p:grpSpPr>
            <a:xfrm>
              <a:off x="3022100" y="4532500"/>
              <a:ext cx="695400" cy="925450"/>
              <a:chOff x="1256675" y="2608450"/>
              <a:chExt cx="695400" cy="925450"/>
            </a:xfrm>
          </p:grpSpPr>
          <p:cxnSp>
            <p:nvCxnSpPr>
              <p:cNvPr id="441" name="Google Shape;441;p16"/>
              <p:cNvCxnSpPr/>
              <p:nvPr/>
            </p:nvCxnSpPr>
            <p:spPr>
              <a:xfrm>
                <a:off x="1604344" y="3303800"/>
                <a:ext cx="0" cy="230100"/>
              </a:xfrm>
              <a:prstGeom prst="straightConnector1">
                <a:avLst/>
              </a:prstGeom>
              <a:noFill/>
              <a:ln cap="flat" cmpd="sng" w="28575">
                <a:solidFill>
                  <a:schemeClr val="accent1"/>
                </a:solidFill>
                <a:prstDash val="solid"/>
                <a:round/>
                <a:headEnd len="med" w="med" type="none"/>
                <a:tailEnd len="med" w="med" type="oval"/>
              </a:ln>
            </p:spPr>
          </p:cxnSp>
          <p:sp>
            <p:nvSpPr>
              <p:cNvPr id="442" name="Google Shape;442;p16"/>
              <p:cNvSpPr/>
              <p:nvPr/>
            </p:nvSpPr>
            <p:spPr>
              <a:xfrm>
                <a:off x="1256675" y="2608450"/>
                <a:ext cx="695400" cy="6954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3" name="Google Shape;443;p16"/>
            <p:cNvSpPr/>
            <p:nvPr/>
          </p:nvSpPr>
          <p:spPr>
            <a:xfrm>
              <a:off x="3069650" y="4581525"/>
              <a:ext cx="600300" cy="600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6"/>
            <p:cNvSpPr txBox="1"/>
            <p:nvPr/>
          </p:nvSpPr>
          <p:spPr>
            <a:xfrm>
              <a:off x="3019425" y="4638675"/>
              <a:ext cx="695400" cy="29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000">
                  <a:solidFill>
                    <a:schemeClr val="accent2"/>
                  </a:solidFill>
                  <a:latin typeface="Mada"/>
                  <a:ea typeface="Mada"/>
                  <a:cs typeface="Mada"/>
                  <a:sym typeface="Mada"/>
                </a:rPr>
                <a:t>IC</a:t>
              </a:r>
              <a:endParaRPr b="1" sz="2000">
                <a:solidFill>
                  <a:schemeClr val="accent2"/>
                </a:solidFill>
                <a:latin typeface="Mada"/>
                <a:ea typeface="Mada"/>
                <a:cs typeface="Mada"/>
                <a:sym typeface="Mada"/>
              </a:endParaRPr>
            </a:p>
          </p:txBody>
        </p:sp>
      </p:grpSp>
      <p:grpSp>
        <p:nvGrpSpPr>
          <p:cNvPr id="445" name="Google Shape;445;p16"/>
          <p:cNvGrpSpPr/>
          <p:nvPr/>
        </p:nvGrpSpPr>
        <p:grpSpPr>
          <a:xfrm>
            <a:off x="5680513" y="7123300"/>
            <a:ext cx="698075" cy="925450"/>
            <a:chOff x="5686425" y="4532500"/>
            <a:chExt cx="698075" cy="925450"/>
          </a:xfrm>
        </p:grpSpPr>
        <p:grpSp>
          <p:nvGrpSpPr>
            <p:cNvPr id="446" name="Google Shape;446;p16"/>
            <p:cNvGrpSpPr/>
            <p:nvPr/>
          </p:nvGrpSpPr>
          <p:grpSpPr>
            <a:xfrm>
              <a:off x="5689100" y="4532500"/>
              <a:ext cx="695400" cy="925450"/>
              <a:chOff x="1256675" y="2608450"/>
              <a:chExt cx="695400" cy="925450"/>
            </a:xfrm>
          </p:grpSpPr>
          <p:cxnSp>
            <p:nvCxnSpPr>
              <p:cNvPr id="447" name="Google Shape;447;p16"/>
              <p:cNvCxnSpPr/>
              <p:nvPr/>
            </p:nvCxnSpPr>
            <p:spPr>
              <a:xfrm>
                <a:off x="1604344" y="3303800"/>
                <a:ext cx="0" cy="230100"/>
              </a:xfrm>
              <a:prstGeom prst="straightConnector1">
                <a:avLst/>
              </a:prstGeom>
              <a:noFill/>
              <a:ln cap="flat" cmpd="sng" w="28575">
                <a:solidFill>
                  <a:schemeClr val="accent1"/>
                </a:solidFill>
                <a:prstDash val="solid"/>
                <a:round/>
                <a:headEnd len="med" w="med" type="none"/>
                <a:tailEnd len="med" w="med" type="oval"/>
              </a:ln>
            </p:spPr>
          </p:cxnSp>
          <p:sp>
            <p:nvSpPr>
              <p:cNvPr id="448" name="Google Shape;448;p16"/>
              <p:cNvSpPr/>
              <p:nvPr/>
            </p:nvSpPr>
            <p:spPr>
              <a:xfrm>
                <a:off x="1256675" y="2608450"/>
                <a:ext cx="695400" cy="6954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9" name="Google Shape;449;p16"/>
            <p:cNvSpPr/>
            <p:nvPr/>
          </p:nvSpPr>
          <p:spPr>
            <a:xfrm>
              <a:off x="5736650" y="4581525"/>
              <a:ext cx="600300" cy="600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6"/>
            <p:cNvSpPr txBox="1"/>
            <p:nvPr/>
          </p:nvSpPr>
          <p:spPr>
            <a:xfrm>
              <a:off x="5686425" y="4638675"/>
              <a:ext cx="695400" cy="29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000">
                  <a:solidFill>
                    <a:schemeClr val="accent2"/>
                  </a:solidFill>
                  <a:latin typeface="Mada"/>
                  <a:ea typeface="Mada"/>
                  <a:cs typeface="Mada"/>
                  <a:sym typeface="Mada"/>
                </a:rPr>
                <a:t>FRC</a:t>
              </a:r>
              <a:endParaRPr b="1" sz="2000">
                <a:solidFill>
                  <a:schemeClr val="accent2"/>
                </a:solidFill>
                <a:latin typeface="Mada"/>
                <a:ea typeface="Mada"/>
                <a:cs typeface="Mada"/>
                <a:sym typeface="Mada"/>
              </a:endParaRPr>
            </a:p>
          </p:txBody>
        </p:sp>
      </p:grpSp>
      <p:sp>
        <p:nvSpPr>
          <p:cNvPr id="451" name="Google Shape;451;p16"/>
          <p:cNvSpPr txBox="1"/>
          <p:nvPr/>
        </p:nvSpPr>
        <p:spPr>
          <a:xfrm>
            <a:off x="2485900" y="8048738"/>
            <a:ext cx="2419500" cy="990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ar">
                <a:solidFill>
                  <a:schemeClr val="accent2"/>
                </a:solidFill>
                <a:highlight>
                  <a:schemeClr val="accent4"/>
                </a:highlight>
                <a:latin typeface="Mada"/>
                <a:ea typeface="Mada"/>
                <a:cs typeface="Mada"/>
                <a:sym typeface="Mada"/>
              </a:rPr>
              <a:t>Total Lung Capacity:</a:t>
            </a:r>
            <a:endParaRPr b="1">
              <a:solidFill>
                <a:schemeClr val="accent2"/>
              </a:solidFill>
              <a:highlight>
                <a:schemeClr val="accent4"/>
              </a:highlight>
              <a:latin typeface="Mada"/>
              <a:ea typeface="Mada"/>
              <a:cs typeface="Mada"/>
              <a:sym typeface="Mada"/>
            </a:endParaRPr>
          </a:p>
          <a:p>
            <a:pPr indent="0" lvl="0" marL="0" rtl="0" algn="ctr">
              <a:lnSpc>
                <a:spcPct val="115000"/>
              </a:lnSpc>
              <a:spcBef>
                <a:spcPts val="0"/>
              </a:spcBef>
              <a:spcAft>
                <a:spcPts val="0"/>
              </a:spcAft>
              <a:buNone/>
            </a:pPr>
            <a:r>
              <a:rPr lang="ar" sz="1200">
                <a:solidFill>
                  <a:schemeClr val="dk1"/>
                </a:solidFill>
                <a:highlight>
                  <a:srgbClr val="FFFFFF"/>
                </a:highlight>
                <a:latin typeface="Mada"/>
                <a:ea typeface="Mada"/>
                <a:cs typeface="Mada"/>
                <a:sym typeface="Mada"/>
              </a:rPr>
              <a:t>Is the maximum volume to which the lungs can be expanded with the greatest possible effort</a:t>
            </a:r>
            <a:endParaRPr sz="1200">
              <a:solidFill>
                <a:schemeClr val="dk1"/>
              </a:solidFill>
              <a:highlight>
                <a:srgbClr val="FFFFFF"/>
              </a:highlight>
              <a:latin typeface="Mada"/>
              <a:ea typeface="Mada"/>
              <a:cs typeface="Mada"/>
              <a:sym typeface="Mada"/>
            </a:endParaRPr>
          </a:p>
        </p:txBody>
      </p:sp>
      <p:sp>
        <p:nvSpPr>
          <p:cNvPr id="452" name="Google Shape;452;p16"/>
          <p:cNvSpPr/>
          <p:nvPr/>
        </p:nvSpPr>
        <p:spPr>
          <a:xfrm>
            <a:off x="2933575" y="9039213"/>
            <a:ext cx="1552500" cy="412200"/>
          </a:xfrm>
          <a:prstGeom prst="roundRect">
            <a:avLst>
              <a:gd fmla="val 16667" name="adj"/>
            </a:avLst>
          </a:prstGeom>
          <a:noFill/>
          <a:ln cap="flat" cmpd="sng" w="952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5800ml or 5.8L</a:t>
            </a:r>
            <a:endParaRPr sz="1200">
              <a:latin typeface="Mada"/>
              <a:ea typeface="Mada"/>
              <a:cs typeface="Mada"/>
              <a:sym typeface="Mada"/>
            </a:endParaRPr>
          </a:p>
          <a:p>
            <a:pPr indent="-304800" lvl="0" marL="457200" rtl="0" algn="ctr">
              <a:spcBef>
                <a:spcPts val="0"/>
              </a:spcBef>
              <a:spcAft>
                <a:spcPts val="0"/>
              </a:spcAft>
              <a:buSzPts val="1200"/>
              <a:buFont typeface="Mada"/>
              <a:buChar char="➔"/>
            </a:pPr>
            <a:r>
              <a:rPr lang="ar" sz="1200">
                <a:latin typeface="Mada"/>
                <a:ea typeface="Mada"/>
                <a:cs typeface="Mada"/>
                <a:sym typeface="Mada"/>
              </a:rPr>
              <a:t>VC+RV</a:t>
            </a:r>
            <a:endParaRPr sz="1200">
              <a:latin typeface="Mada"/>
              <a:ea typeface="Mada"/>
              <a:cs typeface="Mada"/>
              <a:sym typeface="Mada"/>
            </a:endParaRPr>
          </a:p>
        </p:txBody>
      </p:sp>
      <p:grpSp>
        <p:nvGrpSpPr>
          <p:cNvPr id="453" name="Google Shape;453;p16"/>
          <p:cNvGrpSpPr/>
          <p:nvPr/>
        </p:nvGrpSpPr>
        <p:grpSpPr>
          <a:xfrm>
            <a:off x="3362200" y="7123288"/>
            <a:ext cx="698075" cy="925450"/>
            <a:chOff x="3019425" y="7123300"/>
            <a:chExt cx="698075" cy="925450"/>
          </a:xfrm>
        </p:grpSpPr>
        <p:grpSp>
          <p:nvGrpSpPr>
            <p:cNvPr id="454" name="Google Shape;454;p16"/>
            <p:cNvGrpSpPr/>
            <p:nvPr/>
          </p:nvGrpSpPr>
          <p:grpSpPr>
            <a:xfrm>
              <a:off x="3022100" y="7123300"/>
              <a:ext cx="695400" cy="925450"/>
              <a:chOff x="1256675" y="2608450"/>
              <a:chExt cx="695400" cy="925450"/>
            </a:xfrm>
          </p:grpSpPr>
          <p:cxnSp>
            <p:nvCxnSpPr>
              <p:cNvPr id="455" name="Google Shape;455;p16"/>
              <p:cNvCxnSpPr/>
              <p:nvPr/>
            </p:nvCxnSpPr>
            <p:spPr>
              <a:xfrm>
                <a:off x="1604344" y="3303800"/>
                <a:ext cx="0" cy="230100"/>
              </a:xfrm>
              <a:prstGeom prst="straightConnector1">
                <a:avLst/>
              </a:prstGeom>
              <a:noFill/>
              <a:ln cap="flat" cmpd="sng" w="28575">
                <a:solidFill>
                  <a:schemeClr val="accent1"/>
                </a:solidFill>
                <a:prstDash val="solid"/>
                <a:round/>
                <a:headEnd len="med" w="med" type="none"/>
                <a:tailEnd len="med" w="med" type="oval"/>
              </a:ln>
            </p:spPr>
          </p:cxnSp>
          <p:sp>
            <p:nvSpPr>
              <p:cNvPr id="456" name="Google Shape;456;p16"/>
              <p:cNvSpPr/>
              <p:nvPr/>
            </p:nvSpPr>
            <p:spPr>
              <a:xfrm>
                <a:off x="1256675" y="2608450"/>
                <a:ext cx="695400" cy="6954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7" name="Google Shape;457;p16"/>
            <p:cNvSpPr/>
            <p:nvPr/>
          </p:nvSpPr>
          <p:spPr>
            <a:xfrm>
              <a:off x="3069650" y="7172325"/>
              <a:ext cx="600300" cy="600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6"/>
            <p:cNvSpPr txBox="1"/>
            <p:nvPr/>
          </p:nvSpPr>
          <p:spPr>
            <a:xfrm>
              <a:off x="3019425" y="7229475"/>
              <a:ext cx="695400" cy="29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000">
                  <a:solidFill>
                    <a:schemeClr val="accent2"/>
                  </a:solidFill>
                  <a:latin typeface="Mada"/>
                  <a:ea typeface="Mada"/>
                  <a:cs typeface="Mada"/>
                  <a:sym typeface="Mada"/>
                </a:rPr>
                <a:t>TLC</a:t>
              </a:r>
              <a:endParaRPr b="1" sz="2000">
                <a:solidFill>
                  <a:schemeClr val="accent2"/>
                </a:solidFill>
                <a:latin typeface="Mada"/>
                <a:ea typeface="Mada"/>
                <a:cs typeface="Mada"/>
                <a:sym typeface="Mada"/>
              </a:endParaRPr>
            </a:p>
          </p:txBody>
        </p:sp>
      </p:grpSp>
      <p:pic>
        <p:nvPicPr>
          <p:cNvPr id="459" name="Google Shape;459;p16"/>
          <p:cNvPicPr preferRelativeResize="0"/>
          <p:nvPr/>
        </p:nvPicPr>
        <p:blipFill rotWithShape="1">
          <a:blip r:embed="rId3">
            <a:alphaModFix/>
          </a:blip>
          <a:srcRect b="30425" l="0" r="0" t="0"/>
          <a:stretch/>
        </p:blipFill>
        <p:spPr>
          <a:xfrm>
            <a:off x="2118328" y="4585598"/>
            <a:ext cx="3323350" cy="2328125"/>
          </a:xfrm>
          <a:prstGeom prst="rect">
            <a:avLst/>
          </a:prstGeom>
          <a:noFill/>
          <a:ln>
            <a:noFill/>
          </a:ln>
        </p:spPr>
      </p:pic>
      <p:grpSp>
        <p:nvGrpSpPr>
          <p:cNvPr id="460" name="Google Shape;460;p16"/>
          <p:cNvGrpSpPr/>
          <p:nvPr/>
        </p:nvGrpSpPr>
        <p:grpSpPr>
          <a:xfrm>
            <a:off x="289050" y="7123300"/>
            <a:ext cx="2000100" cy="2328250"/>
            <a:chOff x="180975" y="7123300"/>
            <a:chExt cx="2000100" cy="2328250"/>
          </a:xfrm>
        </p:grpSpPr>
        <p:sp>
          <p:nvSpPr>
            <p:cNvPr id="461" name="Google Shape;461;p16"/>
            <p:cNvSpPr txBox="1"/>
            <p:nvPr/>
          </p:nvSpPr>
          <p:spPr>
            <a:xfrm>
              <a:off x="180975" y="8048750"/>
              <a:ext cx="2000100" cy="990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ar">
                  <a:solidFill>
                    <a:schemeClr val="accent2"/>
                  </a:solidFill>
                  <a:highlight>
                    <a:schemeClr val="accent4"/>
                  </a:highlight>
                  <a:latin typeface="Mada"/>
                  <a:ea typeface="Mada"/>
                  <a:cs typeface="Mada"/>
                  <a:sym typeface="Mada"/>
                </a:rPr>
                <a:t>Vital Capacity:</a:t>
              </a:r>
              <a:endParaRPr b="1">
                <a:solidFill>
                  <a:schemeClr val="accent2"/>
                </a:solidFill>
                <a:highlight>
                  <a:schemeClr val="accent4"/>
                </a:highlight>
                <a:latin typeface="Mada"/>
                <a:ea typeface="Mada"/>
                <a:cs typeface="Mada"/>
                <a:sym typeface="Mada"/>
              </a:endParaRPr>
            </a:p>
            <a:p>
              <a:pPr indent="0" lvl="0" marL="0" rtl="0" algn="ctr">
                <a:lnSpc>
                  <a:spcPct val="115000"/>
                </a:lnSpc>
                <a:spcBef>
                  <a:spcPts val="0"/>
                </a:spcBef>
                <a:spcAft>
                  <a:spcPts val="0"/>
                </a:spcAft>
                <a:buNone/>
              </a:pPr>
              <a:r>
                <a:rPr lang="ar" sz="1200">
                  <a:solidFill>
                    <a:schemeClr val="dk1"/>
                  </a:solidFill>
                  <a:highlight>
                    <a:srgbClr val="FFFFFF"/>
                  </a:highlight>
                  <a:latin typeface="Mada"/>
                  <a:ea typeface="Mada"/>
                  <a:cs typeface="Mada"/>
                  <a:sym typeface="Mada"/>
                </a:rPr>
                <a:t>The volume of air that can be maximally expired after maximum inspiration.</a:t>
              </a:r>
              <a:endParaRPr sz="1200">
                <a:solidFill>
                  <a:schemeClr val="dk1"/>
                </a:solidFill>
                <a:highlight>
                  <a:srgbClr val="FFFFFF"/>
                </a:highlight>
                <a:latin typeface="Mada"/>
                <a:ea typeface="Mada"/>
                <a:cs typeface="Mada"/>
                <a:sym typeface="Mada"/>
              </a:endParaRPr>
            </a:p>
          </p:txBody>
        </p:sp>
        <p:sp>
          <p:nvSpPr>
            <p:cNvPr id="462" name="Google Shape;462;p16"/>
            <p:cNvSpPr/>
            <p:nvPr/>
          </p:nvSpPr>
          <p:spPr>
            <a:xfrm>
              <a:off x="438150" y="9039350"/>
              <a:ext cx="1552500" cy="412200"/>
            </a:xfrm>
            <a:prstGeom prst="roundRect">
              <a:avLst>
                <a:gd fmla="val 16667" name="adj"/>
              </a:avLst>
            </a:prstGeom>
            <a:noFill/>
            <a:ln cap="flat" cmpd="sng" w="952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4600ml or 4.6L</a:t>
              </a:r>
              <a:endParaRPr sz="1200">
                <a:latin typeface="Mada"/>
                <a:ea typeface="Mada"/>
                <a:cs typeface="Mada"/>
                <a:sym typeface="Mada"/>
              </a:endParaRPr>
            </a:p>
            <a:p>
              <a:pPr indent="-304800" lvl="0" marL="457200" rtl="0" algn="ctr">
                <a:spcBef>
                  <a:spcPts val="0"/>
                </a:spcBef>
                <a:spcAft>
                  <a:spcPts val="0"/>
                </a:spcAft>
                <a:buSzPts val="1200"/>
                <a:buFont typeface="Mada"/>
                <a:buChar char="➔"/>
              </a:pPr>
              <a:r>
                <a:rPr lang="ar" sz="1200">
                  <a:latin typeface="Mada"/>
                  <a:ea typeface="Mada"/>
                  <a:cs typeface="Mada"/>
                  <a:sym typeface="Mada"/>
                </a:rPr>
                <a:t>TV+IRV+ERV </a:t>
              </a:r>
              <a:endParaRPr sz="1200">
                <a:latin typeface="Mada"/>
                <a:ea typeface="Mada"/>
                <a:cs typeface="Mada"/>
                <a:sym typeface="Mada"/>
              </a:endParaRPr>
            </a:p>
          </p:txBody>
        </p:sp>
        <p:grpSp>
          <p:nvGrpSpPr>
            <p:cNvPr id="463" name="Google Shape;463;p16"/>
            <p:cNvGrpSpPr/>
            <p:nvPr/>
          </p:nvGrpSpPr>
          <p:grpSpPr>
            <a:xfrm>
              <a:off x="809625" y="7123300"/>
              <a:ext cx="698075" cy="925450"/>
              <a:chOff x="809625" y="7123300"/>
              <a:chExt cx="698075" cy="925450"/>
            </a:xfrm>
          </p:grpSpPr>
          <p:grpSp>
            <p:nvGrpSpPr>
              <p:cNvPr id="464" name="Google Shape;464;p16"/>
              <p:cNvGrpSpPr/>
              <p:nvPr/>
            </p:nvGrpSpPr>
            <p:grpSpPr>
              <a:xfrm>
                <a:off x="812300" y="7123300"/>
                <a:ext cx="695400" cy="925450"/>
                <a:chOff x="1256675" y="2608450"/>
                <a:chExt cx="695400" cy="925450"/>
              </a:xfrm>
            </p:grpSpPr>
            <p:cxnSp>
              <p:nvCxnSpPr>
                <p:cNvPr id="465" name="Google Shape;465;p16"/>
                <p:cNvCxnSpPr/>
                <p:nvPr/>
              </p:nvCxnSpPr>
              <p:spPr>
                <a:xfrm>
                  <a:off x="1604344" y="3303800"/>
                  <a:ext cx="0" cy="230100"/>
                </a:xfrm>
                <a:prstGeom prst="straightConnector1">
                  <a:avLst/>
                </a:prstGeom>
                <a:noFill/>
                <a:ln cap="flat" cmpd="sng" w="28575">
                  <a:solidFill>
                    <a:schemeClr val="accent1"/>
                  </a:solidFill>
                  <a:prstDash val="solid"/>
                  <a:round/>
                  <a:headEnd len="med" w="med" type="none"/>
                  <a:tailEnd len="med" w="med" type="oval"/>
                </a:ln>
              </p:spPr>
            </p:cxnSp>
            <p:sp>
              <p:nvSpPr>
                <p:cNvPr id="466" name="Google Shape;466;p16"/>
                <p:cNvSpPr/>
                <p:nvPr/>
              </p:nvSpPr>
              <p:spPr>
                <a:xfrm>
                  <a:off x="1256675" y="2608450"/>
                  <a:ext cx="695400" cy="695400"/>
                </a:xfrm>
                <a:prstGeom prst="ellipse">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7" name="Google Shape;467;p16"/>
              <p:cNvSpPr/>
              <p:nvPr/>
            </p:nvSpPr>
            <p:spPr>
              <a:xfrm>
                <a:off x="859850" y="7172325"/>
                <a:ext cx="600300" cy="600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6"/>
              <p:cNvSpPr txBox="1"/>
              <p:nvPr/>
            </p:nvSpPr>
            <p:spPr>
              <a:xfrm>
                <a:off x="809625" y="7229475"/>
                <a:ext cx="695400" cy="29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000">
                    <a:solidFill>
                      <a:schemeClr val="accent2"/>
                    </a:solidFill>
                    <a:latin typeface="Mada"/>
                    <a:ea typeface="Mada"/>
                    <a:cs typeface="Mada"/>
                    <a:sym typeface="Mada"/>
                  </a:rPr>
                  <a:t>VC</a:t>
                </a:r>
                <a:endParaRPr b="1" sz="2000">
                  <a:solidFill>
                    <a:schemeClr val="accent2"/>
                  </a:solidFill>
                  <a:latin typeface="Mada"/>
                  <a:ea typeface="Mada"/>
                  <a:cs typeface="Mada"/>
                  <a:sym typeface="Mada"/>
                </a:endParaRPr>
              </a:p>
            </p:txBody>
          </p:sp>
        </p:grpSp>
      </p:grpSp>
      <p:cxnSp>
        <p:nvCxnSpPr>
          <p:cNvPr id="469" name="Google Shape;469;p16"/>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17"/>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475" name="Google Shape;475;p17"/>
          <p:cNvSpPr txBox="1"/>
          <p:nvPr/>
        </p:nvSpPr>
        <p:spPr>
          <a:xfrm>
            <a:off x="668495" y="1250171"/>
            <a:ext cx="3225600" cy="4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200">
                <a:highlight>
                  <a:schemeClr val="accent4"/>
                </a:highlight>
                <a:latin typeface="Mada"/>
                <a:ea typeface="Mada"/>
                <a:cs typeface="Mada"/>
                <a:sym typeface="Mada"/>
              </a:rPr>
              <a:t>Spirometry </a:t>
            </a:r>
            <a:endParaRPr b="1" baseline="30000" sz="2200">
              <a:highlight>
                <a:schemeClr val="accent4"/>
              </a:highlight>
              <a:latin typeface="Mada"/>
              <a:ea typeface="Mada"/>
              <a:cs typeface="Mada"/>
              <a:sym typeface="Mada"/>
            </a:endParaRPr>
          </a:p>
        </p:txBody>
      </p:sp>
      <p:sp>
        <p:nvSpPr>
          <p:cNvPr id="476" name="Google Shape;476;p17"/>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graphicFrame>
        <p:nvGraphicFramePr>
          <p:cNvPr id="477" name="Google Shape;477;p17"/>
          <p:cNvGraphicFramePr/>
          <p:nvPr/>
        </p:nvGraphicFramePr>
        <p:xfrm>
          <a:off x="707148" y="1964131"/>
          <a:ext cx="3000000" cy="3000000"/>
        </p:xfrm>
        <a:graphic>
          <a:graphicData uri="http://schemas.openxmlformats.org/drawingml/2006/table">
            <a:tbl>
              <a:tblPr>
                <a:noFill/>
                <a:tableStyleId>{99F47C09-F468-4AC5-9FC5-8B0BF82F4165}</a:tableStyleId>
              </a:tblPr>
              <a:tblGrid>
                <a:gridCol w="3139525"/>
                <a:gridCol w="3557150"/>
              </a:tblGrid>
              <a:tr h="315125">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What it used for:</a:t>
                      </a:r>
                      <a:endParaRPr b="1" sz="1200">
                        <a:latin typeface="Mada"/>
                        <a:ea typeface="Mada"/>
                        <a:cs typeface="Mada"/>
                        <a:sym typeface="Mad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Measuring what?</a:t>
                      </a:r>
                      <a:endParaRPr b="1" sz="1200">
                        <a:latin typeface="Mada"/>
                        <a:ea typeface="Mada"/>
                        <a:cs typeface="Mada"/>
                        <a:sym typeface="Mad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chemeClr val="accent3"/>
                    </a:solidFill>
                  </a:tcPr>
                </a:tc>
              </a:tr>
              <a:tr h="1118625">
                <a:tc>
                  <a:txBody>
                    <a:bodyPr/>
                    <a:lstStyle/>
                    <a:p>
                      <a:pPr indent="-234599" lvl="0" marL="280799"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D</a:t>
                      </a:r>
                      <a:r>
                        <a:rPr lang="ar" sz="1200">
                          <a:solidFill>
                            <a:srgbClr val="CC0000"/>
                          </a:solidFill>
                          <a:latin typeface="Mada"/>
                          <a:ea typeface="Mada"/>
                          <a:cs typeface="Mada"/>
                          <a:sym typeface="Mada"/>
                        </a:rPr>
                        <a:t>iagnose </a:t>
                      </a:r>
                      <a:r>
                        <a:rPr b="1" lang="ar" sz="1200">
                          <a:solidFill>
                            <a:srgbClr val="CC0000"/>
                          </a:solidFill>
                          <a:latin typeface="Mada"/>
                          <a:ea typeface="Mada"/>
                          <a:cs typeface="Mada"/>
                          <a:sym typeface="Mada"/>
                        </a:rPr>
                        <a:t>obstructive</a:t>
                      </a:r>
                      <a:r>
                        <a:rPr lang="ar" sz="1200">
                          <a:solidFill>
                            <a:srgbClr val="CC0000"/>
                          </a:solidFill>
                          <a:latin typeface="Mada"/>
                          <a:ea typeface="Mada"/>
                          <a:cs typeface="Mada"/>
                          <a:sym typeface="Mada"/>
                        </a:rPr>
                        <a:t> lung disease</a:t>
                      </a:r>
                      <a:endParaRPr sz="1200">
                        <a:solidFill>
                          <a:srgbClr val="CC0000"/>
                        </a:solidFill>
                        <a:latin typeface="Mada"/>
                        <a:ea typeface="Mada"/>
                        <a:cs typeface="Mada"/>
                        <a:sym typeface="Mada"/>
                      </a:endParaRPr>
                    </a:p>
                    <a:p>
                      <a:pPr indent="-234599" lvl="0" marL="280799"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suggest</a:t>
                      </a:r>
                      <a:r>
                        <a:rPr lang="ar" sz="1200">
                          <a:solidFill>
                            <a:srgbClr val="CC0000"/>
                          </a:solidFill>
                          <a:latin typeface="Mada"/>
                          <a:ea typeface="Mada"/>
                          <a:cs typeface="Mada"/>
                          <a:sym typeface="Mada"/>
                        </a:rPr>
                        <a:t> restrictive lung disease</a:t>
                      </a:r>
                      <a:r>
                        <a:rPr lang="ar" sz="1200">
                          <a:solidFill>
                            <a:srgbClr val="6AA84F"/>
                          </a:solidFill>
                          <a:latin typeface="Mada"/>
                          <a:ea typeface="Mada"/>
                          <a:cs typeface="Mada"/>
                          <a:sym typeface="Mada"/>
                        </a:rPr>
                        <a:t> but can’t diagnose. </a:t>
                      </a:r>
                      <a:endParaRPr sz="1200">
                        <a:solidFill>
                          <a:schemeClr val="accent5"/>
                        </a:solidFill>
                        <a:highlight>
                          <a:srgbClr val="FFF2CC"/>
                        </a:highlight>
                        <a:latin typeface="Mada"/>
                        <a:ea typeface="Mada"/>
                        <a:cs typeface="Mada"/>
                        <a:sym typeface="Mada"/>
                      </a:endParaRPr>
                    </a:p>
                    <a:p>
                      <a:pPr indent="-234599" lvl="0" marL="280799"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It’s used when you suspect problem in the airways e.g. COPD and asthma</a:t>
                      </a:r>
                      <a:endParaRPr sz="1200">
                        <a:solidFill>
                          <a:srgbClr val="6AA84F"/>
                        </a:solidFill>
                        <a:latin typeface="Mada"/>
                        <a:ea typeface="Mada"/>
                        <a:cs typeface="Mada"/>
                        <a:sym typeface="Mad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198600" lvl="0" marL="244800" rtl="0" algn="l">
                        <a:spcBef>
                          <a:spcPts val="0"/>
                        </a:spcBef>
                        <a:spcAft>
                          <a:spcPts val="0"/>
                        </a:spcAft>
                        <a:buClr>
                          <a:schemeClr val="dk1"/>
                        </a:buClr>
                        <a:buSzPts val="1200"/>
                        <a:buFont typeface="Mada"/>
                        <a:buChar char="●"/>
                      </a:pPr>
                      <a:r>
                        <a:rPr lang="ar" sz="1200">
                          <a:solidFill>
                            <a:srgbClr val="CC0000"/>
                          </a:solidFill>
                          <a:latin typeface="Mada"/>
                          <a:ea typeface="Mada"/>
                          <a:cs typeface="Mada"/>
                          <a:sym typeface="Mada"/>
                        </a:rPr>
                        <a:t>FVC (L) </a:t>
                      </a:r>
                      <a:r>
                        <a:rPr lang="ar" sz="1200">
                          <a:solidFill>
                            <a:schemeClr val="dk1"/>
                          </a:solidFill>
                          <a:latin typeface="Mada"/>
                          <a:ea typeface="Mada"/>
                          <a:cs typeface="Mada"/>
                          <a:sym typeface="Mada"/>
                        </a:rPr>
                        <a:t>(</a:t>
                      </a:r>
                      <a:r>
                        <a:rPr lang="ar" sz="1200">
                          <a:solidFill>
                            <a:schemeClr val="dk2"/>
                          </a:solidFill>
                          <a:latin typeface="Mada"/>
                          <a:ea typeface="Mada"/>
                          <a:cs typeface="Mada"/>
                          <a:sym typeface="Mada"/>
                        </a:rPr>
                        <a:t>forced vital capacity</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0" lvl="0" marL="457200" rtl="0" algn="l">
                        <a:spcBef>
                          <a:spcPts val="0"/>
                        </a:spcBef>
                        <a:spcAft>
                          <a:spcPts val="0"/>
                        </a:spcAft>
                        <a:buNone/>
                      </a:pPr>
                      <a:r>
                        <a:rPr lang="ar" sz="1200">
                          <a:solidFill>
                            <a:schemeClr val="dk1"/>
                          </a:solidFill>
                          <a:latin typeface="Mada"/>
                          <a:ea typeface="Mada"/>
                          <a:cs typeface="Mada"/>
                          <a:sym typeface="Mada"/>
                        </a:rPr>
                        <a:t>predicted</a:t>
                      </a:r>
                      <a:r>
                        <a:rPr baseline="30000" lang="ar" sz="1200">
                          <a:solidFill>
                            <a:schemeClr val="dk1"/>
                          </a:solidFill>
                          <a:latin typeface="Mada"/>
                          <a:ea typeface="Mada"/>
                          <a:cs typeface="Mada"/>
                          <a:sym typeface="Mada"/>
                        </a:rPr>
                        <a:t>1</a:t>
                      </a:r>
                      <a:r>
                        <a:rPr b="1" lang="ar" sz="1200">
                          <a:solidFill>
                            <a:schemeClr val="dk1"/>
                          </a:solidFill>
                          <a:latin typeface="Mada"/>
                          <a:ea typeface="Mada"/>
                          <a:cs typeface="Mada"/>
                          <a:sym typeface="Mada"/>
                        </a:rPr>
                        <a:t> &gt; 90% </a:t>
                      </a:r>
                      <a:endParaRPr b="1" sz="1200">
                        <a:solidFill>
                          <a:schemeClr val="dk1"/>
                        </a:solidFill>
                        <a:latin typeface="Mada"/>
                        <a:ea typeface="Mada"/>
                        <a:cs typeface="Mada"/>
                        <a:sym typeface="Mada"/>
                      </a:endParaRPr>
                    </a:p>
                    <a:p>
                      <a:pPr indent="-198600" lvl="0" marL="244800" rtl="0" algn="l">
                        <a:spcBef>
                          <a:spcPts val="0"/>
                        </a:spcBef>
                        <a:spcAft>
                          <a:spcPts val="0"/>
                        </a:spcAft>
                        <a:buClr>
                          <a:schemeClr val="dk1"/>
                        </a:buClr>
                        <a:buSzPts val="1200"/>
                        <a:buFont typeface="Mada"/>
                        <a:buChar char="●"/>
                      </a:pPr>
                      <a:r>
                        <a:rPr lang="ar" sz="1200">
                          <a:solidFill>
                            <a:srgbClr val="CC0000"/>
                          </a:solidFill>
                          <a:latin typeface="Mada"/>
                          <a:ea typeface="Mada"/>
                          <a:cs typeface="Mada"/>
                          <a:sym typeface="Mada"/>
                        </a:rPr>
                        <a:t>FEV1 (L)</a:t>
                      </a:r>
                      <a:r>
                        <a:rPr lang="ar" sz="1200">
                          <a:solidFill>
                            <a:srgbClr val="FF0000"/>
                          </a:solidFill>
                          <a:latin typeface="Mada"/>
                          <a:ea typeface="Mada"/>
                          <a:cs typeface="Mada"/>
                          <a:sym typeface="Mada"/>
                        </a:rPr>
                        <a:t> </a:t>
                      </a:r>
                      <a:r>
                        <a:rPr lang="ar" sz="1200">
                          <a:solidFill>
                            <a:schemeClr val="dk1"/>
                          </a:solidFill>
                          <a:latin typeface="Mada"/>
                          <a:ea typeface="Mada"/>
                          <a:cs typeface="Mada"/>
                          <a:sym typeface="Mada"/>
                        </a:rPr>
                        <a:t>(</a:t>
                      </a:r>
                      <a:r>
                        <a:rPr lang="ar" sz="1200">
                          <a:solidFill>
                            <a:schemeClr val="dk2"/>
                          </a:solidFill>
                          <a:latin typeface="Mada"/>
                          <a:ea typeface="Mada"/>
                          <a:cs typeface="Mada"/>
                          <a:sym typeface="Mada"/>
                        </a:rPr>
                        <a:t>forced expiratory volume in 1st second):</a:t>
                      </a:r>
                      <a:endParaRPr sz="1200">
                        <a:solidFill>
                          <a:schemeClr val="dk2"/>
                        </a:solidFill>
                        <a:latin typeface="Mada"/>
                        <a:ea typeface="Mada"/>
                        <a:cs typeface="Mada"/>
                        <a:sym typeface="Mada"/>
                      </a:endParaRPr>
                    </a:p>
                    <a:p>
                      <a:pPr indent="0" lvl="0" marL="457200" rtl="0" algn="l">
                        <a:spcBef>
                          <a:spcPts val="0"/>
                        </a:spcBef>
                        <a:spcAft>
                          <a:spcPts val="0"/>
                        </a:spcAft>
                        <a:buNone/>
                      </a:pPr>
                      <a:r>
                        <a:rPr lang="ar" sz="1200">
                          <a:solidFill>
                            <a:schemeClr val="dk1"/>
                          </a:solidFill>
                          <a:latin typeface="Mada"/>
                          <a:ea typeface="Mada"/>
                          <a:cs typeface="Mada"/>
                          <a:sym typeface="Mada"/>
                        </a:rPr>
                        <a:t>predicted</a:t>
                      </a:r>
                      <a:r>
                        <a:rPr baseline="30000" lang="ar" sz="1200">
                          <a:solidFill>
                            <a:schemeClr val="dk1"/>
                          </a:solidFill>
                          <a:latin typeface="Mada"/>
                          <a:ea typeface="Mada"/>
                          <a:cs typeface="Mada"/>
                          <a:sym typeface="Mada"/>
                        </a:rPr>
                        <a:t>1</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&gt; 90% </a:t>
                      </a:r>
                      <a:endParaRPr b="1" sz="1200">
                        <a:solidFill>
                          <a:schemeClr val="dk1"/>
                        </a:solidFill>
                        <a:latin typeface="Mada"/>
                        <a:ea typeface="Mada"/>
                        <a:cs typeface="Mada"/>
                        <a:sym typeface="Mada"/>
                      </a:endParaRPr>
                    </a:p>
                    <a:p>
                      <a:pPr indent="-198600" lvl="0" marL="244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FEV1/FVC (ratio:) &gt;70</a:t>
                      </a:r>
                      <a:endParaRPr sz="1200">
                        <a:solidFill>
                          <a:schemeClr val="accent5"/>
                        </a:solidFill>
                        <a:highlight>
                          <a:srgbClr val="FFF2CC"/>
                        </a:highlight>
                        <a:latin typeface="Mada"/>
                        <a:ea typeface="Mada"/>
                        <a:cs typeface="Mada"/>
                        <a:sym typeface="Mad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bl>
          </a:graphicData>
        </a:graphic>
      </p:graphicFrame>
      <p:sp>
        <p:nvSpPr>
          <p:cNvPr id="478" name="Google Shape;478;p17"/>
          <p:cNvSpPr txBox="1"/>
          <p:nvPr/>
        </p:nvSpPr>
        <p:spPr>
          <a:xfrm>
            <a:off x="668500" y="5793515"/>
            <a:ext cx="3225600" cy="4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200">
                <a:highlight>
                  <a:schemeClr val="accent4"/>
                </a:highlight>
                <a:latin typeface="Mada"/>
                <a:ea typeface="Mada"/>
                <a:cs typeface="Mada"/>
                <a:sym typeface="Mada"/>
              </a:rPr>
              <a:t>Lung volume </a:t>
            </a:r>
            <a:endParaRPr b="1" sz="2200">
              <a:highlight>
                <a:schemeClr val="accent4"/>
              </a:highlight>
              <a:latin typeface="Mada"/>
              <a:ea typeface="Mada"/>
              <a:cs typeface="Mada"/>
              <a:sym typeface="Mada"/>
            </a:endParaRPr>
          </a:p>
        </p:txBody>
      </p:sp>
      <p:graphicFrame>
        <p:nvGraphicFramePr>
          <p:cNvPr id="479" name="Google Shape;479;p17"/>
          <p:cNvGraphicFramePr/>
          <p:nvPr/>
        </p:nvGraphicFramePr>
        <p:xfrm>
          <a:off x="758455" y="6348610"/>
          <a:ext cx="3000000" cy="3000000"/>
        </p:xfrm>
        <a:graphic>
          <a:graphicData uri="http://schemas.openxmlformats.org/drawingml/2006/table">
            <a:tbl>
              <a:tblPr>
                <a:noFill/>
                <a:tableStyleId>{99F47C09-F468-4AC5-9FC5-8B0BF82F4165}</a:tableStyleId>
              </a:tblPr>
              <a:tblGrid>
                <a:gridCol w="3021550"/>
                <a:gridCol w="3257425"/>
              </a:tblGrid>
              <a:tr h="258875">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What it used for:</a:t>
                      </a:r>
                      <a:r>
                        <a:rPr b="1" baseline="30000" lang="ar" sz="1200">
                          <a:solidFill>
                            <a:schemeClr val="dk1"/>
                          </a:solidFill>
                          <a:latin typeface="Mada"/>
                          <a:ea typeface="Mada"/>
                          <a:cs typeface="Mada"/>
                          <a:sym typeface="Mada"/>
                        </a:rPr>
                        <a:t>2</a:t>
                      </a:r>
                      <a:endParaRPr b="1" baseline="30000" sz="1200">
                        <a:latin typeface="Mada"/>
                        <a:ea typeface="Mada"/>
                        <a:cs typeface="Mada"/>
                        <a:sym typeface="Mad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b="1" lang="ar" sz="1200">
                          <a:solidFill>
                            <a:schemeClr val="dk1"/>
                          </a:solidFill>
                          <a:latin typeface="Mada"/>
                          <a:ea typeface="Mada"/>
                          <a:cs typeface="Mada"/>
                          <a:sym typeface="Mada"/>
                        </a:rPr>
                        <a:t>Measuring what?</a:t>
                      </a:r>
                      <a:endParaRPr b="1" sz="1200">
                        <a:latin typeface="Mada"/>
                        <a:ea typeface="Mada"/>
                        <a:cs typeface="Mada"/>
                        <a:sym typeface="Mad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chemeClr val="accent3"/>
                    </a:solidFill>
                  </a:tcPr>
                </a:tc>
              </a:tr>
              <a:tr h="804375">
                <a:tc>
                  <a:txBody>
                    <a:bodyPr/>
                    <a:lstStyle/>
                    <a:p>
                      <a:pPr indent="-304800" lvl="0" marL="457200"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D</a:t>
                      </a:r>
                      <a:r>
                        <a:rPr lang="ar" sz="1200">
                          <a:solidFill>
                            <a:srgbClr val="CC0000"/>
                          </a:solidFill>
                          <a:latin typeface="Mada"/>
                          <a:ea typeface="Mada"/>
                          <a:cs typeface="Mada"/>
                          <a:sym typeface="Mada"/>
                        </a:rPr>
                        <a:t>iagnose </a:t>
                      </a:r>
                      <a:r>
                        <a:rPr b="1" lang="ar" sz="1200">
                          <a:solidFill>
                            <a:srgbClr val="CC0000"/>
                          </a:solidFill>
                          <a:latin typeface="Mada"/>
                          <a:ea typeface="Mada"/>
                          <a:cs typeface="Mada"/>
                          <a:sym typeface="Mada"/>
                        </a:rPr>
                        <a:t>restrictive </a:t>
                      </a:r>
                      <a:r>
                        <a:rPr lang="ar" sz="1200">
                          <a:solidFill>
                            <a:srgbClr val="CC0000"/>
                          </a:solidFill>
                          <a:latin typeface="Mada"/>
                          <a:ea typeface="Mada"/>
                          <a:cs typeface="Mada"/>
                          <a:sym typeface="Mada"/>
                        </a:rPr>
                        <a:t>lung disease. </a:t>
                      </a:r>
                      <a:endParaRPr sz="1200">
                        <a:solidFill>
                          <a:srgbClr val="CC0000"/>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ar" sz="1200">
                          <a:solidFill>
                            <a:srgbClr val="CC0000"/>
                          </a:solidFill>
                          <a:latin typeface="Mada"/>
                          <a:ea typeface="Mada"/>
                          <a:cs typeface="Mada"/>
                          <a:sym typeface="Mada"/>
                        </a:rPr>
                        <a:t>Can diagnose air trapping.</a:t>
                      </a:r>
                      <a:endParaRPr sz="1200">
                        <a:solidFill>
                          <a:srgbClr val="CC0000"/>
                        </a:solidFill>
                        <a:latin typeface="Mada"/>
                        <a:ea typeface="Mada"/>
                        <a:cs typeface="Mada"/>
                        <a:sym typeface="Mada"/>
                      </a:endParaRPr>
                    </a:p>
                    <a:p>
                      <a:pPr indent="-304800" lvl="0" marL="457200" rtl="0" algn="l">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Can </a:t>
                      </a:r>
                      <a:r>
                        <a:rPr b="1" lang="ar" sz="1200">
                          <a:solidFill>
                            <a:schemeClr val="accent5"/>
                          </a:solidFill>
                          <a:latin typeface="Mada"/>
                          <a:ea typeface="Mada"/>
                          <a:cs typeface="Mada"/>
                          <a:sym typeface="Mada"/>
                        </a:rPr>
                        <a:t>suggest obstructive </a:t>
                      </a:r>
                      <a:r>
                        <a:rPr lang="ar" sz="1200">
                          <a:solidFill>
                            <a:schemeClr val="accent5"/>
                          </a:solidFill>
                          <a:latin typeface="Mada"/>
                          <a:ea typeface="Mada"/>
                          <a:cs typeface="Mada"/>
                          <a:sym typeface="Mada"/>
                        </a:rPr>
                        <a:t>lung disease.</a:t>
                      </a:r>
                      <a:endParaRPr sz="1200">
                        <a:solidFill>
                          <a:schemeClr val="accent5"/>
                        </a:solidFill>
                        <a:latin typeface="Mada"/>
                        <a:ea typeface="Mada"/>
                        <a:cs typeface="Mada"/>
                        <a:sym typeface="Mad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Total lung capacity (TLC):</a:t>
                      </a:r>
                      <a:r>
                        <a:rPr lang="ar" sz="1200">
                          <a:solidFill>
                            <a:schemeClr val="dk1"/>
                          </a:solidFill>
                          <a:latin typeface="Mada"/>
                          <a:ea typeface="Mada"/>
                          <a:cs typeface="Mada"/>
                          <a:sym typeface="Mada"/>
                        </a:rPr>
                        <a:t> </a:t>
                      </a:r>
                      <a:endParaRPr sz="1200">
                        <a:solidFill>
                          <a:schemeClr val="accent5"/>
                        </a:solidFill>
                        <a:latin typeface="Mada"/>
                        <a:ea typeface="Mada"/>
                        <a:cs typeface="Mada"/>
                        <a:sym typeface="Mada"/>
                      </a:endParaRPr>
                    </a:p>
                    <a:p>
                      <a:pPr indent="0" lvl="0" marL="457200" rtl="0" algn="l">
                        <a:spcBef>
                          <a:spcPts val="0"/>
                        </a:spcBef>
                        <a:spcAft>
                          <a:spcPts val="0"/>
                        </a:spcAft>
                        <a:buNone/>
                      </a:pPr>
                      <a:r>
                        <a:rPr b="1" lang="ar" sz="1200">
                          <a:solidFill>
                            <a:schemeClr val="dk1"/>
                          </a:solidFill>
                          <a:latin typeface="Mada"/>
                          <a:ea typeface="Mada"/>
                          <a:cs typeface="Mada"/>
                          <a:sym typeface="Mada"/>
                        </a:rPr>
                        <a:t>&gt;90%</a:t>
                      </a:r>
                      <a:r>
                        <a:rPr lang="ar" sz="1200">
                          <a:solidFill>
                            <a:schemeClr val="dk1"/>
                          </a:solidFill>
                          <a:latin typeface="Mada"/>
                          <a:ea typeface="Mada"/>
                          <a:cs typeface="Mada"/>
                          <a:sym typeface="Mada"/>
                        </a:rPr>
                        <a:t> predicted.</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Residual Volume (RV): </a:t>
                      </a:r>
                      <a:endParaRPr sz="1200">
                        <a:solidFill>
                          <a:schemeClr val="accent5"/>
                        </a:solidFill>
                        <a:latin typeface="Mada"/>
                        <a:ea typeface="Mada"/>
                        <a:cs typeface="Mada"/>
                        <a:sym typeface="Mada"/>
                      </a:endParaRPr>
                    </a:p>
                    <a:p>
                      <a:pPr indent="0" lvl="0" marL="457200" rtl="0" algn="l">
                        <a:spcBef>
                          <a:spcPts val="0"/>
                        </a:spcBef>
                        <a:spcAft>
                          <a:spcPts val="0"/>
                        </a:spcAft>
                        <a:buNone/>
                      </a:pPr>
                      <a:r>
                        <a:rPr b="1" lang="ar" sz="1200">
                          <a:solidFill>
                            <a:schemeClr val="dk1"/>
                          </a:solidFill>
                          <a:latin typeface="Mada"/>
                          <a:ea typeface="Mada"/>
                          <a:cs typeface="Mada"/>
                          <a:sym typeface="Mada"/>
                        </a:rPr>
                        <a:t>&gt; 90%</a:t>
                      </a:r>
                      <a:r>
                        <a:rPr lang="ar" sz="1200">
                          <a:solidFill>
                            <a:schemeClr val="dk1"/>
                          </a:solidFill>
                          <a:latin typeface="Mada"/>
                          <a:ea typeface="Mada"/>
                          <a:cs typeface="Mada"/>
                          <a:sym typeface="Mada"/>
                        </a:rPr>
                        <a:t> predicted.</a:t>
                      </a:r>
                      <a:endParaRPr sz="1200">
                        <a:latin typeface="Mada"/>
                        <a:ea typeface="Mada"/>
                        <a:cs typeface="Mada"/>
                        <a:sym typeface="Mada"/>
                      </a:endParaRPr>
                    </a:p>
                  </a:txBody>
                  <a:tcPr marT="91425" marB="91425" marR="91425" marL="91425">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bl>
          </a:graphicData>
        </a:graphic>
      </p:graphicFrame>
      <p:sp>
        <p:nvSpPr>
          <p:cNvPr id="480" name="Google Shape;480;p17"/>
          <p:cNvSpPr txBox="1"/>
          <p:nvPr/>
        </p:nvSpPr>
        <p:spPr>
          <a:xfrm>
            <a:off x="0" y="9772500"/>
            <a:ext cx="75600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1-based on the age, gender, height  for each individual we have a predicted number for each individual</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If there’s a problem with the lung parenchyma (Interstitium), then you measure lung volumes by the </a:t>
            </a:r>
            <a:r>
              <a:rPr b="1" lang="ar" sz="1000">
                <a:solidFill>
                  <a:srgbClr val="6AA84F"/>
                </a:solidFill>
                <a:latin typeface="Mada"/>
                <a:ea typeface="Mada"/>
                <a:cs typeface="Mada"/>
                <a:sym typeface="Mada"/>
              </a:rPr>
              <a:t>body plethysmograph</a:t>
            </a:r>
            <a:r>
              <a:rPr lang="ar" sz="1000">
                <a:solidFill>
                  <a:srgbClr val="6AA84F"/>
                </a:solidFill>
                <a:latin typeface="Mada"/>
                <a:ea typeface="Mada"/>
                <a:cs typeface="Mada"/>
                <a:sym typeface="Mada"/>
              </a:rPr>
              <a:t>.</a:t>
            </a:r>
            <a:endParaRPr sz="1000">
              <a:solidFill>
                <a:srgbClr val="6AA84F"/>
              </a:solidFill>
              <a:latin typeface="Mada"/>
              <a:ea typeface="Mada"/>
              <a:cs typeface="Mada"/>
              <a:sym typeface="Mada"/>
            </a:endParaRPr>
          </a:p>
        </p:txBody>
      </p:sp>
      <p:grpSp>
        <p:nvGrpSpPr>
          <p:cNvPr id="481" name="Google Shape;481;p17"/>
          <p:cNvGrpSpPr/>
          <p:nvPr/>
        </p:nvGrpSpPr>
        <p:grpSpPr>
          <a:xfrm>
            <a:off x="711645" y="3744945"/>
            <a:ext cx="6372616" cy="1833900"/>
            <a:chOff x="596080" y="8470450"/>
            <a:chExt cx="6381550" cy="1833900"/>
          </a:xfrm>
        </p:grpSpPr>
        <p:sp>
          <p:nvSpPr>
            <p:cNvPr id="482" name="Google Shape;482;p17"/>
            <p:cNvSpPr/>
            <p:nvPr/>
          </p:nvSpPr>
          <p:spPr>
            <a:xfrm>
              <a:off x="3122009" y="8961250"/>
              <a:ext cx="1348500" cy="852300"/>
            </a:xfrm>
            <a:prstGeom prst="snip2DiagRect">
              <a:avLst>
                <a:gd fmla="val 0" name="adj1"/>
                <a:gd fmla="val 16667" name="adj2"/>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chemeClr val="accent5"/>
                  </a:solidFill>
                  <a:latin typeface="Mada"/>
                  <a:ea typeface="Mada"/>
                  <a:cs typeface="Mada"/>
                  <a:sym typeface="Mada"/>
                </a:rPr>
                <a:t>What is the meaning of:</a:t>
              </a:r>
              <a:endParaRPr b="1">
                <a:solidFill>
                  <a:schemeClr val="accent5"/>
                </a:solidFill>
                <a:latin typeface="Mada"/>
                <a:ea typeface="Mada"/>
                <a:cs typeface="Mada"/>
                <a:sym typeface="Mada"/>
              </a:endParaRPr>
            </a:p>
          </p:txBody>
        </p:sp>
        <p:grpSp>
          <p:nvGrpSpPr>
            <p:cNvPr id="483" name="Google Shape;483;p17"/>
            <p:cNvGrpSpPr/>
            <p:nvPr/>
          </p:nvGrpSpPr>
          <p:grpSpPr>
            <a:xfrm>
              <a:off x="596080" y="8470450"/>
              <a:ext cx="6381550" cy="1833900"/>
              <a:chOff x="596080" y="8470450"/>
              <a:chExt cx="6381550" cy="1833900"/>
            </a:xfrm>
          </p:grpSpPr>
          <p:sp>
            <p:nvSpPr>
              <p:cNvPr id="484" name="Google Shape;484;p17"/>
              <p:cNvSpPr txBox="1"/>
              <p:nvPr/>
            </p:nvSpPr>
            <p:spPr>
              <a:xfrm>
                <a:off x="4863830" y="8470450"/>
                <a:ext cx="2113800" cy="1833900"/>
              </a:xfrm>
              <a:prstGeom prst="rect">
                <a:avLst/>
              </a:prstGeom>
              <a:noFill/>
              <a:ln cap="flat" cmpd="sng" w="952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200">
                    <a:solidFill>
                      <a:schemeClr val="accent5"/>
                    </a:solidFill>
                    <a:latin typeface="Mada"/>
                    <a:ea typeface="Mada"/>
                    <a:cs typeface="Mada"/>
                    <a:sym typeface="Mada"/>
                  </a:rPr>
                  <a:t>Restrictive:</a:t>
                </a:r>
                <a:endParaRPr b="1" sz="1200">
                  <a:solidFill>
                    <a:schemeClr val="accent5"/>
                  </a:solidFill>
                  <a:latin typeface="Mada"/>
                  <a:ea typeface="Mada"/>
                  <a:cs typeface="Mada"/>
                  <a:sym typeface="Mada"/>
                </a:endParaRPr>
              </a:p>
              <a:p>
                <a:pPr indent="0" lvl="0" marL="0" rtl="0" algn="l">
                  <a:spcBef>
                    <a:spcPts val="0"/>
                  </a:spcBef>
                  <a:spcAft>
                    <a:spcPts val="0"/>
                  </a:spcAft>
                  <a:buNone/>
                </a:pPr>
                <a:r>
                  <a:rPr lang="ar" sz="1200">
                    <a:solidFill>
                      <a:srgbClr val="CC0000"/>
                    </a:solidFill>
                    <a:latin typeface="Mada"/>
                    <a:ea typeface="Mada"/>
                    <a:cs typeface="Mada"/>
                    <a:sym typeface="Mada"/>
                  </a:rPr>
                  <a:t>Decreased</a:t>
                </a:r>
                <a:r>
                  <a:rPr lang="ar" sz="1200">
                    <a:solidFill>
                      <a:schemeClr val="dk1"/>
                    </a:solidFill>
                    <a:latin typeface="Mada"/>
                    <a:ea typeface="Mada"/>
                    <a:cs typeface="Mada"/>
                    <a:sym typeface="Mada"/>
                  </a:rPr>
                  <a:t> both FVC and FEV1, but FEV1 is decreased </a:t>
                </a:r>
                <a:r>
                  <a:rPr b="1" lang="ar" sz="1200">
                    <a:solidFill>
                      <a:schemeClr val="dk1"/>
                    </a:solidFill>
                    <a:latin typeface="Mada"/>
                    <a:ea typeface="Mada"/>
                    <a:cs typeface="Mada"/>
                    <a:sym typeface="Mada"/>
                  </a:rPr>
                  <a:t>less</a:t>
                </a:r>
                <a:r>
                  <a:rPr lang="ar" sz="1200">
                    <a:solidFill>
                      <a:schemeClr val="dk1"/>
                    </a:solidFill>
                    <a:latin typeface="Mada"/>
                    <a:ea typeface="Mada"/>
                    <a:cs typeface="Mada"/>
                    <a:sym typeface="Mada"/>
                  </a:rPr>
                  <a:t> than FVC → The FEV1/FVC (ratio) </a:t>
                </a:r>
                <a:r>
                  <a:rPr lang="ar" sz="1200">
                    <a:solidFill>
                      <a:srgbClr val="CC0000"/>
                    </a:solidFill>
                    <a:latin typeface="Mada"/>
                    <a:ea typeface="Mada"/>
                    <a:cs typeface="Mada"/>
                    <a:sym typeface="Mada"/>
                  </a:rPr>
                  <a:t>normal or increased.</a:t>
                </a:r>
                <a:endParaRPr sz="1200">
                  <a:latin typeface="Mada"/>
                  <a:ea typeface="Mada"/>
                  <a:cs typeface="Mada"/>
                  <a:sym typeface="Mada"/>
                </a:endParaRPr>
              </a:p>
            </p:txBody>
          </p:sp>
          <p:sp>
            <p:nvSpPr>
              <p:cNvPr id="485" name="Google Shape;485;p17"/>
              <p:cNvSpPr txBox="1"/>
              <p:nvPr/>
            </p:nvSpPr>
            <p:spPr>
              <a:xfrm>
                <a:off x="596080" y="8520550"/>
                <a:ext cx="2113800" cy="1733700"/>
              </a:xfrm>
              <a:prstGeom prst="rect">
                <a:avLst/>
              </a:prstGeom>
              <a:noFill/>
              <a:ln cap="flat" cmpd="sng" w="952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200">
                    <a:solidFill>
                      <a:schemeClr val="accent5"/>
                    </a:solidFill>
                    <a:latin typeface="Mada"/>
                    <a:ea typeface="Mada"/>
                    <a:cs typeface="Mada"/>
                    <a:sym typeface="Mada"/>
                  </a:rPr>
                  <a:t>Obstructive:</a:t>
                </a:r>
                <a:endParaRPr b="1" sz="1200">
                  <a:solidFill>
                    <a:schemeClr val="accent5"/>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Decreased both FVC and FEV1, but FEV1 is </a:t>
                </a:r>
                <a:r>
                  <a:rPr lang="ar" sz="1200">
                    <a:solidFill>
                      <a:srgbClr val="CC0000"/>
                    </a:solidFill>
                    <a:latin typeface="Mada"/>
                    <a:ea typeface="Mada"/>
                    <a:cs typeface="Mada"/>
                    <a:sym typeface="Mada"/>
                  </a:rPr>
                  <a:t>decreased</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more</a:t>
                </a:r>
                <a:r>
                  <a:rPr lang="ar" sz="1200">
                    <a:solidFill>
                      <a:schemeClr val="dk1"/>
                    </a:solidFill>
                    <a:latin typeface="Mada"/>
                    <a:ea typeface="Mada"/>
                    <a:cs typeface="Mada"/>
                    <a:sym typeface="Mada"/>
                  </a:rPr>
                  <a:t> than FVC → The FEV1/FVC (ratio) less than 70 </a:t>
                </a:r>
                <a:r>
                  <a:rPr lang="ar" sz="1200">
                    <a:solidFill>
                      <a:schemeClr val="dk1"/>
                    </a:solidFill>
                    <a:latin typeface="Mada"/>
                    <a:ea typeface="Mada"/>
                    <a:cs typeface="Mada"/>
                    <a:sym typeface="Mada"/>
                  </a:rPr>
                  <a:t>→ </a:t>
                </a:r>
                <a:r>
                  <a:rPr lang="ar" sz="1200">
                    <a:solidFill>
                      <a:srgbClr val="CC0000"/>
                    </a:solidFill>
                    <a:latin typeface="Mada"/>
                    <a:ea typeface="Mada"/>
                    <a:cs typeface="Mada"/>
                    <a:sym typeface="Mada"/>
                  </a:rPr>
                  <a:t>decreased</a:t>
                </a:r>
                <a:endParaRPr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rgbClr val="CC0000"/>
                    </a:solidFill>
                    <a:latin typeface="Mada"/>
                    <a:ea typeface="Mada"/>
                    <a:cs typeface="Mada"/>
                    <a:sym typeface="Mada"/>
                  </a:rPr>
                  <a:t>Increased</a:t>
                </a:r>
                <a:r>
                  <a:rPr lang="ar" sz="1200">
                    <a:solidFill>
                      <a:schemeClr val="dk1"/>
                    </a:solidFill>
                    <a:latin typeface="Mada"/>
                    <a:ea typeface="Mada"/>
                    <a:cs typeface="Mada"/>
                    <a:sym typeface="Mada"/>
                  </a:rPr>
                  <a:t> resistance to expiratory airflow.</a:t>
                </a:r>
                <a:endParaRPr sz="1200">
                  <a:latin typeface="Mada"/>
                  <a:ea typeface="Mada"/>
                  <a:cs typeface="Mada"/>
                  <a:sym typeface="Mada"/>
                </a:endParaRPr>
              </a:p>
            </p:txBody>
          </p:sp>
        </p:grpSp>
      </p:grpSp>
      <p:cxnSp>
        <p:nvCxnSpPr>
          <p:cNvPr id="486" name="Google Shape;486;p17"/>
          <p:cNvCxnSpPr>
            <a:stCxn id="485" idx="3"/>
            <a:endCxn id="482" idx="2"/>
          </p:cNvCxnSpPr>
          <p:nvPr/>
        </p:nvCxnSpPr>
        <p:spPr>
          <a:xfrm>
            <a:off x="2822485" y="4661895"/>
            <a:ext cx="411600" cy="0"/>
          </a:xfrm>
          <a:prstGeom prst="straightConnector1">
            <a:avLst/>
          </a:prstGeom>
          <a:noFill/>
          <a:ln cap="flat" cmpd="sng" w="9525">
            <a:solidFill>
              <a:schemeClr val="dk2"/>
            </a:solidFill>
            <a:prstDash val="solid"/>
            <a:round/>
            <a:headEnd len="med" w="med" type="triangle"/>
            <a:tailEnd len="med" w="med" type="none"/>
          </a:ln>
        </p:spPr>
      </p:cxnSp>
      <p:cxnSp>
        <p:nvCxnSpPr>
          <p:cNvPr id="487" name="Google Shape;487;p17"/>
          <p:cNvCxnSpPr>
            <a:stCxn id="484" idx="1"/>
            <a:endCxn id="482" idx="0"/>
          </p:cNvCxnSpPr>
          <p:nvPr/>
        </p:nvCxnSpPr>
        <p:spPr>
          <a:xfrm rot="10800000">
            <a:off x="4580720" y="4661895"/>
            <a:ext cx="392700" cy="0"/>
          </a:xfrm>
          <a:prstGeom prst="straightConnector1">
            <a:avLst/>
          </a:prstGeom>
          <a:noFill/>
          <a:ln cap="flat" cmpd="sng" w="9525">
            <a:solidFill>
              <a:schemeClr val="dk2"/>
            </a:solidFill>
            <a:prstDash val="solid"/>
            <a:round/>
            <a:headEnd len="med" w="med" type="triangle"/>
            <a:tailEnd len="med" w="med" type="none"/>
          </a:ln>
        </p:spPr>
      </p:cxnSp>
      <p:sp>
        <p:nvSpPr>
          <p:cNvPr id="488" name="Google Shape;488;p1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Pulmonary function tests</a:t>
            </a:r>
            <a:endParaRPr b="1" sz="2600">
              <a:latin typeface="Mada"/>
              <a:ea typeface="Mada"/>
              <a:cs typeface="Mada"/>
              <a:sym typeface="Mada"/>
            </a:endParaRPr>
          </a:p>
        </p:txBody>
      </p:sp>
      <p:cxnSp>
        <p:nvCxnSpPr>
          <p:cNvPr id="489" name="Google Shape;489;p17"/>
          <p:cNvCxnSpPr/>
          <p:nvPr/>
        </p:nvCxnSpPr>
        <p:spPr>
          <a:xfrm>
            <a:off x="361017" y="907464"/>
            <a:ext cx="9390" cy="8727300"/>
          </a:xfrm>
          <a:prstGeom prst="straightConnector1">
            <a:avLst/>
          </a:prstGeom>
          <a:noFill/>
          <a:ln cap="flat" cmpd="sng" w="28575">
            <a:solidFill>
              <a:srgbClr val="999999"/>
            </a:solidFill>
            <a:prstDash val="solid"/>
            <a:round/>
            <a:headEnd len="med" w="med" type="diamond"/>
            <a:tailEnd len="med" w="med" type="diamond"/>
          </a:ln>
        </p:spPr>
      </p:cxnSp>
      <p:grpSp>
        <p:nvGrpSpPr>
          <p:cNvPr id="490" name="Google Shape;490;p17"/>
          <p:cNvGrpSpPr/>
          <p:nvPr/>
        </p:nvGrpSpPr>
        <p:grpSpPr>
          <a:xfrm rot="5400000">
            <a:off x="54985" y="5678227"/>
            <a:ext cx="621443" cy="719294"/>
            <a:chOff x="8655119" y="3359659"/>
            <a:chExt cx="854100" cy="1083600"/>
          </a:xfrm>
        </p:grpSpPr>
        <p:sp>
          <p:nvSpPr>
            <p:cNvPr id="491" name="Google Shape;491;p17"/>
            <p:cNvSpPr/>
            <p:nvPr/>
          </p:nvSpPr>
          <p:spPr>
            <a:xfrm>
              <a:off x="8655119" y="3443379"/>
              <a:ext cx="854100" cy="916200"/>
            </a:xfrm>
            <a:prstGeom prst="ellipse">
              <a:avLst/>
            </a:prstGeom>
            <a:solidFill>
              <a:srgbClr val="CFE2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492" name="Google Shape;492;p17"/>
            <p:cNvSpPr/>
            <p:nvPr/>
          </p:nvSpPr>
          <p:spPr>
            <a:xfrm>
              <a:off x="8767629" y="3573867"/>
              <a:ext cx="629100" cy="655200"/>
            </a:xfrm>
            <a:prstGeom prst="ellipse">
              <a:avLst/>
            </a:prstGeom>
            <a:solidFill>
              <a:srgbClr val="9CC8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493" name="Google Shape;493;p17"/>
            <p:cNvSpPr txBox="1"/>
            <p:nvPr/>
          </p:nvSpPr>
          <p:spPr>
            <a:xfrm rot="-5399048">
              <a:off x="8540393" y="3768259"/>
              <a:ext cx="1083600" cy="266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2200">
                  <a:solidFill>
                    <a:srgbClr val="FFFFFF"/>
                  </a:solidFill>
                  <a:latin typeface="Mada"/>
                  <a:ea typeface="Mada"/>
                  <a:cs typeface="Mada"/>
                  <a:sym typeface="Mada"/>
                </a:rPr>
                <a:t>2</a:t>
              </a:r>
              <a:endParaRPr b="1" i="0" sz="2200" u="none" cap="none" strike="noStrike">
                <a:solidFill>
                  <a:srgbClr val="FFFFFF"/>
                </a:solidFill>
                <a:latin typeface="Mada"/>
                <a:ea typeface="Mada"/>
                <a:cs typeface="Mada"/>
                <a:sym typeface="Mada"/>
              </a:endParaRPr>
            </a:p>
          </p:txBody>
        </p:sp>
      </p:grpSp>
      <p:grpSp>
        <p:nvGrpSpPr>
          <p:cNvPr id="494" name="Google Shape;494;p17"/>
          <p:cNvGrpSpPr/>
          <p:nvPr/>
        </p:nvGrpSpPr>
        <p:grpSpPr>
          <a:xfrm rot="5400000">
            <a:off x="54999" y="1166351"/>
            <a:ext cx="621443" cy="719294"/>
            <a:chOff x="8655119" y="3359659"/>
            <a:chExt cx="854100" cy="1083600"/>
          </a:xfrm>
        </p:grpSpPr>
        <p:sp>
          <p:nvSpPr>
            <p:cNvPr id="495" name="Google Shape;495;p17"/>
            <p:cNvSpPr/>
            <p:nvPr/>
          </p:nvSpPr>
          <p:spPr>
            <a:xfrm>
              <a:off x="8655119" y="3443379"/>
              <a:ext cx="854100" cy="916200"/>
            </a:xfrm>
            <a:prstGeom prst="ellipse">
              <a:avLst/>
            </a:prstGeom>
            <a:solidFill>
              <a:srgbClr val="CFE2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496" name="Google Shape;496;p17"/>
            <p:cNvSpPr/>
            <p:nvPr/>
          </p:nvSpPr>
          <p:spPr>
            <a:xfrm>
              <a:off x="8767629" y="3573867"/>
              <a:ext cx="629100" cy="655200"/>
            </a:xfrm>
            <a:prstGeom prst="ellipse">
              <a:avLst/>
            </a:prstGeom>
            <a:solidFill>
              <a:srgbClr val="9CC8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497" name="Google Shape;497;p17"/>
            <p:cNvSpPr txBox="1"/>
            <p:nvPr/>
          </p:nvSpPr>
          <p:spPr>
            <a:xfrm rot="-5399048">
              <a:off x="8540393" y="3768259"/>
              <a:ext cx="1083600" cy="266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2200">
                  <a:solidFill>
                    <a:srgbClr val="FFFFFF"/>
                  </a:solidFill>
                  <a:latin typeface="Mada"/>
                  <a:ea typeface="Mada"/>
                  <a:cs typeface="Mada"/>
                  <a:sym typeface="Mada"/>
                </a:rPr>
                <a:t>1</a:t>
              </a:r>
              <a:endParaRPr b="1" i="0" sz="2200" u="none" cap="none" strike="noStrike">
                <a:solidFill>
                  <a:srgbClr val="FFFFFF"/>
                </a:solidFill>
                <a:latin typeface="Mada"/>
                <a:ea typeface="Mada"/>
                <a:cs typeface="Mada"/>
                <a:sym typeface="Mada"/>
              </a:endParaRPr>
            </a:p>
          </p:txBody>
        </p:sp>
      </p:grpSp>
      <p:cxnSp>
        <p:nvCxnSpPr>
          <p:cNvPr id="498" name="Google Shape;498;p17"/>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grpSp>
        <p:nvGrpSpPr>
          <p:cNvPr id="499" name="Google Shape;499;p17"/>
          <p:cNvGrpSpPr/>
          <p:nvPr/>
        </p:nvGrpSpPr>
        <p:grpSpPr>
          <a:xfrm rot="5400000">
            <a:off x="55001" y="7877293"/>
            <a:ext cx="621443" cy="719294"/>
            <a:chOff x="8655119" y="3359659"/>
            <a:chExt cx="854100" cy="1083600"/>
          </a:xfrm>
        </p:grpSpPr>
        <p:sp>
          <p:nvSpPr>
            <p:cNvPr id="500" name="Google Shape;500;p17"/>
            <p:cNvSpPr/>
            <p:nvPr/>
          </p:nvSpPr>
          <p:spPr>
            <a:xfrm>
              <a:off x="8655119" y="3443379"/>
              <a:ext cx="854100" cy="916200"/>
            </a:xfrm>
            <a:prstGeom prst="ellipse">
              <a:avLst/>
            </a:prstGeom>
            <a:solidFill>
              <a:srgbClr val="CFE2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501" name="Google Shape;501;p17"/>
            <p:cNvSpPr/>
            <p:nvPr/>
          </p:nvSpPr>
          <p:spPr>
            <a:xfrm>
              <a:off x="8767629" y="3573867"/>
              <a:ext cx="629100" cy="655200"/>
            </a:xfrm>
            <a:prstGeom prst="ellipse">
              <a:avLst/>
            </a:prstGeom>
            <a:solidFill>
              <a:srgbClr val="9CC8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502" name="Google Shape;502;p17"/>
            <p:cNvSpPr txBox="1"/>
            <p:nvPr/>
          </p:nvSpPr>
          <p:spPr>
            <a:xfrm rot="-5399048">
              <a:off x="8540393" y="3768259"/>
              <a:ext cx="1083600" cy="2664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2200">
                  <a:solidFill>
                    <a:srgbClr val="FFFFFF"/>
                  </a:solidFill>
                  <a:latin typeface="Mada"/>
                  <a:ea typeface="Mada"/>
                  <a:cs typeface="Mada"/>
                  <a:sym typeface="Mada"/>
                </a:rPr>
                <a:t>3</a:t>
              </a:r>
              <a:endParaRPr b="1" i="0" sz="2200" u="none" cap="none" strike="noStrike">
                <a:solidFill>
                  <a:srgbClr val="FFFFFF"/>
                </a:solidFill>
                <a:latin typeface="Mada"/>
                <a:ea typeface="Mada"/>
                <a:cs typeface="Mada"/>
                <a:sym typeface="Mada"/>
              </a:endParaRPr>
            </a:p>
          </p:txBody>
        </p:sp>
      </p:grpSp>
      <p:sp>
        <p:nvSpPr>
          <p:cNvPr id="503" name="Google Shape;503;p17"/>
          <p:cNvSpPr txBox="1"/>
          <p:nvPr/>
        </p:nvSpPr>
        <p:spPr>
          <a:xfrm>
            <a:off x="630975" y="7995426"/>
            <a:ext cx="4794600" cy="48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200">
                <a:solidFill>
                  <a:schemeClr val="accent5"/>
                </a:solidFill>
                <a:highlight>
                  <a:schemeClr val="accent4"/>
                </a:highlight>
                <a:latin typeface="Mada"/>
                <a:ea typeface="Mada"/>
                <a:cs typeface="Mada"/>
                <a:sym typeface="Mada"/>
              </a:rPr>
              <a:t>Peak expiratory flow rate (PEFR)</a:t>
            </a:r>
            <a:endParaRPr b="1" sz="2200">
              <a:solidFill>
                <a:schemeClr val="accent5"/>
              </a:solidFill>
              <a:highlight>
                <a:schemeClr val="accent4"/>
              </a:highlight>
              <a:latin typeface="Mada"/>
              <a:ea typeface="Mada"/>
              <a:cs typeface="Mada"/>
              <a:sym typeface="Mada"/>
            </a:endParaRPr>
          </a:p>
        </p:txBody>
      </p:sp>
      <p:graphicFrame>
        <p:nvGraphicFramePr>
          <p:cNvPr id="504" name="Google Shape;504;p17"/>
          <p:cNvGraphicFramePr/>
          <p:nvPr/>
        </p:nvGraphicFramePr>
        <p:xfrm>
          <a:off x="758446" y="8673695"/>
          <a:ext cx="3000000" cy="3000000"/>
        </p:xfrm>
        <a:graphic>
          <a:graphicData uri="http://schemas.openxmlformats.org/drawingml/2006/table">
            <a:tbl>
              <a:tblPr>
                <a:noFill/>
                <a:tableStyleId>{99F47C09-F468-4AC5-9FC5-8B0BF82F4165}</a:tableStyleId>
              </a:tblPr>
              <a:tblGrid>
                <a:gridCol w="988200"/>
                <a:gridCol w="5290775"/>
              </a:tblGrid>
              <a:tr h="601950">
                <a:tc>
                  <a:txBody>
                    <a:bodyPr/>
                    <a:lstStyle/>
                    <a:p>
                      <a:pPr indent="0" lvl="0" marL="0" rtl="0" algn="ctr">
                        <a:spcBef>
                          <a:spcPts val="0"/>
                        </a:spcBef>
                        <a:spcAft>
                          <a:spcPts val="0"/>
                        </a:spcAft>
                        <a:buNone/>
                      </a:pPr>
                      <a:r>
                        <a:rPr b="1" lang="ar">
                          <a:solidFill>
                            <a:schemeClr val="dk1"/>
                          </a:solidFill>
                          <a:latin typeface="Mada"/>
                          <a:ea typeface="Mada"/>
                          <a:cs typeface="Mada"/>
                          <a:sym typeface="Mada"/>
                        </a:rPr>
                        <a:t>Used to: </a:t>
                      </a:r>
                      <a:endParaRPr b="1">
                        <a:solidFill>
                          <a:schemeClr val="dk1"/>
                        </a:solidFill>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lang="ar" sz="1300">
                          <a:solidFill>
                            <a:schemeClr val="dk1"/>
                          </a:solidFill>
                          <a:latin typeface="Mada"/>
                          <a:ea typeface="Mada"/>
                          <a:cs typeface="Mada"/>
                          <a:sym typeface="Mada"/>
                        </a:rPr>
                        <a:t>Diagnose asthma, and to monitor exacerbations of asthma and response to treatment.</a:t>
                      </a:r>
                      <a:endParaRPr sz="1300">
                        <a:solidFill>
                          <a:schemeClr val="dk1"/>
                        </a:solidFill>
                        <a:latin typeface="Mada"/>
                        <a:ea typeface="Mada"/>
                        <a:cs typeface="Mada"/>
                        <a:sym typeface="Mada"/>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bl>
          </a:graphicData>
        </a:graphic>
      </p:graphicFrame>
      <p:sp>
        <p:nvSpPr>
          <p:cNvPr id="505" name="Google Shape;505;p17"/>
          <p:cNvSpPr/>
          <p:nvPr/>
        </p:nvSpPr>
        <p:spPr>
          <a:xfrm>
            <a:off x="758450" y="2407700"/>
            <a:ext cx="244800" cy="2319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7"/>
          <p:cNvSpPr/>
          <p:nvPr/>
        </p:nvSpPr>
        <p:spPr>
          <a:xfrm>
            <a:off x="924125" y="3963550"/>
            <a:ext cx="244800" cy="2319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7"/>
          <p:cNvSpPr txBox="1"/>
          <p:nvPr/>
        </p:nvSpPr>
        <p:spPr>
          <a:xfrm>
            <a:off x="7744775" y="7803750"/>
            <a:ext cx="2705100" cy="67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874CD"/>
      </a:accent1>
      <a:accent2>
        <a:srgbClr val="509EEA"/>
      </a:accent2>
      <a:accent3>
        <a:srgbClr val="9CC8F3"/>
      </a:accent3>
      <a:accent4>
        <a:srgbClr val="E8F2FC"/>
      </a:accent4>
      <a:accent5>
        <a:srgbClr val="1C4588"/>
      </a:accent5>
      <a:accent6>
        <a:srgbClr val="CEA32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