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10692000" cx="7560000"/>
  <p:notesSz cx="6858000" cy="9144000"/>
  <p:embeddedFontLst>
    <p:embeddedFont>
      <p:font typeface="Cabin"/>
      <p:regular r:id="rId25"/>
      <p:bold r:id="rId26"/>
      <p:italic r:id="rId27"/>
      <p:boldItalic r:id="rId28"/>
    </p:embeddedFont>
    <p:embeddedFont>
      <p:font typeface="Mada"/>
      <p:regular r:id="rId29"/>
      <p:bold r:id="rId30"/>
    </p:embeddedFont>
    <p:embeddedFont>
      <p:font typeface="Mada Black"/>
      <p:bold r:id="rId31"/>
    </p:embeddedFont>
    <p:embeddedFont>
      <p:font typeface="Pacifico"/>
      <p:regular r:id="rId32"/>
    </p:embeddedFont>
    <p:embeddedFont>
      <p:font typeface="Exo Thin"/>
      <p:bold r:id="rId33"/>
      <p:boldItalic r:id="rId34"/>
    </p:embeddedFont>
    <p:embeddedFont>
      <p:font typeface="Exo"/>
      <p:regular r:id="rId35"/>
      <p:bold r:id="rId36"/>
      <p:italic r:id="rId37"/>
      <p:boldItalic r:id="rId38"/>
    </p:embeddedFont>
    <p:embeddedFont>
      <p:font typeface="Alegreya"/>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E15042-D3CB-47D3-93F3-641BC8726E4C}">
  <a:tblStyle styleId="{57E15042-D3CB-47D3-93F3-641BC8726E4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egreya-bold.fntdata"/><Relationship Id="rId20" Type="http://schemas.openxmlformats.org/officeDocument/2006/relationships/slide" Target="slides/slide13.xml"/><Relationship Id="rId42" Type="http://schemas.openxmlformats.org/officeDocument/2006/relationships/font" Target="fonts/Alegreya-boldItalic.fntdata"/><Relationship Id="rId41" Type="http://schemas.openxmlformats.org/officeDocument/2006/relationships/font" Target="fonts/Alegreya-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Cabin-bold.fntdata"/><Relationship Id="rId25" Type="http://schemas.openxmlformats.org/officeDocument/2006/relationships/font" Target="fonts/Cabin-regular.fntdata"/><Relationship Id="rId28" Type="http://schemas.openxmlformats.org/officeDocument/2006/relationships/font" Target="fonts/Cabin-boldItalic.fntdata"/><Relationship Id="rId27" Type="http://schemas.openxmlformats.org/officeDocument/2006/relationships/font" Target="fonts/Cabin-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Mada-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adaBlack-bold.fntdata"/><Relationship Id="rId30" Type="http://schemas.openxmlformats.org/officeDocument/2006/relationships/font" Target="fonts/Mada-bold.fntdata"/><Relationship Id="rId11" Type="http://schemas.openxmlformats.org/officeDocument/2006/relationships/slide" Target="slides/slide4.xml"/><Relationship Id="rId33" Type="http://schemas.openxmlformats.org/officeDocument/2006/relationships/font" Target="fonts/ExoThin-bold.fntdata"/><Relationship Id="rId10" Type="http://schemas.openxmlformats.org/officeDocument/2006/relationships/slide" Target="slides/slide3.xml"/><Relationship Id="rId32" Type="http://schemas.openxmlformats.org/officeDocument/2006/relationships/font" Target="fonts/Pacifico-regular.fntdata"/><Relationship Id="rId13" Type="http://schemas.openxmlformats.org/officeDocument/2006/relationships/slide" Target="slides/slide6.xml"/><Relationship Id="rId35" Type="http://schemas.openxmlformats.org/officeDocument/2006/relationships/font" Target="fonts/Exo-regular.fntdata"/><Relationship Id="rId12" Type="http://schemas.openxmlformats.org/officeDocument/2006/relationships/slide" Target="slides/slide5.xml"/><Relationship Id="rId34" Type="http://schemas.openxmlformats.org/officeDocument/2006/relationships/font" Target="fonts/ExoThin-boldItalic.fntdata"/><Relationship Id="rId15" Type="http://schemas.openxmlformats.org/officeDocument/2006/relationships/slide" Target="slides/slide8.xml"/><Relationship Id="rId37" Type="http://schemas.openxmlformats.org/officeDocument/2006/relationships/font" Target="fonts/Exo-italic.fntdata"/><Relationship Id="rId14" Type="http://schemas.openxmlformats.org/officeDocument/2006/relationships/slide" Target="slides/slide7.xml"/><Relationship Id="rId36" Type="http://schemas.openxmlformats.org/officeDocument/2006/relationships/font" Target="fonts/Exo-bold.fntdata"/><Relationship Id="rId17" Type="http://schemas.openxmlformats.org/officeDocument/2006/relationships/slide" Target="slides/slide10.xml"/><Relationship Id="rId39" Type="http://schemas.openxmlformats.org/officeDocument/2006/relationships/font" Target="fonts/Alegreya-regular.fntdata"/><Relationship Id="rId16" Type="http://schemas.openxmlformats.org/officeDocument/2006/relationships/slide" Target="slides/slide9.xml"/><Relationship Id="rId38" Type="http://schemas.openxmlformats.org/officeDocument/2006/relationships/font" Target="fonts/Exo-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97c9670094_1_3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97c9670094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97c9670094_1_4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97c9670094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97c9670094_1_4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97c9670094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a1d00147a3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a1d00147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a1d00147a3_0_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a1d00147a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99434de0a9_0_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99434de0a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6279ee66d8cd995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6279ee66d8cd99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8b917abae2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b917aba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97c9670094_1_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97c9670094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97c9670094_1_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97c9670094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97c9670094_1_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97c9670094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97c9670094_1_2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97c9670094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7c9670094_1_2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7c967009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97c9670094_1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97c9670094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97c9670094_1_3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97c9670094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sp>
        <p:nvSpPr>
          <p:cNvPr id="48" name="Google Shape;48;p12"/>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49" name="Google Shape;49;p12"/>
          <p:cNvSpPr txBox="1"/>
          <p:nvPr/>
        </p:nvSpPr>
        <p:spPr>
          <a:xfrm>
            <a:off x="7093074" y="0"/>
            <a:ext cx="513000" cy="561900"/>
          </a:xfrm>
          <a:prstGeom prst="rect">
            <a:avLst/>
          </a:prstGeom>
          <a:solidFill>
            <a:srgbClr val="9C254D"/>
          </a:solidFill>
          <a:ln>
            <a:noFill/>
          </a:ln>
        </p:spPr>
        <p:txBody>
          <a:bodyPr anchorCtr="0" anchor="ctr" bIns="111400" lIns="111400" spcFirstLastPara="1" rIns="111400" wrap="square" tIns="111400">
            <a:noAutofit/>
          </a:bodyPr>
          <a:lstStyle/>
          <a:p>
            <a:pPr indent="0" lvl="0" marL="0" rtl="0" algn="r">
              <a:spcBef>
                <a:spcPts val="0"/>
              </a:spcBef>
              <a:spcAft>
                <a:spcPts val="0"/>
              </a:spcAft>
              <a:buNone/>
            </a:pPr>
            <a:fld id="{00000000-1234-1234-1234-123412341234}" type="slidenum">
              <a:rPr b="1" lang="ar" sz="1400">
                <a:solidFill>
                  <a:srgbClr val="FFFFFF"/>
                </a:solidFill>
                <a:latin typeface="Exo"/>
                <a:ea typeface="Exo"/>
                <a:cs typeface="Exo"/>
                <a:sym typeface="Exo"/>
              </a:rPr>
              <a:t>‹#›</a:t>
            </a:fld>
            <a:endParaRPr b="1" sz="1400">
              <a:solidFill>
                <a:srgbClr val="FFFFFF"/>
              </a:solidFill>
              <a:latin typeface="Exo"/>
              <a:ea typeface="Exo"/>
              <a:cs typeface="Exo"/>
              <a:sym typeface="Exo"/>
            </a:endParaRPr>
          </a:p>
        </p:txBody>
      </p:sp>
      <p:cxnSp>
        <p:nvCxnSpPr>
          <p:cNvPr id="50" name="Google Shape;50;p12"/>
          <p:cNvCxnSpPr/>
          <p:nvPr/>
        </p:nvCxnSpPr>
        <p:spPr>
          <a:xfrm rot="10800000">
            <a:off x="8950" y="9919843"/>
            <a:ext cx="75831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 name="Shape 51"/>
        <p:cNvGrpSpPr/>
        <p:nvPr/>
      </p:nvGrpSpPr>
      <p:grpSpPr>
        <a:xfrm>
          <a:off x="0" y="0"/>
          <a:ext cx="0" cy="0"/>
          <a:chOff x="0" y="0"/>
          <a:chExt cx="0" cy="0"/>
        </a:xfrm>
      </p:grpSpPr>
      <p:cxnSp>
        <p:nvCxnSpPr>
          <p:cNvPr id="52" name="Google Shape;52;p13"/>
          <p:cNvCxnSpPr/>
          <p:nvPr/>
        </p:nvCxnSpPr>
        <p:spPr>
          <a:xfrm flipH="1" rot="10800000">
            <a:off x="1350028" y="587887"/>
            <a:ext cx="4808100" cy="12000"/>
          </a:xfrm>
          <a:prstGeom prst="straightConnector1">
            <a:avLst/>
          </a:prstGeom>
          <a:noFill/>
          <a:ln cap="flat" cmpd="sng" w="38100">
            <a:solidFill>
              <a:srgbClr val="9C254D"/>
            </a:solidFill>
            <a:prstDash val="solid"/>
            <a:round/>
            <a:headEnd len="med" w="med" type="diamond"/>
            <a:tailEnd len="med" w="med" type="diamond"/>
          </a:ln>
        </p:spPr>
      </p:cxnSp>
      <p:sp>
        <p:nvSpPr>
          <p:cNvPr id="53" name="Google Shape;53;p13"/>
          <p:cNvSpPr txBox="1"/>
          <p:nvPr/>
        </p:nvSpPr>
        <p:spPr>
          <a:xfrm>
            <a:off x="1350028" y="0"/>
            <a:ext cx="5065500" cy="411900"/>
          </a:xfrm>
          <a:prstGeom prst="rect">
            <a:avLst/>
          </a:prstGeom>
          <a:noFill/>
          <a:ln>
            <a:noFill/>
          </a:ln>
        </p:spPr>
        <p:txBody>
          <a:bodyPr anchorCtr="0" anchor="t" bIns="91175" lIns="91175" spcFirstLastPara="1" rIns="91175" wrap="square" tIns="91175">
            <a:noAutofit/>
          </a:bodyPr>
          <a:lstStyle/>
          <a:p>
            <a:pPr indent="0" lvl="0" marL="0" marR="0" rtl="0" algn="ctr">
              <a:lnSpc>
                <a:spcPct val="100000"/>
              </a:lnSpc>
              <a:spcBef>
                <a:spcPts val="0"/>
              </a:spcBef>
              <a:spcAft>
                <a:spcPts val="0"/>
              </a:spcAft>
              <a:buNone/>
            </a:pPr>
            <a:r>
              <a:rPr lang="ar"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4"/>
          <p:cNvSpPr txBox="1"/>
          <p:nvPr>
            <p:ph type="title"/>
          </p:nvPr>
        </p:nvSpPr>
        <p:spPr>
          <a:xfrm>
            <a:off x="257705" y="925091"/>
            <a:ext cx="7044600" cy="1190700"/>
          </a:xfrm>
          <a:prstGeom prst="rect">
            <a:avLst/>
          </a:prstGeom>
        </p:spPr>
        <p:txBody>
          <a:bodyPr anchorCtr="0" anchor="t" bIns="91175" lIns="91175" spcFirstLastPara="1" rIns="91175" wrap="square" tIns="9117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 name="Google Shape;56;p14"/>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 name="Shape 57"/>
        <p:cNvGrpSpPr/>
        <p:nvPr/>
      </p:nvGrpSpPr>
      <p:grpSpPr>
        <a:xfrm>
          <a:off x="0" y="0"/>
          <a:ext cx="0" cy="0"/>
          <a:chOff x="0" y="0"/>
          <a:chExt cx="0" cy="0"/>
        </a:xfrm>
      </p:grpSpPr>
      <p:sp>
        <p:nvSpPr>
          <p:cNvPr id="58" name="Google Shape;58;p15"/>
          <p:cNvSpPr txBox="1"/>
          <p:nvPr>
            <p:ph type="title"/>
          </p:nvPr>
        </p:nvSpPr>
        <p:spPr>
          <a:xfrm>
            <a:off x="257705" y="1154948"/>
            <a:ext cx="2321700" cy="1571100"/>
          </a:xfrm>
          <a:prstGeom prst="rect">
            <a:avLst/>
          </a:prstGeom>
        </p:spPr>
        <p:txBody>
          <a:bodyPr anchorCtr="0" anchor="b" bIns="91175" lIns="91175" spcFirstLastPara="1" rIns="91175" wrap="square" tIns="9117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 name="Google Shape;59;p15"/>
          <p:cNvSpPr txBox="1"/>
          <p:nvPr>
            <p:ph idx="1" type="body"/>
          </p:nvPr>
        </p:nvSpPr>
        <p:spPr>
          <a:xfrm>
            <a:off x="257705" y="2888617"/>
            <a:ext cx="2321700" cy="6609300"/>
          </a:xfrm>
          <a:prstGeom prst="rect">
            <a:avLst/>
          </a:prstGeom>
        </p:spPr>
        <p:txBody>
          <a:bodyPr anchorCtr="0" anchor="t" bIns="91175" lIns="91175" spcFirstLastPara="1" rIns="91175" wrap="square" tIns="9117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0" name="Google Shape;60;p15"/>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sp>
        <p:nvSpPr>
          <p:cNvPr id="62" name="Google Shape;62;p16"/>
          <p:cNvSpPr txBox="1"/>
          <p:nvPr>
            <p:ph type="title"/>
          </p:nvPr>
        </p:nvSpPr>
        <p:spPr>
          <a:xfrm>
            <a:off x="405325" y="935745"/>
            <a:ext cx="5264700" cy="8503800"/>
          </a:xfrm>
          <a:prstGeom prst="rect">
            <a:avLst/>
          </a:prstGeom>
        </p:spPr>
        <p:txBody>
          <a:bodyPr anchorCtr="0" anchor="ctr" bIns="91175" lIns="91175" spcFirstLastPara="1" rIns="91175" wrap="square" tIns="9117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3" name="Google Shape;63;p16"/>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17"/>
          <p:cNvSpPr/>
          <p:nvPr/>
        </p:nvSpPr>
        <p:spPr>
          <a:xfrm>
            <a:off x="3780000" y="-260"/>
            <a:ext cx="3780000" cy="10692000"/>
          </a:xfrm>
          <a:prstGeom prst="rect">
            <a:avLst/>
          </a:prstGeom>
          <a:solidFill>
            <a:schemeClr val="lt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 name="Google Shape;66;p17"/>
          <p:cNvSpPr txBox="1"/>
          <p:nvPr>
            <p:ph type="title"/>
          </p:nvPr>
        </p:nvSpPr>
        <p:spPr>
          <a:xfrm>
            <a:off x="219508" y="2563450"/>
            <a:ext cx="3344400" cy="3081300"/>
          </a:xfrm>
          <a:prstGeom prst="rect">
            <a:avLst/>
          </a:prstGeom>
        </p:spPr>
        <p:txBody>
          <a:bodyPr anchorCtr="0" anchor="b" bIns="91175" lIns="91175" spcFirstLastPara="1" rIns="91175" wrap="square" tIns="9117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 name="Google Shape;67;p17"/>
          <p:cNvSpPr txBox="1"/>
          <p:nvPr>
            <p:ph idx="1" type="subTitle"/>
          </p:nvPr>
        </p:nvSpPr>
        <p:spPr>
          <a:xfrm>
            <a:off x="219508" y="5826865"/>
            <a:ext cx="3344400" cy="2567400"/>
          </a:xfrm>
          <a:prstGeom prst="rect">
            <a:avLst/>
          </a:prstGeom>
        </p:spPr>
        <p:txBody>
          <a:bodyPr anchorCtr="0" anchor="t" bIns="91175" lIns="91175" spcFirstLastPara="1" rIns="91175" wrap="square" tIns="9117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p17"/>
          <p:cNvSpPr txBox="1"/>
          <p:nvPr>
            <p:ph idx="2" type="body"/>
          </p:nvPr>
        </p:nvSpPr>
        <p:spPr>
          <a:xfrm>
            <a:off x="4083839" y="1505164"/>
            <a:ext cx="3172500" cy="7680900"/>
          </a:xfrm>
          <a:prstGeom prst="rect">
            <a:avLst/>
          </a:prstGeom>
        </p:spPr>
        <p:txBody>
          <a:bodyPr anchorCtr="0" anchor="ctr" bIns="91175" lIns="91175" spcFirstLastPara="1" rIns="91175" wrap="square" tIns="9117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 name="Google Shape;69;p17"/>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8"/>
          <p:cNvSpPr txBox="1"/>
          <p:nvPr>
            <p:ph idx="1" type="body"/>
          </p:nvPr>
        </p:nvSpPr>
        <p:spPr>
          <a:xfrm>
            <a:off x="257705" y="8794266"/>
            <a:ext cx="4959600" cy="1257600"/>
          </a:xfrm>
          <a:prstGeom prst="rect">
            <a:avLst/>
          </a:prstGeom>
        </p:spPr>
        <p:txBody>
          <a:bodyPr anchorCtr="0" anchor="ctr" bIns="91175" lIns="91175" spcFirstLastPara="1" rIns="91175" wrap="square" tIns="91175">
            <a:noAutofit/>
          </a:bodyPr>
          <a:lstStyle>
            <a:lvl1pPr indent="-228600" lvl="0" marL="457200" rtl="0">
              <a:lnSpc>
                <a:spcPct val="100000"/>
              </a:lnSpc>
              <a:spcBef>
                <a:spcPts val="0"/>
              </a:spcBef>
              <a:spcAft>
                <a:spcPts val="0"/>
              </a:spcAft>
              <a:buSzPts val="1800"/>
              <a:buNone/>
              <a:defRPr/>
            </a:lvl1pPr>
          </a:lstStyle>
          <a:p/>
        </p:txBody>
      </p:sp>
      <p:sp>
        <p:nvSpPr>
          <p:cNvPr id="72" name="Google Shape;72;p18"/>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9"/>
          <p:cNvSpPr txBox="1"/>
          <p:nvPr>
            <p:ph hasCustomPrompt="1" type="title"/>
          </p:nvPr>
        </p:nvSpPr>
        <p:spPr>
          <a:xfrm>
            <a:off x="257705" y="2299346"/>
            <a:ext cx="7044600" cy="4081800"/>
          </a:xfrm>
          <a:prstGeom prst="rect">
            <a:avLst/>
          </a:prstGeom>
        </p:spPr>
        <p:txBody>
          <a:bodyPr anchorCtr="0" anchor="b" bIns="91175" lIns="91175" spcFirstLastPara="1" rIns="91175" wrap="square" tIns="9117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9"/>
          <p:cNvSpPr txBox="1"/>
          <p:nvPr>
            <p:ph idx="1" type="body"/>
          </p:nvPr>
        </p:nvSpPr>
        <p:spPr>
          <a:xfrm>
            <a:off x="257705" y="6552657"/>
            <a:ext cx="7044600" cy="2704200"/>
          </a:xfrm>
          <a:prstGeom prst="rect">
            <a:avLst/>
          </a:prstGeom>
        </p:spPr>
        <p:txBody>
          <a:bodyPr anchorCtr="0" anchor="t" bIns="91175" lIns="91175" spcFirstLastPara="1" rIns="91175" wrap="square" tIns="9117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9"/>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20"/>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79" name="Shape 79"/>
        <p:cNvGrpSpPr/>
        <p:nvPr/>
      </p:nvGrpSpPr>
      <p:grpSpPr>
        <a:xfrm>
          <a:off x="0" y="0"/>
          <a:ext cx="0" cy="0"/>
          <a:chOff x="0" y="0"/>
          <a:chExt cx="0" cy="0"/>
        </a:xfrm>
      </p:grpSpPr>
      <p:sp>
        <p:nvSpPr>
          <p:cNvPr id="80" name="Google Shape;80;p21"/>
          <p:cNvSpPr txBox="1"/>
          <p:nvPr>
            <p:ph idx="12" type="sldNum"/>
          </p:nvPr>
        </p:nvSpPr>
        <p:spPr>
          <a:xfrm>
            <a:off x="7106400" y="-68"/>
            <a:ext cx="453600" cy="562200"/>
          </a:xfrm>
          <a:prstGeom prst="rect">
            <a:avLst/>
          </a:prstGeom>
        </p:spPr>
        <p:txBody>
          <a:bodyPr anchorCtr="0" anchor="ctr" bIns="91175" lIns="91175" spcFirstLastPara="1" rIns="91175" wrap="square" tIns="91175">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81" name="Google Shape;81;p21"/>
          <p:cNvSpPr/>
          <p:nvPr/>
        </p:nvSpPr>
        <p:spPr>
          <a:xfrm rot="-10799591">
            <a:off x="1747" y="382"/>
            <a:ext cx="7556400" cy="3960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2" name="Google Shape;82;p21"/>
          <p:cNvSpPr/>
          <p:nvPr/>
        </p:nvSpPr>
        <p:spPr>
          <a:xfrm>
            <a:off x="-95250" y="847725"/>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83" name="Google Shape;83;p21"/>
          <p:cNvSpPr/>
          <p:nvPr/>
        </p:nvSpPr>
        <p:spPr>
          <a:xfrm>
            <a:off x="-95252" y="1566127"/>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rgbClr val="9C254D"/>
          </a:solidFill>
          <a:ln>
            <a:noFill/>
          </a:ln>
        </p:spPr>
        <p:txBody>
          <a:bodyPr anchorCtr="0" anchor="ctr" bIns="111700" lIns="111700" spcFirstLastPara="1" rIns="111700" wrap="square" tIns="111700">
            <a:noAutofit/>
          </a:bodyPr>
          <a:lstStyle>
            <a:lvl1pPr lvl="0" algn="ctr">
              <a:buNone/>
              <a:defRPr b="1" sz="1700">
                <a:solidFill>
                  <a:schemeClr val="lt1"/>
                </a:solidFill>
                <a:latin typeface="Exo"/>
                <a:ea typeface="Exo"/>
                <a:cs typeface="Exo"/>
                <a:sym typeface="Exo"/>
              </a:defRPr>
            </a:lvl1pPr>
            <a:lvl2pPr lvl="1" algn="ctr">
              <a:buNone/>
              <a:defRPr b="1" sz="1700">
                <a:solidFill>
                  <a:schemeClr val="lt1"/>
                </a:solidFill>
                <a:latin typeface="Exo"/>
                <a:ea typeface="Exo"/>
                <a:cs typeface="Exo"/>
                <a:sym typeface="Exo"/>
              </a:defRPr>
            </a:lvl2pPr>
            <a:lvl3pPr lvl="2" algn="ctr">
              <a:buNone/>
              <a:defRPr b="1" sz="1700">
                <a:solidFill>
                  <a:schemeClr val="lt1"/>
                </a:solidFill>
                <a:latin typeface="Exo"/>
                <a:ea typeface="Exo"/>
                <a:cs typeface="Exo"/>
                <a:sym typeface="Exo"/>
              </a:defRPr>
            </a:lvl3pPr>
            <a:lvl4pPr lvl="3" algn="ctr">
              <a:buNone/>
              <a:defRPr b="1" sz="1700">
                <a:solidFill>
                  <a:schemeClr val="lt1"/>
                </a:solidFill>
                <a:latin typeface="Exo"/>
                <a:ea typeface="Exo"/>
                <a:cs typeface="Exo"/>
                <a:sym typeface="Exo"/>
              </a:defRPr>
            </a:lvl4pPr>
            <a:lvl5pPr lvl="4" algn="ctr">
              <a:buNone/>
              <a:defRPr b="1" sz="1700">
                <a:solidFill>
                  <a:schemeClr val="lt1"/>
                </a:solidFill>
                <a:latin typeface="Exo"/>
                <a:ea typeface="Exo"/>
                <a:cs typeface="Exo"/>
                <a:sym typeface="Exo"/>
              </a:defRPr>
            </a:lvl5pPr>
            <a:lvl6pPr lvl="5" algn="ctr">
              <a:buNone/>
              <a:defRPr b="1" sz="1700">
                <a:solidFill>
                  <a:schemeClr val="lt1"/>
                </a:solidFill>
                <a:latin typeface="Exo"/>
                <a:ea typeface="Exo"/>
                <a:cs typeface="Exo"/>
                <a:sym typeface="Exo"/>
              </a:defRPr>
            </a:lvl6pPr>
            <a:lvl7pPr lvl="6" algn="ctr">
              <a:buNone/>
              <a:defRPr b="1" sz="1700">
                <a:solidFill>
                  <a:schemeClr val="lt1"/>
                </a:solidFill>
                <a:latin typeface="Exo"/>
                <a:ea typeface="Exo"/>
                <a:cs typeface="Exo"/>
                <a:sym typeface="Exo"/>
              </a:defRPr>
            </a:lvl7pPr>
            <a:lvl8pPr lvl="7" algn="ctr">
              <a:buNone/>
              <a:defRPr b="1" sz="1700">
                <a:solidFill>
                  <a:schemeClr val="lt1"/>
                </a:solidFill>
                <a:latin typeface="Exo"/>
                <a:ea typeface="Exo"/>
                <a:cs typeface="Exo"/>
                <a:sym typeface="Exo"/>
              </a:defRPr>
            </a:lvl8pPr>
            <a:lvl9pPr lvl="8"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rgbClr val="B52B59"/>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rgbClr val="9C254D"/>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rgbClr val="F5E9ED"/>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10"/>
          <p:cNvSpPr/>
          <p:nvPr/>
        </p:nvSpPr>
        <p:spPr>
          <a:xfrm flipH="1" rot="-274">
            <a:off x="-3487" y="10297226"/>
            <a:ext cx="7537500" cy="3879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0925" lIns="90925" spcFirstLastPara="1" rIns="90925" wrap="square" tIns="90925">
            <a:noAutofit/>
          </a:bodyPr>
          <a:lstStyle/>
          <a:p>
            <a:pPr indent="0" lvl="0" marL="0" marR="0" rtl="0" algn="l">
              <a:lnSpc>
                <a:spcPct val="100000"/>
              </a:lnSpc>
              <a:spcBef>
                <a:spcPts val="0"/>
              </a:spcBef>
              <a:spcAft>
                <a:spcPts val="0"/>
              </a:spcAft>
              <a:buNone/>
            </a:pPr>
            <a:r>
              <a:t/>
            </a:r>
            <a:endParaRPr sz="1400"/>
          </a:p>
        </p:txBody>
      </p:sp>
      <p:sp>
        <p:nvSpPr>
          <p:cNvPr id="42" name="Google Shape;42;p10"/>
          <p:cNvSpPr txBox="1"/>
          <p:nvPr/>
        </p:nvSpPr>
        <p:spPr>
          <a:xfrm>
            <a:off x="992454" y="105715"/>
            <a:ext cx="5548200" cy="646200"/>
          </a:xfrm>
          <a:prstGeom prst="rect">
            <a:avLst/>
          </a:prstGeom>
          <a:noFill/>
          <a:ln>
            <a:noFill/>
          </a:ln>
        </p:spPr>
        <p:txBody>
          <a:bodyPr anchorCtr="0" anchor="t" bIns="90925" lIns="90925" spcFirstLastPara="1" rIns="90925" wrap="square" tIns="90925">
            <a:noAutofit/>
          </a:bodyPr>
          <a:lstStyle/>
          <a:p>
            <a:pPr indent="0" lvl="0" marL="0" rtl="0" algn="ctr">
              <a:spcBef>
                <a:spcPts val="0"/>
              </a:spcBef>
              <a:spcAft>
                <a:spcPts val="0"/>
              </a:spcAft>
              <a:buNone/>
            </a:pPr>
            <a:r>
              <a:rPr lang="ar"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43" name="Google Shape;43;p10"/>
          <p:cNvCxnSpPr/>
          <p:nvPr/>
        </p:nvCxnSpPr>
        <p:spPr>
          <a:xfrm flipH="1" rot="10800000">
            <a:off x="1371573" y="663586"/>
            <a:ext cx="4790100" cy="12000"/>
          </a:xfrm>
          <a:prstGeom prst="straightConnector1">
            <a:avLst/>
          </a:prstGeom>
          <a:noFill/>
          <a:ln cap="flat" cmpd="sng" w="38100">
            <a:solidFill>
              <a:srgbClr val="9C254D"/>
            </a:solidFill>
            <a:prstDash val="solid"/>
            <a:round/>
            <a:headEnd len="med" w="med" type="diamond"/>
            <a:tailEnd len="med" w="med" type="diamond"/>
          </a:ln>
        </p:spPr>
      </p:cxnSp>
      <p:sp>
        <p:nvSpPr>
          <p:cNvPr id="44" name="Google Shape;44;p10"/>
          <p:cNvSpPr/>
          <p:nvPr/>
        </p:nvSpPr>
        <p:spPr>
          <a:xfrm>
            <a:off x="138182" y="817954"/>
            <a:ext cx="7252800" cy="9201600"/>
          </a:xfrm>
          <a:prstGeom prst="rect">
            <a:avLst/>
          </a:prstGeom>
          <a:noFill/>
          <a:ln cap="flat" cmpd="sng" w="9525">
            <a:solidFill>
              <a:srgbClr val="F5E9ED"/>
            </a:solidFill>
            <a:prstDash val="lgDash"/>
            <a:round/>
            <a:headEnd len="sm" w="sm" type="none"/>
            <a:tailEnd len="sm" w="sm" type="none"/>
          </a:ln>
        </p:spPr>
        <p:txBody>
          <a:bodyPr anchorCtr="0" anchor="ctr" bIns="90925" lIns="90925" spcFirstLastPara="1" rIns="90925" wrap="square" tIns="9092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11"/>
          <p:cNvSpPr/>
          <p:nvPr/>
        </p:nvSpPr>
        <p:spPr>
          <a:xfrm>
            <a:off x="-76725" y="-76978"/>
            <a:ext cx="7733700" cy="108885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257705" y="925091"/>
            <a:ext cx="7044600" cy="1190700"/>
          </a:xfrm>
          <a:prstGeom prst="rect">
            <a:avLst/>
          </a:prstGeom>
          <a:noFill/>
          <a:ln>
            <a:noFill/>
          </a:ln>
        </p:spPr>
        <p:txBody>
          <a:bodyPr anchorCtr="0" anchor="t" bIns="91175" lIns="91175" spcFirstLastPara="1" rIns="91175" wrap="square" tIns="9117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8" name="Google Shape;38;p9"/>
          <p:cNvSpPr txBox="1"/>
          <p:nvPr>
            <p:ph idx="1" type="body"/>
          </p:nvPr>
        </p:nvSpPr>
        <p:spPr>
          <a:xfrm>
            <a:off x="257705" y="2395696"/>
            <a:ext cx="7044600" cy="7101900"/>
          </a:xfrm>
          <a:prstGeom prst="rect">
            <a:avLst/>
          </a:prstGeom>
          <a:noFill/>
          <a:ln>
            <a:noFill/>
          </a:ln>
        </p:spPr>
        <p:txBody>
          <a:bodyPr anchorCtr="0" anchor="t" bIns="91175" lIns="91175" spcFirstLastPara="1" rIns="91175" wrap="square" tIns="9117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39" name="Google Shape;39;p9"/>
          <p:cNvSpPr txBox="1"/>
          <p:nvPr>
            <p:ph idx="12" type="sldNum"/>
          </p:nvPr>
        </p:nvSpPr>
        <p:spPr>
          <a:xfrm>
            <a:off x="7004788" y="9693616"/>
            <a:ext cx="453600" cy="818100"/>
          </a:xfrm>
          <a:prstGeom prst="rect">
            <a:avLst/>
          </a:prstGeom>
          <a:noFill/>
          <a:ln>
            <a:noFill/>
          </a:ln>
        </p:spPr>
        <p:txBody>
          <a:bodyPr anchorCtr="0" anchor="ctr" bIns="91175" lIns="91175" spcFirstLastPara="1" rIns="91175" wrap="square" tIns="9117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drive.google.com/file/d/1lmYdP-mk3SNKrQEFkp0ba9E7L57EUZGr/view?usp=shar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38.png"/><Relationship Id="rId5" Type="http://schemas.openxmlformats.org/officeDocument/2006/relationships/image" Target="../media/image22.png"/><Relationship Id="rId6" Type="http://schemas.openxmlformats.org/officeDocument/2006/relationships/image" Target="../media/image29.jpg"/><Relationship Id="rId7" Type="http://schemas.openxmlformats.org/officeDocument/2006/relationships/image" Target="../media/image32.png"/><Relationship Id="rId8" Type="http://schemas.openxmlformats.org/officeDocument/2006/relationships/hyperlink" Target="https://drive.google.com/file/d/1Mp2oI11bUlKYr5SpzxW5_TVyyrLIRD07/view?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35.png"/><Relationship Id="rId5" Type="http://schemas.openxmlformats.org/officeDocument/2006/relationships/hyperlink" Target="https://docs.google.com/presentation/d/1sAJ_jtBDl2q7lr01asSwJl7SwQpgHFH5gsyUkEmUl2g/edit?usp=sharing" TargetMode="External"/><Relationship Id="rId6" Type="http://schemas.openxmlformats.org/officeDocument/2006/relationships/hyperlink" Target="https://docs.google.com/presentation/d/1sAJ_jtBDl2q7lr01asSwJl7SwQpgHFH5gsyUkEmUl2g/edit?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s://forms.gle/5bhKW2hufJ2NrmJP7"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9.png"/><Relationship Id="rId5" Type="http://schemas.openxmlformats.org/officeDocument/2006/relationships/image" Target="../media/image8.jpg"/><Relationship Id="rId6" Type="http://schemas.openxmlformats.org/officeDocument/2006/relationships/image" Target="../media/image11.jpg"/><Relationship Id="rId7" Type="http://schemas.openxmlformats.org/officeDocument/2006/relationships/hyperlink" Target="https://www.youtube.com/watch?v=RuxKTCv_s0M&amp;ab_channel=ArmandoHasudungan" TargetMode="External"/><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hyperlink" Target="https://next.amboss.com/us/article/HS0Kaf#Zcaab55b6fb828ba0dc7f14e2b40a2b65" TargetMode="External"/><Relationship Id="rId13" Type="http://schemas.openxmlformats.org/officeDocument/2006/relationships/image" Target="../media/image3.png"/><Relationship Id="rId12"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8.jpg"/><Relationship Id="rId9" Type="http://schemas.openxmlformats.org/officeDocument/2006/relationships/hyperlink" Target="https://next.amboss.com/us/article/7S04af#Z4e3f4be3f44022870bba21ad6d3f3ce4" TargetMode="External"/><Relationship Id="rId15" Type="http://schemas.openxmlformats.org/officeDocument/2006/relationships/image" Target="../media/image5.png"/><Relationship Id="rId14" Type="http://schemas.openxmlformats.org/officeDocument/2006/relationships/hyperlink" Target="https://www.youtube.com/watch?v=wxJuP-i9Jx0&amp;ab_channel=ArmandoHasudungan" TargetMode="External"/><Relationship Id="rId5" Type="http://schemas.openxmlformats.org/officeDocument/2006/relationships/hyperlink" Target="https://next.amboss.com/us/article/zo0reS#Z0c1c25aa4861fe34bc81a8bdfd1293a0" TargetMode="External"/><Relationship Id="rId6" Type="http://schemas.openxmlformats.org/officeDocument/2006/relationships/hyperlink" Target="https://next.amboss.com/us/article/7S04af#Ze688ba61de47d1456aee769e72c55a4c" TargetMode="External"/><Relationship Id="rId7" Type="http://schemas.openxmlformats.org/officeDocument/2006/relationships/hyperlink" Target="https://next.amboss.com/us/article/7S04af#Z40749eee197a0cc820c766da8e609129" TargetMode="External"/><Relationship Id="rId8" Type="http://schemas.openxmlformats.org/officeDocument/2006/relationships/hyperlink" Target="https://next.amboss.com/us/article/rM0fJg#Zd260d8e17660a21cb9baf0a449c178d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28.png"/><Relationship Id="rId5" Type="http://schemas.openxmlformats.org/officeDocument/2006/relationships/image" Target="../media/image21.jp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hyperlink" Target="https://drive.google.com/file/d/1nwhva5sQ2yytviURRi-6JNy8eP7n68al/view?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2"/>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rgbClr val="9C254D"/>
                </a:solidFill>
                <a:latin typeface="Mada Black"/>
                <a:ea typeface="Mada Black"/>
                <a:cs typeface="Mada Black"/>
                <a:sym typeface="Mada Black"/>
              </a:rPr>
              <a:t>Objectives:</a:t>
            </a:r>
            <a:endParaRPr sz="2400">
              <a:solidFill>
                <a:srgbClr val="9C254D"/>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solidFill>
                  <a:schemeClr val="dk1"/>
                </a:solidFill>
                <a:latin typeface="Mada"/>
                <a:ea typeface="Mada"/>
                <a:cs typeface="Mada"/>
                <a:sym typeface="Mada"/>
              </a:rPr>
              <a:t>Epidemiology and Mechanisms of AF </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Evaluation of AF patients </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Classification of AF </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Treatment and Risk stratification of AF</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Identify other forms of Arrhythmia </a:t>
            </a:r>
            <a:endParaRPr sz="1700">
              <a:latin typeface="Mada"/>
              <a:ea typeface="Mada"/>
              <a:cs typeface="Mada"/>
              <a:sym typeface="Mada"/>
            </a:endParaRPr>
          </a:p>
        </p:txBody>
      </p:sp>
      <p:sp>
        <p:nvSpPr>
          <p:cNvPr id="89" name="Google Shape;89;p22"/>
          <p:cNvSpPr/>
          <p:nvPr/>
        </p:nvSpPr>
        <p:spPr>
          <a:xfrm>
            <a:off x="880125" y="4467225"/>
            <a:ext cx="5829300" cy="1149300"/>
          </a:xfrm>
          <a:prstGeom prst="snip2DiagRect">
            <a:avLst>
              <a:gd fmla="val 0" name="adj1"/>
              <a:gd fmla="val 16667" name="adj2"/>
            </a:avLst>
          </a:prstGeom>
          <a:noFill/>
          <a:ln cap="flat" cmpd="sng" w="28575">
            <a:solidFill>
              <a:srgbClr val="BA668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rgbClr val="9C254D"/>
                </a:solidFill>
                <a:latin typeface="Mada"/>
                <a:ea typeface="Mada"/>
                <a:cs typeface="Mada"/>
                <a:sym typeface="Mada"/>
              </a:rPr>
              <a:t>Arrhythmias</a:t>
            </a:r>
            <a:endParaRPr b="1" sz="3600">
              <a:solidFill>
                <a:srgbClr val="9C254D"/>
              </a:solidFill>
              <a:latin typeface="Mada"/>
              <a:ea typeface="Mada"/>
              <a:cs typeface="Mada"/>
              <a:sym typeface="Mada"/>
            </a:endParaRPr>
          </a:p>
        </p:txBody>
      </p:sp>
      <p:sp>
        <p:nvSpPr>
          <p:cNvPr id="90" name="Google Shape;90;p22"/>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a:t>
            </a:r>
            <a:r>
              <a:rPr b="1" lang="ar" sz="2000" u="sng">
                <a:solidFill>
                  <a:srgbClr val="FFFFFF"/>
                </a:solidFill>
                <a:latin typeface="Mada"/>
                <a:ea typeface="Mada"/>
                <a:cs typeface="Mada"/>
                <a:sym typeface="Mada"/>
              </a:rPr>
              <a:t>Editing file</a:t>
            </a:r>
            <a:endParaRPr b="1" sz="2000" u="sng">
              <a:solidFill>
                <a:srgbClr val="FFFFFF"/>
              </a:solidFill>
              <a:latin typeface="Mada"/>
              <a:ea typeface="Mada"/>
              <a:cs typeface="Mada"/>
              <a:sym typeface="Mada"/>
            </a:endParaRPr>
          </a:p>
        </p:txBody>
      </p:sp>
      <p:sp>
        <p:nvSpPr>
          <p:cNvPr id="91" name="Google Shape;91;p22"/>
          <p:cNvSpPr txBox="1"/>
          <p:nvPr/>
        </p:nvSpPr>
        <p:spPr>
          <a:xfrm>
            <a:off x="-85500" y="812400"/>
            <a:ext cx="17958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200">
                <a:solidFill>
                  <a:schemeClr val="lt1"/>
                </a:solidFill>
                <a:latin typeface="Mada Black"/>
                <a:ea typeface="Mada Black"/>
                <a:cs typeface="Mada Black"/>
                <a:sym typeface="Mada Black"/>
              </a:rPr>
              <a:t>Lecture 2</a:t>
            </a:r>
            <a:endParaRPr sz="2200">
              <a:latin typeface="Mada"/>
              <a:ea typeface="Mada"/>
              <a:cs typeface="Mada"/>
              <a:sym typeface="Mada"/>
            </a:endParaRPr>
          </a:p>
        </p:txBody>
      </p:sp>
      <p:sp>
        <p:nvSpPr>
          <p:cNvPr id="92" name="Google Shape;92;p22"/>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93" name="Google Shape;93;p22"/>
          <p:cNvSpPr/>
          <p:nvPr/>
        </p:nvSpPr>
        <p:spPr>
          <a:xfrm rot="566">
            <a:off x="1046687" y="9890250"/>
            <a:ext cx="5466600" cy="801300"/>
          </a:xfrm>
          <a:prstGeom prst="snip2SameRect">
            <a:avLst>
              <a:gd fmla="val 50000" name="adj1"/>
              <a:gd fmla="val 0" name="adj2"/>
            </a:avLst>
          </a:prstGeom>
          <a:solidFill>
            <a:srgbClr val="F5E9E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94" name="Google Shape;94;p22"/>
          <p:cNvSpPr txBox="1"/>
          <p:nvPr/>
        </p:nvSpPr>
        <p:spPr>
          <a:xfrm>
            <a:off x="280690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9C254D"/>
                </a:solidFill>
                <a:latin typeface="Mada"/>
                <a:ea typeface="Mada"/>
                <a:cs typeface="Mada"/>
                <a:sym typeface="Mada"/>
              </a:rPr>
              <a:t>C</a:t>
            </a:r>
            <a:r>
              <a:rPr b="1" lang="ar" sz="2200">
                <a:solidFill>
                  <a:srgbClr val="9C254D"/>
                </a:solidFill>
                <a:latin typeface="Mada"/>
                <a:ea typeface="Mada"/>
                <a:cs typeface="Mada"/>
                <a:sym typeface="Mada"/>
              </a:rPr>
              <a:t>olor index:</a:t>
            </a:r>
            <a:endParaRPr b="1" sz="2200">
              <a:solidFill>
                <a:srgbClr val="9C254D"/>
              </a:solidFill>
              <a:latin typeface="Mada"/>
              <a:ea typeface="Mada"/>
              <a:cs typeface="Mada"/>
              <a:sym typeface="Mada"/>
            </a:endParaRPr>
          </a:p>
        </p:txBody>
      </p:sp>
      <p:pic>
        <p:nvPicPr>
          <p:cNvPr id="95" name="Google Shape;95;p22"/>
          <p:cNvPicPr preferRelativeResize="0"/>
          <p:nvPr/>
        </p:nvPicPr>
        <p:blipFill>
          <a:blip r:embed="rId3">
            <a:alphaModFix/>
          </a:blip>
          <a:stretch>
            <a:fillRect/>
          </a:stretch>
        </p:blipFill>
        <p:spPr>
          <a:xfrm>
            <a:off x="2384487" y="1097338"/>
            <a:ext cx="3114675" cy="3114675"/>
          </a:xfrm>
          <a:prstGeom prst="rect">
            <a:avLst/>
          </a:prstGeom>
          <a:noFill/>
          <a:ln>
            <a:noFill/>
          </a:ln>
        </p:spPr>
      </p:pic>
      <p:grpSp>
        <p:nvGrpSpPr>
          <p:cNvPr id="96" name="Google Shape;96;p22"/>
          <p:cNvGrpSpPr/>
          <p:nvPr/>
        </p:nvGrpSpPr>
        <p:grpSpPr>
          <a:xfrm>
            <a:off x="1046700" y="9957725"/>
            <a:ext cx="5434699" cy="734050"/>
            <a:chOff x="1442323" y="11224701"/>
            <a:chExt cx="7792800" cy="734050"/>
          </a:xfrm>
        </p:grpSpPr>
        <p:sp>
          <p:nvSpPr>
            <p:cNvPr id="97" name="Google Shape;97;p22"/>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98" name="Google Shape;98;p22"/>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99" name="Google Shape;99;p22"/>
          <p:cNvPicPr preferRelativeResize="0"/>
          <p:nvPr/>
        </p:nvPicPr>
        <p:blipFill rotWithShape="1">
          <a:blip r:embed="rId4">
            <a:alphaModFix/>
          </a:blip>
          <a:srcRect b="15002" l="0" r="0" t="0"/>
          <a:stretch/>
        </p:blipFill>
        <p:spPr>
          <a:xfrm>
            <a:off x="5181150" y="482025"/>
            <a:ext cx="872675" cy="484150"/>
          </a:xfrm>
          <a:prstGeom prst="rect">
            <a:avLst/>
          </a:prstGeom>
          <a:noFill/>
          <a:ln>
            <a:noFill/>
          </a:ln>
        </p:spPr>
      </p:pic>
      <p:pic>
        <p:nvPicPr>
          <p:cNvPr id="100" name="Google Shape;100;p22"/>
          <p:cNvPicPr preferRelativeResize="0"/>
          <p:nvPr/>
        </p:nvPicPr>
        <p:blipFill>
          <a:blip r:embed="rId5">
            <a:alphaModFix/>
          </a:blip>
          <a:stretch>
            <a:fillRect/>
          </a:stretch>
        </p:blipFill>
        <p:spPr>
          <a:xfrm>
            <a:off x="6053825" y="482025"/>
            <a:ext cx="1478450" cy="1149901"/>
          </a:xfrm>
          <a:prstGeom prst="rect">
            <a:avLst/>
          </a:prstGeom>
          <a:noFill/>
          <a:ln>
            <a:noFill/>
          </a:ln>
        </p:spPr>
      </p:pic>
      <p:pic>
        <p:nvPicPr>
          <p:cNvPr id="101" name="Google Shape;101;p22"/>
          <p:cNvPicPr preferRelativeResize="0"/>
          <p:nvPr/>
        </p:nvPicPr>
        <p:blipFill>
          <a:blip r:embed="rId6">
            <a:alphaModFix/>
          </a:blip>
          <a:stretch>
            <a:fillRect/>
          </a:stretch>
        </p:blipFill>
        <p:spPr>
          <a:xfrm>
            <a:off x="6481395" y="1818239"/>
            <a:ext cx="867000" cy="86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02" name="Google Shape;302;p31"/>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Management</a:t>
            </a:r>
            <a:endParaRPr>
              <a:latin typeface="Mada Black"/>
              <a:ea typeface="Mada Black"/>
              <a:cs typeface="Mada Black"/>
              <a:sym typeface="Mada Black"/>
            </a:endParaRPr>
          </a:p>
        </p:txBody>
      </p:sp>
      <p:sp>
        <p:nvSpPr>
          <p:cNvPr id="303" name="Google Shape;303;p31"/>
          <p:cNvSpPr txBox="1"/>
          <p:nvPr/>
        </p:nvSpPr>
        <p:spPr>
          <a:xfrm>
            <a:off x="247500" y="649725"/>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Treatment of </a:t>
            </a:r>
            <a:r>
              <a:rPr b="1" lang="ar" sz="2200">
                <a:highlight>
                  <a:srgbClr val="F5E9ED"/>
                </a:highlight>
                <a:latin typeface="Mada"/>
                <a:ea typeface="Mada"/>
                <a:cs typeface="Mada"/>
                <a:sym typeface="Mada"/>
              </a:rPr>
              <a:t>AF</a:t>
            </a:r>
            <a:endParaRPr b="1" sz="2200">
              <a:highlight>
                <a:srgbClr val="F5E9ED"/>
              </a:highlight>
              <a:latin typeface="Mada"/>
              <a:ea typeface="Mada"/>
              <a:cs typeface="Mada"/>
              <a:sym typeface="Mada"/>
            </a:endParaRPr>
          </a:p>
        </p:txBody>
      </p:sp>
      <p:sp>
        <p:nvSpPr>
          <p:cNvPr id="304" name="Google Shape;304;p31"/>
          <p:cNvSpPr/>
          <p:nvPr/>
        </p:nvSpPr>
        <p:spPr>
          <a:xfrm>
            <a:off x="2395650" y="2207675"/>
            <a:ext cx="3228300" cy="4506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700">
                <a:solidFill>
                  <a:srgbClr val="FFFFFF"/>
                </a:solidFill>
                <a:latin typeface="Mada Black"/>
                <a:ea typeface="Mada Black"/>
                <a:cs typeface="Mada Black"/>
                <a:sym typeface="Mada Black"/>
              </a:rPr>
              <a:t>Hemodynamic </a:t>
            </a:r>
            <a:r>
              <a:rPr lang="ar" sz="1700">
                <a:solidFill>
                  <a:srgbClr val="FFFFFF"/>
                </a:solidFill>
                <a:latin typeface="Mada Black"/>
                <a:ea typeface="Mada Black"/>
                <a:cs typeface="Mada Black"/>
                <a:sym typeface="Mada Black"/>
              </a:rPr>
              <a:t>stability</a:t>
            </a:r>
            <a:endParaRPr sz="1700">
              <a:solidFill>
                <a:srgbClr val="FFFFFF"/>
              </a:solidFill>
              <a:latin typeface="Mada Black"/>
              <a:ea typeface="Mada Black"/>
              <a:cs typeface="Mada Black"/>
              <a:sym typeface="Mada Black"/>
            </a:endParaRPr>
          </a:p>
        </p:txBody>
      </p:sp>
      <p:sp>
        <p:nvSpPr>
          <p:cNvPr id="305" name="Google Shape;305;p31"/>
          <p:cNvSpPr/>
          <p:nvPr/>
        </p:nvSpPr>
        <p:spPr>
          <a:xfrm>
            <a:off x="4376300" y="2786120"/>
            <a:ext cx="2859900" cy="976800"/>
          </a:xfrm>
          <a:prstGeom prst="snip1Rect">
            <a:avLst>
              <a:gd fmla="val 16667" name="adj"/>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1"/>
          <p:cNvSpPr/>
          <p:nvPr/>
        </p:nvSpPr>
        <p:spPr>
          <a:xfrm flipH="1">
            <a:off x="190500" y="2790001"/>
            <a:ext cx="3589500" cy="976800"/>
          </a:xfrm>
          <a:prstGeom prst="snip1Rect">
            <a:avLst>
              <a:gd fmla="val 16667" name="adj"/>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1"/>
          <p:cNvSpPr txBox="1"/>
          <p:nvPr/>
        </p:nvSpPr>
        <p:spPr>
          <a:xfrm>
            <a:off x="4255400" y="2790000"/>
            <a:ext cx="3050100" cy="9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solidFill>
                  <a:srgbClr val="CC0000"/>
                </a:solidFill>
                <a:latin typeface="Mada"/>
                <a:ea typeface="Mada"/>
                <a:cs typeface="Mada"/>
                <a:sym typeface="Mada"/>
              </a:rPr>
              <a:t>Unstable patients</a:t>
            </a:r>
            <a:endParaRPr b="1" sz="1600">
              <a:solidFill>
                <a:srgbClr val="CC0000"/>
              </a:solidFill>
              <a:latin typeface="Mada"/>
              <a:ea typeface="Mada"/>
              <a:cs typeface="Mada"/>
              <a:sym typeface="Mada"/>
            </a:endParaRPr>
          </a:p>
          <a:p>
            <a:pPr indent="0" lvl="0" marL="0" rtl="0" algn="ctr">
              <a:spcBef>
                <a:spcPts val="0"/>
              </a:spcBef>
              <a:spcAft>
                <a:spcPts val="0"/>
              </a:spcAft>
              <a:buNone/>
            </a:pPr>
            <a:r>
              <a:t/>
            </a:r>
            <a:endParaRPr b="1">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Do synchronized </a:t>
            </a:r>
            <a:r>
              <a:rPr b="1" lang="ar" sz="1200" u="sng">
                <a:solidFill>
                  <a:srgbClr val="CC0000"/>
                </a:solidFill>
                <a:latin typeface="Mada"/>
                <a:ea typeface="Mada"/>
                <a:cs typeface="Mada"/>
                <a:sym typeface="Mada"/>
              </a:rPr>
              <a:t>electrical</a:t>
            </a:r>
            <a:r>
              <a:rPr b="1" lang="ar" sz="1200">
                <a:solidFill>
                  <a:srgbClr val="CC0000"/>
                </a:solidFill>
                <a:latin typeface="Mada"/>
                <a:ea typeface="Mada"/>
                <a:cs typeface="Mada"/>
                <a:sym typeface="Mada"/>
              </a:rPr>
              <a:t> </a:t>
            </a:r>
            <a:r>
              <a:rPr b="1" lang="ar" sz="1300" u="sng">
                <a:solidFill>
                  <a:srgbClr val="38761D"/>
                </a:solidFill>
                <a:latin typeface="Mada"/>
                <a:ea typeface="Mada"/>
                <a:cs typeface="Mada"/>
                <a:sym typeface="Mada"/>
              </a:rPr>
              <a:t>C</a:t>
            </a:r>
            <a:r>
              <a:rPr b="1" lang="ar" sz="1200">
                <a:solidFill>
                  <a:srgbClr val="CC0000"/>
                </a:solidFill>
                <a:latin typeface="Mada"/>
                <a:ea typeface="Mada"/>
                <a:cs typeface="Mada"/>
                <a:sym typeface="Mada"/>
              </a:rPr>
              <a:t>ardioversion (Shock)</a:t>
            </a:r>
            <a:r>
              <a:rPr lang="ar" sz="1200">
                <a:solidFill>
                  <a:srgbClr val="CC0000"/>
                </a:solidFill>
                <a:latin typeface="Mada"/>
                <a:ea typeface="Mada"/>
                <a:cs typeface="Mada"/>
                <a:sym typeface="Mada"/>
              </a:rPr>
              <a:t> </a:t>
            </a:r>
            <a:r>
              <a:rPr lang="ar" sz="1200">
                <a:latin typeface="Mada"/>
                <a:ea typeface="Mada"/>
                <a:cs typeface="Mada"/>
                <a:sym typeface="Mada"/>
              </a:rPr>
              <a:t>immediately.</a:t>
            </a:r>
            <a:r>
              <a:rPr lang="ar" sz="1200">
                <a:latin typeface="Mada"/>
                <a:ea typeface="Mada"/>
                <a:cs typeface="Mada"/>
                <a:sym typeface="Mada"/>
              </a:rPr>
              <a:t> </a:t>
            </a:r>
            <a:endParaRPr sz="1200">
              <a:latin typeface="Mada"/>
              <a:ea typeface="Mada"/>
              <a:cs typeface="Mada"/>
              <a:sym typeface="Mada"/>
            </a:endParaRPr>
          </a:p>
        </p:txBody>
      </p:sp>
      <p:sp>
        <p:nvSpPr>
          <p:cNvPr id="308" name="Google Shape;308;p31"/>
          <p:cNvSpPr txBox="1"/>
          <p:nvPr/>
        </p:nvSpPr>
        <p:spPr>
          <a:xfrm>
            <a:off x="245438" y="2780650"/>
            <a:ext cx="3534300" cy="10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600">
                <a:solidFill>
                  <a:srgbClr val="CC0000"/>
                </a:solidFill>
                <a:latin typeface="Mada"/>
                <a:ea typeface="Mada"/>
                <a:cs typeface="Mada"/>
                <a:sym typeface="Mada"/>
              </a:rPr>
              <a:t>S</a:t>
            </a:r>
            <a:r>
              <a:rPr b="1" lang="ar" sz="1600">
                <a:solidFill>
                  <a:srgbClr val="CC0000"/>
                </a:solidFill>
                <a:latin typeface="Mada"/>
                <a:ea typeface="Mada"/>
                <a:cs typeface="Mada"/>
                <a:sym typeface="Mada"/>
              </a:rPr>
              <a:t>table patients</a:t>
            </a:r>
            <a:endParaRPr b="1">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Rate control (</a:t>
            </a:r>
            <a:r>
              <a:rPr b="1" lang="ar" sz="1200" u="sng">
                <a:solidFill>
                  <a:srgbClr val="0000FF"/>
                </a:solidFill>
                <a:latin typeface="Mada"/>
                <a:ea typeface="Mada"/>
                <a:cs typeface="Mada"/>
                <a:sym typeface="Mada"/>
              </a:rPr>
              <a:t>B</a:t>
            </a:r>
            <a:r>
              <a:rPr lang="ar" sz="1200">
                <a:latin typeface="Mada"/>
                <a:ea typeface="Mada"/>
                <a:cs typeface="Mada"/>
                <a:sym typeface="Mada"/>
              </a:rPr>
              <a:t>B or</a:t>
            </a:r>
            <a:r>
              <a:rPr b="1" lang="ar" sz="1200" u="sng">
                <a:solidFill>
                  <a:srgbClr val="38761D"/>
                </a:solidFill>
                <a:latin typeface="Mada"/>
                <a:ea typeface="Mada"/>
                <a:cs typeface="Mada"/>
                <a:sym typeface="Mada"/>
              </a:rPr>
              <a:t> C</a:t>
            </a:r>
            <a:r>
              <a:rPr lang="ar" sz="1200">
                <a:latin typeface="Mada"/>
                <a:ea typeface="Mada"/>
                <a:cs typeface="Mada"/>
                <a:sym typeface="Mada"/>
              </a:rPr>
              <a:t>a++ blockers or </a:t>
            </a:r>
            <a:r>
              <a:rPr b="1" lang="ar" sz="1200" u="sng">
                <a:solidFill>
                  <a:srgbClr val="E69138"/>
                </a:solidFill>
                <a:latin typeface="Mada"/>
                <a:ea typeface="Mada"/>
                <a:cs typeface="Mada"/>
                <a:sym typeface="Mada"/>
              </a:rPr>
              <a:t>D</a:t>
            </a:r>
            <a:r>
              <a:rPr lang="ar" sz="1200">
                <a:latin typeface="Mada"/>
                <a:ea typeface="Mada"/>
                <a:cs typeface="Mada"/>
                <a:sym typeface="Mada"/>
              </a:rPr>
              <a:t>igoxin)</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Rhythm control (</a:t>
            </a:r>
            <a:r>
              <a:rPr b="1" lang="ar" sz="1200" u="sng">
                <a:solidFill>
                  <a:srgbClr val="38761D"/>
                </a:solidFill>
                <a:latin typeface="Mada"/>
                <a:ea typeface="Mada"/>
                <a:cs typeface="Mada"/>
                <a:sym typeface="Mada"/>
              </a:rPr>
              <a:t>C</a:t>
            </a:r>
            <a:r>
              <a:rPr lang="ar" sz="1200">
                <a:latin typeface="Mada"/>
                <a:ea typeface="Mada"/>
                <a:cs typeface="Mada"/>
                <a:sym typeface="Mada"/>
              </a:rPr>
              <a:t>ardioversion)</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u="sng">
                <a:solidFill>
                  <a:srgbClr val="FF0000"/>
                </a:solidFill>
                <a:latin typeface="Mada"/>
                <a:ea typeface="Mada"/>
                <a:cs typeface="Mada"/>
                <a:sym typeface="Mada"/>
              </a:rPr>
              <a:t>A</a:t>
            </a:r>
            <a:r>
              <a:rPr lang="ar" sz="1200">
                <a:latin typeface="Mada"/>
                <a:ea typeface="Mada"/>
                <a:cs typeface="Mada"/>
                <a:sym typeface="Mada"/>
              </a:rPr>
              <a:t>nticoagulation</a:t>
            </a:r>
            <a:endParaRPr sz="1200">
              <a:latin typeface="Mada"/>
              <a:ea typeface="Mada"/>
              <a:cs typeface="Mada"/>
              <a:sym typeface="Mada"/>
            </a:endParaRPr>
          </a:p>
        </p:txBody>
      </p:sp>
      <p:sp>
        <p:nvSpPr>
          <p:cNvPr id="309" name="Google Shape;309;p31"/>
          <p:cNvSpPr txBox="1"/>
          <p:nvPr/>
        </p:nvSpPr>
        <p:spPr>
          <a:xfrm>
            <a:off x="428625" y="1046500"/>
            <a:ext cx="6876600" cy="636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solidFill>
                  <a:srgbClr val="1C4588"/>
                </a:solidFill>
                <a:latin typeface="Mada"/>
                <a:ea typeface="Mada"/>
                <a:cs typeface="Mada"/>
                <a:sym typeface="Mada"/>
              </a:rPr>
              <a:t>First treat the underlying cause then to initiate treatment for the arrhythmia you have to determine if the patient is hemodynamically stable or not.  </a:t>
            </a:r>
            <a:r>
              <a:rPr lang="ar" sz="1100">
                <a:latin typeface="Mada"/>
                <a:ea typeface="Mada"/>
                <a:cs typeface="Mada"/>
                <a:sym typeface="Mada"/>
              </a:rPr>
              <a:t> </a:t>
            </a:r>
            <a:endParaRPr sz="1100">
              <a:latin typeface="Mada"/>
              <a:ea typeface="Mada"/>
              <a:cs typeface="Mada"/>
              <a:sym typeface="Mada"/>
            </a:endParaRPr>
          </a:p>
          <a:p>
            <a:pPr indent="0" lvl="0" marL="457200" rtl="0" algn="l">
              <a:spcBef>
                <a:spcPts val="0"/>
              </a:spcBef>
              <a:spcAft>
                <a:spcPts val="0"/>
              </a:spcAft>
              <a:buNone/>
            </a:pPr>
            <a:r>
              <a:rPr b="1" lang="ar" sz="1100">
                <a:solidFill>
                  <a:srgbClr val="1C4588"/>
                </a:solidFill>
                <a:latin typeface="Mada"/>
                <a:ea typeface="Mada"/>
                <a:cs typeface="Mada"/>
                <a:sym typeface="Mada"/>
              </a:rPr>
              <a:t>How? </a:t>
            </a:r>
            <a:r>
              <a:rPr lang="ar" sz="1000">
                <a:solidFill>
                  <a:srgbClr val="1C4588"/>
                </a:solidFill>
                <a:latin typeface="Mada"/>
                <a:ea typeface="Mada"/>
                <a:cs typeface="Mada"/>
                <a:sym typeface="Mada"/>
              </a:rPr>
              <a:t>If there’s </a:t>
            </a:r>
            <a:r>
              <a:rPr b="1" lang="ar" sz="1000">
                <a:solidFill>
                  <a:srgbClr val="CC0000"/>
                </a:solidFill>
                <a:latin typeface="Mada"/>
                <a:ea typeface="Mada"/>
                <a:cs typeface="Mada"/>
                <a:sym typeface="Mada"/>
              </a:rPr>
              <a:t>chest pain</a:t>
            </a:r>
            <a:r>
              <a:rPr lang="ar" sz="1000">
                <a:solidFill>
                  <a:srgbClr val="CC0000"/>
                </a:solidFill>
                <a:latin typeface="Mada"/>
                <a:ea typeface="Mada"/>
                <a:cs typeface="Mada"/>
                <a:sym typeface="Mada"/>
              </a:rPr>
              <a:t>, </a:t>
            </a:r>
            <a:r>
              <a:rPr b="1" lang="ar" sz="1000">
                <a:solidFill>
                  <a:srgbClr val="CC0000"/>
                </a:solidFill>
                <a:latin typeface="Mada"/>
                <a:ea typeface="Mada"/>
                <a:cs typeface="Mada"/>
                <a:sym typeface="Mada"/>
              </a:rPr>
              <a:t>shortness of breath</a:t>
            </a:r>
            <a:r>
              <a:rPr lang="ar" sz="1000">
                <a:solidFill>
                  <a:srgbClr val="CC0000"/>
                </a:solidFill>
                <a:latin typeface="Mada"/>
                <a:ea typeface="Mada"/>
                <a:cs typeface="Mada"/>
                <a:sym typeface="Mada"/>
              </a:rPr>
              <a:t>, </a:t>
            </a:r>
            <a:r>
              <a:rPr b="1" lang="ar" sz="1000">
                <a:solidFill>
                  <a:srgbClr val="CC0000"/>
                </a:solidFill>
                <a:latin typeface="Mada"/>
                <a:ea typeface="Mada"/>
                <a:cs typeface="Mada"/>
                <a:sym typeface="Mada"/>
              </a:rPr>
              <a:t>altered mental status (confusion)</a:t>
            </a:r>
            <a:r>
              <a:rPr lang="ar" sz="1000">
                <a:solidFill>
                  <a:srgbClr val="1C4588"/>
                </a:solidFill>
                <a:latin typeface="Mada"/>
                <a:ea typeface="Mada"/>
                <a:cs typeface="Mada"/>
                <a:sym typeface="Mada"/>
              </a:rPr>
              <a:t>, or a </a:t>
            </a:r>
            <a:r>
              <a:rPr b="1" lang="ar" sz="1000">
                <a:solidFill>
                  <a:srgbClr val="CC0000"/>
                </a:solidFill>
                <a:latin typeface="Mada"/>
                <a:ea typeface="Mada"/>
                <a:cs typeface="Mada"/>
                <a:sym typeface="Mada"/>
              </a:rPr>
              <a:t>systolic BP &lt; 90</a:t>
            </a:r>
            <a:r>
              <a:rPr b="1" lang="ar" sz="1000">
                <a:solidFill>
                  <a:schemeClr val="dk1"/>
                </a:solidFill>
                <a:latin typeface="Mada"/>
                <a:ea typeface="Mada"/>
                <a:cs typeface="Mada"/>
                <a:sym typeface="Mada"/>
              </a:rPr>
              <a:t>,</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then the patient is considered </a:t>
            </a:r>
            <a:r>
              <a:rPr b="1" lang="ar" sz="1000">
                <a:solidFill>
                  <a:srgbClr val="9C254D"/>
                </a:solidFill>
                <a:latin typeface="Mada"/>
                <a:ea typeface="Mada"/>
                <a:cs typeface="Mada"/>
                <a:sym typeface="Mada"/>
              </a:rPr>
              <a:t>unstable</a:t>
            </a:r>
            <a:r>
              <a:rPr lang="ar" sz="1000">
                <a:solidFill>
                  <a:schemeClr val="dk1"/>
                </a:solidFill>
                <a:latin typeface="Mada"/>
                <a:ea typeface="Mada"/>
                <a:cs typeface="Mada"/>
                <a:sym typeface="Mada"/>
              </a:rPr>
              <a:t>.</a:t>
            </a:r>
            <a:r>
              <a:rPr lang="ar" sz="1000">
                <a:solidFill>
                  <a:srgbClr val="1C4588"/>
                </a:solidFill>
                <a:latin typeface="Mada"/>
                <a:ea typeface="Mada"/>
                <a:cs typeface="Mada"/>
                <a:sym typeface="Mada"/>
              </a:rPr>
              <a:t> If they’re unstable use electricity. If instead the patient has symptoms, but not any one of those listed above, the patient is </a:t>
            </a:r>
            <a:r>
              <a:rPr b="1" lang="ar" sz="1000">
                <a:solidFill>
                  <a:srgbClr val="9C254D"/>
                </a:solidFill>
                <a:latin typeface="Mada"/>
                <a:ea typeface="Mada"/>
                <a:cs typeface="Mada"/>
                <a:sym typeface="Mada"/>
              </a:rPr>
              <a:t>stable</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A patient who is stable has time to fix the rhythm. They’re not going to die at this moment; pharmacotherapy can be used.</a:t>
            </a:r>
            <a:endParaRPr b="1" sz="1100">
              <a:solidFill>
                <a:srgbClr val="1C4588"/>
              </a:solidFill>
              <a:latin typeface="Mada"/>
              <a:ea typeface="Mada"/>
              <a:cs typeface="Mada"/>
              <a:sym typeface="Mada"/>
            </a:endParaRPr>
          </a:p>
        </p:txBody>
      </p:sp>
      <p:cxnSp>
        <p:nvCxnSpPr>
          <p:cNvPr id="310" name="Google Shape;310;p31"/>
          <p:cNvCxnSpPr>
            <a:stCxn id="304" idx="2"/>
            <a:endCxn id="305" idx="3"/>
          </p:cNvCxnSpPr>
          <p:nvPr/>
        </p:nvCxnSpPr>
        <p:spPr>
          <a:xfrm flipH="1" rot="-5400000">
            <a:off x="4844100" y="1823975"/>
            <a:ext cx="127800" cy="1796400"/>
          </a:xfrm>
          <a:prstGeom prst="bentConnector3">
            <a:avLst>
              <a:gd fmla="val 50018" name="adj1"/>
            </a:avLst>
          </a:prstGeom>
          <a:noFill/>
          <a:ln cap="flat" cmpd="sng" w="9525">
            <a:solidFill>
              <a:schemeClr val="dk2"/>
            </a:solidFill>
            <a:prstDash val="solid"/>
            <a:round/>
            <a:headEnd len="med" w="med" type="none"/>
            <a:tailEnd len="med" w="med" type="none"/>
          </a:ln>
        </p:spPr>
      </p:cxnSp>
      <p:cxnSp>
        <p:nvCxnSpPr>
          <p:cNvPr id="311" name="Google Shape;311;p31"/>
          <p:cNvCxnSpPr>
            <a:stCxn id="304" idx="2"/>
            <a:endCxn id="306" idx="3"/>
          </p:cNvCxnSpPr>
          <p:nvPr/>
        </p:nvCxnSpPr>
        <p:spPr>
          <a:xfrm rot="5400000">
            <a:off x="2931600" y="1711775"/>
            <a:ext cx="131700" cy="2024700"/>
          </a:xfrm>
          <a:prstGeom prst="bentConnector3">
            <a:avLst>
              <a:gd fmla="val 50010" name="adj1"/>
            </a:avLst>
          </a:prstGeom>
          <a:noFill/>
          <a:ln cap="flat" cmpd="sng" w="9525">
            <a:solidFill>
              <a:schemeClr val="dk2"/>
            </a:solidFill>
            <a:prstDash val="solid"/>
            <a:round/>
            <a:headEnd len="med" w="med" type="none"/>
            <a:tailEnd len="med" w="med" type="none"/>
          </a:ln>
        </p:spPr>
      </p:cxnSp>
      <p:sp>
        <p:nvSpPr>
          <p:cNvPr id="312" name="Google Shape;312;p31"/>
          <p:cNvSpPr/>
          <p:nvPr/>
        </p:nvSpPr>
        <p:spPr>
          <a:xfrm>
            <a:off x="454384" y="3931725"/>
            <a:ext cx="6781800" cy="13512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9C254D"/>
                </a:solidFill>
                <a:latin typeface="Mada"/>
                <a:ea typeface="Mada"/>
                <a:cs typeface="Mada"/>
                <a:sym typeface="Mada"/>
              </a:rPr>
              <a:t>1) </a:t>
            </a:r>
            <a:r>
              <a:rPr b="1" lang="ar" sz="1500">
                <a:solidFill>
                  <a:srgbClr val="9C254D"/>
                </a:solidFill>
                <a:latin typeface="Mada"/>
                <a:ea typeface="Mada"/>
                <a:cs typeface="Mada"/>
                <a:sym typeface="Mada"/>
              </a:rPr>
              <a:t>Rate control</a:t>
            </a:r>
            <a:endParaRPr b="1" sz="1500">
              <a:solidFill>
                <a:srgbClr val="9C254D"/>
              </a:solidFill>
              <a:latin typeface="Mada"/>
              <a:ea typeface="Mada"/>
              <a:cs typeface="Mada"/>
              <a:sym typeface="Mada"/>
            </a:endParaRPr>
          </a:p>
          <a:p>
            <a:pPr indent="-292100" lvl="0" marL="457200" rtl="0" algn="l">
              <a:spcBef>
                <a:spcPts val="0"/>
              </a:spcBef>
              <a:spcAft>
                <a:spcPts val="0"/>
              </a:spcAft>
              <a:buClr>
                <a:srgbClr val="2A4271"/>
              </a:buClr>
              <a:buSzPts val="1000"/>
              <a:buFont typeface="Mada"/>
              <a:buChar char="●"/>
            </a:pPr>
            <a:r>
              <a:rPr lang="ar" sz="1000">
                <a:solidFill>
                  <a:srgbClr val="2A4271"/>
                </a:solidFill>
                <a:latin typeface="Mada"/>
                <a:ea typeface="Mada"/>
                <a:cs typeface="Mada"/>
                <a:sym typeface="Mada"/>
              </a:rPr>
              <a:t>Target heart rate for AF patients is &lt; 110 bpm during activity and 60-80 bpm during rest.</a:t>
            </a:r>
            <a:endParaRPr sz="1000">
              <a:solidFill>
                <a:srgbClr val="2A427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000">
                <a:latin typeface="Mada"/>
                <a:ea typeface="Mada"/>
                <a:cs typeface="Mada"/>
                <a:sym typeface="Mada"/>
              </a:rPr>
              <a:t>Drugs:</a:t>
            </a:r>
            <a:r>
              <a:rPr lang="ar" sz="1000">
                <a:latin typeface="Mada"/>
                <a:ea typeface="Mada"/>
                <a:cs typeface="Mada"/>
                <a:sym typeface="Mada"/>
              </a:rPr>
              <a:t> </a:t>
            </a:r>
            <a:r>
              <a:rPr lang="ar" sz="800">
                <a:solidFill>
                  <a:srgbClr val="6AA84F"/>
                </a:solidFill>
                <a:latin typeface="Mada"/>
                <a:ea typeface="Mada"/>
                <a:cs typeface="Mada"/>
                <a:sym typeface="Mada"/>
              </a:rPr>
              <a:t>(BB and CCB have equal efficacy, choice depends on the pt situation, digoxin has lowest efficacy)</a:t>
            </a:r>
            <a:endParaRPr sz="800">
              <a:solidFill>
                <a:srgbClr val="6AA84F"/>
              </a:solidFill>
              <a:latin typeface="Mada"/>
              <a:ea typeface="Mada"/>
              <a:cs typeface="Mada"/>
              <a:sym typeface="Mada"/>
            </a:endParaRPr>
          </a:p>
          <a:p>
            <a:pPr indent="-304800" lvl="1" marL="914400" rtl="0" algn="l">
              <a:spcBef>
                <a:spcPts val="0"/>
              </a:spcBef>
              <a:spcAft>
                <a:spcPts val="0"/>
              </a:spcAft>
              <a:buSzPts val="1200"/>
              <a:buFont typeface="Mada"/>
              <a:buAutoNum type="arabicPeriod"/>
            </a:pPr>
            <a:r>
              <a:rPr b="1" lang="ar" sz="1000">
                <a:latin typeface="Mada"/>
                <a:ea typeface="Mada"/>
                <a:cs typeface="Mada"/>
                <a:sym typeface="Mada"/>
              </a:rPr>
              <a:t>Beta-blockers:</a:t>
            </a:r>
            <a:r>
              <a:rPr lang="ar" sz="1000">
                <a:latin typeface="Mada"/>
                <a:ea typeface="Mada"/>
                <a:cs typeface="Mada"/>
                <a:sym typeface="Mada"/>
              </a:rPr>
              <a:t> Atenolol, Metoprolol </a:t>
            </a:r>
            <a:r>
              <a:rPr lang="ar" sz="900">
                <a:solidFill>
                  <a:srgbClr val="6AA84F"/>
                </a:solidFill>
                <a:latin typeface="Mada"/>
                <a:ea typeface="Mada"/>
                <a:cs typeface="Mada"/>
                <a:sym typeface="Mada"/>
              </a:rPr>
              <a:t>(Used in cases of </a:t>
            </a:r>
            <a:r>
              <a:rPr lang="ar" sz="900">
                <a:solidFill>
                  <a:srgbClr val="1C4588"/>
                </a:solidFill>
                <a:latin typeface="Mada"/>
                <a:ea typeface="Mada"/>
                <a:cs typeface="Mada"/>
                <a:sym typeface="Mada"/>
              </a:rPr>
              <a:t>Graves disease</a:t>
            </a:r>
            <a:r>
              <a:rPr lang="ar" sz="900">
                <a:solidFill>
                  <a:srgbClr val="6AA84F"/>
                </a:solidFill>
                <a:latin typeface="Mada"/>
                <a:ea typeface="Mada"/>
                <a:cs typeface="Mada"/>
                <a:sym typeface="Mada"/>
              </a:rPr>
              <a:t>, CHF, IHD, HTN)</a:t>
            </a:r>
            <a:endParaRPr sz="900">
              <a:solidFill>
                <a:srgbClr val="6AA84F"/>
              </a:solidFill>
              <a:latin typeface="Mada"/>
              <a:ea typeface="Mada"/>
              <a:cs typeface="Mada"/>
              <a:sym typeface="Mada"/>
            </a:endParaRPr>
          </a:p>
          <a:p>
            <a:pPr indent="-304800" lvl="1" marL="914400" rtl="0" algn="l">
              <a:spcBef>
                <a:spcPts val="0"/>
              </a:spcBef>
              <a:spcAft>
                <a:spcPts val="0"/>
              </a:spcAft>
              <a:buSzPts val="1200"/>
              <a:buFont typeface="Mada"/>
              <a:buAutoNum type="arabicPeriod"/>
            </a:pPr>
            <a:r>
              <a:rPr b="1" lang="ar" sz="1000">
                <a:latin typeface="Mada"/>
                <a:ea typeface="Mada"/>
                <a:cs typeface="Mada"/>
                <a:sym typeface="Mada"/>
              </a:rPr>
              <a:t>Ca2+ - channel blockers:</a:t>
            </a:r>
            <a:r>
              <a:rPr lang="ar" sz="1000">
                <a:latin typeface="Mada"/>
                <a:ea typeface="Mada"/>
                <a:cs typeface="Mada"/>
                <a:sym typeface="Mada"/>
              </a:rPr>
              <a:t> Verapamil , diltiazem </a:t>
            </a:r>
            <a:r>
              <a:rPr lang="ar" sz="900">
                <a:solidFill>
                  <a:srgbClr val="6AA84F"/>
                </a:solidFill>
                <a:latin typeface="Mada"/>
                <a:ea typeface="Mada"/>
                <a:cs typeface="Mada"/>
                <a:sym typeface="Mada"/>
              </a:rPr>
              <a:t>(Used if patient is Asthmatic)</a:t>
            </a:r>
            <a:endParaRPr baseline="30000" sz="900">
              <a:solidFill>
                <a:srgbClr val="6AA84F"/>
              </a:solidFill>
              <a:latin typeface="Mada"/>
              <a:ea typeface="Mada"/>
              <a:cs typeface="Mada"/>
              <a:sym typeface="Mada"/>
            </a:endParaRPr>
          </a:p>
          <a:p>
            <a:pPr indent="-304800" lvl="1" marL="914400" rtl="0" algn="l">
              <a:spcBef>
                <a:spcPts val="0"/>
              </a:spcBef>
              <a:spcAft>
                <a:spcPts val="0"/>
              </a:spcAft>
              <a:buSzPts val="1200"/>
              <a:buFont typeface="Mada"/>
              <a:buAutoNum type="arabicPeriod"/>
            </a:pPr>
            <a:r>
              <a:rPr b="1" lang="ar" sz="1000">
                <a:latin typeface="Mada"/>
                <a:ea typeface="Mada"/>
                <a:cs typeface="Mada"/>
                <a:sym typeface="Mada"/>
              </a:rPr>
              <a:t>Digoxin</a:t>
            </a:r>
            <a:r>
              <a:rPr lang="ar" sz="1000">
                <a:latin typeface="Mada"/>
                <a:ea typeface="Mada"/>
                <a:cs typeface="Mada"/>
                <a:sym typeface="Mada"/>
              </a:rPr>
              <a:t>: </a:t>
            </a:r>
            <a:r>
              <a:rPr lang="ar" sz="900">
                <a:solidFill>
                  <a:srgbClr val="6AA84F"/>
                </a:solidFill>
                <a:latin typeface="Mada"/>
                <a:ea typeface="Mada"/>
                <a:cs typeface="Mada"/>
                <a:sym typeface="Mada"/>
              </a:rPr>
              <a:t>(Used if patient is hypotensive</a:t>
            </a:r>
            <a:r>
              <a:rPr lang="ar" sz="900">
                <a:latin typeface="Mada"/>
                <a:ea typeface="Mada"/>
                <a:cs typeface="Mada"/>
                <a:sym typeface="Mada"/>
              </a:rPr>
              <a:t> </a:t>
            </a:r>
            <a:r>
              <a:rPr lang="ar" sz="900">
                <a:solidFill>
                  <a:srgbClr val="1C4588"/>
                </a:solidFill>
                <a:latin typeface="Mada"/>
                <a:ea typeface="Mada"/>
                <a:cs typeface="Mada"/>
                <a:sym typeface="Mada"/>
              </a:rPr>
              <a:t>or suffering from LV systolic dysfunction)</a:t>
            </a:r>
            <a:endParaRPr sz="900">
              <a:solidFill>
                <a:srgbClr val="1C4588"/>
              </a:solidFill>
              <a:latin typeface="Mada"/>
              <a:ea typeface="Mada"/>
              <a:cs typeface="Mada"/>
              <a:sym typeface="Mada"/>
            </a:endParaRPr>
          </a:p>
          <a:p>
            <a:pPr indent="-292100" lvl="1" marL="914400" rtl="0" algn="l">
              <a:spcBef>
                <a:spcPts val="0"/>
              </a:spcBef>
              <a:spcAft>
                <a:spcPts val="0"/>
              </a:spcAft>
              <a:buSzPts val="1000"/>
              <a:buFont typeface="Mada"/>
              <a:buAutoNum type="arabicPeriod"/>
            </a:pPr>
            <a:r>
              <a:rPr b="1" lang="ar" sz="1000">
                <a:latin typeface="Mada"/>
                <a:ea typeface="Mada"/>
                <a:cs typeface="Mada"/>
                <a:sym typeface="Mada"/>
              </a:rPr>
              <a:t>Pace and ablate strategy</a:t>
            </a:r>
            <a:r>
              <a:rPr b="1" baseline="30000" lang="ar" sz="1000">
                <a:latin typeface="Mada"/>
                <a:ea typeface="Mada"/>
                <a:cs typeface="Mada"/>
                <a:sym typeface="Mada"/>
              </a:rPr>
              <a:t>1</a:t>
            </a:r>
            <a:endParaRPr b="1" baseline="30000" sz="1000">
              <a:latin typeface="Mada"/>
              <a:ea typeface="Mada"/>
              <a:cs typeface="Mada"/>
              <a:sym typeface="Mada"/>
            </a:endParaRPr>
          </a:p>
        </p:txBody>
      </p:sp>
      <p:sp>
        <p:nvSpPr>
          <p:cNvPr id="313" name="Google Shape;313;p31"/>
          <p:cNvSpPr/>
          <p:nvPr/>
        </p:nvSpPr>
        <p:spPr>
          <a:xfrm>
            <a:off x="448425" y="5410925"/>
            <a:ext cx="6781800" cy="23943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500">
                <a:solidFill>
                  <a:srgbClr val="9C254D"/>
                </a:solidFill>
                <a:latin typeface="Mada"/>
                <a:ea typeface="Mada"/>
                <a:cs typeface="Mada"/>
                <a:sym typeface="Mada"/>
              </a:rPr>
              <a:t>2</a:t>
            </a:r>
            <a:r>
              <a:rPr b="1" lang="ar" sz="1500">
                <a:solidFill>
                  <a:srgbClr val="9C254D"/>
                </a:solidFill>
                <a:latin typeface="Mada"/>
                <a:ea typeface="Mada"/>
                <a:cs typeface="Mada"/>
                <a:sym typeface="Mada"/>
              </a:rPr>
              <a:t>) </a:t>
            </a:r>
            <a:r>
              <a:rPr b="1" lang="ar" sz="1500">
                <a:solidFill>
                  <a:srgbClr val="9C254D"/>
                </a:solidFill>
                <a:latin typeface="Mada"/>
                <a:ea typeface="Mada"/>
                <a:cs typeface="Mada"/>
                <a:sym typeface="Mada"/>
              </a:rPr>
              <a:t>Rhythm control</a:t>
            </a:r>
            <a:endParaRPr b="1" sz="1500">
              <a:solidFill>
                <a:srgbClr val="9C254D"/>
              </a:solidFill>
              <a:latin typeface="Mada"/>
              <a:ea typeface="Mada"/>
              <a:cs typeface="Mada"/>
              <a:sym typeface="Mada"/>
            </a:endParaRPr>
          </a:p>
          <a:p>
            <a:pPr indent="-221899" lvl="0" marL="280799"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Electrical Direct current (DC) cardioversion (More effective) or pharmacological cardioversion may be used. </a:t>
            </a:r>
            <a:endParaRPr sz="1000">
              <a:solidFill>
                <a:schemeClr val="dk1"/>
              </a:solidFill>
              <a:latin typeface="Mada"/>
              <a:ea typeface="Mada"/>
              <a:cs typeface="Mada"/>
              <a:sym typeface="Mada"/>
            </a:endParaRPr>
          </a:p>
          <a:p>
            <a:pPr indent="-221899" lvl="0" marL="280799"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Likelihood of successful cardioversion decreases with the duration of AF:</a:t>
            </a:r>
            <a:endParaRPr sz="1000">
              <a:solidFill>
                <a:schemeClr val="dk1"/>
              </a:solidFill>
              <a:latin typeface="Mada"/>
              <a:ea typeface="Mada"/>
              <a:cs typeface="Mada"/>
              <a:sym typeface="Mada"/>
            </a:endParaRPr>
          </a:p>
          <a:p>
            <a:pPr indent="-149900" lvl="1" marL="774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Pharmacological cardioversion is most effective when initiated within 7 days of AF onset.</a:t>
            </a:r>
            <a:endParaRPr sz="1000">
              <a:solidFill>
                <a:schemeClr val="dk1"/>
              </a:solidFill>
              <a:latin typeface="Mada"/>
              <a:ea typeface="Mada"/>
              <a:cs typeface="Mada"/>
              <a:sym typeface="Mada"/>
            </a:endParaRPr>
          </a:p>
          <a:p>
            <a:pPr indent="-221899" lvl="0" marL="280799"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It’s advocated for younger, symptomatic and physically active patients.</a:t>
            </a:r>
            <a:endParaRPr sz="1000">
              <a:solidFill>
                <a:schemeClr val="dk1"/>
              </a:solidFill>
              <a:latin typeface="Mada"/>
              <a:ea typeface="Mada"/>
              <a:cs typeface="Mada"/>
              <a:sym typeface="Mada"/>
            </a:endParaRPr>
          </a:p>
          <a:p>
            <a:pPr indent="-221899" lvl="0" marL="280799" rtl="0" algn="l">
              <a:spcBef>
                <a:spcPts val="0"/>
              </a:spcBef>
              <a:spcAft>
                <a:spcPts val="0"/>
              </a:spcAft>
              <a:buClr>
                <a:srgbClr val="1C4588"/>
              </a:buClr>
              <a:buSzPts val="1000"/>
              <a:buFont typeface="Mada"/>
              <a:buChar char="●"/>
            </a:pPr>
            <a:r>
              <a:rPr b="1" lang="ar" sz="1000">
                <a:solidFill>
                  <a:srgbClr val="1C4588"/>
                </a:solidFill>
                <a:latin typeface="Mada"/>
                <a:ea typeface="Mada"/>
                <a:cs typeface="Mada"/>
                <a:sym typeface="Mada"/>
              </a:rPr>
              <a:t>Pharmacologic cardioversion use depends on the presence or absence of of underlying heart disease: </a:t>
            </a:r>
            <a:r>
              <a:rPr lang="ar" sz="1000">
                <a:solidFill>
                  <a:srgbClr val="1C4588"/>
                </a:solidFill>
                <a:latin typeface="Mada"/>
                <a:ea typeface="Mada"/>
                <a:cs typeface="Mada"/>
                <a:sym typeface="Mada"/>
              </a:rPr>
              <a:t>(It’s mainly used if electrical cardioversion fails or not feasible)</a:t>
            </a:r>
            <a:endParaRPr sz="1000">
              <a:solidFill>
                <a:srgbClr val="1C4588"/>
              </a:solidFill>
              <a:latin typeface="Mada"/>
              <a:ea typeface="Mada"/>
              <a:cs typeface="Mada"/>
              <a:sym typeface="Mada"/>
            </a:endParaRPr>
          </a:p>
          <a:p>
            <a:pPr indent="-162600" lvl="1" marL="774000" rtl="0" algn="l">
              <a:spcBef>
                <a:spcPts val="0"/>
              </a:spcBef>
              <a:spcAft>
                <a:spcPts val="0"/>
              </a:spcAft>
              <a:buClr>
                <a:schemeClr val="dk1"/>
              </a:buClr>
              <a:buSzPts val="1200"/>
              <a:buFont typeface="Mada"/>
              <a:buAutoNum type="alphaUcPeriod"/>
            </a:pPr>
            <a:r>
              <a:rPr b="1" lang="ar" sz="1100">
                <a:solidFill>
                  <a:schemeClr val="dk1"/>
                </a:solidFill>
                <a:latin typeface="Mada"/>
                <a:ea typeface="Mada"/>
                <a:cs typeface="Mada"/>
                <a:sym typeface="Mada"/>
              </a:rPr>
              <a:t>Absent:</a:t>
            </a:r>
            <a:r>
              <a:rPr lang="ar" sz="1000">
                <a:solidFill>
                  <a:schemeClr val="dk1"/>
                </a:solidFill>
                <a:latin typeface="Mada"/>
                <a:ea typeface="Mada"/>
                <a:cs typeface="Mada"/>
                <a:sym typeface="Mada"/>
              </a:rPr>
              <a:t> </a:t>
            </a:r>
            <a:r>
              <a:rPr lang="ar" sz="1000">
                <a:solidFill>
                  <a:schemeClr val="dk1"/>
                </a:solidFill>
                <a:latin typeface="Mada"/>
                <a:ea typeface="Mada"/>
                <a:cs typeface="Mada"/>
                <a:sym typeface="Mada"/>
              </a:rPr>
              <a:t>Class IC antiarrhythmics</a:t>
            </a:r>
            <a:r>
              <a:rPr lang="ar" sz="1000">
                <a:solidFill>
                  <a:schemeClr val="dk1"/>
                </a:solidFill>
                <a:latin typeface="Mada"/>
                <a:ea typeface="Mada"/>
                <a:cs typeface="Mada"/>
                <a:sym typeface="Mada"/>
              </a:rPr>
              <a:t> e.g. </a:t>
            </a:r>
            <a:r>
              <a:rPr b="1" lang="ar" sz="1000">
                <a:solidFill>
                  <a:srgbClr val="CC0000"/>
                </a:solidFill>
                <a:latin typeface="Mada"/>
                <a:ea typeface="Mada"/>
                <a:cs typeface="Mada"/>
                <a:sym typeface="Mada"/>
              </a:rPr>
              <a:t>IV Flecainide,</a:t>
            </a:r>
            <a:r>
              <a:rPr lang="ar" sz="1000">
                <a:solidFill>
                  <a:srgbClr val="CC0000"/>
                </a:solidFill>
                <a:latin typeface="Mada"/>
                <a:ea typeface="Mada"/>
                <a:cs typeface="Mada"/>
                <a:sym typeface="Mada"/>
              </a:rPr>
              <a:t> </a:t>
            </a:r>
            <a:r>
              <a:rPr lang="ar" sz="1000">
                <a:solidFill>
                  <a:srgbClr val="6AA84F"/>
                </a:solidFill>
                <a:latin typeface="Mada"/>
                <a:ea typeface="Mada"/>
                <a:cs typeface="Mada"/>
                <a:sym typeface="Mada"/>
              </a:rPr>
              <a:t>Propafenone</a:t>
            </a:r>
            <a:r>
              <a:rPr lang="ar" sz="1000">
                <a:solidFill>
                  <a:schemeClr val="dk1"/>
                </a:solidFill>
                <a:latin typeface="Mada"/>
                <a:ea typeface="Mada"/>
                <a:cs typeface="Mada"/>
                <a:sym typeface="Mada"/>
              </a:rPr>
              <a:t> Or Class IA e.g. </a:t>
            </a:r>
            <a:r>
              <a:rPr lang="ar" sz="1000">
                <a:solidFill>
                  <a:srgbClr val="6AA84F"/>
                </a:solidFill>
                <a:latin typeface="Mada"/>
                <a:ea typeface="Mada"/>
                <a:cs typeface="Mada"/>
                <a:sym typeface="Mada"/>
              </a:rPr>
              <a:t>Procainamide</a:t>
            </a:r>
            <a:endParaRPr sz="1000">
              <a:solidFill>
                <a:srgbClr val="6AA84F"/>
              </a:solidFill>
              <a:latin typeface="Mada"/>
              <a:ea typeface="Mada"/>
              <a:cs typeface="Mada"/>
              <a:sym typeface="Mada"/>
            </a:endParaRPr>
          </a:p>
          <a:p>
            <a:pPr indent="-162600" lvl="1" marL="774000" rtl="0" algn="l">
              <a:spcBef>
                <a:spcPts val="0"/>
              </a:spcBef>
              <a:spcAft>
                <a:spcPts val="0"/>
              </a:spcAft>
              <a:buClr>
                <a:schemeClr val="dk1"/>
              </a:buClr>
              <a:buSzPts val="1200"/>
              <a:buFont typeface="Mada"/>
              <a:buAutoNum type="alphaUcPeriod"/>
            </a:pPr>
            <a:r>
              <a:rPr b="1" lang="ar" sz="1100">
                <a:solidFill>
                  <a:schemeClr val="dk1"/>
                </a:solidFill>
                <a:latin typeface="Mada"/>
                <a:ea typeface="Mada"/>
                <a:cs typeface="Mada"/>
                <a:sym typeface="Mada"/>
              </a:rPr>
              <a:t>Present:</a:t>
            </a:r>
            <a:r>
              <a:rPr lang="ar" sz="1000">
                <a:solidFill>
                  <a:schemeClr val="dk1"/>
                </a:solidFill>
                <a:latin typeface="Mada"/>
                <a:ea typeface="Mada"/>
                <a:cs typeface="Mada"/>
                <a:sym typeface="Mada"/>
              </a:rPr>
              <a:t> Class III antiarrhythmics e.g. </a:t>
            </a:r>
            <a:r>
              <a:rPr b="1" lang="ar" sz="1000">
                <a:solidFill>
                  <a:srgbClr val="CC0000"/>
                </a:solidFill>
                <a:latin typeface="Mada"/>
                <a:ea typeface="Mada"/>
                <a:cs typeface="Mada"/>
                <a:sym typeface="Mada"/>
              </a:rPr>
              <a:t>IV Amiodarone</a:t>
            </a:r>
            <a:r>
              <a:rPr b="1" baseline="30000" lang="ar" sz="1000">
                <a:solidFill>
                  <a:srgbClr val="CC0000"/>
                </a:solidFill>
                <a:latin typeface="Mada"/>
                <a:ea typeface="Mada"/>
                <a:cs typeface="Mada"/>
                <a:sym typeface="Mada"/>
              </a:rPr>
              <a:t>2</a:t>
            </a:r>
            <a:r>
              <a:rPr lang="ar" sz="1000">
                <a:solidFill>
                  <a:schemeClr val="dk1"/>
                </a:solidFill>
                <a:latin typeface="Mada"/>
                <a:ea typeface="Mada"/>
                <a:cs typeface="Mada"/>
                <a:sym typeface="Mada"/>
              </a:rPr>
              <a:t> Or </a:t>
            </a:r>
            <a:r>
              <a:rPr lang="ar" sz="1000">
                <a:solidFill>
                  <a:schemeClr val="dk1"/>
                </a:solidFill>
                <a:latin typeface="Mada"/>
                <a:ea typeface="Mada"/>
                <a:cs typeface="Mada"/>
                <a:sym typeface="Mada"/>
              </a:rPr>
              <a:t>Dronedarone</a:t>
            </a:r>
            <a:r>
              <a:rPr lang="ar" sz="1000">
                <a:solidFill>
                  <a:schemeClr val="dk1"/>
                </a:solidFill>
                <a:latin typeface="Mada"/>
                <a:ea typeface="Mada"/>
                <a:cs typeface="Mada"/>
                <a:sym typeface="Mada"/>
              </a:rPr>
              <a:t> (alternative)</a:t>
            </a:r>
            <a:endParaRPr sz="1000">
              <a:solidFill>
                <a:schemeClr val="dk1"/>
              </a:solidFill>
              <a:latin typeface="Mada"/>
              <a:ea typeface="Mada"/>
              <a:cs typeface="Mada"/>
              <a:sym typeface="Mada"/>
            </a:endParaRPr>
          </a:p>
          <a:p>
            <a:pPr indent="-221899" lvl="0" marL="280799"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Others: Ablation</a:t>
            </a:r>
            <a:r>
              <a:rPr baseline="30000" lang="ar" sz="1000">
                <a:solidFill>
                  <a:schemeClr val="dk1"/>
                </a:solidFill>
                <a:latin typeface="Mada"/>
                <a:ea typeface="Mada"/>
                <a:cs typeface="Mada"/>
                <a:sym typeface="Mada"/>
              </a:rPr>
              <a:t>3</a:t>
            </a:r>
            <a:r>
              <a:rPr lang="ar" sz="1000">
                <a:solidFill>
                  <a:schemeClr val="dk1"/>
                </a:solidFill>
                <a:latin typeface="Mada"/>
                <a:ea typeface="Mada"/>
                <a:cs typeface="Mada"/>
                <a:sym typeface="Mada"/>
              </a:rPr>
              <a:t>, Surgery (MAZE)</a:t>
            </a:r>
            <a:endParaRPr sz="1000">
              <a:solidFill>
                <a:schemeClr val="dk1"/>
              </a:solidFill>
              <a:latin typeface="Mada"/>
              <a:ea typeface="Mada"/>
              <a:cs typeface="Mada"/>
              <a:sym typeface="Mada"/>
            </a:endParaRPr>
          </a:p>
          <a:p>
            <a:pPr indent="-221899" lvl="0" marL="280799" marR="0" rtl="0" algn="l">
              <a:lnSpc>
                <a:spcPct val="100000"/>
              </a:lnSpc>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AF for &lt;48hr</a:t>
            </a:r>
            <a:r>
              <a:rPr lang="ar" sz="1000">
                <a:solidFill>
                  <a:schemeClr val="dk1"/>
                </a:solidFill>
                <a:latin typeface="Mada"/>
                <a:ea typeface="Mada"/>
                <a:cs typeface="Mada"/>
                <a:sym typeface="Mada"/>
              </a:rPr>
              <a:t> → </a:t>
            </a:r>
            <a:r>
              <a:rPr b="1" lang="ar" sz="1000">
                <a:solidFill>
                  <a:srgbClr val="CC0000"/>
                </a:solidFill>
                <a:latin typeface="Mada"/>
                <a:ea typeface="Mada"/>
                <a:cs typeface="Mada"/>
                <a:sym typeface="Mada"/>
              </a:rPr>
              <a:t>Cardiovert immediately</a:t>
            </a:r>
            <a:r>
              <a:rPr lang="ar" sz="1000">
                <a:solidFill>
                  <a:schemeClr val="dk1"/>
                </a:solidFill>
                <a:latin typeface="Mada"/>
                <a:ea typeface="Mada"/>
                <a:cs typeface="Mada"/>
                <a:sym typeface="Mada"/>
              </a:rPr>
              <a:t> either pharmacologically or </a:t>
            </a:r>
            <a:r>
              <a:rPr b="1" lang="ar" sz="1000">
                <a:solidFill>
                  <a:schemeClr val="dk1"/>
                </a:solidFill>
                <a:latin typeface="Mada"/>
                <a:ea typeface="Mada"/>
                <a:cs typeface="Mada"/>
                <a:sym typeface="Mada"/>
              </a:rPr>
              <a:t>electrically</a:t>
            </a:r>
            <a:r>
              <a:rPr lang="ar" sz="1000">
                <a:solidFill>
                  <a:schemeClr val="dk1"/>
                </a:solidFill>
                <a:latin typeface="Mada"/>
                <a:ea typeface="Mada"/>
                <a:cs typeface="Mada"/>
                <a:sym typeface="Mada"/>
              </a:rPr>
              <a:t> (or both)</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then anticoagulate for 4 wks</a:t>
            </a:r>
            <a:endParaRPr sz="1000">
              <a:solidFill>
                <a:srgbClr val="6AA84F"/>
              </a:solidFill>
              <a:latin typeface="Mada"/>
              <a:ea typeface="Mada"/>
              <a:cs typeface="Mada"/>
              <a:sym typeface="Mada"/>
            </a:endParaRPr>
          </a:p>
          <a:p>
            <a:pPr indent="-221899" lvl="0" marL="280799" marR="0" rtl="0" algn="l">
              <a:lnSpc>
                <a:spcPct val="100000"/>
              </a:lnSpc>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AF for ≥48hr (or unknown)</a:t>
            </a:r>
            <a:r>
              <a:rPr lang="ar" sz="1000">
                <a:solidFill>
                  <a:schemeClr val="dk1"/>
                </a:solidFill>
                <a:latin typeface="Mada"/>
                <a:ea typeface="Mada"/>
                <a:cs typeface="Mada"/>
                <a:sym typeface="Mada"/>
              </a:rPr>
              <a:t> → </a:t>
            </a:r>
            <a:r>
              <a:rPr lang="ar" sz="1000">
                <a:solidFill>
                  <a:schemeClr val="dk1"/>
                </a:solidFill>
                <a:latin typeface="Mada"/>
                <a:ea typeface="Mada"/>
                <a:cs typeface="Mada"/>
                <a:sym typeface="Mada"/>
              </a:rPr>
              <a:t>Either do </a:t>
            </a:r>
            <a:r>
              <a:rPr b="1" lang="ar" sz="1000">
                <a:solidFill>
                  <a:srgbClr val="CC0000"/>
                </a:solidFill>
                <a:latin typeface="Mada"/>
                <a:ea typeface="Mada"/>
                <a:cs typeface="Mada"/>
                <a:sym typeface="Mada"/>
              </a:rPr>
              <a:t>TEE</a:t>
            </a:r>
            <a:r>
              <a:rPr lang="ar" sz="1000">
                <a:solidFill>
                  <a:schemeClr val="dk1"/>
                </a:solidFill>
                <a:latin typeface="Mada"/>
                <a:ea typeface="Mada"/>
                <a:cs typeface="Mada"/>
                <a:sym typeface="Mada"/>
              </a:rPr>
              <a:t> to check atrial thrombus</a:t>
            </a:r>
            <a:r>
              <a:rPr lang="ar" sz="1000">
                <a:solidFill>
                  <a:schemeClr val="dk1"/>
                </a:solidFill>
                <a:latin typeface="Mada"/>
                <a:ea typeface="Mada"/>
                <a:cs typeface="Mada"/>
                <a:sym typeface="Mada"/>
              </a:rPr>
              <a:t> </a:t>
            </a:r>
            <a:r>
              <a:rPr lang="ar" sz="1000">
                <a:solidFill>
                  <a:srgbClr val="CC0000"/>
                </a:solidFill>
                <a:latin typeface="Mada"/>
                <a:ea typeface="Mada"/>
                <a:cs typeface="Mada"/>
                <a:sym typeface="Mada"/>
              </a:rPr>
              <a:t>then cardiovert (If no thrombus)</a:t>
            </a:r>
            <a:r>
              <a:rPr lang="ar" sz="1000">
                <a:solidFill>
                  <a:schemeClr val="dk1"/>
                </a:solidFill>
                <a:latin typeface="Mada"/>
                <a:ea typeface="Mada"/>
                <a:cs typeface="Mada"/>
                <a:sym typeface="Mada"/>
              </a:rPr>
              <a:t>  </a:t>
            </a:r>
            <a:r>
              <a:rPr b="1" lang="ar" sz="1000" u="sng">
                <a:solidFill>
                  <a:schemeClr val="dk1"/>
                </a:solidFill>
                <a:latin typeface="Mada"/>
                <a:ea typeface="Mada"/>
                <a:cs typeface="Mada"/>
                <a:sym typeface="Mada"/>
              </a:rPr>
              <a:t>Or</a:t>
            </a:r>
            <a:r>
              <a:rPr lang="ar" sz="1000">
                <a:solidFill>
                  <a:schemeClr val="dk1"/>
                </a:solidFill>
                <a:latin typeface="Mada"/>
                <a:ea typeface="Mada"/>
                <a:cs typeface="Mada"/>
                <a:sym typeface="Mada"/>
              </a:rPr>
              <a:t> </a:t>
            </a:r>
            <a:r>
              <a:rPr b="1" lang="ar" sz="1000">
                <a:solidFill>
                  <a:srgbClr val="CC0000"/>
                </a:solidFill>
                <a:latin typeface="Mada"/>
                <a:ea typeface="Mada"/>
                <a:cs typeface="Mada"/>
                <a:sym typeface="Mada"/>
              </a:rPr>
              <a:t>Give Anticoagulants for ≥3wks  → Cardiovert  → Give Anticoagulants again for at least 4wks</a:t>
            </a:r>
            <a:r>
              <a:rPr b="1" lang="ar" sz="1000">
                <a:solidFill>
                  <a:srgbClr val="CC0000"/>
                </a:solidFill>
                <a:latin typeface="Mada"/>
                <a:ea typeface="Mada"/>
                <a:cs typeface="Mada"/>
                <a:sym typeface="Mada"/>
              </a:rPr>
              <a:t>.</a:t>
            </a:r>
            <a:endParaRPr b="1" sz="10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b="1" lang="ar" sz="800">
                <a:solidFill>
                  <a:srgbClr val="6AA84F"/>
                </a:solidFill>
                <a:latin typeface="Mada"/>
                <a:ea typeface="Mada"/>
                <a:cs typeface="Mada"/>
                <a:sym typeface="Mada"/>
              </a:rPr>
              <a:t>Why do we give anticoagulants before cardioversion? </a:t>
            </a:r>
            <a:r>
              <a:rPr b="1" lang="ar" sz="800">
                <a:solidFill>
                  <a:srgbClr val="CC0000"/>
                </a:solidFill>
                <a:latin typeface="Mada"/>
                <a:ea typeface="Mada"/>
                <a:cs typeface="Mada"/>
                <a:sym typeface="Mada"/>
              </a:rPr>
              <a:t>Because LAA thrombus can dislodge and cause stroke</a:t>
            </a:r>
            <a:endParaRPr b="1" sz="8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b="1" lang="ar" sz="800">
                <a:solidFill>
                  <a:srgbClr val="6AA84F"/>
                </a:solidFill>
                <a:latin typeface="Mada"/>
                <a:ea typeface="Mada"/>
                <a:cs typeface="Mada"/>
                <a:sym typeface="Mada"/>
              </a:rPr>
              <a:t>Why do we give anticoagulants after cardioversion? </a:t>
            </a:r>
            <a:r>
              <a:rPr b="1" lang="ar" sz="800">
                <a:solidFill>
                  <a:srgbClr val="CC0000"/>
                </a:solidFill>
                <a:latin typeface="Mada"/>
                <a:ea typeface="Mada"/>
                <a:cs typeface="Mada"/>
                <a:sym typeface="Mada"/>
              </a:rPr>
              <a:t>Because cardioversion may lead to atrial stunning → Blood stasis → Thrombus formation. </a:t>
            </a:r>
            <a:endParaRPr b="1" sz="800">
              <a:solidFill>
                <a:srgbClr val="CC0000"/>
              </a:solidFill>
              <a:latin typeface="Mada"/>
              <a:ea typeface="Mada"/>
              <a:cs typeface="Mada"/>
              <a:sym typeface="Mada"/>
            </a:endParaRPr>
          </a:p>
        </p:txBody>
      </p:sp>
      <p:sp>
        <p:nvSpPr>
          <p:cNvPr id="314" name="Google Shape;314;p31"/>
          <p:cNvSpPr/>
          <p:nvPr/>
        </p:nvSpPr>
        <p:spPr>
          <a:xfrm>
            <a:off x="448425" y="7948400"/>
            <a:ext cx="6781800" cy="13512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9C254D"/>
                </a:solidFill>
                <a:latin typeface="Mada"/>
                <a:ea typeface="Mada"/>
                <a:cs typeface="Mada"/>
                <a:sym typeface="Mada"/>
              </a:rPr>
              <a:t>3) </a:t>
            </a:r>
            <a:r>
              <a:rPr b="1" lang="ar" sz="1500">
                <a:solidFill>
                  <a:srgbClr val="9C254D"/>
                </a:solidFill>
                <a:latin typeface="Mada"/>
                <a:ea typeface="Mada"/>
                <a:cs typeface="Mada"/>
                <a:sym typeface="Mada"/>
              </a:rPr>
              <a:t>Stroke prevention</a:t>
            </a:r>
            <a:endParaRPr b="1" sz="1500">
              <a:solidFill>
                <a:srgbClr val="9C254D"/>
              </a:solidFill>
              <a:latin typeface="Mada"/>
              <a:ea typeface="Mada"/>
              <a:cs typeface="Mada"/>
              <a:sym typeface="Mada"/>
            </a:endParaRPr>
          </a:p>
          <a:p>
            <a:pPr indent="-279400" lvl="0" marL="457200" rtl="0" algn="l">
              <a:spcBef>
                <a:spcPts val="0"/>
              </a:spcBef>
              <a:spcAft>
                <a:spcPts val="0"/>
              </a:spcAft>
              <a:buClr>
                <a:schemeClr val="dk1"/>
              </a:buClr>
              <a:buSzPts val="800"/>
              <a:buFont typeface="Mada"/>
              <a:buChar char="●"/>
            </a:pPr>
            <a:r>
              <a:rPr lang="ar" sz="1000">
                <a:latin typeface="Mada"/>
                <a:ea typeface="Mada"/>
                <a:cs typeface="Mada"/>
                <a:sym typeface="Mada"/>
              </a:rPr>
              <a:t>Patient with </a:t>
            </a:r>
            <a:r>
              <a:rPr b="1" lang="ar" sz="1000">
                <a:solidFill>
                  <a:srgbClr val="CC0000"/>
                </a:solidFill>
                <a:latin typeface="Mada"/>
                <a:ea typeface="Mada"/>
                <a:cs typeface="Mada"/>
                <a:sym typeface="Mada"/>
              </a:rPr>
              <a:t>AF related </a:t>
            </a:r>
            <a:r>
              <a:rPr b="1" lang="ar" sz="1000">
                <a:solidFill>
                  <a:srgbClr val="CC0000"/>
                </a:solidFill>
                <a:latin typeface="Mada"/>
                <a:ea typeface="Mada"/>
                <a:cs typeface="Mada"/>
                <a:sym typeface="Mada"/>
              </a:rPr>
              <a:t>Moderate or severe</a:t>
            </a:r>
            <a:r>
              <a:rPr b="1" lang="ar" sz="1000">
                <a:solidFill>
                  <a:srgbClr val="CC0000"/>
                </a:solidFill>
                <a:latin typeface="Mada"/>
                <a:ea typeface="Mada"/>
                <a:cs typeface="Mada"/>
                <a:sym typeface="Mada"/>
              </a:rPr>
              <a:t> </a:t>
            </a:r>
            <a:r>
              <a:rPr b="1" lang="ar" sz="1000">
                <a:solidFill>
                  <a:srgbClr val="CC0000"/>
                </a:solidFill>
                <a:latin typeface="Mada"/>
                <a:ea typeface="Mada"/>
                <a:cs typeface="Mada"/>
                <a:sym typeface="Mada"/>
              </a:rPr>
              <a:t>mitral stenosis</a:t>
            </a:r>
            <a:r>
              <a:rPr b="1" lang="ar" sz="1000">
                <a:solidFill>
                  <a:srgbClr val="CC0000"/>
                </a:solidFill>
                <a:latin typeface="Mada"/>
                <a:ea typeface="Mada"/>
                <a:cs typeface="Mada"/>
                <a:sym typeface="Mada"/>
              </a:rPr>
              <a:t> or the presence of a mechanical heart valve </a:t>
            </a:r>
            <a:r>
              <a:rPr b="1" lang="ar" sz="1000">
                <a:solidFill>
                  <a:srgbClr val="CC0000"/>
                </a:solidFill>
                <a:latin typeface="Mada"/>
                <a:ea typeface="Mada"/>
                <a:cs typeface="Mada"/>
                <a:sym typeface="Mada"/>
              </a:rPr>
              <a:t>should always be </a:t>
            </a:r>
            <a:r>
              <a:rPr b="1" lang="ar" sz="1000">
                <a:solidFill>
                  <a:srgbClr val="CC0000"/>
                </a:solidFill>
                <a:latin typeface="Mada"/>
                <a:ea typeface="Mada"/>
                <a:cs typeface="Mada"/>
                <a:sym typeface="Mada"/>
              </a:rPr>
              <a:t>anticoagulated</a:t>
            </a:r>
            <a:r>
              <a:rPr b="1" lang="ar" sz="1000">
                <a:solidFill>
                  <a:srgbClr val="CC0000"/>
                </a:solidFill>
                <a:latin typeface="Mada"/>
                <a:ea typeface="Mada"/>
                <a:cs typeface="Mada"/>
                <a:sym typeface="Mada"/>
              </a:rPr>
              <a:t> (With Warfarin)</a:t>
            </a:r>
            <a:r>
              <a:rPr lang="ar" sz="1000">
                <a:latin typeface="Mada"/>
                <a:ea typeface="Mada"/>
                <a:cs typeface="Mada"/>
                <a:sym typeface="Mada"/>
              </a:rPr>
              <a:t> because the risk is so high. In other patients, </a:t>
            </a:r>
            <a:r>
              <a:rPr b="1" lang="ar" sz="1000">
                <a:latin typeface="Mada"/>
                <a:ea typeface="Mada"/>
                <a:cs typeface="Mada"/>
                <a:sym typeface="Mada"/>
              </a:rPr>
              <a:t>CHA</a:t>
            </a:r>
            <a:r>
              <a:rPr b="1" baseline="-25000" lang="ar" sz="1000">
                <a:latin typeface="Mada"/>
                <a:ea typeface="Mada"/>
                <a:cs typeface="Mada"/>
                <a:sym typeface="Mada"/>
              </a:rPr>
              <a:t>2</a:t>
            </a:r>
            <a:r>
              <a:rPr b="1" lang="ar" sz="1000">
                <a:latin typeface="Mada"/>
                <a:ea typeface="Mada"/>
                <a:cs typeface="Mada"/>
                <a:sym typeface="Mada"/>
              </a:rPr>
              <a:t>DS</a:t>
            </a:r>
            <a:r>
              <a:rPr b="1" baseline="-25000" lang="ar" sz="1000">
                <a:latin typeface="Mada"/>
                <a:ea typeface="Mada"/>
                <a:cs typeface="Mada"/>
                <a:sym typeface="Mada"/>
              </a:rPr>
              <a:t>2</a:t>
            </a:r>
            <a:r>
              <a:rPr b="1" lang="ar" sz="1000">
                <a:latin typeface="Mada"/>
                <a:ea typeface="Mada"/>
                <a:cs typeface="Mada"/>
                <a:sym typeface="Mada"/>
              </a:rPr>
              <a:t>-VASc score</a:t>
            </a:r>
            <a:r>
              <a:rPr lang="ar" sz="1000">
                <a:latin typeface="Mada"/>
                <a:ea typeface="Mada"/>
                <a:cs typeface="Mada"/>
                <a:sym typeface="Mada"/>
              </a:rPr>
              <a:t> is used to assess the risk of stroke. </a:t>
            </a:r>
            <a:endParaRPr sz="1000">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latin typeface="Mada"/>
                <a:ea typeface="Mada"/>
                <a:cs typeface="Mada"/>
                <a:sym typeface="Mada"/>
              </a:rPr>
              <a:t>New Oral AntiCoagulants (NOAC) “</a:t>
            </a:r>
            <a:r>
              <a:rPr b="1" lang="ar" sz="1000">
                <a:solidFill>
                  <a:srgbClr val="CC0000"/>
                </a:solidFill>
                <a:latin typeface="Mada"/>
                <a:ea typeface="Mada"/>
                <a:cs typeface="Mada"/>
                <a:sym typeface="Mada"/>
              </a:rPr>
              <a:t>First line treatment</a:t>
            </a:r>
            <a:r>
              <a:rPr b="1" lang="ar" sz="1000">
                <a:solidFill>
                  <a:schemeClr val="dk1"/>
                </a:solidFill>
                <a:latin typeface="Mada"/>
                <a:ea typeface="Mada"/>
                <a:cs typeface="Mada"/>
                <a:sym typeface="Mada"/>
              </a:rPr>
              <a:t>”:</a:t>
            </a:r>
            <a:r>
              <a:rPr b="1" baseline="30000" lang="ar" sz="1000">
                <a:solidFill>
                  <a:srgbClr val="6AA84F"/>
                </a:solidFill>
                <a:latin typeface="Mada"/>
                <a:ea typeface="Mada"/>
                <a:cs typeface="Mada"/>
                <a:sym typeface="Mada"/>
              </a:rPr>
              <a:t>4</a:t>
            </a:r>
            <a:endParaRPr b="1" baseline="30000" sz="1000">
              <a:solidFill>
                <a:srgbClr val="6AA84F"/>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Dabigatran, Apixaban, Rivaroxaban, Edoxaban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Warfarin</a:t>
            </a:r>
            <a:r>
              <a:rPr b="1" baseline="30000" lang="ar" sz="1000">
                <a:solidFill>
                  <a:schemeClr val="dk1"/>
                </a:solidFill>
                <a:latin typeface="Mada"/>
                <a:ea typeface="Mada"/>
                <a:cs typeface="Mada"/>
                <a:sym typeface="Mada"/>
              </a:rPr>
              <a:t>5</a:t>
            </a:r>
            <a:r>
              <a:rPr b="1"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(Coumadin</a:t>
            </a:r>
            <a:r>
              <a:rPr lang="ar" sz="1000">
                <a:solidFill>
                  <a:schemeClr val="dk1"/>
                </a:solidFill>
                <a:latin typeface="Mada"/>
                <a:ea typeface="Mada"/>
                <a:cs typeface="Mada"/>
                <a:sym typeface="Mada"/>
              </a:rPr>
              <a:t>®</a:t>
            </a:r>
            <a:r>
              <a:rPr b="1" lang="ar" sz="1000">
                <a:solidFill>
                  <a:schemeClr val="dk1"/>
                </a:solidFill>
                <a:latin typeface="Mada"/>
                <a:ea typeface="Mada"/>
                <a:cs typeface="Mada"/>
                <a:sym typeface="Mada"/>
              </a:rPr>
              <a:t>) </a:t>
            </a:r>
            <a:r>
              <a:rPr b="1" lang="ar" sz="1000" u="sng">
                <a:solidFill>
                  <a:srgbClr val="CC0000"/>
                </a:solidFill>
                <a:latin typeface="Mada"/>
                <a:ea typeface="Mada"/>
                <a:cs typeface="Mada"/>
                <a:sym typeface="Mada"/>
              </a:rPr>
              <a:t>“used in cases of Mitral stenosis or if pt has metal valve”</a:t>
            </a:r>
            <a:endParaRPr b="1" sz="1000" u="sng">
              <a:solidFill>
                <a:srgbClr val="CC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WATCHMAN® device or surgery:  For removal/isolation of left atrial appendage.</a:t>
            </a:r>
            <a:endParaRPr sz="1000">
              <a:solidFill>
                <a:schemeClr val="dk1"/>
              </a:solidFill>
              <a:latin typeface="Mada"/>
              <a:ea typeface="Mada"/>
              <a:cs typeface="Mada"/>
              <a:sym typeface="Mada"/>
            </a:endParaRPr>
          </a:p>
        </p:txBody>
      </p:sp>
      <p:cxnSp>
        <p:nvCxnSpPr>
          <p:cNvPr id="315" name="Google Shape;315;p31"/>
          <p:cNvCxnSpPr>
            <a:stCxn id="306" idx="1"/>
            <a:endCxn id="312" idx="1"/>
          </p:cNvCxnSpPr>
          <p:nvPr/>
        </p:nvCxnSpPr>
        <p:spPr>
          <a:xfrm rot="5400000">
            <a:off x="799500" y="3421651"/>
            <a:ext cx="840600" cy="1530900"/>
          </a:xfrm>
          <a:prstGeom prst="bentConnector4">
            <a:avLst>
              <a:gd fmla="val 9810" name="adj1"/>
              <a:gd fmla="val 115552" name="adj2"/>
            </a:avLst>
          </a:prstGeom>
          <a:noFill/>
          <a:ln cap="flat" cmpd="sng" w="9525">
            <a:solidFill>
              <a:srgbClr val="9C254D"/>
            </a:solidFill>
            <a:prstDash val="solid"/>
            <a:round/>
            <a:headEnd len="med" w="med" type="none"/>
            <a:tailEnd len="med" w="med" type="none"/>
          </a:ln>
        </p:spPr>
      </p:cxnSp>
      <p:cxnSp>
        <p:nvCxnSpPr>
          <p:cNvPr id="316" name="Google Shape;316;p31"/>
          <p:cNvCxnSpPr>
            <a:stCxn id="306" idx="1"/>
            <a:endCxn id="313" idx="1"/>
          </p:cNvCxnSpPr>
          <p:nvPr/>
        </p:nvCxnSpPr>
        <p:spPr>
          <a:xfrm rot="5400000">
            <a:off x="-203850" y="4419001"/>
            <a:ext cx="2841300" cy="1536900"/>
          </a:xfrm>
          <a:prstGeom prst="bentConnector4">
            <a:avLst>
              <a:gd fmla="val 2861" name="adj1"/>
              <a:gd fmla="val 115489" name="adj2"/>
            </a:avLst>
          </a:prstGeom>
          <a:noFill/>
          <a:ln cap="flat" cmpd="sng" w="9525">
            <a:solidFill>
              <a:srgbClr val="9C254D"/>
            </a:solidFill>
            <a:prstDash val="solid"/>
            <a:round/>
            <a:headEnd len="med" w="med" type="none"/>
            <a:tailEnd len="med" w="med" type="none"/>
          </a:ln>
        </p:spPr>
      </p:cxnSp>
      <p:cxnSp>
        <p:nvCxnSpPr>
          <p:cNvPr id="317" name="Google Shape;317;p31"/>
          <p:cNvCxnSpPr>
            <a:stCxn id="306" idx="1"/>
            <a:endCxn id="314" idx="1"/>
          </p:cNvCxnSpPr>
          <p:nvPr/>
        </p:nvCxnSpPr>
        <p:spPr>
          <a:xfrm rot="5400000">
            <a:off x="-1211850" y="5427001"/>
            <a:ext cx="4857300" cy="1536900"/>
          </a:xfrm>
          <a:prstGeom prst="bentConnector4">
            <a:avLst>
              <a:gd fmla="val 1674" name="adj1"/>
              <a:gd fmla="val 115489" name="adj2"/>
            </a:avLst>
          </a:prstGeom>
          <a:noFill/>
          <a:ln cap="flat" cmpd="sng" w="9525">
            <a:solidFill>
              <a:srgbClr val="9C254D"/>
            </a:solidFill>
            <a:prstDash val="solid"/>
            <a:round/>
            <a:headEnd len="med" w="med" type="none"/>
            <a:tailEnd len="med" w="med" type="none"/>
          </a:ln>
        </p:spPr>
      </p:cxnSp>
      <p:sp>
        <p:nvSpPr>
          <p:cNvPr id="318" name="Google Shape;318;p31"/>
          <p:cNvSpPr txBox="1"/>
          <p:nvPr/>
        </p:nvSpPr>
        <p:spPr>
          <a:xfrm>
            <a:off x="-20300" y="9340825"/>
            <a:ext cx="7612800" cy="13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1C4588"/>
                </a:solidFill>
                <a:latin typeface="Mada"/>
                <a:ea typeface="Mada"/>
                <a:cs typeface="Mada"/>
                <a:sym typeface="Mada"/>
              </a:rPr>
              <a:t>1</a:t>
            </a:r>
            <a:r>
              <a:rPr lang="ar" sz="800">
                <a:solidFill>
                  <a:srgbClr val="1C4588"/>
                </a:solidFill>
                <a:latin typeface="Mada"/>
                <a:ea typeface="Mada"/>
                <a:cs typeface="Mada"/>
                <a:sym typeface="Mada"/>
              </a:rPr>
              <a:t>- In exceptional cases, poorly controlled and symptomatic AF can be treated by implanting a permanent pacemaker and then deliberately inducing complete AV nodal block with catheter ablation. This is known as the ‘pace and ablate’ strategy.</a:t>
            </a:r>
            <a:endParaRPr sz="800">
              <a:solidFill>
                <a:srgbClr val="1C4588"/>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2- The most effective antiarrhythmic drug for AF is amiodarone followed by </a:t>
            </a:r>
            <a:r>
              <a:rPr lang="ar" sz="800">
                <a:solidFill>
                  <a:srgbClr val="6AA84F"/>
                </a:solidFill>
                <a:latin typeface="Mada"/>
                <a:ea typeface="Mada"/>
                <a:cs typeface="Mada"/>
                <a:sym typeface="Mada"/>
              </a:rPr>
              <a:t>flecainide</a:t>
            </a:r>
            <a:r>
              <a:rPr lang="ar" sz="800">
                <a:solidFill>
                  <a:srgbClr val="6AA84F"/>
                </a:solidFill>
                <a:latin typeface="Mada"/>
                <a:ea typeface="Mada"/>
                <a:cs typeface="Mada"/>
                <a:sym typeface="Mada"/>
              </a:rPr>
              <a:t> and propafenone. The problem with amiodarone is it’s sides effects</a:t>
            </a:r>
            <a:r>
              <a:rPr lang="ar" sz="800">
                <a:solidFill>
                  <a:srgbClr val="1C4588"/>
                </a:solidFill>
                <a:latin typeface="Mada"/>
                <a:ea typeface="Mada"/>
                <a:cs typeface="Mada"/>
                <a:sym typeface="Mada"/>
              </a:rPr>
              <a:t> (e.g. </a:t>
            </a:r>
            <a:r>
              <a:rPr lang="ar" sz="800">
                <a:solidFill>
                  <a:srgbClr val="1C4588"/>
                </a:solidFill>
                <a:latin typeface="Mada"/>
                <a:ea typeface="Mada"/>
                <a:cs typeface="Mada"/>
                <a:sym typeface="Mada"/>
              </a:rPr>
              <a:t>Photosensitivity</a:t>
            </a:r>
            <a:r>
              <a:rPr lang="ar" sz="800">
                <a:solidFill>
                  <a:srgbClr val="1C4588"/>
                </a:solidFill>
                <a:latin typeface="Mada"/>
                <a:ea typeface="Mada"/>
                <a:cs typeface="Mada"/>
                <a:sym typeface="Mada"/>
              </a:rPr>
              <a:t> skin discoloration, corneal deposits, thyroid dysfunction, alveolitis, nausea and vomiting, hepatotoxicity, peripheral neuropathy, torsade de pointes; potentiates digoxin and warfarin) </a:t>
            </a:r>
            <a:r>
              <a:rPr lang="ar" sz="800">
                <a:solidFill>
                  <a:srgbClr val="6AA84F"/>
                </a:solidFill>
                <a:latin typeface="Mada"/>
                <a:ea typeface="Mada"/>
                <a:cs typeface="Mada"/>
                <a:sym typeface="Mada"/>
              </a:rPr>
              <a:t>so it’s usually reserved for old people (&gt;70), but for young people </a:t>
            </a:r>
            <a:r>
              <a:rPr lang="ar" sz="800">
                <a:solidFill>
                  <a:srgbClr val="6AA84F"/>
                </a:solidFill>
                <a:latin typeface="Mada"/>
                <a:ea typeface="Mada"/>
                <a:cs typeface="Mada"/>
                <a:sym typeface="Mada"/>
              </a:rPr>
              <a:t>flecainide</a:t>
            </a:r>
            <a:r>
              <a:rPr lang="ar" sz="800">
                <a:solidFill>
                  <a:srgbClr val="6AA84F"/>
                </a:solidFill>
                <a:latin typeface="Mada"/>
                <a:ea typeface="Mada"/>
                <a:cs typeface="Mada"/>
                <a:sym typeface="Mada"/>
              </a:rPr>
              <a:t> and propafenone are better.</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1C4588"/>
                </a:solidFill>
                <a:latin typeface="Mada"/>
                <a:ea typeface="Mada"/>
                <a:cs typeface="Mada"/>
                <a:sym typeface="Mada"/>
              </a:rPr>
              <a:t>3- Catheter ablation is sometimes used to restore and maintain sinus rhythm in resistant cases </a:t>
            </a:r>
            <a:endParaRPr sz="800">
              <a:solidFill>
                <a:srgbClr val="1C4588"/>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4- The anticoagulants used for AF d</a:t>
            </a:r>
            <a:r>
              <a:rPr lang="ar" sz="800">
                <a:solidFill>
                  <a:srgbClr val="6AA84F"/>
                </a:solidFill>
                <a:latin typeface="Mada"/>
                <a:ea typeface="Mada"/>
                <a:cs typeface="Mada"/>
                <a:sym typeface="Mada"/>
              </a:rPr>
              <a:t>ecrease the risk of stroke by almost 70% (except aspirin by 20%). In general the NOACs are better than warfarin why? Because of no need of monitoring (in warfarin you have to keep the INR between 1-3), No Drug food interaction (in warfarin, the patient can’t eat Vit K containing food), Minimum Drug-Drug interaction. </a:t>
            </a:r>
            <a:r>
              <a:rPr b="1" lang="ar" sz="800">
                <a:solidFill>
                  <a:srgbClr val="CC0000"/>
                </a:solidFill>
                <a:latin typeface="Mada"/>
                <a:ea typeface="Mada"/>
                <a:cs typeface="Mada"/>
                <a:sym typeface="Mada"/>
              </a:rPr>
              <a:t>BUT REMEMBER YOU SHOULDN’T GIVE THESE DRUGS TO PATIENTS WITH MITRAL STENOSIS OR MECHANICAL VALVE!! (</a:t>
            </a:r>
            <a:r>
              <a:rPr b="1" lang="ar" sz="700">
                <a:solidFill>
                  <a:srgbClr val="CC0000"/>
                </a:solidFill>
                <a:latin typeface="Mada"/>
                <a:ea typeface="Mada"/>
                <a:cs typeface="Mada"/>
                <a:sym typeface="Mada"/>
              </a:rPr>
              <a:t>The first line for them is VKA “warfarin”</a:t>
            </a:r>
            <a:r>
              <a:rPr b="1" lang="ar" sz="800">
                <a:solidFill>
                  <a:srgbClr val="CC0000"/>
                </a:solidFill>
                <a:latin typeface="Mada"/>
                <a:ea typeface="Mada"/>
                <a:cs typeface="Mada"/>
                <a:sym typeface="Mada"/>
              </a:rPr>
              <a:t>)</a:t>
            </a:r>
            <a:endParaRPr b="1" sz="800">
              <a:solidFill>
                <a:srgbClr val="CC0000"/>
              </a:solidFill>
              <a:latin typeface="Mada"/>
              <a:ea typeface="Mada"/>
              <a:cs typeface="Mada"/>
              <a:sym typeface="Mada"/>
            </a:endParaRPr>
          </a:p>
          <a:p>
            <a:pPr indent="0" lvl="0" marL="0" rtl="0" algn="l">
              <a:spcBef>
                <a:spcPts val="0"/>
              </a:spcBef>
              <a:spcAft>
                <a:spcPts val="0"/>
              </a:spcAft>
              <a:buNone/>
            </a:pPr>
            <a:r>
              <a:rPr lang="ar" sz="800">
                <a:solidFill>
                  <a:srgbClr val="1C4588"/>
                </a:solidFill>
                <a:latin typeface="Mada"/>
                <a:ea typeface="Mada"/>
                <a:cs typeface="Mada"/>
                <a:sym typeface="Mada"/>
              </a:rPr>
              <a:t>5- Most patients should be anticoagulated (INR 2.0-3.0) long term: the exception being young patients (&lt;65 years) with lone AF. This latter group is treated with aspirin alone.</a:t>
            </a:r>
            <a:endParaRPr sz="800">
              <a:solidFill>
                <a:srgbClr val="1C4588"/>
              </a:solidFill>
              <a:latin typeface="Mada"/>
              <a:ea typeface="Mada"/>
              <a:cs typeface="Mada"/>
              <a:sym typeface="Mada"/>
            </a:endParaRPr>
          </a:p>
        </p:txBody>
      </p:sp>
      <p:sp>
        <p:nvSpPr>
          <p:cNvPr id="319" name="Google Shape;319;p31"/>
          <p:cNvSpPr txBox="1"/>
          <p:nvPr/>
        </p:nvSpPr>
        <p:spPr>
          <a:xfrm>
            <a:off x="5440250" y="5410925"/>
            <a:ext cx="17691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500" u="sng">
                <a:solidFill>
                  <a:schemeClr val="hlink"/>
                </a:solidFill>
                <a:latin typeface="Mada"/>
                <a:ea typeface="Mada"/>
                <a:cs typeface="Mada"/>
                <a:sym typeface="Mada"/>
                <a:hlinkClick r:id="rId3"/>
              </a:rPr>
              <a:t>Click here</a:t>
            </a:r>
            <a:r>
              <a:rPr lang="ar" sz="500">
                <a:solidFill>
                  <a:srgbClr val="6FA8DC"/>
                </a:solidFill>
                <a:latin typeface="Mada"/>
                <a:ea typeface="Mada"/>
                <a:cs typeface="Mada"/>
                <a:sym typeface="Mada"/>
              </a:rPr>
              <a:t> </a:t>
            </a:r>
            <a:r>
              <a:rPr lang="ar" sz="500">
                <a:solidFill>
                  <a:srgbClr val="B7B7B7"/>
                </a:solidFill>
                <a:latin typeface="Mada"/>
                <a:ea typeface="Mada"/>
                <a:cs typeface="Mada"/>
                <a:sym typeface="Mada"/>
              </a:rPr>
              <a:t>for a summary of all </a:t>
            </a:r>
            <a:r>
              <a:rPr lang="ar" sz="500">
                <a:solidFill>
                  <a:srgbClr val="B7B7B7"/>
                </a:solidFill>
                <a:latin typeface="Mada"/>
                <a:ea typeface="Mada"/>
                <a:cs typeface="Mada"/>
                <a:sym typeface="Mada"/>
              </a:rPr>
              <a:t>antiarrhythmics (EXTRA!!)</a:t>
            </a:r>
            <a:endParaRPr sz="500">
              <a:solidFill>
                <a:srgbClr val="B7B7B7"/>
              </a:solidFill>
              <a:latin typeface="Mada"/>
              <a:ea typeface="Mada"/>
              <a:cs typeface="Mada"/>
              <a:sym typeface="Mada"/>
            </a:endParaRPr>
          </a:p>
        </p:txBody>
      </p:sp>
      <p:cxnSp>
        <p:nvCxnSpPr>
          <p:cNvPr id="320" name="Google Shape;320;p31"/>
          <p:cNvCxnSpPr/>
          <p:nvPr/>
        </p:nvCxnSpPr>
        <p:spPr>
          <a:xfrm rot="10800000">
            <a:off x="8900" y="9392450"/>
            <a:ext cx="7612800" cy="0"/>
          </a:xfrm>
          <a:prstGeom prst="straightConnector1">
            <a:avLst/>
          </a:prstGeom>
          <a:noFill/>
          <a:ln cap="flat" cmpd="sng" w="28575">
            <a:solidFill>
              <a:srgbClr val="9C254D"/>
            </a:solidFill>
            <a:prstDash val="dot"/>
            <a:round/>
            <a:headEnd len="med" w="med" type="none"/>
            <a:tailEnd len="med" w="med" type="none"/>
          </a:ln>
        </p:spPr>
      </p:cxnSp>
      <p:sp>
        <p:nvSpPr>
          <p:cNvPr id="321" name="Google Shape;321;p31"/>
          <p:cNvSpPr/>
          <p:nvPr/>
        </p:nvSpPr>
        <p:spPr>
          <a:xfrm>
            <a:off x="633400" y="8218250"/>
            <a:ext cx="185700" cy="1602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1"/>
          <p:cNvSpPr/>
          <p:nvPr/>
        </p:nvSpPr>
        <p:spPr>
          <a:xfrm>
            <a:off x="528625" y="7239600"/>
            <a:ext cx="185700" cy="1602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1"/>
          <p:cNvSpPr/>
          <p:nvPr/>
        </p:nvSpPr>
        <p:spPr>
          <a:xfrm>
            <a:off x="5806200" y="2190725"/>
            <a:ext cx="737400" cy="3576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500" u="sng">
                <a:solidFill>
                  <a:srgbClr val="FF0000"/>
                </a:solidFill>
                <a:latin typeface="Mada Black"/>
                <a:ea typeface="Mada Black"/>
                <a:cs typeface="Mada Black"/>
                <a:sym typeface="Mada Black"/>
              </a:rPr>
              <a:t>A</a:t>
            </a:r>
            <a:r>
              <a:rPr lang="ar" sz="1500" u="sng">
                <a:solidFill>
                  <a:srgbClr val="0000FF"/>
                </a:solidFill>
                <a:latin typeface="Mada Black"/>
                <a:ea typeface="Mada Black"/>
                <a:cs typeface="Mada Black"/>
                <a:sym typeface="Mada Black"/>
              </a:rPr>
              <a:t>B</a:t>
            </a:r>
            <a:r>
              <a:rPr lang="ar" sz="1500" u="sng">
                <a:solidFill>
                  <a:srgbClr val="38761D"/>
                </a:solidFill>
                <a:latin typeface="Mada Black"/>
                <a:ea typeface="Mada Black"/>
                <a:cs typeface="Mada Black"/>
                <a:sym typeface="Mada Black"/>
              </a:rPr>
              <a:t>C</a:t>
            </a:r>
            <a:r>
              <a:rPr lang="ar" sz="1500" u="sng">
                <a:solidFill>
                  <a:srgbClr val="E69138"/>
                </a:solidFill>
                <a:latin typeface="Mada Black"/>
                <a:ea typeface="Mada Black"/>
                <a:cs typeface="Mada Black"/>
                <a:sym typeface="Mada Black"/>
              </a:rPr>
              <a:t>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29" name="Google Shape;329;p32"/>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Management cont’</a:t>
            </a:r>
            <a:endParaRPr>
              <a:latin typeface="Mada Black"/>
              <a:ea typeface="Mada Black"/>
              <a:cs typeface="Mada Black"/>
              <a:sym typeface="Mada Black"/>
            </a:endParaRPr>
          </a:p>
        </p:txBody>
      </p:sp>
      <p:sp>
        <p:nvSpPr>
          <p:cNvPr id="330" name="Google Shape;330;p32"/>
          <p:cNvSpPr txBox="1"/>
          <p:nvPr/>
        </p:nvSpPr>
        <p:spPr>
          <a:xfrm>
            <a:off x="247500" y="802125"/>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CC0000"/>
              </a:buClr>
              <a:buSzPts val="2200"/>
              <a:buFont typeface="Mada"/>
              <a:buChar char="◄"/>
            </a:pPr>
            <a:r>
              <a:rPr b="1" lang="ar" sz="2200">
                <a:solidFill>
                  <a:srgbClr val="CC0000"/>
                </a:solidFill>
                <a:highlight>
                  <a:srgbClr val="F5E9ED"/>
                </a:highlight>
                <a:latin typeface="Mada"/>
                <a:ea typeface="Mada"/>
                <a:cs typeface="Mada"/>
                <a:sym typeface="Mada"/>
              </a:rPr>
              <a:t>CHA</a:t>
            </a:r>
            <a:r>
              <a:rPr b="1" baseline="-25000" lang="ar" sz="2200">
                <a:solidFill>
                  <a:srgbClr val="CC0000"/>
                </a:solidFill>
                <a:highlight>
                  <a:srgbClr val="F5E9ED"/>
                </a:highlight>
                <a:latin typeface="Mada"/>
                <a:ea typeface="Mada"/>
                <a:cs typeface="Mada"/>
                <a:sym typeface="Mada"/>
              </a:rPr>
              <a:t>2</a:t>
            </a:r>
            <a:r>
              <a:rPr b="1" lang="ar" sz="2200">
                <a:solidFill>
                  <a:srgbClr val="CC0000"/>
                </a:solidFill>
                <a:highlight>
                  <a:srgbClr val="F5E9ED"/>
                </a:highlight>
                <a:latin typeface="Mada"/>
                <a:ea typeface="Mada"/>
                <a:cs typeface="Mada"/>
                <a:sym typeface="Mada"/>
              </a:rPr>
              <a:t>DS</a:t>
            </a:r>
            <a:r>
              <a:rPr b="1" baseline="-25000" lang="ar" sz="2200">
                <a:solidFill>
                  <a:srgbClr val="CC0000"/>
                </a:solidFill>
                <a:highlight>
                  <a:srgbClr val="F5E9ED"/>
                </a:highlight>
                <a:latin typeface="Mada"/>
                <a:ea typeface="Mada"/>
                <a:cs typeface="Mada"/>
                <a:sym typeface="Mada"/>
              </a:rPr>
              <a:t>2</a:t>
            </a:r>
            <a:r>
              <a:rPr b="1" lang="ar" sz="2200">
                <a:solidFill>
                  <a:srgbClr val="CC0000"/>
                </a:solidFill>
                <a:highlight>
                  <a:srgbClr val="F5E9ED"/>
                </a:highlight>
                <a:latin typeface="Mada"/>
                <a:ea typeface="Mada"/>
                <a:cs typeface="Mada"/>
                <a:sym typeface="Mada"/>
              </a:rPr>
              <a:t>-VASc scoring system</a:t>
            </a:r>
            <a:endParaRPr b="1" sz="2200">
              <a:solidFill>
                <a:srgbClr val="CC0000"/>
              </a:solidFill>
              <a:highlight>
                <a:srgbClr val="F5E9ED"/>
              </a:highlight>
              <a:latin typeface="Mada"/>
              <a:ea typeface="Mada"/>
              <a:cs typeface="Mada"/>
              <a:sym typeface="Mada"/>
            </a:endParaRPr>
          </a:p>
        </p:txBody>
      </p:sp>
      <p:pic>
        <p:nvPicPr>
          <p:cNvPr id="331" name="Google Shape;331;p32"/>
          <p:cNvPicPr preferRelativeResize="0"/>
          <p:nvPr/>
        </p:nvPicPr>
        <p:blipFill>
          <a:blip r:embed="rId3">
            <a:alphaModFix/>
          </a:blip>
          <a:stretch>
            <a:fillRect/>
          </a:stretch>
        </p:blipFill>
        <p:spPr>
          <a:xfrm>
            <a:off x="471875" y="1862325"/>
            <a:ext cx="2824495" cy="2575426"/>
          </a:xfrm>
          <a:prstGeom prst="rect">
            <a:avLst/>
          </a:prstGeom>
          <a:noFill/>
          <a:ln cap="flat" cmpd="sng" w="28575">
            <a:solidFill>
              <a:srgbClr val="CC0000"/>
            </a:solidFill>
            <a:prstDash val="solid"/>
            <a:round/>
            <a:headEnd len="sm" w="sm" type="none"/>
            <a:tailEnd len="sm" w="sm" type="none"/>
          </a:ln>
        </p:spPr>
      </p:pic>
      <p:sp>
        <p:nvSpPr>
          <p:cNvPr id="332" name="Google Shape;332;p32"/>
          <p:cNvSpPr txBox="1"/>
          <p:nvPr/>
        </p:nvSpPr>
        <p:spPr>
          <a:xfrm>
            <a:off x="628125" y="1252725"/>
            <a:ext cx="6380400" cy="789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AA84F"/>
              </a:buClr>
              <a:buSzPts val="1300"/>
              <a:buFont typeface="Mada"/>
              <a:buChar char="●"/>
            </a:pPr>
            <a:r>
              <a:rPr lang="ar" sz="1300">
                <a:solidFill>
                  <a:srgbClr val="6AA84F"/>
                </a:solidFill>
                <a:latin typeface="Mada"/>
                <a:ea typeface="Mada"/>
                <a:cs typeface="Mada"/>
                <a:sym typeface="Mada"/>
              </a:rPr>
              <a:t>A scoring system used to identify which patient is at high risk of thromboembolic complications and will benefit from anticoagulation therapy.</a:t>
            </a:r>
            <a:endParaRPr sz="1300">
              <a:solidFill>
                <a:srgbClr val="6AA84F"/>
              </a:solidFill>
              <a:latin typeface="Mada"/>
              <a:ea typeface="Mada"/>
              <a:cs typeface="Mada"/>
              <a:sym typeface="Mada"/>
            </a:endParaRPr>
          </a:p>
        </p:txBody>
      </p:sp>
      <p:pic>
        <p:nvPicPr>
          <p:cNvPr id="333" name="Google Shape;333;p32"/>
          <p:cNvPicPr preferRelativeResize="0"/>
          <p:nvPr/>
        </p:nvPicPr>
        <p:blipFill rotWithShape="1">
          <a:blip r:embed="rId4">
            <a:alphaModFix/>
          </a:blip>
          <a:srcRect b="0" l="1244" r="0" t="0"/>
          <a:stretch/>
        </p:blipFill>
        <p:spPr>
          <a:xfrm>
            <a:off x="3693825" y="1862325"/>
            <a:ext cx="3806750" cy="3131488"/>
          </a:xfrm>
          <a:prstGeom prst="rect">
            <a:avLst/>
          </a:prstGeom>
          <a:noFill/>
          <a:ln cap="flat" cmpd="sng" w="28575">
            <a:solidFill>
              <a:srgbClr val="CC0000"/>
            </a:solidFill>
            <a:prstDash val="solid"/>
            <a:round/>
            <a:headEnd len="sm" w="sm" type="none"/>
            <a:tailEnd len="sm" w="sm" type="none"/>
          </a:ln>
        </p:spPr>
      </p:pic>
      <p:cxnSp>
        <p:nvCxnSpPr>
          <p:cNvPr id="334" name="Google Shape;334;p32"/>
          <p:cNvCxnSpPr/>
          <p:nvPr/>
        </p:nvCxnSpPr>
        <p:spPr>
          <a:xfrm flipH="1" rot="10800000">
            <a:off x="1355300" y="5617450"/>
            <a:ext cx="4827000" cy="12000"/>
          </a:xfrm>
          <a:prstGeom prst="straightConnector1">
            <a:avLst/>
          </a:prstGeom>
          <a:noFill/>
          <a:ln cap="flat" cmpd="sng" w="38100">
            <a:solidFill>
              <a:srgbClr val="B52B59"/>
            </a:solidFill>
            <a:prstDash val="solid"/>
            <a:round/>
            <a:headEnd len="med" w="med" type="diamond"/>
            <a:tailEnd len="med" w="med" type="diamond"/>
          </a:ln>
        </p:spPr>
      </p:cxnSp>
      <p:sp>
        <p:nvSpPr>
          <p:cNvPr id="335" name="Google Shape;335;p32"/>
          <p:cNvSpPr txBox="1"/>
          <p:nvPr/>
        </p:nvSpPr>
        <p:spPr>
          <a:xfrm>
            <a:off x="1355300" y="5068175"/>
            <a:ext cx="48270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Management </a:t>
            </a:r>
            <a:r>
              <a:rPr lang="ar" sz="2600">
                <a:solidFill>
                  <a:schemeClr val="dk1"/>
                </a:solidFill>
                <a:latin typeface="Mada Black"/>
                <a:ea typeface="Mada Black"/>
                <a:cs typeface="Mada Black"/>
                <a:sym typeface="Mada Black"/>
              </a:rPr>
              <a:t>Summary </a:t>
            </a:r>
            <a:endParaRPr>
              <a:latin typeface="Mada Black"/>
              <a:ea typeface="Mada Black"/>
              <a:cs typeface="Mada Black"/>
              <a:sym typeface="Mada Black"/>
            </a:endParaRPr>
          </a:p>
        </p:txBody>
      </p:sp>
      <p:pic>
        <p:nvPicPr>
          <p:cNvPr id="336" name="Google Shape;336;p32"/>
          <p:cNvPicPr preferRelativeResize="0"/>
          <p:nvPr/>
        </p:nvPicPr>
        <p:blipFill>
          <a:blip r:embed="rId5">
            <a:alphaModFix/>
          </a:blip>
          <a:stretch>
            <a:fillRect/>
          </a:stretch>
        </p:blipFill>
        <p:spPr>
          <a:xfrm>
            <a:off x="76200" y="5806175"/>
            <a:ext cx="4570551" cy="3749349"/>
          </a:xfrm>
          <a:prstGeom prst="rect">
            <a:avLst/>
          </a:prstGeom>
          <a:noFill/>
          <a:ln>
            <a:noFill/>
          </a:ln>
        </p:spPr>
      </p:pic>
      <p:pic>
        <p:nvPicPr>
          <p:cNvPr id="337" name="Google Shape;337;p32"/>
          <p:cNvPicPr preferRelativeResize="0"/>
          <p:nvPr/>
        </p:nvPicPr>
        <p:blipFill>
          <a:blip r:embed="rId6">
            <a:alphaModFix/>
          </a:blip>
          <a:stretch>
            <a:fillRect/>
          </a:stretch>
        </p:blipFill>
        <p:spPr>
          <a:xfrm>
            <a:off x="3977246" y="6483524"/>
            <a:ext cx="3337879" cy="1705551"/>
          </a:xfrm>
          <a:prstGeom prst="rect">
            <a:avLst/>
          </a:prstGeom>
          <a:noFill/>
          <a:ln>
            <a:noFill/>
          </a:ln>
        </p:spPr>
      </p:pic>
      <p:cxnSp>
        <p:nvCxnSpPr>
          <p:cNvPr id="338" name="Google Shape;338;p32"/>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339" name="Google Shape;339;p32"/>
          <p:cNvSpPr/>
          <p:nvPr/>
        </p:nvSpPr>
        <p:spPr>
          <a:xfrm>
            <a:off x="76200" y="4514150"/>
            <a:ext cx="3524100" cy="5421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0 → Low risk (No need for anticoagulants)</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1→ Moderate risk (the need of anticoagulants is controversial)</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or more → High risk (Requires anticoagulation)</a:t>
            </a:r>
            <a:endParaRPr sz="1100">
              <a:solidFill>
                <a:srgbClr val="6AA84F"/>
              </a:solidFill>
              <a:latin typeface="Mada"/>
              <a:ea typeface="Mada"/>
              <a:cs typeface="Mada"/>
              <a:sym typeface="Mada"/>
            </a:endParaRPr>
          </a:p>
        </p:txBody>
      </p:sp>
      <p:sp>
        <p:nvSpPr>
          <p:cNvPr id="340" name="Google Shape;340;p32"/>
          <p:cNvSpPr/>
          <p:nvPr/>
        </p:nvSpPr>
        <p:spPr>
          <a:xfrm>
            <a:off x="6845811" y="4653950"/>
            <a:ext cx="568200" cy="2493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500">
                <a:solidFill>
                  <a:srgbClr val="6AA84F"/>
                </a:solidFill>
                <a:latin typeface="Mada"/>
                <a:ea typeface="Mada"/>
                <a:cs typeface="Mada"/>
                <a:sym typeface="Mada"/>
              </a:rPr>
              <a:t>VKA = vitamin K antagonists</a:t>
            </a:r>
            <a:endParaRPr sz="500">
              <a:solidFill>
                <a:srgbClr val="6AA84F"/>
              </a:solidFill>
              <a:latin typeface="Mada"/>
              <a:ea typeface="Mada"/>
              <a:cs typeface="Mada"/>
              <a:sym typeface="Mada"/>
            </a:endParaRPr>
          </a:p>
        </p:txBody>
      </p:sp>
      <p:sp>
        <p:nvSpPr>
          <p:cNvPr id="341" name="Google Shape;341;p32"/>
          <p:cNvSpPr/>
          <p:nvPr/>
        </p:nvSpPr>
        <p:spPr>
          <a:xfrm>
            <a:off x="6149700" y="4653950"/>
            <a:ext cx="651300" cy="2625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500">
                <a:solidFill>
                  <a:srgbClr val="6AA84F"/>
                </a:solidFill>
                <a:latin typeface="Mada"/>
                <a:ea typeface="Mada"/>
                <a:cs typeface="Mada"/>
                <a:sym typeface="Mada"/>
              </a:rPr>
              <a:t>NOAC= new oral anticoagulants</a:t>
            </a:r>
            <a:endParaRPr sz="500">
              <a:solidFill>
                <a:srgbClr val="6AA84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47" name="Google Shape;347;p33"/>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Other Arrhythmias</a:t>
            </a:r>
            <a:endParaRPr>
              <a:latin typeface="Mada Black"/>
              <a:ea typeface="Mada Black"/>
              <a:cs typeface="Mada Black"/>
              <a:sym typeface="Mada Black"/>
            </a:endParaRPr>
          </a:p>
        </p:txBody>
      </p:sp>
      <p:graphicFrame>
        <p:nvGraphicFramePr>
          <p:cNvPr id="348" name="Google Shape;348;p33"/>
          <p:cNvGraphicFramePr/>
          <p:nvPr/>
        </p:nvGraphicFramePr>
        <p:xfrm>
          <a:off x="237200" y="840275"/>
          <a:ext cx="3000000" cy="3000000"/>
        </p:xfrm>
        <a:graphic>
          <a:graphicData uri="http://schemas.openxmlformats.org/drawingml/2006/table">
            <a:tbl>
              <a:tblPr>
                <a:noFill/>
                <a:tableStyleId>{57E15042-D3CB-47D3-93F3-641BC8726E4C}</a:tableStyleId>
              </a:tblPr>
              <a:tblGrid>
                <a:gridCol w="1503625"/>
                <a:gridCol w="2242000"/>
                <a:gridCol w="2143400"/>
                <a:gridCol w="1263775"/>
              </a:tblGrid>
              <a:tr h="534700">
                <a:tc>
                  <a:txBody>
                    <a:bodyPr/>
                    <a:lstStyle/>
                    <a:p>
                      <a:pPr indent="0" lvl="0" marL="0" rtl="0" algn="ctr">
                        <a:spcBef>
                          <a:spcPts val="0"/>
                        </a:spcBef>
                        <a:spcAft>
                          <a:spcPts val="0"/>
                        </a:spcAft>
                        <a:buNone/>
                      </a:pPr>
                      <a:r>
                        <a:rPr lang="ar" sz="1500">
                          <a:solidFill>
                            <a:srgbClr val="FFFFFF"/>
                          </a:solidFill>
                          <a:latin typeface="Mada Black"/>
                          <a:ea typeface="Mada Black"/>
                          <a:cs typeface="Mada Black"/>
                          <a:sym typeface="Mada Black"/>
                        </a:rPr>
                        <a:t>Type of arrhythmia</a:t>
                      </a:r>
                      <a:endParaRPr sz="1500">
                        <a:solidFill>
                          <a:srgbClr val="FFFFFF"/>
                        </a:solidFill>
                        <a:latin typeface="Mada Black"/>
                        <a:ea typeface="Mada Black"/>
                        <a:cs typeface="Mada Black"/>
                        <a:sym typeface="Mada Black"/>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lang="ar" sz="1500">
                          <a:solidFill>
                            <a:srgbClr val="FFFFFF"/>
                          </a:solidFill>
                          <a:latin typeface="Mada Black"/>
                          <a:ea typeface="Mada Black"/>
                          <a:cs typeface="Mada Black"/>
                          <a:sym typeface="Mada Black"/>
                        </a:rPr>
                        <a:t>General info</a:t>
                      </a:r>
                      <a:endParaRPr sz="1500">
                        <a:solidFill>
                          <a:srgbClr val="FFFFFF"/>
                        </a:solidFill>
                        <a:latin typeface="Mada Black"/>
                        <a:ea typeface="Mada Black"/>
                        <a:cs typeface="Mada Black"/>
                        <a:sym typeface="Mada Black"/>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lang="ar" sz="1500">
                          <a:solidFill>
                            <a:srgbClr val="FFFFFF"/>
                          </a:solidFill>
                          <a:latin typeface="Mada Black"/>
                          <a:ea typeface="Mada Black"/>
                          <a:cs typeface="Mada Black"/>
                          <a:sym typeface="Mada Black"/>
                        </a:rPr>
                        <a:t>ECG</a:t>
                      </a:r>
                      <a:endParaRPr sz="1500">
                        <a:solidFill>
                          <a:srgbClr val="FFFFFF"/>
                        </a:solidFill>
                        <a:latin typeface="Mada Black"/>
                        <a:ea typeface="Mada Black"/>
                        <a:cs typeface="Mada Black"/>
                        <a:sym typeface="Mada Black"/>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lang="ar">
                          <a:solidFill>
                            <a:srgbClr val="FFFFFF"/>
                          </a:solidFill>
                          <a:latin typeface="Mada Black"/>
                          <a:ea typeface="Mada Black"/>
                          <a:cs typeface="Mada Black"/>
                          <a:sym typeface="Mada Black"/>
                        </a:rPr>
                        <a:t>Management</a:t>
                      </a:r>
                      <a:endParaRPr>
                        <a:solidFill>
                          <a:srgbClr val="FFFFFF"/>
                        </a:solidFill>
                        <a:latin typeface="Mada Black"/>
                        <a:ea typeface="Mada Black"/>
                        <a:cs typeface="Mada Black"/>
                        <a:sym typeface="Mada Black"/>
                      </a:endParaRPr>
                    </a:p>
                  </a:txBody>
                  <a:tcPr marT="91425" marB="91425" marR="91425" marL="91425" anchor="ctr">
                    <a:solidFill>
                      <a:srgbClr val="9C254D"/>
                    </a:solidFill>
                  </a:tcPr>
                </a:tc>
              </a:tr>
              <a:tr h="16721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Atrial flutter</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98600" lvl="0" marL="1728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One irritable automaticity focus</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(macrocircuit)</a:t>
                      </a:r>
                      <a:r>
                        <a:rPr lang="ar" sz="1200">
                          <a:solidFill>
                            <a:srgbClr val="1C4588"/>
                          </a:solidFill>
                          <a:latin typeface="Mada"/>
                          <a:ea typeface="Mada"/>
                          <a:cs typeface="Mada"/>
                          <a:sym typeface="Mada"/>
                        </a:rPr>
                        <a:t> in the atria fires at about 250 to 350 bpm (typically very close to 300 bpm), giving rise to </a:t>
                      </a:r>
                      <a:r>
                        <a:rPr b="1" lang="ar" sz="1200" u="sng">
                          <a:solidFill>
                            <a:srgbClr val="CC0000"/>
                          </a:solidFill>
                          <a:latin typeface="Mada"/>
                          <a:ea typeface="Mada"/>
                          <a:cs typeface="Mada"/>
                          <a:sym typeface="Mada"/>
                        </a:rPr>
                        <a:t>regular</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atrial contractions.</a:t>
                      </a:r>
                      <a:endParaRPr sz="1200">
                        <a:solidFill>
                          <a:srgbClr val="1C4588"/>
                        </a:solidFill>
                        <a:latin typeface="Mada"/>
                        <a:ea typeface="Mada"/>
                        <a:cs typeface="Mada"/>
                        <a:sym typeface="Mada"/>
                      </a:endParaRPr>
                    </a:p>
                    <a:p>
                      <a:pPr indent="-198600" lvl="0" marL="1728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Causes:</a:t>
                      </a:r>
                      <a:r>
                        <a:rPr lang="ar" sz="1200">
                          <a:solidFill>
                            <a:srgbClr val="1C4588"/>
                          </a:solidFill>
                          <a:latin typeface="Mada"/>
                          <a:ea typeface="Mada"/>
                          <a:cs typeface="Mada"/>
                          <a:sym typeface="Mada"/>
                        </a:rPr>
                        <a:t> Heart disease: Heart failure (most common association), rheumatic heart disease, CAD, COPD, Atrial septal defect (ASD) </a:t>
                      </a:r>
                      <a:endParaRPr sz="1200">
                        <a:solidFill>
                          <a:srgbClr val="1C4588"/>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200">
                          <a:solidFill>
                            <a:srgbClr val="6AA84F"/>
                          </a:solidFill>
                          <a:latin typeface="Mada"/>
                          <a:ea typeface="Mada"/>
                          <a:cs typeface="Mada"/>
                          <a:sym typeface="Mada"/>
                        </a:rPr>
                        <a:t>ECG provides a </a:t>
                      </a:r>
                      <a:r>
                        <a:rPr b="1" lang="ar" sz="1200">
                          <a:solidFill>
                            <a:srgbClr val="6AA84F"/>
                          </a:solidFill>
                          <a:latin typeface="Mada"/>
                          <a:ea typeface="Mada"/>
                          <a:cs typeface="Mada"/>
                          <a:sym typeface="Mada"/>
                        </a:rPr>
                        <a:t>saw-tooth baseline</a:t>
                      </a:r>
                      <a:r>
                        <a:rPr lang="ar" sz="1200">
                          <a:solidFill>
                            <a:srgbClr val="6AA84F"/>
                          </a:solidFill>
                          <a:latin typeface="Mada"/>
                          <a:ea typeface="Mada"/>
                          <a:cs typeface="Mada"/>
                          <a:sym typeface="Mada"/>
                        </a:rPr>
                        <a:t>, with a QRS complex appearing after every second or third “tooth” (F wave).</a:t>
                      </a:r>
                      <a:endParaRPr sz="1200">
                        <a:solidFill>
                          <a:srgbClr val="6AA84F"/>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200">
                          <a:latin typeface="Mada"/>
                          <a:ea typeface="Mada"/>
                          <a:cs typeface="Mada"/>
                          <a:sym typeface="Mada"/>
                        </a:rPr>
                        <a:t>Similar to Atrial fibrillation treatment</a:t>
                      </a:r>
                      <a:r>
                        <a:rPr lang="ar" sz="1200">
                          <a:latin typeface="Mada"/>
                          <a:ea typeface="Mada"/>
                          <a:cs typeface="Mada"/>
                          <a:sym typeface="Mada"/>
                        </a:rPr>
                        <a:t> except that </a:t>
                      </a:r>
                      <a:r>
                        <a:rPr lang="ar" sz="1200">
                          <a:solidFill>
                            <a:srgbClr val="6AA84F"/>
                          </a:solidFill>
                          <a:latin typeface="Mada"/>
                          <a:ea typeface="Mada"/>
                          <a:cs typeface="Mada"/>
                          <a:sym typeface="Mada"/>
                        </a:rPr>
                        <a:t>most cases of flutter can be cured with radiofrequency catheter ablation of the re-entry circuit.</a:t>
                      </a:r>
                      <a:endParaRPr sz="1200">
                        <a:solidFill>
                          <a:srgbClr val="6AA84F"/>
                        </a:solidFill>
                        <a:latin typeface="Mada"/>
                        <a:ea typeface="Mada"/>
                        <a:cs typeface="Mada"/>
                        <a:sym typeface="Mada"/>
                      </a:endParaRPr>
                    </a:p>
                  </a:txBody>
                  <a:tcPr marT="91425" marB="91425" marR="91425" marL="91425" anchor="ctr"/>
                </a:tc>
              </a:tr>
              <a:tr h="28821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Supraventricular</a:t>
                      </a:r>
                      <a:r>
                        <a:rPr b="1" lang="ar" sz="1300">
                          <a:solidFill>
                            <a:srgbClr val="9C254D"/>
                          </a:solidFill>
                          <a:latin typeface="Mada"/>
                          <a:ea typeface="Mada"/>
                          <a:cs typeface="Mada"/>
                          <a:sym typeface="Mada"/>
                        </a:rPr>
                        <a:t> tachycardia</a:t>
                      </a:r>
                      <a:endParaRPr b="1" sz="1300">
                        <a:solidFill>
                          <a:srgbClr val="9C254D"/>
                        </a:solidFill>
                        <a:latin typeface="Mada"/>
                        <a:ea typeface="Mada"/>
                        <a:cs typeface="Mada"/>
                        <a:sym typeface="Mada"/>
                      </a:endParaRPr>
                    </a:p>
                    <a:p>
                      <a:pPr indent="0" lvl="0" marL="0" rtl="0" algn="ctr">
                        <a:spcBef>
                          <a:spcPts val="0"/>
                        </a:spcBef>
                        <a:spcAft>
                          <a:spcPts val="0"/>
                        </a:spcAft>
                        <a:buNone/>
                      </a:pPr>
                      <a:r>
                        <a:rPr b="1" lang="ar" sz="1300">
                          <a:solidFill>
                            <a:srgbClr val="6AA84F"/>
                          </a:solidFill>
                          <a:latin typeface="Mada"/>
                          <a:ea typeface="Mada"/>
                          <a:cs typeface="Mada"/>
                          <a:sym typeface="Mada"/>
                        </a:rPr>
                        <a:t>(Benign)</a:t>
                      </a:r>
                      <a:endParaRPr b="1" sz="1300">
                        <a:solidFill>
                          <a:srgbClr val="6AA84F"/>
                        </a:solidFill>
                        <a:latin typeface="Mada"/>
                        <a:ea typeface="Mada"/>
                        <a:cs typeface="Mada"/>
                        <a:sym typeface="Mada"/>
                      </a:endParaRPr>
                    </a:p>
                  </a:txBody>
                  <a:tcPr marT="91425" marB="91425" marR="91425" marL="91425" anchor="ctr">
                    <a:solidFill>
                      <a:srgbClr val="F5E9ED"/>
                    </a:solidFill>
                  </a:tcPr>
                </a:tc>
                <a:tc>
                  <a:txBody>
                    <a:bodyPr/>
                    <a:lstStyle/>
                    <a:p>
                      <a:pPr indent="-198600" lvl="0" marL="244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These are usually </a:t>
                      </a:r>
                      <a:r>
                        <a:rPr lang="ar" sz="1200">
                          <a:solidFill>
                            <a:srgbClr val="6AA84F"/>
                          </a:solidFill>
                          <a:latin typeface="Mada"/>
                          <a:ea typeface="Mada"/>
                          <a:cs typeface="Mada"/>
                          <a:sym typeface="Mada"/>
                        </a:rPr>
                        <a:t>regular</a:t>
                      </a:r>
                      <a:r>
                        <a:rPr lang="ar" sz="1200">
                          <a:solidFill>
                            <a:srgbClr val="1C4588"/>
                          </a:solidFill>
                          <a:latin typeface="Mada"/>
                          <a:ea typeface="Mada"/>
                          <a:cs typeface="Mada"/>
                          <a:sym typeface="Mada"/>
                        </a:rPr>
                        <a:t> </a:t>
                      </a:r>
                      <a:r>
                        <a:rPr lang="ar" sz="1200">
                          <a:solidFill>
                            <a:srgbClr val="6AA84F"/>
                          </a:solidFill>
                          <a:latin typeface="Mada"/>
                          <a:ea typeface="Mada"/>
                          <a:cs typeface="Mada"/>
                          <a:sym typeface="Mada"/>
                        </a:rPr>
                        <a:t>narrow-complex tachycardias</a:t>
                      </a:r>
                      <a:r>
                        <a:rPr lang="ar" sz="1200">
                          <a:solidFill>
                            <a:srgbClr val="1C4588"/>
                          </a:solidFill>
                          <a:latin typeface="Mada"/>
                          <a:ea typeface="Mada"/>
                          <a:cs typeface="Mada"/>
                          <a:sym typeface="Mada"/>
                        </a:rPr>
                        <a:t> and are characterised by a re-entry circuit or automatic focus involving the atria. </a:t>
                      </a:r>
                      <a:endParaRPr sz="1200">
                        <a:solidFill>
                          <a:srgbClr val="1C4588"/>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three types are:</a:t>
                      </a:r>
                      <a:endParaRPr b="1"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Atrioventricular </a:t>
                      </a:r>
                      <a:r>
                        <a:rPr lang="ar" sz="1200" u="sng">
                          <a:solidFill>
                            <a:schemeClr val="dk1"/>
                          </a:solidFill>
                          <a:latin typeface="Mada"/>
                          <a:ea typeface="Mada"/>
                          <a:cs typeface="Mada"/>
                          <a:sym typeface="Mada"/>
                        </a:rPr>
                        <a:t>nodal</a:t>
                      </a:r>
                      <a:r>
                        <a:rPr lang="ar" sz="1200">
                          <a:solidFill>
                            <a:schemeClr val="dk1"/>
                          </a:solidFill>
                          <a:latin typeface="Mada"/>
                          <a:ea typeface="Mada"/>
                          <a:cs typeface="Mada"/>
                          <a:sym typeface="Mada"/>
                        </a:rPr>
                        <a:t> re-entrant tachycardia (AVNRT) (60%)</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Atrioventricular re-entrant tachycardia (AVRT) (30%) e.g. WPW</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Atrial tachycardia (10%)</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ar" sz="1100">
                          <a:latin typeface="Mada"/>
                          <a:ea typeface="Mada"/>
                          <a:cs typeface="Mada"/>
                          <a:sym typeface="Mada"/>
                        </a:rPr>
                        <a:t>1) </a:t>
                      </a:r>
                      <a:r>
                        <a:rPr b="1" lang="ar" sz="1100">
                          <a:solidFill>
                            <a:schemeClr val="dk1"/>
                          </a:solidFill>
                          <a:latin typeface="Mada"/>
                          <a:ea typeface="Mada"/>
                          <a:cs typeface="Mada"/>
                          <a:sym typeface="Mada"/>
                        </a:rPr>
                        <a:t>AVNRT: </a:t>
                      </a:r>
                      <a:r>
                        <a:rPr lang="ar" sz="900">
                          <a:solidFill>
                            <a:srgbClr val="6AA84F"/>
                          </a:solidFill>
                          <a:latin typeface="Mada"/>
                          <a:ea typeface="Mada"/>
                          <a:cs typeface="Mada"/>
                          <a:sym typeface="Mada"/>
                        </a:rPr>
                        <a:t>QRS complexes are narrow and the</a:t>
                      </a:r>
                      <a:r>
                        <a:rPr lang="ar" sz="900">
                          <a:solidFill>
                            <a:schemeClr val="dk1"/>
                          </a:solidFill>
                          <a:latin typeface="Mada"/>
                          <a:ea typeface="Mada"/>
                          <a:cs typeface="Mada"/>
                          <a:sym typeface="Mada"/>
                        </a:rPr>
                        <a:t> </a:t>
                      </a:r>
                      <a:r>
                        <a:rPr b="1" lang="ar" sz="900">
                          <a:solidFill>
                            <a:srgbClr val="6AA84F"/>
                          </a:solidFill>
                          <a:latin typeface="Mada"/>
                          <a:ea typeface="Mada"/>
                          <a:cs typeface="Mada"/>
                          <a:sym typeface="Mada"/>
                        </a:rPr>
                        <a:t>P waves cannot be seen.</a:t>
                      </a:r>
                      <a:endParaRPr b="1" sz="9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ar" sz="1000">
                          <a:solidFill>
                            <a:schemeClr val="dk1"/>
                          </a:solidFill>
                        </a:rPr>
                        <a:t>						</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2) AVRT :</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0" rtl="0" algn="l">
                        <a:spcBef>
                          <a:spcPts val="0"/>
                        </a:spcBef>
                        <a:spcAft>
                          <a:spcPts val="0"/>
                        </a:spcAft>
                        <a:buNone/>
                      </a:pPr>
                      <a:r>
                        <a:rPr lang="ar" sz="900">
                          <a:solidFill>
                            <a:schemeClr val="dk1"/>
                          </a:solidFill>
                          <a:latin typeface="Mada"/>
                          <a:ea typeface="Mada"/>
                          <a:cs typeface="Mada"/>
                          <a:sym typeface="Mada"/>
                        </a:rPr>
                        <a:t>The tachycardia P waves (arrowed) are clearly seen after narrow QRS complexes </a:t>
                      </a:r>
                      <a:endParaRPr sz="900">
                        <a:solidFill>
                          <a:schemeClr val="dk1"/>
                        </a:solidFill>
                        <a:latin typeface="Mada"/>
                        <a:ea typeface="Mada"/>
                        <a:cs typeface="Mada"/>
                        <a:sym typeface="Mada"/>
                      </a:endParaRPr>
                    </a:p>
                    <a:p>
                      <a:pPr indent="0" lvl="0" marL="0" rtl="0" algn="l">
                        <a:spcBef>
                          <a:spcPts val="0"/>
                        </a:spcBef>
                        <a:spcAft>
                          <a:spcPts val="0"/>
                        </a:spcAft>
                        <a:buNone/>
                      </a:pPr>
                      <a:r>
                        <a:t/>
                      </a:r>
                      <a:endParaRPr sz="900">
                        <a:solidFill>
                          <a:schemeClr val="dk1"/>
                        </a:solidFill>
                        <a:latin typeface="Mada"/>
                        <a:ea typeface="Mada"/>
                        <a:cs typeface="Mada"/>
                        <a:sym typeface="Mada"/>
                      </a:endParaRPr>
                    </a:p>
                    <a:p>
                      <a:pPr indent="0" lvl="0" marL="0" rtl="0" algn="l">
                        <a:spcBef>
                          <a:spcPts val="0"/>
                        </a:spcBef>
                        <a:spcAft>
                          <a:spcPts val="0"/>
                        </a:spcAft>
                        <a:buNone/>
                      </a:pPr>
                      <a:r>
                        <a:t/>
                      </a:r>
                      <a:endParaRPr sz="900">
                        <a:solidFill>
                          <a:schemeClr val="dk1"/>
                        </a:solidFill>
                        <a:latin typeface="Mada"/>
                        <a:ea typeface="Mada"/>
                        <a:cs typeface="Mada"/>
                        <a:sym typeface="Mada"/>
                      </a:endParaRPr>
                    </a:p>
                    <a:p>
                      <a:pPr indent="0" lvl="0" marL="0" rtl="0" algn="l">
                        <a:spcBef>
                          <a:spcPts val="0"/>
                        </a:spcBef>
                        <a:spcAft>
                          <a:spcPts val="0"/>
                        </a:spcAft>
                        <a:buNone/>
                      </a:pPr>
                      <a:r>
                        <a:t/>
                      </a:r>
                      <a:endParaRPr sz="900">
                        <a:solidFill>
                          <a:schemeClr val="dk1"/>
                        </a:solidFill>
                        <a:latin typeface="Mada"/>
                        <a:ea typeface="Mada"/>
                        <a:cs typeface="Mada"/>
                        <a:sym typeface="Mada"/>
                      </a:endParaRPr>
                    </a:p>
                    <a:p>
                      <a:pPr indent="0" lvl="0" marL="0" rtl="0" algn="l">
                        <a:spcBef>
                          <a:spcPts val="0"/>
                        </a:spcBef>
                        <a:spcAft>
                          <a:spcPts val="0"/>
                        </a:spcAft>
                        <a:buNone/>
                      </a:pPr>
                      <a:r>
                        <a:t/>
                      </a:r>
                      <a:endParaRPr sz="9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900">
                          <a:solidFill>
                            <a:schemeClr val="dk1"/>
                          </a:solidFill>
                          <a:latin typeface="Mada"/>
                          <a:ea typeface="Mada"/>
                          <a:cs typeface="Mada"/>
                          <a:sym typeface="Mada"/>
                        </a:rPr>
                        <a:t>(Wolf-Parkinoson-White syndrome, WPW) ECG: </a:t>
                      </a:r>
                      <a:r>
                        <a:rPr lang="ar" sz="900">
                          <a:solidFill>
                            <a:schemeClr val="dk1"/>
                          </a:solidFill>
                          <a:latin typeface="Mada"/>
                          <a:ea typeface="Mada"/>
                          <a:cs typeface="Mada"/>
                          <a:sym typeface="Mada"/>
                        </a:rPr>
                        <a:t>Characteristic </a:t>
                      </a:r>
                      <a:r>
                        <a:rPr b="1" lang="ar" sz="900">
                          <a:solidFill>
                            <a:srgbClr val="CC0000"/>
                          </a:solidFill>
                          <a:latin typeface="Mada"/>
                          <a:ea typeface="Mada"/>
                          <a:cs typeface="Mada"/>
                          <a:sym typeface="Mada"/>
                        </a:rPr>
                        <a:t>delta wave</a:t>
                      </a:r>
                      <a:r>
                        <a:rPr lang="ar" sz="900">
                          <a:solidFill>
                            <a:schemeClr val="dk1"/>
                          </a:solidFill>
                          <a:latin typeface="Mada"/>
                          <a:ea typeface="Mada"/>
                          <a:cs typeface="Mada"/>
                          <a:sym typeface="Mada"/>
                        </a:rPr>
                        <a:t> </a:t>
                      </a:r>
                      <a:endParaRPr sz="900">
                        <a:solidFill>
                          <a:schemeClr val="dk1"/>
                        </a:solidFill>
                        <a:latin typeface="Mada"/>
                        <a:ea typeface="Mada"/>
                        <a:cs typeface="Mada"/>
                        <a:sym typeface="Mada"/>
                      </a:endParaRPr>
                    </a:p>
                  </a:txBody>
                  <a:tcPr marT="91425" marB="91425" marR="91425" marL="91425"/>
                </a:tc>
                <a:tc>
                  <a:txBody>
                    <a:bodyPr/>
                    <a:lstStyle/>
                    <a:p>
                      <a:pPr indent="-149900" lvl="0" marL="172800" rtl="0" algn="l">
                        <a:lnSpc>
                          <a:spcPct val="115000"/>
                        </a:lnSpc>
                        <a:spcBef>
                          <a:spcPts val="0"/>
                        </a:spcBef>
                        <a:spcAft>
                          <a:spcPts val="0"/>
                        </a:spcAft>
                        <a:buClr>
                          <a:schemeClr val="dk1"/>
                        </a:buClr>
                        <a:buSzPts val="1000"/>
                        <a:buFont typeface="Mada"/>
                        <a:buAutoNum type="arabicParenR"/>
                      </a:pPr>
                      <a:r>
                        <a:rPr lang="ar" sz="1000">
                          <a:solidFill>
                            <a:schemeClr val="dk1"/>
                          </a:solidFill>
                          <a:latin typeface="Mada"/>
                          <a:ea typeface="Mada"/>
                          <a:cs typeface="Mada"/>
                          <a:sym typeface="Mada"/>
                        </a:rPr>
                        <a:t>Medical therapy</a:t>
                      </a:r>
                      <a:r>
                        <a:rPr baseline="30000" lang="ar" sz="1000">
                          <a:solidFill>
                            <a:schemeClr val="dk1"/>
                          </a:solidFill>
                          <a:latin typeface="Mada"/>
                          <a:ea typeface="Mada"/>
                          <a:cs typeface="Mada"/>
                          <a:sym typeface="Mada"/>
                        </a:rPr>
                        <a:t>1</a:t>
                      </a:r>
                      <a:endParaRPr baseline="30000" sz="1000">
                        <a:solidFill>
                          <a:schemeClr val="dk1"/>
                        </a:solidFill>
                        <a:latin typeface="Mada"/>
                        <a:ea typeface="Mada"/>
                        <a:cs typeface="Mada"/>
                        <a:sym typeface="Mada"/>
                      </a:endParaRPr>
                    </a:p>
                    <a:p>
                      <a:pPr indent="-149900" lvl="0" marL="172800" rtl="0" algn="l">
                        <a:lnSpc>
                          <a:spcPct val="115000"/>
                        </a:lnSpc>
                        <a:spcBef>
                          <a:spcPts val="0"/>
                        </a:spcBef>
                        <a:spcAft>
                          <a:spcPts val="0"/>
                        </a:spcAft>
                        <a:buClr>
                          <a:srgbClr val="CC0000"/>
                        </a:buClr>
                        <a:buSzPts val="1000"/>
                        <a:buFont typeface="Mada"/>
                        <a:buAutoNum type="arabicParenR"/>
                      </a:pPr>
                      <a:r>
                        <a:rPr b="1" lang="ar" sz="1000">
                          <a:solidFill>
                            <a:srgbClr val="CC0000"/>
                          </a:solidFill>
                          <a:latin typeface="Mada"/>
                          <a:ea typeface="Mada"/>
                          <a:cs typeface="Mada"/>
                          <a:sym typeface="Mada"/>
                        </a:rPr>
                        <a:t>Radiofrequency ablation</a:t>
                      </a:r>
                      <a:endParaRPr b="1" sz="1000">
                        <a:solidFill>
                          <a:srgbClr val="CC0000"/>
                        </a:solidFill>
                        <a:latin typeface="Mada"/>
                        <a:ea typeface="Mada"/>
                        <a:cs typeface="Mada"/>
                        <a:sym typeface="Mada"/>
                      </a:endParaRPr>
                    </a:p>
                  </a:txBody>
                  <a:tcPr marT="91425" marB="91425" marR="91425" marL="91425" anchor="ctr"/>
                </a:tc>
              </a:tr>
              <a:tr h="87052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Ventricular tachycardia</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98600" lvl="0" marL="172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Defined as rapid and repetitive firing of three or more PVCs in a row, at a rate of between 100 and 250 bpm</a:t>
                      </a:r>
                      <a:endParaRPr sz="1200">
                        <a:solidFill>
                          <a:srgbClr val="1C4588"/>
                        </a:solidFill>
                        <a:latin typeface="Mada"/>
                        <a:ea typeface="Mada"/>
                        <a:cs typeface="Mada"/>
                        <a:sym typeface="Mada"/>
                      </a:endParaRPr>
                    </a:p>
                    <a:p>
                      <a:pPr indent="-198600" lvl="0" marL="1728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CAD with prior MI is the most common cause</a:t>
                      </a:r>
                      <a:endParaRPr sz="1200">
                        <a:solidFill>
                          <a:srgbClr val="1C4588"/>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000">
                          <a:solidFill>
                            <a:srgbClr val="6AA84F"/>
                          </a:solidFill>
                          <a:latin typeface="Mada"/>
                          <a:ea typeface="Mada"/>
                          <a:cs typeface="Mada"/>
                          <a:sym typeface="Mada"/>
                        </a:rPr>
                        <a:t>Wide and bizarre QRS complexes</a:t>
                      </a:r>
                      <a:endParaRPr sz="1200">
                        <a:solidFill>
                          <a:srgbClr val="6AA84F"/>
                        </a:solidFill>
                        <a:latin typeface="Mada"/>
                        <a:ea typeface="Mada"/>
                        <a:cs typeface="Mada"/>
                        <a:sym typeface="Mada"/>
                      </a:endParaRPr>
                    </a:p>
                  </a:txBody>
                  <a:tcPr marT="91425" marB="91425" marR="91425" marL="91425"/>
                </a:tc>
                <a:tc rowSpan="2">
                  <a:txBody>
                    <a:bodyPr/>
                    <a:lstStyle/>
                    <a:p>
                      <a:pPr indent="-149900" lvl="0" marL="172800" rtl="0" algn="l">
                        <a:lnSpc>
                          <a:spcPct val="115000"/>
                        </a:lnSpc>
                        <a:spcBef>
                          <a:spcPts val="0"/>
                        </a:spcBef>
                        <a:spcAft>
                          <a:spcPts val="0"/>
                        </a:spcAft>
                        <a:buClr>
                          <a:schemeClr val="dk1"/>
                        </a:buClr>
                        <a:buSzPts val="1000"/>
                        <a:buFont typeface="Mada"/>
                        <a:buAutoNum type="arabicParenR"/>
                      </a:pPr>
                      <a:r>
                        <a:rPr lang="ar" sz="1000">
                          <a:solidFill>
                            <a:schemeClr val="dk1"/>
                          </a:solidFill>
                          <a:latin typeface="Mada"/>
                          <a:ea typeface="Mada"/>
                          <a:cs typeface="Mada"/>
                          <a:sym typeface="Mada"/>
                        </a:rPr>
                        <a:t>Treat the underlying cause.</a:t>
                      </a:r>
                      <a:endParaRPr sz="1000">
                        <a:solidFill>
                          <a:schemeClr val="dk1"/>
                        </a:solidFill>
                        <a:latin typeface="Mada"/>
                        <a:ea typeface="Mada"/>
                        <a:cs typeface="Mada"/>
                        <a:sym typeface="Mada"/>
                      </a:endParaRPr>
                    </a:p>
                    <a:p>
                      <a:pPr indent="-149900" lvl="0" marL="172800" rtl="0" algn="l">
                        <a:lnSpc>
                          <a:spcPct val="115000"/>
                        </a:lnSpc>
                        <a:spcBef>
                          <a:spcPts val="0"/>
                        </a:spcBef>
                        <a:spcAft>
                          <a:spcPts val="0"/>
                        </a:spcAft>
                        <a:buClr>
                          <a:srgbClr val="CC0000"/>
                        </a:buClr>
                        <a:buSzPts val="1000"/>
                        <a:buFont typeface="Mada"/>
                        <a:buAutoNum type="arabicParenR"/>
                      </a:pPr>
                      <a:r>
                        <a:rPr b="1" lang="ar" sz="1000">
                          <a:solidFill>
                            <a:srgbClr val="CC0000"/>
                          </a:solidFill>
                          <a:latin typeface="Mada"/>
                          <a:ea typeface="Mada"/>
                          <a:cs typeface="Mada"/>
                          <a:sym typeface="Mada"/>
                        </a:rPr>
                        <a:t>Automatic implantable defibrillators</a:t>
                      </a:r>
                      <a:endParaRPr b="1" sz="1000">
                        <a:solidFill>
                          <a:srgbClr val="CC0000"/>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1000">
                          <a:solidFill>
                            <a:srgbClr val="6AA84F"/>
                          </a:solidFill>
                          <a:latin typeface="Mada"/>
                          <a:ea typeface="Mada"/>
                          <a:cs typeface="Mada"/>
                          <a:sym typeface="Mada"/>
                        </a:rPr>
                        <a:t>Note: </a:t>
                      </a:r>
                      <a:r>
                        <a:rPr b="1" lang="ar" sz="900">
                          <a:solidFill>
                            <a:srgbClr val="CC0000"/>
                          </a:solidFill>
                          <a:latin typeface="Mada"/>
                          <a:ea typeface="Mada"/>
                          <a:cs typeface="Mada"/>
                          <a:sym typeface="Mada"/>
                        </a:rPr>
                        <a:t>Vfib </a:t>
                      </a:r>
                      <a:r>
                        <a:rPr b="1" lang="ar" sz="900">
                          <a:solidFill>
                            <a:srgbClr val="CC0000"/>
                          </a:solidFill>
                          <a:latin typeface="Mada"/>
                          <a:ea typeface="Mada"/>
                          <a:cs typeface="Mada"/>
                          <a:sym typeface="Mada"/>
                        </a:rPr>
                        <a:t>is a medical emergency! </a:t>
                      </a:r>
                      <a:r>
                        <a:rPr b="1" lang="ar" sz="900">
                          <a:solidFill>
                            <a:srgbClr val="1C4588"/>
                          </a:solidFill>
                          <a:latin typeface="Mada"/>
                          <a:ea typeface="Mada"/>
                          <a:cs typeface="Mada"/>
                          <a:sym typeface="Mada"/>
                        </a:rPr>
                        <a:t>Immediate defibrillation and CPR are indicated</a:t>
                      </a:r>
                      <a:r>
                        <a:rPr b="1" lang="ar" sz="900">
                          <a:solidFill>
                            <a:srgbClr val="CC0000"/>
                          </a:solidFill>
                          <a:latin typeface="Mada"/>
                          <a:ea typeface="Mada"/>
                          <a:cs typeface="Mada"/>
                          <a:sym typeface="Mada"/>
                        </a:rPr>
                        <a:t>, Fatal if untreated.</a:t>
                      </a:r>
                      <a:endParaRPr b="1" sz="900">
                        <a:solidFill>
                          <a:srgbClr val="CC0000"/>
                        </a:solidFill>
                        <a:latin typeface="Mada"/>
                        <a:ea typeface="Mada"/>
                        <a:cs typeface="Mada"/>
                        <a:sym typeface="Mada"/>
                      </a:endParaRPr>
                    </a:p>
                  </a:txBody>
                  <a:tcPr marT="91425" marB="91425" marR="91425" marL="91425"/>
                </a:tc>
              </a:tr>
              <a:tr h="16104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Ventricular fibrillation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92250" lvl="0" marL="172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Multiple foci in the ventricles fire rapidly, leading to a chaotic quivering of the ventricles and no cardiac output.</a:t>
                      </a:r>
                      <a:endParaRPr sz="1100">
                        <a:solidFill>
                          <a:srgbClr val="1C4588"/>
                        </a:solidFill>
                        <a:latin typeface="Mada"/>
                        <a:ea typeface="Mada"/>
                        <a:cs typeface="Mada"/>
                        <a:sym typeface="Mada"/>
                      </a:endParaRPr>
                    </a:p>
                    <a:p>
                      <a:pPr indent="-192250" lvl="0" marL="172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Most episodes of VFib begin with VT (except in the setting of acute ischemia/ infarction). </a:t>
                      </a:r>
                      <a:endParaRPr sz="1100">
                        <a:solidFill>
                          <a:srgbClr val="1C4588"/>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No atrial P waves can be identified.</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No QRS complexes can be identified.</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In sum, no waves can be identified; there is a very irregular rhythm.</a:t>
                      </a:r>
                      <a:endParaRPr sz="1000">
                        <a:solidFill>
                          <a:srgbClr val="6AA84F"/>
                        </a:solidFill>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a:txBody>
                  <a:tcPr marT="91425" marB="91425" marR="91425" marL="91425"/>
                </a:tc>
                <a:tc vMerge="1"/>
              </a:tr>
            </a:tbl>
          </a:graphicData>
        </a:graphic>
      </p:graphicFrame>
      <p:pic>
        <p:nvPicPr>
          <p:cNvPr id="349" name="Google Shape;349;p33"/>
          <p:cNvPicPr preferRelativeResize="0"/>
          <p:nvPr/>
        </p:nvPicPr>
        <p:blipFill>
          <a:blip r:embed="rId3">
            <a:alphaModFix/>
          </a:blip>
          <a:stretch>
            <a:fillRect/>
          </a:stretch>
        </p:blipFill>
        <p:spPr>
          <a:xfrm>
            <a:off x="4062150" y="2639125"/>
            <a:ext cx="1470775" cy="883917"/>
          </a:xfrm>
          <a:prstGeom prst="rect">
            <a:avLst/>
          </a:prstGeom>
          <a:noFill/>
          <a:ln>
            <a:noFill/>
          </a:ln>
        </p:spPr>
      </p:pic>
      <p:pic>
        <p:nvPicPr>
          <p:cNvPr id="350" name="Google Shape;350;p33"/>
          <p:cNvPicPr preferRelativeResize="0"/>
          <p:nvPr/>
        </p:nvPicPr>
        <p:blipFill>
          <a:blip r:embed="rId4">
            <a:alphaModFix/>
          </a:blip>
          <a:stretch>
            <a:fillRect/>
          </a:stretch>
        </p:blipFill>
        <p:spPr>
          <a:xfrm>
            <a:off x="4148150" y="4094175"/>
            <a:ext cx="1620201" cy="338125"/>
          </a:xfrm>
          <a:prstGeom prst="rect">
            <a:avLst/>
          </a:prstGeom>
          <a:noFill/>
          <a:ln>
            <a:noFill/>
          </a:ln>
        </p:spPr>
      </p:pic>
      <p:pic>
        <p:nvPicPr>
          <p:cNvPr id="351" name="Google Shape;351;p33"/>
          <p:cNvPicPr preferRelativeResize="0"/>
          <p:nvPr/>
        </p:nvPicPr>
        <p:blipFill>
          <a:blip r:embed="rId5">
            <a:alphaModFix/>
          </a:blip>
          <a:stretch>
            <a:fillRect/>
          </a:stretch>
        </p:blipFill>
        <p:spPr>
          <a:xfrm>
            <a:off x="4199925" y="5097825"/>
            <a:ext cx="1516650" cy="405525"/>
          </a:xfrm>
          <a:prstGeom prst="rect">
            <a:avLst/>
          </a:prstGeom>
          <a:noFill/>
          <a:ln>
            <a:noFill/>
          </a:ln>
        </p:spPr>
      </p:pic>
      <p:sp>
        <p:nvSpPr>
          <p:cNvPr id="352" name="Google Shape;352;p33"/>
          <p:cNvSpPr txBox="1"/>
          <p:nvPr/>
        </p:nvSpPr>
        <p:spPr>
          <a:xfrm>
            <a:off x="32325" y="9842125"/>
            <a:ext cx="7474800" cy="7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t>
            </a:r>
            <a:r>
              <a:rPr b="1" lang="ar" sz="1000">
                <a:solidFill>
                  <a:srgbClr val="1C4588"/>
                </a:solidFill>
                <a:latin typeface="Mada"/>
                <a:ea typeface="Mada"/>
                <a:cs typeface="Mada"/>
                <a:sym typeface="Mada"/>
              </a:rPr>
              <a:t>Wolfe-Parkinson-White (WPW) syndrome patients who present in AF with rapid ventricular response:</a:t>
            </a:r>
            <a:r>
              <a:rPr lang="ar" sz="1000">
                <a:solidFill>
                  <a:srgbClr val="1C4588"/>
                </a:solidFill>
                <a:latin typeface="Mada"/>
                <a:ea typeface="Mada"/>
                <a:cs typeface="Mada"/>
                <a:sym typeface="Mada"/>
              </a:rPr>
              <a:t> If baseline ECG shows a delta wave or if the current ECG shows wide, bizarre QRS complexes during AF, avoid AV nodal blocking agents (β-blockers, CCBs, adenosine, digoxin). The treatment of choice is IV procainamide or ibutilide, which slows conduction in the entire atrium. If AV nodal blocking agents are given in this situation, the atrial impulses in rapid AF can proceed down the accessory pathway and cause VF and death.</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pic>
        <p:nvPicPr>
          <p:cNvPr id="353" name="Google Shape;353;p33"/>
          <p:cNvPicPr preferRelativeResize="0"/>
          <p:nvPr/>
        </p:nvPicPr>
        <p:blipFill>
          <a:blip r:embed="rId6">
            <a:alphaModFix/>
          </a:blip>
          <a:stretch>
            <a:fillRect/>
          </a:stretch>
        </p:blipFill>
        <p:spPr>
          <a:xfrm>
            <a:off x="4045225" y="6995475"/>
            <a:ext cx="1486226" cy="708900"/>
          </a:xfrm>
          <a:prstGeom prst="rect">
            <a:avLst/>
          </a:prstGeom>
          <a:noFill/>
          <a:ln>
            <a:noFill/>
          </a:ln>
        </p:spPr>
      </p:pic>
      <p:pic>
        <p:nvPicPr>
          <p:cNvPr id="354" name="Google Shape;354;p33"/>
          <p:cNvPicPr preferRelativeResize="0"/>
          <p:nvPr/>
        </p:nvPicPr>
        <p:blipFill>
          <a:blip r:embed="rId7">
            <a:alphaModFix/>
          </a:blip>
          <a:stretch>
            <a:fillRect/>
          </a:stretch>
        </p:blipFill>
        <p:spPr>
          <a:xfrm>
            <a:off x="4242826" y="8601785"/>
            <a:ext cx="1620201" cy="608940"/>
          </a:xfrm>
          <a:prstGeom prst="rect">
            <a:avLst/>
          </a:prstGeom>
          <a:noFill/>
          <a:ln>
            <a:noFill/>
          </a:ln>
        </p:spPr>
      </p:pic>
      <p:sp>
        <p:nvSpPr>
          <p:cNvPr id="355" name="Google Shape;355;p33"/>
          <p:cNvSpPr txBox="1"/>
          <p:nvPr/>
        </p:nvSpPr>
        <p:spPr>
          <a:xfrm>
            <a:off x="2124000" y="9449175"/>
            <a:ext cx="32862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u="sng">
                <a:solidFill>
                  <a:schemeClr val="hlink"/>
                </a:solidFill>
                <a:latin typeface="Mada Black"/>
                <a:ea typeface="Mada Black"/>
                <a:cs typeface="Mada Black"/>
                <a:sym typeface="Mada Black"/>
                <a:hlinkClick r:id="rId8"/>
              </a:rPr>
              <a:t>Click here</a:t>
            </a:r>
            <a:r>
              <a:rPr lang="ar">
                <a:latin typeface="Mada Black"/>
                <a:ea typeface="Mada Black"/>
                <a:cs typeface="Mada Black"/>
                <a:sym typeface="Mada Black"/>
              </a:rPr>
              <a:t> </a:t>
            </a:r>
            <a:r>
              <a:rPr lang="ar">
                <a:latin typeface="Mada"/>
                <a:ea typeface="Mada"/>
                <a:cs typeface="Mada"/>
                <a:sym typeface="Mada"/>
              </a:rPr>
              <a:t>for more info</a:t>
            </a:r>
            <a:endParaRPr>
              <a:latin typeface="Mada"/>
              <a:ea typeface="Mada"/>
              <a:cs typeface="Mada"/>
              <a:sym typeface="Mada"/>
            </a:endParaRPr>
          </a:p>
        </p:txBody>
      </p:sp>
      <p:cxnSp>
        <p:nvCxnSpPr>
          <p:cNvPr id="356" name="Google Shape;356;p33"/>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pic>
        <p:nvPicPr>
          <p:cNvPr id="357" name="Google Shape;357;p33"/>
          <p:cNvPicPr preferRelativeResize="0"/>
          <p:nvPr/>
        </p:nvPicPr>
        <p:blipFill>
          <a:blip r:embed="rId9">
            <a:alphaModFix/>
          </a:blip>
          <a:stretch>
            <a:fillRect/>
          </a:stretch>
        </p:blipFill>
        <p:spPr>
          <a:xfrm>
            <a:off x="5001250" y="6070911"/>
            <a:ext cx="531676" cy="43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4"/>
          <p:cNvSpPr txBox="1"/>
          <p:nvPr>
            <p:ph idx="4294967295"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63" name="Google Shape;363;p34"/>
          <p:cNvSpPr txBox="1"/>
          <p:nvPr/>
        </p:nvSpPr>
        <p:spPr>
          <a:xfrm>
            <a:off x="-6238875" y="3910450"/>
            <a:ext cx="5429100" cy="544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t/>
            </a:r>
            <a:endParaRPr b="1">
              <a:solidFill>
                <a:srgbClr val="9C254D"/>
              </a:solidFill>
              <a:latin typeface="Mada"/>
              <a:ea typeface="Mada"/>
              <a:cs typeface="Mada"/>
              <a:sym typeface="Mada"/>
            </a:endParaRPr>
          </a:p>
        </p:txBody>
      </p:sp>
      <p:sp>
        <p:nvSpPr>
          <p:cNvPr id="364" name="Google Shape;364;p34"/>
          <p:cNvSpPr txBox="1"/>
          <p:nvPr/>
        </p:nvSpPr>
        <p:spPr>
          <a:xfrm>
            <a:off x="1960575" y="60100"/>
            <a:ext cx="3693900" cy="4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Case 1</a:t>
            </a:r>
            <a:endParaRPr sz="2600">
              <a:latin typeface="Mada Black"/>
              <a:ea typeface="Mada Black"/>
              <a:cs typeface="Mada Black"/>
              <a:sym typeface="Mada Black"/>
            </a:endParaRPr>
          </a:p>
        </p:txBody>
      </p:sp>
      <p:sp>
        <p:nvSpPr>
          <p:cNvPr id="365" name="Google Shape;365;p34"/>
          <p:cNvSpPr/>
          <p:nvPr/>
        </p:nvSpPr>
        <p:spPr>
          <a:xfrm>
            <a:off x="10675" y="-4900"/>
            <a:ext cx="1245900" cy="5622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366" name="Google Shape;366;p34"/>
          <p:cNvSpPr/>
          <p:nvPr/>
        </p:nvSpPr>
        <p:spPr>
          <a:xfrm>
            <a:off x="209550" y="981075"/>
            <a:ext cx="7124400" cy="19620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75-year-old man with a past medical history of diabetes mellitus and hypertension presents to the emergency department complaining of the sudden onset of shortness of breath accompanied by palpitations beginning 6 hours ago. The palpitations last for approximately 10 minutes at a time and recur at least once an hour. He admits to a 5-year history of intermittent similar symptoms. He denies chest pain, cough, or light- headedness. He takes no medications and does not smoke cigarettes, but admits to drinking six to eight beers per day over the past 3 days. Vital signs include a temperature of 37.2°C (98.9°F), blood pressure of 135/90 mm Hg, pulse rate of 130/min, and respiratory rate of 22/min. The patient is speaking in full sentences, has a midline trachea, and has no inspiratory rales, dullness to percussion, or increased tactile fremitus over the lung fields. His heart examination is notable for an irregularly irregular rhythm without murmurs; there is no chest wall tenderness. An ECG is shown in Figure </a:t>
            </a:r>
            <a:endParaRPr sz="1200">
              <a:latin typeface="Mada"/>
              <a:ea typeface="Mada"/>
              <a:cs typeface="Mada"/>
              <a:sym typeface="Mada"/>
            </a:endParaRPr>
          </a:p>
        </p:txBody>
      </p:sp>
      <p:pic>
        <p:nvPicPr>
          <p:cNvPr id="367" name="Google Shape;367;p34"/>
          <p:cNvPicPr preferRelativeResize="0"/>
          <p:nvPr/>
        </p:nvPicPr>
        <p:blipFill>
          <a:blip r:embed="rId3">
            <a:alphaModFix/>
          </a:blip>
          <a:stretch>
            <a:fillRect/>
          </a:stretch>
        </p:blipFill>
        <p:spPr>
          <a:xfrm>
            <a:off x="4553600" y="3036477"/>
            <a:ext cx="2699549" cy="1353574"/>
          </a:xfrm>
          <a:prstGeom prst="rect">
            <a:avLst/>
          </a:prstGeom>
          <a:noFill/>
          <a:ln>
            <a:noFill/>
          </a:ln>
        </p:spPr>
      </p:pic>
      <p:sp>
        <p:nvSpPr>
          <p:cNvPr id="368" name="Google Shape;368;p34"/>
          <p:cNvSpPr/>
          <p:nvPr/>
        </p:nvSpPr>
        <p:spPr>
          <a:xfrm>
            <a:off x="303275" y="4483450"/>
            <a:ext cx="6953400" cy="5962800"/>
          </a:xfrm>
          <a:prstGeom prst="roundRect">
            <a:avLst>
              <a:gd fmla="val 16667" name="adj"/>
            </a:avLst>
          </a:prstGeom>
          <a:noFill/>
          <a:ln cap="flat" cmpd="sng" w="19050">
            <a:solidFill>
              <a:srgbClr val="F5E9E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Q1: What’s the most likely diagnosis?</a:t>
            </a:r>
            <a:endParaRPr b="1" sz="1200">
              <a:solidFill>
                <a:srgbClr val="9C254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Atrial fibrillation (AF).</a:t>
            </a:r>
            <a:r>
              <a:rPr lang="ar" sz="1000">
                <a:solidFill>
                  <a:schemeClr val="dk1"/>
                </a:solidFill>
                <a:latin typeface="Mada"/>
                <a:ea typeface="Mada"/>
                <a:cs typeface="Mada"/>
                <a:sym typeface="Mada"/>
              </a:rPr>
              <a:t> This is the only common arrhythmia in which the ventricular rate can be </a:t>
            </a:r>
            <a:r>
              <a:rPr b="1" lang="ar" sz="1000">
                <a:solidFill>
                  <a:schemeClr val="dk1"/>
                </a:solidFill>
                <a:latin typeface="Mada"/>
                <a:ea typeface="Mada"/>
                <a:cs typeface="Mada"/>
                <a:sym typeface="Mada"/>
              </a:rPr>
              <a:t>rapid and irregular</a:t>
            </a:r>
            <a:r>
              <a:rPr lang="ar" sz="1000">
                <a:solidFill>
                  <a:schemeClr val="dk1"/>
                </a:solidFill>
                <a:latin typeface="Mada"/>
                <a:ea typeface="Mada"/>
                <a:cs typeface="Mada"/>
                <a:sym typeface="Mada"/>
              </a:rPr>
              <a:t>. Atrial flutter is often confused with AF; however, atrial flutter has a rapid regular ventricular response with a rate about 150 beats per minute and the characteristic ECG finding of flutter waves.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9C254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Q2: How is this condition classified?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Char char="●"/>
            </a:pPr>
            <a:r>
              <a:rPr lang="ar" sz="1000">
                <a:solidFill>
                  <a:schemeClr val="dk1"/>
                </a:solidFill>
                <a:latin typeface="Mada"/>
                <a:ea typeface="Mada"/>
                <a:cs typeface="Mada"/>
                <a:sym typeface="Mada"/>
              </a:rPr>
              <a:t>Paroxysmal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Char char="●"/>
            </a:pPr>
            <a:r>
              <a:rPr lang="ar" sz="1000">
                <a:solidFill>
                  <a:schemeClr val="dk1"/>
                </a:solidFill>
                <a:latin typeface="Mada"/>
                <a:ea typeface="Mada"/>
                <a:cs typeface="Mada"/>
                <a:sym typeface="Mada"/>
              </a:rPr>
              <a:t>Persistent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Char char="●"/>
            </a:pPr>
            <a:r>
              <a:rPr lang="ar" sz="1000">
                <a:solidFill>
                  <a:schemeClr val="dk1"/>
                </a:solidFill>
                <a:latin typeface="Mada"/>
                <a:ea typeface="Mada"/>
                <a:cs typeface="Mada"/>
                <a:sym typeface="Mada"/>
              </a:rPr>
              <a:t>Long- standing Persistent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Char char="●"/>
            </a:pPr>
            <a:r>
              <a:rPr lang="ar" sz="1000">
                <a:solidFill>
                  <a:schemeClr val="dk1"/>
                </a:solidFill>
                <a:latin typeface="Mada"/>
                <a:ea typeface="Mada"/>
                <a:cs typeface="Mada"/>
                <a:sym typeface="Mada"/>
              </a:rPr>
              <a:t>Permanent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Lone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Non-vavlular</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9C254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Q3: What are the possible causes?</a:t>
            </a:r>
            <a:endParaRPr b="1" sz="1200">
              <a:solidFill>
                <a:srgbClr val="9C254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Black"/>
                <a:ea typeface="Mada Black"/>
                <a:cs typeface="Mada Black"/>
                <a:sym typeface="Mada Black"/>
              </a:rPr>
              <a:t>Hypertensive heart disease, HF and </a:t>
            </a:r>
            <a:r>
              <a:rPr lang="ar" sz="1200" u="sng">
                <a:solidFill>
                  <a:srgbClr val="CC0000"/>
                </a:solidFill>
                <a:latin typeface="Mada Black"/>
                <a:ea typeface="Mada Black"/>
                <a:cs typeface="Mada Black"/>
                <a:sym typeface="Mada Black"/>
              </a:rPr>
              <a:t>3 P</a:t>
            </a:r>
            <a:r>
              <a:rPr lang="ar" sz="1200" u="sng">
                <a:solidFill>
                  <a:srgbClr val="E69138"/>
                </a:solidFill>
                <a:latin typeface="Mada Black"/>
                <a:ea typeface="Mada Black"/>
                <a:cs typeface="Mada Black"/>
                <a:sym typeface="Mada Black"/>
              </a:rPr>
              <a:t>I</a:t>
            </a:r>
            <a:r>
              <a:rPr lang="ar" sz="1200" u="sng">
                <a:solidFill>
                  <a:srgbClr val="6AA84F"/>
                </a:solidFill>
                <a:latin typeface="Mada Black"/>
                <a:ea typeface="Mada Black"/>
                <a:cs typeface="Mada Black"/>
                <a:sym typeface="Mada Black"/>
              </a:rPr>
              <a:t>R</a:t>
            </a:r>
            <a:r>
              <a:rPr lang="ar" sz="1200" u="sng">
                <a:solidFill>
                  <a:srgbClr val="0000FF"/>
                </a:solidFill>
                <a:latin typeface="Mada Black"/>
                <a:ea typeface="Mada Black"/>
                <a:cs typeface="Mada Black"/>
                <a:sym typeface="Mada Black"/>
              </a:rPr>
              <a:t>A</a:t>
            </a:r>
            <a:r>
              <a:rPr lang="ar" sz="1200" u="sng">
                <a:solidFill>
                  <a:srgbClr val="9900FF"/>
                </a:solidFill>
                <a:latin typeface="Mada Black"/>
                <a:ea typeface="Mada Black"/>
                <a:cs typeface="Mada Black"/>
                <a:sym typeface="Mada Black"/>
              </a:rPr>
              <a:t>T</a:t>
            </a:r>
            <a:r>
              <a:rPr lang="ar" sz="1200" u="sng">
                <a:solidFill>
                  <a:srgbClr val="FFFF00"/>
                </a:solidFill>
                <a:latin typeface="Mada Black"/>
                <a:ea typeface="Mada Black"/>
                <a:cs typeface="Mada Black"/>
                <a:sym typeface="Mada Black"/>
              </a:rPr>
              <a:t>E</a:t>
            </a:r>
            <a:r>
              <a:rPr lang="ar" sz="1200" u="sng">
                <a:solidFill>
                  <a:srgbClr val="4A86E8"/>
                </a:solidFill>
                <a:latin typeface="Mada Black"/>
                <a:ea typeface="Mada Black"/>
                <a:cs typeface="Mada Black"/>
                <a:sym typeface="Mada Black"/>
              </a:rPr>
              <a:t>S</a:t>
            </a:r>
            <a:endParaRPr sz="1200" u="sng">
              <a:solidFill>
                <a:srgbClr val="4A86E8"/>
              </a:solidFill>
              <a:latin typeface="Mada Black"/>
              <a:ea typeface="Mada Black"/>
              <a:cs typeface="Mada Black"/>
              <a:sym typeface="Mada Black"/>
            </a:endParaRPr>
          </a:p>
          <a:p>
            <a:pPr indent="0" lvl="0" marL="0" rtl="0" algn="l">
              <a:spcBef>
                <a:spcPts val="0"/>
              </a:spcBef>
              <a:spcAft>
                <a:spcPts val="0"/>
              </a:spcAft>
              <a:buClr>
                <a:schemeClr val="dk1"/>
              </a:buClr>
              <a:buSzPts val="1100"/>
              <a:buFont typeface="Arial"/>
              <a:buNone/>
            </a:pPr>
            <a:r>
              <a:t/>
            </a:r>
            <a:endParaRPr sz="1200" u="sng">
              <a:solidFill>
                <a:srgbClr val="4A86E8"/>
              </a:solidFill>
              <a:latin typeface="Mada Black"/>
              <a:ea typeface="Mada Black"/>
              <a:cs typeface="Mada Black"/>
              <a:sym typeface="Mada Black"/>
            </a:endParaRPr>
          </a:p>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Q4: Describe his ECG.</a:t>
            </a:r>
            <a:endParaRPr sz="1200" u="sng">
              <a:solidFill>
                <a:srgbClr val="4A86E8"/>
              </a:solidFill>
              <a:latin typeface="Mada Black"/>
              <a:ea typeface="Mada Black"/>
              <a:cs typeface="Mada Black"/>
              <a:sym typeface="Mada Black"/>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Absent P waves, only a fine oscillation of the baseline (so-called fibrillation or f waves)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Fast and  irregular </a:t>
            </a:r>
            <a:r>
              <a:rPr lang="ar" sz="1000">
                <a:solidFill>
                  <a:schemeClr val="dk1"/>
                </a:solidFill>
                <a:latin typeface="Mada"/>
                <a:ea typeface="Mada"/>
                <a:cs typeface="Mada"/>
                <a:sym typeface="Mada"/>
              </a:rPr>
              <a:t>ventricular response</a:t>
            </a:r>
            <a:r>
              <a:rPr lang="ar" sz="1000">
                <a:solidFill>
                  <a:schemeClr val="dk1"/>
                </a:solidFill>
                <a:latin typeface="Mada"/>
                <a:ea typeface="Mada"/>
                <a:cs typeface="Mada"/>
                <a:sym typeface="Mada"/>
              </a:rPr>
              <a:t> (QRS complex) → irregular RR intervals (irregularly irregular rhythm)</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Increased heart rate (Tachyarrhythmias)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9C254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Q5: What’s the appropriate treatment for this condition in general?</a:t>
            </a:r>
            <a:endParaRPr b="1"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300" u="sng">
                <a:solidFill>
                  <a:srgbClr val="FF0000"/>
                </a:solidFill>
                <a:latin typeface="Mada Black"/>
                <a:ea typeface="Mada Black"/>
                <a:cs typeface="Mada Black"/>
                <a:sym typeface="Mada Black"/>
              </a:rPr>
              <a:t>A</a:t>
            </a:r>
            <a:r>
              <a:rPr lang="ar" sz="1300" u="sng">
                <a:solidFill>
                  <a:srgbClr val="0000FF"/>
                </a:solidFill>
                <a:latin typeface="Mada Black"/>
                <a:ea typeface="Mada Black"/>
                <a:cs typeface="Mada Black"/>
                <a:sym typeface="Mada Black"/>
              </a:rPr>
              <a:t>B</a:t>
            </a:r>
            <a:r>
              <a:rPr lang="ar" sz="1300" u="sng">
                <a:solidFill>
                  <a:srgbClr val="38761D"/>
                </a:solidFill>
                <a:latin typeface="Mada Black"/>
                <a:ea typeface="Mada Black"/>
                <a:cs typeface="Mada Black"/>
                <a:sym typeface="Mada Black"/>
              </a:rPr>
              <a:t>C</a:t>
            </a:r>
            <a:r>
              <a:rPr lang="ar" sz="1300" u="sng">
                <a:solidFill>
                  <a:srgbClr val="E69138"/>
                </a:solidFill>
                <a:latin typeface="Mada Black"/>
                <a:ea typeface="Mada Black"/>
                <a:cs typeface="Mada Black"/>
                <a:sym typeface="Mada Black"/>
              </a:rPr>
              <a:t>D</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Unstable: </a:t>
            </a:r>
            <a:r>
              <a:rPr lang="ar" sz="1000">
                <a:solidFill>
                  <a:schemeClr val="dk1"/>
                </a:solidFill>
                <a:latin typeface="Mada"/>
                <a:ea typeface="Mada"/>
                <a:cs typeface="Mada"/>
                <a:sym typeface="Mada"/>
              </a:rPr>
              <a:t>In patients with acute-onset AF and hemodynamic </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instability, electrical cardioversion is indicated.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Stable: </a:t>
            </a:r>
            <a:r>
              <a:rPr lang="ar" sz="1000">
                <a:solidFill>
                  <a:schemeClr val="dk1"/>
                </a:solidFill>
                <a:latin typeface="Mada"/>
                <a:ea typeface="Mada"/>
                <a:cs typeface="Mada"/>
                <a:sym typeface="Mada"/>
              </a:rPr>
              <a:t>If the duration of the AF  is unknown or &gt; 48 hours,  or the patient</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 is at high risk of embolization, transesophageal  echocardiography (TEE) </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is performed to locate atrial clots prior to cardioversion. Alternatively, </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cardioversion may be delayed for 3 weeks for anticoagulation to minimize</a:t>
            </a:r>
            <a:endParaRPr sz="1000">
              <a:solidFill>
                <a:schemeClr val="dk1"/>
              </a:solidFill>
              <a:latin typeface="Mada"/>
              <a:ea typeface="Mada"/>
              <a:cs typeface="Mada"/>
              <a:sym typeface="Mada"/>
            </a:endParaRPr>
          </a:p>
          <a:p>
            <a:pPr indent="0" lvl="0" marL="457200" rtl="0" algn="l">
              <a:spcBef>
                <a:spcPts val="0"/>
              </a:spcBef>
              <a:spcAft>
                <a:spcPts val="0"/>
              </a:spcAft>
              <a:buNone/>
            </a:pPr>
            <a:r>
              <a:rPr lang="ar" sz="1000">
                <a:solidFill>
                  <a:schemeClr val="dk1"/>
                </a:solidFill>
                <a:latin typeface="Mada"/>
                <a:ea typeface="Mada"/>
                <a:cs typeface="Mada"/>
                <a:sym typeface="Mada"/>
              </a:rPr>
              <a:t>the risk of embolization in a stable patient then followed by another 4 weeks of anticoagulation.</a:t>
            </a:r>
            <a:endParaRPr sz="1200"/>
          </a:p>
        </p:txBody>
      </p:sp>
      <p:pic>
        <p:nvPicPr>
          <p:cNvPr id="369" name="Google Shape;369;p34"/>
          <p:cNvPicPr preferRelativeResize="0"/>
          <p:nvPr/>
        </p:nvPicPr>
        <p:blipFill>
          <a:blip r:embed="rId4">
            <a:alphaModFix/>
          </a:blip>
          <a:stretch>
            <a:fillRect/>
          </a:stretch>
        </p:blipFill>
        <p:spPr>
          <a:xfrm>
            <a:off x="5654475" y="8331875"/>
            <a:ext cx="1364949" cy="1176994"/>
          </a:xfrm>
          <a:prstGeom prst="rect">
            <a:avLst/>
          </a:prstGeom>
          <a:noFill/>
          <a:ln>
            <a:noFill/>
          </a:ln>
        </p:spPr>
      </p:pic>
      <p:sp>
        <p:nvSpPr>
          <p:cNvPr id="370" name="Google Shape;370;p34"/>
          <p:cNvSpPr/>
          <p:nvPr/>
        </p:nvSpPr>
        <p:spPr>
          <a:xfrm>
            <a:off x="86850" y="839800"/>
            <a:ext cx="7386300" cy="9749700"/>
          </a:xfrm>
          <a:prstGeom prst="rect">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5"/>
          <p:cNvSpPr txBox="1"/>
          <p:nvPr>
            <p:ph idx="4294967295"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376" name="Google Shape;376;p35"/>
          <p:cNvSpPr txBox="1"/>
          <p:nvPr/>
        </p:nvSpPr>
        <p:spPr>
          <a:xfrm>
            <a:off x="-6238875" y="3910450"/>
            <a:ext cx="5429100" cy="544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t/>
            </a:r>
            <a:endParaRPr b="1">
              <a:solidFill>
                <a:srgbClr val="9C254D"/>
              </a:solidFill>
              <a:latin typeface="Mada"/>
              <a:ea typeface="Mada"/>
              <a:cs typeface="Mada"/>
              <a:sym typeface="Mada"/>
            </a:endParaRPr>
          </a:p>
        </p:txBody>
      </p:sp>
      <p:sp>
        <p:nvSpPr>
          <p:cNvPr id="377" name="Google Shape;377;p35"/>
          <p:cNvSpPr txBox="1"/>
          <p:nvPr/>
        </p:nvSpPr>
        <p:spPr>
          <a:xfrm>
            <a:off x="1960575" y="60100"/>
            <a:ext cx="3693900" cy="4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Case 2</a:t>
            </a:r>
            <a:endParaRPr sz="2600">
              <a:latin typeface="Mada Black"/>
              <a:ea typeface="Mada Black"/>
              <a:cs typeface="Mada Black"/>
              <a:sym typeface="Mada Black"/>
            </a:endParaRPr>
          </a:p>
        </p:txBody>
      </p:sp>
      <p:sp>
        <p:nvSpPr>
          <p:cNvPr id="378" name="Google Shape;378;p35"/>
          <p:cNvSpPr/>
          <p:nvPr/>
        </p:nvSpPr>
        <p:spPr>
          <a:xfrm>
            <a:off x="10675" y="-4900"/>
            <a:ext cx="1245900" cy="5622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379" name="Google Shape;379;p35"/>
          <p:cNvSpPr/>
          <p:nvPr/>
        </p:nvSpPr>
        <p:spPr>
          <a:xfrm>
            <a:off x="209550" y="981075"/>
            <a:ext cx="7124400" cy="45291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Mada"/>
                <a:ea typeface="Mada"/>
                <a:cs typeface="Mada"/>
                <a:sym typeface="Mada"/>
              </a:rPr>
              <a:t>Setting: </a:t>
            </a:r>
            <a:r>
              <a:rPr lang="ar" sz="1200">
                <a:latin typeface="Mada"/>
                <a:ea typeface="Mada"/>
                <a:cs typeface="Mada"/>
                <a:sym typeface="Mada"/>
              </a:rPr>
              <a:t>ED</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CC</a:t>
            </a:r>
            <a:r>
              <a:rPr lang="ar" sz="1200">
                <a:latin typeface="Mada"/>
                <a:ea typeface="Mada"/>
                <a:cs typeface="Mada"/>
                <a:sym typeface="Mada"/>
              </a:rPr>
              <a:t>: “I feel a fluttering in my chest”</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VS</a:t>
            </a:r>
            <a:r>
              <a:rPr lang="ar" sz="1200">
                <a:latin typeface="Mada"/>
                <a:ea typeface="Mada"/>
                <a:cs typeface="Mada"/>
                <a:sym typeface="Mada"/>
              </a:rPr>
              <a:t>: RR: 32 breaths/minute: BP: 118/88 mmHg: P: 128bpm, irregularly irregular; T: 98.1</a:t>
            </a:r>
            <a:r>
              <a:rPr baseline="30000" lang="ar" sz="1200">
                <a:latin typeface="Mada"/>
                <a:ea typeface="Mada"/>
                <a:cs typeface="Mada"/>
                <a:sym typeface="Mada"/>
              </a:rPr>
              <a:t>o</a:t>
            </a:r>
            <a:r>
              <a:rPr lang="ar" sz="1200">
                <a:latin typeface="Mada"/>
                <a:ea typeface="Mada"/>
                <a:cs typeface="Mada"/>
                <a:sym typeface="Mada"/>
              </a:rPr>
              <a:t>F</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HPI</a:t>
            </a:r>
            <a:r>
              <a:rPr lang="ar" sz="1200">
                <a:latin typeface="Mada"/>
                <a:ea typeface="Mada"/>
                <a:cs typeface="Mada"/>
                <a:sym typeface="Mada"/>
              </a:rPr>
              <a:t>: A 42-year-old gastroenterologist comes to the office with 1 single day of palpitations and fluttering in his chest. He has never had this before. He denies chest pain, lightheadedness, or shortness of breath. He is very anxious. He drinks a large amount of vodka at night four to five times a week and frequently travels to present papers at international meetings.</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PMHx</a:t>
            </a:r>
            <a:r>
              <a:rPr lang="ar" sz="1200">
                <a:latin typeface="Mada"/>
                <a:ea typeface="Mada"/>
                <a:cs typeface="Mada"/>
                <a:sym typeface="Mada"/>
              </a:rPr>
              <a:t>: None</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Medications</a:t>
            </a:r>
            <a:r>
              <a:rPr lang="ar" sz="1200">
                <a:latin typeface="Mada"/>
                <a:ea typeface="Mada"/>
                <a:cs typeface="Mada"/>
                <a:sym typeface="Mada"/>
              </a:rPr>
              <a:t>: None</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PE:</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Neuro: Normal</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Cardio: No murmurs, rubs or gallops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Abdomen: normal</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Extremities: no edema</a:t>
            </a:r>
            <a:endParaRPr sz="1200">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Initial orders: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ECG</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CHEM-7</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CXR</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Oximeter</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CBC</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As you move the clock forward 10-20 min, all the laboratory results come back as normal except for the ECG, which shows AF at a rate of 125 to 130 bpm.</a:t>
            </a:r>
            <a:endParaRPr sz="1100">
              <a:latin typeface="Mada"/>
              <a:ea typeface="Mada"/>
              <a:cs typeface="Mada"/>
              <a:sym typeface="Mada"/>
            </a:endParaRPr>
          </a:p>
        </p:txBody>
      </p:sp>
      <p:pic>
        <p:nvPicPr>
          <p:cNvPr id="380" name="Google Shape;380;p35"/>
          <p:cNvPicPr preferRelativeResize="0"/>
          <p:nvPr/>
        </p:nvPicPr>
        <p:blipFill>
          <a:blip r:embed="rId3">
            <a:alphaModFix/>
          </a:blip>
          <a:stretch>
            <a:fillRect/>
          </a:stretch>
        </p:blipFill>
        <p:spPr>
          <a:xfrm>
            <a:off x="3780000" y="2926325"/>
            <a:ext cx="3326402" cy="1900801"/>
          </a:xfrm>
          <a:prstGeom prst="rect">
            <a:avLst/>
          </a:prstGeom>
          <a:noFill/>
          <a:ln>
            <a:noFill/>
          </a:ln>
        </p:spPr>
      </p:pic>
      <p:sp>
        <p:nvSpPr>
          <p:cNvPr id="381" name="Google Shape;381;p35"/>
          <p:cNvSpPr/>
          <p:nvPr/>
        </p:nvSpPr>
        <p:spPr>
          <a:xfrm>
            <a:off x="245325" y="8002773"/>
            <a:ext cx="7124400" cy="993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After metoprolol or diltiazem, the patient’s HR reduces to 80bpm. All symptoms resolve. admittance to the ICU is not necessary and the patient is placed on a regular hospital ward. Heparin is not necessary. The echocardiogram shows a normal heart size and shape with no significant valvular disease and no thrombi. The AF does not stop, but the rate remains controlled and there are no symptoms.</a:t>
            </a:r>
            <a:endParaRPr sz="1100">
              <a:latin typeface="Mada"/>
              <a:ea typeface="Mada"/>
              <a:cs typeface="Mada"/>
              <a:sym typeface="Mada"/>
            </a:endParaRPr>
          </a:p>
        </p:txBody>
      </p:sp>
      <p:sp>
        <p:nvSpPr>
          <p:cNvPr id="382" name="Google Shape;382;p35"/>
          <p:cNvSpPr/>
          <p:nvPr/>
        </p:nvSpPr>
        <p:spPr>
          <a:xfrm>
            <a:off x="295050" y="5714700"/>
            <a:ext cx="6953400" cy="2155200"/>
          </a:xfrm>
          <a:prstGeom prst="roundRect">
            <a:avLst>
              <a:gd fmla="val 16667" name="adj"/>
            </a:avLst>
          </a:prstGeom>
          <a:noFill/>
          <a:ln cap="flat" cmpd="sng" w="19050">
            <a:solidFill>
              <a:srgbClr val="F5E9E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9C254D"/>
                </a:solidFill>
                <a:latin typeface="Mada"/>
                <a:ea typeface="Mada"/>
                <a:cs typeface="Mada"/>
                <a:sym typeface="Mada"/>
              </a:rPr>
              <a:t>Q1: When is immediate electrical cardioversion for AF correct?</a:t>
            </a:r>
            <a:endParaRPr b="1" sz="1200">
              <a:solidFill>
                <a:srgbClr val="9C254D"/>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Electrical cardioversion is indicated for tachyarrhythmias when there is life-threatening hemodynamic instability, such as chest pain, shortness of breath, decreased systolic BP or hemodynamically related altered mental status (confusion). Although uncomfortable, none of other symptoms described in the case here are severe enough to put the patient through the risk and discomfort of electrical cardioversion. Pallor, anxiety, sweating and palpitations are all subjective, hard to measure and not life-threatening.</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Q2: What’s the first line treatment for this case?</a:t>
            </a:r>
            <a:endParaRPr sz="12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Rate control with either a beta-blocker, CCB or digoxin is the first step in managing rapid AF. Rate control is more important than trying medications such as antiarrhythmics to chemically convert AF into normal sinus rhythm. Anticoagulation is not needed for AF present for &lt;48hrs. The echocardiogram results may help tell who needs anticoagulation, but controlling the rapid ventricular response is not dependent on echocardiogram findings.</a:t>
            </a:r>
            <a:endParaRPr sz="1100"/>
          </a:p>
        </p:txBody>
      </p:sp>
      <p:sp>
        <p:nvSpPr>
          <p:cNvPr id="383" name="Google Shape;383;p35"/>
          <p:cNvSpPr/>
          <p:nvPr/>
        </p:nvSpPr>
        <p:spPr>
          <a:xfrm>
            <a:off x="303300" y="9072875"/>
            <a:ext cx="6953400" cy="1455300"/>
          </a:xfrm>
          <a:prstGeom prst="roundRect">
            <a:avLst>
              <a:gd fmla="val 16667" name="adj"/>
            </a:avLst>
          </a:prstGeom>
          <a:noFill/>
          <a:ln cap="flat" cmpd="sng" w="19050">
            <a:solidFill>
              <a:srgbClr val="F5E9E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9C254D"/>
                </a:solidFill>
                <a:latin typeface="Mada"/>
                <a:ea typeface="Mada"/>
                <a:cs typeface="Mada"/>
                <a:sym typeface="Mada"/>
              </a:rPr>
              <a:t>Q3: What’s the best therapy?</a:t>
            </a:r>
            <a:endParaRPr b="1" sz="1200">
              <a:solidFill>
                <a:srgbClr val="9C254D"/>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A- Warfarin</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B- Dabigatran</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C- Aspirin</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D- Rivaroxaban</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A:</a:t>
            </a:r>
            <a:r>
              <a:rPr lang="ar" sz="1100">
                <a:solidFill>
                  <a:schemeClr val="dk1"/>
                </a:solidFill>
                <a:latin typeface="Mada"/>
                <a:ea typeface="Mada"/>
                <a:cs typeface="Mada"/>
                <a:sym typeface="Mada"/>
              </a:rPr>
              <a:t> C. This patient has a CHADS score of 0 so aspirin alone is sufficient. If CHADS score is 0 or 1, Aspirin alone is enough, if &gt;2 give NOAC or Warfarin.</a:t>
            </a:r>
            <a:endParaRPr sz="1000"/>
          </a:p>
        </p:txBody>
      </p:sp>
      <p:sp>
        <p:nvSpPr>
          <p:cNvPr id="384" name="Google Shape;384;p35"/>
          <p:cNvSpPr/>
          <p:nvPr/>
        </p:nvSpPr>
        <p:spPr>
          <a:xfrm>
            <a:off x="78600" y="854675"/>
            <a:ext cx="7386300" cy="9749700"/>
          </a:xfrm>
          <a:prstGeom prst="rect">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6"/>
          <p:cNvSpPr txBox="1"/>
          <p:nvPr/>
        </p:nvSpPr>
        <p:spPr>
          <a:xfrm>
            <a:off x="1960575" y="60100"/>
            <a:ext cx="3693900" cy="4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Summary</a:t>
            </a:r>
            <a:endParaRPr sz="2600">
              <a:latin typeface="Mada Black"/>
              <a:ea typeface="Mada Black"/>
              <a:cs typeface="Mada Black"/>
              <a:sym typeface="Mada Black"/>
            </a:endParaRPr>
          </a:p>
        </p:txBody>
      </p:sp>
      <p:graphicFrame>
        <p:nvGraphicFramePr>
          <p:cNvPr id="390" name="Google Shape;390;p36"/>
          <p:cNvGraphicFramePr/>
          <p:nvPr/>
        </p:nvGraphicFramePr>
        <p:xfrm>
          <a:off x="64363" y="754950"/>
          <a:ext cx="3000000" cy="3000000"/>
        </p:xfrm>
        <a:graphic>
          <a:graphicData uri="http://schemas.openxmlformats.org/drawingml/2006/table">
            <a:tbl>
              <a:tblPr>
                <a:noFill/>
                <a:tableStyleId>{57E15042-D3CB-47D3-93F3-641BC8726E4C}</a:tableStyleId>
              </a:tblPr>
              <a:tblGrid>
                <a:gridCol w="1151075"/>
                <a:gridCol w="2596575"/>
                <a:gridCol w="1749825"/>
                <a:gridCol w="1933800"/>
              </a:tblGrid>
              <a:tr h="355375">
                <a:tc gridSpan="4">
                  <a:txBody>
                    <a:bodyPr/>
                    <a:lstStyle/>
                    <a:p>
                      <a:pPr indent="0" lvl="0" marL="0" rtl="0" algn="ctr">
                        <a:spcBef>
                          <a:spcPts val="0"/>
                        </a:spcBef>
                        <a:spcAft>
                          <a:spcPts val="0"/>
                        </a:spcAft>
                        <a:buNone/>
                      </a:pPr>
                      <a:r>
                        <a:rPr lang="ar">
                          <a:solidFill>
                            <a:srgbClr val="FFFFFF"/>
                          </a:solidFill>
                          <a:latin typeface="Mada Black"/>
                          <a:ea typeface="Mada Black"/>
                          <a:cs typeface="Mada Black"/>
                          <a:sym typeface="Mada Black"/>
                        </a:rPr>
                        <a:t>Atrial fibrillation</a:t>
                      </a:r>
                      <a:endParaRPr>
                        <a:solidFill>
                          <a:srgbClr val="FFFFFF"/>
                        </a:solidFill>
                        <a:latin typeface="Mada Black"/>
                        <a:ea typeface="Mada Black"/>
                        <a:cs typeface="Mada Black"/>
                        <a:sym typeface="Mada Black"/>
                      </a:endParaRPr>
                    </a:p>
                  </a:txBody>
                  <a:tcPr marT="91425" marB="91425" marR="91425" marL="91425" anchor="ctr">
                    <a:solidFill>
                      <a:srgbClr val="9C254D"/>
                    </a:solidFill>
                  </a:tcPr>
                </a:tc>
                <a:tc hMerge="1"/>
                <a:tc hMerge="1"/>
                <a:tc hMerge="1"/>
              </a:tr>
              <a:tr h="3295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General info</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Prevalence </a:t>
                      </a:r>
                      <a:r>
                        <a:rPr b="1" lang="ar" sz="1100">
                          <a:solidFill>
                            <a:schemeClr val="dk1"/>
                          </a:solidFill>
                          <a:latin typeface="Mada"/>
                          <a:ea typeface="Mada"/>
                          <a:cs typeface="Mada"/>
                          <a:sym typeface="Mada"/>
                        </a:rPr>
                        <a:t>rise with age</a:t>
                      </a:r>
                      <a:r>
                        <a:rPr lang="ar" sz="1100">
                          <a:solidFill>
                            <a:schemeClr val="dk1"/>
                          </a:solidFill>
                          <a:latin typeface="Mada"/>
                          <a:ea typeface="Mada"/>
                          <a:cs typeface="Mada"/>
                          <a:sym typeface="Mada"/>
                        </a:rPr>
                        <a:t>. It’s also </a:t>
                      </a:r>
                      <a:r>
                        <a:rPr b="1" lang="ar" sz="1100">
                          <a:solidFill>
                            <a:schemeClr val="dk1"/>
                          </a:solidFill>
                          <a:latin typeface="Mada"/>
                          <a:ea typeface="Mada"/>
                          <a:cs typeface="Mada"/>
                          <a:sym typeface="Mada"/>
                        </a:rPr>
                        <a:t>more common in males</a:t>
                      </a:r>
                      <a:r>
                        <a:rPr lang="ar" sz="1100">
                          <a:solidFill>
                            <a:schemeClr val="dk1"/>
                          </a:solidFill>
                          <a:latin typeface="Mada"/>
                          <a:ea typeface="Mada"/>
                          <a:cs typeface="Mada"/>
                          <a:sym typeface="Mada"/>
                        </a:rPr>
                        <a:t>.</a:t>
                      </a:r>
                      <a:endParaRPr sz="1100"/>
                    </a:p>
                  </a:txBody>
                  <a:tcPr marT="91425" marB="91425" marR="91425" marL="91425"/>
                </a:tc>
                <a:tc hMerge="1"/>
                <a:tc hMerge="1"/>
              </a:tr>
              <a:tr h="47615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Pathogenesis</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Multiple interacting re-entry microcircuits looping around the atria, </a:t>
                      </a:r>
                      <a:r>
                        <a:rPr lang="ar" sz="1100">
                          <a:solidFill>
                            <a:srgbClr val="1C4588"/>
                          </a:solidFill>
                          <a:latin typeface="Mada"/>
                          <a:ea typeface="Mada"/>
                          <a:cs typeface="Mada"/>
                          <a:sym typeface="Mada"/>
                        </a:rPr>
                        <a:t>most often located within pulmonary veins</a:t>
                      </a:r>
                      <a:endParaRPr sz="1100">
                        <a:solidFill>
                          <a:srgbClr val="1C4588"/>
                        </a:solidFill>
                      </a:endParaRPr>
                    </a:p>
                  </a:txBody>
                  <a:tcPr marT="91425" marB="91425" marR="91425" marL="91425"/>
                </a:tc>
                <a:tc hMerge="1"/>
                <a:tc hMerge="1"/>
              </a:tr>
              <a:tr h="3553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Causes</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0" lvl="0" marL="0" rtl="0" algn="l">
                        <a:spcBef>
                          <a:spcPts val="0"/>
                        </a:spcBef>
                        <a:spcAft>
                          <a:spcPts val="0"/>
                        </a:spcAft>
                        <a:buNone/>
                      </a:pPr>
                      <a:r>
                        <a:rPr lang="ar" sz="1100">
                          <a:solidFill>
                            <a:schemeClr val="dk1"/>
                          </a:solidFill>
                          <a:latin typeface="Mada Black"/>
                          <a:ea typeface="Mada Black"/>
                          <a:cs typeface="Mada Black"/>
                          <a:sym typeface="Mada Black"/>
                        </a:rPr>
                        <a:t>Hypertensive heart disease, HF and</a:t>
                      </a:r>
                      <a:r>
                        <a:rPr lang="ar">
                          <a:solidFill>
                            <a:schemeClr val="dk1"/>
                          </a:solidFill>
                          <a:latin typeface="Mada Black"/>
                          <a:ea typeface="Mada Black"/>
                          <a:cs typeface="Mada Black"/>
                          <a:sym typeface="Mada Black"/>
                        </a:rPr>
                        <a:t> </a:t>
                      </a:r>
                      <a:r>
                        <a:rPr lang="ar" sz="1100" u="sng">
                          <a:solidFill>
                            <a:srgbClr val="CC0000"/>
                          </a:solidFill>
                          <a:latin typeface="Mada Black"/>
                          <a:ea typeface="Mada Black"/>
                          <a:cs typeface="Mada Black"/>
                          <a:sym typeface="Mada Black"/>
                        </a:rPr>
                        <a:t>3 P</a:t>
                      </a:r>
                      <a:r>
                        <a:rPr lang="ar" sz="1100" u="sng">
                          <a:solidFill>
                            <a:srgbClr val="E69138"/>
                          </a:solidFill>
                          <a:latin typeface="Mada Black"/>
                          <a:ea typeface="Mada Black"/>
                          <a:cs typeface="Mada Black"/>
                          <a:sym typeface="Mada Black"/>
                        </a:rPr>
                        <a:t>I</a:t>
                      </a:r>
                      <a:r>
                        <a:rPr lang="ar" sz="1100" u="sng">
                          <a:solidFill>
                            <a:srgbClr val="6AA84F"/>
                          </a:solidFill>
                          <a:latin typeface="Mada Black"/>
                          <a:ea typeface="Mada Black"/>
                          <a:cs typeface="Mada Black"/>
                          <a:sym typeface="Mada Black"/>
                        </a:rPr>
                        <a:t>R</a:t>
                      </a:r>
                      <a:r>
                        <a:rPr lang="ar" sz="1100" u="sng">
                          <a:solidFill>
                            <a:srgbClr val="0000FF"/>
                          </a:solidFill>
                          <a:latin typeface="Mada Black"/>
                          <a:ea typeface="Mada Black"/>
                          <a:cs typeface="Mada Black"/>
                          <a:sym typeface="Mada Black"/>
                        </a:rPr>
                        <a:t>A</a:t>
                      </a:r>
                      <a:r>
                        <a:rPr lang="ar" sz="1100" u="sng">
                          <a:solidFill>
                            <a:srgbClr val="9900FF"/>
                          </a:solidFill>
                          <a:latin typeface="Mada Black"/>
                          <a:ea typeface="Mada Black"/>
                          <a:cs typeface="Mada Black"/>
                          <a:sym typeface="Mada Black"/>
                        </a:rPr>
                        <a:t>T</a:t>
                      </a:r>
                      <a:r>
                        <a:rPr lang="ar" sz="1100" u="sng">
                          <a:solidFill>
                            <a:srgbClr val="FFFF00"/>
                          </a:solidFill>
                          <a:latin typeface="Mada Black"/>
                          <a:ea typeface="Mada Black"/>
                          <a:cs typeface="Mada Black"/>
                          <a:sym typeface="Mada Black"/>
                        </a:rPr>
                        <a:t>E</a:t>
                      </a:r>
                      <a:r>
                        <a:rPr lang="ar" sz="1100" u="sng">
                          <a:solidFill>
                            <a:srgbClr val="4A86E8"/>
                          </a:solidFill>
                          <a:latin typeface="Mada Black"/>
                          <a:ea typeface="Mada Black"/>
                          <a:cs typeface="Mada Black"/>
                          <a:sym typeface="Mada Black"/>
                        </a:rPr>
                        <a:t>S</a:t>
                      </a:r>
                      <a:endParaRPr b="1" sz="1100">
                        <a:solidFill>
                          <a:srgbClr val="CC0000"/>
                        </a:solidFill>
                        <a:latin typeface="Mada"/>
                        <a:ea typeface="Mada"/>
                        <a:cs typeface="Mada"/>
                        <a:sym typeface="Mada"/>
                      </a:endParaRPr>
                    </a:p>
                  </a:txBody>
                  <a:tcPr marT="91425" marB="91425" marR="91425" marL="91425"/>
                </a:tc>
                <a:tc hMerge="1"/>
                <a:tc hMerge="1"/>
              </a:tr>
              <a:tr h="7867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AF rhythm &amp; </a:t>
                      </a:r>
                      <a:r>
                        <a:rPr b="1" lang="ar" sz="1200">
                          <a:solidFill>
                            <a:srgbClr val="9C254D"/>
                          </a:solidFill>
                          <a:latin typeface="Mada"/>
                          <a:ea typeface="Mada"/>
                          <a:cs typeface="Mada"/>
                          <a:sym typeface="Mada"/>
                        </a:rPr>
                        <a:t>ECG changes</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Absent P waves</a:t>
                      </a:r>
                      <a:r>
                        <a:rPr lang="ar" sz="1100">
                          <a:solidFill>
                            <a:schemeClr val="dk1"/>
                          </a:solidFill>
                          <a:latin typeface="Mada"/>
                          <a:ea typeface="Mada"/>
                          <a:cs typeface="Mada"/>
                          <a:sym typeface="Mada"/>
                        </a:rPr>
                        <a:t>, only a fine oscillation of the baseline (so-called fibrillation or f waves) </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Fast and irregularly  irregular ventricular response → irregular RR intervals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Increased heart rate (Tachyarrhythmias)</a:t>
                      </a:r>
                      <a:endParaRPr sz="1100">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irregularly irregular rhythm.</a:t>
                      </a:r>
                      <a:endParaRPr sz="1100" u="sng">
                        <a:solidFill>
                          <a:srgbClr val="CC0000"/>
                        </a:solidFill>
                        <a:latin typeface="Mada Black"/>
                        <a:ea typeface="Mada Black"/>
                        <a:cs typeface="Mada Black"/>
                        <a:sym typeface="Mada Black"/>
                      </a:endParaRPr>
                    </a:p>
                  </a:txBody>
                  <a:tcPr marT="91425" marB="91425" marR="91425" marL="91425"/>
                </a:tc>
                <a:tc hMerge="1"/>
                <a:tc hMerge="1"/>
              </a:tr>
              <a:tr h="329500">
                <a:tc rowSpan="2">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AF begets AF</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ar" sz="1200">
                          <a:solidFill>
                            <a:srgbClr val="B05171"/>
                          </a:solidFill>
                          <a:latin typeface="Mada"/>
                          <a:ea typeface="Mada"/>
                          <a:cs typeface="Mada"/>
                          <a:sym typeface="Mada"/>
                        </a:rPr>
                        <a:t>Electrical remodeling</a:t>
                      </a:r>
                      <a:endParaRPr b="1" sz="1200">
                        <a:solidFill>
                          <a:srgbClr val="B05171"/>
                        </a:solidFill>
                        <a:latin typeface="Mada"/>
                        <a:ea typeface="Mada"/>
                        <a:cs typeface="Mada"/>
                        <a:sym typeface="Mada"/>
                      </a:endParaRPr>
                    </a:p>
                  </a:txBody>
                  <a:tcPr marT="91425" marB="91425" marR="91425" marL="91425">
                    <a:solidFill>
                      <a:srgbClr val="F3F3F3"/>
                    </a:solidFill>
                  </a:tcPr>
                </a:tc>
                <a:tc gridSpan="2">
                  <a:txBody>
                    <a:bodyPr/>
                    <a:lstStyle/>
                    <a:p>
                      <a:pPr indent="0" lvl="0" marL="0" rtl="0" algn="ctr">
                        <a:spcBef>
                          <a:spcPts val="0"/>
                        </a:spcBef>
                        <a:spcAft>
                          <a:spcPts val="0"/>
                        </a:spcAft>
                        <a:buNone/>
                      </a:pPr>
                      <a:r>
                        <a:rPr b="1" lang="ar" sz="1200">
                          <a:solidFill>
                            <a:srgbClr val="B05171"/>
                          </a:solidFill>
                          <a:latin typeface="Mada"/>
                          <a:ea typeface="Mada"/>
                          <a:cs typeface="Mada"/>
                          <a:sym typeface="Mada"/>
                        </a:rPr>
                        <a:t>Structural remodeling</a:t>
                      </a:r>
                      <a:endParaRPr b="1" sz="1200">
                        <a:solidFill>
                          <a:srgbClr val="B05171"/>
                        </a:solidFill>
                        <a:latin typeface="Mada"/>
                        <a:ea typeface="Mada"/>
                        <a:cs typeface="Mada"/>
                        <a:sym typeface="Mada"/>
                      </a:endParaRPr>
                    </a:p>
                  </a:txBody>
                  <a:tcPr marT="91425" marB="91425" marR="91425" marL="91425">
                    <a:solidFill>
                      <a:srgbClr val="F3F3F3"/>
                    </a:solidFill>
                  </a:tcPr>
                </a:tc>
                <a:tc hMerge="1"/>
              </a:tr>
              <a:tr h="631425">
                <a:tc vMerge="1"/>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Electrophysiological changes</a:t>
                      </a:r>
                      <a:r>
                        <a:rPr lang="ar" sz="1100">
                          <a:solidFill>
                            <a:schemeClr val="dk1"/>
                          </a:solidFill>
                          <a:latin typeface="Mada"/>
                          <a:ea typeface="Mada"/>
                          <a:cs typeface="Mada"/>
                          <a:sym typeface="Mada"/>
                        </a:rPr>
                        <a:t> occur in the atria within a few hours of the onset of AF, that tend to maintain fibrillation</a:t>
                      </a:r>
                      <a:endParaRPr b="1" sz="1100">
                        <a:solidFill>
                          <a:srgbClr val="CC0000"/>
                        </a:solidFill>
                        <a:latin typeface="Mada"/>
                        <a:ea typeface="Mada"/>
                        <a:cs typeface="Mada"/>
                        <a:sym typeface="Mada"/>
                      </a:endParaRPr>
                    </a:p>
                  </a:txBody>
                  <a:tcPr marT="91425" marB="91425" marR="91425" marL="91425"/>
                </a:tc>
                <a:tc gridSpan="2">
                  <a:txBody>
                    <a:bodyPr/>
                    <a:lstStyle/>
                    <a:p>
                      <a:pPr indent="0" lvl="0" marL="0" rtl="0" algn="ctr">
                        <a:spcBef>
                          <a:spcPts val="0"/>
                        </a:spcBef>
                        <a:spcAft>
                          <a:spcPts val="0"/>
                        </a:spcAft>
                        <a:buNone/>
                      </a:pPr>
                      <a:r>
                        <a:rPr lang="ar" sz="1100">
                          <a:solidFill>
                            <a:schemeClr val="dk1"/>
                          </a:solidFill>
                          <a:latin typeface="Mada"/>
                          <a:ea typeface="Mada"/>
                          <a:cs typeface="Mada"/>
                          <a:sym typeface="Mada"/>
                        </a:rPr>
                        <a:t>When AF persists for a period of months, structural remodeling occurs with </a:t>
                      </a:r>
                      <a:r>
                        <a:rPr b="1" lang="ar" sz="1100">
                          <a:solidFill>
                            <a:schemeClr val="dk1"/>
                          </a:solidFill>
                          <a:latin typeface="Mada"/>
                          <a:ea typeface="Mada"/>
                          <a:cs typeface="Mada"/>
                          <a:sym typeface="Mada"/>
                        </a:rPr>
                        <a:t>atrial fibrosis and dilation</a:t>
                      </a:r>
                      <a:r>
                        <a:rPr lang="ar" sz="1100">
                          <a:solidFill>
                            <a:schemeClr val="dk1"/>
                          </a:solidFill>
                          <a:latin typeface="Mada"/>
                          <a:ea typeface="Mada"/>
                          <a:cs typeface="Mada"/>
                          <a:sym typeface="Mada"/>
                        </a:rPr>
                        <a:t> that further predispose to AF</a:t>
                      </a:r>
                      <a:endParaRPr b="1" sz="1100">
                        <a:solidFill>
                          <a:srgbClr val="CC0000"/>
                        </a:solidFill>
                        <a:latin typeface="Mada"/>
                        <a:ea typeface="Mada"/>
                        <a:cs typeface="Mada"/>
                        <a:sym typeface="Mada"/>
                      </a:endParaRPr>
                    </a:p>
                  </a:txBody>
                  <a:tcPr marT="91425" marB="91425" marR="91425" marL="91425"/>
                </a:tc>
                <a:tc hMerge="1"/>
              </a:tr>
              <a:tr h="63142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S &amp; S</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rgbClr val="CC0000"/>
                        </a:buClr>
                        <a:buSzPts val="1100"/>
                        <a:buFont typeface="Mada"/>
                        <a:buChar char="●"/>
                      </a:pPr>
                      <a:r>
                        <a:rPr b="1" lang="ar" sz="1100" u="sng">
                          <a:solidFill>
                            <a:srgbClr val="CC0000"/>
                          </a:solidFill>
                          <a:latin typeface="Mada"/>
                          <a:ea typeface="Mada"/>
                          <a:cs typeface="Mada"/>
                          <a:sym typeface="Mada"/>
                        </a:rPr>
                        <a:t>Irregularly irregular pulse</a:t>
                      </a:r>
                      <a:endParaRPr b="1" sz="1100" u="sng">
                        <a:solidFill>
                          <a:srgbClr val="CC0000"/>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ar" sz="1100">
                          <a:latin typeface="Mada"/>
                          <a:ea typeface="Mada"/>
                          <a:cs typeface="Mada"/>
                          <a:sym typeface="Mada"/>
                        </a:rPr>
                        <a:t>palpitation, breathlessness and fatigue</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lang="ar" sz="1100">
                          <a:latin typeface="Mada"/>
                          <a:ea typeface="Mada"/>
                          <a:cs typeface="Mada"/>
                          <a:sym typeface="Mada"/>
                        </a:rPr>
                        <a:t>Thromboembolic TIA → </a:t>
                      </a:r>
                      <a:r>
                        <a:rPr b="1" lang="ar" sz="1100">
                          <a:solidFill>
                            <a:srgbClr val="CC0000"/>
                          </a:solidFill>
                          <a:latin typeface="Mada"/>
                          <a:ea typeface="Mada"/>
                          <a:cs typeface="Mada"/>
                          <a:sym typeface="Mada"/>
                        </a:rPr>
                        <a:t>Stroke</a:t>
                      </a:r>
                      <a:endParaRPr b="1" sz="1100">
                        <a:solidFill>
                          <a:srgbClr val="CC0000"/>
                        </a:solidFill>
                        <a:latin typeface="Mada"/>
                        <a:ea typeface="Mada"/>
                        <a:cs typeface="Mada"/>
                        <a:sym typeface="Mada"/>
                      </a:endParaRPr>
                    </a:p>
                  </a:txBody>
                  <a:tcPr marT="91425" marB="91425" marR="91425" marL="91425"/>
                </a:tc>
                <a:tc hMerge="1"/>
                <a:tc hMerge="1"/>
              </a:tr>
              <a:tr h="109725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Classification</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Paroxysmal AF</a:t>
                      </a:r>
                      <a:r>
                        <a:rPr lang="ar" sz="1100">
                          <a:solidFill>
                            <a:schemeClr val="dk1"/>
                          </a:solidFill>
                          <a:latin typeface="Mada"/>
                          <a:ea typeface="Mada"/>
                          <a:cs typeface="Mada"/>
                          <a:sym typeface="Mada"/>
                        </a:rPr>
                        <a:t> → AF &lt;7d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Persistent AF</a:t>
                      </a:r>
                      <a:r>
                        <a:rPr lang="ar" sz="1100">
                          <a:solidFill>
                            <a:schemeClr val="dk1"/>
                          </a:solidFill>
                          <a:latin typeface="Mada"/>
                          <a:ea typeface="Mada"/>
                          <a:cs typeface="Mada"/>
                          <a:sym typeface="Mada"/>
                        </a:rPr>
                        <a:t> → &gt;AF &gt;7d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Long-standing persistent AF</a:t>
                      </a:r>
                      <a:r>
                        <a:rPr lang="ar" sz="1100">
                          <a:solidFill>
                            <a:schemeClr val="dk1"/>
                          </a:solidFill>
                          <a:latin typeface="Mada"/>
                          <a:ea typeface="Mada"/>
                          <a:cs typeface="Mada"/>
                          <a:sym typeface="Mada"/>
                        </a:rPr>
                        <a:t> → &gt;AF 12 mo</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Permanent AF</a:t>
                      </a:r>
                      <a:r>
                        <a:rPr lang="ar" sz="1100">
                          <a:solidFill>
                            <a:schemeClr val="dk1"/>
                          </a:solidFill>
                          <a:latin typeface="Mada"/>
                          <a:ea typeface="Mada"/>
                          <a:cs typeface="Mada"/>
                          <a:sym typeface="Mada"/>
                        </a:rPr>
                        <a:t> → Joint decision between pt and clinician not to pursue rhythm control</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Lone AF</a:t>
                      </a:r>
                      <a:r>
                        <a:rPr lang="ar" sz="1100">
                          <a:solidFill>
                            <a:schemeClr val="dk1"/>
                          </a:solidFill>
                          <a:latin typeface="Mada"/>
                          <a:ea typeface="Mada"/>
                          <a:cs typeface="Mada"/>
                          <a:sym typeface="Mada"/>
                        </a:rPr>
                        <a:t> → AF without clinical/ECG evidence of cardiopulmonary disease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Non valvular AF</a:t>
                      </a:r>
                      <a:endParaRPr b="1" sz="1100">
                        <a:solidFill>
                          <a:schemeClr val="dk1"/>
                        </a:solidFill>
                        <a:latin typeface="Mada"/>
                        <a:ea typeface="Mada"/>
                        <a:cs typeface="Mada"/>
                        <a:sym typeface="Mada"/>
                      </a:endParaRPr>
                    </a:p>
                  </a:txBody>
                  <a:tcPr marT="91425" marB="91425" marR="91425" marL="91425"/>
                </a:tc>
                <a:tc hMerge="1"/>
                <a:tc hMerge="1"/>
              </a:tr>
              <a:tr h="15630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Diagnosis</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History &amp; Physical examination:</a:t>
                      </a:r>
                      <a:r>
                        <a:rPr lang="ar" sz="1100">
                          <a:solidFill>
                            <a:schemeClr val="dk1"/>
                          </a:solidFill>
                          <a:latin typeface="Mada"/>
                          <a:ea typeface="Mada"/>
                          <a:cs typeface="Mada"/>
                          <a:sym typeface="Mada"/>
                        </a:rPr>
                        <a:t> Clinical type of AF, presence of underlying heart diseases, Response to any treatments administered, Triggers, family history.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ECG:</a:t>
                      </a:r>
                      <a:r>
                        <a:rPr lang="ar" sz="1100">
                          <a:solidFill>
                            <a:schemeClr val="dk1"/>
                          </a:solidFill>
                          <a:latin typeface="Mada"/>
                          <a:ea typeface="Mada"/>
                          <a:cs typeface="Mada"/>
                          <a:sym typeface="Mada"/>
                        </a:rPr>
                        <a:t> Abnormal Rhythm (verify AF), LVH, pre-excitation, Prior MI, Bundle branch block</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Trans</a:t>
                      </a:r>
                      <a:r>
                        <a:rPr b="1" lang="ar" sz="1100">
                          <a:solidFill>
                            <a:schemeClr val="dk1"/>
                          </a:solidFill>
                          <a:latin typeface="Mada"/>
                          <a:ea typeface="Mada"/>
                          <a:cs typeface="Mada"/>
                          <a:sym typeface="Mada"/>
                        </a:rPr>
                        <a:t>thoracic</a:t>
                      </a:r>
                      <a:r>
                        <a:rPr b="1" lang="ar" sz="1100">
                          <a:solidFill>
                            <a:schemeClr val="dk1"/>
                          </a:solidFill>
                          <a:latin typeface="Mada"/>
                          <a:ea typeface="Mada"/>
                          <a:cs typeface="Mada"/>
                          <a:sym typeface="Mada"/>
                        </a:rPr>
                        <a:t> echocardiogram (TTE):</a:t>
                      </a:r>
                      <a:r>
                        <a:rPr lang="ar" sz="1100">
                          <a:solidFill>
                            <a:schemeClr val="dk1"/>
                          </a:solidFill>
                          <a:latin typeface="Mada"/>
                          <a:ea typeface="Mada"/>
                          <a:cs typeface="Mada"/>
                          <a:sym typeface="Mada"/>
                        </a:rPr>
                        <a:t> Size and functioning of atria and ventricles, LV hypertrophy, VHD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Blood tests</a:t>
                      </a:r>
                      <a:r>
                        <a:rPr lang="ar" sz="1100">
                          <a:solidFill>
                            <a:schemeClr val="dk1"/>
                          </a:solidFill>
                          <a:latin typeface="Mada"/>
                          <a:ea typeface="Mada"/>
                          <a:cs typeface="Mada"/>
                          <a:sym typeface="Mada"/>
                        </a:rPr>
                        <a:t> to check the thyroid, renal and hepatic</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Holter monitor:</a:t>
                      </a:r>
                      <a:r>
                        <a:rPr lang="ar" sz="1100">
                          <a:solidFill>
                            <a:schemeClr val="dk1"/>
                          </a:solidFill>
                          <a:latin typeface="Mada"/>
                          <a:ea typeface="Mada"/>
                          <a:cs typeface="Mada"/>
                          <a:sym typeface="Mada"/>
                        </a:rPr>
                        <a:t> If diagnosis of type of arrhythmia is in question.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Chest X-ray</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Transesophageal echocardiogram (TEE):</a:t>
                      </a:r>
                      <a:r>
                        <a:rPr lang="ar" sz="1100">
                          <a:solidFill>
                            <a:schemeClr val="dk1"/>
                          </a:solidFill>
                          <a:latin typeface="Mada"/>
                          <a:ea typeface="Mada"/>
                          <a:cs typeface="Mada"/>
                          <a:sym typeface="Mada"/>
                        </a:rPr>
                        <a:t> To identify LA thrombus in LAA, to guide cardioversion</a:t>
                      </a:r>
                      <a:endParaRPr sz="1100">
                        <a:solidFill>
                          <a:schemeClr val="dk1"/>
                        </a:solidFill>
                        <a:latin typeface="Mada"/>
                        <a:ea typeface="Mada"/>
                        <a:cs typeface="Mada"/>
                        <a:sym typeface="Mada"/>
                      </a:endParaRPr>
                    </a:p>
                  </a:txBody>
                  <a:tcPr marT="91425" marB="91425" marR="91425" marL="91425"/>
                </a:tc>
                <a:tc hMerge="1"/>
                <a:tc hMerge="1"/>
              </a:tr>
              <a:tr h="4589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Complications</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3">
                  <a:txBody>
                    <a:bodyPr/>
                    <a:lstStyle/>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Stroke</a:t>
                      </a:r>
                      <a:r>
                        <a:rPr lang="ar" sz="1100">
                          <a:solidFill>
                            <a:schemeClr val="dk1"/>
                          </a:solidFill>
                          <a:latin typeface="Mada"/>
                          <a:ea typeface="Mada"/>
                          <a:cs typeface="Mada"/>
                          <a:sym typeface="Mada"/>
                        </a:rPr>
                        <a:t>, Death, Hospitalizations</a:t>
                      </a:r>
                      <a:endParaRPr sz="11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Impaired quality of life, Left ventricular dysfunction (LVD), Cognitive decline and vascular dementia</a:t>
                      </a:r>
                      <a:endParaRPr b="1" sz="1000">
                        <a:solidFill>
                          <a:srgbClr val="9C254D"/>
                        </a:solidFill>
                        <a:latin typeface="Mada"/>
                        <a:ea typeface="Mada"/>
                        <a:cs typeface="Mada"/>
                        <a:sym typeface="Mada"/>
                      </a:endParaRPr>
                    </a:p>
                  </a:txBody>
                  <a:tcPr marT="91425" marB="91425" marR="91425" marL="91425"/>
                </a:tc>
                <a:tc hMerge="1"/>
                <a:tc hMerge="1"/>
              </a:tr>
              <a:tr h="346750">
                <a:tc rowSpan="2">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Management</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228600" lvl="0" marL="457200" rtl="0" algn="ctr">
                        <a:spcBef>
                          <a:spcPts val="0"/>
                        </a:spcBef>
                        <a:spcAft>
                          <a:spcPts val="0"/>
                        </a:spcAft>
                        <a:buNone/>
                      </a:pPr>
                      <a:r>
                        <a:rPr b="1" lang="ar" sz="1300">
                          <a:solidFill>
                            <a:srgbClr val="B05171"/>
                          </a:solidFill>
                          <a:latin typeface="Mada"/>
                          <a:ea typeface="Mada"/>
                          <a:cs typeface="Mada"/>
                          <a:sym typeface="Mada"/>
                        </a:rPr>
                        <a:t>Stable</a:t>
                      </a:r>
                      <a:endParaRPr b="1" sz="1300">
                        <a:solidFill>
                          <a:srgbClr val="B05171"/>
                        </a:solidFill>
                        <a:latin typeface="Mada"/>
                        <a:ea typeface="Mada"/>
                        <a:cs typeface="Mada"/>
                        <a:sym typeface="Mada"/>
                      </a:endParaRPr>
                    </a:p>
                  </a:txBody>
                  <a:tcPr marT="91425" marB="91425" marR="91425" marL="91425" anchor="ctr">
                    <a:solidFill>
                      <a:srgbClr val="F3F3F3"/>
                    </a:solidFill>
                  </a:tcPr>
                </a:tc>
                <a:tc hMerge="1"/>
                <a:tc>
                  <a:txBody>
                    <a:bodyPr/>
                    <a:lstStyle/>
                    <a:p>
                      <a:pPr indent="-228600" lvl="0" marL="457200" rtl="0" algn="ctr">
                        <a:spcBef>
                          <a:spcPts val="0"/>
                        </a:spcBef>
                        <a:spcAft>
                          <a:spcPts val="0"/>
                        </a:spcAft>
                        <a:buNone/>
                      </a:pPr>
                      <a:r>
                        <a:rPr b="1" lang="ar" sz="1300">
                          <a:solidFill>
                            <a:srgbClr val="B05171"/>
                          </a:solidFill>
                          <a:latin typeface="Mada"/>
                          <a:ea typeface="Mada"/>
                          <a:cs typeface="Mada"/>
                          <a:sym typeface="Mada"/>
                        </a:rPr>
                        <a:t>Unstable</a:t>
                      </a:r>
                      <a:endParaRPr b="1" sz="1300">
                        <a:solidFill>
                          <a:srgbClr val="B05171"/>
                        </a:solidFill>
                        <a:latin typeface="Mada"/>
                        <a:ea typeface="Mada"/>
                        <a:cs typeface="Mada"/>
                        <a:sym typeface="Mada"/>
                      </a:endParaRPr>
                    </a:p>
                  </a:txBody>
                  <a:tcPr marT="91425" marB="91425" marR="91425" marL="91425" anchor="ctr">
                    <a:solidFill>
                      <a:srgbClr val="F3F3F3"/>
                    </a:solidFill>
                  </a:tcPr>
                </a:tc>
              </a:tr>
              <a:tr h="1505250">
                <a:tc vMerge="1"/>
                <a:tc gridSpan="2">
                  <a:txBody>
                    <a:bodyPr/>
                    <a:lstStyle/>
                    <a:p>
                      <a:pPr indent="-298450" lvl="0" marL="457200" rtl="0" algn="l">
                        <a:spcBef>
                          <a:spcPts val="0"/>
                        </a:spcBef>
                        <a:spcAft>
                          <a:spcPts val="0"/>
                        </a:spcAft>
                        <a:buSzPts val="1100"/>
                        <a:buFont typeface="Mada"/>
                        <a:buAutoNum type="arabicPeriod"/>
                      </a:pPr>
                      <a:r>
                        <a:rPr b="1" lang="ar" sz="1000">
                          <a:latin typeface="Mada"/>
                          <a:ea typeface="Mada"/>
                          <a:cs typeface="Mada"/>
                          <a:sym typeface="Mada"/>
                        </a:rPr>
                        <a:t>Rate control:</a:t>
                      </a:r>
                      <a:r>
                        <a:rPr lang="ar" u="sng">
                          <a:solidFill>
                            <a:srgbClr val="0000FF"/>
                          </a:solidFill>
                          <a:latin typeface="Mada Black"/>
                          <a:ea typeface="Mada Black"/>
                          <a:cs typeface="Mada Black"/>
                          <a:sym typeface="Mada Black"/>
                        </a:rPr>
                        <a:t> B</a:t>
                      </a:r>
                      <a:r>
                        <a:rPr lang="ar" sz="1000">
                          <a:latin typeface="Mada"/>
                          <a:ea typeface="Mada"/>
                          <a:cs typeface="Mada"/>
                          <a:sym typeface="Mada"/>
                        </a:rPr>
                        <a:t>B or </a:t>
                      </a:r>
                      <a:r>
                        <a:rPr lang="ar" u="sng">
                          <a:solidFill>
                            <a:srgbClr val="38761D"/>
                          </a:solidFill>
                          <a:latin typeface="Mada Black"/>
                          <a:ea typeface="Mada Black"/>
                          <a:cs typeface="Mada Black"/>
                          <a:sym typeface="Mada Black"/>
                        </a:rPr>
                        <a:t>C</a:t>
                      </a:r>
                      <a:r>
                        <a:rPr lang="ar" sz="1000">
                          <a:latin typeface="Mada"/>
                          <a:ea typeface="Mada"/>
                          <a:cs typeface="Mada"/>
                          <a:sym typeface="Mada"/>
                        </a:rPr>
                        <a:t>a++ blockers or </a:t>
                      </a:r>
                      <a:r>
                        <a:rPr lang="ar" u="sng">
                          <a:solidFill>
                            <a:srgbClr val="E69138"/>
                          </a:solidFill>
                          <a:latin typeface="Mada Black"/>
                          <a:ea typeface="Mada Black"/>
                          <a:cs typeface="Mada Black"/>
                          <a:sym typeface="Mada Black"/>
                        </a:rPr>
                        <a:t>D</a:t>
                      </a:r>
                      <a:r>
                        <a:rPr lang="ar" sz="1000">
                          <a:latin typeface="Mada"/>
                          <a:ea typeface="Mada"/>
                          <a:cs typeface="Mada"/>
                          <a:sym typeface="Mada"/>
                        </a:rPr>
                        <a:t>igoxin</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b="1" lang="ar" sz="1000">
                          <a:latin typeface="Mada"/>
                          <a:ea typeface="Mada"/>
                          <a:cs typeface="Mada"/>
                          <a:sym typeface="Mada"/>
                        </a:rPr>
                        <a:t>Rhythm control:</a:t>
                      </a:r>
                      <a:endParaRPr b="1" sz="1000">
                        <a:latin typeface="Mada"/>
                        <a:ea typeface="Mada"/>
                        <a:cs typeface="Mada"/>
                        <a:sym typeface="Mada"/>
                      </a:endParaRPr>
                    </a:p>
                    <a:p>
                      <a:pPr indent="-298450" lvl="1" marL="914400" rtl="0" algn="l">
                        <a:spcBef>
                          <a:spcPts val="0"/>
                        </a:spcBef>
                        <a:spcAft>
                          <a:spcPts val="0"/>
                        </a:spcAft>
                        <a:buSzPts val="1100"/>
                        <a:buFont typeface="Mada"/>
                        <a:buAutoNum type="alphaLcPeriod"/>
                      </a:pPr>
                      <a:r>
                        <a:rPr lang="ar" sz="1000">
                          <a:latin typeface="Mada"/>
                          <a:ea typeface="Mada"/>
                          <a:cs typeface="Mada"/>
                          <a:sym typeface="Mada"/>
                        </a:rPr>
                        <a:t>AF for &lt;48hr →</a:t>
                      </a:r>
                      <a:r>
                        <a:rPr lang="ar" u="sng">
                          <a:solidFill>
                            <a:srgbClr val="38761D"/>
                          </a:solidFill>
                          <a:latin typeface="Mada Black"/>
                          <a:ea typeface="Mada Black"/>
                          <a:cs typeface="Mada Black"/>
                          <a:sym typeface="Mada Black"/>
                        </a:rPr>
                        <a:t> C</a:t>
                      </a:r>
                      <a:r>
                        <a:rPr lang="ar" sz="1000">
                          <a:latin typeface="Mada"/>
                          <a:ea typeface="Mada"/>
                          <a:cs typeface="Mada"/>
                          <a:sym typeface="Mada"/>
                        </a:rPr>
                        <a:t>ardiovert immediately either pharmacologically or electrically (or both)</a:t>
                      </a:r>
                      <a:endParaRPr sz="1000">
                        <a:latin typeface="Mada"/>
                        <a:ea typeface="Mada"/>
                        <a:cs typeface="Mada"/>
                        <a:sym typeface="Mada"/>
                      </a:endParaRPr>
                    </a:p>
                    <a:p>
                      <a:pPr indent="-298450" lvl="1" marL="914400" rtl="0" algn="l">
                        <a:spcBef>
                          <a:spcPts val="0"/>
                        </a:spcBef>
                        <a:spcAft>
                          <a:spcPts val="0"/>
                        </a:spcAft>
                        <a:buSzPts val="1100"/>
                        <a:buFont typeface="Mada"/>
                        <a:buAutoNum type="alphaLcPeriod"/>
                      </a:pPr>
                      <a:r>
                        <a:rPr lang="ar" sz="1000">
                          <a:latin typeface="Mada"/>
                          <a:ea typeface="Mada"/>
                          <a:cs typeface="Mada"/>
                          <a:sym typeface="Mada"/>
                        </a:rPr>
                        <a:t>AF for &gt;48hr → Either do TEE to locate atrial thrombus  then cardiovert Or Give Anticoagulants for 3wks  → </a:t>
                      </a:r>
                      <a:r>
                        <a:rPr lang="ar" u="sng">
                          <a:solidFill>
                            <a:srgbClr val="38761D"/>
                          </a:solidFill>
                          <a:latin typeface="Mada Black"/>
                          <a:ea typeface="Mada Black"/>
                          <a:cs typeface="Mada Black"/>
                          <a:sym typeface="Mada Black"/>
                        </a:rPr>
                        <a:t>C</a:t>
                      </a:r>
                      <a:r>
                        <a:rPr lang="ar" sz="1000">
                          <a:latin typeface="Mada"/>
                          <a:ea typeface="Mada"/>
                          <a:cs typeface="Mada"/>
                          <a:sym typeface="Mada"/>
                        </a:rPr>
                        <a:t>ardiovert  → Give Anticoagulants again for 4wks.</a:t>
                      </a:r>
                      <a:endParaRPr sz="1000">
                        <a:latin typeface="Mada"/>
                        <a:ea typeface="Mada"/>
                        <a:cs typeface="Mada"/>
                        <a:sym typeface="Mada"/>
                      </a:endParaRPr>
                    </a:p>
                    <a:p>
                      <a:pPr indent="-298450" lvl="0" marL="457200" rtl="0" algn="l">
                        <a:spcBef>
                          <a:spcPts val="0"/>
                        </a:spcBef>
                        <a:spcAft>
                          <a:spcPts val="0"/>
                        </a:spcAft>
                        <a:buSzPts val="1100"/>
                        <a:buFont typeface="Mada"/>
                        <a:buAutoNum type="arabicPeriod"/>
                      </a:pPr>
                      <a:r>
                        <a:rPr lang="ar" u="sng">
                          <a:solidFill>
                            <a:srgbClr val="FF0000"/>
                          </a:solidFill>
                          <a:latin typeface="Mada Black"/>
                          <a:ea typeface="Mada Black"/>
                          <a:cs typeface="Mada Black"/>
                          <a:sym typeface="Mada Black"/>
                        </a:rPr>
                        <a:t>A</a:t>
                      </a:r>
                      <a:r>
                        <a:rPr b="1" lang="ar" sz="1000">
                          <a:latin typeface="Mada"/>
                          <a:ea typeface="Mada"/>
                          <a:cs typeface="Mada"/>
                          <a:sym typeface="Mada"/>
                        </a:rPr>
                        <a:t>nticoagulation:</a:t>
                      </a:r>
                      <a:r>
                        <a:rPr lang="ar" sz="1000">
                          <a:latin typeface="Mada"/>
                          <a:ea typeface="Mada"/>
                          <a:cs typeface="Mada"/>
                          <a:sym typeface="Mada"/>
                        </a:rPr>
                        <a:t> NOAC or Warfarin</a:t>
                      </a:r>
                      <a:endParaRPr b="1" sz="1000">
                        <a:solidFill>
                          <a:srgbClr val="CC0000"/>
                        </a:solidFill>
                        <a:latin typeface="Mada"/>
                        <a:ea typeface="Mada"/>
                        <a:cs typeface="Mada"/>
                        <a:sym typeface="Mada"/>
                      </a:endParaRPr>
                    </a:p>
                  </a:txBody>
                  <a:tcPr marT="91425" marB="91425" marR="91425" marL="91425"/>
                </a:tc>
                <a:tc hMerge="1"/>
                <a:tc>
                  <a:txBody>
                    <a:bodyPr/>
                    <a:lstStyle/>
                    <a:p>
                      <a:pPr indent="0" lvl="0" marL="0" rtl="0" algn="ctr">
                        <a:spcBef>
                          <a:spcPts val="0"/>
                        </a:spcBef>
                        <a:spcAft>
                          <a:spcPts val="0"/>
                        </a:spcAft>
                        <a:buNone/>
                      </a:pPr>
                      <a:r>
                        <a:rPr lang="ar" sz="1100">
                          <a:solidFill>
                            <a:schemeClr val="dk1"/>
                          </a:solidFill>
                          <a:latin typeface="Mada"/>
                          <a:ea typeface="Mada"/>
                          <a:cs typeface="Mada"/>
                          <a:sym typeface="Mada"/>
                        </a:rPr>
                        <a:t>S</a:t>
                      </a:r>
                      <a:r>
                        <a:rPr lang="ar" sz="1100">
                          <a:solidFill>
                            <a:schemeClr val="dk1"/>
                          </a:solidFill>
                          <a:latin typeface="Mada"/>
                          <a:ea typeface="Mada"/>
                          <a:cs typeface="Mada"/>
                          <a:sym typeface="Mada"/>
                        </a:rPr>
                        <a:t>ynchronized </a:t>
                      </a:r>
                      <a:r>
                        <a:rPr b="1" lang="ar" sz="1100" u="sng">
                          <a:solidFill>
                            <a:srgbClr val="CC0000"/>
                          </a:solidFill>
                          <a:latin typeface="Mada"/>
                          <a:ea typeface="Mada"/>
                          <a:cs typeface="Mada"/>
                          <a:sym typeface="Mada"/>
                        </a:rPr>
                        <a:t>electrical</a:t>
                      </a:r>
                      <a:r>
                        <a:rPr b="1" lang="ar" sz="1100">
                          <a:solidFill>
                            <a:srgbClr val="CC0000"/>
                          </a:solidFill>
                          <a:latin typeface="Mada"/>
                          <a:ea typeface="Mada"/>
                          <a:cs typeface="Mada"/>
                          <a:sym typeface="Mada"/>
                        </a:rPr>
                        <a:t> </a:t>
                      </a:r>
                      <a:r>
                        <a:rPr b="1" lang="ar" sz="1200" u="sng">
                          <a:solidFill>
                            <a:srgbClr val="38761D"/>
                          </a:solidFill>
                          <a:latin typeface="Mada"/>
                          <a:ea typeface="Mada"/>
                          <a:cs typeface="Mada"/>
                          <a:sym typeface="Mada"/>
                        </a:rPr>
                        <a:t>C</a:t>
                      </a:r>
                      <a:r>
                        <a:rPr b="1" lang="ar" sz="1100">
                          <a:solidFill>
                            <a:srgbClr val="CC0000"/>
                          </a:solidFill>
                          <a:latin typeface="Mada"/>
                          <a:ea typeface="Mada"/>
                          <a:cs typeface="Mada"/>
                          <a:sym typeface="Mada"/>
                        </a:rPr>
                        <a:t>ardioversion (Shock)</a:t>
                      </a:r>
                      <a:r>
                        <a:rPr lang="ar" sz="1100">
                          <a:solidFill>
                            <a:srgbClr val="CC0000"/>
                          </a:solidFill>
                          <a:latin typeface="Mada"/>
                          <a:ea typeface="Mada"/>
                          <a:cs typeface="Mada"/>
                          <a:sym typeface="Mada"/>
                        </a:rPr>
                        <a:t> </a:t>
                      </a:r>
                      <a:r>
                        <a:rPr lang="ar" sz="1100">
                          <a:solidFill>
                            <a:schemeClr val="dk1"/>
                          </a:solidFill>
                          <a:latin typeface="Mada"/>
                          <a:ea typeface="Mada"/>
                          <a:cs typeface="Mada"/>
                          <a:sym typeface="Mada"/>
                        </a:rPr>
                        <a:t>immediately</a:t>
                      </a:r>
                      <a:endParaRPr b="1" sz="1000">
                        <a:solidFill>
                          <a:srgbClr val="CC0000"/>
                        </a:solidFill>
                        <a:latin typeface="Mada"/>
                        <a:ea typeface="Mada"/>
                        <a:cs typeface="Mada"/>
                        <a:sym typeface="Mada"/>
                      </a:endParaRPr>
                    </a:p>
                  </a:txBody>
                  <a:tcPr marT="91425" marB="91425" marR="91425" marL="91425" anchor="ctr"/>
                </a:tc>
              </a:tr>
            </a:tbl>
          </a:graphicData>
        </a:graphic>
      </p:graphicFrame>
      <p:sp>
        <p:nvSpPr>
          <p:cNvPr id="391" name="Google Shape;391;p36"/>
          <p:cNvSpPr txBox="1"/>
          <p:nvPr/>
        </p:nvSpPr>
        <p:spPr>
          <a:xfrm>
            <a:off x="276075" y="9777850"/>
            <a:ext cx="790500" cy="2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500" u="sng">
                <a:solidFill>
                  <a:srgbClr val="FF0000"/>
                </a:solidFill>
                <a:latin typeface="Mada Black"/>
                <a:ea typeface="Mada Black"/>
                <a:cs typeface="Mada Black"/>
                <a:sym typeface="Mada Black"/>
              </a:rPr>
              <a:t>A</a:t>
            </a:r>
            <a:r>
              <a:rPr lang="ar" sz="1500" u="sng">
                <a:solidFill>
                  <a:srgbClr val="0000FF"/>
                </a:solidFill>
                <a:latin typeface="Mada Black"/>
                <a:ea typeface="Mada Black"/>
                <a:cs typeface="Mada Black"/>
                <a:sym typeface="Mada Black"/>
              </a:rPr>
              <a:t>B</a:t>
            </a:r>
            <a:r>
              <a:rPr lang="ar" sz="1500" u="sng">
                <a:solidFill>
                  <a:srgbClr val="38761D"/>
                </a:solidFill>
                <a:latin typeface="Mada Black"/>
                <a:ea typeface="Mada Black"/>
                <a:cs typeface="Mada Black"/>
                <a:sym typeface="Mada Black"/>
              </a:rPr>
              <a:t>C</a:t>
            </a:r>
            <a:r>
              <a:rPr lang="ar" sz="1500" u="sng">
                <a:solidFill>
                  <a:srgbClr val="E69138"/>
                </a:solidFill>
                <a:latin typeface="Mada Black"/>
                <a:ea typeface="Mada Black"/>
                <a:cs typeface="Mada Black"/>
                <a:sym typeface="Mada Black"/>
              </a:rPr>
              <a:t>D</a:t>
            </a:r>
            <a:endParaRPr sz="1500" u="sng">
              <a:solidFill>
                <a:srgbClr val="E69138"/>
              </a:solidFill>
              <a:latin typeface="Mada Black"/>
              <a:ea typeface="Mada Black"/>
              <a:cs typeface="Mada Black"/>
              <a:sym typeface="Mada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7"/>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Q1:A | Q2:B | Q3:D | Q4:D | Q5:C | Q6:B</a:t>
            </a:r>
            <a:endParaRPr sz="1200">
              <a:solidFill>
                <a:srgbClr val="FFFFFF"/>
              </a:solidFill>
              <a:latin typeface="Cabin"/>
              <a:ea typeface="Cabin"/>
              <a:cs typeface="Cabin"/>
              <a:sym typeface="Cabin"/>
            </a:endParaRPr>
          </a:p>
        </p:txBody>
      </p:sp>
      <p:sp>
        <p:nvSpPr>
          <p:cNvPr id="397" name="Google Shape;397;p37"/>
          <p:cNvSpPr txBox="1"/>
          <p:nvPr/>
        </p:nvSpPr>
        <p:spPr>
          <a:xfrm>
            <a:off x="362150" y="1051950"/>
            <a:ext cx="6846300" cy="8840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Q1: </a:t>
            </a:r>
            <a:r>
              <a:rPr b="1" lang="ar" sz="1200">
                <a:solidFill>
                  <a:schemeClr val="accent1"/>
                </a:solidFill>
                <a:latin typeface="Mada"/>
                <a:ea typeface="Mada"/>
                <a:cs typeface="Mada"/>
                <a:sym typeface="Mada"/>
              </a:rPr>
              <a:t>A third-year medical student has been reading about the dangers of excessive anticoagulation and bleeding potential. He reviews the charts of several patients with atrial fibrillation currently taking Coumadin. Which of the following patients is best suited to have anticoagulation discontinued?</a:t>
            </a: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A 45-year-old man who has normal echocardiographic findings and no his- tory of heart disease or hypertension, but a family history of hyperlipidemia</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A 62-year-old man with mild chronic hypertension and dilated left atrium, but normal ejection fraction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A 75-year-old woman who is in good health except for a prior stroke, from which she has recovered nearly all function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A 52-year-old man with orthopnea and paroxysmal nocturnal dyspnea </a:t>
            </a:r>
            <a:endParaRPr sz="10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Q2: </a:t>
            </a:r>
            <a:r>
              <a:rPr b="1" lang="ar" sz="1200">
                <a:solidFill>
                  <a:schemeClr val="accent1"/>
                </a:solidFill>
                <a:latin typeface="Mada"/>
                <a:ea typeface="Mada"/>
                <a:cs typeface="Mada"/>
                <a:sym typeface="Mada"/>
              </a:rPr>
              <a:t>A 48-year-old woman is noted to have atrial fibrillation with a ventricular heart rate of 140 bpm. She is feeling dizzy and dyspneic with a systolic blood pressure of 75/48 mm Hg. Which of the following is the most appropriate next step?</a:t>
            </a: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Intravenous digoxin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DC cardioversion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Vagal maneuvers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Intravenous diltiazem (Cardizem)</a:t>
            </a:r>
            <a:endParaRPr sz="1000">
              <a:solidFill>
                <a:srgbClr val="98678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Q3: </a:t>
            </a:r>
            <a:r>
              <a:rPr b="1" lang="ar" sz="1200">
                <a:solidFill>
                  <a:schemeClr val="accent1"/>
                </a:solidFill>
                <a:latin typeface="Mada"/>
                <a:ea typeface="Mada"/>
                <a:cs typeface="Mada"/>
                <a:sym typeface="Mada"/>
              </a:rPr>
              <a:t>: A 45-year-old woman is noted to have dizziness, pounding of the chest, and fatigue of 3 hours’ duration. On examination, she is noted to have a blood pressure (BP) of 110/70 mm Hg and heart rate of 180 bpm. She is noted on ECG to have atrial fibrillation, and a prior baseline ECG showed delta waves. The ER physician counsels the patient regarding cardioversion, but the patient declines. Which of the following is the best therapy for her condition?</a:t>
            </a: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Digoxin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Angiotensin-converting enzyme (ACE) inhibitor</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Calcium channel blocker</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Procainamide </a:t>
            </a:r>
            <a:endParaRPr sz="11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Q4: </a:t>
            </a:r>
            <a:r>
              <a:rPr b="1" lang="ar" sz="1200">
                <a:solidFill>
                  <a:schemeClr val="accent1"/>
                </a:solidFill>
                <a:latin typeface="Mada"/>
                <a:ea typeface="Mada"/>
                <a:cs typeface="Mada"/>
                <a:sym typeface="Mada"/>
              </a:rPr>
              <a:t>A 68-year-old man presents with a 2-week history of increasing dyspnea and is found to be in atrial fibrillation with a ventricular rate of 120 beats per minute. The most appropriate test to evaluate for left atrial thrombus before cardioversion is</a:t>
            </a:r>
            <a:endParaRPr b="1" sz="1200">
              <a:solidFill>
                <a:srgbClr val="990000"/>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ECG </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Transthoracic echocardiography</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No testing is needed</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Transesophageal echocardiography</a:t>
            </a:r>
            <a:endParaRPr sz="9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Q5: </a:t>
            </a:r>
            <a:r>
              <a:rPr b="1" lang="ar" sz="1200">
                <a:solidFill>
                  <a:schemeClr val="accent1"/>
                </a:solidFill>
                <a:latin typeface="Mada"/>
                <a:ea typeface="Mada"/>
                <a:cs typeface="Mada"/>
                <a:sym typeface="Mada"/>
              </a:rPr>
              <a:t>A 79-year-old woman is admitted to the coronary care unit (CCU) with unstable angina. She is started on appropriate medication to reduce her cardiac risk. She is hypertensive, fasting glucose is normal and cholesterol is 5.2. She is found to be in atrial fibrillation. What is the most appropriate treatment?</a:t>
            </a:r>
            <a:endParaRPr b="1" sz="1200">
              <a:solidFill>
                <a:srgbClr val="990000"/>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Aspirin and clopidogrel </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Digoxin</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Warfarin</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Cardioversion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Q6: A 62-year-old male presents with palpitations, which are shown on ECG to be atrial fibrillation with a ventricular rate of approximately 130/minute. He has mild central chest discomfort but is not acutely distressed. He first noticed these about 3 hours before coming to hospital. As far as is known this is his first episode of this kind. Which of the following would you prefer as first-line therapy?</a:t>
            </a:r>
            <a:endParaRPr sz="9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Anticoagulate with heparin and start digoxin at standard daily dose </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Attempt DC cardioversion</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Administer bisoprolol and verapamil, and give warfarin</a:t>
            </a:r>
            <a:endParaRPr sz="10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Attempt cardioversion with IV flecainide</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chemeClr val="dk1"/>
              </a:solidFill>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t/>
            </a:r>
            <a:endParaRPr sz="900">
              <a:solidFill>
                <a:schemeClr val="dk1"/>
              </a:solidFill>
              <a:latin typeface="Mada"/>
              <a:ea typeface="Mada"/>
              <a:cs typeface="Mada"/>
              <a:sym typeface="Mada"/>
            </a:endParaRPr>
          </a:p>
        </p:txBody>
      </p:sp>
      <p:sp>
        <p:nvSpPr>
          <p:cNvPr id="398" name="Google Shape;398;p37">
            <a:hlinkClick r:id="rId3"/>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pic>
        <p:nvPicPr>
          <p:cNvPr id="399" name="Google Shape;399;p37"/>
          <p:cNvPicPr preferRelativeResize="0"/>
          <p:nvPr/>
        </p:nvPicPr>
        <p:blipFill>
          <a:blip r:embed="rId4">
            <a:alphaModFix/>
          </a:blip>
          <a:stretch>
            <a:fillRect/>
          </a:stretch>
        </p:blipFill>
        <p:spPr>
          <a:xfrm>
            <a:off x="5755003" y="10430983"/>
            <a:ext cx="108516" cy="133125"/>
          </a:xfrm>
          <a:prstGeom prst="rect">
            <a:avLst/>
          </a:prstGeom>
          <a:noFill/>
          <a:ln>
            <a:noFill/>
          </a:ln>
        </p:spPr>
      </p:pic>
      <p:sp>
        <p:nvSpPr>
          <p:cNvPr id="400" name="Google Shape;400;p37">
            <a:hlinkClick r:id="rId5"/>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t>
            </a:r>
            <a:r>
              <a:rPr b="1" lang="ar" sz="700" u="sng">
                <a:solidFill>
                  <a:srgbClr val="FFFFFF"/>
                </a:solidFill>
                <a:latin typeface="Mada"/>
                <a:ea typeface="Mada"/>
                <a:cs typeface="Mada"/>
                <a:sym typeface="Mada"/>
                <a:hlinkClick r:id="rId6">
                  <a:extLst>
                    <a:ext uri="{A12FA001-AC4F-418D-AE19-62706E023703}">
                      <ahyp:hlinkClr val="tx"/>
                    </a:ext>
                  </a:extLst>
                </a:hlinkClick>
              </a:rPr>
              <a:t>Answers Explanation File</a:t>
            </a:r>
            <a:r>
              <a:rPr b="1" lang="ar" sz="700">
                <a:solidFill>
                  <a:srgbClr val="FFFFFF"/>
                </a:solidFill>
                <a:latin typeface="Mada"/>
                <a:ea typeface="Mada"/>
                <a:cs typeface="Mada"/>
                <a:sym typeface="Mada"/>
              </a:rPr>
              <a:t>! </a:t>
            </a:r>
            <a:endParaRPr b="1" sz="700" u="sng">
              <a:solidFill>
                <a:srgbClr val="FFFFFF"/>
              </a:solidFill>
              <a:latin typeface="Mada"/>
              <a:ea typeface="Mada"/>
              <a:cs typeface="Mada"/>
              <a:sym typeface="Mada"/>
            </a:endParaRPr>
          </a:p>
        </p:txBody>
      </p:sp>
      <p:sp>
        <p:nvSpPr>
          <p:cNvPr id="401" name="Google Shape;401;p37"/>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 name="Google Shape;402;p37"/>
          <p:cNvPicPr preferRelativeResize="0"/>
          <p:nvPr/>
        </p:nvPicPr>
        <p:blipFill>
          <a:blip r:embed="rId4">
            <a:alphaModFix/>
          </a:blip>
          <a:stretch>
            <a:fillRect/>
          </a:stretch>
        </p:blipFill>
        <p:spPr>
          <a:xfrm>
            <a:off x="5755003" y="10430983"/>
            <a:ext cx="108516" cy="133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pSp>
        <p:nvGrpSpPr>
          <p:cNvPr id="407" name="Google Shape;407;p38"/>
          <p:cNvGrpSpPr/>
          <p:nvPr/>
        </p:nvGrpSpPr>
        <p:grpSpPr>
          <a:xfrm>
            <a:off x="-1679310" y="5750031"/>
            <a:ext cx="10343669" cy="4602603"/>
            <a:chOff x="-1557559" y="5606217"/>
            <a:chExt cx="10384167" cy="4605366"/>
          </a:xfrm>
        </p:grpSpPr>
        <p:sp>
          <p:nvSpPr>
            <p:cNvPr id="408" name="Google Shape;408;p38"/>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09" name="Google Shape;409;p38"/>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10" name="Google Shape;410;p38"/>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11" name="Google Shape;411;p38"/>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412" name="Google Shape;412;p38"/>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413" name="Google Shape;413;p38"/>
            <p:cNvGrpSpPr/>
            <p:nvPr/>
          </p:nvGrpSpPr>
          <p:grpSpPr>
            <a:xfrm>
              <a:off x="1656025" y="8761125"/>
              <a:ext cx="4020900" cy="998700"/>
              <a:chOff x="1656025" y="8761125"/>
              <a:chExt cx="4020900" cy="998700"/>
            </a:xfrm>
          </p:grpSpPr>
          <p:sp>
            <p:nvSpPr>
              <p:cNvPr id="414" name="Google Shape;414;p38"/>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415" name="Google Shape;415;p38">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416" name="Google Shape;416;p38"/>
          <p:cNvGrpSpPr/>
          <p:nvPr/>
        </p:nvGrpSpPr>
        <p:grpSpPr>
          <a:xfrm>
            <a:off x="-1767602" y="-1291949"/>
            <a:ext cx="10641954" cy="8822290"/>
            <a:chOff x="-1774523" y="-1292725"/>
            <a:chExt cx="10683620" cy="8827587"/>
          </a:xfrm>
        </p:grpSpPr>
        <p:sp>
          <p:nvSpPr>
            <p:cNvPr id="417" name="Google Shape;417;p38"/>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18" name="Google Shape;418;p38"/>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419" name="Google Shape;419;p38"/>
            <p:cNvGrpSpPr/>
            <p:nvPr/>
          </p:nvGrpSpPr>
          <p:grpSpPr>
            <a:xfrm>
              <a:off x="6233909" y="4499366"/>
              <a:ext cx="294716" cy="273655"/>
              <a:chOff x="4786297" y="2980907"/>
              <a:chExt cx="189564" cy="189564"/>
            </a:xfrm>
          </p:grpSpPr>
          <p:sp>
            <p:nvSpPr>
              <p:cNvPr id="420" name="Google Shape;420;p38"/>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1" name="Google Shape;421;p38"/>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2" name="Google Shape;422;p38"/>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23" name="Google Shape;423;p38"/>
            <p:cNvGrpSpPr/>
            <p:nvPr/>
          </p:nvGrpSpPr>
          <p:grpSpPr>
            <a:xfrm>
              <a:off x="6730897" y="2553643"/>
              <a:ext cx="323310" cy="273663"/>
              <a:chOff x="5099945" y="1562040"/>
              <a:chExt cx="215986" cy="196894"/>
            </a:xfrm>
          </p:grpSpPr>
          <p:sp>
            <p:nvSpPr>
              <p:cNvPr id="424" name="Google Shape;424;p38"/>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5" name="Google Shape;425;p38"/>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6" name="Google Shape;426;p38"/>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27" name="Google Shape;427;p38"/>
            <p:cNvGrpSpPr/>
            <p:nvPr/>
          </p:nvGrpSpPr>
          <p:grpSpPr>
            <a:xfrm>
              <a:off x="5510564" y="5207134"/>
              <a:ext cx="460558" cy="192901"/>
              <a:chOff x="5427392" y="3652956"/>
              <a:chExt cx="296236" cy="133625"/>
            </a:xfrm>
          </p:grpSpPr>
          <p:sp>
            <p:nvSpPr>
              <p:cNvPr id="428" name="Google Shape;428;p38"/>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9" name="Google Shape;429;p38"/>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0" name="Google Shape;430;p38"/>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31" name="Google Shape;431;p38"/>
            <p:cNvGrpSpPr/>
            <p:nvPr/>
          </p:nvGrpSpPr>
          <p:grpSpPr>
            <a:xfrm>
              <a:off x="7200498" y="2639841"/>
              <a:ext cx="271715" cy="241528"/>
              <a:chOff x="7456777" y="1936895"/>
              <a:chExt cx="174770" cy="167309"/>
            </a:xfrm>
          </p:grpSpPr>
          <p:sp>
            <p:nvSpPr>
              <p:cNvPr id="432" name="Google Shape;432;p38"/>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3" name="Google Shape;433;p38"/>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4" name="Google Shape;434;p38"/>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5" name="Google Shape;435;p38"/>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36" name="Google Shape;436;p38"/>
            <p:cNvGrpSpPr/>
            <p:nvPr/>
          </p:nvGrpSpPr>
          <p:grpSpPr>
            <a:xfrm>
              <a:off x="6187636" y="5036716"/>
              <a:ext cx="265989" cy="241390"/>
              <a:chOff x="3923092" y="3421606"/>
              <a:chExt cx="171087" cy="167214"/>
            </a:xfrm>
          </p:grpSpPr>
          <p:sp>
            <p:nvSpPr>
              <p:cNvPr id="437" name="Google Shape;437;p38"/>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8" name="Google Shape;438;p38"/>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9" name="Google Shape;439;p38"/>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0" name="Google Shape;440;p38"/>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41" name="Google Shape;441;p38"/>
            <p:cNvGrpSpPr/>
            <p:nvPr/>
          </p:nvGrpSpPr>
          <p:grpSpPr>
            <a:xfrm>
              <a:off x="5801382" y="4601754"/>
              <a:ext cx="120088" cy="295337"/>
              <a:chOff x="6689991" y="3974566"/>
              <a:chExt cx="77242" cy="204583"/>
            </a:xfrm>
          </p:grpSpPr>
          <p:sp>
            <p:nvSpPr>
              <p:cNvPr id="442" name="Google Shape;442;p38"/>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3" name="Google Shape;443;p38"/>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4" name="Google Shape;444;p38"/>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5" name="Google Shape;445;p38"/>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46" name="Google Shape;446;p38"/>
            <p:cNvGrpSpPr/>
            <p:nvPr/>
          </p:nvGrpSpPr>
          <p:grpSpPr>
            <a:xfrm>
              <a:off x="5193184" y="5104648"/>
              <a:ext cx="120038" cy="295379"/>
              <a:chOff x="4308549" y="4159596"/>
              <a:chExt cx="77210" cy="204613"/>
            </a:xfrm>
          </p:grpSpPr>
          <p:sp>
            <p:nvSpPr>
              <p:cNvPr id="447" name="Google Shape;447;p38"/>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8" name="Google Shape;448;p38"/>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9" name="Google Shape;449;p38"/>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0" name="Google Shape;450;p38"/>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1" name="Google Shape;451;p38"/>
            <p:cNvGrpSpPr/>
            <p:nvPr/>
          </p:nvGrpSpPr>
          <p:grpSpPr>
            <a:xfrm>
              <a:off x="6630902" y="3487361"/>
              <a:ext cx="265720" cy="232428"/>
              <a:chOff x="4366946" y="1834186"/>
              <a:chExt cx="177537" cy="173778"/>
            </a:xfrm>
          </p:grpSpPr>
          <p:sp>
            <p:nvSpPr>
              <p:cNvPr id="452" name="Google Shape;452;p38"/>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3" name="Google Shape;453;p38"/>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4" name="Google Shape;454;p38"/>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5" name="Google Shape;455;p38"/>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6" name="Google Shape;456;p38"/>
            <p:cNvGrpSpPr/>
            <p:nvPr/>
          </p:nvGrpSpPr>
          <p:grpSpPr>
            <a:xfrm>
              <a:off x="6693933" y="4917802"/>
              <a:ext cx="271715" cy="241530"/>
              <a:chOff x="7373945" y="2491538"/>
              <a:chExt cx="174770" cy="167311"/>
            </a:xfrm>
          </p:grpSpPr>
          <p:sp>
            <p:nvSpPr>
              <p:cNvPr id="457" name="Google Shape;457;p38"/>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8" name="Google Shape;458;p38"/>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9" name="Google Shape;459;p38"/>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0" name="Google Shape;460;p38"/>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61" name="Google Shape;461;p38"/>
            <p:cNvGrpSpPr/>
            <p:nvPr/>
          </p:nvGrpSpPr>
          <p:grpSpPr>
            <a:xfrm>
              <a:off x="7109737" y="3130115"/>
              <a:ext cx="120088" cy="295337"/>
              <a:chOff x="7089311" y="1211098"/>
              <a:chExt cx="77242" cy="204583"/>
            </a:xfrm>
          </p:grpSpPr>
          <p:sp>
            <p:nvSpPr>
              <p:cNvPr id="462" name="Google Shape;462;p38"/>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3" name="Google Shape;463;p38"/>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4" name="Google Shape;464;p38"/>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5" name="Google Shape;465;p38"/>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66" name="Google Shape;466;p38"/>
            <p:cNvGrpSpPr/>
            <p:nvPr/>
          </p:nvGrpSpPr>
          <p:grpSpPr>
            <a:xfrm>
              <a:off x="6390144" y="3813442"/>
              <a:ext cx="1082091" cy="1072938"/>
              <a:chOff x="4332233" y="3324392"/>
              <a:chExt cx="1191206" cy="1180090"/>
            </a:xfrm>
          </p:grpSpPr>
          <p:sp>
            <p:nvSpPr>
              <p:cNvPr id="467" name="Google Shape;467;p38"/>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8" name="Google Shape;468;p38"/>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9" name="Google Shape;469;p38"/>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0" name="Google Shape;470;p38"/>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1" name="Google Shape;471;p38"/>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2" name="Google Shape;472;p38"/>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3" name="Google Shape;473;p38"/>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4" name="Google Shape;474;p38"/>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5" name="Google Shape;475;p38"/>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6" name="Google Shape;476;p38"/>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7" name="Google Shape;477;p38"/>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8" name="Google Shape;478;p38"/>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9" name="Google Shape;479;p38"/>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0" name="Google Shape;480;p38"/>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1" name="Google Shape;481;p38"/>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2" name="Google Shape;482;p38"/>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3" name="Google Shape;483;p38"/>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4" name="Google Shape;484;p38"/>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5" name="Google Shape;485;p38"/>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6" name="Google Shape;486;p38"/>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7" name="Google Shape;487;p38"/>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8" name="Google Shape;488;p38"/>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9" name="Google Shape;489;p38"/>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490" name="Google Shape;490;p38"/>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1" name="Google Shape;491;p38"/>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2" name="Google Shape;492;p38"/>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93" name="Google Shape;493;p38"/>
            <p:cNvGrpSpPr/>
            <p:nvPr/>
          </p:nvGrpSpPr>
          <p:grpSpPr>
            <a:xfrm>
              <a:off x="7002589" y="3756903"/>
              <a:ext cx="460558" cy="192901"/>
              <a:chOff x="5427392" y="3652956"/>
              <a:chExt cx="296236" cy="133625"/>
            </a:xfrm>
          </p:grpSpPr>
          <p:sp>
            <p:nvSpPr>
              <p:cNvPr id="494" name="Google Shape;494;p38"/>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5" name="Google Shape;495;p38"/>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6" name="Google Shape;496;p38"/>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497" name="Google Shape;497;p38"/>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rgbClr val="741B47"/>
                </a:solidFill>
                <a:latin typeface="Mada"/>
                <a:ea typeface="Mada"/>
                <a:cs typeface="Mada"/>
                <a:sym typeface="Mada"/>
              </a:rPr>
              <a:t>THANKS!!</a:t>
            </a:r>
            <a:endParaRPr b="1" sz="6000">
              <a:solidFill>
                <a:srgbClr val="741B47"/>
              </a:solidFill>
              <a:latin typeface="Mada"/>
              <a:ea typeface="Mada"/>
              <a:cs typeface="Mada"/>
              <a:sym typeface="Mada"/>
            </a:endParaRPr>
          </a:p>
        </p:txBody>
      </p:sp>
      <p:grpSp>
        <p:nvGrpSpPr>
          <p:cNvPr id="498" name="Google Shape;498;p38"/>
          <p:cNvGrpSpPr/>
          <p:nvPr/>
        </p:nvGrpSpPr>
        <p:grpSpPr>
          <a:xfrm>
            <a:off x="795934" y="1783429"/>
            <a:ext cx="6516287" cy="3204555"/>
            <a:chOff x="799050" y="1818937"/>
            <a:chExt cx="6541800" cy="3206479"/>
          </a:xfrm>
        </p:grpSpPr>
        <p:sp>
          <p:nvSpPr>
            <p:cNvPr id="499" name="Google Shape;499;p38"/>
            <p:cNvSpPr txBox="1"/>
            <p:nvPr/>
          </p:nvSpPr>
          <p:spPr>
            <a:xfrm>
              <a:off x="799050" y="1818937"/>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500" name="Google Shape;500;p38"/>
            <p:cNvSpPr txBox="1"/>
            <p:nvPr/>
          </p:nvSpPr>
          <p:spPr>
            <a:xfrm>
              <a:off x="2266950" y="2422548"/>
              <a:ext cx="3026100" cy="911100"/>
            </a:xfrm>
            <a:prstGeom prst="rect">
              <a:avLst/>
            </a:prstGeom>
            <a:noFill/>
            <a:ln>
              <a:noFill/>
            </a:ln>
          </p:spPr>
          <p:txBody>
            <a:bodyPr anchorCtr="0" anchor="t" bIns="91175" lIns="91175" spcFirstLastPara="1" rIns="91175" wrap="square" tIns="91175">
              <a:noAutofit/>
            </a:bodyPr>
            <a:lstStyle/>
            <a:p>
              <a:pPr indent="0" lvl="0" marL="457200" rtl="0" algn="ctr">
                <a:spcBef>
                  <a:spcPts val="0"/>
                </a:spcBef>
                <a:spcAft>
                  <a:spcPts val="0"/>
                </a:spcAft>
                <a:buNone/>
              </a:pPr>
              <a:r>
                <a:rPr b="1" lang="ar" sz="2000">
                  <a:solidFill>
                    <a:schemeClr val="dk1"/>
                  </a:solidFill>
                  <a:latin typeface="Mada"/>
                  <a:ea typeface="Mada"/>
                  <a:cs typeface="Mada"/>
                  <a:sym typeface="Mada"/>
                </a:rPr>
                <a:t>Mashal AbaAlkhail</a:t>
              </a:r>
              <a:endParaRPr b="1" sz="1800">
                <a:latin typeface="Mada"/>
                <a:ea typeface="Mada"/>
                <a:cs typeface="Mada"/>
                <a:sym typeface="Mada"/>
              </a:endParaRPr>
            </a:p>
          </p:txBody>
        </p:sp>
        <p:sp>
          <p:nvSpPr>
            <p:cNvPr id="501" name="Google Shape;501;p38"/>
            <p:cNvSpPr txBox="1"/>
            <p:nvPr/>
          </p:nvSpPr>
          <p:spPr>
            <a:xfrm>
              <a:off x="1518900" y="3456434"/>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502" name="Google Shape;502;p38"/>
            <p:cNvSpPr txBox="1"/>
            <p:nvPr/>
          </p:nvSpPr>
          <p:spPr>
            <a:xfrm>
              <a:off x="2266950" y="4114316"/>
              <a:ext cx="3026100" cy="911100"/>
            </a:xfrm>
            <a:prstGeom prst="rect">
              <a:avLst/>
            </a:prstGeom>
            <a:noFill/>
            <a:ln>
              <a:noFill/>
            </a:ln>
          </p:spPr>
          <p:txBody>
            <a:bodyPr anchorCtr="0" anchor="t" bIns="91175" lIns="91175" spcFirstLastPara="1" rIns="91175" wrap="square" tIns="91175">
              <a:noAutofit/>
            </a:bodyPr>
            <a:lstStyle/>
            <a:p>
              <a:pPr indent="0" lvl="0" marL="457200" rtl="0" algn="ctr">
                <a:spcBef>
                  <a:spcPts val="0"/>
                </a:spcBef>
                <a:spcAft>
                  <a:spcPts val="0"/>
                </a:spcAft>
                <a:buNone/>
              </a:pPr>
              <a:r>
                <a:rPr b="1" lang="ar" sz="2000">
                  <a:solidFill>
                    <a:schemeClr val="dk1"/>
                  </a:solidFill>
                  <a:latin typeface="Mada"/>
                  <a:ea typeface="Mada"/>
                  <a:cs typeface="Mada"/>
                  <a:sym typeface="Mada"/>
                </a:rPr>
                <a:t>Raghad AlKhashan</a:t>
              </a:r>
              <a:endParaRPr b="1" sz="1800">
                <a:latin typeface="Mada"/>
                <a:ea typeface="Mada"/>
                <a:cs typeface="Mada"/>
                <a:sym typeface="Mada"/>
              </a:endParaRPr>
            </a:p>
          </p:txBody>
        </p:sp>
      </p:grpSp>
      <p:grpSp>
        <p:nvGrpSpPr>
          <p:cNvPr id="503" name="Google Shape;503;p38"/>
          <p:cNvGrpSpPr/>
          <p:nvPr/>
        </p:nvGrpSpPr>
        <p:grpSpPr>
          <a:xfrm>
            <a:off x="257081" y="3968927"/>
            <a:ext cx="1127457" cy="1357168"/>
            <a:chOff x="876055" y="2338940"/>
            <a:chExt cx="862498" cy="998652"/>
          </a:xfrm>
        </p:grpSpPr>
        <p:grpSp>
          <p:nvGrpSpPr>
            <p:cNvPr id="504" name="Google Shape;504;p38"/>
            <p:cNvGrpSpPr/>
            <p:nvPr/>
          </p:nvGrpSpPr>
          <p:grpSpPr>
            <a:xfrm>
              <a:off x="876055" y="2338940"/>
              <a:ext cx="431131" cy="998652"/>
              <a:chOff x="6094678" y="3600952"/>
              <a:chExt cx="431131" cy="998652"/>
            </a:xfrm>
          </p:grpSpPr>
          <p:sp>
            <p:nvSpPr>
              <p:cNvPr id="505" name="Google Shape;505;p38"/>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6" name="Google Shape;506;p38"/>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7" name="Google Shape;507;p38"/>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8" name="Google Shape;508;p38"/>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9" name="Google Shape;509;p38"/>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0" name="Google Shape;510;p38"/>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1" name="Google Shape;511;p38"/>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2" name="Google Shape;512;p38"/>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3" name="Google Shape;513;p38"/>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4" name="Google Shape;514;p38"/>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5" name="Google Shape;515;p38"/>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6" name="Google Shape;516;p38"/>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7" name="Google Shape;517;p38"/>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8" name="Google Shape;518;p38"/>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9" name="Google Shape;519;p38"/>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0" name="Google Shape;520;p38"/>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1" name="Google Shape;521;p38"/>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22" name="Google Shape;522;p38"/>
            <p:cNvGrpSpPr/>
            <p:nvPr/>
          </p:nvGrpSpPr>
          <p:grpSpPr>
            <a:xfrm>
              <a:off x="1396606" y="2521080"/>
              <a:ext cx="341947" cy="634395"/>
              <a:chOff x="5257252" y="2296731"/>
              <a:chExt cx="543549" cy="1048934"/>
            </a:xfrm>
          </p:grpSpPr>
          <p:sp>
            <p:nvSpPr>
              <p:cNvPr id="523" name="Google Shape;523;p38"/>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24" name="Google Shape;524;p38"/>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5" name="Google Shape;525;p38"/>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6" name="Google Shape;526;p38"/>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7" name="Google Shape;527;p38"/>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8" name="Google Shape;528;p38"/>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9" name="Google Shape;529;p38"/>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0" name="Google Shape;530;p38"/>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1" name="Google Shape;531;p38"/>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2" name="Google Shape;532;p38"/>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3" name="Google Shape;533;p38"/>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4" name="Google Shape;534;p38"/>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5" name="Google Shape;535;p38"/>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6" name="Google Shape;536;p38"/>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7" name="Google Shape;537;p38"/>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8" name="Google Shape;538;p38"/>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9" name="Google Shape;539;p38"/>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0" name="Google Shape;540;p38"/>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1" name="Google Shape;541;p38"/>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2" name="Google Shape;542;p38"/>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3" name="Google Shape;543;p38"/>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4" name="Google Shape;544;p38"/>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5" name="Google Shape;545;p38"/>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6" name="Google Shape;546;p38"/>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7" name="Google Shape;547;p38"/>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8" name="Google Shape;548;p38"/>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9" name="Google Shape;549;p38"/>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0" name="Google Shape;550;p38"/>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1" name="Google Shape;551;p38"/>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2" name="Google Shape;552;p38"/>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3" name="Google Shape;553;p38"/>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54" name="Google Shape;554;p38"/>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5" name="Google Shape;555;p38"/>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6" name="Google Shape;556;p38"/>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7" name="Google Shape;557;p38"/>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8" name="Google Shape;558;p38"/>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9" name="Google Shape;559;p38"/>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0" name="Google Shape;560;p38"/>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1" name="Google Shape;561;p38"/>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2" name="Google Shape;562;p38"/>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63" name="Google Shape;563;p38"/>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4" name="Google Shape;564;p38"/>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5" name="Google Shape;565;p38"/>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6" name="Google Shape;566;p38"/>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7" name="Google Shape;567;p38"/>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8" name="Google Shape;568;p38"/>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9" name="Google Shape;569;p38"/>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0" name="Google Shape;570;p38"/>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1" name="Google Shape;571;p38"/>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2" name="Google Shape;572;p38"/>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3" name="Google Shape;573;p38"/>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4" name="Google Shape;574;p38"/>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5" name="Google Shape;575;p38"/>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6" name="Google Shape;576;p38"/>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7" name="Google Shape;577;p38"/>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8" name="Google Shape;578;p38"/>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9" name="Google Shape;579;p38"/>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0" name="Google Shape;580;p38"/>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1" name="Google Shape;581;p38"/>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2" name="Google Shape;582;p38"/>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3" name="Google Shape;583;p38"/>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4" name="Google Shape;584;p38"/>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5" name="Google Shape;585;p38"/>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86" name="Google Shape;586;p38"/>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7" name="Google Shape;587;p38"/>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8" name="Google Shape;588;p38"/>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07" name="Google Shape;107;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Review of basics</a:t>
            </a:r>
            <a:endParaRPr sz="2600">
              <a:latin typeface="Mada Black"/>
              <a:ea typeface="Mada Black"/>
              <a:cs typeface="Mada Black"/>
              <a:sym typeface="Mada Black"/>
            </a:endParaRPr>
          </a:p>
        </p:txBody>
      </p:sp>
      <p:sp>
        <p:nvSpPr>
          <p:cNvPr id="108" name="Google Shape;108;p23"/>
          <p:cNvSpPr txBox="1"/>
          <p:nvPr/>
        </p:nvSpPr>
        <p:spPr>
          <a:xfrm>
            <a:off x="247500" y="752450"/>
            <a:ext cx="5948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Normal cardiac </a:t>
            </a:r>
            <a:r>
              <a:rPr b="1" lang="ar" sz="2200">
                <a:highlight>
                  <a:srgbClr val="F5E9ED"/>
                </a:highlight>
                <a:latin typeface="Mada"/>
                <a:ea typeface="Mada"/>
                <a:cs typeface="Mada"/>
                <a:sym typeface="Mada"/>
              </a:rPr>
              <a:t>rhythm (Sinus rhythm)</a:t>
            </a:r>
            <a:endParaRPr b="1" sz="2200">
              <a:highlight>
                <a:srgbClr val="F5E9ED"/>
              </a:highlight>
              <a:latin typeface="Mada"/>
              <a:ea typeface="Mada"/>
              <a:cs typeface="Mada"/>
              <a:sym typeface="Mada"/>
            </a:endParaRPr>
          </a:p>
        </p:txBody>
      </p:sp>
      <p:sp>
        <p:nvSpPr>
          <p:cNvPr id="109" name="Google Shape;109;p23"/>
          <p:cNvSpPr txBox="1"/>
          <p:nvPr/>
        </p:nvSpPr>
        <p:spPr>
          <a:xfrm>
            <a:off x="-4350" y="9810450"/>
            <a:ext cx="7560000" cy="8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110" name="Google Shape;110;p23"/>
          <p:cNvSpPr txBox="1"/>
          <p:nvPr/>
        </p:nvSpPr>
        <p:spPr>
          <a:xfrm>
            <a:off x="508975" y="1272625"/>
            <a:ext cx="4322400" cy="2884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latin typeface="Mada"/>
                <a:ea typeface="Mada"/>
                <a:cs typeface="Mada"/>
                <a:sym typeface="Mada"/>
              </a:rPr>
              <a:t>Characteristics</a:t>
            </a:r>
            <a:r>
              <a:rPr b="1" lang="ar">
                <a:latin typeface="Mada"/>
                <a:ea typeface="Mada"/>
                <a:cs typeface="Mada"/>
                <a:sym typeface="Mada"/>
              </a:rPr>
              <a:t> of normal cardiac </a:t>
            </a:r>
            <a:r>
              <a:rPr b="1" lang="ar">
                <a:latin typeface="Mada"/>
                <a:ea typeface="Mada"/>
                <a:cs typeface="Mada"/>
                <a:sym typeface="Mada"/>
              </a:rPr>
              <a:t>rhythm</a:t>
            </a:r>
            <a:r>
              <a:rPr b="1" lang="ar">
                <a:latin typeface="Mada"/>
                <a:ea typeface="Mada"/>
                <a:cs typeface="Mada"/>
                <a:sym typeface="Mada"/>
              </a:rPr>
              <a:t>:</a:t>
            </a:r>
            <a:endParaRPr b="1">
              <a:latin typeface="Mada"/>
              <a:ea typeface="Mada"/>
              <a:cs typeface="Mada"/>
              <a:sym typeface="Mada"/>
            </a:endParaRPr>
          </a:p>
          <a:p>
            <a:pPr indent="-304800" lvl="1" marL="914400" rtl="0" algn="l">
              <a:spcBef>
                <a:spcPts val="0"/>
              </a:spcBef>
              <a:spcAft>
                <a:spcPts val="0"/>
              </a:spcAft>
              <a:buClr>
                <a:srgbClr val="9C254D"/>
              </a:buClr>
              <a:buSzPts val="1200"/>
              <a:buFont typeface="Mada"/>
              <a:buChar char="○"/>
            </a:pPr>
            <a:r>
              <a:rPr b="1" lang="ar" sz="1200">
                <a:solidFill>
                  <a:srgbClr val="9C254D"/>
                </a:solidFill>
                <a:latin typeface="Mada"/>
                <a:ea typeface="Mada"/>
                <a:cs typeface="Mada"/>
                <a:sym typeface="Mada"/>
              </a:rPr>
              <a:t>Heart rate (60-100 bpm)</a:t>
            </a:r>
            <a:endParaRPr b="1" sz="1200">
              <a:solidFill>
                <a:srgbClr val="9C254D"/>
              </a:solidFill>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Abnormal: Check table</a:t>
            </a:r>
            <a:endParaRPr sz="1200">
              <a:latin typeface="Mada"/>
              <a:ea typeface="Mada"/>
              <a:cs typeface="Mada"/>
              <a:sym typeface="Mada"/>
            </a:endParaRPr>
          </a:p>
          <a:p>
            <a:pPr indent="-304800" lvl="1" marL="914400" rtl="0" algn="l">
              <a:spcBef>
                <a:spcPts val="0"/>
              </a:spcBef>
              <a:spcAft>
                <a:spcPts val="0"/>
              </a:spcAft>
              <a:buClr>
                <a:srgbClr val="9C254D"/>
              </a:buClr>
              <a:buSzPts val="1200"/>
              <a:buFont typeface="Mada"/>
              <a:buChar char="○"/>
            </a:pPr>
            <a:r>
              <a:rPr b="1" lang="ar" sz="1200">
                <a:solidFill>
                  <a:srgbClr val="9C254D"/>
                </a:solidFill>
                <a:latin typeface="Mada"/>
                <a:ea typeface="Mada"/>
                <a:cs typeface="Mada"/>
                <a:sym typeface="Mada"/>
              </a:rPr>
              <a:t>Origin of impulses  should be from S.A node (sinus node)</a:t>
            </a:r>
            <a:endParaRPr b="1" sz="1200">
              <a:solidFill>
                <a:srgbClr val="9C254D"/>
              </a:solidFill>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Abnormal: Any place other than sinus node e.g. </a:t>
            </a:r>
            <a:endParaRPr sz="1200">
              <a:latin typeface="Mada"/>
              <a:ea typeface="Mada"/>
              <a:cs typeface="Mada"/>
              <a:sym typeface="Mada"/>
            </a:endParaRPr>
          </a:p>
          <a:p>
            <a:pPr indent="-304800" lvl="3" marL="1828800" rtl="0" algn="l">
              <a:spcBef>
                <a:spcPts val="0"/>
              </a:spcBef>
              <a:spcAft>
                <a:spcPts val="0"/>
              </a:spcAft>
              <a:buSzPts val="1200"/>
              <a:buFont typeface="Mada"/>
              <a:buChar char="●"/>
            </a:pPr>
            <a:r>
              <a:rPr b="1" lang="ar" sz="1200">
                <a:latin typeface="Mada"/>
                <a:ea typeface="Mada"/>
                <a:cs typeface="Mada"/>
                <a:sym typeface="Mada"/>
              </a:rPr>
              <a:t>Supraventricular arrhythmias:</a:t>
            </a:r>
            <a:r>
              <a:rPr b="1" baseline="30000" lang="ar" sz="1200">
                <a:latin typeface="Mada"/>
                <a:ea typeface="Mada"/>
                <a:cs typeface="Mada"/>
                <a:sym typeface="Mada"/>
              </a:rPr>
              <a:t>1</a:t>
            </a:r>
            <a:r>
              <a:rPr lang="ar" sz="1200">
                <a:latin typeface="Mada"/>
                <a:ea typeface="Mada"/>
                <a:cs typeface="Mada"/>
                <a:sym typeface="Mada"/>
              </a:rPr>
              <a:t> AV node (Nodal/junctional </a:t>
            </a:r>
            <a:r>
              <a:rPr lang="ar" sz="1200">
                <a:latin typeface="Mada"/>
                <a:ea typeface="Mada"/>
                <a:cs typeface="Mada"/>
                <a:sym typeface="Mada"/>
              </a:rPr>
              <a:t>arrhythmias</a:t>
            </a:r>
            <a:r>
              <a:rPr lang="ar" sz="1200">
                <a:latin typeface="Mada"/>
                <a:ea typeface="Mada"/>
                <a:cs typeface="Mada"/>
                <a:sym typeface="Mada"/>
              </a:rPr>
              <a:t>), Atrium it self (Atrial </a:t>
            </a:r>
            <a:r>
              <a:rPr lang="ar" sz="1200">
                <a:latin typeface="Mada"/>
                <a:ea typeface="Mada"/>
                <a:cs typeface="Mada"/>
                <a:sym typeface="Mada"/>
              </a:rPr>
              <a:t>arrhythmias</a:t>
            </a:r>
            <a:r>
              <a:rPr lang="ar" sz="1200">
                <a:latin typeface="Mada"/>
                <a:ea typeface="Mada"/>
                <a:cs typeface="Mada"/>
                <a:sym typeface="Mada"/>
              </a:rPr>
              <a:t>)</a:t>
            </a:r>
            <a:endParaRPr sz="1200">
              <a:latin typeface="Mada"/>
              <a:ea typeface="Mada"/>
              <a:cs typeface="Mada"/>
              <a:sym typeface="Mada"/>
            </a:endParaRPr>
          </a:p>
          <a:p>
            <a:pPr indent="-304800" lvl="3" marL="1828800" rtl="0" algn="l">
              <a:spcBef>
                <a:spcPts val="0"/>
              </a:spcBef>
              <a:spcAft>
                <a:spcPts val="0"/>
              </a:spcAft>
              <a:buSzPts val="1200"/>
              <a:buFont typeface="Mada"/>
              <a:buChar char="●"/>
            </a:pPr>
            <a:r>
              <a:rPr b="1" lang="ar" sz="1200">
                <a:latin typeface="Mada"/>
                <a:ea typeface="Mada"/>
                <a:cs typeface="Mada"/>
                <a:sym typeface="Mada"/>
              </a:rPr>
              <a:t>Ventricular </a:t>
            </a:r>
            <a:r>
              <a:rPr b="1" lang="ar" sz="1200">
                <a:latin typeface="Mada"/>
                <a:ea typeface="Mada"/>
                <a:cs typeface="Mada"/>
                <a:sym typeface="Mada"/>
              </a:rPr>
              <a:t>arrhythmias</a:t>
            </a:r>
            <a:endParaRPr b="1" sz="1200">
              <a:latin typeface="Mada"/>
              <a:ea typeface="Mada"/>
              <a:cs typeface="Mada"/>
              <a:sym typeface="Mada"/>
            </a:endParaRPr>
          </a:p>
          <a:p>
            <a:pPr indent="-304800" lvl="1" marL="914400" rtl="0" algn="l">
              <a:spcBef>
                <a:spcPts val="0"/>
              </a:spcBef>
              <a:spcAft>
                <a:spcPts val="0"/>
              </a:spcAft>
              <a:buClr>
                <a:srgbClr val="9C254D"/>
              </a:buClr>
              <a:buSzPts val="1200"/>
              <a:buFont typeface="Mada"/>
              <a:buChar char="○"/>
            </a:pPr>
            <a:r>
              <a:rPr b="1" lang="ar" sz="1200">
                <a:solidFill>
                  <a:srgbClr val="9C254D"/>
                </a:solidFill>
                <a:latin typeface="Mada"/>
                <a:ea typeface="Mada"/>
                <a:cs typeface="Mada"/>
                <a:sym typeface="Mada"/>
              </a:rPr>
              <a:t>Cardiac impulse should propagate through normal conduction pathway*</a:t>
            </a:r>
            <a:endParaRPr b="1" sz="1200">
              <a:solidFill>
                <a:srgbClr val="9C254D"/>
              </a:solidFill>
              <a:latin typeface="Mada"/>
              <a:ea typeface="Mada"/>
              <a:cs typeface="Mada"/>
              <a:sym typeface="Mada"/>
            </a:endParaRPr>
          </a:p>
          <a:p>
            <a:pPr indent="-304800" lvl="1" marL="914400" rtl="0" algn="l">
              <a:spcBef>
                <a:spcPts val="0"/>
              </a:spcBef>
              <a:spcAft>
                <a:spcPts val="0"/>
              </a:spcAft>
              <a:buClr>
                <a:srgbClr val="9C254D"/>
              </a:buClr>
              <a:buSzPts val="1200"/>
              <a:buFont typeface="Mada"/>
              <a:buChar char="○"/>
            </a:pPr>
            <a:r>
              <a:rPr b="1" lang="ar" sz="1200">
                <a:solidFill>
                  <a:srgbClr val="9C254D"/>
                </a:solidFill>
                <a:latin typeface="Mada"/>
                <a:ea typeface="Mada"/>
                <a:cs typeface="Mada"/>
                <a:sym typeface="Mada"/>
              </a:rPr>
              <a:t>Normal velocity</a:t>
            </a:r>
            <a:endParaRPr b="1" sz="1200">
              <a:solidFill>
                <a:srgbClr val="9C254D"/>
              </a:solidFill>
              <a:latin typeface="Mada"/>
              <a:ea typeface="Mada"/>
              <a:cs typeface="Mada"/>
              <a:sym typeface="Mada"/>
            </a:endParaRPr>
          </a:p>
        </p:txBody>
      </p:sp>
      <p:graphicFrame>
        <p:nvGraphicFramePr>
          <p:cNvPr id="111" name="Google Shape;111;p23"/>
          <p:cNvGraphicFramePr/>
          <p:nvPr/>
        </p:nvGraphicFramePr>
        <p:xfrm>
          <a:off x="5073625" y="1333650"/>
          <a:ext cx="3000000" cy="3000000"/>
        </p:xfrm>
        <a:graphic>
          <a:graphicData uri="http://schemas.openxmlformats.org/drawingml/2006/table">
            <a:tbl>
              <a:tblPr>
                <a:noFill/>
                <a:tableStyleId>{57E15042-D3CB-47D3-93F3-641BC8726E4C}</a:tableStyleId>
              </a:tblPr>
              <a:tblGrid>
                <a:gridCol w="937850"/>
                <a:gridCol w="1403650"/>
              </a:tblGrid>
              <a:tr h="153050">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&gt; 350 bpm</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CC0000"/>
                          </a:solidFill>
                          <a:latin typeface="Mada"/>
                          <a:ea typeface="Mada"/>
                          <a:cs typeface="Mada"/>
                          <a:sym typeface="Mada"/>
                        </a:rPr>
                        <a:t>Fibrillation</a:t>
                      </a:r>
                      <a:endParaRPr b="1" sz="1300">
                        <a:solidFill>
                          <a:srgbClr val="CC0000"/>
                        </a:solidFill>
                        <a:latin typeface="Mada"/>
                        <a:ea typeface="Mada"/>
                        <a:cs typeface="Mada"/>
                        <a:sym typeface="Mada"/>
                      </a:endParaRPr>
                    </a:p>
                  </a:txBody>
                  <a:tcPr marT="91425" marB="91425" marR="91425" marL="91425"/>
                </a:tc>
              </a:tr>
              <a:tr h="15162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250-350 bpm</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latin typeface="Mada"/>
                          <a:ea typeface="Mada"/>
                          <a:cs typeface="Mada"/>
                          <a:sym typeface="Mada"/>
                        </a:rPr>
                        <a:t>Flutter</a:t>
                      </a:r>
                      <a:endParaRPr b="1" sz="1300">
                        <a:latin typeface="Mada"/>
                        <a:ea typeface="Mada"/>
                        <a:cs typeface="Mada"/>
                        <a:sym typeface="Mada"/>
                      </a:endParaRPr>
                    </a:p>
                  </a:txBody>
                  <a:tcPr marT="91425" marB="91425" marR="91425" marL="91425"/>
                </a:tc>
              </a:tr>
              <a:tr h="23082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150-250 bpm</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latin typeface="Mada"/>
                          <a:ea typeface="Mada"/>
                          <a:cs typeface="Mada"/>
                          <a:sym typeface="Mada"/>
                        </a:rPr>
                        <a:t>Paroxysmal</a:t>
                      </a:r>
                      <a:r>
                        <a:rPr b="1" lang="ar" sz="1300">
                          <a:latin typeface="Mada"/>
                          <a:ea typeface="Mada"/>
                          <a:cs typeface="Mada"/>
                          <a:sym typeface="Mada"/>
                        </a:rPr>
                        <a:t> </a:t>
                      </a:r>
                      <a:r>
                        <a:rPr b="1" lang="ar" sz="1300">
                          <a:latin typeface="Mada"/>
                          <a:ea typeface="Mada"/>
                          <a:cs typeface="Mada"/>
                          <a:sym typeface="Mada"/>
                        </a:rPr>
                        <a:t>tachycardia</a:t>
                      </a:r>
                      <a:endParaRPr b="1" sz="1300">
                        <a:latin typeface="Mada"/>
                        <a:ea typeface="Mada"/>
                        <a:cs typeface="Mada"/>
                        <a:sym typeface="Mada"/>
                      </a:endParaRPr>
                    </a:p>
                  </a:txBody>
                  <a:tcPr marT="91425" marB="91425" marR="91425" marL="91425"/>
                </a:tc>
              </a:tr>
              <a:tr h="23082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100-150 bpm</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latin typeface="Mada"/>
                          <a:ea typeface="Mada"/>
                          <a:cs typeface="Mada"/>
                          <a:sym typeface="Mada"/>
                        </a:rPr>
                        <a:t>Simple </a:t>
                      </a:r>
                      <a:r>
                        <a:rPr b="1" lang="ar" sz="1300">
                          <a:latin typeface="Mada"/>
                          <a:ea typeface="Mada"/>
                          <a:cs typeface="Mada"/>
                          <a:sym typeface="Mada"/>
                        </a:rPr>
                        <a:t>Tachycardia</a:t>
                      </a:r>
                      <a:endParaRPr b="1" sz="1300">
                        <a:latin typeface="Mada"/>
                        <a:ea typeface="Mada"/>
                        <a:cs typeface="Mada"/>
                        <a:sym typeface="Mada"/>
                      </a:endParaRPr>
                    </a:p>
                  </a:txBody>
                  <a:tcPr marT="91425" marB="91425" marR="91425" marL="91425"/>
                </a:tc>
              </a:tr>
              <a:tr h="19942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60-100 bpm</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latin typeface="Mada"/>
                          <a:ea typeface="Mada"/>
                          <a:cs typeface="Mada"/>
                          <a:sym typeface="Mada"/>
                        </a:rPr>
                        <a:t>Sinus </a:t>
                      </a:r>
                      <a:r>
                        <a:rPr b="1" lang="ar" sz="1300">
                          <a:latin typeface="Mada"/>
                          <a:ea typeface="Mada"/>
                          <a:cs typeface="Mada"/>
                          <a:sym typeface="Mada"/>
                        </a:rPr>
                        <a:t>rhythm</a:t>
                      </a:r>
                      <a:endParaRPr b="1" sz="1300">
                        <a:latin typeface="Mada"/>
                        <a:ea typeface="Mada"/>
                        <a:cs typeface="Mada"/>
                        <a:sym typeface="Mada"/>
                      </a:endParaRPr>
                    </a:p>
                  </a:txBody>
                  <a:tcPr marT="91425" marB="91425" marR="91425" marL="91425"/>
                </a:tc>
              </a:tr>
              <a:tr h="16800">
                <a:tc rowSpan="3">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&lt; 60 bpm</a:t>
                      </a:r>
                      <a:endParaRPr b="1" sz="1000">
                        <a:solidFill>
                          <a:srgbClr val="FFFFFF"/>
                        </a:solidFill>
                        <a:latin typeface="Mada"/>
                        <a:ea typeface="Mada"/>
                        <a:cs typeface="Mada"/>
                        <a:sym typeface="Mada"/>
                      </a:endParaRPr>
                    </a:p>
                  </a:txBody>
                  <a:tcPr marT="91425" marB="91425" marR="91425" marL="91425" anchor="ctr">
                    <a:solidFill>
                      <a:srgbClr val="9C254D"/>
                    </a:solidFill>
                  </a:tcPr>
                </a:tc>
                <a:tc rowSpan="3">
                  <a:txBody>
                    <a:bodyPr/>
                    <a:lstStyle/>
                    <a:p>
                      <a:pPr indent="0" lvl="0" marL="0" rtl="0" algn="ctr">
                        <a:spcBef>
                          <a:spcPts val="0"/>
                        </a:spcBef>
                        <a:spcAft>
                          <a:spcPts val="0"/>
                        </a:spcAft>
                        <a:buNone/>
                      </a:pPr>
                      <a:r>
                        <a:rPr b="1" lang="ar" sz="1300">
                          <a:latin typeface="Mada"/>
                          <a:ea typeface="Mada"/>
                          <a:cs typeface="Mada"/>
                          <a:sym typeface="Mada"/>
                        </a:rPr>
                        <a:t>Bradycardia</a:t>
                      </a:r>
                      <a:endParaRPr b="1" sz="1300">
                        <a:latin typeface="Mada"/>
                        <a:ea typeface="Mada"/>
                        <a:cs typeface="Mada"/>
                        <a:sym typeface="Mada"/>
                      </a:endParaRPr>
                    </a:p>
                  </a:txBody>
                  <a:tcPr marT="91425" marB="91425" marR="91425" marL="91425"/>
                </a:tc>
              </a:tr>
              <a:tr h="16800">
                <a:tc vMerge="1"/>
                <a:tc vMerge="1"/>
              </a:tr>
              <a:tr h="118025">
                <a:tc vMerge="1"/>
                <a:tc vMerge="1"/>
              </a:tr>
            </a:tbl>
          </a:graphicData>
        </a:graphic>
      </p:graphicFrame>
      <p:cxnSp>
        <p:nvCxnSpPr>
          <p:cNvPr id="112" name="Google Shape;112;p23"/>
          <p:cNvCxnSpPr>
            <a:stCxn id="113" idx="3"/>
            <a:endCxn id="113" idx="3"/>
          </p:cNvCxnSpPr>
          <p:nvPr/>
        </p:nvCxnSpPr>
        <p:spPr>
          <a:xfrm>
            <a:off x="10869200" y="7482013"/>
            <a:ext cx="0" cy="0"/>
          </a:xfrm>
          <a:prstGeom prst="straightConnector1">
            <a:avLst/>
          </a:prstGeom>
          <a:noFill/>
          <a:ln cap="flat" cmpd="sng" w="9525">
            <a:solidFill>
              <a:schemeClr val="dk2"/>
            </a:solidFill>
            <a:prstDash val="solid"/>
            <a:round/>
            <a:headEnd len="med" w="med" type="none"/>
            <a:tailEnd len="med" w="med" type="none"/>
          </a:ln>
        </p:spPr>
      </p:cxnSp>
      <p:sp>
        <p:nvSpPr>
          <p:cNvPr id="114" name="Google Shape;114;p23"/>
          <p:cNvSpPr txBox="1"/>
          <p:nvPr/>
        </p:nvSpPr>
        <p:spPr>
          <a:xfrm>
            <a:off x="400650" y="4177025"/>
            <a:ext cx="4322400" cy="1572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b="1" lang="ar" sz="1300">
                <a:latin typeface="Mada"/>
                <a:ea typeface="Mada"/>
                <a:cs typeface="Mada"/>
                <a:sym typeface="Mada"/>
              </a:rPr>
              <a:t>* </a:t>
            </a:r>
            <a:r>
              <a:rPr b="1" lang="ar" sz="1300">
                <a:latin typeface="Mada"/>
                <a:ea typeface="Mada"/>
                <a:cs typeface="Mada"/>
                <a:sym typeface="Mada"/>
              </a:rPr>
              <a:t>What’s the normal conduction pathway?</a:t>
            </a:r>
            <a:endParaRPr b="1" sz="13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Depolarisation </a:t>
            </a:r>
            <a:r>
              <a:rPr b="1" lang="ar" sz="1100">
                <a:latin typeface="Mada"/>
                <a:ea typeface="Mada"/>
                <a:cs typeface="Mada"/>
                <a:sym typeface="Mada"/>
              </a:rPr>
              <a:t>starts in the sinoatrial node</a:t>
            </a:r>
            <a:r>
              <a:rPr lang="ar" sz="1100">
                <a:latin typeface="Mada"/>
                <a:ea typeface="Mada"/>
                <a:cs typeface="Mada"/>
                <a:sym typeface="Mada"/>
              </a:rPr>
              <a:t> and spreads through the atria </a:t>
            </a:r>
            <a:r>
              <a:rPr b="1" lang="ar" sz="1100">
                <a:solidFill>
                  <a:srgbClr val="1155CC"/>
                </a:solidFill>
                <a:latin typeface="Mada"/>
                <a:ea typeface="Mada"/>
                <a:cs typeface="Mada"/>
                <a:sym typeface="Mada"/>
              </a:rPr>
              <a:t>(blue arrows)</a:t>
            </a:r>
            <a:r>
              <a:rPr lang="ar" sz="1100">
                <a:latin typeface="Mada"/>
                <a:ea typeface="Mada"/>
                <a:cs typeface="Mada"/>
                <a:sym typeface="Mada"/>
              </a:rPr>
              <a:t>, and then through the </a:t>
            </a:r>
            <a:r>
              <a:rPr b="1" lang="ar" sz="1100">
                <a:latin typeface="Mada"/>
                <a:ea typeface="Mada"/>
                <a:cs typeface="Mada"/>
                <a:sym typeface="Mada"/>
              </a:rPr>
              <a:t>atrioventricular node</a:t>
            </a:r>
            <a:r>
              <a:rPr lang="ar" sz="1100">
                <a:latin typeface="Mada"/>
                <a:ea typeface="Mada"/>
                <a:cs typeface="Mada"/>
                <a:sym typeface="Mada"/>
              </a:rPr>
              <a:t> </a:t>
            </a:r>
            <a:r>
              <a:rPr b="1" lang="ar" sz="1100">
                <a:latin typeface="Mada"/>
                <a:ea typeface="Mada"/>
                <a:cs typeface="Mada"/>
                <a:sym typeface="Mada"/>
              </a:rPr>
              <a:t>(black arrows)</a:t>
            </a:r>
            <a:r>
              <a:rPr lang="ar" sz="1100">
                <a:latin typeface="Mada"/>
                <a:ea typeface="Mada"/>
                <a:cs typeface="Mada"/>
                <a:sym typeface="Mada"/>
              </a:rPr>
              <a:t>. Depolarisation then spreads through the </a:t>
            </a:r>
            <a:r>
              <a:rPr b="1" lang="ar" sz="1100">
                <a:latin typeface="Mada"/>
                <a:ea typeface="Mada"/>
                <a:cs typeface="Mada"/>
                <a:sym typeface="Mada"/>
              </a:rPr>
              <a:t>bundle of His</a:t>
            </a:r>
            <a:r>
              <a:rPr lang="ar" sz="1100">
                <a:latin typeface="Mada"/>
                <a:ea typeface="Mada"/>
                <a:cs typeface="Mada"/>
                <a:sym typeface="Mada"/>
              </a:rPr>
              <a:t> and the </a:t>
            </a:r>
            <a:r>
              <a:rPr b="1" lang="ar" sz="1100">
                <a:latin typeface="Mada"/>
                <a:ea typeface="Mada"/>
                <a:cs typeface="Mada"/>
                <a:sym typeface="Mada"/>
              </a:rPr>
              <a:t>bundle branches</a:t>
            </a:r>
            <a:r>
              <a:rPr lang="ar" sz="1100">
                <a:latin typeface="Mada"/>
                <a:ea typeface="Mada"/>
                <a:cs typeface="Mada"/>
                <a:sym typeface="Mada"/>
              </a:rPr>
              <a:t> </a:t>
            </a:r>
            <a:r>
              <a:rPr lang="ar" sz="1100">
                <a:latin typeface="Mada"/>
                <a:ea typeface="Mada"/>
                <a:cs typeface="Mada"/>
                <a:sym typeface="Mada"/>
              </a:rPr>
              <a:t>and</a:t>
            </a:r>
            <a:r>
              <a:rPr lang="ar" sz="1100">
                <a:latin typeface="Mada"/>
                <a:ea typeface="Mada"/>
                <a:cs typeface="Mada"/>
                <a:sym typeface="Mada"/>
              </a:rPr>
              <a:t> </a:t>
            </a:r>
            <a:r>
              <a:rPr b="1" lang="ar" sz="1100">
                <a:latin typeface="Mada"/>
                <a:ea typeface="Mada"/>
                <a:cs typeface="Mada"/>
                <a:sym typeface="Mada"/>
              </a:rPr>
              <a:t>purkinje</a:t>
            </a:r>
            <a:r>
              <a:rPr b="1" lang="ar" sz="1100">
                <a:latin typeface="Mada"/>
                <a:ea typeface="Mada"/>
                <a:cs typeface="Mada"/>
                <a:sym typeface="Mada"/>
              </a:rPr>
              <a:t> fibres</a:t>
            </a:r>
            <a:r>
              <a:rPr lang="ar" sz="1100">
                <a:latin typeface="Mada"/>
                <a:ea typeface="Mada"/>
                <a:cs typeface="Mada"/>
                <a:sym typeface="Mada"/>
              </a:rPr>
              <a:t> to reach the ventricular muscle </a:t>
            </a:r>
            <a:r>
              <a:rPr b="1" lang="ar" sz="1100">
                <a:solidFill>
                  <a:srgbClr val="CC0000"/>
                </a:solidFill>
                <a:latin typeface="Mada"/>
                <a:ea typeface="Mada"/>
                <a:cs typeface="Mada"/>
                <a:sym typeface="Mada"/>
              </a:rPr>
              <a:t>(red arrows)</a:t>
            </a:r>
            <a:r>
              <a:rPr lang="ar" sz="1100">
                <a:latin typeface="Mada"/>
                <a:ea typeface="Mada"/>
                <a:cs typeface="Mada"/>
                <a:sym typeface="Mada"/>
              </a:rPr>
              <a:t>. Repolarisation spreads from epicardium to endocardium </a:t>
            </a:r>
            <a:r>
              <a:rPr b="1" lang="ar" sz="1100">
                <a:solidFill>
                  <a:srgbClr val="38761D"/>
                </a:solidFill>
                <a:latin typeface="Mada"/>
                <a:ea typeface="Mada"/>
                <a:cs typeface="Mada"/>
                <a:sym typeface="Mada"/>
              </a:rPr>
              <a:t>(green arrows)</a:t>
            </a:r>
            <a:r>
              <a:rPr lang="ar" sz="1100">
                <a:latin typeface="Mada"/>
                <a:ea typeface="Mada"/>
                <a:cs typeface="Mada"/>
                <a:sym typeface="Mada"/>
              </a:rPr>
              <a:t>.</a:t>
            </a:r>
            <a:endParaRPr sz="1100">
              <a:latin typeface="Mada"/>
              <a:ea typeface="Mada"/>
              <a:cs typeface="Mada"/>
              <a:sym typeface="Mada"/>
            </a:endParaRPr>
          </a:p>
          <a:p>
            <a:pPr indent="0" lvl="0" marL="457200" rtl="0" algn="l">
              <a:spcBef>
                <a:spcPts val="0"/>
              </a:spcBef>
              <a:spcAft>
                <a:spcPts val="0"/>
              </a:spcAft>
              <a:buNone/>
            </a:pPr>
            <a:r>
              <a:t/>
            </a:r>
            <a:endParaRPr b="1" sz="1300">
              <a:latin typeface="Mada"/>
              <a:ea typeface="Mada"/>
              <a:cs typeface="Mada"/>
              <a:sym typeface="Mada"/>
            </a:endParaRPr>
          </a:p>
          <a:p>
            <a:pPr indent="0" lvl="0" marL="457200" rtl="0" algn="l">
              <a:spcBef>
                <a:spcPts val="0"/>
              </a:spcBef>
              <a:spcAft>
                <a:spcPts val="0"/>
              </a:spcAft>
              <a:buNone/>
            </a:pPr>
            <a:r>
              <a:t/>
            </a:r>
            <a:endParaRPr b="1" sz="1300">
              <a:latin typeface="Mada"/>
              <a:ea typeface="Mada"/>
              <a:cs typeface="Mada"/>
              <a:sym typeface="Mada"/>
            </a:endParaRPr>
          </a:p>
          <a:p>
            <a:pPr indent="0" lvl="0" marL="457200" rtl="0" algn="l">
              <a:spcBef>
                <a:spcPts val="0"/>
              </a:spcBef>
              <a:spcAft>
                <a:spcPts val="0"/>
              </a:spcAft>
              <a:buNone/>
            </a:pPr>
            <a:r>
              <a:t/>
            </a:r>
            <a:endParaRPr b="1" sz="1300">
              <a:latin typeface="Mada"/>
              <a:ea typeface="Mada"/>
              <a:cs typeface="Mada"/>
              <a:sym typeface="Mada"/>
            </a:endParaRPr>
          </a:p>
        </p:txBody>
      </p:sp>
      <p:pic>
        <p:nvPicPr>
          <p:cNvPr id="115" name="Google Shape;115;p23"/>
          <p:cNvPicPr preferRelativeResize="0"/>
          <p:nvPr/>
        </p:nvPicPr>
        <p:blipFill>
          <a:blip r:embed="rId3">
            <a:alphaModFix/>
          </a:blip>
          <a:stretch>
            <a:fillRect/>
          </a:stretch>
        </p:blipFill>
        <p:spPr>
          <a:xfrm>
            <a:off x="4880400" y="4296500"/>
            <a:ext cx="2540251" cy="1453425"/>
          </a:xfrm>
          <a:prstGeom prst="rect">
            <a:avLst/>
          </a:prstGeom>
          <a:noFill/>
          <a:ln>
            <a:noFill/>
          </a:ln>
        </p:spPr>
      </p:pic>
      <p:sp>
        <p:nvSpPr>
          <p:cNvPr id="116" name="Google Shape;116;p23"/>
          <p:cNvSpPr txBox="1"/>
          <p:nvPr/>
        </p:nvSpPr>
        <p:spPr>
          <a:xfrm>
            <a:off x="247500" y="5950888"/>
            <a:ext cx="5948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Action potential of cardiac muscles</a:t>
            </a:r>
            <a:endParaRPr b="1" sz="2200">
              <a:highlight>
                <a:srgbClr val="F5E9ED"/>
              </a:highlight>
              <a:latin typeface="Mada"/>
              <a:ea typeface="Mada"/>
              <a:cs typeface="Mada"/>
              <a:sym typeface="Mada"/>
            </a:endParaRPr>
          </a:p>
        </p:txBody>
      </p:sp>
      <p:pic>
        <p:nvPicPr>
          <p:cNvPr id="117" name="Google Shape;117;p23"/>
          <p:cNvPicPr preferRelativeResize="0"/>
          <p:nvPr/>
        </p:nvPicPr>
        <p:blipFill>
          <a:blip r:embed="rId4">
            <a:alphaModFix/>
          </a:blip>
          <a:stretch>
            <a:fillRect/>
          </a:stretch>
        </p:blipFill>
        <p:spPr>
          <a:xfrm>
            <a:off x="5431064" y="6477700"/>
            <a:ext cx="1935086" cy="1417799"/>
          </a:xfrm>
          <a:prstGeom prst="rect">
            <a:avLst/>
          </a:prstGeom>
          <a:noFill/>
          <a:ln>
            <a:noFill/>
          </a:ln>
        </p:spPr>
      </p:pic>
      <p:sp>
        <p:nvSpPr>
          <p:cNvPr id="118" name="Google Shape;118;p23"/>
          <p:cNvSpPr txBox="1"/>
          <p:nvPr/>
        </p:nvSpPr>
        <p:spPr>
          <a:xfrm>
            <a:off x="10675" y="10128950"/>
            <a:ext cx="75450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B7B7B7"/>
                </a:solidFill>
                <a:latin typeface="Mada"/>
                <a:ea typeface="Mada"/>
                <a:cs typeface="Mada"/>
                <a:sym typeface="Mada"/>
              </a:rPr>
              <a:t>1- Sinus arrhythmias are also considered supraventricular arrhythmias, but it differs from the other two in that it’s origin is from S.A node.</a:t>
            </a:r>
            <a:endParaRPr sz="1000">
              <a:solidFill>
                <a:srgbClr val="B7B7B7"/>
              </a:solidFill>
              <a:latin typeface="Mada"/>
              <a:ea typeface="Mada"/>
              <a:cs typeface="Mada"/>
              <a:sym typeface="Mada"/>
            </a:endParaRPr>
          </a:p>
        </p:txBody>
      </p:sp>
      <p:sp>
        <p:nvSpPr>
          <p:cNvPr id="119" name="Google Shape;119;p23"/>
          <p:cNvSpPr txBox="1"/>
          <p:nvPr/>
        </p:nvSpPr>
        <p:spPr>
          <a:xfrm>
            <a:off x="649800" y="6401500"/>
            <a:ext cx="4816800" cy="14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solidFill>
                  <a:schemeClr val="dk1"/>
                </a:solidFill>
                <a:latin typeface="Mada"/>
                <a:ea typeface="Mada"/>
                <a:cs typeface="Mada"/>
                <a:sym typeface="Mada"/>
              </a:rPr>
              <a:t>Phase 0: </a:t>
            </a:r>
            <a:r>
              <a:rPr lang="ar" sz="1100">
                <a:solidFill>
                  <a:schemeClr val="dk1"/>
                </a:solidFill>
                <a:latin typeface="Mada"/>
                <a:ea typeface="Mada"/>
                <a:cs typeface="Mada"/>
                <a:sym typeface="Mada"/>
              </a:rPr>
              <a:t>Depolarization occurs through fast Na+ channels. </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Phase 1: </a:t>
            </a:r>
            <a:r>
              <a:rPr lang="ar" sz="1100">
                <a:solidFill>
                  <a:schemeClr val="dk1"/>
                </a:solidFill>
                <a:latin typeface="Mada"/>
                <a:ea typeface="Mada"/>
                <a:cs typeface="Mada"/>
                <a:sym typeface="Mada"/>
              </a:rPr>
              <a:t>Na+ channels close and K+ starts leaving the cell, causing slight repolarization.</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Phase 2: </a:t>
            </a:r>
            <a:r>
              <a:rPr lang="ar" sz="1100">
                <a:solidFill>
                  <a:schemeClr val="dk1"/>
                </a:solidFill>
                <a:latin typeface="Mada"/>
                <a:ea typeface="Mada"/>
                <a:cs typeface="Mada"/>
                <a:sym typeface="Mada"/>
              </a:rPr>
              <a:t>or better known as the “plateau phase”, Ca+2 gets in the cell and K+ leaves the cell </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Phase 3: </a:t>
            </a:r>
            <a:r>
              <a:rPr lang="ar" sz="1100">
                <a:solidFill>
                  <a:schemeClr val="dk1"/>
                </a:solidFill>
                <a:latin typeface="Mada"/>
                <a:ea typeface="Mada"/>
                <a:cs typeface="Mada"/>
                <a:sym typeface="Mada"/>
              </a:rPr>
              <a:t>K+ leaves the cell →  restores resting membrane potential RMP</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Phase 4: </a:t>
            </a:r>
            <a:r>
              <a:rPr lang="ar" sz="1100">
                <a:solidFill>
                  <a:schemeClr val="dk1"/>
                </a:solidFill>
                <a:latin typeface="Mada"/>
                <a:ea typeface="Mada"/>
                <a:cs typeface="Mada"/>
                <a:sym typeface="Mada"/>
              </a:rPr>
              <a:t>maintained by Na+/K+ ATPase channel </a:t>
            </a:r>
            <a:endParaRPr sz="1100">
              <a:latin typeface="Mada"/>
              <a:ea typeface="Mada"/>
              <a:cs typeface="Mada"/>
              <a:sym typeface="Mada"/>
            </a:endParaRPr>
          </a:p>
        </p:txBody>
      </p:sp>
      <p:sp>
        <p:nvSpPr>
          <p:cNvPr id="120" name="Google Shape;120;p23"/>
          <p:cNvSpPr/>
          <p:nvPr/>
        </p:nvSpPr>
        <p:spPr>
          <a:xfrm>
            <a:off x="10675" y="-4900"/>
            <a:ext cx="1245900" cy="5622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121" name="Google Shape;121;p23"/>
          <p:cNvSpPr txBox="1"/>
          <p:nvPr/>
        </p:nvSpPr>
        <p:spPr>
          <a:xfrm>
            <a:off x="247500" y="7971688"/>
            <a:ext cx="5948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ECG basics</a:t>
            </a:r>
            <a:endParaRPr b="1" sz="2200">
              <a:highlight>
                <a:srgbClr val="F5E9ED"/>
              </a:highlight>
              <a:latin typeface="Mada"/>
              <a:ea typeface="Mada"/>
              <a:cs typeface="Mada"/>
              <a:sym typeface="Mada"/>
            </a:endParaRPr>
          </a:p>
        </p:txBody>
      </p:sp>
      <p:sp>
        <p:nvSpPr>
          <p:cNvPr id="122" name="Google Shape;122;p23"/>
          <p:cNvSpPr txBox="1"/>
          <p:nvPr/>
        </p:nvSpPr>
        <p:spPr>
          <a:xfrm>
            <a:off x="508975" y="8422300"/>
            <a:ext cx="4605900" cy="1743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Mada"/>
              <a:buChar char="●"/>
            </a:pPr>
            <a:r>
              <a:rPr b="1" lang="ar" sz="1100">
                <a:solidFill>
                  <a:schemeClr val="dk1"/>
                </a:solidFill>
                <a:latin typeface="Mada"/>
                <a:ea typeface="Mada"/>
                <a:cs typeface="Mada"/>
                <a:sym typeface="Mada"/>
              </a:rPr>
              <a:t>P wave: </a:t>
            </a:r>
            <a:r>
              <a:rPr lang="ar" sz="1100">
                <a:latin typeface="Mada"/>
                <a:ea typeface="Mada"/>
                <a:cs typeface="Mada"/>
                <a:sym typeface="Mada"/>
              </a:rPr>
              <a:t>A</a:t>
            </a:r>
            <a:r>
              <a:rPr lang="ar" sz="1100">
                <a:latin typeface="Mada"/>
                <a:ea typeface="Mada"/>
                <a:cs typeface="Mada"/>
                <a:sym typeface="Mada"/>
              </a:rPr>
              <a:t>trial depolarisation</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ar" sz="1100">
                <a:solidFill>
                  <a:schemeClr val="dk1"/>
                </a:solidFill>
                <a:latin typeface="Mada"/>
                <a:ea typeface="Mada"/>
                <a:cs typeface="Mada"/>
                <a:sym typeface="Mada"/>
              </a:rPr>
              <a:t>QRS complex: </a:t>
            </a:r>
            <a:r>
              <a:rPr lang="ar" sz="1100">
                <a:latin typeface="Mada"/>
                <a:ea typeface="Mada"/>
                <a:cs typeface="Mada"/>
                <a:sym typeface="Mada"/>
              </a:rPr>
              <a:t>ventricular myocardial depolarisation. </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ar" sz="1100">
                <a:solidFill>
                  <a:schemeClr val="dk1"/>
                </a:solidFill>
                <a:latin typeface="Mada"/>
                <a:ea typeface="Mada"/>
                <a:cs typeface="Mada"/>
                <a:sym typeface="Mada"/>
              </a:rPr>
              <a:t>T wave: </a:t>
            </a:r>
            <a:r>
              <a:rPr lang="ar" sz="1100">
                <a:solidFill>
                  <a:schemeClr val="dk1"/>
                </a:solidFill>
                <a:latin typeface="Mada"/>
                <a:ea typeface="Mada"/>
                <a:cs typeface="Mada"/>
                <a:sym typeface="Mada"/>
              </a:rPr>
              <a:t>For</a:t>
            </a:r>
            <a:r>
              <a:rPr b="1" lang="ar" sz="1100">
                <a:solidFill>
                  <a:schemeClr val="dk1"/>
                </a:solidFill>
                <a:latin typeface="Mada"/>
                <a:ea typeface="Mada"/>
                <a:cs typeface="Mada"/>
                <a:sym typeface="Mada"/>
              </a:rPr>
              <a:t> </a:t>
            </a:r>
            <a:r>
              <a:rPr lang="ar" sz="1100">
                <a:solidFill>
                  <a:schemeClr val="dk1"/>
                </a:solidFill>
                <a:latin typeface="Mada"/>
                <a:ea typeface="Mada"/>
                <a:cs typeface="Mada"/>
                <a:sym typeface="Mada"/>
              </a:rPr>
              <a:t>ventricular repolarization, while </a:t>
            </a:r>
            <a:r>
              <a:rPr lang="ar" sz="1100">
                <a:latin typeface="Mada"/>
                <a:ea typeface="Mada"/>
                <a:cs typeface="Mada"/>
                <a:sym typeface="Mada"/>
              </a:rPr>
              <a:t>Atrial </a:t>
            </a:r>
            <a:r>
              <a:rPr lang="ar" sz="1100">
                <a:latin typeface="Mada"/>
                <a:ea typeface="Mada"/>
                <a:cs typeface="Mada"/>
                <a:sym typeface="Mada"/>
              </a:rPr>
              <a:t>repolarization</a:t>
            </a:r>
            <a:r>
              <a:rPr lang="ar" sz="1100">
                <a:latin typeface="Mada"/>
                <a:ea typeface="Mada"/>
                <a:cs typeface="Mada"/>
                <a:sym typeface="Mada"/>
              </a:rPr>
              <a:t> does not cause a detectable signal </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ar" sz="1100">
                <a:solidFill>
                  <a:schemeClr val="dk1"/>
                </a:solidFill>
                <a:latin typeface="Mada"/>
                <a:ea typeface="Mada"/>
                <a:cs typeface="Mada"/>
                <a:sym typeface="Mada"/>
              </a:rPr>
              <a:t>PR interval: </a:t>
            </a:r>
            <a:r>
              <a:rPr lang="ar" sz="1100">
                <a:latin typeface="Mada"/>
                <a:ea typeface="Mada"/>
                <a:cs typeface="Mada"/>
                <a:sym typeface="Mada"/>
              </a:rPr>
              <a:t>it largely reflects the duration of AV nodal conduction.</a:t>
            </a:r>
            <a:endParaRPr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ar" sz="1100">
                <a:latin typeface="Mada"/>
                <a:ea typeface="Mada"/>
                <a:cs typeface="Mada"/>
                <a:sym typeface="Mada"/>
              </a:rPr>
              <a:t>QT interval:</a:t>
            </a:r>
            <a:r>
              <a:rPr lang="ar" sz="1100">
                <a:latin typeface="Mada"/>
                <a:ea typeface="Mada"/>
                <a:cs typeface="Mada"/>
                <a:sym typeface="Mada"/>
              </a:rPr>
              <a:t> represents the total duration of ventricular depolarisation and repolarisation.</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latin typeface="Mada"/>
                <a:ea typeface="Mada"/>
                <a:cs typeface="Mada"/>
                <a:sym typeface="Mada"/>
              </a:rPr>
              <a:t>RR interval</a:t>
            </a:r>
            <a:r>
              <a:rPr lang="ar" sz="1100">
                <a:latin typeface="Mada"/>
                <a:ea typeface="Mada"/>
                <a:cs typeface="Mada"/>
                <a:sym typeface="Mada"/>
              </a:rPr>
              <a:t>:</a:t>
            </a:r>
            <a:r>
              <a:rPr lang="ar" sz="1100">
                <a:latin typeface="Mada"/>
                <a:ea typeface="Mada"/>
                <a:cs typeface="Mada"/>
                <a:sym typeface="Mada"/>
              </a:rPr>
              <a:t> Time between beats - is used to calculate heart rate</a:t>
            </a:r>
            <a:endParaRPr sz="1100">
              <a:latin typeface="Mada"/>
              <a:ea typeface="Mada"/>
              <a:cs typeface="Mada"/>
              <a:sym typeface="Mada"/>
            </a:endParaRPr>
          </a:p>
        </p:txBody>
      </p:sp>
      <p:pic>
        <p:nvPicPr>
          <p:cNvPr id="123" name="Google Shape;123;p23"/>
          <p:cNvPicPr preferRelativeResize="0"/>
          <p:nvPr/>
        </p:nvPicPr>
        <p:blipFill>
          <a:blip r:embed="rId5">
            <a:alphaModFix/>
          </a:blip>
          <a:stretch>
            <a:fillRect/>
          </a:stretch>
        </p:blipFill>
        <p:spPr>
          <a:xfrm>
            <a:off x="4880400" y="8542075"/>
            <a:ext cx="2540251" cy="1335055"/>
          </a:xfrm>
          <a:prstGeom prst="rect">
            <a:avLst/>
          </a:prstGeom>
          <a:noFill/>
          <a:ln>
            <a:noFill/>
          </a:ln>
        </p:spPr>
      </p:pic>
      <p:pic>
        <p:nvPicPr>
          <p:cNvPr id="124" name="Google Shape;124;p23"/>
          <p:cNvPicPr preferRelativeResize="0"/>
          <p:nvPr/>
        </p:nvPicPr>
        <p:blipFill>
          <a:blip r:embed="rId6">
            <a:alphaModFix/>
          </a:blip>
          <a:stretch>
            <a:fillRect/>
          </a:stretch>
        </p:blipFill>
        <p:spPr>
          <a:xfrm>
            <a:off x="7705725" y="692914"/>
            <a:ext cx="7559999" cy="2810121"/>
          </a:xfrm>
          <a:prstGeom prst="rect">
            <a:avLst/>
          </a:prstGeom>
          <a:noFill/>
          <a:ln>
            <a:noFill/>
          </a:ln>
        </p:spPr>
      </p:pic>
      <p:cxnSp>
        <p:nvCxnSpPr>
          <p:cNvPr id="125" name="Google Shape;125;p23"/>
          <p:cNvCxnSpPr/>
          <p:nvPr/>
        </p:nvCxnSpPr>
        <p:spPr>
          <a:xfrm rot="10800000">
            <a:off x="8900" y="10154450"/>
            <a:ext cx="7612800" cy="0"/>
          </a:xfrm>
          <a:prstGeom prst="straightConnector1">
            <a:avLst/>
          </a:prstGeom>
          <a:noFill/>
          <a:ln cap="flat" cmpd="sng" w="28575">
            <a:solidFill>
              <a:srgbClr val="9C254D"/>
            </a:solidFill>
            <a:prstDash val="dot"/>
            <a:round/>
            <a:headEnd len="med" w="med" type="none"/>
            <a:tailEnd len="med" w="med" type="none"/>
          </a:ln>
        </p:spPr>
      </p:cxnSp>
      <p:pic>
        <p:nvPicPr>
          <p:cNvPr id="126" name="Google Shape;126;p23">
            <a:hlinkClick r:id="rId7"/>
          </p:cNvPr>
          <p:cNvPicPr preferRelativeResize="0"/>
          <p:nvPr/>
        </p:nvPicPr>
        <p:blipFill>
          <a:blip r:embed="rId8">
            <a:alphaModFix/>
          </a:blip>
          <a:stretch>
            <a:fillRect/>
          </a:stretch>
        </p:blipFill>
        <p:spPr>
          <a:xfrm>
            <a:off x="6365575" y="139200"/>
            <a:ext cx="562200" cy="562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32" name="Google Shape;132;p24"/>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Introduction to AF</a:t>
            </a:r>
            <a:endParaRPr>
              <a:latin typeface="Mada Black"/>
              <a:ea typeface="Mada Black"/>
              <a:cs typeface="Mada Black"/>
              <a:sym typeface="Mada Black"/>
            </a:endParaRPr>
          </a:p>
        </p:txBody>
      </p:sp>
      <p:sp>
        <p:nvSpPr>
          <p:cNvPr id="133" name="Google Shape;133;p24"/>
          <p:cNvSpPr txBox="1"/>
          <p:nvPr/>
        </p:nvSpPr>
        <p:spPr>
          <a:xfrm>
            <a:off x="247500" y="899975"/>
            <a:ext cx="3691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General info</a:t>
            </a:r>
            <a:endParaRPr b="1" sz="2200">
              <a:highlight>
                <a:srgbClr val="F5E9ED"/>
              </a:highlight>
              <a:latin typeface="Mada"/>
              <a:ea typeface="Mada"/>
              <a:cs typeface="Mada"/>
              <a:sym typeface="Mada"/>
            </a:endParaRPr>
          </a:p>
        </p:txBody>
      </p:sp>
      <p:sp>
        <p:nvSpPr>
          <p:cNvPr id="134" name="Google Shape;134;p24"/>
          <p:cNvSpPr txBox="1"/>
          <p:nvPr/>
        </p:nvSpPr>
        <p:spPr>
          <a:xfrm>
            <a:off x="584800" y="1392525"/>
            <a:ext cx="3453900" cy="1637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Atrial fibrillation (AF)</a:t>
            </a:r>
            <a:r>
              <a:rPr lang="ar" sz="1100">
                <a:latin typeface="Mada"/>
                <a:ea typeface="Mada"/>
                <a:cs typeface="Mada"/>
                <a:sym typeface="Mada"/>
              </a:rPr>
              <a:t> is the </a:t>
            </a:r>
            <a:r>
              <a:rPr b="1" lang="ar" sz="1100">
                <a:latin typeface="Mada"/>
                <a:ea typeface="Mada"/>
                <a:cs typeface="Mada"/>
                <a:sym typeface="Mada"/>
              </a:rPr>
              <a:t>most common</a:t>
            </a:r>
            <a:r>
              <a:rPr lang="ar" sz="1100">
                <a:latin typeface="Mada"/>
                <a:ea typeface="Mada"/>
                <a:cs typeface="Mada"/>
                <a:sym typeface="Mada"/>
              </a:rPr>
              <a:t> sustained cardiac arrhythmia, with prevalence </a:t>
            </a:r>
            <a:r>
              <a:rPr b="1" lang="ar" sz="1100">
                <a:latin typeface="Mada"/>
                <a:ea typeface="Mada"/>
                <a:cs typeface="Mada"/>
                <a:sym typeface="Mada"/>
              </a:rPr>
              <a:t>rising with age </a:t>
            </a:r>
            <a:r>
              <a:rPr b="1" lang="ar" sz="1100">
                <a:solidFill>
                  <a:srgbClr val="6AA84F"/>
                </a:solidFill>
                <a:latin typeface="Mada"/>
                <a:ea typeface="Mada"/>
                <a:cs typeface="Mada"/>
                <a:sym typeface="Mada"/>
              </a:rPr>
              <a:t>(&gt;55y/o)</a:t>
            </a:r>
            <a:r>
              <a:rPr lang="ar" sz="1100">
                <a:latin typeface="Mada"/>
                <a:ea typeface="Mada"/>
                <a:cs typeface="Mada"/>
                <a:sym typeface="Mada"/>
              </a:rPr>
              <a:t>. It’s also </a:t>
            </a:r>
            <a:r>
              <a:rPr b="1" lang="ar" sz="1100">
                <a:latin typeface="Mada"/>
                <a:ea typeface="Mada"/>
                <a:cs typeface="Mada"/>
                <a:sym typeface="Mada"/>
              </a:rPr>
              <a:t>more common in males</a:t>
            </a:r>
            <a:r>
              <a:rPr lang="ar"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It is associated with significant morbidity and a two-fold increase in mortality.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AF is associated with a five-fold increased risk of stroke</a:t>
            </a:r>
            <a:r>
              <a:rPr lang="ar" sz="1100">
                <a:latin typeface="Mada"/>
                <a:ea typeface="Mada"/>
                <a:cs typeface="Mada"/>
                <a:sym typeface="Mada"/>
              </a:rPr>
              <a:t>, </a:t>
            </a:r>
            <a:r>
              <a:rPr lang="ar" sz="1100">
                <a:latin typeface="Mada"/>
                <a:ea typeface="Mada"/>
                <a:cs typeface="Mada"/>
                <a:sym typeface="Mada"/>
              </a:rPr>
              <a:t>primarily</a:t>
            </a:r>
            <a:r>
              <a:rPr lang="ar" sz="1100">
                <a:latin typeface="Mada"/>
                <a:ea typeface="Mada"/>
                <a:cs typeface="Mada"/>
                <a:sym typeface="Mada"/>
              </a:rPr>
              <a:t> as a result of embolism of a thrombus that has formed in the atrium</a:t>
            </a:r>
            <a:endParaRPr sz="1100">
              <a:latin typeface="Mada"/>
              <a:ea typeface="Mada"/>
              <a:cs typeface="Mada"/>
              <a:sym typeface="Mada"/>
            </a:endParaRPr>
          </a:p>
        </p:txBody>
      </p:sp>
      <p:pic>
        <p:nvPicPr>
          <p:cNvPr id="135" name="Google Shape;135;p24"/>
          <p:cNvPicPr preferRelativeResize="0"/>
          <p:nvPr/>
        </p:nvPicPr>
        <p:blipFill>
          <a:blip r:embed="rId3">
            <a:alphaModFix/>
          </a:blip>
          <a:stretch>
            <a:fillRect/>
          </a:stretch>
        </p:blipFill>
        <p:spPr>
          <a:xfrm>
            <a:off x="4395675" y="784225"/>
            <a:ext cx="1285800" cy="977810"/>
          </a:xfrm>
          <a:prstGeom prst="rect">
            <a:avLst/>
          </a:prstGeom>
          <a:noFill/>
          <a:ln>
            <a:noFill/>
          </a:ln>
        </p:spPr>
      </p:pic>
      <p:sp>
        <p:nvSpPr>
          <p:cNvPr id="136" name="Google Shape;136;p24"/>
          <p:cNvSpPr txBox="1"/>
          <p:nvPr/>
        </p:nvSpPr>
        <p:spPr>
          <a:xfrm>
            <a:off x="216200" y="30774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Pathogenesis</a:t>
            </a:r>
            <a:endParaRPr b="1" sz="2200">
              <a:highlight>
                <a:srgbClr val="F5E9ED"/>
              </a:highlight>
              <a:latin typeface="Mada"/>
              <a:ea typeface="Mada"/>
              <a:cs typeface="Mada"/>
              <a:sym typeface="Mada"/>
            </a:endParaRPr>
          </a:p>
        </p:txBody>
      </p:sp>
      <p:sp>
        <p:nvSpPr>
          <p:cNvPr id="137" name="Google Shape;137;p24"/>
          <p:cNvSpPr txBox="1"/>
          <p:nvPr/>
        </p:nvSpPr>
        <p:spPr>
          <a:xfrm>
            <a:off x="488500" y="3540251"/>
            <a:ext cx="5447700" cy="1697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ar" sz="1100">
                <a:solidFill>
                  <a:srgbClr val="6AA84F"/>
                </a:solidFill>
                <a:latin typeface="Mada"/>
                <a:ea typeface="Mada"/>
                <a:cs typeface="Mada"/>
                <a:sym typeface="Mada"/>
              </a:rPr>
              <a:t>AF</a:t>
            </a:r>
            <a:r>
              <a:rPr lang="ar" sz="1100">
                <a:solidFill>
                  <a:srgbClr val="6AA84F"/>
                </a:solidFill>
                <a:latin typeface="Mada"/>
                <a:ea typeface="Mada"/>
                <a:cs typeface="Mada"/>
                <a:sym typeface="Mada"/>
              </a:rPr>
              <a:t> is a complex arrhythmia characterised by both abnormal automatic firing and the presence of</a:t>
            </a:r>
            <a:r>
              <a:rPr lang="ar" sz="1100">
                <a:latin typeface="Mada"/>
                <a:ea typeface="Mada"/>
                <a:cs typeface="Mada"/>
                <a:sym typeface="Mada"/>
              </a:rPr>
              <a:t> </a:t>
            </a:r>
            <a:r>
              <a:rPr b="1" lang="ar" sz="1100">
                <a:solidFill>
                  <a:srgbClr val="CC0000"/>
                </a:solidFill>
                <a:latin typeface="Mada"/>
                <a:ea typeface="Mada"/>
                <a:cs typeface="Mada"/>
                <a:sym typeface="Mada"/>
              </a:rPr>
              <a:t>multiple interacting re-entry microcircuits looping around the atria, </a:t>
            </a:r>
            <a:r>
              <a:rPr lang="ar" sz="1100">
                <a:solidFill>
                  <a:srgbClr val="1C4588"/>
                </a:solidFill>
                <a:latin typeface="Mada"/>
                <a:ea typeface="Mada"/>
                <a:cs typeface="Mada"/>
                <a:sym typeface="Mada"/>
              </a:rPr>
              <a:t>most often located within pulmonary veins.</a:t>
            </a:r>
            <a:r>
              <a:rPr lang="ar" sz="1100">
                <a:solidFill>
                  <a:srgbClr val="1155CC"/>
                </a:solidFill>
                <a:latin typeface="Mada"/>
                <a:ea typeface="Mada"/>
                <a:cs typeface="Mada"/>
                <a:sym typeface="Mada"/>
              </a:rPr>
              <a:t> </a:t>
            </a:r>
            <a:endParaRPr sz="1100">
              <a:solidFill>
                <a:srgbClr val="1155CC"/>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During episodes of AF, the atria beat rapidly but in an uncoordinated, </a:t>
            </a:r>
            <a:r>
              <a:rPr b="1" lang="ar" sz="1100">
                <a:solidFill>
                  <a:srgbClr val="6AA84F"/>
                </a:solidFill>
                <a:latin typeface="Mada"/>
                <a:ea typeface="Mada"/>
                <a:cs typeface="Mada"/>
                <a:sym typeface="Mada"/>
              </a:rPr>
              <a:t>chaotic</a:t>
            </a:r>
            <a:r>
              <a:rPr lang="ar" sz="1100">
                <a:solidFill>
                  <a:srgbClr val="6AA84F"/>
                </a:solidFill>
                <a:latin typeface="Mada"/>
                <a:ea typeface="Mada"/>
                <a:cs typeface="Mada"/>
                <a:sym typeface="Mada"/>
              </a:rPr>
              <a:t>  and </a:t>
            </a:r>
            <a:r>
              <a:rPr b="1" lang="ar" sz="1100">
                <a:solidFill>
                  <a:srgbClr val="6AA84F"/>
                </a:solidFill>
                <a:latin typeface="Mada"/>
                <a:ea typeface="Mada"/>
                <a:cs typeface="Mada"/>
                <a:sym typeface="Mada"/>
              </a:rPr>
              <a:t>ineffective manner</a:t>
            </a:r>
            <a:r>
              <a:rPr lang="ar" sz="1100">
                <a:solidFill>
                  <a:srgbClr val="6AA84F"/>
                </a:solidFill>
                <a:latin typeface="Mada"/>
                <a:ea typeface="Mada"/>
                <a:cs typeface="Mada"/>
                <a:sym typeface="Mada"/>
              </a:rPr>
              <a:t> → ↓ Cardiac Output</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rgbClr val="1C4588"/>
                </a:solidFill>
                <a:latin typeface="Mada"/>
                <a:ea typeface="Mada"/>
                <a:cs typeface="Mada"/>
                <a:sym typeface="Mada"/>
              </a:rPr>
              <a:t>The AV node conducts a proportion of the atrial impulses to produce an irregular ventricular response, giving rise to an</a:t>
            </a:r>
            <a:r>
              <a:rPr lang="ar" sz="1100">
                <a:latin typeface="Mada"/>
                <a:ea typeface="Mada"/>
                <a:cs typeface="Mada"/>
                <a:sym typeface="Mada"/>
              </a:rPr>
              <a:t> </a:t>
            </a:r>
            <a:r>
              <a:rPr b="1" lang="ar" sz="1100">
                <a:solidFill>
                  <a:srgbClr val="CC0000"/>
                </a:solidFill>
                <a:latin typeface="Mada"/>
                <a:ea typeface="Mada"/>
                <a:cs typeface="Mada"/>
                <a:sym typeface="Mada"/>
              </a:rPr>
              <a:t>irregularly irregular pulse.</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Loss of atrial contraction and left atrial dilatation cause stasis of blood in the LA and may lead to</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thrombus formation in the left atrial appendage</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This predisposes patients to </a:t>
            </a:r>
            <a:r>
              <a:rPr b="1" lang="ar" sz="1100">
                <a:solidFill>
                  <a:srgbClr val="1C4588"/>
                </a:solidFill>
                <a:latin typeface="Mada"/>
                <a:ea typeface="Mada"/>
                <a:cs typeface="Mada"/>
                <a:sym typeface="Mada"/>
              </a:rPr>
              <a:t>stroke</a:t>
            </a:r>
            <a:r>
              <a:rPr lang="ar" sz="1100">
                <a:solidFill>
                  <a:srgbClr val="1C4588"/>
                </a:solidFill>
                <a:latin typeface="Mada"/>
                <a:ea typeface="Mada"/>
                <a:cs typeface="Mada"/>
                <a:sym typeface="Mada"/>
              </a:rPr>
              <a:t> and other forms of systemic embolism. </a:t>
            </a:r>
            <a:endParaRPr sz="1100">
              <a:solidFill>
                <a:srgbClr val="1C4588"/>
              </a:solidFill>
              <a:latin typeface="Mada"/>
              <a:ea typeface="Mada"/>
              <a:cs typeface="Mada"/>
              <a:sym typeface="Mada"/>
            </a:endParaRPr>
          </a:p>
        </p:txBody>
      </p:sp>
      <p:pic>
        <p:nvPicPr>
          <p:cNvPr id="138" name="Google Shape;138;p24"/>
          <p:cNvPicPr preferRelativeResize="0"/>
          <p:nvPr/>
        </p:nvPicPr>
        <p:blipFill>
          <a:blip r:embed="rId4">
            <a:alphaModFix/>
          </a:blip>
          <a:stretch>
            <a:fillRect/>
          </a:stretch>
        </p:blipFill>
        <p:spPr>
          <a:xfrm>
            <a:off x="5873175" y="3616450"/>
            <a:ext cx="1623025" cy="1417950"/>
          </a:xfrm>
          <a:prstGeom prst="rect">
            <a:avLst/>
          </a:prstGeom>
          <a:noFill/>
          <a:ln>
            <a:noFill/>
          </a:ln>
        </p:spPr>
      </p:pic>
      <p:sp>
        <p:nvSpPr>
          <p:cNvPr id="139" name="Google Shape;139;p24"/>
          <p:cNvSpPr txBox="1"/>
          <p:nvPr/>
        </p:nvSpPr>
        <p:spPr>
          <a:xfrm>
            <a:off x="21500" y="9544850"/>
            <a:ext cx="7560000" cy="10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 A congenital disorder </a:t>
            </a:r>
            <a:r>
              <a:rPr lang="ar" sz="900">
                <a:solidFill>
                  <a:srgbClr val="1C4588"/>
                </a:solidFill>
                <a:latin typeface="Mada"/>
                <a:ea typeface="Mada"/>
                <a:cs typeface="Mada"/>
                <a:sym typeface="Mada"/>
              </a:rPr>
              <a:t>characterized</a:t>
            </a:r>
            <a:r>
              <a:rPr lang="ar" sz="900">
                <a:solidFill>
                  <a:srgbClr val="1C4588"/>
                </a:solidFill>
                <a:latin typeface="Mada"/>
                <a:ea typeface="Mada"/>
                <a:cs typeface="Mada"/>
                <a:sym typeface="Mada"/>
              </a:rPr>
              <a:t> by a prolongation of the QT interval on ECG and a </a:t>
            </a:r>
            <a:r>
              <a:rPr lang="ar" sz="900">
                <a:solidFill>
                  <a:srgbClr val="1C4588"/>
                </a:solidFill>
                <a:latin typeface="Mada"/>
                <a:ea typeface="Mada"/>
                <a:cs typeface="Mada"/>
                <a:sym typeface="Mada"/>
              </a:rPr>
              <a:t>propensity</a:t>
            </a:r>
            <a:r>
              <a:rPr lang="ar" sz="900">
                <a:solidFill>
                  <a:srgbClr val="1C4588"/>
                </a:solidFill>
                <a:latin typeface="Mada"/>
                <a:ea typeface="Mada"/>
                <a:cs typeface="Mada"/>
                <a:sym typeface="Mada"/>
              </a:rPr>
              <a:t> to ventricular tachyarrhythmias, </a:t>
            </a:r>
            <a:r>
              <a:rPr lang="ar" sz="900">
                <a:solidFill>
                  <a:srgbClr val="6AA84F"/>
                </a:solidFill>
                <a:latin typeface="Mada"/>
                <a:ea typeface="Mada"/>
                <a:cs typeface="Mada"/>
                <a:sym typeface="Mada"/>
              </a:rPr>
              <a:t>which may lead to syncope, cardiac arrest or sudden death.</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A genetically inherited disorder that causes a repolarization abnormality in cardiac myocytes that </a:t>
            </a:r>
            <a:r>
              <a:rPr lang="ar" sz="900">
                <a:solidFill>
                  <a:srgbClr val="6AA84F"/>
                </a:solidFill>
                <a:latin typeface="Mada"/>
                <a:ea typeface="Mada"/>
                <a:cs typeface="Mada"/>
                <a:sym typeface="Mada"/>
              </a:rPr>
              <a:t>can lead to sudden cardiac death, especially in athletes and young people</a:t>
            </a:r>
            <a:r>
              <a:rPr lang="ar" sz="900">
                <a:solidFill>
                  <a:srgbClr val="1C4588"/>
                </a:solidFill>
                <a:latin typeface="Mada"/>
                <a:ea typeface="Mada"/>
                <a:cs typeface="Mada"/>
                <a:sym typeface="Mada"/>
              </a:rPr>
              <a:t>. It is characterized by ECG findings including the presence of a "pseudo-right bundle branch block" and persisting ST elevations in V1–V2.</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3- Due to wear and tear process in SA node</a:t>
            </a:r>
            <a:r>
              <a:rPr lang="ar" sz="900">
                <a:solidFill>
                  <a:srgbClr val="1C4588"/>
                </a:solidFill>
                <a:latin typeface="Mada"/>
                <a:ea typeface="Mada"/>
                <a:cs typeface="Mada"/>
                <a:sym typeface="Mada"/>
              </a:rPr>
              <a:t>. Sick sinus syndrome (SSS) refers to the dysfunction of the </a:t>
            </a:r>
            <a:r>
              <a:rPr lang="ar" sz="900">
                <a:solidFill>
                  <a:srgbClr val="1C4588"/>
                </a:solidFill>
                <a:uFill>
                  <a:noFill/>
                </a:uFill>
                <a:latin typeface="Mada"/>
                <a:ea typeface="Mada"/>
                <a:cs typeface="Mada"/>
                <a:sym typeface="Mada"/>
                <a:hlinkClick r:id="rId5">
                  <a:extLst>
                    <a:ext uri="{A12FA001-AC4F-418D-AE19-62706E023703}">
                      <ahyp:hlinkClr val="tx"/>
                    </a:ext>
                  </a:extLst>
                </a:hlinkClick>
              </a:rPr>
              <a:t>sinoatrial node</a:t>
            </a:r>
            <a:r>
              <a:rPr lang="ar" sz="900">
                <a:solidFill>
                  <a:srgbClr val="1C4588"/>
                </a:solidFill>
                <a:latin typeface="Mada"/>
                <a:ea typeface="Mada"/>
                <a:cs typeface="Mada"/>
                <a:sym typeface="Mada"/>
              </a:rPr>
              <a:t> and is responsible for several types of </a:t>
            </a:r>
            <a:r>
              <a:rPr lang="ar" sz="900">
                <a:solidFill>
                  <a:srgbClr val="1C4588"/>
                </a:solidFill>
                <a:uFill>
                  <a:noFill/>
                </a:uFill>
                <a:latin typeface="Mada"/>
                <a:ea typeface="Mada"/>
                <a:cs typeface="Mada"/>
                <a:sym typeface="Mada"/>
                <a:hlinkClick r:id="rId6">
                  <a:extLst>
                    <a:ext uri="{A12FA001-AC4F-418D-AE19-62706E023703}">
                      <ahyp:hlinkClr val="tx"/>
                    </a:ext>
                  </a:extLst>
                </a:hlinkClick>
              </a:rPr>
              <a:t>arrhythmia</a:t>
            </a:r>
            <a:r>
              <a:rPr lang="ar" sz="900">
                <a:solidFill>
                  <a:srgbClr val="1C4588"/>
                </a:solidFill>
                <a:latin typeface="Mada"/>
                <a:ea typeface="Mada"/>
                <a:cs typeface="Mada"/>
                <a:sym typeface="Mada"/>
              </a:rPr>
              <a:t>. It comprises </a:t>
            </a:r>
            <a:r>
              <a:rPr lang="ar" sz="900">
                <a:solidFill>
                  <a:srgbClr val="1C4588"/>
                </a:solidFill>
                <a:uFill>
                  <a:noFill/>
                </a:uFill>
                <a:latin typeface="Mada"/>
                <a:ea typeface="Mada"/>
                <a:cs typeface="Mada"/>
                <a:sym typeface="Mada"/>
                <a:hlinkClick r:id="rId7">
                  <a:extLst>
                    <a:ext uri="{A12FA001-AC4F-418D-AE19-62706E023703}">
                      <ahyp:hlinkClr val="tx"/>
                    </a:ext>
                  </a:extLst>
                </a:hlinkClick>
              </a:rPr>
              <a:t>bradyarrhythmias</a:t>
            </a:r>
            <a:r>
              <a:rPr lang="ar" sz="900">
                <a:solidFill>
                  <a:srgbClr val="1C4588"/>
                </a:solidFill>
                <a:latin typeface="Mada"/>
                <a:ea typeface="Mada"/>
                <a:cs typeface="Mada"/>
                <a:sym typeface="Mada"/>
              </a:rPr>
              <a:t> (e.g., sinus </a:t>
            </a:r>
            <a:r>
              <a:rPr lang="ar" sz="900">
                <a:solidFill>
                  <a:srgbClr val="1C4588"/>
                </a:solidFill>
                <a:uFill>
                  <a:noFill/>
                </a:uFill>
                <a:latin typeface="Mada"/>
                <a:ea typeface="Mada"/>
                <a:cs typeface="Mada"/>
                <a:sym typeface="Mada"/>
                <a:hlinkClick r:id="rId8">
                  <a:extLst>
                    <a:ext uri="{A12FA001-AC4F-418D-AE19-62706E023703}">
                      <ahyp:hlinkClr val="tx"/>
                    </a:ext>
                  </a:extLst>
                </a:hlinkClick>
              </a:rPr>
              <a:t>bradycardia</a:t>
            </a:r>
            <a:r>
              <a:rPr lang="ar" sz="900">
                <a:solidFill>
                  <a:srgbClr val="1C4588"/>
                </a:solidFill>
                <a:latin typeface="Mada"/>
                <a:ea typeface="Mada"/>
                <a:cs typeface="Mada"/>
                <a:sym typeface="Mada"/>
              </a:rPr>
              <a:t>, sinoatrial pauses, blocks, and arrest), and may alternate with </a:t>
            </a:r>
            <a:r>
              <a:rPr lang="ar" sz="900">
                <a:solidFill>
                  <a:srgbClr val="1C4588"/>
                </a:solidFill>
                <a:uFill>
                  <a:noFill/>
                </a:uFill>
                <a:latin typeface="Mada"/>
                <a:ea typeface="Mada"/>
                <a:cs typeface="Mada"/>
                <a:sym typeface="Mada"/>
                <a:hlinkClick r:id="rId9">
                  <a:extLst>
                    <a:ext uri="{A12FA001-AC4F-418D-AE19-62706E023703}">
                      <ahyp:hlinkClr val="tx"/>
                    </a:ext>
                  </a:extLst>
                </a:hlinkClick>
              </a:rPr>
              <a:t>supraventricular tachyarrhythmias</a:t>
            </a:r>
            <a:r>
              <a:rPr lang="ar" sz="900">
                <a:solidFill>
                  <a:srgbClr val="1C4588"/>
                </a:solidFill>
                <a:latin typeface="Mada"/>
                <a:ea typeface="Mada"/>
                <a:cs typeface="Mada"/>
                <a:sym typeface="Mada"/>
              </a:rPr>
              <a:t>, in which case it is referred to as </a:t>
            </a:r>
            <a:r>
              <a:rPr lang="ar" sz="900">
                <a:solidFill>
                  <a:srgbClr val="1C4588"/>
                </a:solidFill>
                <a:uFill>
                  <a:noFill/>
                </a:uFill>
                <a:latin typeface="Mada"/>
                <a:ea typeface="Mada"/>
                <a:cs typeface="Mada"/>
                <a:sym typeface="Mada"/>
                <a:hlinkClick r:id="rId10">
                  <a:extLst>
                    <a:ext uri="{A12FA001-AC4F-418D-AE19-62706E023703}">
                      <ahyp:hlinkClr val="tx"/>
                    </a:ext>
                  </a:extLst>
                </a:hlinkClick>
              </a:rPr>
              <a:t>tachycardia-bradycardia</a:t>
            </a:r>
            <a:r>
              <a:rPr lang="ar" sz="900">
                <a:solidFill>
                  <a:srgbClr val="1C4588"/>
                </a:solidFill>
                <a:latin typeface="Mada"/>
                <a:ea typeface="Mada"/>
                <a:cs typeface="Mada"/>
                <a:sym typeface="Mada"/>
              </a:rPr>
              <a:t> syndrome. </a:t>
            </a:r>
            <a:endParaRPr sz="900">
              <a:solidFill>
                <a:srgbClr val="1C4588"/>
              </a:solidFill>
              <a:latin typeface="Mada"/>
              <a:ea typeface="Mada"/>
              <a:cs typeface="Mada"/>
              <a:sym typeface="Mada"/>
            </a:endParaRPr>
          </a:p>
        </p:txBody>
      </p:sp>
      <p:sp>
        <p:nvSpPr>
          <p:cNvPr id="140" name="Google Shape;140;p24"/>
          <p:cNvSpPr txBox="1"/>
          <p:nvPr/>
        </p:nvSpPr>
        <p:spPr>
          <a:xfrm>
            <a:off x="251163" y="5395063"/>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Causes of AF</a:t>
            </a:r>
            <a:endParaRPr b="1" sz="2200">
              <a:highlight>
                <a:srgbClr val="F5E9ED"/>
              </a:highlight>
              <a:latin typeface="Mada"/>
              <a:ea typeface="Mada"/>
              <a:cs typeface="Mada"/>
              <a:sym typeface="Mada"/>
            </a:endParaRPr>
          </a:p>
        </p:txBody>
      </p:sp>
      <p:graphicFrame>
        <p:nvGraphicFramePr>
          <p:cNvPr id="141" name="Google Shape;141;p24"/>
          <p:cNvGraphicFramePr/>
          <p:nvPr/>
        </p:nvGraphicFramePr>
        <p:xfrm>
          <a:off x="376588" y="5943138"/>
          <a:ext cx="3000000" cy="3000000"/>
        </p:xfrm>
        <a:graphic>
          <a:graphicData uri="http://schemas.openxmlformats.org/drawingml/2006/table">
            <a:tbl>
              <a:tblPr>
                <a:noFill/>
                <a:tableStyleId>{57E15042-D3CB-47D3-93F3-641BC8726E4C}</a:tableStyleId>
              </a:tblPr>
              <a:tblGrid>
                <a:gridCol w="3562600"/>
                <a:gridCol w="3251550"/>
              </a:tblGrid>
              <a:tr h="276150">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Cardiac causes</a:t>
                      </a:r>
                      <a:endParaRPr b="1" sz="16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Non-cardiac causes</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1913575">
                <a:tc>
                  <a:txBody>
                    <a:bodyPr/>
                    <a:lstStyle/>
                    <a:p>
                      <a:pPr indent="-298450" lvl="0" marL="457200" rtl="0" algn="l">
                        <a:spcBef>
                          <a:spcPts val="0"/>
                        </a:spcBef>
                        <a:spcAft>
                          <a:spcPts val="0"/>
                        </a:spcAft>
                        <a:buSzPts val="1100"/>
                        <a:buFont typeface="Mada"/>
                        <a:buChar char="●"/>
                      </a:pPr>
                      <a:r>
                        <a:rPr b="1" lang="ar" sz="1100">
                          <a:solidFill>
                            <a:srgbClr val="1C4588"/>
                          </a:solidFill>
                          <a:latin typeface="Mada"/>
                          <a:ea typeface="Mada"/>
                          <a:cs typeface="Mada"/>
                          <a:sym typeface="Mada"/>
                        </a:rPr>
                        <a:t>Most common causes: </a:t>
                      </a:r>
                      <a:r>
                        <a:rPr b="1" lang="ar" sz="1100">
                          <a:solidFill>
                            <a:srgbClr val="CC0000"/>
                          </a:solidFill>
                          <a:latin typeface="Mada"/>
                          <a:ea typeface="Mada"/>
                          <a:cs typeface="Mada"/>
                          <a:sym typeface="Mada"/>
                        </a:rPr>
                        <a:t>Hypertensive heart disease &amp; Heart failure</a:t>
                      </a:r>
                      <a:endParaRPr b="1" sz="11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E69138"/>
                          </a:solidFill>
                          <a:latin typeface="Mada"/>
                          <a:ea typeface="Mada"/>
                          <a:cs typeface="Mada"/>
                          <a:sym typeface="Mada"/>
                        </a:rPr>
                        <a:t>I</a:t>
                      </a:r>
                      <a:r>
                        <a:rPr lang="ar" sz="1100">
                          <a:solidFill>
                            <a:schemeClr val="dk1"/>
                          </a:solidFill>
                          <a:latin typeface="Mada"/>
                          <a:ea typeface="Mada"/>
                          <a:cs typeface="Mada"/>
                          <a:sym typeface="Mada"/>
                        </a:rPr>
                        <a:t>schemic heart disease </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Valvular heart disease: </a:t>
                      </a:r>
                      <a:endParaRPr sz="11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u="sng">
                          <a:solidFill>
                            <a:srgbClr val="6AA84F"/>
                          </a:solidFill>
                          <a:latin typeface="Mada"/>
                          <a:ea typeface="Mada"/>
                          <a:cs typeface="Mada"/>
                          <a:sym typeface="Mada"/>
                        </a:rPr>
                        <a:t>R</a:t>
                      </a:r>
                      <a:r>
                        <a:rPr b="1" lang="ar" sz="1100">
                          <a:solidFill>
                            <a:srgbClr val="CC0000"/>
                          </a:solidFill>
                          <a:latin typeface="Mada"/>
                          <a:ea typeface="Mada"/>
                          <a:cs typeface="Mada"/>
                          <a:sym typeface="Mada"/>
                        </a:rPr>
                        <a:t>heumatic (major cause in KSA): mitral stenosis</a:t>
                      </a:r>
                      <a:endParaRPr sz="1100">
                        <a:solidFill>
                          <a:srgbClr val="CC0000"/>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Non-rheumatic: aortic stenosis, mitral regurgitation </a:t>
                      </a:r>
                      <a:endParaRPr sz="11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CC0000"/>
                          </a:solidFill>
                          <a:latin typeface="Mada"/>
                          <a:ea typeface="Mada"/>
                          <a:cs typeface="Mada"/>
                          <a:sym typeface="Mada"/>
                        </a:rPr>
                        <a:t>P</a:t>
                      </a:r>
                      <a:r>
                        <a:rPr lang="ar" sz="1100">
                          <a:solidFill>
                            <a:schemeClr val="dk1"/>
                          </a:solidFill>
                          <a:latin typeface="Mada"/>
                          <a:ea typeface="Mada"/>
                          <a:cs typeface="Mada"/>
                          <a:sym typeface="Mada"/>
                        </a:rPr>
                        <a:t>ericarditis </a:t>
                      </a:r>
                      <a:endParaRPr sz="11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100">
                          <a:solidFill>
                            <a:schemeClr val="dk1"/>
                          </a:solidFill>
                          <a:latin typeface="Mada"/>
                          <a:ea typeface="Mada"/>
                          <a:cs typeface="Mada"/>
                          <a:sym typeface="Mada"/>
                        </a:rPr>
                        <a:t>Cardiac tumors: </a:t>
                      </a:r>
                      <a:r>
                        <a:rPr b="1" lang="ar" sz="1200" u="sng">
                          <a:solidFill>
                            <a:srgbClr val="0000FF"/>
                          </a:solidFill>
                          <a:latin typeface="Mada"/>
                          <a:ea typeface="Mada"/>
                          <a:cs typeface="Mada"/>
                          <a:sym typeface="Mada"/>
                        </a:rPr>
                        <a:t>A</a:t>
                      </a:r>
                      <a:r>
                        <a:rPr lang="ar" sz="1100">
                          <a:solidFill>
                            <a:schemeClr val="dk1"/>
                          </a:solidFill>
                          <a:latin typeface="Mada"/>
                          <a:ea typeface="Mada"/>
                          <a:cs typeface="Mada"/>
                          <a:sym typeface="Mada"/>
                        </a:rPr>
                        <a:t>trial myxoma</a:t>
                      </a:r>
                      <a:endParaRPr sz="11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4A86E8"/>
                          </a:solidFill>
                          <a:latin typeface="Mada"/>
                          <a:ea typeface="Mada"/>
                          <a:cs typeface="Mada"/>
                          <a:sym typeface="Mada"/>
                        </a:rPr>
                        <a:t>S</a:t>
                      </a:r>
                      <a:r>
                        <a:rPr lang="ar" sz="1100">
                          <a:solidFill>
                            <a:schemeClr val="dk1"/>
                          </a:solidFill>
                          <a:latin typeface="Mada"/>
                          <a:ea typeface="Mada"/>
                          <a:cs typeface="Mada"/>
                          <a:sym typeface="Mada"/>
                        </a:rPr>
                        <a:t>ick sinus syndrome</a:t>
                      </a:r>
                      <a:r>
                        <a:rPr baseline="30000" lang="ar" sz="1100">
                          <a:solidFill>
                            <a:schemeClr val="dk1"/>
                          </a:solidFill>
                          <a:latin typeface="Mada"/>
                          <a:ea typeface="Mada"/>
                          <a:cs typeface="Mada"/>
                          <a:sym typeface="Mada"/>
                        </a:rPr>
                        <a:t>3</a:t>
                      </a:r>
                      <a:r>
                        <a:rPr lang="ar" sz="1100">
                          <a:solidFill>
                            <a:schemeClr val="dk1"/>
                          </a:solidFill>
                          <a:latin typeface="Mada"/>
                          <a:ea typeface="Mada"/>
                          <a:cs typeface="Mada"/>
                          <a:sym typeface="Mada"/>
                        </a:rPr>
                        <a:t> (Tachy-Brady syndrome)</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Cardiomyopathy: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Hypertrophic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Idiopathic dilated (? cause vs. effect)</a:t>
                      </a:r>
                      <a:endParaRPr sz="11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solidFill>
                            <a:srgbClr val="CC0000"/>
                          </a:solidFill>
                          <a:latin typeface="Mada"/>
                          <a:ea typeface="Mada"/>
                          <a:cs typeface="Mada"/>
                          <a:sym typeface="Mada"/>
                        </a:rPr>
                        <a:t>P</a:t>
                      </a:r>
                      <a:r>
                        <a:rPr lang="ar" sz="1100">
                          <a:solidFill>
                            <a:schemeClr val="dk1"/>
                          </a:solidFill>
                          <a:latin typeface="Mada"/>
                          <a:ea typeface="Mada"/>
                          <a:cs typeface="Mada"/>
                          <a:sym typeface="Mada"/>
                        </a:rPr>
                        <a:t>ost-coronary bypass surgery: </a:t>
                      </a:r>
                      <a:r>
                        <a:rPr b="1" lang="ar" sz="1100">
                          <a:solidFill>
                            <a:schemeClr val="dk1"/>
                          </a:solidFill>
                          <a:latin typeface="Mada"/>
                          <a:ea typeface="Mada"/>
                          <a:cs typeface="Mada"/>
                          <a:sym typeface="Mada"/>
                        </a:rPr>
                        <a:t>50%</a:t>
                      </a:r>
                      <a:r>
                        <a:rPr lang="ar" sz="1100">
                          <a:solidFill>
                            <a:schemeClr val="dk1"/>
                          </a:solidFill>
                          <a:latin typeface="Mada"/>
                          <a:ea typeface="Mada"/>
                          <a:cs typeface="Mada"/>
                          <a:sym typeface="Mada"/>
                        </a:rPr>
                        <a:t> post cardiac patients develop AF</a:t>
                      </a:r>
                      <a:endParaRPr sz="11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Clr>
                          <a:schemeClr val="dk1"/>
                        </a:buClr>
                        <a:buSzPts val="1200"/>
                        <a:buFont typeface="Mada"/>
                        <a:buChar char="●"/>
                      </a:pPr>
                      <a:r>
                        <a:rPr b="1" lang="ar" sz="1200" u="sng">
                          <a:solidFill>
                            <a:srgbClr val="CC0000"/>
                          </a:solidFill>
                          <a:latin typeface="Mada"/>
                          <a:ea typeface="Mada"/>
                          <a:cs typeface="Mada"/>
                          <a:sym typeface="Mada"/>
                        </a:rPr>
                        <a:t>P</a:t>
                      </a:r>
                      <a:r>
                        <a:rPr lang="ar" sz="1100">
                          <a:solidFill>
                            <a:schemeClr val="dk1"/>
                          </a:solidFill>
                          <a:latin typeface="Mada"/>
                          <a:ea typeface="Mada"/>
                          <a:cs typeface="Mada"/>
                          <a:sym typeface="Mada"/>
                        </a:rPr>
                        <a:t>ulmonary: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COPD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Pneumonia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Pulmonary embolism</a:t>
                      </a:r>
                      <a:r>
                        <a:rPr lang="ar" sz="1100">
                          <a:solidFill>
                            <a:schemeClr val="dk1"/>
                          </a:solidFill>
                          <a:latin typeface="Mada"/>
                          <a:ea typeface="Mada"/>
                          <a:cs typeface="Mada"/>
                          <a:sym typeface="Mada"/>
                        </a:rPr>
                        <a:t> </a:t>
                      </a:r>
                      <a:endParaRPr baseline="30000"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Metabolic:</a:t>
                      </a:r>
                      <a:endParaRPr sz="11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u="sng">
                          <a:solidFill>
                            <a:srgbClr val="9900FF"/>
                          </a:solidFill>
                          <a:latin typeface="Mada"/>
                          <a:ea typeface="Mada"/>
                          <a:cs typeface="Mada"/>
                          <a:sym typeface="Mada"/>
                        </a:rPr>
                        <a:t>T</a:t>
                      </a:r>
                      <a:r>
                        <a:rPr b="1" lang="ar" sz="1100">
                          <a:solidFill>
                            <a:srgbClr val="CC0000"/>
                          </a:solidFill>
                          <a:latin typeface="Mada"/>
                          <a:ea typeface="Mada"/>
                          <a:cs typeface="Mada"/>
                          <a:sym typeface="Mada"/>
                        </a:rPr>
                        <a:t>hyroid disease</a:t>
                      </a:r>
                      <a:r>
                        <a:rPr lang="ar" sz="1100">
                          <a:solidFill>
                            <a:srgbClr val="CC0000"/>
                          </a:solidFill>
                          <a:latin typeface="Mada"/>
                          <a:ea typeface="Mada"/>
                          <a:cs typeface="Mada"/>
                          <a:sym typeface="Mada"/>
                        </a:rPr>
                        <a:t>:</a:t>
                      </a:r>
                      <a:r>
                        <a:rPr lang="ar" sz="1100">
                          <a:solidFill>
                            <a:schemeClr val="dk1"/>
                          </a:solidFill>
                          <a:latin typeface="Mada"/>
                          <a:ea typeface="Mada"/>
                          <a:cs typeface="Mada"/>
                          <a:sym typeface="Mada"/>
                        </a:rPr>
                        <a:t> hyperthyroidism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Electrolyte disorder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Toxic:  </a:t>
                      </a:r>
                      <a:endParaRPr sz="11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100">
                          <a:solidFill>
                            <a:srgbClr val="CC0000"/>
                          </a:solidFill>
                          <a:latin typeface="Mada"/>
                          <a:ea typeface="Mada"/>
                          <a:cs typeface="Mada"/>
                          <a:sym typeface="Mada"/>
                        </a:rPr>
                        <a:t>Alcohol</a:t>
                      </a:r>
                      <a:r>
                        <a:rPr lang="ar" sz="1100">
                          <a:solidFill>
                            <a:schemeClr val="dk1"/>
                          </a:solidFill>
                          <a:latin typeface="Mada"/>
                          <a:ea typeface="Mada"/>
                          <a:cs typeface="Mada"/>
                          <a:sym typeface="Mada"/>
                        </a:rPr>
                        <a:t> “</a:t>
                      </a:r>
                      <a:r>
                        <a:rPr b="1" lang="ar" sz="1200" u="sng">
                          <a:solidFill>
                            <a:srgbClr val="00FFFF"/>
                          </a:solidFill>
                          <a:latin typeface="Mada"/>
                          <a:ea typeface="Mada"/>
                          <a:cs typeface="Mada"/>
                          <a:sym typeface="Mada"/>
                        </a:rPr>
                        <a:t>E</a:t>
                      </a:r>
                      <a:r>
                        <a:rPr lang="ar" sz="1100">
                          <a:solidFill>
                            <a:schemeClr val="dk1"/>
                          </a:solidFill>
                          <a:latin typeface="Mada"/>
                          <a:ea typeface="Mada"/>
                          <a:cs typeface="Mada"/>
                          <a:sym typeface="Mada"/>
                        </a:rPr>
                        <a:t>thanol”  (‘holiday heart’ syndrome)</a:t>
                      </a:r>
                      <a:endParaRPr sz="1100">
                        <a:latin typeface="Mada"/>
                        <a:ea typeface="Mada"/>
                        <a:cs typeface="Mada"/>
                        <a:sym typeface="Mada"/>
                      </a:endParaRPr>
                    </a:p>
                  </a:txBody>
                  <a:tcPr marT="91425" marB="91425" marR="91425" marL="91425"/>
                </a:tc>
              </a:tr>
            </a:tbl>
          </a:graphicData>
        </a:graphic>
      </p:graphicFrame>
      <p:sp>
        <p:nvSpPr>
          <p:cNvPr id="142" name="Google Shape;142;p24"/>
          <p:cNvSpPr txBox="1"/>
          <p:nvPr/>
        </p:nvSpPr>
        <p:spPr>
          <a:xfrm>
            <a:off x="5624750" y="821025"/>
            <a:ext cx="1871700" cy="90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rgbClr val="6AA84F"/>
                </a:solidFill>
                <a:latin typeface="Mada"/>
                <a:ea typeface="Mada"/>
                <a:cs typeface="Mada"/>
                <a:sym typeface="Mada"/>
              </a:rPr>
              <a:t>AF is the most common overall (30-40%) followed by Ventricular tachycardia (VT) then AV block then </a:t>
            </a:r>
            <a:r>
              <a:rPr lang="ar" sz="700">
                <a:solidFill>
                  <a:srgbClr val="6AA84F"/>
                </a:solidFill>
                <a:latin typeface="Mada"/>
                <a:ea typeface="Mada"/>
                <a:cs typeface="Mada"/>
                <a:sym typeface="Mada"/>
              </a:rPr>
              <a:t>Ventricular</a:t>
            </a:r>
            <a:r>
              <a:rPr lang="ar" sz="700">
                <a:solidFill>
                  <a:srgbClr val="6AA84F"/>
                </a:solidFill>
                <a:latin typeface="Mada"/>
                <a:ea typeface="Mada"/>
                <a:cs typeface="Mada"/>
                <a:sym typeface="Mada"/>
              </a:rPr>
              <a:t> fibrillation (VF) then </a:t>
            </a:r>
            <a:r>
              <a:rPr lang="ar" sz="700">
                <a:solidFill>
                  <a:srgbClr val="6AA84F"/>
                </a:solidFill>
                <a:latin typeface="Mada"/>
                <a:ea typeface="Mada"/>
                <a:cs typeface="Mada"/>
                <a:sym typeface="Mada"/>
              </a:rPr>
              <a:t>Sick sinus syndrome (SSS) then Supraventricular tachycardia (SVT) </a:t>
            </a:r>
            <a:endParaRPr sz="700">
              <a:solidFill>
                <a:srgbClr val="6AA84F"/>
              </a:solidFill>
              <a:latin typeface="Mada"/>
              <a:ea typeface="Mada"/>
              <a:cs typeface="Mada"/>
              <a:sym typeface="Mada"/>
            </a:endParaRPr>
          </a:p>
          <a:p>
            <a:pPr indent="0" lvl="0" marL="0" rtl="0" algn="ctr">
              <a:spcBef>
                <a:spcPts val="0"/>
              </a:spcBef>
              <a:spcAft>
                <a:spcPts val="0"/>
              </a:spcAft>
              <a:buNone/>
            </a:pPr>
            <a:r>
              <a:rPr lang="ar" sz="700">
                <a:solidFill>
                  <a:srgbClr val="6AA84F"/>
                </a:solidFill>
                <a:latin typeface="Mada"/>
                <a:ea typeface="Mada"/>
                <a:cs typeface="Mada"/>
                <a:sym typeface="Mada"/>
              </a:rPr>
              <a:t>Other less common arrhythmias: ventricular p</a:t>
            </a:r>
            <a:r>
              <a:rPr lang="ar" sz="700">
                <a:solidFill>
                  <a:srgbClr val="6AA84F"/>
                </a:solidFill>
                <a:latin typeface="Mada"/>
                <a:ea typeface="Mada"/>
                <a:cs typeface="Mada"/>
                <a:sym typeface="Mada"/>
              </a:rPr>
              <a:t>remature </a:t>
            </a:r>
            <a:r>
              <a:rPr lang="ar" sz="700">
                <a:solidFill>
                  <a:srgbClr val="6AA84F"/>
                </a:solidFill>
                <a:latin typeface="Mada"/>
                <a:ea typeface="Mada"/>
                <a:cs typeface="Mada"/>
                <a:sym typeface="Mada"/>
              </a:rPr>
              <a:t>contraction (VPC), Premature atrial contraction (PAC), Long QTs syndrome (LQTS)</a:t>
            </a:r>
            <a:r>
              <a:rPr baseline="30000" lang="ar" sz="700">
                <a:solidFill>
                  <a:srgbClr val="6AA84F"/>
                </a:solidFill>
                <a:latin typeface="Mada"/>
                <a:ea typeface="Mada"/>
                <a:cs typeface="Mada"/>
                <a:sym typeface="Mada"/>
              </a:rPr>
              <a:t>1</a:t>
            </a:r>
            <a:r>
              <a:rPr lang="ar" sz="700">
                <a:solidFill>
                  <a:srgbClr val="6AA84F"/>
                </a:solidFill>
                <a:latin typeface="Mada"/>
                <a:ea typeface="Mada"/>
                <a:cs typeface="Mada"/>
                <a:sym typeface="Mada"/>
              </a:rPr>
              <a:t> and Brugada syndrome</a:t>
            </a:r>
            <a:r>
              <a:rPr baseline="30000" lang="ar" sz="700">
                <a:solidFill>
                  <a:srgbClr val="6AA84F"/>
                </a:solidFill>
                <a:latin typeface="Mada"/>
                <a:ea typeface="Mada"/>
                <a:cs typeface="Mada"/>
                <a:sym typeface="Mada"/>
              </a:rPr>
              <a:t>2</a:t>
            </a:r>
            <a:endParaRPr sz="700">
              <a:solidFill>
                <a:srgbClr val="6AA84F"/>
              </a:solidFill>
              <a:latin typeface="Mada"/>
              <a:ea typeface="Mada"/>
              <a:cs typeface="Mada"/>
              <a:sym typeface="Mada"/>
            </a:endParaRPr>
          </a:p>
        </p:txBody>
      </p:sp>
      <p:cxnSp>
        <p:nvCxnSpPr>
          <p:cNvPr id="143" name="Google Shape;143;p24"/>
          <p:cNvCxnSpPr/>
          <p:nvPr/>
        </p:nvCxnSpPr>
        <p:spPr>
          <a:xfrm rot="10800000">
            <a:off x="8900" y="9544850"/>
            <a:ext cx="7612800" cy="0"/>
          </a:xfrm>
          <a:prstGeom prst="straightConnector1">
            <a:avLst/>
          </a:prstGeom>
          <a:noFill/>
          <a:ln cap="flat" cmpd="sng" w="28575">
            <a:solidFill>
              <a:srgbClr val="9C254D"/>
            </a:solidFill>
            <a:prstDash val="dot"/>
            <a:round/>
            <a:headEnd len="med" w="med" type="none"/>
            <a:tailEnd len="med" w="med" type="none"/>
          </a:ln>
        </p:spPr>
      </p:cxnSp>
      <p:sp>
        <p:nvSpPr>
          <p:cNvPr id="144" name="Google Shape;144;p24"/>
          <p:cNvSpPr/>
          <p:nvPr/>
        </p:nvSpPr>
        <p:spPr>
          <a:xfrm>
            <a:off x="2524125" y="5488075"/>
            <a:ext cx="1047900" cy="357600"/>
          </a:xfrm>
          <a:prstGeom prst="roundRect">
            <a:avLst>
              <a:gd fmla="val 16667" name="adj"/>
            </a:avLst>
          </a:prstGeom>
          <a:noFill/>
          <a:ln cap="flat" cmpd="sng" w="9525">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u="sng">
                <a:solidFill>
                  <a:srgbClr val="CC0000"/>
                </a:solidFill>
                <a:latin typeface="Mada Black"/>
                <a:ea typeface="Mada Black"/>
                <a:cs typeface="Mada Black"/>
                <a:sym typeface="Mada Black"/>
              </a:rPr>
              <a:t>3 P</a:t>
            </a:r>
            <a:r>
              <a:rPr lang="ar" u="sng">
                <a:solidFill>
                  <a:srgbClr val="0000FF"/>
                </a:solidFill>
                <a:latin typeface="Mada Black"/>
                <a:ea typeface="Mada Black"/>
                <a:cs typeface="Mada Black"/>
                <a:sym typeface="Mada Black"/>
              </a:rPr>
              <a:t>A</a:t>
            </a:r>
            <a:r>
              <a:rPr lang="ar" u="sng">
                <a:solidFill>
                  <a:srgbClr val="6AA84F"/>
                </a:solidFill>
                <a:latin typeface="Mada Black"/>
                <a:ea typeface="Mada Black"/>
                <a:cs typeface="Mada Black"/>
                <a:sym typeface="Mada Black"/>
              </a:rPr>
              <a:t>R</a:t>
            </a:r>
            <a:r>
              <a:rPr lang="ar" u="sng">
                <a:solidFill>
                  <a:srgbClr val="9900FF"/>
                </a:solidFill>
                <a:latin typeface="Mada Black"/>
                <a:ea typeface="Mada Black"/>
                <a:cs typeface="Mada Black"/>
                <a:sym typeface="Mada Black"/>
              </a:rPr>
              <a:t>T</a:t>
            </a:r>
            <a:r>
              <a:rPr lang="ar" u="sng">
                <a:solidFill>
                  <a:srgbClr val="E69138"/>
                </a:solidFill>
                <a:latin typeface="Mada Black"/>
                <a:ea typeface="Mada Black"/>
                <a:cs typeface="Mada Black"/>
                <a:sym typeface="Mada Black"/>
              </a:rPr>
              <a:t>I</a:t>
            </a:r>
            <a:r>
              <a:rPr lang="ar" u="sng">
                <a:solidFill>
                  <a:srgbClr val="00FFFF"/>
                </a:solidFill>
                <a:latin typeface="Mada Black"/>
                <a:ea typeface="Mada Black"/>
                <a:cs typeface="Mada Black"/>
                <a:sym typeface="Mada Black"/>
              </a:rPr>
              <a:t>E</a:t>
            </a:r>
            <a:r>
              <a:rPr lang="ar" u="sng">
                <a:solidFill>
                  <a:srgbClr val="4A86E8"/>
                </a:solidFill>
                <a:latin typeface="Mada Black"/>
                <a:ea typeface="Mada Black"/>
                <a:cs typeface="Mada Black"/>
                <a:sym typeface="Mada Black"/>
              </a:rPr>
              <a:t>S</a:t>
            </a:r>
            <a:endParaRPr/>
          </a:p>
        </p:txBody>
      </p:sp>
      <p:pic>
        <p:nvPicPr>
          <p:cNvPr id="145" name="Google Shape;145;p24"/>
          <p:cNvPicPr preferRelativeResize="0"/>
          <p:nvPr/>
        </p:nvPicPr>
        <p:blipFill>
          <a:blip r:embed="rId11">
            <a:alphaModFix/>
          </a:blip>
          <a:stretch>
            <a:fillRect/>
          </a:stretch>
        </p:blipFill>
        <p:spPr>
          <a:xfrm>
            <a:off x="4395675" y="1820975"/>
            <a:ext cx="1167823" cy="904198"/>
          </a:xfrm>
          <a:prstGeom prst="rect">
            <a:avLst/>
          </a:prstGeom>
          <a:noFill/>
          <a:ln>
            <a:noFill/>
          </a:ln>
        </p:spPr>
      </p:pic>
      <p:pic>
        <p:nvPicPr>
          <p:cNvPr id="146" name="Google Shape;146;p24"/>
          <p:cNvPicPr preferRelativeResize="0"/>
          <p:nvPr/>
        </p:nvPicPr>
        <p:blipFill>
          <a:blip r:embed="rId12">
            <a:alphaModFix/>
          </a:blip>
          <a:stretch>
            <a:fillRect/>
          </a:stretch>
        </p:blipFill>
        <p:spPr>
          <a:xfrm>
            <a:off x="6470075" y="1854800"/>
            <a:ext cx="1026374" cy="836550"/>
          </a:xfrm>
          <a:prstGeom prst="rect">
            <a:avLst/>
          </a:prstGeom>
          <a:noFill/>
          <a:ln>
            <a:noFill/>
          </a:ln>
        </p:spPr>
      </p:pic>
      <p:sp>
        <p:nvSpPr>
          <p:cNvPr id="147" name="Google Shape;147;p24"/>
          <p:cNvSpPr/>
          <p:nvPr/>
        </p:nvSpPr>
        <p:spPr>
          <a:xfrm>
            <a:off x="5690900" y="776625"/>
            <a:ext cx="1739400" cy="9930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p:nvPr/>
        </p:nvSpPr>
        <p:spPr>
          <a:xfrm>
            <a:off x="5645098" y="1914473"/>
            <a:ext cx="788700" cy="2361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500">
                <a:solidFill>
                  <a:srgbClr val="6AA84F"/>
                </a:solidFill>
                <a:latin typeface="Mada"/>
                <a:ea typeface="Mada"/>
                <a:cs typeface="Mada"/>
                <a:sym typeface="Mada"/>
              </a:rPr>
              <a:t>Men have higher </a:t>
            </a:r>
            <a:r>
              <a:rPr lang="ar" sz="500">
                <a:solidFill>
                  <a:srgbClr val="6AA84F"/>
                </a:solidFill>
                <a:latin typeface="Mada"/>
                <a:ea typeface="Mada"/>
                <a:cs typeface="Mada"/>
                <a:sym typeface="Mada"/>
              </a:rPr>
              <a:t>incidence in all age strata </a:t>
            </a:r>
            <a:endParaRPr sz="500">
              <a:solidFill>
                <a:srgbClr val="6AA84F"/>
              </a:solidFill>
              <a:latin typeface="Mada"/>
              <a:ea typeface="Mada"/>
              <a:cs typeface="Mada"/>
              <a:sym typeface="Mada"/>
            </a:endParaRPr>
          </a:p>
        </p:txBody>
      </p:sp>
      <p:cxnSp>
        <p:nvCxnSpPr>
          <p:cNvPr id="149" name="Google Shape;149;p24"/>
          <p:cNvCxnSpPr>
            <a:stCxn id="148" idx="3"/>
            <a:endCxn id="146" idx="1"/>
          </p:cNvCxnSpPr>
          <p:nvPr/>
        </p:nvCxnSpPr>
        <p:spPr>
          <a:xfrm>
            <a:off x="6433798" y="2032523"/>
            <a:ext cx="36300" cy="240600"/>
          </a:xfrm>
          <a:prstGeom prst="curvedConnector3">
            <a:avLst>
              <a:gd fmla="val 49969" name="adj1"/>
            </a:avLst>
          </a:prstGeom>
          <a:noFill/>
          <a:ln cap="flat" cmpd="sng" w="9525">
            <a:solidFill>
              <a:srgbClr val="6AA84F"/>
            </a:solidFill>
            <a:prstDash val="dash"/>
            <a:round/>
            <a:headEnd len="med" w="med" type="none"/>
            <a:tailEnd len="med" w="med" type="none"/>
          </a:ln>
        </p:spPr>
      </p:cxnSp>
      <p:cxnSp>
        <p:nvCxnSpPr>
          <p:cNvPr id="150" name="Google Shape;150;p24"/>
          <p:cNvCxnSpPr>
            <a:stCxn id="147" idx="1"/>
            <a:endCxn id="142" idx="1"/>
          </p:cNvCxnSpPr>
          <p:nvPr/>
        </p:nvCxnSpPr>
        <p:spPr>
          <a:xfrm flipH="1">
            <a:off x="5624900" y="1273125"/>
            <a:ext cx="66000" cy="600"/>
          </a:xfrm>
          <a:prstGeom prst="curvedConnector3">
            <a:avLst>
              <a:gd fmla="val 461023" name="adj1"/>
            </a:avLst>
          </a:prstGeom>
          <a:noFill/>
          <a:ln cap="flat" cmpd="sng" w="9525">
            <a:solidFill>
              <a:srgbClr val="6AA84F"/>
            </a:solidFill>
            <a:prstDash val="dash"/>
            <a:round/>
            <a:headEnd len="med" w="med" type="none"/>
            <a:tailEnd len="med" w="med" type="none"/>
          </a:ln>
        </p:spPr>
      </p:cxnSp>
      <p:sp>
        <p:nvSpPr>
          <p:cNvPr id="151" name="Google Shape;151;p24"/>
          <p:cNvSpPr/>
          <p:nvPr/>
        </p:nvSpPr>
        <p:spPr>
          <a:xfrm>
            <a:off x="5645100" y="2303025"/>
            <a:ext cx="788700" cy="3060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500">
                <a:solidFill>
                  <a:srgbClr val="6AA84F"/>
                </a:solidFill>
                <a:latin typeface="Mada"/>
                <a:ea typeface="Mada"/>
                <a:cs typeface="Mada"/>
                <a:sym typeface="Mada"/>
              </a:rPr>
              <a:t>Saudi Arabia is in the green zone due to the young population </a:t>
            </a:r>
            <a:endParaRPr sz="500">
              <a:solidFill>
                <a:srgbClr val="6AA84F"/>
              </a:solidFill>
              <a:latin typeface="Mada"/>
              <a:ea typeface="Mada"/>
              <a:cs typeface="Mada"/>
              <a:sym typeface="Mada"/>
            </a:endParaRPr>
          </a:p>
        </p:txBody>
      </p:sp>
      <p:cxnSp>
        <p:nvCxnSpPr>
          <p:cNvPr id="152" name="Google Shape;152;p24"/>
          <p:cNvCxnSpPr>
            <a:stCxn id="145" idx="3"/>
            <a:endCxn id="151" idx="1"/>
          </p:cNvCxnSpPr>
          <p:nvPr/>
        </p:nvCxnSpPr>
        <p:spPr>
          <a:xfrm>
            <a:off x="5563498" y="2273074"/>
            <a:ext cx="81600" cy="183000"/>
          </a:xfrm>
          <a:prstGeom prst="curvedConnector3">
            <a:avLst>
              <a:gd fmla="val 50001" name="adj1"/>
            </a:avLst>
          </a:prstGeom>
          <a:noFill/>
          <a:ln cap="flat" cmpd="sng" w="9525">
            <a:solidFill>
              <a:srgbClr val="6AA84F"/>
            </a:solidFill>
            <a:prstDash val="dash"/>
            <a:round/>
            <a:headEnd len="med" w="med" type="none"/>
            <a:tailEnd len="med" w="med" type="none"/>
          </a:ln>
        </p:spPr>
      </p:cxnSp>
      <p:pic>
        <p:nvPicPr>
          <p:cNvPr id="153" name="Google Shape;153;p24"/>
          <p:cNvPicPr preferRelativeResize="0"/>
          <p:nvPr/>
        </p:nvPicPr>
        <p:blipFill>
          <a:blip r:embed="rId13">
            <a:alphaModFix/>
          </a:blip>
          <a:stretch>
            <a:fillRect/>
          </a:stretch>
        </p:blipFill>
        <p:spPr>
          <a:xfrm>
            <a:off x="6041789" y="2790513"/>
            <a:ext cx="1285800" cy="726777"/>
          </a:xfrm>
          <a:prstGeom prst="rect">
            <a:avLst/>
          </a:prstGeom>
          <a:noFill/>
          <a:ln>
            <a:noFill/>
          </a:ln>
        </p:spPr>
      </p:pic>
      <p:pic>
        <p:nvPicPr>
          <p:cNvPr id="154" name="Google Shape;154;p24">
            <a:hlinkClick r:id="rId14"/>
          </p:cNvPr>
          <p:cNvPicPr preferRelativeResize="0"/>
          <p:nvPr/>
        </p:nvPicPr>
        <p:blipFill>
          <a:blip r:embed="rId15">
            <a:alphaModFix/>
          </a:blip>
          <a:stretch>
            <a:fillRect/>
          </a:stretch>
        </p:blipFill>
        <p:spPr>
          <a:xfrm>
            <a:off x="6365575" y="139200"/>
            <a:ext cx="562200" cy="562200"/>
          </a:xfrm>
          <a:prstGeom prst="rect">
            <a:avLst/>
          </a:prstGeom>
          <a:noFill/>
          <a:ln>
            <a:noFill/>
          </a:ln>
        </p:spPr>
      </p:pic>
      <p:sp>
        <p:nvSpPr>
          <p:cNvPr id="155" name="Google Shape;155;p24"/>
          <p:cNvSpPr/>
          <p:nvPr/>
        </p:nvSpPr>
        <p:spPr>
          <a:xfrm>
            <a:off x="4591050" y="7343800"/>
            <a:ext cx="166800" cy="1572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61" name="Google Shape;161;p25"/>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Atrial fibrillation (AF) ECG</a:t>
            </a:r>
            <a:endParaRPr>
              <a:latin typeface="Mada Black"/>
              <a:ea typeface="Mada Black"/>
              <a:cs typeface="Mada Black"/>
              <a:sym typeface="Mada Black"/>
            </a:endParaRPr>
          </a:p>
        </p:txBody>
      </p:sp>
      <p:graphicFrame>
        <p:nvGraphicFramePr>
          <p:cNvPr id="162" name="Google Shape;162;p25"/>
          <p:cNvGraphicFramePr/>
          <p:nvPr/>
        </p:nvGraphicFramePr>
        <p:xfrm>
          <a:off x="481100" y="4147575"/>
          <a:ext cx="3000000" cy="3000000"/>
        </p:xfrm>
        <a:graphic>
          <a:graphicData uri="http://schemas.openxmlformats.org/drawingml/2006/table">
            <a:tbl>
              <a:tblPr>
                <a:noFill/>
                <a:tableStyleId>{57E15042-D3CB-47D3-93F3-641BC8726E4C}</a:tableStyleId>
              </a:tblPr>
              <a:tblGrid>
                <a:gridCol w="3174600"/>
                <a:gridCol w="3655625"/>
              </a:tblGrid>
              <a:tr h="381000">
                <a:tc>
                  <a:txBody>
                    <a:bodyPr/>
                    <a:lstStyle/>
                    <a:p>
                      <a:pPr indent="0" lvl="0" marL="0" rtl="0" algn="ctr">
                        <a:spcBef>
                          <a:spcPts val="0"/>
                        </a:spcBef>
                        <a:spcAft>
                          <a:spcPts val="0"/>
                        </a:spcAft>
                        <a:buNone/>
                      </a:pPr>
                      <a:r>
                        <a:rPr b="1" lang="ar" sz="1800">
                          <a:solidFill>
                            <a:srgbClr val="FFFFFF"/>
                          </a:solidFill>
                          <a:latin typeface="Mada"/>
                          <a:ea typeface="Mada"/>
                          <a:cs typeface="Mada"/>
                          <a:sym typeface="Mada"/>
                        </a:rPr>
                        <a:t>Normal ECG</a:t>
                      </a:r>
                      <a:endParaRPr b="1" sz="1800">
                        <a:solidFill>
                          <a:srgbClr val="FFFFFF"/>
                        </a:solidFill>
                        <a:latin typeface="Mada"/>
                        <a:ea typeface="Mada"/>
                        <a:cs typeface="Mada"/>
                        <a:sym typeface="Mada"/>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1800">
                          <a:solidFill>
                            <a:srgbClr val="FFFFFF"/>
                          </a:solidFill>
                          <a:latin typeface="Mada"/>
                          <a:ea typeface="Mada"/>
                          <a:cs typeface="Mada"/>
                          <a:sym typeface="Mada"/>
                        </a:rPr>
                        <a:t>AF ECG</a:t>
                      </a:r>
                      <a:endParaRPr b="1" sz="1800">
                        <a:solidFill>
                          <a:srgbClr val="FFFFFF"/>
                        </a:solidFill>
                        <a:latin typeface="Mada"/>
                        <a:ea typeface="Mada"/>
                        <a:cs typeface="Mada"/>
                        <a:sym typeface="Mada"/>
                      </a:endParaRPr>
                    </a:p>
                  </a:txBody>
                  <a:tcPr marT="91425" marB="91425" marR="91425" marL="91425">
                    <a:solidFill>
                      <a:srgbClr val="9C254D"/>
                    </a:solidFill>
                  </a:tcPr>
                </a:tc>
              </a:tr>
              <a:tr h="3217225">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B cap="flat" cmpd="sng" w="9525">
                      <a:solidFill>
                        <a:srgbClr val="9E9E9E">
                          <a:alpha val="0"/>
                        </a:srgbClr>
                      </a:solidFill>
                      <a:prstDash val="solid"/>
                      <a:round/>
                      <a:headEnd len="sm" w="sm" type="none"/>
                      <a:tailEnd len="sm" w="sm" type="none"/>
                    </a:lnB>
                  </a:tcPr>
                </a:tc>
              </a:tr>
              <a:tr h="525700">
                <a:tc>
                  <a:txBody>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Normal heart rate (60-100 bpm)</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Regular rhythm </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Normal P Waves and QRS complexes</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Steady baseline</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b="1" sz="1200">
                        <a:solidFill>
                          <a:srgbClr val="B7B7B7"/>
                        </a:solidFill>
                        <a:latin typeface="Mada"/>
                        <a:ea typeface="Mada"/>
                        <a:cs typeface="Mada"/>
                        <a:sym typeface="Mada"/>
                      </a:endParaRPr>
                    </a:p>
                  </a:txBody>
                  <a:tcPr marT="91425" marB="91425" marR="91425" marL="91425">
                    <a:lnT cap="flat" cmpd="sng" w="9525">
                      <a:solidFill>
                        <a:srgbClr val="9E9E9E">
                          <a:alpha val="0"/>
                        </a:srgbClr>
                      </a:solidFill>
                      <a:prstDash val="solid"/>
                      <a:round/>
                      <a:headEnd len="sm" w="sm" type="none"/>
                      <a:tailEnd len="sm" w="sm" type="none"/>
                    </a:lnT>
                  </a:tcPr>
                </a:tc>
                <a:tc>
                  <a:txBody>
                    <a:bodyPr/>
                    <a:lstStyle/>
                    <a:p>
                      <a:pPr indent="-304800" lvl="0" marL="457200" rtl="0" algn="l">
                        <a:spcBef>
                          <a:spcPts val="0"/>
                        </a:spcBef>
                        <a:spcAft>
                          <a:spcPts val="0"/>
                        </a:spcAft>
                        <a:buSzPts val="1200"/>
                        <a:buFont typeface="Mada"/>
                        <a:buAutoNum type="arabicPeriod"/>
                      </a:pPr>
                      <a:r>
                        <a:rPr b="1" lang="ar" sz="1200">
                          <a:solidFill>
                            <a:srgbClr val="CC0000"/>
                          </a:solidFill>
                          <a:latin typeface="Mada"/>
                          <a:ea typeface="Mada"/>
                          <a:cs typeface="Mada"/>
                          <a:sym typeface="Mada"/>
                        </a:rPr>
                        <a:t>Absent P waves</a:t>
                      </a:r>
                      <a:r>
                        <a:rPr lang="ar" sz="1200">
                          <a:solidFill>
                            <a:srgbClr val="6AA84F"/>
                          </a:solidFill>
                          <a:latin typeface="Mada"/>
                          <a:ea typeface="Mada"/>
                          <a:cs typeface="Mada"/>
                          <a:sym typeface="Mada"/>
                        </a:rPr>
                        <a:t> (Because atria doesn’t contract)</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only a fine oscillation of the baseline (so-called fibrillation or f waves)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200">
                          <a:solidFill>
                            <a:srgbClr val="6AA84F"/>
                          </a:solidFill>
                          <a:latin typeface="Mada"/>
                          <a:ea typeface="Mada"/>
                          <a:cs typeface="Mada"/>
                          <a:sym typeface="Mada"/>
                        </a:rPr>
                        <a:t>Fast and  irregular </a:t>
                      </a:r>
                      <a:r>
                        <a:rPr b="1" lang="ar" sz="1200">
                          <a:solidFill>
                            <a:srgbClr val="6AA84F"/>
                          </a:solidFill>
                          <a:latin typeface="Mada"/>
                          <a:ea typeface="Mada"/>
                          <a:cs typeface="Mada"/>
                          <a:sym typeface="Mada"/>
                        </a:rPr>
                        <a:t>ventricular response</a:t>
                      </a:r>
                      <a:r>
                        <a:rPr b="1" lang="ar" sz="1200">
                          <a:solidFill>
                            <a:srgbClr val="6AA84F"/>
                          </a:solidFill>
                          <a:latin typeface="Mada"/>
                          <a:ea typeface="Mada"/>
                          <a:cs typeface="Mada"/>
                          <a:sym typeface="Mada"/>
                        </a:rPr>
                        <a:t> (QRS complex) → irregular RR intervals</a:t>
                      </a:r>
                      <a:r>
                        <a:rPr b="1" lang="ar" sz="1200">
                          <a:latin typeface="Mada"/>
                          <a:ea typeface="Mada"/>
                          <a:cs typeface="Mada"/>
                          <a:sym typeface="Mada"/>
                        </a:rPr>
                        <a:t> </a:t>
                      </a:r>
                      <a:r>
                        <a:rPr b="1" lang="ar" sz="1200" u="sng">
                          <a:solidFill>
                            <a:srgbClr val="CC0000"/>
                          </a:solidFill>
                          <a:latin typeface="Mada"/>
                          <a:ea typeface="Mada"/>
                          <a:cs typeface="Mada"/>
                          <a:sym typeface="Mada"/>
                        </a:rPr>
                        <a:t>(irregularly irregular rhythm)</a:t>
                      </a:r>
                      <a:r>
                        <a:rPr b="1" baseline="30000" lang="ar" sz="1200" u="sng">
                          <a:solidFill>
                            <a:srgbClr val="CC0000"/>
                          </a:solidFill>
                          <a:latin typeface="Mada"/>
                          <a:ea typeface="Mada"/>
                          <a:cs typeface="Mada"/>
                          <a:sym typeface="Mada"/>
                        </a:rPr>
                        <a:t>3</a:t>
                      </a:r>
                      <a:endParaRPr b="1" baseline="30000" sz="1200" u="sng">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Increased heart rate (Tachyarrhythmias)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Irregular baseline</a:t>
                      </a:r>
                      <a:endParaRPr b="1" sz="1200">
                        <a:solidFill>
                          <a:schemeClr val="dk1"/>
                        </a:solidFill>
                        <a:latin typeface="Mada"/>
                        <a:ea typeface="Mada"/>
                        <a:cs typeface="Mada"/>
                        <a:sym typeface="Mada"/>
                      </a:endParaRPr>
                    </a:p>
                  </a:txBody>
                  <a:tcPr marT="91425" marB="91425" marR="91425" marL="91425">
                    <a:lnT cap="flat" cmpd="sng" w="9525">
                      <a:solidFill>
                        <a:srgbClr val="9E9E9E">
                          <a:alpha val="0"/>
                        </a:srgbClr>
                      </a:solidFill>
                      <a:prstDash val="solid"/>
                      <a:round/>
                      <a:headEnd len="sm" w="sm" type="none"/>
                      <a:tailEnd len="sm" w="sm" type="none"/>
                    </a:lnT>
                  </a:tcPr>
                </a:tc>
              </a:tr>
            </a:tbl>
          </a:graphicData>
        </a:graphic>
      </p:graphicFrame>
      <p:sp>
        <p:nvSpPr>
          <p:cNvPr id="163" name="Google Shape;163;p25"/>
          <p:cNvSpPr txBox="1"/>
          <p:nvPr/>
        </p:nvSpPr>
        <p:spPr>
          <a:xfrm>
            <a:off x="247500" y="357122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ECG changes in AF</a:t>
            </a:r>
            <a:endParaRPr b="1" sz="2200">
              <a:highlight>
                <a:srgbClr val="F5E9ED"/>
              </a:highlight>
              <a:latin typeface="Mada"/>
              <a:ea typeface="Mada"/>
              <a:cs typeface="Mada"/>
              <a:sym typeface="Mada"/>
            </a:endParaRPr>
          </a:p>
        </p:txBody>
      </p:sp>
      <p:pic>
        <p:nvPicPr>
          <p:cNvPr id="164" name="Google Shape;164;p25"/>
          <p:cNvPicPr preferRelativeResize="0"/>
          <p:nvPr/>
        </p:nvPicPr>
        <p:blipFill>
          <a:blip r:embed="rId3">
            <a:alphaModFix/>
          </a:blip>
          <a:stretch>
            <a:fillRect/>
          </a:stretch>
        </p:blipFill>
        <p:spPr>
          <a:xfrm>
            <a:off x="629325" y="4695075"/>
            <a:ext cx="2861027" cy="1516525"/>
          </a:xfrm>
          <a:prstGeom prst="rect">
            <a:avLst/>
          </a:prstGeom>
          <a:noFill/>
          <a:ln>
            <a:noFill/>
          </a:ln>
        </p:spPr>
      </p:pic>
      <p:pic>
        <p:nvPicPr>
          <p:cNvPr id="165" name="Google Shape;165;p25"/>
          <p:cNvPicPr preferRelativeResize="0"/>
          <p:nvPr/>
        </p:nvPicPr>
        <p:blipFill>
          <a:blip r:embed="rId4">
            <a:alphaModFix/>
          </a:blip>
          <a:stretch>
            <a:fillRect/>
          </a:stretch>
        </p:blipFill>
        <p:spPr>
          <a:xfrm>
            <a:off x="3975475" y="4676325"/>
            <a:ext cx="3054848" cy="1516525"/>
          </a:xfrm>
          <a:prstGeom prst="rect">
            <a:avLst/>
          </a:prstGeom>
          <a:noFill/>
          <a:ln>
            <a:noFill/>
          </a:ln>
        </p:spPr>
      </p:pic>
      <p:pic>
        <p:nvPicPr>
          <p:cNvPr id="166" name="Google Shape;166;p25"/>
          <p:cNvPicPr preferRelativeResize="0"/>
          <p:nvPr/>
        </p:nvPicPr>
        <p:blipFill>
          <a:blip r:embed="rId5">
            <a:alphaModFix/>
          </a:blip>
          <a:stretch>
            <a:fillRect/>
          </a:stretch>
        </p:blipFill>
        <p:spPr>
          <a:xfrm>
            <a:off x="3975475" y="6309750"/>
            <a:ext cx="3054848" cy="1453126"/>
          </a:xfrm>
          <a:prstGeom prst="rect">
            <a:avLst/>
          </a:prstGeom>
          <a:noFill/>
          <a:ln>
            <a:noFill/>
          </a:ln>
        </p:spPr>
      </p:pic>
      <p:sp>
        <p:nvSpPr>
          <p:cNvPr id="167" name="Google Shape;167;p25"/>
          <p:cNvSpPr/>
          <p:nvPr/>
        </p:nvSpPr>
        <p:spPr>
          <a:xfrm>
            <a:off x="1425425" y="1385925"/>
            <a:ext cx="4760100" cy="4506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900">
                <a:solidFill>
                  <a:srgbClr val="FFFFFF"/>
                </a:solidFill>
                <a:latin typeface="Mada Black"/>
                <a:ea typeface="Mada Black"/>
                <a:cs typeface="Mada Black"/>
                <a:sym typeface="Mada Black"/>
              </a:rPr>
              <a:t>Normal heart rhythm is disrupted in AF</a:t>
            </a:r>
            <a:endParaRPr sz="1900">
              <a:solidFill>
                <a:srgbClr val="FFFFFF"/>
              </a:solidFill>
              <a:latin typeface="Mada Black"/>
              <a:ea typeface="Mada Black"/>
              <a:cs typeface="Mada Black"/>
              <a:sym typeface="Mada Black"/>
            </a:endParaRPr>
          </a:p>
        </p:txBody>
      </p:sp>
      <p:sp>
        <p:nvSpPr>
          <p:cNvPr id="168" name="Google Shape;168;p25"/>
          <p:cNvSpPr/>
          <p:nvPr/>
        </p:nvSpPr>
        <p:spPr>
          <a:xfrm>
            <a:off x="201650" y="2100150"/>
            <a:ext cx="1676100" cy="12999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120249" lvl="0" marL="100799" rtl="0" algn="l">
              <a:spcBef>
                <a:spcPts val="0"/>
              </a:spcBef>
              <a:spcAft>
                <a:spcPts val="0"/>
              </a:spcAft>
              <a:buSzPts val="1100"/>
              <a:buChar char="●"/>
            </a:pPr>
            <a:r>
              <a:rPr b="1" lang="ar" sz="1100">
                <a:solidFill>
                  <a:schemeClr val="dk1"/>
                </a:solidFill>
                <a:latin typeface="Mada"/>
                <a:ea typeface="Mada"/>
                <a:cs typeface="Mada"/>
                <a:sym typeface="Mada"/>
              </a:rPr>
              <a:t>Rapid </a:t>
            </a:r>
            <a:r>
              <a:rPr lang="ar" sz="1100">
                <a:solidFill>
                  <a:schemeClr val="dk1"/>
                </a:solidFill>
                <a:latin typeface="Mada"/>
                <a:ea typeface="Mada"/>
                <a:cs typeface="Mada"/>
                <a:sym typeface="Mada"/>
              </a:rPr>
              <a:t>(350–600 beats/min)</a:t>
            </a:r>
            <a:r>
              <a:rPr baseline="30000" lang="ar" sz="1100">
                <a:solidFill>
                  <a:schemeClr val="dk1"/>
                </a:solidFill>
                <a:latin typeface="Mada"/>
                <a:ea typeface="Mada"/>
                <a:cs typeface="Mada"/>
                <a:sym typeface="Mada"/>
              </a:rPr>
              <a:t>1</a:t>
            </a:r>
            <a:r>
              <a:rPr lang="ar" sz="1100">
                <a:solidFill>
                  <a:schemeClr val="dk1"/>
                </a:solidFill>
                <a:latin typeface="Mada"/>
                <a:ea typeface="Mada"/>
                <a:cs typeface="Mada"/>
                <a:sym typeface="Mada"/>
              </a:rPr>
              <a:t> and </a:t>
            </a:r>
            <a:r>
              <a:rPr b="1" lang="ar" sz="1100">
                <a:solidFill>
                  <a:schemeClr val="dk1"/>
                </a:solidFill>
                <a:latin typeface="Mada"/>
                <a:ea typeface="Mada"/>
                <a:cs typeface="Mada"/>
                <a:sym typeface="Mada"/>
              </a:rPr>
              <a:t>irregular atrial rhythm</a:t>
            </a:r>
            <a:r>
              <a:rPr lang="ar"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120249" lvl="0" marL="100799" rtl="0" algn="l">
              <a:spcBef>
                <a:spcPts val="0"/>
              </a:spcBef>
              <a:spcAft>
                <a:spcPts val="0"/>
              </a:spcAft>
              <a:buSzPts val="1100"/>
              <a:buChar char="●"/>
            </a:pPr>
            <a:r>
              <a:rPr b="1" lang="ar" sz="1100">
                <a:solidFill>
                  <a:schemeClr val="dk1"/>
                </a:solidFill>
                <a:latin typeface="Mada"/>
                <a:ea typeface="Mada"/>
                <a:cs typeface="Mada"/>
                <a:sym typeface="Mada"/>
              </a:rPr>
              <a:t>Reduced filling </a:t>
            </a:r>
            <a:r>
              <a:rPr lang="ar" sz="1100">
                <a:solidFill>
                  <a:schemeClr val="dk1"/>
                </a:solidFill>
                <a:latin typeface="Mada"/>
                <a:ea typeface="Mada"/>
                <a:cs typeface="Mada"/>
                <a:sym typeface="Mada"/>
              </a:rPr>
              <a:t>of the left and right ventricles.</a:t>
            </a:r>
            <a:endParaRPr sz="1100">
              <a:latin typeface="Mada"/>
              <a:ea typeface="Mada"/>
              <a:cs typeface="Mada"/>
              <a:sym typeface="Mada"/>
            </a:endParaRPr>
          </a:p>
        </p:txBody>
      </p:sp>
      <p:sp>
        <p:nvSpPr>
          <p:cNvPr id="169" name="Google Shape;169;p25"/>
          <p:cNvSpPr/>
          <p:nvPr/>
        </p:nvSpPr>
        <p:spPr>
          <a:xfrm>
            <a:off x="2106150" y="2100150"/>
            <a:ext cx="1623000" cy="12999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chemeClr val="dk1"/>
                </a:solidFill>
                <a:latin typeface="Mada"/>
                <a:ea typeface="Mada"/>
                <a:cs typeface="Mada"/>
                <a:sym typeface="Mada"/>
              </a:rPr>
              <a:t>Conduction of most impulses from the atria to ventricles is </a:t>
            </a:r>
            <a:r>
              <a:rPr b="1" lang="ar" sz="1100">
                <a:solidFill>
                  <a:schemeClr val="dk1"/>
                </a:solidFill>
                <a:latin typeface="Mada"/>
                <a:ea typeface="Mada"/>
                <a:cs typeface="Mada"/>
                <a:sym typeface="Mada"/>
              </a:rPr>
              <a:t>blocked at the AV node</a:t>
            </a:r>
            <a:endParaRPr sz="1100">
              <a:latin typeface="Mada"/>
              <a:ea typeface="Mada"/>
              <a:cs typeface="Mada"/>
              <a:sym typeface="Mada"/>
            </a:endParaRPr>
          </a:p>
        </p:txBody>
      </p:sp>
      <p:sp>
        <p:nvSpPr>
          <p:cNvPr id="170" name="Google Shape;170;p25"/>
          <p:cNvSpPr/>
          <p:nvPr/>
        </p:nvSpPr>
        <p:spPr>
          <a:xfrm>
            <a:off x="3848650" y="2100150"/>
            <a:ext cx="2164200" cy="17754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Contraction of the ventricles can be: </a:t>
            </a:r>
            <a:endParaRPr b="1" sz="1000">
              <a:solidFill>
                <a:schemeClr val="dk1"/>
              </a:solidFill>
              <a:latin typeface="Mada"/>
              <a:ea typeface="Mada"/>
              <a:cs typeface="Mada"/>
              <a:sym typeface="Mada"/>
            </a:endParaRPr>
          </a:p>
          <a:p>
            <a:pPr indent="-77899" lvl="0" marL="28799" rtl="0" algn="l">
              <a:spcBef>
                <a:spcPts val="0"/>
              </a:spcBef>
              <a:spcAft>
                <a:spcPts val="0"/>
              </a:spcAft>
              <a:buClr>
                <a:schemeClr val="dk1"/>
              </a:buClr>
              <a:buSzPts val="1000"/>
              <a:buChar char="●"/>
            </a:pPr>
            <a:r>
              <a:rPr b="1" lang="ar" sz="1000">
                <a:solidFill>
                  <a:schemeClr val="dk1"/>
                </a:solidFill>
                <a:latin typeface="Mada"/>
                <a:ea typeface="Mada"/>
                <a:cs typeface="Mada"/>
                <a:sym typeface="Mada"/>
              </a:rPr>
              <a:t>Fast AF</a:t>
            </a:r>
            <a:r>
              <a:rPr lang="ar" sz="1000">
                <a:solidFill>
                  <a:schemeClr val="dk1"/>
                </a:solidFill>
                <a:latin typeface="Mada"/>
                <a:ea typeface="Mada"/>
                <a:cs typeface="Mada"/>
                <a:sym typeface="Mada"/>
              </a:rPr>
              <a:t>: Irregular and rapid (110–180 beats/min; tachycardia), </a:t>
            </a:r>
            <a:r>
              <a:rPr lang="ar" sz="1000">
                <a:solidFill>
                  <a:srgbClr val="6AA84F"/>
                </a:solidFill>
                <a:latin typeface="Mada"/>
                <a:ea typeface="Mada"/>
                <a:cs typeface="Mada"/>
                <a:sym typeface="Mada"/>
              </a:rPr>
              <a:t>Doesn’t exceed 180bpm because of AV node delay.</a:t>
            </a:r>
            <a:endParaRPr sz="1000">
              <a:solidFill>
                <a:srgbClr val="6AA84F"/>
              </a:solidFill>
              <a:latin typeface="Mada"/>
              <a:ea typeface="Mada"/>
              <a:cs typeface="Mada"/>
              <a:sym typeface="Mada"/>
            </a:endParaRPr>
          </a:p>
          <a:p>
            <a:pPr indent="-77899" lvl="0" marL="28799" rtl="0" algn="l">
              <a:spcBef>
                <a:spcPts val="0"/>
              </a:spcBef>
              <a:spcAft>
                <a:spcPts val="0"/>
              </a:spcAft>
              <a:buClr>
                <a:schemeClr val="dk1"/>
              </a:buClr>
              <a:buSzPts val="1000"/>
              <a:buChar char="●"/>
            </a:pPr>
            <a:r>
              <a:rPr b="1" lang="ar" sz="1000">
                <a:solidFill>
                  <a:schemeClr val="dk1"/>
                </a:solidFill>
                <a:latin typeface="Mada"/>
                <a:ea typeface="Mada"/>
                <a:cs typeface="Mada"/>
                <a:sym typeface="Mada"/>
              </a:rPr>
              <a:t>Slow AF</a:t>
            </a:r>
            <a:r>
              <a:rPr lang="ar" sz="1000">
                <a:solidFill>
                  <a:schemeClr val="dk1"/>
                </a:solidFill>
                <a:latin typeface="Mada"/>
                <a:ea typeface="Mada"/>
                <a:cs typeface="Mada"/>
                <a:sym typeface="Mada"/>
              </a:rPr>
              <a:t>: Irregular and slow (&lt;50 beats/min; bradycardia) </a:t>
            </a:r>
            <a:r>
              <a:rPr lang="ar" sz="1000">
                <a:solidFill>
                  <a:srgbClr val="6AA84F"/>
                </a:solidFill>
                <a:latin typeface="Mada"/>
                <a:ea typeface="Mada"/>
                <a:cs typeface="Mada"/>
                <a:sym typeface="Mada"/>
              </a:rPr>
              <a:t>seen in elderly (&gt;70y/o)</a:t>
            </a:r>
            <a:r>
              <a:rPr baseline="30000" lang="ar" sz="1000">
                <a:solidFill>
                  <a:srgbClr val="6AA84F"/>
                </a:solidFill>
                <a:latin typeface="Mada"/>
                <a:ea typeface="Mada"/>
                <a:cs typeface="Mada"/>
                <a:sym typeface="Mada"/>
              </a:rPr>
              <a:t>2</a:t>
            </a:r>
            <a:endParaRPr baseline="30000" sz="1000">
              <a:solidFill>
                <a:srgbClr val="6AA84F"/>
              </a:solidFill>
              <a:latin typeface="Mada"/>
              <a:ea typeface="Mada"/>
              <a:cs typeface="Mada"/>
              <a:sym typeface="Mada"/>
            </a:endParaRPr>
          </a:p>
          <a:p>
            <a:pPr indent="-77899" lvl="0" marL="28799" rtl="0" algn="l">
              <a:spcBef>
                <a:spcPts val="0"/>
              </a:spcBef>
              <a:spcAft>
                <a:spcPts val="0"/>
              </a:spcAft>
              <a:buClr>
                <a:schemeClr val="dk1"/>
              </a:buClr>
              <a:buSzPts val="1000"/>
              <a:buChar char="●"/>
            </a:pPr>
            <a:r>
              <a:rPr b="1" lang="ar" sz="1000">
                <a:solidFill>
                  <a:schemeClr val="dk1"/>
                </a:solidFill>
                <a:latin typeface="Mada"/>
                <a:ea typeface="Mada"/>
                <a:cs typeface="Mada"/>
                <a:sym typeface="Mada"/>
              </a:rPr>
              <a:t>Controlled AF</a:t>
            </a:r>
            <a:r>
              <a:rPr lang="ar" sz="1000">
                <a:solidFill>
                  <a:schemeClr val="dk1"/>
                </a:solidFill>
                <a:latin typeface="Mada"/>
                <a:ea typeface="Mada"/>
                <a:cs typeface="Mada"/>
                <a:sym typeface="Mada"/>
              </a:rPr>
              <a:t>: Normal </a:t>
            </a:r>
            <a:endParaRPr sz="1000">
              <a:latin typeface="Mada"/>
              <a:ea typeface="Mada"/>
              <a:cs typeface="Mada"/>
              <a:sym typeface="Mada"/>
            </a:endParaRPr>
          </a:p>
        </p:txBody>
      </p:sp>
      <p:sp>
        <p:nvSpPr>
          <p:cNvPr id="171" name="Google Shape;171;p25"/>
          <p:cNvSpPr/>
          <p:nvPr/>
        </p:nvSpPr>
        <p:spPr>
          <a:xfrm>
            <a:off x="6135200" y="2100150"/>
            <a:ext cx="1309500" cy="12999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CC0000"/>
                </a:solidFill>
                <a:latin typeface="Mada"/>
                <a:ea typeface="Mada"/>
                <a:cs typeface="Mada"/>
                <a:sym typeface="Mada"/>
              </a:rPr>
              <a:t>Cardiac output </a:t>
            </a:r>
            <a:r>
              <a:rPr lang="ar" sz="1000">
                <a:solidFill>
                  <a:srgbClr val="CC0000"/>
                </a:solidFill>
                <a:latin typeface="Mada"/>
                <a:ea typeface="Mada"/>
                <a:cs typeface="Mada"/>
                <a:sym typeface="Mada"/>
              </a:rPr>
              <a:t>can be </a:t>
            </a:r>
            <a:r>
              <a:rPr b="1" lang="ar" sz="1000">
                <a:solidFill>
                  <a:srgbClr val="CC0000"/>
                </a:solidFill>
                <a:latin typeface="Mada"/>
                <a:ea typeface="Mada"/>
                <a:cs typeface="Mada"/>
                <a:sym typeface="Mada"/>
              </a:rPr>
              <a:t>reduced</a:t>
            </a:r>
            <a:endParaRPr b="1" sz="1000">
              <a:solidFill>
                <a:srgbClr val="CC0000"/>
              </a:solidFill>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(If AV node fails to block the impulses from atria)</a:t>
            </a:r>
            <a:endParaRPr sz="1000">
              <a:solidFill>
                <a:srgbClr val="6AA84F"/>
              </a:solidFill>
              <a:latin typeface="Mada"/>
              <a:ea typeface="Mada"/>
              <a:cs typeface="Mada"/>
              <a:sym typeface="Mada"/>
            </a:endParaRPr>
          </a:p>
        </p:txBody>
      </p:sp>
      <p:cxnSp>
        <p:nvCxnSpPr>
          <p:cNvPr id="172" name="Google Shape;172;p25"/>
          <p:cNvCxnSpPr>
            <a:stCxn id="167" idx="2"/>
            <a:endCxn id="168" idx="0"/>
          </p:cNvCxnSpPr>
          <p:nvPr/>
        </p:nvCxnSpPr>
        <p:spPr>
          <a:xfrm rot="5400000">
            <a:off x="2290775" y="585525"/>
            <a:ext cx="263700" cy="2765700"/>
          </a:xfrm>
          <a:prstGeom prst="bentConnector3">
            <a:avLst>
              <a:gd fmla="val 49986" name="adj1"/>
            </a:avLst>
          </a:prstGeom>
          <a:noFill/>
          <a:ln cap="flat" cmpd="sng" w="9525">
            <a:solidFill>
              <a:schemeClr val="dk2"/>
            </a:solidFill>
            <a:prstDash val="solid"/>
            <a:round/>
            <a:headEnd len="med" w="med" type="none"/>
            <a:tailEnd len="med" w="med" type="none"/>
          </a:ln>
        </p:spPr>
      </p:cxnSp>
      <p:cxnSp>
        <p:nvCxnSpPr>
          <p:cNvPr id="173" name="Google Shape;173;p25"/>
          <p:cNvCxnSpPr>
            <a:stCxn id="167" idx="2"/>
            <a:endCxn id="171" idx="0"/>
          </p:cNvCxnSpPr>
          <p:nvPr/>
        </p:nvCxnSpPr>
        <p:spPr>
          <a:xfrm flipH="1" rot="-5400000">
            <a:off x="5165825" y="476175"/>
            <a:ext cx="263700" cy="2984400"/>
          </a:xfrm>
          <a:prstGeom prst="bentConnector3">
            <a:avLst>
              <a:gd fmla="val 49986" name="adj1"/>
            </a:avLst>
          </a:prstGeom>
          <a:noFill/>
          <a:ln cap="flat" cmpd="sng" w="9525">
            <a:solidFill>
              <a:schemeClr val="dk2"/>
            </a:solidFill>
            <a:prstDash val="solid"/>
            <a:round/>
            <a:headEnd len="med" w="med" type="none"/>
            <a:tailEnd len="med" w="med" type="none"/>
          </a:ln>
        </p:spPr>
      </p:cxnSp>
      <p:cxnSp>
        <p:nvCxnSpPr>
          <p:cNvPr id="174" name="Google Shape;174;p25"/>
          <p:cNvCxnSpPr>
            <a:stCxn id="167" idx="2"/>
            <a:endCxn id="169" idx="0"/>
          </p:cNvCxnSpPr>
          <p:nvPr/>
        </p:nvCxnSpPr>
        <p:spPr>
          <a:xfrm rot="5400000">
            <a:off x="3229775" y="1524525"/>
            <a:ext cx="263700" cy="887700"/>
          </a:xfrm>
          <a:prstGeom prst="bentConnector3">
            <a:avLst>
              <a:gd fmla="val 49986" name="adj1"/>
            </a:avLst>
          </a:prstGeom>
          <a:noFill/>
          <a:ln cap="flat" cmpd="sng" w="9525">
            <a:solidFill>
              <a:schemeClr val="dk2"/>
            </a:solidFill>
            <a:prstDash val="solid"/>
            <a:round/>
            <a:headEnd len="med" w="med" type="none"/>
            <a:tailEnd len="med" w="med" type="none"/>
          </a:ln>
        </p:spPr>
      </p:cxnSp>
      <p:cxnSp>
        <p:nvCxnSpPr>
          <p:cNvPr id="175" name="Google Shape;175;p25"/>
          <p:cNvCxnSpPr>
            <a:stCxn id="167" idx="2"/>
            <a:endCxn id="170" idx="0"/>
          </p:cNvCxnSpPr>
          <p:nvPr/>
        </p:nvCxnSpPr>
        <p:spPr>
          <a:xfrm flipH="1" rot="-5400000">
            <a:off x="4236275" y="1405725"/>
            <a:ext cx="263700" cy="1125300"/>
          </a:xfrm>
          <a:prstGeom prst="bentConnector3">
            <a:avLst>
              <a:gd fmla="val 49986" name="adj1"/>
            </a:avLst>
          </a:prstGeom>
          <a:noFill/>
          <a:ln cap="flat" cmpd="sng" w="9525">
            <a:solidFill>
              <a:schemeClr val="dk2"/>
            </a:solidFill>
            <a:prstDash val="solid"/>
            <a:round/>
            <a:headEnd len="med" w="med" type="none"/>
            <a:tailEnd len="med" w="med" type="none"/>
          </a:ln>
        </p:spPr>
      </p:cxnSp>
      <p:sp>
        <p:nvSpPr>
          <p:cNvPr id="176" name="Google Shape;176;p25"/>
          <p:cNvSpPr txBox="1"/>
          <p:nvPr/>
        </p:nvSpPr>
        <p:spPr>
          <a:xfrm>
            <a:off x="4235475" y="6211600"/>
            <a:ext cx="2708100" cy="3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There is usually a fast ventricular rate, between 120 and 160/min, at the onset of atrial fibrillation. </a:t>
            </a:r>
            <a:endParaRPr b="1" sz="900">
              <a:latin typeface="Mada"/>
              <a:ea typeface="Mada"/>
              <a:cs typeface="Mada"/>
              <a:sym typeface="Mada"/>
            </a:endParaRPr>
          </a:p>
        </p:txBody>
      </p:sp>
      <p:sp>
        <p:nvSpPr>
          <p:cNvPr id="177" name="Google Shape;177;p25"/>
          <p:cNvSpPr txBox="1"/>
          <p:nvPr/>
        </p:nvSpPr>
        <p:spPr>
          <a:xfrm>
            <a:off x="4235475" y="6771150"/>
            <a:ext cx="2765700" cy="5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In chronic atrial fibrillation, the ventricular rate may be much slower, due to the effects of medications and AV nodal </a:t>
            </a:r>
            <a:r>
              <a:rPr b="1" lang="ar" sz="900">
                <a:latin typeface="Mada"/>
                <a:ea typeface="Mada"/>
                <a:cs typeface="Mada"/>
                <a:sym typeface="Mada"/>
              </a:rPr>
              <a:t>fatigue</a:t>
            </a:r>
            <a:endParaRPr b="1" sz="900">
              <a:latin typeface="Mada"/>
              <a:ea typeface="Mada"/>
              <a:cs typeface="Mada"/>
              <a:sym typeface="Mada"/>
            </a:endParaRPr>
          </a:p>
        </p:txBody>
      </p:sp>
      <p:sp>
        <p:nvSpPr>
          <p:cNvPr id="178" name="Google Shape;178;p25"/>
          <p:cNvSpPr txBox="1"/>
          <p:nvPr/>
        </p:nvSpPr>
        <p:spPr>
          <a:xfrm>
            <a:off x="247500" y="8110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Heart rhythm in AF</a:t>
            </a:r>
            <a:endParaRPr b="1" sz="2200">
              <a:highlight>
                <a:srgbClr val="F5E9ED"/>
              </a:highlight>
              <a:latin typeface="Mada"/>
              <a:ea typeface="Mada"/>
              <a:cs typeface="Mada"/>
              <a:sym typeface="Mada"/>
            </a:endParaRPr>
          </a:p>
        </p:txBody>
      </p:sp>
      <p:pic>
        <p:nvPicPr>
          <p:cNvPr id="179" name="Google Shape;179;p25"/>
          <p:cNvPicPr preferRelativeResize="0"/>
          <p:nvPr/>
        </p:nvPicPr>
        <p:blipFill rotWithShape="1">
          <a:blip r:embed="rId6">
            <a:alphaModFix/>
          </a:blip>
          <a:srcRect b="0" l="0" r="42538" t="0"/>
          <a:stretch/>
        </p:blipFill>
        <p:spPr>
          <a:xfrm>
            <a:off x="572125" y="6501250"/>
            <a:ext cx="2918227" cy="1128300"/>
          </a:xfrm>
          <a:prstGeom prst="rect">
            <a:avLst/>
          </a:prstGeom>
          <a:noFill/>
          <a:ln>
            <a:noFill/>
          </a:ln>
        </p:spPr>
      </p:pic>
      <p:cxnSp>
        <p:nvCxnSpPr>
          <p:cNvPr id="180" name="Google Shape;180;p25"/>
          <p:cNvCxnSpPr/>
          <p:nvPr/>
        </p:nvCxnSpPr>
        <p:spPr>
          <a:xfrm rot="10800000">
            <a:off x="8900" y="9621050"/>
            <a:ext cx="7612800" cy="0"/>
          </a:xfrm>
          <a:prstGeom prst="straightConnector1">
            <a:avLst/>
          </a:prstGeom>
          <a:noFill/>
          <a:ln cap="flat" cmpd="sng" w="28575">
            <a:solidFill>
              <a:srgbClr val="9C254D"/>
            </a:solidFill>
            <a:prstDash val="dot"/>
            <a:round/>
            <a:headEnd len="med" w="med" type="none"/>
            <a:tailEnd len="med" w="med" type="none"/>
          </a:ln>
        </p:spPr>
      </p:cxnSp>
      <p:sp>
        <p:nvSpPr>
          <p:cNvPr id="181" name="Google Shape;181;p25"/>
          <p:cNvSpPr txBox="1"/>
          <p:nvPr/>
        </p:nvSpPr>
        <p:spPr>
          <a:xfrm>
            <a:off x="-26400" y="9580275"/>
            <a:ext cx="7612800" cy="9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1- Will the AV node deliver all these beats? No, there’s AV node delay. It has a feature called </a:t>
            </a:r>
            <a:r>
              <a:rPr b="1" lang="ar" sz="900">
                <a:solidFill>
                  <a:srgbClr val="6AA84F"/>
                </a:solidFill>
                <a:latin typeface="Mada"/>
                <a:ea typeface="Mada"/>
                <a:cs typeface="Mada"/>
                <a:sym typeface="Mada"/>
              </a:rPr>
              <a:t>decremental conduction, </a:t>
            </a:r>
            <a:r>
              <a:rPr lang="ar" sz="900">
                <a:solidFill>
                  <a:srgbClr val="6AA84F"/>
                </a:solidFill>
                <a:latin typeface="Mada"/>
                <a:ea typeface="Mada"/>
                <a:cs typeface="Mada"/>
                <a:sym typeface="Mada"/>
              </a:rPr>
              <a:t>which will automatically block its conduction once it senses it is over conducting to give the ventricles time to fill. Recall CO= SV x HR, If HR is very high the ventricles will not have time to fill → Decrease in preload → Decrease SV → Decreased CO.</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2- </a:t>
            </a:r>
            <a:r>
              <a:rPr lang="ar" sz="900">
                <a:solidFill>
                  <a:srgbClr val="6AA84F"/>
                </a:solidFill>
                <a:latin typeface="Mada"/>
                <a:ea typeface="Mada"/>
                <a:cs typeface="Mada"/>
                <a:sym typeface="Mada"/>
              </a:rPr>
              <a:t>Because of AV node degeneration (</a:t>
            </a:r>
            <a:r>
              <a:rPr lang="ar" sz="900">
                <a:solidFill>
                  <a:srgbClr val="6AA84F"/>
                </a:solidFill>
                <a:latin typeface="Mada"/>
                <a:ea typeface="Mada"/>
                <a:cs typeface="Mada"/>
                <a:sym typeface="Mada"/>
              </a:rPr>
              <a:t>wear and tear</a:t>
            </a:r>
            <a:r>
              <a:rPr lang="ar" sz="900">
                <a:solidFill>
                  <a:srgbClr val="6AA84F"/>
                </a:solidFill>
                <a:latin typeface="Mada"/>
                <a:ea typeface="Mada"/>
                <a:cs typeface="Mada"/>
                <a:sym typeface="Mada"/>
              </a:rPr>
              <a:t>), the AV node </a:t>
            </a:r>
            <a:r>
              <a:rPr lang="ar" sz="900">
                <a:solidFill>
                  <a:srgbClr val="6AA84F"/>
                </a:solidFill>
              </a:rPr>
              <a:t>ما فيها حيل</a:t>
            </a:r>
            <a:r>
              <a:rPr lang="ar" sz="900">
                <a:solidFill>
                  <a:srgbClr val="6AA84F"/>
                </a:solidFill>
                <a:latin typeface="Mada"/>
                <a:ea typeface="Mada"/>
                <a:cs typeface="Mada"/>
                <a:sym typeface="Mada"/>
              </a:rPr>
              <a:t> to conduct</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3- There are 2 types of irregularity:</a:t>
            </a:r>
            <a:endParaRPr sz="900">
              <a:solidFill>
                <a:srgbClr val="6AA84F"/>
              </a:solidFill>
              <a:latin typeface="Mada"/>
              <a:ea typeface="Mada"/>
              <a:cs typeface="Mada"/>
              <a:sym typeface="Mada"/>
            </a:endParaRPr>
          </a:p>
          <a:p>
            <a:pPr indent="-285750" lvl="0" marL="457200" rtl="0" algn="l">
              <a:spcBef>
                <a:spcPts val="0"/>
              </a:spcBef>
              <a:spcAft>
                <a:spcPts val="0"/>
              </a:spcAft>
              <a:buClr>
                <a:srgbClr val="6AA84F"/>
              </a:buClr>
              <a:buSzPts val="900"/>
              <a:buFont typeface="Mada"/>
              <a:buAutoNum type="alphaUcPeriod"/>
            </a:pPr>
            <a:r>
              <a:rPr lang="ar" sz="900">
                <a:solidFill>
                  <a:srgbClr val="6AA84F"/>
                </a:solidFill>
                <a:latin typeface="Mada"/>
                <a:ea typeface="Mada"/>
                <a:cs typeface="Mada"/>
                <a:sym typeface="Mada"/>
              </a:rPr>
              <a:t>Regularly irregular: Cyclic irregularity which means it’s predictable and has a pattern </a:t>
            </a:r>
            <a:r>
              <a:rPr lang="ar" sz="900">
                <a:solidFill>
                  <a:srgbClr val="999999"/>
                </a:solidFill>
                <a:latin typeface="Mada"/>
                <a:ea typeface="Mada"/>
                <a:cs typeface="Mada"/>
                <a:sym typeface="Mada"/>
              </a:rPr>
              <a:t>→ Atrial flutter</a:t>
            </a:r>
            <a:endParaRPr sz="900">
              <a:solidFill>
                <a:srgbClr val="999999"/>
              </a:solidFill>
              <a:latin typeface="Mada"/>
              <a:ea typeface="Mada"/>
              <a:cs typeface="Mada"/>
              <a:sym typeface="Mada"/>
            </a:endParaRPr>
          </a:p>
          <a:p>
            <a:pPr indent="-285750" lvl="0" marL="457200" rtl="0" algn="l">
              <a:spcBef>
                <a:spcPts val="0"/>
              </a:spcBef>
              <a:spcAft>
                <a:spcPts val="0"/>
              </a:spcAft>
              <a:buClr>
                <a:srgbClr val="6AA84F"/>
              </a:buClr>
              <a:buSzPts val="900"/>
              <a:buFont typeface="Mada"/>
              <a:buAutoNum type="alphaUcPeriod"/>
            </a:pPr>
            <a:r>
              <a:rPr lang="ar" sz="900">
                <a:solidFill>
                  <a:srgbClr val="6AA84F"/>
                </a:solidFill>
                <a:latin typeface="Mada"/>
                <a:ea typeface="Mada"/>
                <a:cs typeface="Mada"/>
                <a:sym typeface="Mada"/>
              </a:rPr>
              <a:t>Irregularly</a:t>
            </a:r>
            <a:r>
              <a:rPr lang="ar" sz="900">
                <a:solidFill>
                  <a:srgbClr val="6AA84F"/>
                </a:solidFill>
                <a:latin typeface="Mada"/>
                <a:ea typeface="Mada"/>
                <a:cs typeface="Mada"/>
                <a:sym typeface="Mada"/>
              </a:rPr>
              <a:t> irregular: Not </a:t>
            </a:r>
            <a:r>
              <a:rPr lang="ar" sz="900">
                <a:solidFill>
                  <a:srgbClr val="6AA84F"/>
                </a:solidFill>
                <a:latin typeface="Mada"/>
                <a:ea typeface="Mada"/>
                <a:cs typeface="Mada"/>
                <a:sym typeface="Mada"/>
              </a:rPr>
              <a:t>predictable</a:t>
            </a:r>
            <a:r>
              <a:rPr lang="ar" sz="900">
                <a:solidFill>
                  <a:srgbClr val="6AA84F"/>
                </a:solidFill>
                <a:latin typeface="Mada"/>
                <a:ea typeface="Mada"/>
                <a:cs typeface="Mada"/>
                <a:sym typeface="Mada"/>
              </a:rPr>
              <a:t> and has no pattern </a:t>
            </a:r>
            <a:r>
              <a:rPr lang="ar" sz="900">
                <a:solidFill>
                  <a:srgbClr val="999999"/>
                </a:solidFill>
                <a:latin typeface="Mada"/>
                <a:ea typeface="Mada"/>
                <a:cs typeface="Mada"/>
                <a:sym typeface="Mada"/>
              </a:rPr>
              <a:t>→ Atrial fibrillation</a:t>
            </a:r>
            <a:endParaRPr sz="900">
              <a:solidFill>
                <a:srgbClr val="999999"/>
              </a:solidFill>
              <a:latin typeface="Mada"/>
              <a:ea typeface="Mada"/>
              <a:cs typeface="Mada"/>
              <a:sym typeface="Mada"/>
            </a:endParaRPr>
          </a:p>
        </p:txBody>
      </p:sp>
      <p:sp>
        <p:nvSpPr>
          <p:cNvPr id="182" name="Google Shape;182;p25"/>
          <p:cNvSpPr/>
          <p:nvPr/>
        </p:nvSpPr>
        <p:spPr>
          <a:xfrm>
            <a:off x="4768750" y="4217225"/>
            <a:ext cx="324000" cy="2637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88" name="Google Shape;188;p26"/>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Clinical </a:t>
            </a:r>
            <a:r>
              <a:rPr lang="ar" sz="2600">
                <a:latin typeface="Mada Black"/>
                <a:ea typeface="Mada Black"/>
                <a:cs typeface="Mada Black"/>
                <a:sym typeface="Mada Black"/>
              </a:rPr>
              <a:t>presentation</a:t>
            </a:r>
            <a:endParaRPr>
              <a:latin typeface="Mada Black"/>
              <a:ea typeface="Mada Black"/>
              <a:cs typeface="Mada Black"/>
              <a:sym typeface="Mada Black"/>
            </a:endParaRPr>
          </a:p>
        </p:txBody>
      </p:sp>
      <p:sp>
        <p:nvSpPr>
          <p:cNvPr id="189" name="Google Shape;189;p26"/>
          <p:cNvSpPr txBox="1"/>
          <p:nvPr/>
        </p:nvSpPr>
        <p:spPr>
          <a:xfrm>
            <a:off x="247500" y="45448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Signs &amp; Symptoms</a:t>
            </a:r>
            <a:endParaRPr b="1" sz="2200">
              <a:highlight>
                <a:srgbClr val="F5E9ED"/>
              </a:highlight>
              <a:latin typeface="Mada"/>
              <a:ea typeface="Mada"/>
              <a:cs typeface="Mada"/>
              <a:sym typeface="Mada"/>
            </a:endParaRPr>
          </a:p>
        </p:txBody>
      </p:sp>
      <p:sp>
        <p:nvSpPr>
          <p:cNvPr id="190" name="Google Shape;190;p26"/>
          <p:cNvSpPr txBox="1"/>
          <p:nvPr/>
        </p:nvSpPr>
        <p:spPr>
          <a:xfrm>
            <a:off x="491175" y="4995475"/>
            <a:ext cx="6615300" cy="1224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The typical presentation is</a:t>
            </a:r>
            <a:r>
              <a:rPr b="1" lang="ar" sz="1200">
                <a:solidFill>
                  <a:srgbClr val="CC0000"/>
                </a:solidFill>
                <a:latin typeface="Mada"/>
                <a:ea typeface="Mada"/>
                <a:cs typeface="Mada"/>
                <a:sym typeface="Mada"/>
              </a:rPr>
              <a:t> with palpitation, breathlessness and fatigue.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It’s usually </a:t>
            </a:r>
            <a:r>
              <a:rPr b="1" lang="ar" sz="1200">
                <a:latin typeface="Mada"/>
                <a:ea typeface="Mada"/>
                <a:cs typeface="Mada"/>
                <a:sym typeface="Mada"/>
              </a:rPr>
              <a:t>episodic</a:t>
            </a:r>
            <a:r>
              <a:rPr lang="ar" sz="1200">
                <a:latin typeface="Mada"/>
                <a:ea typeface="Mada"/>
                <a:cs typeface="Mada"/>
                <a:sym typeface="Mada"/>
              </a:rPr>
              <a:t> with symptoms being absent or intermittent</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Up to 90% of episodes may not cause symptoms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Symptoms vary according to: </a:t>
            </a:r>
            <a:r>
              <a:rPr lang="ar" sz="1200">
                <a:solidFill>
                  <a:schemeClr val="dk1"/>
                </a:solidFill>
                <a:latin typeface="Mada"/>
                <a:ea typeface="Mada"/>
                <a:cs typeface="Mada"/>
                <a:sym typeface="Mada"/>
              </a:rPr>
              <a:t>Irregularity and rate of ventricular response, Functional status, AF duration, Patient factors, Comorbidities.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Patient may present with or without detectable heart diseases.</a:t>
            </a:r>
            <a:endParaRPr b="1" sz="1200">
              <a:solidFill>
                <a:schemeClr val="dk1"/>
              </a:solidFill>
              <a:latin typeface="Mada"/>
              <a:ea typeface="Mada"/>
              <a:cs typeface="Mada"/>
              <a:sym typeface="Mada"/>
            </a:endParaRPr>
          </a:p>
        </p:txBody>
      </p:sp>
      <p:graphicFrame>
        <p:nvGraphicFramePr>
          <p:cNvPr id="191" name="Google Shape;191;p26"/>
          <p:cNvGraphicFramePr/>
          <p:nvPr/>
        </p:nvGraphicFramePr>
        <p:xfrm>
          <a:off x="214400" y="6354475"/>
          <a:ext cx="3000000" cy="3000000"/>
        </p:xfrm>
        <a:graphic>
          <a:graphicData uri="http://schemas.openxmlformats.org/drawingml/2006/table">
            <a:tbl>
              <a:tblPr>
                <a:noFill/>
                <a:tableStyleId>{57E15042-D3CB-47D3-93F3-641BC8726E4C}</a:tableStyleId>
              </a:tblPr>
              <a:tblGrid>
                <a:gridCol w="2007175"/>
                <a:gridCol w="2655975"/>
              </a:tblGrid>
              <a:tr h="250750">
                <a:tc>
                  <a:txBody>
                    <a:bodyPr/>
                    <a:lstStyle/>
                    <a:p>
                      <a:pPr indent="0" lvl="0" marL="0" rtl="0" algn="ctr">
                        <a:spcBef>
                          <a:spcPts val="0"/>
                        </a:spcBef>
                        <a:spcAft>
                          <a:spcPts val="0"/>
                        </a:spcAft>
                        <a:buNone/>
                      </a:pPr>
                      <a:r>
                        <a:rPr lang="ar">
                          <a:solidFill>
                            <a:srgbClr val="FFFFFF"/>
                          </a:solidFill>
                          <a:latin typeface="Mada Black"/>
                          <a:ea typeface="Mada Black"/>
                          <a:cs typeface="Mada Black"/>
                          <a:sym typeface="Mada Black"/>
                        </a:rPr>
                        <a:t>Cause</a:t>
                      </a:r>
                      <a:endParaRPr>
                        <a:solidFill>
                          <a:srgbClr val="FFFFFF"/>
                        </a:solidFill>
                        <a:latin typeface="Mada Black"/>
                        <a:ea typeface="Mada Black"/>
                        <a:cs typeface="Mada Black"/>
                        <a:sym typeface="Mada Black"/>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lang="ar">
                          <a:solidFill>
                            <a:srgbClr val="FFFFFF"/>
                          </a:solidFill>
                          <a:latin typeface="Mada Black"/>
                          <a:ea typeface="Mada Black"/>
                          <a:cs typeface="Mada Black"/>
                          <a:sym typeface="Mada Black"/>
                        </a:rPr>
                        <a:t>Sign / Symptom</a:t>
                      </a:r>
                      <a:endParaRPr>
                        <a:solidFill>
                          <a:srgbClr val="FFFFFF"/>
                        </a:solidFill>
                        <a:latin typeface="Mada Black"/>
                        <a:ea typeface="Mada Black"/>
                        <a:cs typeface="Mada Black"/>
                        <a:sym typeface="Mada Black"/>
                      </a:endParaRPr>
                    </a:p>
                  </a:txBody>
                  <a:tcPr marT="91425" marB="91425" marR="91425" marL="91425" anchor="ctr">
                    <a:solidFill>
                      <a:srgbClr val="9C254D"/>
                    </a:solidFill>
                  </a:tcPr>
                </a:tc>
              </a:tr>
              <a:tr h="7825">
                <a:tc rowSpan="2">
                  <a:txBody>
                    <a:bodyPr/>
                    <a:lstStyle/>
                    <a:p>
                      <a:pPr indent="0" lvl="0" marL="0" rtl="0" algn="ctr">
                        <a:spcBef>
                          <a:spcPts val="0"/>
                        </a:spcBef>
                        <a:spcAft>
                          <a:spcPts val="0"/>
                        </a:spcAft>
                        <a:buNone/>
                      </a:pPr>
                      <a:r>
                        <a:rPr b="1" lang="ar" sz="1200">
                          <a:latin typeface="Mada"/>
                          <a:ea typeface="Mada"/>
                          <a:cs typeface="Mada"/>
                          <a:sym typeface="Mada"/>
                        </a:rPr>
                        <a:t>Irregular heart beat</a:t>
                      </a:r>
                      <a:endParaRPr b="1" sz="1200">
                        <a:latin typeface="Mada"/>
                        <a:ea typeface="Mada"/>
                        <a:cs typeface="Mada"/>
                        <a:sym typeface="Mada"/>
                      </a:endParaRPr>
                    </a:p>
                  </a:txBody>
                  <a:tcPr marT="91425" marB="91425" marR="91425" marL="91425" anchor="ctr">
                    <a:solidFill>
                      <a:srgbClr val="F5E9ED"/>
                    </a:solidFill>
                  </a:tcPr>
                </a:tc>
                <a:tc rowSpan="2">
                  <a:txBody>
                    <a:bodyPr/>
                    <a:lstStyle/>
                    <a:p>
                      <a:pPr indent="-298450" lvl="0" marL="457200" rtl="0" algn="l">
                        <a:spcBef>
                          <a:spcPts val="0"/>
                        </a:spcBef>
                        <a:spcAft>
                          <a:spcPts val="0"/>
                        </a:spcAft>
                        <a:buClr>
                          <a:srgbClr val="CC0000"/>
                        </a:buClr>
                        <a:buSzPts val="1100"/>
                        <a:buFont typeface="Mada"/>
                        <a:buChar char="●"/>
                      </a:pPr>
                      <a:r>
                        <a:rPr b="1" lang="ar" sz="1100" u="sng">
                          <a:solidFill>
                            <a:srgbClr val="CC0000"/>
                          </a:solidFill>
                          <a:latin typeface="Mada"/>
                          <a:ea typeface="Mada"/>
                          <a:cs typeface="Mada"/>
                          <a:sym typeface="Mada"/>
                        </a:rPr>
                        <a:t>Irregularly irregular pulse</a:t>
                      </a:r>
                      <a:endParaRPr b="1" sz="1100" u="sng">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Palpitations</a:t>
                      </a:r>
                      <a:endParaRPr b="1" sz="1100">
                        <a:solidFill>
                          <a:srgbClr val="CC0000"/>
                        </a:solidFill>
                        <a:latin typeface="Mada"/>
                        <a:ea typeface="Mada"/>
                        <a:cs typeface="Mada"/>
                        <a:sym typeface="Mada"/>
                      </a:endParaRPr>
                    </a:p>
                  </a:txBody>
                  <a:tcPr marT="91425" marB="91425" marR="91425" marL="91425"/>
                </a:tc>
              </a:tr>
              <a:tr h="279450">
                <a:tc vMerge="1"/>
                <a:tc vMerge="1"/>
              </a:tr>
              <a:tr h="214225">
                <a:tc>
                  <a:txBody>
                    <a:bodyPr/>
                    <a:lstStyle/>
                    <a:p>
                      <a:pPr indent="0" lvl="0" marL="0" rtl="0" algn="ctr">
                        <a:spcBef>
                          <a:spcPts val="0"/>
                        </a:spcBef>
                        <a:spcAft>
                          <a:spcPts val="0"/>
                        </a:spcAft>
                        <a:buNone/>
                      </a:pPr>
                      <a:r>
                        <a:rPr b="1" lang="ar" sz="1200">
                          <a:latin typeface="Mada"/>
                          <a:ea typeface="Mada"/>
                          <a:cs typeface="Mada"/>
                          <a:sym typeface="Mada"/>
                        </a:rPr>
                        <a:t>Cardiac ischemia</a:t>
                      </a:r>
                      <a:endParaRPr b="1" sz="1200">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Chest pain (Angina)</a:t>
                      </a:r>
                      <a:endParaRPr sz="1100">
                        <a:latin typeface="Mada"/>
                        <a:ea typeface="Mada"/>
                        <a:cs typeface="Mada"/>
                        <a:sym typeface="Mada"/>
                      </a:endParaRPr>
                    </a:p>
                  </a:txBody>
                  <a:tcPr marT="91425" marB="91425" marR="91425" marL="91425"/>
                </a:tc>
              </a:tr>
              <a:tr h="214225">
                <a:tc>
                  <a:txBody>
                    <a:bodyPr/>
                    <a:lstStyle/>
                    <a:p>
                      <a:pPr indent="0" lvl="0" marL="0" rtl="0" algn="ctr">
                        <a:spcBef>
                          <a:spcPts val="0"/>
                        </a:spcBef>
                        <a:spcAft>
                          <a:spcPts val="0"/>
                        </a:spcAft>
                        <a:buNone/>
                      </a:pPr>
                      <a:r>
                        <a:rPr b="1" lang="ar" sz="1200">
                          <a:solidFill>
                            <a:srgbClr val="6AA84F"/>
                          </a:solidFill>
                          <a:latin typeface="Mada"/>
                          <a:ea typeface="Mada"/>
                          <a:cs typeface="Mada"/>
                          <a:sym typeface="Mada"/>
                        </a:rPr>
                        <a:t>Hypotension</a:t>
                      </a:r>
                      <a:endParaRPr b="1" sz="1200">
                        <a:solidFill>
                          <a:srgbClr val="6AA84F"/>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Dizziness and fainting (</a:t>
                      </a:r>
                      <a:r>
                        <a:rPr b="1" lang="ar" sz="1100">
                          <a:latin typeface="Mada"/>
                          <a:ea typeface="Mada"/>
                          <a:cs typeface="Mada"/>
                          <a:sym typeface="Mada"/>
                        </a:rPr>
                        <a:t>syncope</a:t>
                      </a:r>
                      <a:r>
                        <a:rPr lang="ar" sz="1100">
                          <a:latin typeface="Mada"/>
                          <a:ea typeface="Mada"/>
                          <a:cs typeface="Mada"/>
                          <a:sym typeface="Mada"/>
                        </a:rPr>
                        <a:t>)</a:t>
                      </a:r>
                      <a:endParaRPr sz="1100">
                        <a:latin typeface="Mada"/>
                        <a:ea typeface="Mada"/>
                        <a:cs typeface="Mada"/>
                        <a:sym typeface="Mada"/>
                      </a:endParaRPr>
                    </a:p>
                  </a:txBody>
                  <a:tcPr marT="91425" marB="91425" marR="91425" marL="91425"/>
                </a:tc>
              </a:tr>
              <a:tr h="287275">
                <a:tc>
                  <a:txBody>
                    <a:bodyPr/>
                    <a:lstStyle/>
                    <a:p>
                      <a:pPr indent="0" lvl="0" marL="0" rtl="0" algn="ctr">
                        <a:spcBef>
                          <a:spcPts val="0"/>
                        </a:spcBef>
                        <a:spcAft>
                          <a:spcPts val="0"/>
                        </a:spcAft>
                        <a:buNone/>
                      </a:pPr>
                      <a:r>
                        <a:rPr b="1" lang="ar" sz="1200">
                          <a:latin typeface="Mada"/>
                          <a:ea typeface="Mada"/>
                          <a:cs typeface="Mada"/>
                          <a:sym typeface="Mada"/>
                        </a:rPr>
                        <a:t>Increased risk of clot formation</a:t>
                      </a:r>
                      <a:endParaRPr b="1" sz="1200">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Thromboembolic TIA → Stroke</a:t>
                      </a:r>
                      <a:endParaRPr b="1" sz="1100">
                        <a:solidFill>
                          <a:srgbClr val="CC0000"/>
                        </a:solidFill>
                        <a:latin typeface="Mada"/>
                        <a:ea typeface="Mada"/>
                        <a:cs typeface="Mada"/>
                        <a:sym typeface="Mada"/>
                      </a:endParaRPr>
                    </a:p>
                    <a:p>
                      <a:pPr indent="0" lvl="0" marL="0" rtl="0" algn="l">
                        <a:spcBef>
                          <a:spcPts val="0"/>
                        </a:spcBef>
                        <a:spcAft>
                          <a:spcPts val="0"/>
                        </a:spcAft>
                        <a:buNone/>
                      </a:pPr>
                      <a:r>
                        <a:rPr b="1" lang="ar" sz="1100">
                          <a:solidFill>
                            <a:srgbClr val="CC0000"/>
                          </a:solidFill>
                          <a:latin typeface="Mada"/>
                          <a:ea typeface="Mada"/>
                          <a:cs typeface="Mada"/>
                          <a:sym typeface="Mada"/>
                        </a:rPr>
                        <a:t>Could be the first presentation!</a:t>
                      </a:r>
                      <a:endParaRPr b="1" sz="1100">
                        <a:solidFill>
                          <a:srgbClr val="CC0000"/>
                        </a:solidFill>
                        <a:latin typeface="Mada"/>
                        <a:ea typeface="Mada"/>
                        <a:cs typeface="Mada"/>
                        <a:sym typeface="Mada"/>
                      </a:endParaRPr>
                    </a:p>
                  </a:txBody>
                  <a:tcPr marT="91425" marB="91425" marR="91425" marL="91425"/>
                </a:tc>
              </a:tr>
              <a:tr h="5900">
                <a:tc rowSpan="4">
                  <a:txBody>
                    <a:bodyPr/>
                    <a:lstStyle/>
                    <a:p>
                      <a:pPr indent="0" lvl="0" marL="0" rtl="0" algn="ctr">
                        <a:spcBef>
                          <a:spcPts val="0"/>
                        </a:spcBef>
                        <a:spcAft>
                          <a:spcPts val="0"/>
                        </a:spcAft>
                        <a:buNone/>
                      </a:pPr>
                      <a:r>
                        <a:rPr b="1" lang="ar" sz="1200">
                          <a:latin typeface="Mada"/>
                          <a:ea typeface="Mada"/>
                          <a:cs typeface="Mada"/>
                          <a:sym typeface="Mada"/>
                        </a:rPr>
                        <a:t>Decreased Cardiac output</a:t>
                      </a:r>
                      <a:endParaRPr b="1" sz="1200">
                        <a:latin typeface="Mada"/>
                        <a:ea typeface="Mada"/>
                        <a:cs typeface="Mada"/>
                        <a:sym typeface="Mada"/>
                      </a:endParaRPr>
                    </a:p>
                  </a:txBody>
                  <a:tcPr marT="91425" marB="91425" marR="91425" marL="91425" anchor="ctr">
                    <a:solidFill>
                      <a:srgbClr val="F5E9ED"/>
                    </a:solidFill>
                  </a:tcPr>
                </a:tc>
                <a:tc rowSpan="4">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Fatigue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Diminished exercise capacity</a:t>
                      </a:r>
                      <a:endParaRPr sz="1100">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Breathlessness (dyspnoea)</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Weakness (asthenia)</a:t>
                      </a:r>
                      <a:endParaRPr sz="1100">
                        <a:latin typeface="Mada"/>
                        <a:ea typeface="Mada"/>
                        <a:cs typeface="Mada"/>
                        <a:sym typeface="Mada"/>
                      </a:endParaRPr>
                    </a:p>
                  </a:txBody>
                  <a:tcPr marT="91425" marB="91425" marR="91425" marL="91425"/>
                </a:tc>
              </a:tr>
              <a:tr h="5900">
                <a:tc vMerge="1"/>
                <a:tc vMerge="1"/>
              </a:tr>
              <a:tr h="5900">
                <a:tc vMerge="1"/>
                <a:tc vMerge="1"/>
              </a:tr>
              <a:tr h="439975">
                <a:tc vMerge="1"/>
                <a:tc vMerge="1"/>
              </a:tr>
            </a:tbl>
          </a:graphicData>
        </a:graphic>
      </p:graphicFrame>
      <p:sp>
        <p:nvSpPr>
          <p:cNvPr id="192" name="Google Shape;192;p26"/>
          <p:cNvSpPr txBox="1"/>
          <p:nvPr/>
        </p:nvSpPr>
        <p:spPr>
          <a:xfrm>
            <a:off x="247500" y="9005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b="1" lang="ar" sz="2200">
                <a:highlight>
                  <a:srgbClr val="F5E9ED"/>
                </a:highlight>
                <a:latin typeface="Mada"/>
                <a:ea typeface="Mada"/>
                <a:cs typeface="Mada"/>
                <a:sym typeface="Mada"/>
              </a:rPr>
              <a:t>AF Begets </a:t>
            </a:r>
            <a:r>
              <a:rPr b="1" lang="ar" sz="2200">
                <a:solidFill>
                  <a:srgbClr val="6AA84F"/>
                </a:solidFill>
                <a:highlight>
                  <a:srgbClr val="F5E9ED"/>
                </a:highlight>
                <a:latin typeface="Mada"/>
                <a:ea typeface="Mada"/>
                <a:cs typeface="Mada"/>
                <a:sym typeface="Mada"/>
              </a:rPr>
              <a:t>(Generates)</a:t>
            </a:r>
            <a:r>
              <a:rPr b="1" lang="ar" sz="2200">
                <a:highlight>
                  <a:srgbClr val="F5E9ED"/>
                </a:highlight>
                <a:latin typeface="Mada"/>
                <a:ea typeface="Mada"/>
                <a:cs typeface="Mada"/>
                <a:sym typeface="Mada"/>
              </a:rPr>
              <a:t> AF:</a:t>
            </a:r>
            <a:endParaRPr sz="2200">
              <a:highlight>
                <a:srgbClr val="F5E9ED"/>
              </a:highlight>
              <a:latin typeface="Mada Black"/>
              <a:ea typeface="Mada Black"/>
              <a:cs typeface="Mada Black"/>
              <a:sym typeface="Mada Black"/>
            </a:endParaRPr>
          </a:p>
        </p:txBody>
      </p:sp>
      <p:sp>
        <p:nvSpPr>
          <p:cNvPr id="193" name="Google Shape;193;p26"/>
          <p:cNvSpPr txBox="1"/>
          <p:nvPr/>
        </p:nvSpPr>
        <p:spPr>
          <a:xfrm>
            <a:off x="682300" y="1414525"/>
            <a:ext cx="6261300" cy="433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latin typeface="Mada"/>
                <a:ea typeface="Mada"/>
                <a:cs typeface="Mada"/>
                <a:sym typeface="Mada"/>
              </a:rPr>
              <a:t>AF gives rise to AF, how?</a:t>
            </a:r>
            <a:r>
              <a:rPr lang="ar" sz="1200">
                <a:solidFill>
                  <a:schemeClr val="dk1"/>
                </a:solidFill>
                <a:latin typeface="Mada"/>
                <a:ea typeface="Mada"/>
                <a:cs typeface="Mada"/>
                <a:sym typeface="Mada"/>
              </a:rPr>
              <a:t>.</a:t>
            </a:r>
            <a:endParaRPr b="1" sz="1200">
              <a:latin typeface="Mada"/>
              <a:ea typeface="Mada"/>
              <a:cs typeface="Mada"/>
              <a:sym typeface="Mada"/>
            </a:endParaRPr>
          </a:p>
        </p:txBody>
      </p:sp>
      <p:sp>
        <p:nvSpPr>
          <p:cNvPr id="194" name="Google Shape;194;p26"/>
          <p:cNvSpPr/>
          <p:nvPr/>
        </p:nvSpPr>
        <p:spPr>
          <a:xfrm>
            <a:off x="335650" y="1956200"/>
            <a:ext cx="1289100" cy="1335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By causing remodeling</a:t>
            </a:r>
            <a:endParaRPr b="1">
              <a:latin typeface="Mada"/>
              <a:ea typeface="Mada"/>
              <a:cs typeface="Mada"/>
              <a:sym typeface="Mada"/>
            </a:endParaRPr>
          </a:p>
        </p:txBody>
      </p:sp>
      <p:sp>
        <p:nvSpPr>
          <p:cNvPr id="195" name="Google Shape;195;p26"/>
          <p:cNvSpPr/>
          <p:nvPr/>
        </p:nvSpPr>
        <p:spPr>
          <a:xfrm>
            <a:off x="2242225" y="1968975"/>
            <a:ext cx="2272500" cy="1322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96" name="Google Shape;196;p26"/>
          <p:cNvSpPr/>
          <p:nvPr/>
        </p:nvSpPr>
        <p:spPr>
          <a:xfrm>
            <a:off x="5102100" y="1956200"/>
            <a:ext cx="2328900" cy="1322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97" name="Google Shape;197;p26"/>
          <p:cNvSpPr/>
          <p:nvPr/>
        </p:nvSpPr>
        <p:spPr>
          <a:xfrm>
            <a:off x="1611200" y="1968975"/>
            <a:ext cx="1224300" cy="1322400"/>
          </a:xfrm>
          <a:prstGeom prst="rightArrow">
            <a:avLst>
              <a:gd fmla="val 50000" name="adj1"/>
              <a:gd fmla="val 50000" name="adj2"/>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6"/>
          <p:cNvSpPr/>
          <p:nvPr/>
        </p:nvSpPr>
        <p:spPr>
          <a:xfrm>
            <a:off x="4514725" y="1975425"/>
            <a:ext cx="1110300" cy="1303200"/>
          </a:xfrm>
          <a:prstGeom prst="rightArrow">
            <a:avLst>
              <a:gd fmla="val 50000" name="adj1"/>
              <a:gd fmla="val 50000" name="adj2"/>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6"/>
          <p:cNvSpPr txBox="1"/>
          <p:nvPr/>
        </p:nvSpPr>
        <p:spPr>
          <a:xfrm>
            <a:off x="1611200" y="2346925"/>
            <a:ext cx="10401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300">
                <a:solidFill>
                  <a:srgbClr val="FFFFFF"/>
                </a:solidFill>
                <a:latin typeface="Mada"/>
                <a:ea typeface="Mada"/>
                <a:cs typeface="Mada"/>
                <a:sym typeface="Mada"/>
              </a:rPr>
              <a:t>Electrical remodeling</a:t>
            </a:r>
            <a:endParaRPr sz="1300">
              <a:solidFill>
                <a:srgbClr val="FFFFFF"/>
              </a:solidFill>
              <a:latin typeface="Mada"/>
              <a:ea typeface="Mada"/>
              <a:cs typeface="Mada"/>
              <a:sym typeface="Mada"/>
            </a:endParaRPr>
          </a:p>
        </p:txBody>
      </p:sp>
      <p:sp>
        <p:nvSpPr>
          <p:cNvPr id="200" name="Google Shape;200;p26"/>
          <p:cNvSpPr txBox="1"/>
          <p:nvPr/>
        </p:nvSpPr>
        <p:spPr>
          <a:xfrm>
            <a:off x="2835500" y="1988700"/>
            <a:ext cx="1646100" cy="9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Electrophysiological changes</a:t>
            </a:r>
            <a:r>
              <a:rPr lang="ar" sz="1200">
                <a:solidFill>
                  <a:schemeClr val="dk1"/>
                </a:solidFill>
                <a:latin typeface="Mada"/>
                <a:ea typeface="Mada"/>
                <a:cs typeface="Mada"/>
                <a:sym typeface="Mada"/>
              </a:rPr>
              <a:t> occur in the atria within a few hours of the onset of AF, that tend to maintain fibrillation.</a:t>
            </a:r>
            <a:endParaRPr sz="1200">
              <a:latin typeface="Mada"/>
              <a:ea typeface="Mada"/>
              <a:cs typeface="Mada"/>
              <a:sym typeface="Mada"/>
            </a:endParaRPr>
          </a:p>
        </p:txBody>
      </p:sp>
      <p:sp>
        <p:nvSpPr>
          <p:cNvPr id="201" name="Google Shape;201;p26"/>
          <p:cNvSpPr txBox="1"/>
          <p:nvPr/>
        </p:nvSpPr>
        <p:spPr>
          <a:xfrm>
            <a:off x="4481600" y="2379525"/>
            <a:ext cx="1040100" cy="49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300">
                <a:solidFill>
                  <a:srgbClr val="FFFFFF"/>
                </a:solidFill>
                <a:latin typeface="Mada"/>
                <a:ea typeface="Mada"/>
                <a:cs typeface="Mada"/>
                <a:sym typeface="Mada"/>
              </a:rPr>
              <a:t>Structural remodeling</a:t>
            </a:r>
            <a:endParaRPr sz="1300">
              <a:solidFill>
                <a:srgbClr val="FFFFFF"/>
              </a:solidFill>
              <a:latin typeface="Mada"/>
              <a:ea typeface="Mada"/>
              <a:cs typeface="Mada"/>
              <a:sym typeface="Mada"/>
            </a:endParaRPr>
          </a:p>
        </p:txBody>
      </p:sp>
      <p:sp>
        <p:nvSpPr>
          <p:cNvPr id="202" name="Google Shape;202;p26"/>
          <p:cNvSpPr txBox="1"/>
          <p:nvPr/>
        </p:nvSpPr>
        <p:spPr>
          <a:xfrm>
            <a:off x="5521700" y="1977875"/>
            <a:ext cx="1855200" cy="10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When AF persists for a period of months, structural remodeling occurs with </a:t>
            </a:r>
            <a:r>
              <a:rPr b="1" lang="ar" sz="1200">
                <a:solidFill>
                  <a:schemeClr val="dk1"/>
                </a:solidFill>
                <a:latin typeface="Mada"/>
                <a:ea typeface="Mada"/>
                <a:cs typeface="Mada"/>
                <a:sym typeface="Mada"/>
              </a:rPr>
              <a:t>atrial fibrosis and dilation</a:t>
            </a:r>
            <a:r>
              <a:rPr lang="ar" sz="1200">
                <a:solidFill>
                  <a:schemeClr val="dk1"/>
                </a:solidFill>
                <a:latin typeface="Mada"/>
                <a:ea typeface="Mada"/>
                <a:cs typeface="Mada"/>
                <a:sym typeface="Mada"/>
              </a:rPr>
              <a:t> that further predispose to AF</a:t>
            </a:r>
            <a:endParaRPr sz="1200">
              <a:latin typeface="Mada"/>
              <a:ea typeface="Mada"/>
              <a:cs typeface="Mada"/>
              <a:sym typeface="Mada"/>
            </a:endParaRPr>
          </a:p>
        </p:txBody>
      </p:sp>
      <p:sp>
        <p:nvSpPr>
          <p:cNvPr id="203" name="Google Shape;203;p26"/>
          <p:cNvSpPr txBox="1"/>
          <p:nvPr/>
        </p:nvSpPr>
        <p:spPr>
          <a:xfrm>
            <a:off x="682300" y="3409650"/>
            <a:ext cx="6358800" cy="49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Over time AF tends to become persistent or permanent. However, </a:t>
            </a:r>
            <a:r>
              <a:rPr b="1" lang="ar">
                <a:latin typeface="Mada"/>
                <a:ea typeface="Mada"/>
                <a:cs typeface="Mada"/>
                <a:sym typeface="Mada"/>
              </a:rPr>
              <a:t>Many episodes of AF resolve spontaneously.</a:t>
            </a:r>
            <a:endParaRPr b="1">
              <a:latin typeface="Mada"/>
              <a:ea typeface="Mada"/>
              <a:cs typeface="Mada"/>
              <a:sym typeface="Mada"/>
            </a:endParaRPr>
          </a:p>
        </p:txBody>
      </p:sp>
      <p:cxnSp>
        <p:nvCxnSpPr>
          <p:cNvPr id="204" name="Google Shape;204;p26"/>
          <p:cNvCxnSpPr/>
          <p:nvPr/>
        </p:nvCxnSpPr>
        <p:spPr>
          <a:xfrm rot="10800000">
            <a:off x="8900" y="9697250"/>
            <a:ext cx="7612800" cy="0"/>
          </a:xfrm>
          <a:prstGeom prst="straightConnector1">
            <a:avLst/>
          </a:prstGeom>
          <a:noFill/>
          <a:ln cap="flat" cmpd="sng" w="28575">
            <a:solidFill>
              <a:srgbClr val="9C254D"/>
            </a:solidFill>
            <a:prstDash val="dot"/>
            <a:round/>
            <a:headEnd len="med" w="med" type="none"/>
            <a:tailEnd len="med" w="med" type="none"/>
          </a:ln>
        </p:spPr>
      </p:cxnSp>
      <p:pic>
        <p:nvPicPr>
          <p:cNvPr id="205" name="Google Shape;205;p26"/>
          <p:cNvPicPr preferRelativeResize="0"/>
          <p:nvPr/>
        </p:nvPicPr>
        <p:blipFill>
          <a:blip r:embed="rId3">
            <a:alphaModFix/>
          </a:blip>
          <a:stretch>
            <a:fillRect/>
          </a:stretch>
        </p:blipFill>
        <p:spPr>
          <a:xfrm>
            <a:off x="4940175" y="6354475"/>
            <a:ext cx="2531159" cy="3059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11" name="Google Shape;211;p27"/>
          <p:cNvSpPr txBox="1"/>
          <p:nvPr/>
        </p:nvSpPr>
        <p:spPr>
          <a:xfrm>
            <a:off x="247500" y="423112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Classification of AF</a:t>
            </a:r>
            <a:endParaRPr b="1" sz="2200">
              <a:highlight>
                <a:srgbClr val="F5E9ED"/>
              </a:highlight>
              <a:latin typeface="Mada"/>
              <a:ea typeface="Mada"/>
              <a:cs typeface="Mada"/>
              <a:sym typeface="Mada"/>
            </a:endParaRPr>
          </a:p>
        </p:txBody>
      </p:sp>
      <p:graphicFrame>
        <p:nvGraphicFramePr>
          <p:cNvPr id="212" name="Google Shape;212;p27"/>
          <p:cNvGraphicFramePr/>
          <p:nvPr/>
        </p:nvGraphicFramePr>
        <p:xfrm>
          <a:off x="247500" y="4846850"/>
          <a:ext cx="3000000" cy="3000000"/>
        </p:xfrm>
        <a:graphic>
          <a:graphicData uri="http://schemas.openxmlformats.org/drawingml/2006/table">
            <a:tbl>
              <a:tblPr>
                <a:noFill/>
                <a:tableStyleId>{57E15042-D3CB-47D3-93F3-641BC8726E4C}</a:tableStyleId>
              </a:tblPr>
              <a:tblGrid>
                <a:gridCol w="1464925"/>
                <a:gridCol w="5582775"/>
              </a:tblGrid>
              <a:tr h="381000">
                <a:tc>
                  <a:txBody>
                    <a:bodyPr/>
                    <a:lstStyle/>
                    <a:p>
                      <a:pPr indent="0" lvl="0" marL="0" rtl="0" algn="ctr">
                        <a:spcBef>
                          <a:spcPts val="0"/>
                        </a:spcBef>
                        <a:spcAft>
                          <a:spcPts val="0"/>
                        </a:spcAft>
                        <a:buNone/>
                      </a:pPr>
                      <a:r>
                        <a:rPr lang="ar" sz="1700">
                          <a:solidFill>
                            <a:srgbClr val="FFFFFF"/>
                          </a:solidFill>
                          <a:latin typeface="Mada Black"/>
                          <a:ea typeface="Mada Black"/>
                          <a:cs typeface="Mada Black"/>
                          <a:sym typeface="Mada Black"/>
                        </a:rPr>
                        <a:t>Class</a:t>
                      </a:r>
                      <a:endParaRPr sz="1700">
                        <a:solidFill>
                          <a:srgbClr val="FFFFFF"/>
                        </a:solidFill>
                        <a:latin typeface="Mada Black"/>
                        <a:ea typeface="Mada Black"/>
                        <a:cs typeface="Mada Black"/>
                        <a:sym typeface="Mada Black"/>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lang="ar" sz="1700">
                          <a:solidFill>
                            <a:srgbClr val="FFFFFF"/>
                          </a:solidFill>
                          <a:latin typeface="Mada Black"/>
                          <a:ea typeface="Mada Black"/>
                          <a:cs typeface="Mada Black"/>
                          <a:sym typeface="Mada Black"/>
                        </a:rPr>
                        <a:t>Definition</a:t>
                      </a:r>
                      <a:endParaRPr sz="1700">
                        <a:solidFill>
                          <a:srgbClr val="FFFFFF"/>
                        </a:solidFill>
                        <a:latin typeface="Mada Black"/>
                        <a:ea typeface="Mada Black"/>
                        <a:cs typeface="Mada Black"/>
                        <a:sym typeface="Mada Black"/>
                      </a:endParaRPr>
                    </a:p>
                  </a:txBody>
                  <a:tcPr marT="91425" marB="91425" marR="91425" marL="91425" anchor="ctr">
                    <a:solidFill>
                      <a:srgbClr val="9C254D"/>
                    </a:solidFill>
                  </a:tcPr>
                </a:tc>
              </a:tr>
              <a:tr h="381000">
                <a:tc>
                  <a:txBody>
                    <a:bodyPr/>
                    <a:lstStyle/>
                    <a:p>
                      <a:pPr indent="0" lvl="0" marL="0" rtl="0" algn="ctr">
                        <a:spcBef>
                          <a:spcPts val="0"/>
                        </a:spcBef>
                        <a:spcAft>
                          <a:spcPts val="0"/>
                        </a:spcAft>
                        <a:buNone/>
                      </a:pPr>
                      <a:r>
                        <a:rPr b="1" lang="ar">
                          <a:latin typeface="Mada"/>
                          <a:ea typeface="Mada"/>
                          <a:cs typeface="Mada"/>
                          <a:sym typeface="Mada"/>
                        </a:rPr>
                        <a:t>Paroxysmal AF</a:t>
                      </a:r>
                      <a:endParaRPr b="1">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AF that </a:t>
                      </a:r>
                      <a:r>
                        <a:rPr b="1" lang="ar" sz="1200">
                          <a:latin typeface="Mada"/>
                          <a:ea typeface="Mada"/>
                          <a:cs typeface="Mada"/>
                          <a:sym typeface="Mada"/>
                        </a:rPr>
                        <a:t>terminates </a:t>
                      </a:r>
                      <a:r>
                        <a:rPr b="1" lang="ar" sz="1200">
                          <a:latin typeface="Mada"/>
                          <a:ea typeface="Mada"/>
                          <a:cs typeface="Mada"/>
                          <a:sym typeface="Mada"/>
                        </a:rPr>
                        <a:t>spontaneously</a:t>
                      </a:r>
                      <a:r>
                        <a:rPr lang="ar" sz="1200">
                          <a:latin typeface="Mada"/>
                          <a:ea typeface="Mada"/>
                          <a:cs typeface="Mada"/>
                          <a:sym typeface="Mada"/>
                        </a:rPr>
                        <a:t> or with intervention </a:t>
                      </a:r>
                      <a:r>
                        <a:rPr b="1" lang="ar" sz="1200">
                          <a:solidFill>
                            <a:srgbClr val="CC0000"/>
                          </a:solidFill>
                          <a:latin typeface="Mada"/>
                          <a:ea typeface="Mada"/>
                          <a:cs typeface="Mada"/>
                          <a:sym typeface="Mada"/>
                        </a:rPr>
                        <a:t>within 7 d</a:t>
                      </a:r>
                      <a:r>
                        <a:rPr lang="ar" sz="1200">
                          <a:latin typeface="Mada"/>
                          <a:ea typeface="Mada"/>
                          <a:cs typeface="Mada"/>
                          <a:sym typeface="Mada"/>
                        </a:rPr>
                        <a:t> of onset.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Episodes may recur with variable frequency.</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latin typeface="Mada"/>
                          <a:ea typeface="Mada"/>
                          <a:cs typeface="Mada"/>
                          <a:sym typeface="Mada"/>
                        </a:rPr>
                        <a:t>Persistent AF</a:t>
                      </a:r>
                      <a:endParaRPr b="1">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Continuous</a:t>
                      </a:r>
                      <a:r>
                        <a:rPr lang="ar" sz="1200">
                          <a:latin typeface="Mada"/>
                          <a:ea typeface="Mada"/>
                          <a:cs typeface="Mada"/>
                          <a:sym typeface="Mada"/>
                        </a:rPr>
                        <a:t> AF that is sustained</a:t>
                      </a:r>
                      <a:r>
                        <a:rPr b="1" lang="ar" sz="1200">
                          <a:solidFill>
                            <a:srgbClr val="CC0000"/>
                          </a:solidFill>
                          <a:latin typeface="Mada"/>
                          <a:ea typeface="Mada"/>
                          <a:cs typeface="Mada"/>
                          <a:sym typeface="Mada"/>
                        </a:rPr>
                        <a:t> &gt; 7 d </a:t>
                      </a:r>
                      <a:r>
                        <a:rPr b="1" lang="ar" sz="1200">
                          <a:solidFill>
                            <a:srgbClr val="6AA84F"/>
                          </a:solidFill>
                          <a:latin typeface="Mada"/>
                          <a:ea typeface="Mada"/>
                          <a:cs typeface="Mada"/>
                          <a:sym typeface="Mada"/>
                        </a:rPr>
                        <a:t>but less than 12 months</a:t>
                      </a:r>
                      <a:r>
                        <a:rPr lang="ar" sz="1200">
                          <a:latin typeface="Mada"/>
                          <a:ea typeface="Mada"/>
                          <a:cs typeface="Mada"/>
                          <a:sym typeface="Mada"/>
                        </a:rPr>
                        <a:t>.</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latin typeface="Mada"/>
                          <a:ea typeface="Mada"/>
                          <a:cs typeface="Mada"/>
                          <a:sym typeface="Mada"/>
                        </a:rPr>
                        <a:t>Long-standing persistent AF</a:t>
                      </a:r>
                      <a:endParaRPr b="1">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Continuous AF</a:t>
                      </a:r>
                      <a:r>
                        <a:rPr b="1" lang="ar" sz="1200">
                          <a:solidFill>
                            <a:srgbClr val="CC0000"/>
                          </a:solidFill>
                          <a:latin typeface="Mada"/>
                          <a:ea typeface="Mada"/>
                          <a:cs typeface="Mada"/>
                          <a:sym typeface="Mada"/>
                        </a:rPr>
                        <a:t> &gt;12 months</a:t>
                      </a:r>
                      <a:r>
                        <a:rPr lang="ar" sz="1200">
                          <a:latin typeface="Mada"/>
                          <a:ea typeface="Mada"/>
                          <a:cs typeface="Mada"/>
                          <a:sym typeface="Mada"/>
                        </a:rPr>
                        <a:t> in duration.</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latin typeface="Mada"/>
                          <a:ea typeface="Mada"/>
                          <a:cs typeface="Mada"/>
                          <a:sym typeface="Mada"/>
                        </a:rPr>
                        <a:t>Permanent</a:t>
                      </a:r>
                      <a:r>
                        <a:rPr b="1" lang="ar">
                          <a:latin typeface="Mada"/>
                          <a:ea typeface="Mada"/>
                          <a:cs typeface="Mada"/>
                          <a:sym typeface="Mada"/>
                        </a:rPr>
                        <a:t> AF</a:t>
                      </a:r>
                      <a:endParaRPr b="1">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term “permanent AF” is used when the </a:t>
                      </a:r>
                      <a:r>
                        <a:rPr b="1" lang="ar" sz="1200">
                          <a:latin typeface="Mada"/>
                          <a:ea typeface="Mada"/>
                          <a:cs typeface="Mada"/>
                          <a:sym typeface="Mada"/>
                        </a:rPr>
                        <a:t>patient and </a:t>
                      </a:r>
                      <a:r>
                        <a:rPr b="1" lang="ar" sz="1200">
                          <a:latin typeface="Mada"/>
                          <a:ea typeface="Mada"/>
                          <a:cs typeface="Mada"/>
                          <a:sym typeface="Mada"/>
                        </a:rPr>
                        <a:t>clinician</a:t>
                      </a:r>
                      <a:r>
                        <a:rPr b="1" lang="ar" sz="1200">
                          <a:latin typeface="Mada"/>
                          <a:ea typeface="Mada"/>
                          <a:cs typeface="Mada"/>
                          <a:sym typeface="Mada"/>
                        </a:rPr>
                        <a:t> make a joint decision to stop further attempts to restore and/or maintain sinus rhythm.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Acceptance of AF</a:t>
                      </a:r>
                      <a:r>
                        <a:rPr lang="ar" sz="1200">
                          <a:latin typeface="Mada"/>
                          <a:ea typeface="Mada"/>
                          <a:cs typeface="Mada"/>
                          <a:sym typeface="Mada"/>
                        </a:rPr>
                        <a:t> represents a therapeutic attitude on the part of the patient and clinician rather than an inherent pathophysiological attribute of AF.</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Acceptance of AF may change as symptoms, </a:t>
                      </a:r>
                      <a:r>
                        <a:rPr lang="ar" sz="1200">
                          <a:latin typeface="Mada"/>
                          <a:ea typeface="Mada"/>
                          <a:cs typeface="Mada"/>
                          <a:sym typeface="Mada"/>
                        </a:rPr>
                        <a:t>efficacy</a:t>
                      </a:r>
                      <a:r>
                        <a:rPr lang="ar" sz="1200">
                          <a:latin typeface="Mada"/>
                          <a:ea typeface="Mada"/>
                          <a:cs typeface="Mada"/>
                          <a:sym typeface="Mada"/>
                        </a:rPr>
                        <a:t> of therapeutic interventions, and patient and clinician preferences evolve</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latin typeface="Mada"/>
                          <a:ea typeface="Mada"/>
                          <a:cs typeface="Mada"/>
                          <a:sym typeface="Mada"/>
                        </a:rPr>
                        <a:t>Lone or primary</a:t>
                      </a:r>
                      <a:endParaRPr b="1">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Presence of paroxysmal, persistent or permanent  atrial fibrillation with no evidence of cardiopulmonary or structural heart disease.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Patients with lone AF are usually &lt;60 and have less risk for thromboembolism</a:t>
                      </a:r>
                      <a:r>
                        <a:rPr lang="ar" sz="1200">
                          <a:solidFill>
                            <a:srgbClr val="CCCCCC"/>
                          </a:solidFill>
                          <a:latin typeface="Mada"/>
                          <a:ea typeface="Mada"/>
                          <a:cs typeface="Mada"/>
                          <a:sym typeface="Mada"/>
                        </a:rPr>
                        <a:t>.</a:t>
                      </a:r>
                      <a:endParaRPr sz="1200">
                        <a:solidFill>
                          <a:srgbClr val="CCCCCC"/>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latin typeface="Mada"/>
                          <a:ea typeface="Mada"/>
                          <a:cs typeface="Mada"/>
                          <a:sym typeface="Mada"/>
                        </a:rPr>
                        <a:t>Non Valvular</a:t>
                      </a:r>
                      <a:r>
                        <a:rPr b="1" lang="ar">
                          <a:latin typeface="Mada"/>
                          <a:ea typeface="Mada"/>
                          <a:cs typeface="Mada"/>
                          <a:sym typeface="Mada"/>
                        </a:rPr>
                        <a:t> AF</a:t>
                      </a:r>
                      <a:endParaRPr b="1">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AF in the absence of rheumatic mitral stenosis, a mechanical or bioprosthetic heart valve, or mitral valve repair.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No longer used </a:t>
                      </a:r>
                      <a:endParaRPr b="1" sz="1200">
                        <a:latin typeface="Mada"/>
                        <a:ea typeface="Mada"/>
                        <a:cs typeface="Mada"/>
                        <a:sym typeface="Mada"/>
                      </a:endParaRPr>
                    </a:p>
                  </a:txBody>
                  <a:tcPr marT="91425" marB="91425" marR="91425" marL="91425"/>
                </a:tc>
              </a:tr>
            </a:tbl>
          </a:graphicData>
        </a:graphic>
      </p:graphicFrame>
      <p:sp>
        <p:nvSpPr>
          <p:cNvPr id="213" name="Google Shape;213;p27"/>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Classification</a:t>
            </a:r>
            <a:endParaRPr>
              <a:latin typeface="Mada Black"/>
              <a:ea typeface="Mada Black"/>
              <a:cs typeface="Mada Black"/>
              <a:sym typeface="Mada Black"/>
            </a:endParaRPr>
          </a:p>
        </p:txBody>
      </p:sp>
      <p:cxnSp>
        <p:nvCxnSpPr>
          <p:cNvPr id="214" name="Google Shape;214;p27"/>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215" name="Google Shape;215;p27"/>
          <p:cNvSpPr txBox="1"/>
          <p:nvPr/>
        </p:nvSpPr>
        <p:spPr>
          <a:xfrm>
            <a:off x="247500" y="9634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Signs &amp; Symptoms cont’</a:t>
            </a:r>
            <a:endParaRPr b="1" sz="2200">
              <a:highlight>
                <a:srgbClr val="F5E9ED"/>
              </a:highlight>
              <a:latin typeface="Mada"/>
              <a:ea typeface="Mada"/>
              <a:cs typeface="Mada"/>
              <a:sym typeface="Mada"/>
            </a:endParaRPr>
          </a:p>
        </p:txBody>
      </p:sp>
      <p:graphicFrame>
        <p:nvGraphicFramePr>
          <p:cNvPr id="216" name="Google Shape;216;p27"/>
          <p:cNvGraphicFramePr/>
          <p:nvPr/>
        </p:nvGraphicFramePr>
        <p:xfrm>
          <a:off x="247513" y="1801500"/>
          <a:ext cx="3000000" cy="3000000"/>
        </p:xfrm>
        <a:graphic>
          <a:graphicData uri="http://schemas.openxmlformats.org/drawingml/2006/table">
            <a:tbl>
              <a:tblPr>
                <a:noFill/>
                <a:tableStyleId>{57E15042-D3CB-47D3-93F3-641BC8726E4C}</a:tableStyleId>
              </a:tblPr>
              <a:tblGrid>
                <a:gridCol w="755600"/>
                <a:gridCol w="1034950"/>
                <a:gridCol w="5305225"/>
              </a:tblGrid>
              <a:tr h="1785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Score</a:t>
                      </a:r>
                      <a:endParaRPr b="1" sz="1200">
                        <a:solidFill>
                          <a:srgbClr val="FFFFFF"/>
                        </a:solidFill>
                        <a:latin typeface="Mada"/>
                        <a:ea typeface="Mada"/>
                        <a:cs typeface="Mada"/>
                        <a:sym typeface="Mada"/>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Symptoms</a:t>
                      </a:r>
                      <a:endParaRPr b="1" sz="1200">
                        <a:solidFill>
                          <a:srgbClr val="FFFFFF"/>
                        </a:solidFill>
                        <a:latin typeface="Mada"/>
                        <a:ea typeface="Mada"/>
                        <a:cs typeface="Mada"/>
                        <a:sym typeface="Mada"/>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91425" marB="91425" marR="91425" marL="91425">
                    <a:solidFill>
                      <a:srgbClr val="9C254D"/>
                    </a:solidFill>
                  </a:tcPr>
                </a:tc>
              </a:tr>
              <a:tr h="178500">
                <a:tc>
                  <a:txBody>
                    <a:bodyPr/>
                    <a:lstStyle/>
                    <a:p>
                      <a:pPr indent="0" lvl="0" marL="0" rtl="0" algn="ctr">
                        <a:spcBef>
                          <a:spcPts val="0"/>
                        </a:spcBef>
                        <a:spcAft>
                          <a:spcPts val="0"/>
                        </a:spcAft>
                        <a:buNone/>
                      </a:pPr>
                      <a:r>
                        <a:rPr b="1" lang="ar" sz="1200">
                          <a:solidFill>
                            <a:srgbClr val="FF0000"/>
                          </a:solidFill>
                          <a:latin typeface="Mada"/>
                          <a:ea typeface="Mada"/>
                          <a:cs typeface="Mada"/>
                          <a:sym typeface="Mada"/>
                        </a:rPr>
                        <a:t>1</a:t>
                      </a:r>
                      <a:endParaRPr b="1" sz="1200">
                        <a:solidFill>
                          <a:srgbClr val="FF0000"/>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None</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1000">
                          <a:latin typeface="Mada"/>
                          <a:ea typeface="Mada"/>
                          <a:cs typeface="Mada"/>
                          <a:sym typeface="Mada"/>
                        </a:rPr>
                        <a:t>AF does not cause an symptoms</a:t>
                      </a:r>
                      <a:endParaRPr sz="1000">
                        <a:latin typeface="Mada"/>
                        <a:ea typeface="Mada"/>
                        <a:cs typeface="Mada"/>
                        <a:sym typeface="Mada"/>
                      </a:endParaRPr>
                    </a:p>
                  </a:txBody>
                  <a:tcPr marT="91425" marB="91425" marR="91425" marL="91425"/>
                </a:tc>
              </a:tr>
              <a:tr h="178500">
                <a:tc>
                  <a:txBody>
                    <a:bodyPr/>
                    <a:lstStyle/>
                    <a:p>
                      <a:pPr indent="0" lvl="0" marL="0" rtl="0" algn="ctr">
                        <a:spcBef>
                          <a:spcPts val="0"/>
                        </a:spcBef>
                        <a:spcAft>
                          <a:spcPts val="0"/>
                        </a:spcAft>
                        <a:buNone/>
                      </a:pPr>
                      <a:r>
                        <a:rPr b="1" lang="ar" sz="1200">
                          <a:solidFill>
                            <a:srgbClr val="B52B59"/>
                          </a:solidFill>
                          <a:latin typeface="Mada"/>
                          <a:ea typeface="Mada"/>
                          <a:cs typeface="Mada"/>
                          <a:sym typeface="Mada"/>
                        </a:rPr>
                        <a:t>2a</a:t>
                      </a:r>
                      <a:endParaRPr b="1" sz="1200">
                        <a:solidFill>
                          <a:srgbClr val="B52B59"/>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mild</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1000">
                          <a:latin typeface="Mada"/>
                          <a:ea typeface="Mada"/>
                          <a:cs typeface="Mada"/>
                          <a:sym typeface="Mada"/>
                        </a:rPr>
                        <a:t>Normal daily activity not affected by symptoms related to AF</a:t>
                      </a:r>
                      <a:endParaRPr sz="1000">
                        <a:latin typeface="Mada"/>
                        <a:ea typeface="Mada"/>
                        <a:cs typeface="Mada"/>
                        <a:sym typeface="Mada"/>
                      </a:endParaRPr>
                    </a:p>
                  </a:txBody>
                  <a:tcPr marT="91425" marB="91425" marR="91425" marL="91425"/>
                </a:tc>
              </a:tr>
              <a:tr h="259650">
                <a:tc>
                  <a:txBody>
                    <a:bodyPr/>
                    <a:lstStyle/>
                    <a:p>
                      <a:pPr indent="0" lvl="0" marL="0" rtl="0" algn="ctr">
                        <a:spcBef>
                          <a:spcPts val="0"/>
                        </a:spcBef>
                        <a:spcAft>
                          <a:spcPts val="0"/>
                        </a:spcAft>
                        <a:buNone/>
                      </a:pPr>
                      <a:r>
                        <a:rPr b="1" lang="ar" sz="1200">
                          <a:solidFill>
                            <a:srgbClr val="B52B59"/>
                          </a:solidFill>
                          <a:latin typeface="Mada"/>
                          <a:ea typeface="Mada"/>
                          <a:cs typeface="Mada"/>
                          <a:sym typeface="Mada"/>
                        </a:rPr>
                        <a:t>2b</a:t>
                      </a:r>
                      <a:endParaRPr b="1" sz="1200">
                        <a:solidFill>
                          <a:srgbClr val="B52B59"/>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Moderate</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1000">
                          <a:latin typeface="Mada"/>
                          <a:ea typeface="Mada"/>
                          <a:cs typeface="Mada"/>
                          <a:sym typeface="Mada"/>
                        </a:rPr>
                        <a:t>Normal daily activity not affected by symptoms related to AF, but patient troubled by symptoms</a:t>
                      </a:r>
                      <a:endParaRPr sz="1000">
                        <a:latin typeface="Mada"/>
                        <a:ea typeface="Mada"/>
                        <a:cs typeface="Mada"/>
                        <a:sym typeface="Mada"/>
                      </a:endParaRPr>
                    </a:p>
                  </a:txBody>
                  <a:tcPr marT="91425" marB="91425" marR="91425" marL="91425"/>
                </a:tc>
              </a:tr>
              <a:tr h="178500">
                <a:tc>
                  <a:txBody>
                    <a:bodyPr/>
                    <a:lstStyle/>
                    <a:p>
                      <a:pPr indent="0" lvl="0" marL="0" rtl="0" algn="ctr">
                        <a:spcBef>
                          <a:spcPts val="0"/>
                        </a:spcBef>
                        <a:spcAft>
                          <a:spcPts val="0"/>
                        </a:spcAft>
                        <a:buNone/>
                      </a:pPr>
                      <a:r>
                        <a:rPr b="1" lang="ar" sz="1200">
                          <a:solidFill>
                            <a:srgbClr val="B52B59"/>
                          </a:solidFill>
                          <a:latin typeface="Mada"/>
                          <a:ea typeface="Mada"/>
                          <a:cs typeface="Mada"/>
                          <a:sym typeface="Mada"/>
                        </a:rPr>
                        <a:t>3</a:t>
                      </a:r>
                      <a:endParaRPr b="1" sz="1200">
                        <a:solidFill>
                          <a:srgbClr val="B52B59"/>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Severe</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1000">
                          <a:latin typeface="Mada"/>
                          <a:ea typeface="Mada"/>
                          <a:cs typeface="Mada"/>
                          <a:sym typeface="Mada"/>
                        </a:rPr>
                        <a:t>Normal daily activity affected by symptoms related to AF</a:t>
                      </a:r>
                      <a:endParaRPr sz="1000">
                        <a:latin typeface="Mada"/>
                        <a:ea typeface="Mada"/>
                        <a:cs typeface="Mada"/>
                        <a:sym typeface="Mada"/>
                      </a:endParaRPr>
                    </a:p>
                  </a:txBody>
                  <a:tcPr marT="91425" marB="91425" marR="91425" marL="91425"/>
                </a:tc>
              </a:tr>
              <a:tr h="178500">
                <a:tc>
                  <a:txBody>
                    <a:bodyPr/>
                    <a:lstStyle/>
                    <a:p>
                      <a:pPr indent="0" lvl="0" marL="0" rtl="0" algn="ctr">
                        <a:spcBef>
                          <a:spcPts val="0"/>
                        </a:spcBef>
                        <a:spcAft>
                          <a:spcPts val="0"/>
                        </a:spcAft>
                        <a:buNone/>
                      </a:pPr>
                      <a:r>
                        <a:rPr b="1" lang="ar" sz="1200">
                          <a:solidFill>
                            <a:srgbClr val="FF0000"/>
                          </a:solidFill>
                          <a:latin typeface="Mada"/>
                          <a:ea typeface="Mada"/>
                          <a:cs typeface="Mada"/>
                          <a:sym typeface="Mada"/>
                        </a:rPr>
                        <a:t>4</a:t>
                      </a:r>
                      <a:endParaRPr b="1" sz="1200">
                        <a:solidFill>
                          <a:srgbClr val="FF0000"/>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Disabling</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1000">
                          <a:latin typeface="Mada"/>
                          <a:ea typeface="Mada"/>
                          <a:cs typeface="Mada"/>
                          <a:sym typeface="Mada"/>
                        </a:rPr>
                        <a:t>Normal daily activity discontinued</a:t>
                      </a:r>
                      <a:endParaRPr sz="1000">
                        <a:latin typeface="Mada"/>
                        <a:ea typeface="Mada"/>
                        <a:cs typeface="Mada"/>
                        <a:sym typeface="Mada"/>
                      </a:endParaRPr>
                    </a:p>
                  </a:txBody>
                  <a:tcPr marT="91425" marB="91425" marR="91425" marL="91425"/>
                </a:tc>
              </a:tr>
            </a:tbl>
          </a:graphicData>
        </a:graphic>
      </p:graphicFrame>
      <p:sp>
        <p:nvSpPr>
          <p:cNvPr id="217" name="Google Shape;217;p27"/>
          <p:cNvSpPr txBox="1"/>
          <p:nvPr/>
        </p:nvSpPr>
        <p:spPr>
          <a:xfrm>
            <a:off x="485775" y="1438275"/>
            <a:ext cx="62199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300">
                <a:solidFill>
                  <a:srgbClr val="6AA84F"/>
                </a:solidFill>
                <a:latin typeface="Mada"/>
                <a:ea typeface="Mada"/>
                <a:cs typeface="Mada"/>
                <a:sym typeface="Mada"/>
              </a:rPr>
              <a:t>European Heart Rhythm Association (EHRA) Score:</a:t>
            </a:r>
            <a:endParaRPr sz="1300">
              <a:solidFill>
                <a:srgbClr val="6AA84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23" name="Google Shape;223;p28"/>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diagnosis</a:t>
            </a:r>
            <a:endParaRPr>
              <a:latin typeface="Mada Black"/>
              <a:ea typeface="Mada Black"/>
              <a:cs typeface="Mada Black"/>
              <a:sym typeface="Mada Black"/>
            </a:endParaRPr>
          </a:p>
        </p:txBody>
      </p:sp>
      <p:sp>
        <p:nvSpPr>
          <p:cNvPr id="224" name="Google Shape;224;p28"/>
          <p:cNvSpPr txBox="1"/>
          <p:nvPr/>
        </p:nvSpPr>
        <p:spPr>
          <a:xfrm>
            <a:off x="247500" y="802125"/>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AutoNum type="arabicPeriod"/>
            </a:pPr>
            <a:r>
              <a:rPr b="1" lang="ar" sz="2200">
                <a:highlight>
                  <a:srgbClr val="F5E9ED"/>
                </a:highlight>
                <a:latin typeface="Mada"/>
                <a:ea typeface="Mada"/>
                <a:cs typeface="Mada"/>
                <a:sym typeface="Mada"/>
              </a:rPr>
              <a:t>History and physical examination</a:t>
            </a:r>
            <a:endParaRPr b="1" sz="2200">
              <a:highlight>
                <a:srgbClr val="F5E9ED"/>
              </a:highlight>
              <a:latin typeface="Mada"/>
              <a:ea typeface="Mada"/>
              <a:cs typeface="Mada"/>
              <a:sym typeface="Mada"/>
            </a:endParaRPr>
          </a:p>
        </p:txBody>
      </p:sp>
      <p:grpSp>
        <p:nvGrpSpPr>
          <p:cNvPr id="225" name="Google Shape;225;p28"/>
          <p:cNvGrpSpPr/>
          <p:nvPr/>
        </p:nvGrpSpPr>
        <p:grpSpPr>
          <a:xfrm>
            <a:off x="1017399" y="1428625"/>
            <a:ext cx="388285" cy="708082"/>
            <a:chOff x="4136752" y="1733232"/>
            <a:chExt cx="723738" cy="1422708"/>
          </a:xfrm>
        </p:grpSpPr>
        <p:sp>
          <p:nvSpPr>
            <p:cNvPr id="226" name="Google Shape;226;p28"/>
            <p:cNvSpPr/>
            <p:nvPr/>
          </p:nvSpPr>
          <p:spPr>
            <a:xfrm>
              <a:off x="4149190" y="1733232"/>
              <a:ext cx="711300" cy="1422600"/>
            </a:xfrm>
            <a:prstGeom prst="chevron">
              <a:avLst>
                <a:gd fmla="val 52989"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6"/>
                </a:solidFill>
                <a:latin typeface="Arial"/>
                <a:ea typeface="Arial"/>
                <a:cs typeface="Arial"/>
                <a:sym typeface="Arial"/>
              </a:endParaRPr>
            </a:p>
          </p:txBody>
        </p:sp>
        <p:sp>
          <p:nvSpPr>
            <p:cNvPr id="227" name="Google Shape;227;p28"/>
            <p:cNvSpPr/>
            <p:nvPr/>
          </p:nvSpPr>
          <p:spPr>
            <a:xfrm rot="10800000">
              <a:off x="4136752" y="2819640"/>
              <a:ext cx="288000" cy="336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6"/>
                </a:solidFill>
                <a:latin typeface="Arial"/>
                <a:ea typeface="Arial"/>
                <a:cs typeface="Arial"/>
                <a:sym typeface="Arial"/>
              </a:endParaRPr>
            </a:p>
          </p:txBody>
        </p:sp>
        <p:sp>
          <p:nvSpPr>
            <p:cNvPr id="228" name="Google Shape;228;p28"/>
            <p:cNvSpPr/>
            <p:nvPr/>
          </p:nvSpPr>
          <p:spPr>
            <a:xfrm rot="10800000">
              <a:off x="4136752" y="1733274"/>
              <a:ext cx="288000" cy="336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6"/>
                </a:solidFill>
                <a:latin typeface="Arial"/>
                <a:ea typeface="Arial"/>
                <a:cs typeface="Arial"/>
                <a:sym typeface="Arial"/>
              </a:endParaRPr>
            </a:p>
          </p:txBody>
        </p:sp>
      </p:grpSp>
      <p:grpSp>
        <p:nvGrpSpPr>
          <p:cNvPr id="229" name="Google Shape;229;p28"/>
          <p:cNvGrpSpPr/>
          <p:nvPr/>
        </p:nvGrpSpPr>
        <p:grpSpPr>
          <a:xfrm flipH="1" rot="10800000">
            <a:off x="1023017" y="2388785"/>
            <a:ext cx="382568" cy="708082"/>
            <a:chOff x="4136752" y="1733232"/>
            <a:chExt cx="723738" cy="1422708"/>
          </a:xfrm>
        </p:grpSpPr>
        <p:sp>
          <p:nvSpPr>
            <p:cNvPr id="230" name="Google Shape;230;p28"/>
            <p:cNvSpPr/>
            <p:nvPr/>
          </p:nvSpPr>
          <p:spPr>
            <a:xfrm>
              <a:off x="4149190" y="1733232"/>
              <a:ext cx="711300" cy="1422600"/>
            </a:xfrm>
            <a:prstGeom prst="chevron">
              <a:avLst>
                <a:gd fmla="val 52989" name="adj"/>
              </a:avLst>
            </a:prstGeom>
            <a:solidFill>
              <a:srgbClr val="B0517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31" name="Google Shape;231;p28"/>
            <p:cNvSpPr/>
            <p:nvPr/>
          </p:nvSpPr>
          <p:spPr>
            <a:xfrm rot="10800000">
              <a:off x="4136752" y="2819640"/>
              <a:ext cx="288000" cy="336300"/>
            </a:xfrm>
            <a:prstGeom prst="rect">
              <a:avLst/>
            </a:prstGeom>
            <a:solidFill>
              <a:srgbClr val="B0517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32" name="Google Shape;232;p28"/>
            <p:cNvSpPr/>
            <p:nvPr/>
          </p:nvSpPr>
          <p:spPr>
            <a:xfrm rot="10800000">
              <a:off x="4136752" y="1733274"/>
              <a:ext cx="288000" cy="336300"/>
            </a:xfrm>
            <a:prstGeom prst="rect">
              <a:avLst/>
            </a:prstGeom>
            <a:solidFill>
              <a:srgbClr val="B0517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233" name="Google Shape;233;p28"/>
          <p:cNvGrpSpPr/>
          <p:nvPr/>
        </p:nvGrpSpPr>
        <p:grpSpPr>
          <a:xfrm>
            <a:off x="1017399" y="3348955"/>
            <a:ext cx="388285" cy="708082"/>
            <a:chOff x="4136752" y="1733232"/>
            <a:chExt cx="723738" cy="1422708"/>
          </a:xfrm>
        </p:grpSpPr>
        <p:sp>
          <p:nvSpPr>
            <p:cNvPr id="234" name="Google Shape;234;p28"/>
            <p:cNvSpPr/>
            <p:nvPr/>
          </p:nvSpPr>
          <p:spPr>
            <a:xfrm>
              <a:off x="4149190" y="1733232"/>
              <a:ext cx="711300" cy="1422600"/>
            </a:xfrm>
            <a:prstGeom prst="chevron">
              <a:avLst>
                <a:gd fmla="val 52989" name="adj"/>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35" name="Google Shape;235;p28"/>
            <p:cNvSpPr/>
            <p:nvPr/>
          </p:nvSpPr>
          <p:spPr>
            <a:xfrm rot="10800000">
              <a:off x="4136752" y="2819640"/>
              <a:ext cx="288000" cy="336300"/>
            </a:xfrm>
            <a:prstGeom prst="rect">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36" name="Google Shape;236;p28"/>
            <p:cNvSpPr/>
            <p:nvPr/>
          </p:nvSpPr>
          <p:spPr>
            <a:xfrm rot="10800000">
              <a:off x="4136752" y="1733274"/>
              <a:ext cx="288000" cy="336300"/>
            </a:xfrm>
            <a:prstGeom prst="rect">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37" name="Google Shape;237;p28"/>
          <p:cNvSpPr txBox="1"/>
          <p:nvPr/>
        </p:nvSpPr>
        <p:spPr>
          <a:xfrm>
            <a:off x="247491" y="1447463"/>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ar" sz="3100" u="none" cap="none" strike="noStrike">
                <a:solidFill>
                  <a:schemeClr val="accent6"/>
                </a:solidFill>
                <a:latin typeface="Exo"/>
                <a:ea typeface="Exo"/>
                <a:cs typeface="Exo"/>
                <a:sym typeface="Exo"/>
              </a:rPr>
              <a:t>01</a:t>
            </a:r>
            <a:endParaRPr b="1" i="0" sz="3100" u="none" cap="none" strike="noStrike">
              <a:solidFill>
                <a:schemeClr val="accent6"/>
              </a:solidFill>
              <a:latin typeface="Exo"/>
              <a:ea typeface="Exo"/>
              <a:cs typeface="Exo"/>
              <a:sym typeface="Exo"/>
            </a:endParaRPr>
          </a:p>
        </p:txBody>
      </p:sp>
      <p:sp>
        <p:nvSpPr>
          <p:cNvPr id="238" name="Google Shape;238;p28"/>
          <p:cNvSpPr txBox="1"/>
          <p:nvPr/>
        </p:nvSpPr>
        <p:spPr>
          <a:xfrm flipH="1">
            <a:off x="247601" y="2444781"/>
            <a:ext cx="6735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ar" sz="3100" u="none" cap="none" strike="noStrike">
                <a:solidFill>
                  <a:srgbClr val="B05171"/>
                </a:solidFill>
                <a:latin typeface="Exo"/>
                <a:ea typeface="Exo"/>
                <a:cs typeface="Exo"/>
                <a:sym typeface="Exo"/>
              </a:rPr>
              <a:t>02</a:t>
            </a:r>
            <a:endParaRPr b="1" i="0" sz="3100" u="none" cap="none" strike="noStrike">
              <a:solidFill>
                <a:srgbClr val="B05171"/>
              </a:solidFill>
              <a:latin typeface="Exo"/>
              <a:ea typeface="Exo"/>
              <a:cs typeface="Exo"/>
              <a:sym typeface="Exo"/>
            </a:endParaRPr>
          </a:p>
        </p:txBody>
      </p:sp>
      <p:sp>
        <p:nvSpPr>
          <p:cNvPr id="239" name="Google Shape;239;p28"/>
          <p:cNvSpPr txBox="1"/>
          <p:nvPr/>
        </p:nvSpPr>
        <p:spPr>
          <a:xfrm>
            <a:off x="247491" y="3392382"/>
            <a:ext cx="683400" cy="61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ar" sz="3100" u="none" cap="none" strike="noStrike">
                <a:solidFill>
                  <a:srgbClr val="9C254D"/>
                </a:solidFill>
                <a:latin typeface="Exo"/>
                <a:ea typeface="Exo"/>
                <a:cs typeface="Exo"/>
                <a:sym typeface="Exo"/>
              </a:rPr>
              <a:t>03</a:t>
            </a:r>
            <a:endParaRPr b="1" i="0" sz="3100" u="none" cap="none" strike="noStrike">
              <a:solidFill>
                <a:srgbClr val="9C254D"/>
              </a:solidFill>
              <a:latin typeface="Exo"/>
              <a:ea typeface="Exo"/>
              <a:cs typeface="Exo"/>
              <a:sym typeface="Exo"/>
            </a:endParaRPr>
          </a:p>
        </p:txBody>
      </p:sp>
      <p:sp>
        <p:nvSpPr>
          <p:cNvPr id="240" name="Google Shape;240;p28"/>
          <p:cNvSpPr txBox="1"/>
          <p:nvPr/>
        </p:nvSpPr>
        <p:spPr>
          <a:xfrm>
            <a:off x="1473100" y="1252725"/>
            <a:ext cx="5448900" cy="8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600">
                <a:solidFill>
                  <a:schemeClr val="accent3"/>
                </a:solidFill>
                <a:latin typeface="Mada"/>
                <a:ea typeface="Mada"/>
                <a:cs typeface="Mada"/>
                <a:sym typeface="Mada"/>
              </a:rPr>
              <a:t>Clinical conditions associated with AF</a:t>
            </a:r>
            <a:endParaRPr b="1" sz="1300">
              <a:solidFill>
                <a:schemeClr val="accent3"/>
              </a:solidFill>
            </a:endParaRPr>
          </a:p>
          <a:p>
            <a:pPr indent="-304800" lvl="0" marL="457200"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Underlying heart condition</a:t>
            </a:r>
            <a:r>
              <a:rPr lang="ar" sz="1200">
                <a:solidFill>
                  <a:schemeClr val="dk1"/>
                </a:solidFill>
                <a:latin typeface="Mada"/>
                <a:ea typeface="Mada"/>
                <a:cs typeface="Mada"/>
                <a:sym typeface="Mada"/>
              </a:rPr>
              <a:t>s (e.g. valvular heart disease, heart failure, coronary artery disease, hypertension)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lang="ar" sz="1200">
                <a:solidFill>
                  <a:schemeClr val="dk1"/>
                </a:solidFill>
                <a:latin typeface="Mada"/>
                <a:ea typeface="Mada"/>
                <a:cs typeface="Mada"/>
                <a:sym typeface="Mada"/>
              </a:rPr>
              <a:t>Other </a:t>
            </a:r>
            <a:r>
              <a:rPr b="1" lang="ar" sz="1200">
                <a:solidFill>
                  <a:schemeClr val="dk1"/>
                </a:solidFill>
                <a:latin typeface="Mada"/>
                <a:ea typeface="Mada"/>
                <a:cs typeface="Mada"/>
                <a:sym typeface="Mada"/>
              </a:rPr>
              <a:t>reversible conditions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Ask about possible causes (Discussed earlier)</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241" name="Google Shape;241;p28"/>
          <p:cNvSpPr txBox="1"/>
          <p:nvPr/>
        </p:nvSpPr>
        <p:spPr>
          <a:xfrm>
            <a:off x="1492175" y="3125775"/>
            <a:ext cx="6075000" cy="11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600">
                <a:solidFill>
                  <a:schemeClr val="accent1"/>
                </a:solidFill>
                <a:latin typeface="Mada"/>
                <a:ea typeface="Mada"/>
                <a:cs typeface="Mada"/>
                <a:sym typeface="Mada"/>
              </a:rPr>
              <a:t>Type of AF</a:t>
            </a:r>
            <a:endParaRPr sz="900">
              <a:solidFill>
                <a:schemeClr val="accent1"/>
              </a:solidFill>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First episode, paroxysmal, persistent, permanent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Triggers </a:t>
            </a:r>
            <a:r>
              <a:rPr lang="ar" sz="1200">
                <a:latin typeface="Mada"/>
                <a:ea typeface="Mada"/>
                <a:cs typeface="Mada"/>
                <a:sym typeface="Mada"/>
              </a:rPr>
              <a:t>– e.g. emotional stress, alcohol, physical exercise, gastroesophageal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Specific symptoms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Response to </a:t>
            </a:r>
            <a:r>
              <a:rPr lang="ar" sz="1200">
                <a:latin typeface="Mada"/>
                <a:ea typeface="Mada"/>
                <a:cs typeface="Mada"/>
                <a:sym typeface="Mada"/>
              </a:rPr>
              <a:t>any </a:t>
            </a:r>
            <a:r>
              <a:rPr b="1" lang="ar" sz="1200">
                <a:latin typeface="Mada"/>
                <a:ea typeface="Mada"/>
                <a:cs typeface="Mada"/>
                <a:sym typeface="Mada"/>
              </a:rPr>
              <a:t>treatments </a:t>
            </a:r>
            <a:r>
              <a:rPr lang="ar" sz="1200">
                <a:latin typeface="Mada"/>
                <a:ea typeface="Mada"/>
                <a:cs typeface="Mada"/>
                <a:sym typeface="Mada"/>
              </a:rPr>
              <a:t>administered</a:t>
            </a:r>
            <a:endParaRPr b="1" sz="1200">
              <a:latin typeface="Mada"/>
              <a:ea typeface="Mada"/>
              <a:cs typeface="Mada"/>
              <a:sym typeface="Mada"/>
            </a:endParaRPr>
          </a:p>
        </p:txBody>
      </p:sp>
      <p:sp>
        <p:nvSpPr>
          <p:cNvPr id="242" name="Google Shape;242;p28"/>
          <p:cNvSpPr txBox="1"/>
          <p:nvPr/>
        </p:nvSpPr>
        <p:spPr>
          <a:xfrm>
            <a:off x="1462250" y="2258400"/>
            <a:ext cx="6075000" cy="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600">
                <a:solidFill>
                  <a:schemeClr val="accent2"/>
                </a:solidFill>
                <a:latin typeface="Mada"/>
                <a:ea typeface="Mada"/>
                <a:cs typeface="Mada"/>
                <a:sym typeface="Mada"/>
              </a:rPr>
              <a:t>Family history</a:t>
            </a:r>
            <a:endParaRPr b="1" sz="1300">
              <a:solidFill>
                <a:schemeClr val="accent2"/>
              </a:solidFill>
            </a:endParaRPr>
          </a:p>
          <a:p>
            <a:pPr indent="-304800" lvl="0" marL="457200"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Familial </a:t>
            </a:r>
            <a:r>
              <a:rPr lang="ar" sz="1200">
                <a:solidFill>
                  <a:schemeClr val="dk1"/>
                </a:solidFill>
                <a:latin typeface="Mada"/>
                <a:ea typeface="Mada"/>
                <a:cs typeface="Mada"/>
                <a:sym typeface="Mada"/>
              </a:rPr>
              <a:t>AF (lone AF in a family)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AF secondary </a:t>
            </a:r>
            <a:r>
              <a:rPr lang="ar" sz="1200">
                <a:solidFill>
                  <a:schemeClr val="dk1"/>
                </a:solidFill>
                <a:latin typeface="Mada"/>
                <a:ea typeface="Mada"/>
                <a:cs typeface="Mada"/>
                <a:sym typeface="Mada"/>
              </a:rPr>
              <a:t>to other </a:t>
            </a:r>
            <a:r>
              <a:rPr b="1" lang="ar" sz="1200">
                <a:solidFill>
                  <a:schemeClr val="dk1"/>
                </a:solidFill>
                <a:latin typeface="Mada"/>
                <a:ea typeface="Mada"/>
                <a:cs typeface="Mada"/>
                <a:sym typeface="Mada"/>
              </a:rPr>
              <a:t>genetic conditions </a:t>
            </a:r>
            <a:r>
              <a:rPr lang="ar" sz="1200">
                <a:solidFill>
                  <a:schemeClr val="dk1"/>
                </a:solidFill>
                <a:latin typeface="Mada"/>
                <a:ea typeface="Mada"/>
                <a:cs typeface="Mada"/>
                <a:sym typeface="Mada"/>
              </a:rPr>
              <a:t>(familial cardiomyopathies)</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243" name="Google Shape;243;p28"/>
          <p:cNvSpPr txBox="1"/>
          <p:nvPr/>
        </p:nvSpPr>
        <p:spPr>
          <a:xfrm>
            <a:off x="247500" y="4485675"/>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AutoNum type="arabicPeriod" startAt="2"/>
            </a:pPr>
            <a:r>
              <a:rPr b="1" lang="ar" sz="2200">
                <a:highlight>
                  <a:srgbClr val="F5E9ED"/>
                </a:highlight>
                <a:latin typeface="Mada"/>
                <a:ea typeface="Mada"/>
                <a:cs typeface="Mada"/>
                <a:sym typeface="Mada"/>
              </a:rPr>
              <a:t>ECG</a:t>
            </a:r>
            <a:endParaRPr b="1" sz="2200">
              <a:highlight>
                <a:srgbClr val="F5E9ED"/>
              </a:highlight>
              <a:latin typeface="Mada"/>
              <a:ea typeface="Mada"/>
              <a:cs typeface="Mada"/>
              <a:sym typeface="Mada"/>
            </a:endParaRPr>
          </a:p>
        </p:txBody>
      </p:sp>
      <p:sp>
        <p:nvSpPr>
          <p:cNvPr id="244" name="Google Shape;244;p28"/>
          <p:cNvSpPr txBox="1"/>
          <p:nvPr/>
        </p:nvSpPr>
        <p:spPr>
          <a:xfrm>
            <a:off x="487300" y="4883950"/>
            <a:ext cx="6434700" cy="617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Mada"/>
              <a:buChar char="●"/>
            </a:pPr>
            <a:r>
              <a:rPr b="1" lang="ar" sz="1600">
                <a:latin typeface="Mada"/>
                <a:ea typeface="Mada"/>
                <a:cs typeface="Mada"/>
                <a:sym typeface="Mada"/>
              </a:rPr>
              <a:t>Essential for </a:t>
            </a:r>
            <a:r>
              <a:rPr b="1" lang="ar" sz="1600" u="sng">
                <a:latin typeface="Mada"/>
                <a:ea typeface="Mada"/>
                <a:cs typeface="Mada"/>
                <a:sym typeface="Mada"/>
              </a:rPr>
              <a:t>ALL</a:t>
            </a:r>
            <a:r>
              <a:rPr b="1" lang="ar" sz="1600">
                <a:latin typeface="Mada"/>
                <a:ea typeface="Mada"/>
                <a:cs typeface="Mada"/>
                <a:sym typeface="Mada"/>
              </a:rPr>
              <a:t> patients with AF to </a:t>
            </a:r>
            <a:r>
              <a:rPr b="1" lang="ar" sz="1600">
                <a:latin typeface="Mada"/>
                <a:ea typeface="Mada"/>
                <a:cs typeface="Mada"/>
                <a:sym typeface="Mada"/>
              </a:rPr>
              <a:t>identify:</a:t>
            </a:r>
            <a:r>
              <a:rPr b="1" lang="ar" sz="1600">
                <a:latin typeface="Mada"/>
                <a:ea typeface="Mada"/>
                <a:cs typeface="Mada"/>
                <a:sym typeface="Mada"/>
              </a:rPr>
              <a:t> </a:t>
            </a:r>
            <a:endParaRPr b="1" sz="1600">
              <a:latin typeface="Mada"/>
              <a:ea typeface="Mada"/>
              <a:cs typeface="Mada"/>
              <a:sym typeface="Mada"/>
            </a:endParaRPr>
          </a:p>
        </p:txBody>
      </p:sp>
      <p:sp>
        <p:nvSpPr>
          <p:cNvPr id="245" name="Google Shape;245;p28"/>
          <p:cNvSpPr/>
          <p:nvPr/>
        </p:nvSpPr>
        <p:spPr>
          <a:xfrm>
            <a:off x="1133506" y="5421675"/>
            <a:ext cx="1557000" cy="108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a:off x="823125" y="5269275"/>
            <a:ext cx="6813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9C254D"/>
                </a:solidFill>
                <a:latin typeface="Exo"/>
                <a:ea typeface="Exo"/>
                <a:cs typeface="Exo"/>
                <a:sym typeface="Exo"/>
              </a:rPr>
              <a:t>1</a:t>
            </a:r>
            <a:endParaRPr b="1" sz="8000">
              <a:solidFill>
                <a:srgbClr val="9C254D"/>
              </a:solidFill>
              <a:latin typeface="Exo"/>
              <a:ea typeface="Exo"/>
              <a:cs typeface="Exo"/>
              <a:sym typeface="Exo"/>
            </a:endParaRPr>
          </a:p>
        </p:txBody>
      </p:sp>
      <p:sp>
        <p:nvSpPr>
          <p:cNvPr id="247" name="Google Shape;247;p28"/>
          <p:cNvSpPr/>
          <p:nvPr/>
        </p:nvSpPr>
        <p:spPr>
          <a:xfrm>
            <a:off x="3180992" y="5421675"/>
            <a:ext cx="1557000" cy="108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8"/>
          <p:cNvSpPr txBox="1"/>
          <p:nvPr/>
        </p:nvSpPr>
        <p:spPr>
          <a:xfrm>
            <a:off x="2797089" y="5269275"/>
            <a:ext cx="6813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9C254D"/>
                </a:solidFill>
                <a:latin typeface="Exo"/>
                <a:ea typeface="Exo"/>
                <a:cs typeface="Exo"/>
                <a:sym typeface="Exo"/>
              </a:rPr>
              <a:t>2</a:t>
            </a:r>
            <a:endParaRPr b="1" sz="8000">
              <a:solidFill>
                <a:srgbClr val="9C254D"/>
              </a:solidFill>
              <a:latin typeface="Exo"/>
              <a:ea typeface="Exo"/>
              <a:cs typeface="Exo"/>
              <a:sym typeface="Exo"/>
            </a:endParaRPr>
          </a:p>
        </p:txBody>
      </p:sp>
      <p:sp>
        <p:nvSpPr>
          <p:cNvPr id="249" name="Google Shape;249;p28"/>
          <p:cNvSpPr/>
          <p:nvPr/>
        </p:nvSpPr>
        <p:spPr>
          <a:xfrm>
            <a:off x="5313790" y="5421675"/>
            <a:ext cx="1557000" cy="108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txBox="1"/>
          <p:nvPr/>
        </p:nvSpPr>
        <p:spPr>
          <a:xfrm>
            <a:off x="4929887" y="5269275"/>
            <a:ext cx="6813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9C254D"/>
                </a:solidFill>
                <a:latin typeface="Exo"/>
                <a:ea typeface="Exo"/>
                <a:cs typeface="Exo"/>
                <a:sym typeface="Exo"/>
              </a:rPr>
              <a:t>3</a:t>
            </a:r>
            <a:endParaRPr b="1" sz="8000">
              <a:solidFill>
                <a:srgbClr val="9C254D"/>
              </a:solidFill>
              <a:latin typeface="Exo"/>
              <a:ea typeface="Exo"/>
              <a:cs typeface="Exo"/>
              <a:sym typeface="Exo"/>
            </a:endParaRPr>
          </a:p>
        </p:txBody>
      </p:sp>
      <p:sp>
        <p:nvSpPr>
          <p:cNvPr id="251" name="Google Shape;251;p28"/>
          <p:cNvSpPr/>
          <p:nvPr/>
        </p:nvSpPr>
        <p:spPr>
          <a:xfrm>
            <a:off x="1160740" y="6764475"/>
            <a:ext cx="1557000" cy="108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txBox="1"/>
          <p:nvPr/>
        </p:nvSpPr>
        <p:spPr>
          <a:xfrm>
            <a:off x="850359" y="6612075"/>
            <a:ext cx="6813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9C254D"/>
                </a:solidFill>
                <a:latin typeface="Exo"/>
                <a:ea typeface="Exo"/>
                <a:cs typeface="Exo"/>
                <a:sym typeface="Exo"/>
              </a:rPr>
              <a:t>4</a:t>
            </a:r>
            <a:endParaRPr b="1" sz="8000">
              <a:solidFill>
                <a:srgbClr val="9C254D"/>
              </a:solidFill>
              <a:latin typeface="Exo"/>
              <a:ea typeface="Exo"/>
              <a:cs typeface="Exo"/>
              <a:sym typeface="Exo"/>
            </a:endParaRPr>
          </a:p>
        </p:txBody>
      </p:sp>
      <p:sp>
        <p:nvSpPr>
          <p:cNvPr id="253" name="Google Shape;253;p28"/>
          <p:cNvSpPr/>
          <p:nvPr/>
        </p:nvSpPr>
        <p:spPr>
          <a:xfrm>
            <a:off x="3208226" y="6764475"/>
            <a:ext cx="1557000" cy="108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txBox="1"/>
          <p:nvPr/>
        </p:nvSpPr>
        <p:spPr>
          <a:xfrm>
            <a:off x="2824323" y="6612075"/>
            <a:ext cx="6813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9C254D"/>
                </a:solidFill>
                <a:latin typeface="Exo"/>
                <a:ea typeface="Exo"/>
                <a:cs typeface="Exo"/>
                <a:sym typeface="Exo"/>
              </a:rPr>
              <a:t>5</a:t>
            </a:r>
            <a:endParaRPr b="1" sz="8000">
              <a:solidFill>
                <a:srgbClr val="9C254D"/>
              </a:solidFill>
              <a:latin typeface="Exo"/>
              <a:ea typeface="Exo"/>
              <a:cs typeface="Exo"/>
              <a:sym typeface="Exo"/>
            </a:endParaRPr>
          </a:p>
        </p:txBody>
      </p:sp>
      <p:sp>
        <p:nvSpPr>
          <p:cNvPr id="255" name="Google Shape;255;p28"/>
          <p:cNvSpPr/>
          <p:nvPr/>
        </p:nvSpPr>
        <p:spPr>
          <a:xfrm>
            <a:off x="5341024" y="6764475"/>
            <a:ext cx="1557000" cy="108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
          <p:cNvSpPr txBox="1"/>
          <p:nvPr/>
        </p:nvSpPr>
        <p:spPr>
          <a:xfrm>
            <a:off x="4957120" y="6612075"/>
            <a:ext cx="681300" cy="1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0">
                <a:solidFill>
                  <a:srgbClr val="9C254D"/>
                </a:solidFill>
                <a:latin typeface="Exo"/>
                <a:ea typeface="Exo"/>
                <a:cs typeface="Exo"/>
                <a:sym typeface="Exo"/>
              </a:rPr>
              <a:t>6</a:t>
            </a:r>
            <a:endParaRPr b="1" sz="8000">
              <a:solidFill>
                <a:srgbClr val="9C254D"/>
              </a:solidFill>
              <a:latin typeface="Exo"/>
              <a:ea typeface="Exo"/>
              <a:cs typeface="Exo"/>
              <a:sym typeface="Exo"/>
            </a:endParaRPr>
          </a:p>
        </p:txBody>
      </p:sp>
      <p:sp>
        <p:nvSpPr>
          <p:cNvPr id="257" name="Google Shape;257;p28"/>
          <p:cNvSpPr txBox="1"/>
          <p:nvPr/>
        </p:nvSpPr>
        <p:spPr>
          <a:xfrm>
            <a:off x="1414843" y="5437150"/>
            <a:ext cx="1190100" cy="8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Abnormal heart rhythm</a:t>
            </a:r>
            <a:r>
              <a:rPr b="1" baseline="30000" lang="ar">
                <a:latin typeface="Mada"/>
                <a:ea typeface="Mada"/>
                <a:cs typeface="Mada"/>
                <a:sym typeface="Mada"/>
              </a:rPr>
              <a:t>1</a:t>
            </a:r>
            <a:r>
              <a:rPr b="1" lang="ar">
                <a:latin typeface="Mada"/>
                <a:ea typeface="Mada"/>
                <a:cs typeface="Mada"/>
                <a:sym typeface="Mada"/>
              </a:rPr>
              <a:t> (verify AF)</a:t>
            </a:r>
            <a:endParaRPr b="1">
              <a:latin typeface="Mada"/>
              <a:ea typeface="Mada"/>
              <a:cs typeface="Mada"/>
              <a:sym typeface="Mada"/>
            </a:endParaRPr>
          </a:p>
        </p:txBody>
      </p:sp>
      <p:sp>
        <p:nvSpPr>
          <p:cNvPr id="258" name="Google Shape;258;p28"/>
          <p:cNvSpPr txBox="1"/>
          <p:nvPr/>
        </p:nvSpPr>
        <p:spPr>
          <a:xfrm>
            <a:off x="3505488" y="5421675"/>
            <a:ext cx="1190100" cy="10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Pre- excitation</a:t>
            </a:r>
            <a:endParaRPr b="1">
              <a:latin typeface="Mada"/>
              <a:ea typeface="Mada"/>
              <a:cs typeface="Mada"/>
              <a:sym typeface="Mada"/>
            </a:endParaRPr>
          </a:p>
        </p:txBody>
      </p:sp>
      <p:sp>
        <p:nvSpPr>
          <p:cNvPr id="259" name="Google Shape;259;p28"/>
          <p:cNvSpPr txBox="1"/>
          <p:nvPr/>
        </p:nvSpPr>
        <p:spPr>
          <a:xfrm>
            <a:off x="5638286" y="5421675"/>
            <a:ext cx="1190100" cy="10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Prior MI</a:t>
            </a:r>
            <a:endParaRPr b="1">
              <a:latin typeface="Mada"/>
              <a:ea typeface="Mada"/>
              <a:cs typeface="Mada"/>
              <a:sym typeface="Mada"/>
            </a:endParaRPr>
          </a:p>
        </p:txBody>
      </p:sp>
      <p:sp>
        <p:nvSpPr>
          <p:cNvPr id="260" name="Google Shape;260;p28"/>
          <p:cNvSpPr txBox="1"/>
          <p:nvPr/>
        </p:nvSpPr>
        <p:spPr>
          <a:xfrm>
            <a:off x="5707812" y="6764475"/>
            <a:ext cx="1190100" cy="10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Differential</a:t>
            </a:r>
            <a:r>
              <a:rPr b="1" lang="ar">
                <a:latin typeface="Mada"/>
                <a:ea typeface="Mada"/>
                <a:cs typeface="Mada"/>
                <a:sym typeface="Mada"/>
              </a:rPr>
              <a:t> diagnosis of other atrial arrhythmias</a:t>
            </a:r>
            <a:endParaRPr b="1">
              <a:latin typeface="Mada"/>
              <a:ea typeface="Mada"/>
              <a:cs typeface="Mada"/>
              <a:sym typeface="Mada"/>
            </a:endParaRPr>
          </a:p>
        </p:txBody>
      </p:sp>
      <p:sp>
        <p:nvSpPr>
          <p:cNvPr id="261" name="Google Shape;261;p28"/>
          <p:cNvSpPr txBox="1"/>
          <p:nvPr/>
        </p:nvSpPr>
        <p:spPr>
          <a:xfrm>
            <a:off x="3575014" y="6764475"/>
            <a:ext cx="1190100" cy="10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Bundle branch block</a:t>
            </a:r>
            <a:endParaRPr b="1">
              <a:latin typeface="Mada"/>
              <a:ea typeface="Mada"/>
              <a:cs typeface="Mada"/>
              <a:sym typeface="Mada"/>
            </a:endParaRPr>
          </a:p>
        </p:txBody>
      </p:sp>
      <p:sp>
        <p:nvSpPr>
          <p:cNvPr id="262" name="Google Shape;262;p28"/>
          <p:cNvSpPr txBox="1"/>
          <p:nvPr/>
        </p:nvSpPr>
        <p:spPr>
          <a:xfrm>
            <a:off x="1504269" y="6764475"/>
            <a:ext cx="1190100" cy="108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Left </a:t>
            </a:r>
            <a:r>
              <a:rPr b="1" lang="ar">
                <a:latin typeface="Mada"/>
                <a:ea typeface="Mada"/>
                <a:cs typeface="Mada"/>
                <a:sym typeface="Mada"/>
              </a:rPr>
              <a:t>ventricular</a:t>
            </a:r>
            <a:r>
              <a:rPr b="1" lang="ar">
                <a:latin typeface="Mada"/>
                <a:ea typeface="Mada"/>
                <a:cs typeface="Mada"/>
                <a:sym typeface="Mada"/>
              </a:rPr>
              <a:t> hypertrophy</a:t>
            </a:r>
            <a:endParaRPr b="1">
              <a:latin typeface="Mada"/>
              <a:ea typeface="Mada"/>
              <a:cs typeface="Mada"/>
              <a:sym typeface="Mada"/>
            </a:endParaRPr>
          </a:p>
        </p:txBody>
      </p:sp>
      <p:sp>
        <p:nvSpPr>
          <p:cNvPr id="263" name="Google Shape;263;p28"/>
          <p:cNvSpPr txBox="1"/>
          <p:nvPr/>
        </p:nvSpPr>
        <p:spPr>
          <a:xfrm>
            <a:off x="-175" y="9820475"/>
            <a:ext cx="7560000" cy="8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1-</a:t>
            </a:r>
            <a:r>
              <a:rPr lang="ar" sz="1200"/>
              <a:t> </a:t>
            </a:r>
            <a:r>
              <a:rPr lang="ar" sz="1200">
                <a:solidFill>
                  <a:schemeClr val="dk1"/>
                </a:solidFill>
                <a:latin typeface="Mada"/>
                <a:ea typeface="Mada"/>
                <a:cs typeface="Mada"/>
                <a:sym typeface="Mada"/>
              </a:rPr>
              <a:t>Changes were discussed earlier </a:t>
            </a:r>
            <a:r>
              <a:rPr b="1" lang="ar" sz="1200">
                <a:solidFill>
                  <a:schemeClr val="dk1"/>
                </a:solidFill>
                <a:latin typeface="Mada"/>
                <a:ea typeface="Mada"/>
                <a:cs typeface="Mada"/>
                <a:sym typeface="Mada"/>
              </a:rPr>
              <a:t>(</a:t>
            </a:r>
            <a:r>
              <a:rPr b="1" lang="ar" sz="1200">
                <a:solidFill>
                  <a:srgbClr val="CC0000"/>
                </a:solidFill>
                <a:latin typeface="Mada"/>
                <a:ea typeface="Mada"/>
                <a:cs typeface="Mada"/>
                <a:sym typeface="Mada"/>
              </a:rPr>
              <a:t>Absent P-waves &amp; Irregularly irregular rhythm</a:t>
            </a:r>
            <a:r>
              <a:rPr b="1" lang="ar" sz="1200">
                <a:latin typeface="Mada"/>
                <a:ea typeface="Mada"/>
                <a:cs typeface="Mada"/>
                <a:sym typeface="Mada"/>
              </a:rPr>
              <a:t>)</a:t>
            </a:r>
            <a:endParaRPr sz="1200"/>
          </a:p>
        </p:txBody>
      </p:sp>
      <p:sp>
        <p:nvSpPr>
          <p:cNvPr id="264" name="Google Shape;264;p28"/>
          <p:cNvSpPr txBox="1"/>
          <p:nvPr/>
        </p:nvSpPr>
        <p:spPr>
          <a:xfrm>
            <a:off x="247500" y="7878675"/>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AutoNum type="arabicPeriod" startAt="3"/>
            </a:pPr>
            <a:r>
              <a:rPr b="1" lang="ar" sz="2200">
                <a:highlight>
                  <a:srgbClr val="F5E9ED"/>
                </a:highlight>
                <a:latin typeface="Mada"/>
                <a:ea typeface="Mada"/>
                <a:cs typeface="Mada"/>
                <a:sym typeface="Mada"/>
              </a:rPr>
              <a:t>Laboratory</a:t>
            </a:r>
            <a:r>
              <a:rPr b="1" lang="ar" sz="2200">
                <a:highlight>
                  <a:srgbClr val="F5E9ED"/>
                </a:highlight>
                <a:latin typeface="Mada"/>
                <a:ea typeface="Mada"/>
                <a:cs typeface="Mada"/>
                <a:sym typeface="Mada"/>
              </a:rPr>
              <a:t> tests</a:t>
            </a:r>
            <a:endParaRPr b="1" sz="2200">
              <a:highlight>
                <a:srgbClr val="F5E9ED"/>
              </a:highlight>
              <a:latin typeface="Mada"/>
              <a:ea typeface="Mada"/>
              <a:cs typeface="Mada"/>
              <a:sym typeface="Mada"/>
            </a:endParaRPr>
          </a:p>
        </p:txBody>
      </p:sp>
      <p:sp>
        <p:nvSpPr>
          <p:cNvPr id="265" name="Google Shape;265;p28"/>
          <p:cNvSpPr txBox="1"/>
          <p:nvPr/>
        </p:nvSpPr>
        <p:spPr>
          <a:xfrm>
            <a:off x="487300" y="8360825"/>
            <a:ext cx="6618900" cy="1340400"/>
          </a:xfrm>
          <a:prstGeom prst="rect">
            <a:avLst/>
          </a:prstGeom>
          <a:noFill/>
          <a:ln cap="flat" cmpd="sng" w="9525">
            <a:solidFill>
              <a:srgbClr val="9C254D"/>
            </a:solidFill>
            <a:prstDash val="dot"/>
            <a:round/>
            <a:headEnd len="sm" w="sm" type="none"/>
            <a:tailEnd len="sm" w="sm" type="none"/>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Routine blood tests should be carried out at least once in patients with AF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b="1" lang="ar" sz="1300">
                <a:latin typeface="Mada"/>
                <a:ea typeface="Mada"/>
                <a:cs typeface="Mada"/>
                <a:sym typeface="Mada"/>
              </a:rPr>
              <a:t>Important parameters to assess include:	</a:t>
            </a:r>
            <a:endParaRPr b="1" sz="1300">
              <a:latin typeface="Mada"/>
              <a:ea typeface="Mada"/>
              <a:cs typeface="Mada"/>
              <a:sym typeface="Mada"/>
            </a:endParaRPr>
          </a:p>
          <a:p>
            <a:pPr indent="-311150" lvl="1" marL="914400" rtl="0" algn="l">
              <a:spcBef>
                <a:spcPts val="0"/>
              </a:spcBef>
              <a:spcAft>
                <a:spcPts val="0"/>
              </a:spcAft>
              <a:buSzPts val="1300"/>
              <a:buFont typeface="Mada"/>
              <a:buChar char="○"/>
            </a:pPr>
            <a:r>
              <a:rPr lang="ar" sz="1300">
                <a:latin typeface="Mada"/>
                <a:ea typeface="Mada"/>
                <a:cs typeface="Mada"/>
                <a:sym typeface="Mada"/>
              </a:rPr>
              <a:t>Thyroid function (TSH) </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ar" sz="1300">
                <a:latin typeface="Mada"/>
                <a:ea typeface="Mada"/>
                <a:cs typeface="Mada"/>
                <a:sym typeface="Mada"/>
              </a:rPr>
              <a:t>Renal function </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ar" sz="1300">
                <a:latin typeface="Mada"/>
                <a:ea typeface="Mada"/>
                <a:cs typeface="Mada"/>
                <a:sym typeface="Mada"/>
              </a:rPr>
              <a:t>Hepatic function </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ar" sz="1300">
                <a:latin typeface="Mada"/>
                <a:ea typeface="Mada"/>
                <a:cs typeface="Mada"/>
                <a:sym typeface="Mada"/>
              </a:rPr>
              <a:t>Serum electrolytes &amp; Complete blood count </a:t>
            </a:r>
            <a:endParaRPr sz="1300">
              <a:latin typeface="Mada"/>
              <a:ea typeface="Mada"/>
              <a:cs typeface="Mada"/>
              <a:sym typeface="Mada"/>
            </a:endParaRPr>
          </a:p>
        </p:txBody>
      </p:sp>
      <p:pic>
        <p:nvPicPr>
          <p:cNvPr id="266" name="Google Shape;266;p28"/>
          <p:cNvPicPr preferRelativeResize="0"/>
          <p:nvPr/>
        </p:nvPicPr>
        <p:blipFill rotWithShape="1">
          <a:blip r:embed="rId3">
            <a:alphaModFix/>
          </a:blip>
          <a:srcRect b="0" l="0" r="0" t="5855"/>
          <a:stretch/>
        </p:blipFill>
        <p:spPr>
          <a:xfrm>
            <a:off x="5167175" y="4510050"/>
            <a:ext cx="2293876" cy="708075"/>
          </a:xfrm>
          <a:prstGeom prst="rect">
            <a:avLst/>
          </a:prstGeom>
          <a:noFill/>
          <a:ln>
            <a:noFill/>
          </a:ln>
        </p:spPr>
      </p:pic>
      <p:cxnSp>
        <p:nvCxnSpPr>
          <p:cNvPr id="267" name="Google Shape;267;p28"/>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73" name="Google Shape;273;p29"/>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diagnosis cont’</a:t>
            </a:r>
            <a:endParaRPr>
              <a:latin typeface="Mada Black"/>
              <a:ea typeface="Mada Black"/>
              <a:cs typeface="Mada Black"/>
              <a:sym typeface="Mada Black"/>
            </a:endParaRPr>
          </a:p>
        </p:txBody>
      </p:sp>
      <p:graphicFrame>
        <p:nvGraphicFramePr>
          <p:cNvPr id="274" name="Google Shape;274;p29"/>
          <p:cNvGraphicFramePr/>
          <p:nvPr/>
        </p:nvGraphicFramePr>
        <p:xfrm>
          <a:off x="416100" y="1311100"/>
          <a:ext cx="3000000" cy="3000000"/>
        </p:xfrm>
        <a:graphic>
          <a:graphicData uri="http://schemas.openxmlformats.org/drawingml/2006/table">
            <a:tbl>
              <a:tblPr>
                <a:noFill/>
                <a:tableStyleId>{57E15042-D3CB-47D3-93F3-641BC8726E4C}</a:tableStyleId>
              </a:tblPr>
              <a:tblGrid>
                <a:gridCol w="3412475"/>
                <a:gridCol w="3412475"/>
              </a:tblGrid>
              <a:tr h="728375">
                <a:tc>
                  <a:txBody>
                    <a:bodyPr/>
                    <a:lstStyle/>
                    <a:p>
                      <a:pPr indent="0" lvl="0" marL="0" rtl="0" algn="ctr">
                        <a:spcBef>
                          <a:spcPts val="0"/>
                        </a:spcBef>
                        <a:spcAft>
                          <a:spcPts val="0"/>
                        </a:spcAft>
                        <a:buNone/>
                      </a:pPr>
                      <a:r>
                        <a:rPr b="1" lang="ar" sz="2000">
                          <a:solidFill>
                            <a:srgbClr val="FFFFFF"/>
                          </a:solidFill>
                          <a:latin typeface="Mada"/>
                          <a:ea typeface="Mada"/>
                          <a:cs typeface="Mada"/>
                          <a:sym typeface="Mada"/>
                        </a:rPr>
                        <a:t> </a:t>
                      </a:r>
                      <a:r>
                        <a:rPr b="1" lang="ar" sz="2000">
                          <a:solidFill>
                            <a:srgbClr val="FFFFFF"/>
                          </a:solidFill>
                          <a:latin typeface="Mada"/>
                          <a:ea typeface="Mada"/>
                          <a:cs typeface="Mada"/>
                          <a:sym typeface="Mada"/>
                        </a:rPr>
                        <a:t>4- Transthoracic echocardiography (TTE)</a:t>
                      </a:r>
                      <a:endParaRPr b="1" sz="2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2000">
                          <a:solidFill>
                            <a:srgbClr val="FFFFFF"/>
                          </a:solidFill>
                          <a:latin typeface="Mada"/>
                          <a:ea typeface="Mada"/>
                          <a:cs typeface="Mada"/>
                          <a:sym typeface="Mada"/>
                        </a:rPr>
                        <a:t>5- Chest radiography</a:t>
                      </a:r>
                      <a:endParaRPr b="1" sz="2000">
                        <a:solidFill>
                          <a:srgbClr val="FFFFFF"/>
                        </a:solidFill>
                        <a:latin typeface="Mada"/>
                        <a:ea typeface="Mada"/>
                        <a:cs typeface="Mada"/>
                        <a:sym typeface="Mada"/>
                      </a:endParaRPr>
                    </a:p>
                  </a:txBody>
                  <a:tcPr marT="91425" marB="91425" marR="91425" marL="91425" anchor="ctr">
                    <a:solidFill>
                      <a:srgbClr val="9C254D"/>
                    </a:solidFill>
                  </a:tcPr>
                </a:tc>
              </a:tr>
              <a:tr h="1498825">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Non-invasive</a:t>
                      </a:r>
                      <a:r>
                        <a:rPr lang="ar" sz="1200">
                          <a:solidFill>
                            <a:schemeClr val="dk1"/>
                          </a:solidFill>
                          <a:latin typeface="Mada"/>
                          <a:ea typeface="Mada"/>
                          <a:cs typeface="Mada"/>
                          <a:sym typeface="Mada"/>
                        </a:rPr>
                        <a:t>, Used to identify: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Size and functioning of atria and ventricles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Ventricle hypertrophy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Pericardial disease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Valvular heart disease </a:t>
                      </a:r>
                      <a:endParaRPr sz="1200">
                        <a:solidFill>
                          <a:schemeClr val="dk1"/>
                        </a:solidFill>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When clinical findings suggest an abnormality chest radiography may be used to: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Evaluate pulmonary pathology and vasculature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Detect congestive heart failure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Assess enlargement of the cardiac chambers</a:t>
                      </a:r>
                      <a:endParaRPr sz="1200">
                        <a:latin typeface="Mada"/>
                        <a:ea typeface="Mada"/>
                        <a:cs typeface="Mada"/>
                        <a:sym typeface="Mada"/>
                      </a:endParaRPr>
                    </a:p>
                  </a:txBody>
                  <a:tcPr marT="91425" marB="91425" marR="91425" marL="91425"/>
                </a:tc>
              </a:tr>
              <a:tr h="551400">
                <a:tc gridSpan="2">
                  <a:txBody>
                    <a:bodyPr/>
                    <a:lstStyle/>
                    <a:p>
                      <a:pPr indent="0" lvl="0" marL="0" rtl="0" algn="ctr">
                        <a:spcBef>
                          <a:spcPts val="0"/>
                        </a:spcBef>
                        <a:spcAft>
                          <a:spcPts val="0"/>
                        </a:spcAft>
                        <a:buNone/>
                      </a:pPr>
                      <a:r>
                        <a:rPr b="1" lang="ar" sz="2000">
                          <a:solidFill>
                            <a:srgbClr val="FFFFFF"/>
                          </a:solidFill>
                          <a:latin typeface="Mada"/>
                          <a:ea typeface="Mada"/>
                          <a:cs typeface="Mada"/>
                          <a:sym typeface="Mada"/>
                        </a:rPr>
                        <a:t>6- Holter monitor </a:t>
                      </a:r>
                      <a:endParaRPr b="1" sz="2000">
                        <a:solidFill>
                          <a:srgbClr val="F4CCCC"/>
                        </a:solidFill>
                        <a:latin typeface="Mada"/>
                        <a:ea typeface="Mada"/>
                        <a:cs typeface="Mada"/>
                        <a:sym typeface="Mada"/>
                      </a:endParaRPr>
                    </a:p>
                  </a:txBody>
                  <a:tcPr marT="91425" marB="91425" marR="91425" marL="91425">
                    <a:solidFill>
                      <a:srgbClr val="9C254D"/>
                    </a:solidFill>
                  </a:tcPr>
                </a:tc>
                <a:tc hMerge="1"/>
              </a:tr>
              <a:tr h="1825000">
                <a:tc gridSpan="2">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Portable ECG device</a:t>
                      </a:r>
                      <a:r>
                        <a:rPr lang="ar" sz="1100">
                          <a:solidFill>
                            <a:schemeClr val="dk1"/>
                          </a:solidFill>
                        </a:rPr>
                        <a:t>	</a:t>
                      </a:r>
                      <a:r>
                        <a:rPr lang="ar" sz="1100">
                          <a:solidFill>
                            <a:srgbClr val="6AA84F"/>
                          </a:solidFill>
                          <a:latin typeface="Mada"/>
                          <a:ea typeface="Mada"/>
                          <a:cs typeface="Mada"/>
                          <a:sym typeface="Mada"/>
                        </a:rPr>
                        <a:t>(Now it can be done by modern wearable devices e.g. Smart watches)	</a:t>
                      </a:r>
                      <a:r>
                        <a:rPr lang="ar" sz="1100">
                          <a:solidFill>
                            <a:schemeClr val="dk1"/>
                          </a:solidFill>
                        </a:rPr>
                        <a:t>	</a:t>
                      </a:r>
                      <a:endParaRPr sz="1100">
                        <a:solidFill>
                          <a:schemeClr val="dk1"/>
                        </a:solidFill>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Useful for </a:t>
                      </a:r>
                      <a:r>
                        <a:rPr b="1" lang="ar" sz="1200">
                          <a:solidFill>
                            <a:schemeClr val="dk1"/>
                          </a:solidFill>
                          <a:latin typeface="Mada"/>
                          <a:ea typeface="Mada"/>
                          <a:cs typeface="Mada"/>
                          <a:sym typeface="Mada"/>
                        </a:rPr>
                        <a:t>diagnosis</a:t>
                      </a:r>
                      <a:r>
                        <a:rPr b="1"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follow up</a:t>
                      </a:r>
                      <a:r>
                        <a:rPr lang="ar" sz="1200">
                          <a:solidFill>
                            <a:schemeClr val="dk1"/>
                          </a:solidFill>
                          <a:latin typeface="Mada"/>
                          <a:ea typeface="Mada"/>
                          <a:cs typeface="Mada"/>
                          <a:sym typeface="Mada"/>
                        </a:rPr>
                        <a:t> to see if the </a:t>
                      </a:r>
                      <a:r>
                        <a:rPr b="1" lang="ar" sz="1200">
                          <a:solidFill>
                            <a:schemeClr val="dk1"/>
                          </a:solidFill>
                          <a:latin typeface="Mada"/>
                          <a:ea typeface="Mada"/>
                          <a:cs typeface="Mada"/>
                          <a:sym typeface="Mada"/>
                        </a:rPr>
                        <a:t>treatment is effective</a:t>
                      </a:r>
                      <a:r>
                        <a:rPr lang="ar" sz="1200">
                          <a:solidFill>
                            <a:schemeClr val="dk1"/>
                          </a:solidFill>
                          <a:latin typeface="Mada"/>
                          <a:ea typeface="Mada"/>
                          <a:cs typeface="Mada"/>
                          <a:sym typeface="Mada"/>
                        </a:rPr>
                        <a:t>.</a:t>
                      </a:r>
                      <a:r>
                        <a:rPr baseline="30000" lang="ar" sz="1200">
                          <a:solidFill>
                            <a:schemeClr val="dk1"/>
                          </a:solidFill>
                          <a:latin typeface="Mada"/>
                          <a:ea typeface="Mada"/>
                          <a:cs typeface="Mada"/>
                          <a:sym typeface="Mada"/>
                        </a:rPr>
                        <a:t>2</a:t>
                      </a:r>
                      <a:endParaRPr baseline="30000"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Continuous monitoring for a short period of time (typically 24-48 h)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Useful for Detecting:</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asymptomatic AF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Evaluating patients with paroxysmal AF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Associating symptoms with heart rhythm disturbance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Assessing response to treatment</a:t>
                      </a:r>
                      <a:endParaRPr>
                        <a:latin typeface="Mada"/>
                        <a:ea typeface="Mada"/>
                        <a:cs typeface="Mada"/>
                        <a:sym typeface="Mada"/>
                      </a:endParaRPr>
                    </a:p>
                  </a:txBody>
                  <a:tcPr marT="91425" marB="91425" marR="91425" marL="91425"/>
                </a:tc>
                <a:tc hMerge="1"/>
              </a:tr>
              <a:tr h="448225">
                <a:tc gridSpan="2">
                  <a:txBody>
                    <a:bodyPr/>
                    <a:lstStyle/>
                    <a:p>
                      <a:pPr indent="0" lvl="0" marL="0" marR="0" rtl="0" algn="ctr">
                        <a:lnSpc>
                          <a:spcPct val="100000"/>
                        </a:lnSpc>
                        <a:spcBef>
                          <a:spcPts val="0"/>
                        </a:spcBef>
                        <a:spcAft>
                          <a:spcPts val="0"/>
                        </a:spcAft>
                        <a:buNone/>
                      </a:pPr>
                      <a:r>
                        <a:rPr b="1" lang="ar" sz="2000">
                          <a:solidFill>
                            <a:srgbClr val="FFFFFF"/>
                          </a:solidFill>
                          <a:latin typeface="Mada"/>
                          <a:ea typeface="Mada"/>
                          <a:cs typeface="Mada"/>
                          <a:sym typeface="Mada"/>
                        </a:rPr>
                        <a:t>7- </a:t>
                      </a:r>
                      <a:r>
                        <a:rPr b="1" lang="ar" sz="2000">
                          <a:solidFill>
                            <a:srgbClr val="FFFFFF"/>
                          </a:solidFill>
                          <a:latin typeface="Mada"/>
                          <a:ea typeface="Mada"/>
                          <a:cs typeface="Mada"/>
                          <a:sym typeface="Mada"/>
                        </a:rPr>
                        <a:t>Transesophageal echocardiography (TEE)</a:t>
                      </a:r>
                      <a:endParaRPr b="1" sz="2000">
                        <a:solidFill>
                          <a:srgbClr val="FFFFFF"/>
                        </a:solidFill>
                        <a:latin typeface="Mada"/>
                        <a:ea typeface="Mada"/>
                        <a:cs typeface="Mada"/>
                        <a:sym typeface="Mada"/>
                      </a:endParaRPr>
                    </a:p>
                  </a:txBody>
                  <a:tcPr marT="91425" marB="91425" marR="91425" marL="91425" anchor="ctr">
                    <a:solidFill>
                      <a:srgbClr val="9C254D"/>
                    </a:solidFill>
                  </a:tcPr>
                </a:tc>
                <a:tc hMerge="1"/>
              </a:tr>
              <a:tr h="2780125">
                <a:tc gridSpan="2">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Ultrasound transducer positioned close to the heart using an endoscope-like device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High quality images of cardiac structure and function: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Particularly the </a:t>
                      </a:r>
                      <a:r>
                        <a:rPr b="1" lang="ar" sz="1200">
                          <a:solidFill>
                            <a:srgbClr val="CC0000"/>
                          </a:solidFill>
                          <a:latin typeface="Mada"/>
                          <a:ea typeface="Mada"/>
                          <a:cs typeface="Mada"/>
                          <a:sym typeface="Mada"/>
                        </a:rPr>
                        <a:t>left atrial appendage</a:t>
                      </a:r>
                      <a:r>
                        <a:rPr lang="ar" sz="1200">
                          <a:solidFill>
                            <a:schemeClr val="dk1"/>
                          </a:solidFill>
                          <a:latin typeface="Mada"/>
                          <a:ea typeface="Mada"/>
                          <a:cs typeface="Mada"/>
                          <a:sym typeface="Mada"/>
                        </a:rPr>
                        <a:t>, the </a:t>
                      </a:r>
                      <a:r>
                        <a:rPr b="1" lang="ar" sz="1200">
                          <a:solidFill>
                            <a:schemeClr val="dk1"/>
                          </a:solidFill>
                          <a:latin typeface="Mada"/>
                          <a:ea typeface="Mada"/>
                          <a:cs typeface="Mada"/>
                          <a:sym typeface="Mada"/>
                        </a:rPr>
                        <a:t>most common site of thrombi in patients with AF</a:t>
                      </a:r>
                      <a:r>
                        <a:rPr b="1" lang="ar" sz="1200">
                          <a:solidFill>
                            <a:srgbClr val="6AA84F"/>
                          </a:solidFill>
                          <a:latin typeface="Mada"/>
                          <a:ea typeface="Mada"/>
                          <a:cs typeface="Mada"/>
                          <a:sym typeface="Mada"/>
                        </a:rPr>
                        <a:t> (This is the only reliable method to rule out left atrial appendage thrombus)</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Not routinely used but </a:t>
                      </a:r>
                      <a:r>
                        <a:rPr b="1" lang="ar" sz="1200">
                          <a:solidFill>
                            <a:srgbClr val="1C4588"/>
                          </a:solidFill>
                          <a:latin typeface="Mada"/>
                          <a:ea typeface="Mada"/>
                          <a:cs typeface="Mada"/>
                          <a:sym typeface="Mada"/>
                        </a:rPr>
                        <a:t>useful for:</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Accurate assessment of risk of stroke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Detection of low flow velocity (‘smoke’ effect)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Sensitive detection of atrial thrombi</a:t>
                      </a:r>
                      <a:endParaRPr>
                        <a:solidFill>
                          <a:srgbClr val="1C4588"/>
                        </a:solidFill>
                        <a:latin typeface="Mada"/>
                        <a:ea typeface="Mada"/>
                        <a:cs typeface="Mada"/>
                        <a:sym typeface="Mada"/>
                      </a:endParaRPr>
                    </a:p>
                  </a:txBody>
                  <a:tcPr marT="91425" marB="91425" marR="91425" marL="91425"/>
                </a:tc>
                <a:tc hMerge="1"/>
              </a:tr>
            </a:tbl>
          </a:graphicData>
        </a:graphic>
      </p:graphicFrame>
      <p:pic>
        <p:nvPicPr>
          <p:cNvPr id="275" name="Google Shape;275;p29"/>
          <p:cNvPicPr preferRelativeResize="0"/>
          <p:nvPr/>
        </p:nvPicPr>
        <p:blipFill>
          <a:blip r:embed="rId3">
            <a:alphaModFix/>
          </a:blip>
          <a:stretch>
            <a:fillRect/>
          </a:stretch>
        </p:blipFill>
        <p:spPr>
          <a:xfrm>
            <a:off x="5634100" y="4655000"/>
            <a:ext cx="1499425" cy="1338612"/>
          </a:xfrm>
          <a:prstGeom prst="rect">
            <a:avLst/>
          </a:prstGeom>
          <a:noFill/>
          <a:ln>
            <a:noFill/>
          </a:ln>
        </p:spPr>
      </p:pic>
      <p:sp>
        <p:nvSpPr>
          <p:cNvPr id="276" name="Google Shape;276;p29"/>
          <p:cNvSpPr/>
          <p:nvPr/>
        </p:nvSpPr>
        <p:spPr>
          <a:xfrm>
            <a:off x="1306850" y="3797750"/>
            <a:ext cx="540900" cy="4332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9"/>
          <p:cNvSpPr/>
          <p:nvPr/>
        </p:nvSpPr>
        <p:spPr>
          <a:xfrm>
            <a:off x="634475" y="6110600"/>
            <a:ext cx="540900" cy="4332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8" name="Google Shape;278;p29"/>
          <p:cNvPicPr preferRelativeResize="0"/>
          <p:nvPr/>
        </p:nvPicPr>
        <p:blipFill>
          <a:blip r:embed="rId4">
            <a:alphaModFix/>
          </a:blip>
          <a:stretch>
            <a:fillRect/>
          </a:stretch>
        </p:blipFill>
        <p:spPr>
          <a:xfrm>
            <a:off x="9235800" y="7130250"/>
            <a:ext cx="1499425" cy="1027900"/>
          </a:xfrm>
          <a:prstGeom prst="rect">
            <a:avLst/>
          </a:prstGeom>
          <a:noFill/>
          <a:ln>
            <a:noFill/>
          </a:ln>
        </p:spPr>
      </p:pic>
      <p:pic>
        <p:nvPicPr>
          <p:cNvPr id="279" name="Google Shape;279;p29"/>
          <p:cNvPicPr preferRelativeResize="0"/>
          <p:nvPr/>
        </p:nvPicPr>
        <p:blipFill>
          <a:blip r:embed="rId5">
            <a:alphaModFix/>
          </a:blip>
          <a:stretch>
            <a:fillRect/>
          </a:stretch>
        </p:blipFill>
        <p:spPr>
          <a:xfrm>
            <a:off x="8948200" y="5466875"/>
            <a:ext cx="1121425" cy="985525"/>
          </a:xfrm>
          <a:prstGeom prst="rect">
            <a:avLst/>
          </a:prstGeom>
          <a:noFill/>
          <a:ln>
            <a:noFill/>
          </a:ln>
        </p:spPr>
      </p:pic>
      <p:pic>
        <p:nvPicPr>
          <p:cNvPr id="280" name="Google Shape;280;p29"/>
          <p:cNvPicPr preferRelativeResize="0"/>
          <p:nvPr/>
        </p:nvPicPr>
        <p:blipFill>
          <a:blip r:embed="rId6">
            <a:alphaModFix/>
          </a:blip>
          <a:stretch>
            <a:fillRect/>
          </a:stretch>
        </p:blipFill>
        <p:spPr>
          <a:xfrm>
            <a:off x="4640975" y="7693275"/>
            <a:ext cx="2465425" cy="1552698"/>
          </a:xfrm>
          <a:prstGeom prst="rect">
            <a:avLst/>
          </a:prstGeom>
          <a:noFill/>
          <a:ln>
            <a:noFill/>
          </a:ln>
        </p:spPr>
      </p:pic>
      <p:cxnSp>
        <p:nvCxnSpPr>
          <p:cNvPr id="281" name="Google Shape;281;p29"/>
          <p:cNvCxnSpPr/>
          <p:nvPr/>
        </p:nvCxnSpPr>
        <p:spPr>
          <a:xfrm rot="10800000">
            <a:off x="8900" y="9621050"/>
            <a:ext cx="7612800" cy="0"/>
          </a:xfrm>
          <a:prstGeom prst="straightConnector1">
            <a:avLst/>
          </a:prstGeom>
          <a:noFill/>
          <a:ln cap="flat" cmpd="sng" w="28575">
            <a:solidFill>
              <a:srgbClr val="9C254D"/>
            </a:solidFill>
            <a:prstDash val="dot"/>
            <a:round/>
            <a:headEnd len="med" w="med" type="none"/>
            <a:tailEnd len="med" w="med" type="none"/>
          </a:ln>
        </p:spPr>
      </p:cxnSp>
      <p:sp>
        <p:nvSpPr>
          <p:cNvPr id="282" name="Google Shape;282;p29"/>
          <p:cNvSpPr txBox="1"/>
          <p:nvPr/>
        </p:nvSpPr>
        <p:spPr>
          <a:xfrm>
            <a:off x="0" y="9630200"/>
            <a:ext cx="7560000" cy="9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1-e.g. If a patient presents to you saying that he has </a:t>
            </a:r>
            <a:r>
              <a:rPr lang="ar" sz="1000">
                <a:solidFill>
                  <a:srgbClr val="6AA84F"/>
                </a:solidFill>
                <a:latin typeface="Mada"/>
                <a:ea typeface="Mada"/>
                <a:cs typeface="Mada"/>
                <a:sym typeface="Mada"/>
              </a:rPr>
              <a:t>palpitations</a:t>
            </a:r>
            <a:r>
              <a:rPr lang="ar" sz="1000">
                <a:solidFill>
                  <a:srgbClr val="6AA84F"/>
                </a:solidFill>
                <a:latin typeface="Mada"/>
                <a:ea typeface="Mada"/>
                <a:cs typeface="Mada"/>
                <a:sym typeface="Mada"/>
              </a:rPr>
              <a:t>, but at the time of presentation he was in sinus rhythm, </a:t>
            </a:r>
            <a:r>
              <a:rPr lang="ar" sz="1000">
                <a:solidFill>
                  <a:srgbClr val="6AA84F"/>
                </a:solidFill>
                <a:latin typeface="Mada"/>
                <a:ea typeface="Mada"/>
                <a:cs typeface="Mada"/>
                <a:sym typeface="Mada"/>
              </a:rPr>
              <a:t>palpitations</a:t>
            </a:r>
            <a:r>
              <a:rPr lang="ar" sz="1000">
                <a:solidFill>
                  <a:srgbClr val="6AA84F"/>
                </a:solidFill>
                <a:latin typeface="Mada"/>
                <a:ea typeface="Mada"/>
                <a:cs typeface="Mada"/>
                <a:sym typeface="Mada"/>
              </a:rPr>
              <a:t> could be caused by anything so you give him this device and ask him to come back after 24hrs (sometimes 48 or 72hrs, depends on the episode) this device will monitor the ECG of the patient will help you determine whether the patient has AF or not.</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e.g. You diagnosed a patient with AF and started treatment to control his sympt</a:t>
            </a:r>
            <a:r>
              <a:rPr lang="ar" sz="1000">
                <a:solidFill>
                  <a:srgbClr val="6AA84F"/>
                </a:solidFill>
                <a:latin typeface="Mada"/>
                <a:ea typeface="Mada"/>
                <a:cs typeface="Mada"/>
                <a:sym typeface="Mada"/>
              </a:rPr>
              <a:t>oms, yet when he goes to the community he still complains of palpitations, so you give this device to monitor him and check if the AF is controlled or not and whether the patient requires a higher dose of treatment or not.</a:t>
            </a:r>
            <a:endParaRPr sz="1000">
              <a:solidFill>
                <a:srgbClr val="6AA84F"/>
              </a:solidFill>
              <a:latin typeface="Mada"/>
              <a:ea typeface="Mada"/>
              <a:cs typeface="Mada"/>
              <a:sym typeface="Mada"/>
            </a:endParaRPr>
          </a:p>
        </p:txBody>
      </p:sp>
      <p:pic>
        <p:nvPicPr>
          <p:cNvPr id="283" name="Google Shape;283;p29"/>
          <p:cNvPicPr preferRelativeResize="0"/>
          <p:nvPr/>
        </p:nvPicPr>
        <p:blipFill>
          <a:blip r:embed="rId7">
            <a:alphaModFix/>
          </a:blip>
          <a:stretch>
            <a:fillRect/>
          </a:stretch>
        </p:blipFill>
        <p:spPr>
          <a:xfrm>
            <a:off x="1581800" y="8357725"/>
            <a:ext cx="1931275" cy="858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89" name="Google Shape;289;p30"/>
          <p:cNvSpPr txBox="1"/>
          <p:nvPr/>
        </p:nvSpPr>
        <p:spPr>
          <a:xfrm>
            <a:off x="15818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AF complications</a:t>
            </a:r>
            <a:endParaRPr>
              <a:latin typeface="Mada Black"/>
              <a:ea typeface="Mada Black"/>
              <a:cs typeface="Mada Black"/>
              <a:sym typeface="Mada Black"/>
            </a:endParaRPr>
          </a:p>
        </p:txBody>
      </p:sp>
      <p:sp>
        <p:nvSpPr>
          <p:cNvPr id="290" name="Google Shape;290;p30"/>
          <p:cNvSpPr txBox="1"/>
          <p:nvPr/>
        </p:nvSpPr>
        <p:spPr>
          <a:xfrm>
            <a:off x="247500" y="802125"/>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AF evaluation summary (From Dr slides)</a:t>
            </a:r>
            <a:endParaRPr b="1" sz="2200">
              <a:highlight>
                <a:srgbClr val="F5E9ED"/>
              </a:highlight>
              <a:latin typeface="Mada"/>
              <a:ea typeface="Mada"/>
              <a:cs typeface="Mada"/>
              <a:sym typeface="Mada"/>
            </a:endParaRPr>
          </a:p>
        </p:txBody>
      </p:sp>
      <p:sp>
        <p:nvSpPr>
          <p:cNvPr id="291" name="Google Shape;291;p30"/>
          <p:cNvSpPr txBox="1"/>
          <p:nvPr/>
        </p:nvSpPr>
        <p:spPr>
          <a:xfrm>
            <a:off x="152400" y="5125650"/>
            <a:ext cx="584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AF complications</a:t>
            </a:r>
            <a:endParaRPr b="1" sz="2200">
              <a:highlight>
                <a:srgbClr val="F5E9ED"/>
              </a:highlight>
              <a:latin typeface="Mada"/>
              <a:ea typeface="Mada"/>
              <a:cs typeface="Mada"/>
              <a:sym typeface="Mada"/>
            </a:endParaRPr>
          </a:p>
        </p:txBody>
      </p:sp>
      <p:graphicFrame>
        <p:nvGraphicFramePr>
          <p:cNvPr id="292" name="Google Shape;292;p30"/>
          <p:cNvGraphicFramePr/>
          <p:nvPr/>
        </p:nvGraphicFramePr>
        <p:xfrm>
          <a:off x="95250" y="5659050"/>
          <a:ext cx="3000000" cy="3000000"/>
        </p:xfrm>
        <a:graphic>
          <a:graphicData uri="http://schemas.openxmlformats.org/drawingml/2006/table">
            <a:tbl>
              <a:tblPr>
                <a:noFill/>
                <a:tableStyleId>{57E15042-D3CB-47D3-93F3-641BC8726E4C}</a:tableStyleId>
              </a:tblPr>
              <a:tblGrid>
                <a:gridCol w="1924700"/>
                <a:gridCol w="5401825"/>
              </a:tblGrid>
              <a:tr h="3292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Complication</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General </a:t>
                      </a:r>
                      <a:r>
                        <a:rPr b="1" lang="ar">
                          <a:solidFill>
                            <a:srgbClr val="FFFFFF"/>
                          </a:solidFill>
                          <a:latin typeface="Mada"/>
                          <a:ea typeface="Mada"/>
                          <a:cs typeface="Mada"/>
                          <a:sym typeface="Mada"/>
                        </a:rPr>
                        <a:t>Info</a:t>
                      </a:r>
                      <a:endParaRPr b="1">
                        <a:solidFill>
                          <a:srgbClr val="FFFFFF"/>
                        </a:solidFill>
                        <a:latin typeface="Mada"/>
                        <a:ea typeface="Mada"/>
                        <a:cs typeface="Mada"/>
                        <a:sym typeface="Mada"/>
                      </a:endParaRPr>
                    </a:p>
                  </a:txBody>
                  <a:tcPr marT="91425" marB="91425" marR="91425" marL="91425" anchor="ctr">
                    <a:solidFill>
                      <a:srgbClr val="9C254D"/>
                    </a:solidFill>
                  </a:tcPr>
                </a:tc>
              </a:tr>
              <a:tr h="3212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Death </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100">
                          <a:latin typeface="Mada"/>
                          <a:ea typeface="Mada"/>
                          <a:cs typeface="Mada"/>
                          <a:sym typeface="Mada"/>
                        </a:rPr>
                        <a:t>AF  </a:t>
                      </a:r>
                      <a:r>
                        <a:rPr b="1" lang="ar" sz="1100">
                          <a:solidFill>
                            <a:schemeClr val="dk1"/>
                          </a:solidFill>
                          <a:latin typeface="Mada"/>
                          <a:ea typeface="Mada"/>
                          <a:cs typeface="Mada"/>
                          <a:sym typeface="Mada"/>
                        </a:rPr>
                        <a:t>Increases mortality </a:t>
                      </a:r>
                      <a:r>
                        <a:rPr b="1" lang="ar" sz="1100">
                          <a:latin typeface="Mada"/>
                          <a:ea typeface="Mada"/>
                          <a:cs typeface="Mada"/>
                          <a:sym typeface="Mada"/>
                        </a:rPr>
                        <a:t>1.5 - 3.5 folds</a:t>
                      </a:r>
                      <a:r>
                        <a:rPr lang="ar" sz="1100">
                          <a:latin typeface="Mada"/>
                          <a:ea typeface="Mada"/>
                          <a:cs typeface="Mada"/>
                          <a:sym typeface="Mada"/>
                        </a:rPr>
                        <a:t>, due to </a:t>
                      </a:r>
                      <a:r>
                        <a:rPr lang="ar" sz="1100">
                          <a:solidFill>
                            <a:srgbClr val="1C4588"/>
                          </a:solidFill>
                          <a:latin typeface="Mada"/>
                          <a:ea typeface="Mada"/>
                          <a:cs typeface="Mada"/>
                          <a:sym typeface="Mada"/>
                        </a:rPr>
                        <a:t>sudden death</a:t>
                      </a:r>
                      <a:r>
                        <a:rPr lang="ar" sz="1100">
                          <a:latin typeface="Mada"/>
                          <a:ea typeface="Mada"/>
                          <a:cs typeface="Mada"/>
                          <a:sym typeface="Mada"/>
                        </a:rPr>
                        <a:t>, HF, </a:t>
                      </a:r>
                      <a:r>
                        <a:rPr lang="ar" sz="1100">
                          <a:latin typeface="Mada"/>
                          <a:ea typeface="Mada"/>
                          <a:cs typeface="Mada"/>
                          <a:sym typeface="Mada"/>
                        </a:rPr>
                        <a:t>comorbidities</a:t>
                      </a:r>
                      <a:r>
                        <a:rPr lang="ar" sz="1100">
                          <a:latin typeface="Mada"/>
                          <a:ea typeface="Mada"/>
                          <a:cs typeface="Mada"/>
                          <a:sym typeface="Mada"/>
                        </a:rPr>
                        <a:t> or stroke.</a:t>
                      </a:r>
                      <a:endParaRPr sz="1100">
                        <a:latin typeface="Mada"/>
                        <a:ea typeface="Mada"/>
                        <a:cs typeface="Mada"/>
                        <a:sym typeface="Mada"/>
                      </a:endParaRPr>
                    </a:p>
                  </a:txBody>
                  <a:tcPr marT="91425" marB="91425" marR="91425" marL="91425"/>
                </a:tc>
              </a:tr>
              <a:tr h="441075">
                <a:tc>
                  <a:txBody>
                    <a:bodyPr/>
                    <a:lstStyle/>
                    <a:p>
                      <a:pPr indent="0" lvl="0" marL="0" rtl="0" algn="ctr">
                        <a:spcBef>
                          <a:spcPts val="0"/>
                        </a:spcBef>
                        <a:spcAft>
                          <a:spcPts val="0"/>
                        </a:spcAft>
                        <a:buNone/>
                      </a:pPr>
                      <a:r>
                        <a:rPr b="1" lang="ar" sz="1300">
                          <a:solidFill>
                            <a:srgbClr val="FF0000"/>
                          </a:solidFill>
                          <a:latin typeface="Mada"/>
                          <a:ea typeface="Mada"/>
                          <a:cs typeface="Mada"/>
                          <a:sym typeface="Mada"/>
                        </a:rPr>
                        <a:t>Stroke</a:t>
                      </a:r>
                      <a:endParaRPr b="1" sz="1300">
                        <a:solidFill>
                          <a:srgbClr val="FF0000"/>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100">
                          <a:latin typeface="Mada"/>
                          <a:ea typeface="Mada"/>
                          <a:cs typeface="Mada"/>
                          <a:sym typeface="Mada"/>
                        </a:rPr>
                        <a:t>20-30% of all ischemic strokes </a:t>
                      </a:r>
                      <a:r>
                        <a:rPr lang="ar" sz="1100">
                          <a:solidFill>
                            <a:srgbClr val="6AA84F"/>
                          </a:solidFill>
                          <a:latin typeface="Mada"/>
                          <a:ea typeface="Mada"/>
                          <a:cs typeface="Mada"/>
                          <a:sym typeface="Mada"/>
                        </a:rPr>
                        <a:t>(preventable)</a:t>
                      </a:r>
                      <a:r>
                        <a:rPr b="1" lang="ar" sz="1100">
                          <a:latin typeface="Mada"/>
                          <a:ea typeface="Mada"/>
                          <a:cs typeface="Mada"/>
                          <a:sym typeface="Mada"/>
                        </a:rPr>
                        <a:t>  and 10% of cryptogenic strokes are due to AF</a:t>
                      </a:r>
                      <a:r>
                        <a:rPr lang="ar" sz="1100">
                          <a:latin typeface="Mada"/>
                          <a:ea typeface="Mada"/>
                          <a:cs typeface="Mada"/>
                          <a:sym typeface="Mada"/>
                        </a:rPr>
                        <a:t>. Mainly due to cardioembolic or related to comorbid vascular atheroma.</a:t>
                      </a:r>
                      <a:endParaRPr sz="1100">
                        <a:latin typeface="Mada"/>
                        <a:ea typeface="Mada"/>
                        <a:cs typeface="Mada"/>
                        <a:sym typeface="Mada"/>
                      </a:endParaRPr>
                    </a:p>
                  </a:txBody>
                  <a:tcPr marT="91425" marB="91425" marR="91425" marL="91425"/>
                </a:tc>
              </a:tr>
              <a:tr h="4410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Hospitalizations</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10-40% of AF are hospitalized every year. For AF management, related to HF or MI or AF related symptoms also for treatment of </a:t>
                      </a:r>
                      <a:r>
                        <a:rPr lang="ar" sz="1100">
                          <a:latin typeface="Mada"/>
                          <a:ea typeface="Mada"/>
                          <a:cs typeface="Mada"/>
                          <a:sym typeface="Mada"/>
                        </a:rPr>
                        <a:t>associated</a:t>
                      </a:r>
                      <a:r>
                        <a:rPr lang="ar" sz="1100">
                          <a:latin typeface="Mada"/>
                          <a:ea typeface="Mada"/>
                          <a:cs typeface="Mada"/>
                          <a:sym typeface="Mada"/>
                        </a:rPr>
                        <a:t> complications.</a:t>
                      </a:r>
                      <a:endParaRPr sz="1100">
                        <a:latin typeface="Mada"/>
                        <a:ea typeface="Mada"/>
                        <a:cs typeface="Mada"/>
                        <a:sym typeface="Mada"/>
                      </a:endParaRPr>
                    </a:p>
                  </a:txBody>
                  <a:tcPr marT="91425" marB="91425" marR="91425" marL="91425"/>
                </a:tc>
              </a:tr>
              <a:tr h="4410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Quality</a:t>
                      </a:r>
                      <a:r>
                        <a:rPr b="1" lang="ar" sz="1300">
                          <a:solidFill>
                            <a:srgbClr val="9C254D"/>
                          </a:solidFill>
                          <a:latin typeface="Mada"/>
                          <a:ea typeface="Mada"/>
                          <a:cs typeface="Mada"/>
                          <a:sym typeface="Mada"/>
                        </a:rPr>
                        <a:t> of life</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More than 60% of patients. It’s related to AF burden, comorbidities, psychological functioning and medication, distressed personality type.</a:t>
                      </a:r>
                      <a:endParaRPr sz="1100">
                        <a:latin typeface="Mada"/>
                        <a:ea typeface="Mada"/>
                        <a:cs typeface="Mada"/>
                        <a:sym typeface="Mada"/>
                      </a:endParaRPr>
                    </a:p>
                  </a:txBody>
                  <a:tcPr marT="91425" marB="91425" marR="91425" marL="91425"/>
                </a:tc>
              </a:tr>
              <a:tr h="4890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Left ventricular dysfunction (LVD) &amp; HF</a:t>
                      </a:r>
                      <a:r>
                        <a:rPr b="1" baseline="30000" lang="ar" sz="1300">
                          <a:solidFill>
                            <a:srgbClr val="9C254D"/>
                          </a:solidFill>
                          <a:latin typeface="Mada"/>
                          <a:ea typeface="Mada"/>
                          <a:cs typeface="Mada"/>
                          <a:sym typeface="Mada"/>
                        </a:rPr>
                        <a:t>1</a:t>
                      </a:r>
                      <a:endParaRPr b="1" baseline="30000"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LVD is found in 20-30% of all AF patients. Due to </a:t>
                      </a:r>
                      <a:r>
                        <a:rPr lang="ar" sz="1100">
                          <a:latin typeface="Mada"/>
                          <a:ea typeface="Mada"/>
                          <a:cs typeface="Mada"/>
                          <a:sym typeface="Mada"/>
                        </a:rPr>
                        <a:t>excessive</a:t>
                      </a:r>
                      <a:r>
                        <a:rPr lang="ar" sz="1100">
                          <a:latin typeface="Mada"/>
                          <a:ea typeface="Mada"/>
                          <a:cs typeface="Mada"/>
                          <a:sym typeface="Mada"/>
                        </a:rPr>
                        <a:t> </a:t>
                      </a:r>
                      <a:r>
                        <a:rPr lang="ar" sz="1100">
                          <a:latin typeface="Mada"/>
                          <a:ea typeface="Mada"/>
                          <a:cs typeface="Mada"/>
                          <a:sym typeface="Mada"/>
                        </a:rPr>
                        <a:t>ventricular</a:t>
                      </a:r>
                      <a:r>
                        <a:rPr lang="ar" sz="1100">
                          <a:latin typeface="Mada"/>
                          <a:ea typeface="Mada"/>
                          <a:cs typeface="Mada"/>
                          <a:sym typeface="Mada"/>
                        </a:rPr>
                        <a:t> rate, irregular </a:t>
                      </a:r>
                      <a:r>
                        <a:rPr lang="ar" sz="1100">
                          <a:latin typeface="Mada"/>
                          <a:ea typeface="Mada"/>
                          <a:cs typeface="Mada"/>
                          <a:sym typeface="Mada"/>
                        </a:rPr>
                        <a:t>ventricular</a:t>
                      </a:r>
                      <a:r>
                        <a:rPr lang="ar" sz="1100">
                          <a:latin typeface="Mada"/>
                          <a:ea typeface="Mada"/>
                          <a:cs typeface="Mada"/>
                          <a:sym typeface="Mada"/>
                        </a:rPr>
                        <a:t> contractions, a primary underlying cause of AF.</a:t>
                      </a:r>
                      <a:endParaRPr sz="1100">
                        <a:latin typeface="Mada"/>
                        <a:ea typeface="Mada"/>
                        <a:cs typeface="Mada"/>
                        <a:sym typeface="Mada"/>
                      </a:endParaRPr>
                    </a:p>
                  </a:txBody>
                  <a:tcPr marT="91425" marB="91425" marR="91425" marL="91425"/>
                </a:tc>
              </a:tr>
              <a:tr h="5067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Cognitive decline and vascular dementia</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HR 1.4/1.6 (irrespective of stroke history). Due to Brain matter lesions, inflammation or hypoperfusion and micro-embolism.</a:t>
                      </a:r>
                      <a:endParaRPr sz="1100">
                        <a:latin typeface="Mada"/>
                        <a:ea typeface="Mada"/>
                        <a:cs typeface="Mada"/>
                        <a:sym typeface="Mada"/>
                      </a:endParaRPr>
                    </a:p>
                  </a:txBody>
                  <a:tcPr marT="91425" marB="91425" marR="91425" marL="91425"/>
                </a:tc>
              </a:tr>
              <a:tr h="5067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Depression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In 16-20% of patients (even </a:t>
                      </a:r>
                      <a:r>
                        <a:rPr lang="ar" sz="1100">
                          <a:latin typeface="Mada"/>
                          <a:ea typeface="Mada"/>
                          <a:cs typeface="Mada"/>
                          <a:sym typeface="Mada"/>
                        </a:rPr>
                        <a:t>suicidal</a:t>
                      </a:r>
                      <a:r>
                        <a:rPr lang="ar" sz="1100">
                          <a:latin typeface="Mada"/>
                          <a:ea typeface="Mada"/>
                          <a:cs typeface="Mada"/>
                          <a:sym typeface="Mada"/>
                        </a:rPr>
                        <a:t> ideation). Due to severe symptoms, decreased QoL and drug side effects.</a:t>
                      </a:r>
                      <a:endParaRPr sz="1100">
                        <a:latin typeface="Mada"/>
                        <a:ea typeface="Mada"/>
                        <a:cs typeface="Mada"/>
                        <a:sym typeface="Mada"/>
                      </a:endParaRPr>
                    </a:p>
                  </a:txBody>
                  <a:tcPr marT="91425" marB="91425" marR="91425" marL="91425"/>
                </a:tc>
              </a:tr>
            </a:tbl>
          </a:graphicData>
        </a:graphic>
      </p:graphicFrame>
      <p:cxnSp>
        <p:nvCxnSpPr>
          <p:cNvPr id="293" name="Google Shape;293;p30"/>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294" name="Google Shape;294;p30"/>
          <p:cNvSpPr txBox="1"/>
          <p:nvPr/>
        </p:nvSpPr>
        <p:spPr>
          <a:xfrm>
            <a:off x="9525" y="9849650"/>
            <a:ext cx="7550400" cy="7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How does AF cause HF? By decreasing ventricular filling, pulmonary congestion and dilation of </a:t>
            </a:r>
            <a:r>
              <a:rPr lang="ar" sz="1000">
                <a:solidFill>
                  <a:srgbClr val="6AA84F"/>
                </a:solidFill>
                <a:latin typeface="Mada"/>
                <a:ea typeface="Mada"/>
                <a:cs typeface="Mada"/>
                <a:sym typeface="Mada"/>
              </a:rPr>
              <a:t>ventricles</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p:txBody>
      </p:sp>
      <p:pic>
        <p:nvPicPr>
          <p:cNvPr id="295" name="Google Shape;295;p30"/>
          <p:cNvPicPr preferRelativeResize="0"/>
          <p:nvPr/>
        </p:nvPicPr>
        <p:blipFill>
          <a:blip r:embed="rId3">
            <a:alphaModFix/>
          </a:blip>
          <a:stretch>
            <a:fillRect/>
          </a:stretch>
        </p:blipFill>
        <p:spPr>
          <a:xfrm>
            <a:off x="822211" y="1357500"/>
            <a:ext cx="5915577" cy="3568126"/>
          </a:xfrm>
          <a:prstGeom prst="rect">
            <a:avLst/>
          </a:prstGeom>
          <a:noFill/>
          <a:ln>
            <a:noFill/>
          </a:ln>
        </p:spPr>
      </p:pic>
      <p:sp>
        <p:nvSpPr>
          <p:cNvPr id="296" name="Google Shape;296;p30"/>
          <p:cNvSpPr/>
          <p:nvPr/>
        </p:nvSpPr>
        <p:spPr>
          <a:xfrm>
            <a:off x="5878875" y="952500"/>
            <a:ext cx="1619100" cy="2526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700" u="sng">
                <a:solidFill>
                  <a:schemeClr val="hlink"/>
                </a:solidFill>
                <a:latin typeface="Mada"/>
                <a:ea typeface="Mada"/>
                <a:cs typeface="Mada"/>
                <a:sym typeface="Mada"/>
                <a:hlinkClick r:id="rId4"/>
              </a:rPr>
              <a:t>Click here for a very nice summary </a:t>
            </a:r>
            <a:endParaRPr sz="700">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990000"/>
      </a:accent1>
      <a:accent2>
        <a:srgbClr val="CC4125"/>
      </a:accent2>
      <a:accent3>
        <a:srgbClr val="DD7E6B"/>
      </a:accent3>
      <a:accent4>
        <a:srgbClr val="E6B8AF"/>
      </a:accent4>
      <a:accent5>
        <a:srgbClr val="CEA320"/>
      </a:accent5>
      <a:accent6>
        <a:srgbClr val="F4CCCC"/>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