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10692000" cx="7560000"/>
  <p:notesSz cx="6858000" cy="9144000"/>
  <p:embeddedFontLst>
    <p:embeddedFont>
      <p:font typeface="Cabin"/>
      <p:regular r:id="rId32"/>
      <p:bold r:id="rId33"/>
      <p:italic r:id="rId34"/>
      <p:boldItalic r:id="rId35"/>
    </p:embeddedFont>
    <p:embeddedFont>
      <p:font typeface="Mada"/>
      <p:regular r:id="rId36"/>
      <p:bold r:id="rId37"/>
    </p:embeddedFont>
    <p:embeddedFont>
      <p:font typeface="Mada Black"/>
      <p:bold r:id="rId38"/>
    </p:embeddedFont>
    <p:embeddedFont>
      <p:font typeface="Pacifico"/>
      <p:regular r:id="rId39"/>
    </p:embeddedFont>
    <p:embeddedFont>
      <p:font typeface="Exo"/>
      <p:regular r:id="rId40"/>
      <p:bold r:id="rId41"/>
      <p:italic r:id="rId42"/>
      <p:boldItalic r:id="rId43"/>
    </p:embeddedFont>
    <p:embeddedFont>
      <p:font typeface="Alegreya"/>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E2BB91-AB88-4496-BE73-D5D1DABF2695}">
  <a:tblStyle styleId="{1BE2BB91-AB88-4496-BE73-D5D1DABF269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xo-regular.fntdata"/><Relationship Id="rId20" Type="http://schemas.openxmlformats.org/officeDocument/2006/relationships/slide" Target="slides/slide13.xml"/><Relationship Id="rId42" Type="http://schemas.openxmlformats.org/officeDocument/2006/relationships/font" Target="fonts/Exo-italic.fntdata"/><Relationship Id="rId41" Type="http://schemas.openxmlformats.org/officeDocument/2006/relationships/font" Target="fonts/Exo-bold.fntdata"/><Relationship Id="rId22" Type="http://schemas.openxmlformats.org/officeDocument/2006/relationships/slide" Target="slides/slide15.xml"/><Relationship Id="rId44" Type="http://schemas.openxmlformats.org/officeDocument/2006/relationships/font" Target="fonts/Alegreya-regular.fntdata"/><Relationship Id="rId21" Type="http://schemas.openxmlformats.org/officeDocument/2006/relationships/slide" Target="slides/slide14.xml"/><Relationship Id="rId43" Type="http://schemas.openxmlformats.org/officeDocument/2006/relationships/font" Target="fonts/Exo-boldItalic.fntdata"/><Relationship Id="rId24" Type="http://schemas.openxmlformats.org/officeDocument/2006/relationships/slide" Target="slides/slide17.xml"/><Relationship Id="rId46" Type="http://schemas.openxmlformats.org/officeDocument/2006/relationships/font" Target="fonts/Alegreya-italic.fntdata"/><Relationship Id="rId23" Type="http://schemas.openxmlformats.org/officeDocument/2006/relationships/slide" Target="slides/slide16.xml"/><Relationship Id="rId45" Type="http://schemas.openxmlformats.org/officeDocument/2006/relationships/font" Target="fonts/Alegrey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Alegreya-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Cabin-bold.fntdata"/><Relationship Id="rId10" Type="http://schemas.openxmlformats.org/officeDocument/2006/relationships/slide" Target="slides/slide3.xml"/><Relationship Id="rId32" Type="http://schemas.openxmlformats.org/officeDocument/2006/relationships/font" Target="fonts/Cabin-regular.fntdata"/><Relationship Id="rId13" Type="http://schemas.openxmlformats.org/officeDocument/2006/relationships/slide" Target="slides/slide6.xml"/><Relationship Id="rId35" Type="http://schemas.openxmlformats.org/officeDocument/2006/relationships/font" Target="fonts/Cabin-boldItalic.fntdata"/><Relationship Id="rId12" Type="http://schemas.openxmlformats.org/officeDocument/2006/relationships/slide" Target="slides/slide5.xml"/><Relationship Id="rId34" Type="http://schemas.openxmlformats.org/officeDocument/2006/relationships/font" Target="fonts/Cabin-italic.fntdata"/><Relationship Id="rId15" Type="http://schemas.openxmlformats.org/officeDocument/2006/relationships/slide" Target="slides/slide8.xml"/><Relationship Id="rId37" Type="http://schemas.openxmlformats.org/officeDocument/2006/relationships/font" Target="fonts/Mada-bold.fntdata"/><Relationship Id="rId14" Type="http://schemas.openxmlformats.org/officeDocument/2006/relationships/slide" Target="slides/slide7.xml"/><Relationship Id="rId36" Type="http://schemas.openxmlformats.org/officeDocument/2006/relationships/font" Target="fonts/Mada-regular.fntdata"/><Relationship Id="rId17" Type="http://schemas.openxmlformats.org/officeDocument/2006/relationships/slide" Target="slides/slide10.xml"/><Relationship Id="rId39" Type="http://schemas.openxmlformats.org/officeDocument/2006/relationships/font" Target="fonts/Pacifico-regular.fntdata"/><Relationship Id="rId16" Type="http://schemas.openxmlformats.org/officeDocument/2006/relationships/slide" Target="slides/slide9.xml"/><Relationship Id="rId38" Type="http://schemas.openxmlformats.org/officeDocument/2006/relationships/font" Target="fonts/MadaBlack-bold.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6632c8f1441ea955_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632c8f1441ea955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ac2b2ecb75_0_16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ac2b2ecb75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ac2b2ecb75_0_22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ac2b2ecb75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4386451445c0a6b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4386451445c0a6b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42c0536429dd85c9_3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42c0536429dd85c9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5428333cc0_1_59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5428333cc0_1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5428333cc0_1_51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5428333cc0_1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5428333cc0_1_55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5428333cc0_1_5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745937c8499a74c9_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745937c8499a74c9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5428333cc0_1_60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5428333cc0_1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731ada554da8ab6f_4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731ada554da8ab6f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5428333cc0_1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5428333cc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57c4020b1af62230_3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57c4020b1af6223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8bed8a814c_0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8bed8a814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2a57b8c35d8b138a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22" name="Google Shape;822;g2a57b8c35d8b138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fac7273a775c34_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bfac7273a775c3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ac2b2ecb75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ac2b2ecb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c2bca0dcb_1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ac2bca0dcb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5428333cc0_1_9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5428333cc0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ac2b2ecb75_0_6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ac2b2ecb75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ac2b2ecb75_0_15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ac2b2ecb7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ac2b2ecb75_0_12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ac2b2ecb75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8B691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1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2" name="Google Shape;52;p12"/>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53" name="Google Shape;53;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56" name="Google Shape;56;p1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14"/>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59" name="Google Shape;59;p14"/>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60" name="Google Shape;60;p14"/>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61" name="Google Shape;61;p14"/>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 name="Shape 62"/>
        <p:cNvGrpSpPr/>
        <p:nvPr/>
      </p:nvGrpSpPr>
      <p:grpSpPr>
        <a:xfrm>
          <a:off x="0" y="0"/>
          <a:ext cx="0" cy="0"/>
          <a:chOff x="0" y="0"/>
          <a:chExt cx="0" cy="0"/>
        </a:xfrm>
      </p:grpSpPr>
      <p:sp>
        <p:nvSpPr>
          <p:cNvPr id="63" name="Google Shape;63;p1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64" name="Google Shape;64;p15"/>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65" name="Google Shape;65;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1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68" name="Google Shape;68;p16"/>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idx="12" type="sldNum"/>
          </p:nvPr>
        </p:nvSpPr>
        <p:spPr>
          <a:xfrm>
            <a:off x="71278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400">
                <a:solidFill>
                  <a:schemeClr val="lt1"/>
                </a:solidFill>
                <a:latin typeface="Exo"/>
                <a:ea typeface="Exo"/>
                <a:cs typeface="Exo"/>
                <a:sym typeface="Exo"/>
              </a:defRPr>
            </a:lvl1pPr>
            <a:lvl2pPr lvl="1" algn="ctr">
              <a:buNone/>
              <a:defRPr b="1" sz="1400">
                <a:solidFill>
                  <a:schemeClr val="lt1"/>
                </a:solidFill>
                <a:latin typeface="Exo"/>
                <a:ea typeface="Exo"/>
                <a:cs typeface="Exo"/>
                <a:sym typeface="Exo"/>
              </a:defRPr>
            </a:lvl2pPr>
            <a:lvl3pPr lvl="2" algn="ctr">
              <a:buNone/>
              <a:defRPr b="1" sz="1400">
                <a:solidFill>
                  <a:schemeClr val="lt1"/>
                </a:solidFill>
                <a:latin typeface="Exo"/>
                <a:ea typeface="Exo"/>
                <a:cs typeface="Exo"/>
                <a:sym typeface="Exo"/>
              </a:defRPr>
            </a:lvl3pPr>
            <a:lvl4pPr lvl="3" algn="ctr">
              <a:buNone/>
              <a:defRPr b="1" sz="1400">
                <a:solidFill>
                  <a:schemeClr val="lt1"/>
                </a:solidFill>
                <a:latin typeface="Exo"/>
                <a:ea typeface="Exo"/>
                <a:cs typeface="Exo"/>
                <a:sym typeface="Exo"/>
              </a:defRPr>
            </a:lvl4pPr>
            <a:lvl5pPr lvl="4" algn="ctr">
              <a:buNone/>
              <a:defRPr b="1" sz="1400">
                <a:solidFill>
                  <a:schemeClr val="lt1"/>
                </a:solidFill>
                <a:latin typeface="Exo"/>
                <a:ea typeface="Exo"/>
                <a:cs typeface="Exo"/>
                <a:sym typeface="Exo"/>
              </a:defRPr>
            </a:lvl5pPr>
            <a:lvl6pPr lvl="5" algn="ctr">
              <a:buNone/>
              <a:defRPr b="1" sz="1400">
                <a:solidFill>
                  <a:schemeClr val="lt1"/>
                </a:solidFill>
                <a:latin typeface="Exo"/>
                <a:ea typeface="Exo"/>
                <a:cs typeface="Exo"/>
                <a:sym typeface="Exo"/>
              </a:defRPr>
            </a:lvl6pPr>
            <a:lvl7pPr lvl="6" algn="ctr">
              <a:buNone/>
              <a:defRPr b="1" sz="1400">
                <a:solidFill>
                  <a:schemeClr val="lt1"/>
                </a:solidFill>
                <a:latin typeface="Exo"/>
                <a:ea typeface="Exo"/>
                <a:cs typeface="Exo"/>
                <a:sym typeface="Exo"/>
              </a:defRPr>
            </a:lvl7pPr>
            <a:lvl8pPr lvl="7" algn="ctr">
              <a:buNone/>
              <a:defRPr b="1" sz="1400">
                <a:solidFill>
                  <a:schemeClr val="lt1"/>
                </a:solidFill>
                <a:latin typeface="Exo"/>
                <a:ea typeface="Exo"/>
                <a:cs typeface="Exo"/>
                <a:sym typeface="Exo"/>
              </a:defRPr>
            </a:lvl8pPr>
            <a:lvl9pPr lvl="8"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6" name="Google Shape;16;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7" name="Google Shape;17;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cxnSp>
        <p:nvCxnSpPr>
          <p:cNvPr id="27" name="Google Shape;27;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8" name="Google Shape;28;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
        <p:nvSpPr>
          <p:cNvPr id="29" name="Google Shape;29;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sp>
        <p:nvSpPr>
          <p:cNvPr id="31" name="Google Shape;31;p7"/>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32" name="Google Shape;32;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3" name="Google Shape;33;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6" name="Google Shape;36;p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10"/>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3" name="Google Shape;43;p10"/>
          <p:cNvSpPr/>
          <p:nvPr/>
        </p:nvSpPr>
        <p:spPr>
          <a:xfrm rot="-10799591">
            <a:off x="1747" y="382"/>
            <a:ext cx="7556400" cy="396000"/>
          </a:xfrm>
          <a:prstGeom prst="snip2SameRect">
            <a:avLst>
              <a:gd fmla="val 50000" name="adj1"/>
              <a:gd fmla="val 0" name="adj2"/>
            </a:avLst>
          </a:prstGeom>
          <a:solidFill>
            <a:srgbClr val="8B691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4" name="Google Shape;44;p10"/>
          <p:cNvSpPr/>
          <p:nvPr/>
        </p:nvSpPr>
        <p:spPr>
          <a:xfrm>
            <a:off x="-95250" y="847725"/>
            <a:ext cx="1677000" cy="503700"/>
          </a:xfrm>
          <a:prstGeom prst="roundRect">
            <a:avLst>
              <a:gd fmla="val 16667" name="adj"/>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0"/>
          <p:cNvSpPr/>
          <p:nvPr/>
        </p:nvSpPr>
        <p:spPr>
          <a:xfrm>
            <a:off x="-95252" y="1566127"/>
            <a:ext cx="1677000" cy="503700"/>
          </a:xfrm>
          <a:prstGeom prst="roundRect">
            <a:avLst>
              <a:gd fmla="val 16667" name="adj"/>
            </a:avLst>
          </a:prstGeom>
          <a:solidFill>
            <a:srgbClr val="E0A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11"/>
          <p:cNvSpPr txBox="1"/>
          <p:nvPr>
            <p:ph idx="12" type="sldNum"/>
          </p:nvPr>
        </p:nvSpPr>
        <p:spPr>
          <a:xfrm>
            <a:off x="71278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400">
                <a:solidFill>
                  <a:schemeClr val="lt1"/>
                </a:solidFill>
                <a:latin typeface="Exo"/>
                <a:ea typeface="Exo"/>
                <a:cs typeface="Exo"/>
                <a:sym typeface="Exo"/>
              </a:defRPr>
            </a:lvl1pPr>
            <a:lvl2pPr lvl="1" rtl="0" algn="ctr">
              <a:buNone/>
              <a:defRPr b="1" sz="1400">
                <a:solidFill>
                  <a:schemeClr val="lt1"/>
                </a:solidFill>
                <a:latin typeface="Exo"/>
                <a:ea typeface="Exo"/>
                <a:cs typeface="Exo"/>
                <a:sym typeface="Exo"/>
              </a:defRPr>
            </a:lvl2pPr>
            <a:lvl3pPr lvl="2" rtl="0" algn="ctr">
              <a:buNone/>
              <a:defRPr b="1" sz="1400">
                <a:solidFill>
                  <a:schemeClr val="lt1"/>
                </a:solidFill>
                <a:latin typeface="Exo"/>
                <a:ea typeface="Exo"/>
                <a:cs typeface="Exo"/>
                <a:sym typeface="Exo"/>
              </a:defRPr>
            </a:lvl3pPr>
            <a:lvl4pPr lvl="3" rtl="0" algn="ctr">
              <a:buNone/>
              <a:defRPr b="1" sz="1400">
                <a:solidFill>
                  <a:schemeClr val="lt1"/>
                </a:solidFill>
                <a:latin typeface="Exo"/>
                <a:ea typeface="Exo"/>
                <a:cs typeface="Exo"/>
                <a:sym typeface="Exo"/>
              </a:defRPr>
            </a:lvl4pPr>
            <a:lvl5pPr lvl="4" rtl="0" algn="ctr">
              <a:buNone/>
              <a:defRPr b="1" sz="1400">
                <a:solidFill>
                  <a:schemeClr val="lt1"/>
                </a:solidFill>
                <a:latin typeface="Exo"/>
                <a:ea typeface="Exo"/>
                <a:cs typeface="Exo"/>
                <a:sym typeface="Exo"/>
              </a:defRPr>
            </a:lvl5pPr>
            <a:lvl6pPr lvl="5" rtl="0" algn="ctr">
              <a:buNone/>
              <a:defRPr b="1" sz="1400">
                <a:solidFill>
                  <a:schemeClr val="lt1"/>
                </a:solidFill>
                <a:latin typeface="Exo"/>
                <a:ea typeface="Exo"/>
                <a:cs typeface="Exo"/>
                <a:sym typeface="Exo"/>
              </a:defRPr>
            </a:lvl6pPr>
            <a:lvl7pPr lvl="6" rtl="0" algn="ctr">
              <a:buNone/>
              <a:defRPr b="1" sz="1400">
                <a:solidFill>
                  <a:schemeClr val="lt1"/>
                </a:solidFill>
                <a:latin typeface="Exo"/>
                <a:ea typeface="Exo"/>
                <a:cs typeface="Exo"/>
                <a:sym typeface="Exo"/>
              </a:defRPr>
            </a:lvl7pPr>
            <a:lvl8pPr lvl="7" rtl="0" algn="ctr">
              <a:buNone/>
              <a:defRPr b="1" sz="1400">
                <a:solidFill>
                  <a:schemeClr val="lt1"/>
                </a:solidFill>
                <a:latin typeface="Exo"/>
                <a:ea typeface="Exo"/>
                <a:cs typeface="Exo"/>
                <a:sym typeface="Exo"/>
              </a:defRPr>
            </a:lvl8pPr>
            <a:lvl9pPr lvl="8" rtl="0" algn="ctr">
              <a:buNone/>
              <a:defRPr b="1" sz="14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48" name="Google Shape;48;p1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49" name="Google Shape;49;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 name="Shape 37"/>
        <p:cNvGrpSpPr/>
        <p:nvPr/>
      </p:nvGrpSpPr>
      <p:grpSpPr>
        <a:xfrm>
          <a:off x="0" y="0"/>
          <a:ext cx="0" cy="0"/>
          <a:chOff x="0" y="0"/>
          <a:chExt cx="0" cy="0"/>
        </a:xfrm>
      </p:grpSpPr>
      <p:sp>
        <p:nvSpPr>
          <p:cNvPr id="38" name="Google Shape;38;p9"/>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39" name="Google Shape;39;p9"/>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40" name="Google Shape;40;p9"/>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13.jpg"/><Relationship Id="rId6" Type="http://schemas.openxmlformats.org/officeDocument/2006/relationships/image" Target="../media/image16.jpg"/><Relationship Id="rId7" Type="http://schemas.openxmlformats.org/officeDocument/2006/relationships/image" Target="../media/image11.jpg"/><Relationship Id="rId8"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31.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30.jpg"/><Relationship Id="rId5"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hyperlink" Target="https://forms.gle/5bhKW2hufJ2NrmJP7" TargetMode="Externa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5.jp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7"/>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grpSp>
        <p:nvGrpSpPr>
          <p:cNvPr id="74" name="Google Shape;74;p17"/>
          <p:cNvGrpSpPr/>
          <p:nvPr/>
        </p:nvGrpSpPr>
        <p:grpSpPr>
          <a:xfrm>
            <a:off x="2184318" y="1289538"/>
            <a:ext cx="3191365" cy="2785375"/>
            <a:chOff x="1955342" y="1832341"/>
            <a:chExt cx="463902" cy="358045"/>
          </a:xfrm>
        </p:grpSpPr>
        <p:sp>
          <p:nvSpPr>
            <p:cNvPr id="75" name="Google Shape;75;p17"/>
            <p:cNvSpPr/>
            <p:nvPr/>
          </p:nvSpPr>
          <p:spPr>
            <a:xfrm>
              <a:off x="2097766" y="1911098"/>
              <a:ext cx="79440" cy="279288"/>
            </a:xfrm>
            <a:custGeom>
              <a:rect b="b" l="l" r="r" t="t"/>
              <a:pathLst>
                <a:path extrusionOk="0" h="8958" w="2548">
                  <a:moveTo>
                    <a:pt x="1789" y="0"/>
                  </a:moveTo>
                  <a:cubicBezTo>
                    <a:pt x="1663" y="0"/>
                    <a:pt x="1565" y="102"/>
                    <a:pt x="1565" y="224"/>
                  </a:cubicBezTo>
                  <a:lnTo>
                    <a:pt x="1565" y="518"/>
                  </a:lnTo>
                  <a:cubicBezTo>
                    <a:pt x="1565" y="1116"/>
                    <a:pt x="1170" y="1604"/>
                    <a:pt x="686" y="1604"/>
                  </a:cubicBezTo>
                  <a:lnTo>
                    <a:pt x="225" y="1604"/>
                  </a:lnTo>
                  <a:cubicBezTo>
                    <a:pt x="101" y="1604"/>
                    <a:pt x="1" y="1705"/>
                    <a:pt x="1" y="1828"/>
                  </a:cubicBezTo>
                  <a:cubicBezTo>
                    <a:pt x="1" y="1904"/>
                    <a:pt x="40" y="1971"/>
                    <a:pt x="98" y="2013"/>
                  </a:cubicBezTo>
                  <a:cubicBezTo>
                    <a:pt x="54" y="2055"/>
                    <a:pt x="27" y="2112"/>
                    <a:pt x="27" y="2175"/>
                  </a:cubicBezTo>
                  <a:cubicBezTo>
                    <a:pt x="27" y="2300"/>
                    <a:pt x="128" y="2399"/>
                    <a:pt x="251" y="2399"/>
                  </a:cubicBezTo>
                  <a:lnTo>
                    <a:pt x="713" y="2399"/>
                  </a:lnTo>
                  <a:cubicBezTo>
                    <a:pt x="1478" y="2399"/>
                    <a:pt x="2100" y="3020"/>
                    <a:pt x="2100" y="3785"/>
                  </a:cubicBezTo>
                  <a:lnTo>
                    <a:pt x="2100" y="8733"/>
                  </a:lnTo>
                  <a:cubicBezTo>
                    <a:pt x="2100" y="8857"/>
                    <a:pt x="2201" y="8957"/>
                    <a:pt x="2324" y="8957"/>
                  </a:cubicBezTo>
                  <a:cubicBezTo>
                    <a:pt x="2447" y="8957"/>
                    <a:pt x="2548" y="8856"/>
                    <a:pt x="2548" y="8733"/>
                  </a:cubicBezTo>
                  <a:lnTo>
                    <a:pt x="2548" y="3786"/>
                  </a:lnTo>
                  <a:cubicBezTo>
                    <a:pt x="2548" y="2897"/>
                    <a:pt x="1912" y="2153"/>
                    <a:pt x="1072" y="1987"/>
                  </a:cubicBezTo>
                  <a:cubicBezTo>
                    <a:pt x="1615" y="1796"/>
                    <a:pt x="2013" y="1210"/>
                    <a:pt x="2013" y="518"/>
                  </a:cubicBezTo>
                  <a:lnTo>
                    <a:pt x="2013" y="224"/>
                  </a:lnTo>
                  <a:cubicBezTo>
                    <a:pt x="2013" y="100"/>
                    <a:pt x="1912" y="0"/>
                    <a:pt x="1789" y="0"/>
                  </a:cubicBezTo>
                  <a:close/>
                </a:path>
              </a:pathLst>
            </a:custGeom>
            <a:solidFill>
              <a:srgbClr val="FC4F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7"/>
            <p:cNvSpPr/>
            <p:nvPr/>
          </p:nvSpPr>
          <p:spPr>
            <a:xfrm>
              <a:off x="1955342" y="1832372"/>
              <a:ext cx="167641" cy="285711"/>
            </a:xfrm>
            <a:custGeom>
              <a:rect b="b" l="l" r="r" t="t"/>
              <a:pathLst>
                <a:path extrusionOk="0" h="9164" w="5377">
                  <a:moveTo>
                    <a:pt x="2954" y="0"/>
                  </a:moveTo>
                  <a:cubicBezTo>
                    <a:pt x="2626" y="0"/>
                    <a:pt x="2302" y="76"/>
                    <a:pt x="2007" y="221"/>
                  </a:cubicBezTo>
                  <a:cubicBezTo>
                    <a:pt x="1542" y="458"/>
                    <a:pt x="1295" y="789"/>
                    <a:pt x="1290" y="789"/>
                  </a:cubicBezTo>
                  <a:cubicBezTo>
                    <a:pt x="1290" y="789"/>
                    <a:pt x="1290" y="789"/>
                    <a:pt x="1290" y="789"/>
                  </a:cubicBezTo>
                  <a:cubicBezTo>
                    <a:pt x="1250" y="840"/>
                    <a:pt x="1211" y="893"/>
                    <a:pt x="1175" y="947"/>
                  </a:cubicBezTo>
                  <a:cubicBezTo>
                    <a:pt x="397" y="2118"/>
                    <a:pt x="1" y="3339"/>
                    <a:pt x="1" y="4580"/>
                  </a:cubicBezTo>
                  <a:cubicBezTo>
                    <a:pt x="1" y="5820"/>
                    <a:pt x="397" y="7044"/>
                    <a:pt x="1176" y="8212"/>
                  </a:cubicBezTo>
                  <a:cubicBezTo>
                    <a:pt x="1587" y="8831"/>
                    <a:pt x="2263" y="9163"/>
                    <a:pt x="2953" y="9163"/>
                  </a:cubicBezTo>
                  <a:cubicBezTo>
                    <a:pt x="3352" y="9163"/>
                    <a:pt x="3756" y="9051"/>
                    <a:pt x="4116" y="8817"/>
                  </a:cubicBezTo>
                  <a:cubicBezTo>
                    <a:pt x="5108" y="8169"/>
                    <a:pt x="5359" y="6813"/>
                    <a:pt x="4709" y="5824"/>
                  </a:cubicBezTo>
                  <a:cubicBezTo>
                    <a:pt x="4703" y="5816"/>
                    <a:pt x="4696" y="5804"/>
                    <a:pt x="4690" y="5795"/>
                  </a:cubicBezTo>
                  <a:cubicBezTo>
                    <a:pt x="4551" y="5580"/>
                    <a:pt x="4557" y="5310"/>
                    <a:pt x="4690" y="5093"/>
                  </a:cubicBezTo>
                  <a:cubicBezTo>
                    <a:pt x="4781" y="4948"/>
                    <a:pt x="4833" y="4770"/>
                    <a:pt x="4833" y="4581"/>
                  </a:cubicBezTo>
                  <a:cubicBezTo>
                    <a:pt x="4833" y="4392"/>
                    <a:pt x="4781" y="4215"/>
                    <a:pt x="4690" y="4069"/>
                  </a:cubicBezTo>
                  <a:cubicBezTo>
                    <a:pt x="4557" y="3857"/>
                    <a:pt x="4550" y="3585"/>
                    <a:pt x="4687" y="3373"/>
                  </a:cubicBezTo>
                  <a:cubicBezTo>
                    <a:pt x="4700" y="3352"/>
                    <a:pt x="4712" y="3334"/>
                    <a:pt x="4725" y="3315"/>
                  </a:cubicBezTo>
                  <a:cubicBezTo>
                    <a:pt x="5377" y="2335"/>
                    <a:pt x="5114" y="1010"/>
                    <a:pt x="4132" y="359"/>
                  </a:cubicBezTo>
                  <a:cubicBezTo>
                    <a:pt x="3769" y="116"/>
                    <a:pt x="3359" y="0"/>
                    <a:pt x="2954" y="0"/>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7"/>
            <p:cNvSpPr/>
            <p:nvPr/>
          </p:nvSpPr>
          <p:spPr>
            <a:xfrm>
              <a:off x="1955405" y="1832341"/>
              <a:ext cx="106440" cy="285835"/>
            </a:xfrm>
            <a:custGeom>
              <a:rect b="b" l="l" r="r" t="t"/>
              <a:pathLst>
                <a:path extrusionOk="0" h="9168" w="3414">
                  <a:moveTo>
                    <a:pt x="2950" y="1"/>
                  </a:moveTo>
                  <a:cubicBezTo>
                    <a:pt x="2623" y="1"/>
                    <a:pt x="2299" y="76"/>
                    <a:pt x="2004" y="221"/>
                  </a:cubicBezTo>
                  <a:cubicBezTo>
                    <a:pt x="1732" y="354"/>
                    <a:pt x="1498" y="550"/>
                    <a:pt x="1288" y="795"/>
                  </a:cubicBezTo>
                  <a:cubicBezTo>
                    <a:pt x="1248" y="845"/>
                    <a:pt x="1209" y="897"/>
                    <a:pt x="1173" y="952"/>
                  </a:cubicBezTo>
                  <a:cubicBezTo>
                    <a:pt x="393" y="2120"/>
                    <a:pt x="0" y="3342"/>
                    <a:pt x="0" y="4583"/>
                  </a:cubicBezTo>
                  <a:cubicBezTo>
                    <a:pt x="0" y="5825"/>
                    <a:pt x="393" y="7048"/>
                    <a:pt x="1174" y="8218"/>
                  </a:cubicBezTo>
                  <a:cubicBezTo>
                    <a:pt x="1585" y="8833"/>
                    <a:pt x="2261" y="9167"/>
                    <a:pt x="2951" y="9167"/>
                  </a:cubicBezTo>
                  <a:cubicBezTo>
                    <a:pt x="3104" y="9167"/>
                    <a:pt x="3260" y="9151"/>
                    <a:pt x="3413" y="9117"/>
                  </a:cubicBezTo>
                  <a:cubicBezTo>
                    <a:pt x="2894" y="9000"/>
                    <a:pt x="2417" y="8693"/>
                    <a:pt x="2099" y="8216"/>
                  </a:cubicBezTo>
                  <a:cubicBezTo>
                    <a:pt x="1320" y="7047"/>
                    <a:pt x="925" y="5822"/>
                    <a:pt x="925" y="4582"/>
                  </a:cubicBezTo>
                  <a:cubicBezTo>
                    <a:pt x="925" y="3342"/>
                    <a:pt x="1320" y="2120"/>
                    <a:pt x="2098" y="952"/>
                  </a:cubicBezTo>
                  <a:cubicBezTo>
                    <a:pt x="2134" y="897"/>
                    <a:pt x="2173" y="845"/>
                    <a:pt x="2213" y="795"/>
                  </a:cubicBezTo>
                  <a:lnTo>
                    <a:pt x="2929" y="221"/>
                  </a:lnTo>
                  <a:cubicBezTo>
                    <a:pt x="3082" y="146"/>
                    <a:pt x="3246" y="89"/>
                    <a:pt x="3412" y="52"/>
                  </a:cubicBezTo>
                  <a:cubicBezTo>
                    <a:pt x="3259" y="17"/>
                    <a:pt x="3104" y="1"/>
                    <a:pt x="2950" y="1"/>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7"/>
            <p:cNvSpPr/>
            <p:nvPr/>
          </p:nvSpPr>
          <p:spPr>
            <a:xfrm>
              <a:off x="2197194" y="1911098"/>
              <a:ext cx="79409" cy="279288"/>
            </a:xfrm>
            <a:custGeom>
              <a:rect b="b" l="l" r="r" t="t"/>
              <a:pathLst>
                <a:path extrusionOk="0" h="8958" w="2547">
                  <a:moveTo>
                    <a:pt x="760" y="0"/>
                  </a:moveTo>
                  <a:cubicBezTo>
                    <a:pt x="637" y="0"/>
                    <a:pt x="536" y="100"/>
                    <a:pt x="536" y="224"/>
                  </a:cubicBezTo>
                  <a:lnTo>
                    <a:pt x="536" y="518"/>
                  </a:lnTo>
                  <a:cubicBezTo>
                    <a:pt x="536" y="1210"/>
                    <a:pt x="933" y="1796"/>
                    <a:pt x="1477" y="1987"/>
                  </a:cubicBezTo>
                  <a:cubicBezTo>
                    <a:pt x="637" y="2153"/>
                    <a:pt x="1" y="2897"/>
                    <a:pt x="1" y="3786"/>
                  </a:cubicBezTo>
                  <a:lnTo>
                    <a:pt x="1" y="8733"/>
                  </a:lnTo>
                  <a:cubicBezTo>
                    <a:pt x="1" y="8856"/>
                    <a:pt x="102" y="8957"/>
                    <a:pt x="225" y="8957"/>
                  </a:cubicBezTo>
                  <a:cubicBezTo>
                    <a:pt x="348" y="8957"/>
                    <a:pt x="449" y="8857"/>
                    <a:pt x="449" y="8733"/>
                  </a:cubicBezTo>
                  <a:lnTo>
                    <a:pt x="449" y="3785"/>
                  </a:lnTo>
                  <a:cubicBezTo>
                    <a:pt x="449" y="3020"/>
                    <a:pt x="1070" y="2399"/>
                    <a:pt x="1834" y="2399"/>
                  </a:cubicBezTo>
                  <a:lnTo>
                    <a:pt x="2296" y="2399"/>
                  </a:lnTo>
                  <a:cubicBezTo>
                    <a:pt x="2419" y="2399"/>
                    <a:pt x="2520" y="2300"/>
                    <a:pt x="2520" y="2175"/>
                  </a:cubicBezTo>
                  <a:cubicBezTo>
                    <a:pt x="2520" y="2112"/>
                    <a:pt x="2494" y="2055"/>
                    <a:pt x="2451" y="2013"/>
                  </a:cubicBezTo>
                  <a:cubicBezTo>
                    <a:pt x="2509" y="1971"/>
                    <a:pt x="2546" y="1904"/>
                    <a:pt x="2546" y="1828"/>
                  </a:cubicBezTo>
                  <a:cubicBezTo>
                    <a:pt x="2546" y="1705"/>
                    <a:pt x="2447" y="1604"/>
                    <a:pt x="2322" y="1604"/>
                  </a:cubicBezTo>
                  <a:lnTo>
                    <a:pt x="1861" y="1604"/>
                  </a:lnTo>
                  <a:cubicBezTo>
                    <a:pt x="1377" y="1604"/>
                    <a:pt x="984" y="1116"/>
                    <a:pt x="984" y="518"/>
                  </a:cubicBezTo>
                  <a:lnTo>
                    <a:pt x="984" y="224"/>
                  </a:lnTo>
                  <a:cubicBezTo>
                    <a:pt x="984" y="102"/>
                    <a:pt x="882" y="0"/>
                    <a:pt x="760" y="0"/>
                  </a:cubicBezTo>
                  <a:close/>
                </a:path>
              </a:pathLst>
            </a:custGeom>
            <a:solidFill>
              <a:srgbClr val="57C2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7"/>
            <p:cNvSpPr/>
            <p:nvPr/>
          </p:nvSpPr>
          <p:spPr>
            <a:xfrm>
              <a:off x="2251601" y="1832466"/>
              <a:ext cx="167641" cy="285711"/>
            </a:xfrm>
            <a:custGeom>
              <a:rect b="b" l="l" r="r" t="t"/>
              <a:pathLst>
                <a:path extrusionOk="0" h="9164" w="5377">
                  <a:moveTo>
                    <a:pt x="2425" y="1"/>
                  </a:moveTo>
                  <a:cubicBezTo>
                    <a:pt x="2019" y="1"/>
                    <a:pt x="1609" y="117"/>
                    <a:pt x="1245" y="358"/>
                  </a:cubicBezTo>
                  <a:cubicBezTo>
                    <a:pt x="266" y="1010"/>
                    <a:pt x="0" y="2336"/>
                    <a:pt x="652" y="3315"/>
                  </a:cubicBezTo>
                  <a:cubicBezTo>
                    <a:pt x="665" y="3335"/>
                    <a:pt x="678" y="3352"/>
                    <a:pt x="690" y="3372"/>
                  </a:cubicBezTo>
                  <a:cubicBezTo>
                    <a:pt x="826" y="3583"/>
                    <a:pt x="819" y="3855"/>
                    <a:pt x="687" y="4071"/>
                  </a:cubicBezTo>
                  <a:cubicBezTo>
                    <a:pt x="596" y="4215"/>
                    <a:pt x="544" y="4392"/>
                    <a:pt x="544" y="4581"/>
                  </a:cubicBezTo>
                  <a:cubicBezTo>
                    <a:pt x="544" y="4772"/>
                    <a:pt x="596" y="4947"/>
                    <a:pt x="687" y="5093"/>
                  </a:cubicBezTo>
                  <a:cubicBezTo>
                    <a:pt x="820" y="5309"/>
                    <a:pt x="824" y="5583"/>
                    <a:pt x="687" y="5795"/>
                  </a:cubicBezTo>
                  <a:cubicBezTo>
                    <a:pt x="681" y="5805"/>
                    <a:pt x="676" y="5815"/>
                    <a:pt x="668" y="5824"/>
                  </a:cubicBezTo>
                  <a:cubicBezTo>
                    <a:pt x="18" y="6813"/>
                    <a:pt x="269" y="8170"/>
                    <a:pt x="1261" y="8816"/>
                  </a:cubicBezTo>
                  <a:cubicBezTo>
                    <a:pt x="1621" y="9052"/>
                    <a:pt x="2026" y="9163"/>
                    <a:pt x="2425" y="9163"/>
                  </a:cubicBezTo>
                  <a:cubicBezTo>
                    <a:pt x="3114" y="9163"/>
                    <a:pt x="3791" y="8829"/>
                    <a:pt x="4201" y="8214"/>
                  </a:cubicBezTo>
                  <a:cubicBezTo>
                    <a:pt x="4980" y="7044"/>
                    <a:pt x="5377" y="5821"/>
                    <a:pt x="5377" y="4579"/>
                  </a:cubicBezTo>
                  <a:cubicBezTo>
                    <a:pt x="5377" y="3338"/>
                    <a:pt x="4982" y="2116"/>
                    <a:pt x="4203" y="948"/>
                  </a:cubicBezTo>
                  <a:cubicBezTo>
                    <a:pt x="4167" y="893"/>
                    <a:pt x="4126" y="843"/>
                    <a:pt x="4089" y="791"/>
                  </a:cubicBezTo>
                  <a:cubicBezTo>
                    <a:pt x="3896" y="516"/>
                    <a:pt x="3378" y="221"/>
                    <a:pt x="3370" y="221"/>
                  </a:cubicBezTo>
                  <a:cubicBezTo>
                    <a:pt x="3370" y="221"/>
                    <a:pt x="3370" y="221"/>
                    <a:pt x="3370" y="221"/>
                  </a:cubicBezTo>
                  <a:cubicBezTo>
                    <a:pt x="3076" y="76"/>
                    <a:pt x="2752" y="1"/>
                    <a:pt x="2425" y="1"/>
                  </a:cubicBezTo>
                  <a:close/>
                </a:path>
              </a:pathLst>
            </a:custGeom>
            <a:solidFill>
              <a:srgbClr val="FD70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a:off x="2310653" y="1832372"/>
              <a:ext cx="108591" cy="285742"/>
            </a:xfrm>
            <a:custGeom>
              <a:rect b="b" l="l" r="r" t="t"/>
              <a:pathLst>
                <a:path extrusionOk="0" h="9165" w="3483">
                  <a:moveTo>
                    <a:pt x="533" y="0"/>
                  </a:moveTo>
                  <a:cubicBezTo>
                    <a:pt x="355" y="0"/>
                    <a:pt x="177" y="22"/>
                    <a:pt x="2" y="67"/>
                  </a:cubicBezTo>
                  <a:cubicBezTo>
                    <a:pt x="145" y="103"/>
                    <a:pt x="283" y="153"/>
                    <a:pt x="416" y="220"/>
                  </a:cubicBezTo>
                  <a:lnTo>
                    <a:pt x="1132" y="794"/>
                  </a:lnTo>
                  <a:cubicBezTo>
                    <a:pt x="1171" y="844"/>
                    <a:pt x="1212" y="896"/>
                    <a:pt x="1248" y="951"/>
                  </a:cubicBezTo>
                  <a:cubicBezTo>
                    <a:pt x="2025" y="2119"/>
                    <a:pt x="2420" y="3341"/>
                    <a:pt x="2420" y="4582"/>
                  </a:cubicBezTo>
                  <a:cubicBezTo>
                    <a:pt x="2420" y="5824"/>
                    <a:pt x="2024" y="7047"/>
                    <a:pt x="1245" y="8217"/>
                  </a:cubicBezTo>
                  <a:cubicBezTo>
                    <a:pt x="941" y="8672"/>
                    <a:pt x="492" y="8974"/>
                    <a:pt x="0" y="9098"/>
                  </a:cubicBezTo>
                  <a:cubicBezTo>
                    <a:pt x="175" y="9143"/>
                    <a:pt x="353" y="9165"/>
                    <a:pt x="529" y="9165"/>
                  </a:cubicBezTo>
                  <a:cubicBezTo>
                    <a:pt x="1219" y="9165"/>
                    <a:pt x="1895" y="8832"/>
                    <a:pt x="2306" y="8215"/>
                  </a:cubicBezTo>
                  <a:cubicBezTo>
                    <a:pt x="3085" y="7046"/>
                    <a:pt x="3481" y="5821"/>
                    <a:pt x="3481" y="4581"/>
                  </a:cubicBezTo>
                  <a:cubicBezTo>
                    <a:pt x="3483" y="3341"/>
                    <a:pt x="3088" y="2119"/>
                    <a:pt x="2310" y="951"/>
                  </a:cubicBezTo>
                  <a:cubicBezTo>
                    <a:pt x="2274" y="896"/>
                    <a:pt x="2234" y="844"/>
                    <a:pt x="2195" y="794"/>
                  </a:cubicBezTo>
                  <a:cubicBezTo>
                    <a:pt x="1979" y="554"/>
                    <a:pt x="1742" y="360"/>
                    <a:pt x="1479" y="220"/>
                  </a:cubicBezTo>
                  <a:cubicBezTo>
                    <a:pt x="1185" y="75"/>
                    <a:pt x="860" y="0"/>
                    <a:pt x="533" y="0"/>
                  </a:cubicBezTo>
                  <a:close/>
                </a:path>
              </a:pathLst>
            </a:custGeom>
            <a:solidFill>
              <a:srgbClr val="FC5A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Editing file</a:t>
            </a:r>
            <a:endParaRPr b="1" sz="2000" u="sng">
              <a:solidFill>
                <a:srgbClr val="FFFFFF"/>
              </a:solidFill>
              <a:latin typeface="Mada"/>
              <a:ea typeface="Mada"/>
              <a:cs typeface="Mada"/>
              <a:sym typeface="Mada"/>
            </a:endParaRPr>
          </a:p>
        </p:txBody>
      </p:sp>
      <p:sp>
        <p:nvSpPr>
          <p:cNvPr id="82" name="Google Shape;82;p17"/>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Lecture 20</a:t>
            </a:r>
            <a:endParaRPr sz="2200">
              <a:latin typeface="Mada"/>
              <a:ea typeface="Mada"/>
              <a:cs typeface="Mada"/>
              <a:sym typeface="Mada"/>
            </a:endParaRPr>
          </a:p>
        </p:txBody>
      </p:sp>
      <p:sp>
        <p:nvSpPr>
          <p:cNvPr id="83" name="Google Shape;83;p17"/>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SzPts val="1700"/>
              <a:buFont typeface="Mada"/>
              <a:buChar char="★"/>
            </a:pPr>
            <a:r>
              <a:rPr lang="ar" sz="1700">
                <a:latin typeface="Mada"/>
                <a:ea typeface="Mada"/>
                <a:cs typeface="Mada"/>
                <a:sym typeface="Mada"/>
              </a:rPr>
              <a:t> </a:t>
            </a:r>
            <a:r>
              <a:rPr lang="ar" sz="1700">
                <a:latin typeface="Mada"/>
                <a:ea typeface="Mada"/>
                <a:cs typeface="Mada"/>
                <a:sym typeface="Mada"/>
              </a:rPr>
              <a:t>Understand the physiology / pathophysiology of Glomerular structure. </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Recognize Normal &amp; abnormal urine analysis in making diagnosis of Glomerular Disease vs Non-Glomerular disease </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Recognize the differences between Nephritic &amp; Nephrotic Glomerular diseases. </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To recognize the early features of Glomerular diseases before it is too late! Early Dx &amp; Rx makes a huge difference </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To learn the common causes of Nephrotic &amp; Nephritic renal diseases.</a:t>
            </a:r>
            <a:endParaRPr sz="1700">
              <a:latin typeface="Mada"/>
              <a:ea typeface="Mada"/>
              <a:cs typeface="Mada"/>
              <a:sym typeface="Mada"/>
            </a:endParaRPr>
          </a:p>
        </p:txBody>
      </p:sp>
      <p:sp>
        <p:nvSpPr>
          <p:cNvPr id="84" name="Google Shape;84;p17"/>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Glomerular diseases</a:t>
            </a:r>
            <a:endParaRPr b="1" sz="3600">
              <a:solidFill>
                <a:schemeClr val="accent1"/>
              </a:solidFill>
              <a:latin typeface="Mada"/>
              <a:ea typeface="Mada"/>
              <a:cs typeface="Mada"/>
              <a:sym typeface="Mada"/>
            </a:endParaRPr>
          </a:p>
        </p:txBody>
      </p:sp>
      <p:sp>
        <p:nvSpPr>
          <p:cNvPr id="85" name="Google Shape;85;p17"/>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6" name="Google Shape;86;p17"/>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87" name="Google Shape;87;p17"/>
          <p:cNvGrpSpPr/>
          <p:nvPr/>
        </p:nvGrpSpPr>
        <p:grpSpPr>
          <a:xfrm>
            <a:off x="1046700" y="9957725"/>
            <a:ext cx="5434699" cy="734050"/>
            <a:chOff x="1442323" y="11224701"/>
            <a:chExt cx="7792800" cy="734050"/>
          </a:xfrm>
        </p:grpSpPr>
        <p:sp>
          <p:nvSpPr>
            <p:cNvPr id="88" name="Google Shape;88;p17"/>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89" name="Google Shape;89;p17"/>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pic>
        <p:nvPicPr>
          <p:cNvPr id="90" name="Google Shape;90;p17"/>
          <p:cNvPicPr preferRelativeResize="0"/>
          <p:nvPr/>
        </p:nvPicPr>
        <p:blipFill rotWithShape="1">
          <a:blip r:embed="rId4">
            <a:alphaModFix/>
          </a:blip>
          <a:srcRect b="15002" l="0" r="0" t="0"/>
          <a:stretch/>
        </p:blipFill>
        <p:spPr>
          <a:xfrm>
            <a:off x="5181150" y="482025"/>
            <a:ext cx="872675" cy="484150"/>
          </a:xfrm>
          <a:prstGeom prst="rect">
            <a:avLst/>
          </a:prstGeom>
          <a:noFill/>
          <a:ln>
            <a:noFill/>
          </a:ln>
        </p:spPr>
      </p:pic>
      <p:pic>
        <p:nvPicPr>
          <p:cNvPr id="91" name="Google Shape;91;p17"/>
          <p:cNvPicPr preferRelativeResize="0"/>
          <p:nvPr/>
        </p:nvPicPr>
        <p:blipFill>
          <a:blip r:embed="rId5">
            <a:alphaModFix/>
          </a:blip>
          <a:stretch>
            <a:fillRect/>
          </a:stretch>
        </p:blipFill>
        <p:spPr>
          <a:xfrm>
            <a:off x="6053825" y="482025"/>
            <a:ext cx="1478450" cy="1149901"/>
          </a:xfrm>
          <a:prstGeom prst="rect">
            <a:avLst/>
          </a:prstGeom>
          <a:noFill/>
          <a:ln>
            <a:noFill/>
          </a:ln>
        </p:spPr>
      </p:pic>
      <p:pic>
        <p:nvPicPr>
          <p:cNvPr id="92" name="Google Shape;92;p17"/>
          <p:cNvPicPr preferRelativeResize="0"/>
          <p:nvPr/>
        </p:nvPicPr>
        <p:blipFill>
          <a:blip r:embed="rId6">
            <a:alphaModFix/>
          </a:blip>
          <a:stretch>
            <a:fillRect/>
          </a:stretch>
        </p:blipFill>
        <p:spPr>
          <a:xfrm>
            <a:off x="6386051" y="1818251"/>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6"/>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366" name="Google Shape;366;p26"/>
          <p:cNvGrpSpPr/>
          <p:nvPr/>
        </p:nvGrpSpPr>
        <p:grpSpPr>
          <a:xfrm>
            <a:off x="426525" y="5199019"/>
            <a:ext cx="6772325" cy="1528817"/>
            <a:chOff x="527313" y="4966387"/>
            <a:chExt cx="6772325" cy="996946"/>
          </a:xfrm>
        </p:grpSpPr>
        <p:sp>
          <p:nvSpPr>
            <p:cNvPr id="367" name="Google Shape;367;p26"/>
            <p:cNvSpPr/>
            <p:nvPr/>
          </p:nvSpPr>
          <p:spPr>
            <a:xfrm>
              <a:off x="5873438" y="4966675"/>
              <a:ext cx="1426200" cy="9453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 </a:t>
              </a:r>
              <a:r>
                <a:rPr lang="ar" sz="1200">
                  <a:latin typeface="Mada"/>
                  <a:ea typeface="Mada"/>
                  <a:cs typeface="Mada"/>
                  <a:sym typeface="Mada"/>
                </a:rPr>
                <a:t> basically </a:t>
              </a:r>
              <a:r>
                <a:rPr b="1" lang="ar" sz="1200">
                  <a:latin typeface="Mada"/>
                  <a:ea typeface="Mada"/>
                  <a:cs typeface="Mada"/>
                  <a:sym typeface="Mada"/>
                </a:rPr>
                <a:t>no abnormality</a:t>
              </a:r>
              <a:r>
                <a:rPr lang="ar" sz="1200">
                  <a:latin typeface="Mada"/>
                  <a:ea typeface="Mada"/>
                  <a:cs typeface="Mada"/>
                  <a:sym typeface="Mada"/>
                </a:rPr>
                <a:t> is seen in light microscopy called (nil disease) nil =nothing</a:t>
              </a:r>
              <a:endParaRPr sz="1200">
                <a:latin typeface="Mada"/>
                <a:ea typeface="Mada"/>
                <a:cs typeface="Mada"/>
                <a:sym typeface="Mada"/>
              </a:endParaRPr>
            </a:p>
          </p:txBody>
        </p:sp>
        <p:sp>
          <p:nvSpPr>
            <p:cNvPr id="368" name="Google Shape;368;p26"/>
            <p:cNvSpPr/>
            <p:nvPr/>
          </p:nvSpPr>
          <p:spPr>
            <a:xfrm>
              <a:off x="527313" y="4966387"/>
              <a:ext cx="1320300" cy="9453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EM:</a:t>
              </a:r>
              <a:r>
                <a:rPr lang="ar" sz="1200">
                  <a:latin typeface="Mada"/>
                  <a:ea typeface="Mada"/>
                  <a:cs typeface="Mada"/>
                  <a:sym typeface="Mada"/>
                </a:rPr>
                <a:t> shows the </a:t>
              </a:r>
              <a:r>
                <a:rPr b="1" lang="ar" sz="1200">
                  <a:latin typeface="Mada"/>
                  <a:ea typeface="Mada"/>
                  <a:cs typeface="Mada"/>
                  <a:sym typeface="Mada"/>
                </a:rPr>
                <a:t>diffuse foot process effacement</a:t>
              </a:r>
              <a:endParaRPr b="1" sz="1200">
                <a:latin typeface="Mada"/>
                <a:ea typeface="Mada"/>
                <a:cs typeface="Mada"/>
                <a:sym typeface="Mada"/>
              </a:endParaRPr>
            </a:p>
          </p:txBody>
        </p:sp>
        <p:grpSp>
          <p:nvGrpSpPr>
            <p:cNvPr id="369" name="Google Shape;369;p26"/>
            <p:cNvGrpSpPr/>
            <p:nvPr/>
          </p:nvGrpSpPr>
          <p:grpSpPr>
            <a:xfrm>
              <a:off x="4530804" y="5065044"/>
              <a:ext cx="1116828" cy="748585"/>
              <a:chOff x="1813625" y="3821700"/>
              <a:chExt cx="1783500" cy="1126200"/>
            </a:xfrm>
          </p:grpSpPr>
          <p:sp>
            <p:nvSpPr>
              <p:cNvPr id="370" name="Google Shape;370;p26"/>
              <p:cNvSpPr/>
              <p:nvPr/>
            </p:nvSpPr>
            <p:spPr>
              <a:xfrm>
                <a:off x="1813625" y="3821700"/>
                <a:ext cx="1783500" cy="11262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b="1" sz="800">
                  <a:solidFill>
                    <a:srgbClr val="FFFFFF"/>
                  </a:solidFill>
                  <a:latin typeface="Mada"/>
                  <a:ea typeface="Mada"/>
                  <a:cs typeface="Mada"/>
                  <a:sym typeface="Mada"/>
                </a:endParaRPr>
              </a:p>
            </p:txBody>
          </p:sp>
          <p:pic>
            <p:nvPicPr>
              <p:cNvPr id="371" name="Google Shape;371;p26"/>
              <p:cNvPicPr preferRelativeResize="0"/>
              <p:nvPr/>
            </p:nvPicPr>
            <p:blipFill rotWithShape="1">
              <a:blip r:embed="rId3">
                <a:alphaModFix/>
              </a:blip>
              <a:srcRect b="29266" l="14263" r="20695" t="39288"/>
              <a:stretch/>
            </p:blipFill>
            <p:spPr>
              <a:xfrm>
                <a:off x="1981873" y="3909888"/>
                <a:ext cx="1484001" cy="956600"/>
              </a:xfrm>
              <a:prstGeom prst="rect">
                <a:avLst/>
              </a:prstGeom>
              <a:noFill/>
              <a:ln cap="flat" cmpd="sng" w="9525">
                <a:solidFill>
                  <a:srgbClr val="CCCCCC"/>
                </a:solidFill>
                <a:prstDash val="solid"/>
                <a:round/>
                <a:headEnd len="sm" w="sm" type="none"/>
                <a:tailEnd len="sm" w="sm" type="none"/>
              </a:ln>
            </p:spPr>
          </p:pic>
        </p:grpSp>
        <p:grpSp>
          <p:nvGrpSpPr>
            <p:cNvPr id="372" name="Google Shape;372;p26"/>
            <p:cNvGrpSpPr/>
            <p:nvPr/>
          </p:nvGrpSpPr>
          <p:grpSpPr>
            <a:xfrm>
              <a:off x="2170110" y="5068584"/>
              <a:ext cx="1139151" cy="740927"/>
              <a:chOff x="1813701" y="5730050"/>
              <a:chExt cx="1869300" cy="1126200"/>
            </a:xfrm>
          </p:grpSpPr>
          <p:sp>
            <p:nvSpPr>
              <p:cNvPr id="373" name="Google Shape;373;p26"/>
              <p:cNvSpPr/>
              <p:nvPr/>
            </p:nvSpPr>
            <p:spPr>
              <a:xfrm>
                <a:off x="1813701" y="5730050"/>
                <a:ext cx="1869300" cy="11262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b="1">
                  <a:solidFill>
                    <a:srgbClr val="FFFFFF"/>
                  </a:solidFill>
                  <a:latin typeface="Mada"/>
                  <a:ea typeface="Mada"/>
                  <a:cs typeface="Mada"/>
                  <a:sym typeface="Mada"/>
                </a:endParaRPr>
              </a:p>
            </p:txBody>
          </p:sp>
          <p:pic>
            <p:nvPicPr>
              <p:cNvPr id="374" name="Google Shape;374;p26"/>
              <p:cNvPicPr preferRelativeResize="0"/>
              <p:nvPr/>
            </p:nvPicPr>
            <p:blipFill rotWithShape="1">
              <a:blip r:embed="rId4">
                <a:alphaModFix/>
              </a:blip>
              <a:srcRect b="36092" l="9705" r="22612" t="30710"/>
              <a:stretch/>
            </p:blipFill>
            <p:spPr>
              <a:xfrm>
                <a:off x="1981875" y="5825513"/>
                <a:ext cx="1484001" cy="956600"/>
              </a:xfrm>
              <a:prstGeom prst="rect">
                <a:avLst/>
              </a:prstGeom>
              <a:noFill/>
              <a:ln cap="flat" cmpd="sng" w="9525">
                <a:solidFill>
                  <a:srgbClr val="CCCCCC"/>
                </a:solidFill>
                <a:prstDash val="solid"/>
                <a:round/>
                <a:headEnd len="sm" w="sm" type="none"/>
                <a:tailEnd len="sm" w="sm" type="none"/>
              </a:ln>
            </p:spPr>
          </p:pic>
        </p:grpSp>
        <p:grpSp>
          <p:nvGrpSpPr>
            <p:cNvPr id="375" name="Google Shape;375;p26"/>
            <p:cNvGrpSpPr/>
            <p:nvPr/>
          </p:nvGrpSpPr>
          <p:grpSpPr>
            <a:xfrm>
              <a:off x="3535061" y="5222453"/>
              <a:ext cx="769962" cy="740880"/>
              <a:chOff x="8436266" y="3596426"/>
              <a:chExt cx="447600" cy="480000"/>
            </a:xfrm>
          </p:grpSpPr>
          <p:sp>
            <p:nvSpPr>
              <p:cNvPr id="376" name="Google Shape;376;p26"/>
              <p:cNvSpPr/>
              <p:nvPr/>
            </p:nvSpPr>
            <p:spPr>
              <a:xfrm>
                <a:off x="8436266" y="3596426"/>
                <a:ext cx="447600" cy="480000"/>
              </a:xfrm>
              <a:prstGeom prst="ellipse">
                <a:avLst/>
              </a:prstGeom>
              <a:noFill/>
              <a:ln cap="flat" cmpd="sng" w="666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7" name="Google Shape;377;p26"/>
              <p:cNvGrpSpPr/>
              <p:nvPr/>
            </p:nvGrpSpPr>
            <p:grpSpPr>
              <a:xfrm>
                <a:off x="8550845" y="3716686"/>
                <a:ext cx="217756" cy="253769"/>
                <a:chOff x="5124588" y="3472425"/>
                <a:chExt cx="336875" cy="420425"/>
              </a:xfrm>
            </p:grpSpPr>
            <p:sp>
              <p:nvSpPr>
                <p:cNvPr id="378" name="Google Shape;378;p26"/>
                <p:cNvSpPr/>
                <p:nvPr/>
              </p:nvSpPr>
              <p:spPr>
                <a:xfrm>
                  <a:off x="5203288" y="3760125"/>
                  <a:ext cx="194325" cy="97000"/>
                </a:xfrm>
                <a:custGeom>
                  <a:rect b="b" l="l" r="r" t="t"/>
                  <a:pathLst>
                    <a:path extrusionOk="0" h="3880" w="7773">
                      <a:moveTo>
                        <a:pt x="3721" y="1"/>
                      </a:moveTo>
                      <a:cubicBezTo>
                        <a:pt x="1668" y="1"/>
                        <a:pt x="0" y="1667"/>
                        <a:pt x="5" y="3725"/>
                      </a:cubicBezTo>
                      <a:lnTo>
                        <a:pt x="5" y="3880"/>
                      </a:lnTo>
                      <a:lnTo>
                        <a:pt x="7773" y="3880"/>
                      </a:lnTo>
                      <a:lnTo>
                        <a:pt x="7773" y="3725"/>
                      </a:lnTo>
                      <a:cubicBezTo>
                        <a:pt x="7773" y="1668"/>
                        <a:pt x="6105" y="1"/>
                        <a:pt x="4048" y="1"/>
                      </a:cubicBezTo>
                      <a:lnTo>
                        <a:pt x="3730" y="1"/>
                      </a:lnTo>
                      <a:cubicBezTo>
                        <a:pt x="3727" y="1"/>
                        <a:pt x="3724" y="1"/>
                        <a:pt x="3721" y="1"/>
                      </a:cubicBezTo>
                      <a:close/>
                    </a:path>
                  </a:pathLst>
                </a:custGeom>
                <a:solidFill>
                  <a:srgbClr val="DE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6"/>
                <p:cNvSpPr/>
                <p:nvPr/>
              </p:nvSpPr>
              <p:spPr>
                <a:xfrm>
                  <a:off x="5286788" y="37601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p:nvPr/>
              </p:nvSpPr>
              <p:spPr>
                <a:xfrm>
                  <a:off x="5124588" y="3726175"/>
                  <a:ext cx="121825" cy="28600"/>
                </a:xfrm>
                <a:custGeom>
                  <a:rect b="b" l="l" r="r" t="t"/>
                  <a:pathLst>
                    <a:path extrusionOk="0" h="1144" w="4873">
                      <a:moveTo>
                        <a:pt x="361" y="0"/>
                      </a:moveTo>
                      <a:cubicBezTo>
                        <a:pt x="164" y="0"/>
                        <a:pt x="0" y="159"/>
                        <a:pt x="0" y="361"/>
                      </a:cubicBezTo>
                      <a:lnTo>
                        <a:pt x="0" y="782"/>
                      </a:lnTo>
                      <a:cubicBezTo>
                        <a:pt x="0" y="979"/>
                        <a:pt x="164" y="1143"/>
                        <a:pt x="361" y="1143"/>
                      </a:cubicBezTo>
                      <a:lnTo>
                        <a:pt x="4512" y="1143"/>
                      </a:lnTo>
                      <a:cubicBezTo>
                        <a:pt x="4713" y="1143"/>
                        <a:pt x="4873" y="979"/>
                        <a:pt x="4873" y="782"/>
                      </a:cubicBezTo>
                      <a:lnTo>
                        <a:pt x="4873" y="361"/>
                      </a:lnTo>
                      <a:cubicBezTo>
                        <a:pt x="4873" y="159"/>
                        <a:pt x="4713" y="0"/>
                        <a:pt x="4512" y="0"/>
                      </a:cubicBez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6"/>
                <p:cNvSpPr/>
                <p:nvPr/>
              </p:nvSpPr>
              <p:spPr>
                <a:xfrm>
                  <a:off x="5209488" y="37261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7" y="765"/>
                      </a:cubicBezTo>
                      <a:lnTo>
                        <a:pt x="1477" y="376"/>
                      </a:lnTo>
                      <a:cubicBezTo>
                        <a:pt x="1477" y="168"/>
                        <a:pt x="1312" y="1"/>
                        <a:pt x="110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p:nvPr/>
              </p:nvSpPr>
              <p:spPr>
                <a:xfrm>
                  <a:off x="5153163" y="3754750"/>
                  <a:ext cx="78600" cy="61975"/>
                </a:xfrm>
                <a:custGeom>
                  <a:rect b="b" l="l" r="r" t="t"/>
                  <a:pathLst>
                    <a:path extrusionOk="0" h="2479" w="3144">
                      <a:moveTo>
                        <a:pt x="0" y="0"/>
                      </a:moveTo>
                      <a:cubicBezTo>
                        <a:pt x="14" y="52"/>
                        <a:pt x="38" y="103"/>
                        <a:pt x="66" y="155"/>
                      </a:cubicBezTo>
                      <a:cubicBezTo>
                        <a:pt x="614" y="1115"/>
                        <a:pt x="1401" y="1921"/>
                        <a:pt x="2357" y="2478"/>
                      </a:cubicBezTo>
                      <a:cubicBezTo>
                        <a:pt x="2554" y="2062"/>
                        <a:pt x="2816" y="1677"/>
                        <a:pt x="3144" y="1349"/>
                      </a:cubicBezTo>
                      <a:cubicBezTo>
                        <a:pt x="2540" y="1012"/>
                        <a:pt x="2015" y="553"/>
                        <a:pt x="1603" y="0"/>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6"/>
                <p:cNvSpPr/>
                <p:nvPr/>
              </p:nvSpPr>
              <p:spPr>
                <a:xfrm>
                  <a:off x="5276263" y="3790475"/>
                  <a:ext cx="42300" cy="36250"/>
                </a:xfrm>
                <a:custGeom>
                  <a:rect b="b" l="l" r="r" t="t"/>
                  <a:pathLst>
                    <a:path extrusionOk="0" h="1450" w="1692">
                      <a:moveTo>
                        <a:pt x="970" y="0"/>
                      </a:moveTo>
                      <a:cubicBezTo>
                        <a:pt x="323" y="0"/>
                        <a:pt x="0" y="778"/>
                        <a:pt x="455" y="1237"/>
                      </a:cubicBezTo>
                      <a:cubicBezTo>
                        <a:pt x="601" y="1384"/>
                        <a:pt x="782" y="1449"/>
                        <a:pt x="960" y="1449"/>
                      </a:cubicBezTo>
                      <a:cubicBezTo>
                        <a:pt x="1333" y="1449"/>
                        <a:pt x="1691" y="1161"/>
                        <a:pt x="1691" y="726"/>
                      </a:cubicBezTo>
                      <a:cubicBezTo>
                        <a:pt x="1691" y="323"/>
                        <a:pt x="1368" y="0"/>
                        <a:pt x="970" y="0"/>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6"/>
                <p:cNvSpPr/>
                <p:nvPr/>
              </p:nvSpPr>
              <p:spPr>
                <a:xfrm>
                  <a:off x="5361763" y="3552350"/>
                  <a:ext cx="86450" cy="255475"/>
                </a:xfrm>
                <a:custGeom>
                  <a:rect b="b" l="l" r="r" t="t"/>
                  <a:pathLst>
                    <a:path extrusionOk="0" h="10219" w="3458">
                      <a:moveTo>
                        <a:pt x="684" y="1"/>
                      </a:moveTo>
                      <a:lnTo>
                        <a:pt x="108" y="1214"/>
                      </a:lnTo>
                      <a:cubicBezTo>
                        <a:pt x="2802" y="3205"/>
                        <a:pt x="2750" y="7258"/>
                        <a:pt x="0" y="9174"/>
                      </a:cubicBezTo>
                      <a:cubicBezTo>
                        <a:pt x="356" y="9469"/>
                        <a:pt x="661" y="9820"/>
                        <a:pt x="900" y="10218"/>
                      </a:cubicBezTo>
                      <a:cubicBezTo>
                        <a:pt x="2413" y="9108"/>
                        <a:pt x="3355" y="7379"/>
                        <a:pt x="3458" y="5505"/>
                      </a:cubicBezTo>
                      <a:lnTo>
                        <a:pt x="3448" y="4709"/>
                      </a:lnTo>
                      <a:cubicBezTo>
                        <a:pt x="3322" y="2882"/>
                        <a:pt x="2394" y="1200"/>
                        <a:pt x="918" y="113"/>
                      </a:cubicBezTo>
                      <a:cubicBezTo>
                        <a:pt x="848" y="62"/>
                        <a:pt x="769" y="19"/>
                        <a:pt x="684"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6"/>
                <p:cNvSpPr/>
                <p:nvPr/>
              </p:nvSpPr>
              <p:spPr>
                <a:xfrm>
                  <a:off x="5374638" y="3552350"/>
                  <a:ext cx="73475" cy="255600"/>
                </a:xfrm>
                <a:custGeom>
                  <a:rect b="b" l="l" r="r" t="t"/>
                  <a:pathLst>
                    <a:path extrusionOk="0" h="10224" w="2939">
                      <a:moveTo>
                        <a:pt x="169" y="1"/>
                      </a:moveTo>
                      <a:lnTo>
                        <a:pt x="1" y="357"/>
                      </a:lnTo>
                      <a:cubicBezTo>
                        <a:pt x="638" y="895"/>
                        <a:pt x="1167" y="1551"/>
                        <a:pt x="1551" y="2292"/>
                      </a:cubicBezTo>
                      <a:cubicBezTo>
                        <a:pt x="1935" y="3046"/>
                        <a:pt x="2165" y="3870"/>
                        <a:pt x="2226" y="4714"/>
                      </a:cubicBezTo>
                      <a:lnTo>
                        <a:pt x="2235" y="5510"/>
                      </a:lnTo>
                      <a:cubicBezTo>
                        <a:pt x="2142" y="7178"/>
                        <a:pt x="1383" y="8743"/>
                        <a:pt x="132" y="9848"/>
                      </a:cubicBezTo>
                      <a:cubicBezTo>
                        <a:pt x="221" y="9970"/>
                        <a:pt x="305" y="10092"/>
                        <a:pt x="380" y="10223"/>
                      </a:cubicBezTo>
                      <a:cubicBezTo>
                        <a:pt x="1898" y="9113"/>
                        <a:pt x="2835" y="7384"/>
                        <a:pt x="2938" y="5510"/>
                      </a:cubicBezTo>
                      <a:lnTo>
                        <a:pt x="2933" y="4709"/>
                      </a:lnTo>
                      <a:cubicBezTo>
                        <a:pt x="2807" y="2882"/>
                        <a:pt x="1879" y="1200"/>
                        <a:pt x="403" y="113"/>
                      </a:cubicBezTo>
                      <a:cubicBezTo>
                        <a:pt x="333" y="62"/>
                        <a:pt x="254" y="19"/>
                        <a:pt x="169" y="1"/>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
                <p:cNvSpPr/>
                <p:nvPr/>
              </p:nvSpPr>
              <p:spPr>
                <a:xfrm>
                  <a:off x="5139563" y="3857225"/>
                  <a:ext cx="321900" cy="35625"/>
                </a:xfrm>
                <a:custGeom>
                  <a:rect b="b" l="l" r="r" t="t"/>
                  <a:pathLst>
                    <a:path extrusionOk="0" h="1425" w="12876">
                      <a:moveTo>
                        <a:pt x="1074" y="0"/>
                      </a:moveTo>
                      <a:cubicBezTo>
                        <a:pt x="722" y="0"/>
                        <a:pt x="408" y="216"/>
                        <a:pt x="277" y="544"/>
                      </a:cubicBezTo>
                      <a:lnTo>
                        <a:pt x="66" y="1073"/>
                      </a:lnTo>
                      <a:cubicBezTo>
                        <a:pt x="1" y="1242"/>
                        <a:pt x="127" y="1425"/>
                        <a:pt x="305" y="1425"/>
                      </a:cubicBezTo>
                      <a:lnTo>
                        <a:pt x="12571" y="1425"/>
                      </a:lnTo>
                      <a:cubicBezTo>
                        <a:pt x="12753" y="1425"/>
                        <a:pt x="12875" y="1242"/>
                        <a:pt x="12810" y="1073"/>
                      </a:cubicBezTo>
                      <a:lnTo>
                        <a:pt x="12599" y="544"/>
                      </a:lnTo>
                      <a:cubicBezTo>
                        <a:pt x="12472" y="216"/>
                        <a:pt x="12154" y="0"/>
                        <a:pt x="11802" y="0"/>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6"/>
                <p:cNvSpPr/>
                <p:nvPr/>
              </p:nvSpPr>
              <p:spPr>
                <a:xfrm>
                  <a:off x="5424538" y="3857100"/>
                  <a:ext cx="36925" cy="35625"/>
                </a:xfrm>
                <a:custGeom>
                  <a:rect b="b" l="l" r="r" t="t"/>
                  <a:pathLst>
                    <a:path extrusionOk="0" h="1425" w="1477">
                      <a:moveTo>
                        <a:pt x="0" y="1"/>
                      </a:moveTo>
                      <a:lnTo>
                        <a:pt x="567" y="1425"/>
                      </a:lnTo>
                      <a:lnTo>
                        <a:pt x="1172" y="1425"/>
                      </a:lnTo>
                      <a:cubicBezTo>
                        <a:pt x="1354" y="1425"/>
                        <a:pt x="1476" y="1242"/>
                        <a:pt x="1411" y="1078"/>
                      </a:cubicBezTo>
                      <a:lnTo>
                        <a:pt x="1200" y="544"/>
                      </a:lnTo>
                      <a:cubicBezTo>
                        <a:pt x="1069" y="216"/>
                        <a:pt x="755" y="1"/>
                        <a:pt x="403" y="1"/>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6"/>
                <p:cNvSpPr/>
                <p:nvPr/>
              </p:nvSpPr>
              <p:spPr>
                <a:xfrm>
                  <a:off x="5365263" y="3472425"/>
                  <a:ext cx="68200" cy="66400"/>
                </a:xfrm>
                <a:custGeom>
                  <a:rect b="b" l="l" r="r" t="t"/>
                  <a:pathLst>
                    <a:path extrusionOk="0" h="2656" w="2728">
                      <a:moveTo>
                        <a:pt x="653" y="0"/>
                      </a:moveTo>
                      <a:cubicBezTo>
                        <a:pt x="558" y="0"/>
                        <a:pt x="465" y="35"/>
                        <a:pt x="394" y="106"/>
                      </a:cubicBezTo>
                      <a:lnTo>
                        <a:pt x="146" y="359"/>
                      </a:lnTo>
                      <a:cubicBezTo>
                        <a:pt x="1" y="499"/>
                        <a:pt x="1" y="733"/>
                        <a:pt x="146" y="874"/>
                      </a:cubicBezTo>
                      <a:lnTo>
                        <a:pt x="1814" y="2546"/>
                      </a:lnTo>
                      <a:cubicBezTo>
                        <a:pt x="1886" y="2619"/>
                        <a:pt x="1980" y="2655"/>
                        <a:pt x="2074" y="2655"/>
                      </a:cubicBezTo>
                      <a:cubicBezTo>
                        <a:pt x="2168" y="2655"/>
                        <a:pt x="2261" y="2619"/>
                        <a:pt x="2334" y="2546"/>
                      </a:cubicBezTo>
                      <a:lnTo>
                        <a:pt x="2582" y="2298"/>
                      </a:lnTo>
                      <a:cubicBezTo>
                        <a:pt x="2727" y="2153"/>
                        <a:pt x="2727" y="1919"/>
                        <a:pt x="2582" y="1778"/>
                      </a:cubicBezTo>
                      <a:lnTo>
                        <a:pt x="914" y="106"/>
                      </a:lnTo>
                      <a:cubicBezTo>
                        <a:pt x="842" y="35"/>
                        <a:pt x="747" y="0"/>
                        <a:pt x="653" y="0"/>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6"/>
                <p:cNvSpPr/>
                <p:nvPr/>
              </p:nvSpPr>
              <p:spPr>
                <a:xfrm>
                  <a:off x="5394788" y="34960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0"/>
                        <a:pt x="769" y="740"/>
                      </a:cubicBezTo>
                      <a:lnTo>
                        <a:pt x="544" y="970"/>
                      </a:lnTo>
                      <a:cubicBezTo>
                        <a:pt x="469" y="1043"/>
                        <a:pt x="370" y="1079"/>
                        <a:pt x="272" y="1079"/>
                      </a:cubicBezTo>
                      <a:cubicBezTo>
                        <a:pt x="174" y="1079"/>
                        <a:pt x="75" y="1043"/>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6"/>
                <p:cNvSpPr/>
                <p:nvPr/>
              </p:nvSpPr>
              <p:spPr>
                <a:xfrm>
                  <a:off x="5200363" y="3611700"/>
                  <a:ext cx="93825" cy="92275"/>
                </a:xfrm>
                <a:custGeom>
                  <a:rect b="b" l="l" r="r" t="t"/>
                  <a:pathLst>
                    <a:path extrusionOk="0" h="3691" w="3753">
                      <a:moveTo>
                        <a:pt x="755" y="1"/>
                      </a:moveTo>
                      <a:cubicBezTo>
                        <a:pt x="682" y="1"/>
                        <a:pt x="609" y="28"/>
                        <a:pt x="553" y="82"/>
                      </a:cubicBezTo>
                      <a:lnTo>
                        <a:pt x="108" y="527"/>
                      </a:lnTo>
                      <a:cubicBezTo>
                        <a:pt x="0" y="639"/>
                        <a:pt x="0" y="817"/>
                        <a:pt x="108" y="929"/>
                      </a:cubicBezTo>
                      <a:lnTo>
                        <a:pt x="2788" y="3609"/>
                      </a:lnTo>
                      <a:cubicBezTo>
                        <a:pt x="2844" y="3663"/>
                        <a:pt x="2917" y="3690"/>
                        <a:pt x="2989" y="3690"/>
                      </a:cubicBezTo>
                      <a:cubicBezTo>
                        <a:pt x="3062" y="3690"/>
                        <a:pt x="3135" y="3663"/>
                        <a:pt x="3191" y="3609"/>
                      </a:cubicBezTo>
                      <a:lnTo>
                        <a:pt x="3641" y="3159"/>
                      </a:lnTo>
                      <a:cubicBezTo>
                        <a:pt x="3753" y="3052"/>
                        <a:pt x="3748" y="2869"/>
                        <a:pt x="3636" y="2761"/>
                      </a:cubicBezTo>
                      <a:lnTo>
                        <a:pt x="956" y="82"/>
                      </a:lnTo>
                      <a:cubicBezTo>
                        <a:pt x="900" y="28"/>
                        <a:pt x="827" y="1"/>
                        <a:pt x="755"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6"/>
                <p:cNvSpPr/>
                <p:nvPr/>
              </p:nvSpPr>
              <p:spPr>
                <a:xfrm>
                  <a:off x="5254363" y="3664800"/>
                  <a:ext cx="39725" cy="39100"/>
                </a:xfrm>
                <a:custGeom>
                  <a:rect b="b" l="l" r="r" t="t"/>
                  <a:pathLst>
                    <a:path extrusionOk="0" h="1564" w="1589">
                      <a:moveTo>
                        <a:pt x="848" y="0"/>
                      </a:moveTo>
                      <a:lnTo>
                        <a:pt x="850" y="2"/>
                      </a:lnTo>
                      <a:lnTo>
                        <a:pt x="850" y="2"/>
                      </a:lnTo>
                      <a:cubicBezTo>
                        <a:pt x="849" y="1"/>
                        <a:pt x="849" y="1"/>
                        <a:pt x="848" y="0"/>
                      </a:cubicBezTo>
                      <a:close/>
                      <a:moveTo>
                        <a:pt x="0" y="848"/>
                      </a:moveTo>
                      <a:cubicBezTo>
                        <a:pt x="2" y="850"/>
                        <a:pt x="5" y="853"/>
                        <a:pt x="7" y="855"/>
                      </a:cubicBezTo>
                      <a:lnTo>
                        <a:pt x="7" y="855"/>
                      </a:lnTo>
                      <a:lnTo>
                        <a:pt x="0" y="848"/>
                      </a:lnTo>
                      <a:close/>
                      <a:moveTo>
                        <a:pt x="850" y="2"/>
                      </a:moveTo>
                      <a:lnTo>
                        <a:pt x="850" y="2"/>
                      </a:lnTo>
                      <a:cubicBezTo>
                        <a:pt x="965" y="119"/>
                        <a:pt x="965" y="305"/>
                        <a:pt x="848" y="417"/>
                      </a:cubicBezTo>
                      <a:lnTo>
                        <a:pt x="417" y="848"/>
                      </a:lnTo>
                      <a:cubicBezTo>
                        <a:pt x="358" y="907"/>
                        <a:pt x="282" y="936"/>
                        <a:pt x="207" y="936"/>
                      </a:cubicBezTo>
                      <a:cubicBezTo>
                        <a:pt x="134" y="936"/>
                        <a:pt x="62" y="909"/>
                        <a:pt x="7" y="855"/>
                      </a:cubicBezTo>
                      <a:lnTo>
                        <a:pt x="7" y="855"/>
                      </a:lnTo>
                      <a:lnTo>
                        <a:pt x="623" y="1476"/>
                      </a:lnTo>
                      <a:cubicBezTo>
                        <a:pt x="679" y="1534"/>
                        <a:pt x="756" y="1564"/>
                        <a:pt x="832" y="1564"/>
                      </a:cubicBezTo>
                      <a:cubicBezTo>
                        <a:pt x="908" y="1564"/>
                        <a:pt x="984" y="1534"/>
                        <a:pt x="1040" y="1476"/>
                      </a:cubicBezTo>
                      <a:lnTo>
                        <a:pt x="1471" y="1045"/>
                      </a:lnTo>
                      <a:cubicBezTo>
                        <a:pt x="1588" y="928"/>
                        <a:pt x="1588" y="740"/>
                        <a:pt x="1471" y="628"/>
                      </a:cubicBezTo>
                      <a:lnTo>
                        <a:pt x="850" y="2"/>
                      </a:ln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6"/>
                <p:cNvSpPr/>
                <p:nvPr/>
              </p:nvSpPr>
              <p:spPr>
                <a:xfrm>
                  <a:off x="5191688" y="3640900"/>
                  <a:ext cx="38200" cy="37175"/>
                </a:xfrm>
                <a:custGeom>
                  <a:rect b="b" l="l" r="r" t="t"/>
                  <a:pathLst>
                    <a:path extrusionOk="0" h="1487" w="1528">
                      <a:moveTo>
                        <a:pt x="703" y="0"/>
                      </a:moveTo>
                      <a:lnTo>
                        <a:pt x="146" y="553"/>
                      </a:lnTo>
                      <a:cubicBezTo>
                        <a:pt x="1" y="703"/>
                        <a:pt x="1" y="942"/>
                        <a:pt x="146" y="1092"/>
                      </a:cubicBezTo>
                      <a:lnTo>
                        <a:pt x="436" y="1378"/>
                      </a:lnTo>
                      <a:cubicBezTo>
                        <a:pt x="509" y="1450"/>
                        <a:pt x="606" y="1487"/>
                        <a:pt x="703" y="1487"/>
                      </a:cubicBezTo>
                      <a:cubicBezTo>
                        <a:pt x="801" y="1487"/>
                        <a:pt x="898" y="1450"/>
                        <a:pt x="970" y="1378"/>
                      </a:cubicBezTo>
                      <a:lnTo>
                        <a:pt x="1528" y="825"/>
                      </a:lnTo>
                      <a:lnTo>
                        <a:pt x="703" y="0"/>
                      </a:ln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6"/>
                <p:cNvSpPr/>
                <p:nvPr/>
              </p:nvSpPr>
              <p:spPr>
                <a:xfrm>
                  <a:off x="5225763" y="3675100"/>
                  <a:ext cx="38225" cy="37275"/>
                </a:xfrm>
                <a:custGeom>
                  <a:rect b="b" l="l" r="r" t="t"/>
                  <a:pathLst>
                    <a:path extrusionOk="0" h="1491" w="1529">
                      <a:moveTo>
                        <a:pt x="704" y="0"/>
                      </a:moveTo>
                      <a:lnTo>
                        <a:pt x="146" y="553"/>
                      </a:lnTo>
                      <a:cubicBezTo>
                        <a:pt x="1" y="703"/>
                        <a:pt x="1" y="942"/>
                        <a:pt x="146" y="1092"/>
                      </a:cubicBezTo>
                      <a:lnTo>
                        <a:pt x="437" y="1378"/>
                      </a:lnTo>
                      <a:cubicBezTo>
                        <a:pt x="512" y="1453"/>
                        <a:pt x="609" y="1490"/>
                        <a:pt x="705" y="1490"/>
                      </a:cubicBezTo>
                      <a:cubicBezTo>
                        <a:pt x="802" y="1490"/>
                        <a:pt x="898" y="1453"/>
                        <a:pt x="971" y="1378"/>
                      </a:cubicBezTo>
                      <a:lnTo>
                        <a:pt x="1528" y="825"/>
                      </a:lnTo>
                      <a:lnTo>
                        <a:pt x="704" y="0"/>
                      </a:ln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6"/>
                <p:cNvSpPr/>
                <p:nvPr/>
              </p:nvSpPr>
              <p:spPr>
                <a:xfrm>
                  <a:off x="5337638" y="34980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6"/>
                <p:cNvSpPr/>
                <p:nvPr/>
              </p:nvSpPr>
              <p:spPr>
                <a:xfrm>
                  <a:off x="5345838" y="3519200"/>
                  <a:ext cx="63600" cy="50750"/>
                </a:xfrm>
                <a:custGeom>
                  <a:rect b="b" l="l" r="r" t="t"/>
                  <a:pathLst>
                    <a:path extrusionOk="0" h="2030" w="2544">
                      <a:moveTo>
                        <a:pt x="0" y="891"/>
                      </a:moveTo>
                      <a:lnTo>
                        <a:pt x="515" y="1406"/>
                      </a:lnTo>
                      <a:lnTo>
                        <a:pt x="515" y="1406"/>
                      </a:lnTo>
                      <a:lnTo>
                        <a:pt x="0" y="891"/>
                      </a:lnTo>
                      <a:close/>
                      <a:moveTo>
                        <a:pt x="1921" y="1"/>
                      </a:moveTo>
                      <a:lnTo>
                        <a:pt x="515" y="1406"/>
                      </a:lnTo>
                      <a:lnTo>
                        <a:pt x="515" y="1406"/>
                      </a:lnTo>
                      <a:lnTo>
                        <a:pt x="1139" y="2029"/>
                      </a:lnTo>
                      <a:lnTo>
                        <a:pt x="2544" y="624"/>
                      </a:lnTo>
                      <a:lnTo>
                        <a:pt x="1921" y="1"/>
                      </a:ln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6"/>
                <p:cNvSpPr/>
                <p:nvPr/>
              </p:nvSpPr>
              <p:spPr>
                <a:xfrm>
                  <a:off x="5230463" y="3525625"/>
                  <a:ext cx="149225" cy="148800"/>
                </a:xfrm>
                <a:custGeom>
                  <a:rect b="b" l="l" r="r" t="t"/>
                  <a:pathLst>
                    <a:path extrusionOk="0" h="5952" w="5969">
                      <a:moveTo>
                        <a:pt x="3870" y="0"/>
                      </a:moveTo>
                      <a:cubicBezTo>
                        <a:pt x="3801" y="0"/>
                        <a:pt x="3732" y="27"/>
                        <a:pt x="3678" y="81"/>
                      </a:cubicBezTo>
                      <a:lnTo>
                        <a:pt x="2230" y="1529"/>
                      </a:lnTo>
                      <a:lnTo>
                        <a:pt x="1490" y="2274"/>
                      </a:lnTo>
                      <a:lnTo>
                        <a:pt x="0" y="3763"/>
                      </a:lnTo>
                      <a:lnTo>
                        <a:pt x="2188" y="5951"/>
                      </a:lnTo>
                      <a:lnTo>
                        <a:pt x="5866" y="2269"/>
                      </a:lnTo>
                      <a:cubicBezTo>
                        <a:pt x="5969" y="2161"/>
                        <a:pt x="5969" y="1993"/>
                        <a:pt x="5866" y="1885"/>
                      </a:cubicBezTo>
                      <a:lnTo>
                        <a:pt x="4062" y="81"/>
                      </a:lnTo>
                      <a:cubicBezTo>
                        <a:pt x="4008" y="27"/>
                        <a:pt x="3939" y="0"/>
                        <a:pt x="3870" y="0"/>
                      </a:cubicBezTo>
                      <a:close/>
                    </a:path>
                  </a:pathLst>
                </a:custGeom>
                <a:solidFill>
                  <a:srgbClr val="DE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397" name="Google Shape;397;p26"/>
            <p:cNvCxnSpPr>
              <a:stCxn id="376" idx="6"/>
              <a:endCxn id="370" idx="1"/>
            </p:cNvCxnSpPr>
            <p:nvPr/>
          </p:nvCxnSpPr>
          <p:spPr>
            <a:xfrm flipH="1" rot="10800000">
              <a:off x="4305022" y="5439293"/>
              <a:ext cx="225900" cy="153600"/>
            </a:xfrm>
            <a:prstGeom prst="curvedConnector3">
              <a:avLst>
                <a:gd fmla="val 49974" name="adj1"/>
              </a:avLst>
            </a:prstGeom>
            <a:noFill/>
            <a:ln cap="flat" cmpd="sng" w="28575">
              <a:solidFill>
                <a:srgbClr val="FFE599"/>
              </a:solidFill>
              <a:prstDash val="solid"/>
              <a:round/>
              <a:headEnd len="med" w="med" type="none"/>
              <a:tailEnd len="med" w="med" type="none"/>
            </a:ln>
          </p:spPr>
        </p:cxnSp>
        <p:cxnSp>
          <p:nvCxnSpPr>
            <p:cNvPr id="398" name="Google Shape;398;p26"/>
            <p:cNvCxnSpPr>
              <a:stCxn id="373" idx="3"/>
              <a:endCxn id="376" idx="2"/>
            </p:cNvCxnSpPr>
            <p:nvPr/>
          </p:nvCxnSpPr>
          <p:spPr>
            <a:xfrm>
              <a:off x="3309262" y="5439048"/>
              <a:ext cx="225900" cy="153900"/>
            </a:xfrm>
            <a:prstGeom prst="curvedConnector3">
              <a:avLst>
                <a:gd fmla="val 49978" name="adj1"/>
              </a:avLst>
            </a:prstGeom>
            <a:noFill/>
            <a:ln cap="flat" cmpd="sng" w="28575">
              <a:solidFill>
                <a:srgbClr val="FFE599"/>
              </a:solidFill>
              <a:prstDash val="solid"/>
              <a:round/>
              <a:headEnd len="med" w="med" type="none"/>
              <a:tailEnd len="med" w="med" type="none"/>
            </a:ln>
          </p:spPr>
        </p:cxnSp>
        <p:cxnSp>
          <p:nvCxnSpPr>
            <p:cNvPr id="399" name="Google Shape;399;p26"/>
            <p:cNvCxnSpPr>
              <a:stCxn id="373" idx="1"/>
              <a:endCxn id="368" idx="3"/>
            </p:cNvCxnSpPr>
            <p:nvPr/>
          </p:nvCxnSpPr>
          <p:spPr>
            <a:xfrm flipH="1">
              <a:off x="1847610" y="5439048"/>
              <a:ext cx="322500" cy="300"/>
            </a:xfrm>
            <a:prstGeom prst="bentConnector3">
              <a:avLst>
                <a:gd fmla="val 50000" name="adj1"/>
              </a:avLst>
            </a:prstGeom>
            <a:noFill/>
            <a:ln cap="flat" cmpd="sng" w="19050">
              <a:solidFill>
                <a:srgbClr val="CCCCCC"/>
              </a:solidFill>
              <a:prstDash val="solid"/>
              <a:round/>
              <a:headEnd len="med" w="med" type="none"/>
              <a:tailEnd len="med" w="med" type="none"/>
            </a:ln>
          </p:spPr>
        </p:cxnSp>
        <p:cxnSp>
          <p:nvCxnSpPr>
            <p:cNvPr id="400" name="Google Shape;400;p26"/>
            <p:cNvCxnSpPr>
              <a:stCxn id="370" idx="3"/>
              <a:endCxn id="367" idx="1"/>
            </p:cNvCxnSpPr>
            <p:nvPr/>
          </p:nvCxnSpPr>
          <p:spPr>
            <a:xfrm>
              <a:off x="5647631" y="5439336"/>
              <a:ext cx="225900" cy="300"/>
            </a:xfrm>
            <a:prstGeom prst="bentConnector3">
              <a:avLst>
                <a:gd fmla="val 49979" name="adj1"/>
              </a:avLst>
            </a:prstGeom>
            <a:noFill/>
            <a:ln cap="flat" cmpd="sng" w="19050">
              <a:solidFill>
                <a:srgbClr val="CCCCCC"/>
              </a:solidFill>
              <a:prstDash val="solid"/>
              <a:round/>
              <a:headEnd len="med" w="med" type="none"/>
              <a:tailEnd len="med" w="med" type="none"/>
            </a:ln>
          </p:spPr>
        </p:cxnSp>
      </p:grpSp>
      <p:sp>
        <p:nvSpPr>
          <p:cNvPr id="401" name="Google Shape;401;p26"/>
          <p:cNvSpPr txBox="1"/>
          <p:nvPr/>
        </p:nvSpPr>
        <p:spPr>
          <a:xfrm>
            <a:off x="361161" y="4688148"/>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Microscopic findings:</a:t>
            </a:r>
            <a:endParaRPr b="1" sz="2200">
              <a:solidFill>
                <a:schemeClr val="dk1"/>
              </a:solidFill>
              <a:highlight>
                <a:srgbClr val="FFF2CC"/>
              </a:highlight>
              <a:latin typeface="Mada"/>
              <a:ea typeface="Mada"/>
              <a:cs typeface="Mada"/>
              <a:sym typeface="Mada"/>
            </a:endParaRPr>
          </a:p>
        </p:txBody>
      </p:sp>
      <p:sp>
        <p:nvSpPr>
          <p:cNvPr id="402" name="Google Shape;402;p26"/>
          <p:cNvSpPr txBox="1"/>
          <p:nvPr/>
        </p:nvSpPr>
        <p:spPr>
          <a:xfrm>
            <a:off x="208350" y="880325"/>
            <a:ext cx="7143300" cy="16434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The most important difference between MCD and the FSGS is the presence of glomerular sclerosis in FSGS (</a:t>
            </a:r>
            <a:r>
              <a:rPr b="1" lang="ar" sz="1200">
                <a:solidFill>
                  <a:srgbClr val="CC0000"/>
                </a:solidFill>
                <a:latin typeface="Mada"/>
                <a:ea typeface="Mada"/>
                <a:cs typeface="Mada"/>
                <a:sym typeface="Mada"/>
              </a:rPr>
              <a:t>there’s no sclerosis in </a:t>
            </a:r>
            <a:r>
              <a:rPr b="1" lang="ar" sz="1200">
                <a:solidFill>
                  <a:srgbClr val="CC0000"/>
                </a:solidFill>
                <a:latin typeface="Mada"/>
                <a:ea typeface="Mada"/>
                <a:cs typeface="Mada"/>
                <a:sym typeface="Mada"/>
              </a:rPr>
              <a:t>MCD</a:t>
            </a:r>
            <a:r>
              <a:rPr b="1" baseline="30000" lang="ar" sz="1200">
                <a:solidFill>
                  <a:srgbClr val="CC0000"/>
                </a:solidFill>
                <a:latin typeface="Mada"/>
                <a:ea typeface="Mada"/>
                <a:cs typeface="Mada"/>
                <a:sym typeface="Mada"/>
              </a:rPr>
              <a:t>1</a:t>
            </a:r>
            <a:r>
              <a:rPr b="1" lang="ar" sz="1200">
                <a:latin typeface="Mada"/>
                <a:ea typeface="Mada"/>
                <a:cs typeface="Mada"/>
                <a:sym typeface="Mada"/>
              </a:rPr>
              <a:t>)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a:t>
            </a:r>
            <a:r>
              <a:rPr b="1" lang="ar" sz="1200">
                <a:solidFill>
                  <a:srgbClr val="CC0000"/>
                </a:solidFill>
                <a:latin typeface="Mada"/>
                <a:ea typeface="Mada"/>
                <a:cs typeface="Mada"/>
                <a:sym typeface="Mada"/>
              </a:rPr>
              <a:t>MCD is the main cause of Nephrotic syndrome in children</a:t>
            </a:r>
            <a:r>
              <a:rPr b="1" lang="ar" sz="1200">
                <a:latin typeface="Mada"/>
                <a:ea typeface="Mada"/>
                <a:cs typeface="Mada"/>
                <a:sym typeface="Mada"/>
              </a:rPr>
              <a:t> :</a:t>
            </a:r>
            <a:endParaRPr b="1" sz="1200">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cause in 90 % of cases in children &lt; 10 years old.</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&gt; 50% of cases in older children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causes 10-25 % of Nephrotic syndrome cases in adults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0B5394"/>
                </a:solidFill>
                <a:latin typeface="Mada"/>
                <a:ea typeface="Mada"/>
                <a:cs typeface="Mada"/>
                <a:sym typeface="Mada"/>
              </a:rPr>
              <a:t>Current evidence points to systemic T-cell dysfunction as the most likely root cause of MCD.</a:t>
            </a:r>
            <a:endParaRPr sz="1200">
              <a:latin typeface="Mada"/>
              <a:ea typeface="Mada"/>
              <a:cs typeface="Mada"/>
              <a:sym typeface="Mada"/>
            </a:endParaRPr>
          </a:p>
        </p:txBody>
      </p:sp>
      <p:graphicFrame>
        <p:nvGraphicFramePr>
          <p:cNvPr id="403" name="Google Shape;403;p26"/>
          <p:cNvGraphicFramePr/>
          <p:nvPr/>
        </p:nvGraphicFramePr>
        <p:xfrm>
          <a:off x="426535" y="3066817"/>
          <a:ext cx="3000000" cy="3000000"/>
        </p:xfrm>
        <a:graphic>
          <a:graphicData uri="http://schemas.openxmlformats.org/drawingml/2006/table">
            <a:tbl>
              <a:tblPr>
                <a:noFill/>
                <a:tableStyleId>{1BE2BB91-AB88-4496-BE73-D5D1DABF2695}</a:tableStyleId>
              </a:tblPr>
              <a:tblGrid>
                <a:gridCol w="1138100"/>
                <a:gridCol w="5665300"/>
              </a:tblGrid>
              <a:tr h="10000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Primary</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228600" lvl="0" marL="457200" rtl="0" algn="ctr">
                        <a:spcBef>
                          <a:spcPts val="0"/>
                        </a:spcBef>
                        <a:spcAft>
                          <a:spcPts val="0"/>
                        </a:spcAft>
                        <a:buNone/>
                      </a:pPr>
                      <a:r>
                        <a:rPr b="1" lang="ar" sz="1200">
                          <a:solidFill>
                            <a:srgbClr val="FFFFFF"/>
                          </a:solidFill>
                          <a:latin typeface="Mada"/>
                          <a:ea typeface="Mada"/>
                          <a:cs typeface="Mada"/>
                          <a:sym typeface="Mada"/>
                        </a:rPr>
                        <a:t>Secondary</a:t>
                      </a:r>
                      <a:endParaRPr b="1" sz="1200">
                        <a:solidFill>
                          <a:srgbClr val="FFFFFF"/>
                        </a:solidFill>
                        <a:latin typeface="Mada"/>
                        <a:ea typeface="Mada"/>
                        <a:cs typeface="Mada"/>
                        <a:sym typeface="Mada"/>
                      </a:endParaRPr>
                    </a:p>
                  </a:txBody>
                  <a:tcPr marT="91425" marB="91425" marR="91425" marL="91425" anchor="ctr">
                    <a:solidFill>
                      <a:schemeClr val="accent2"/>
                    </a:solidFill>
                  </a:tcPr>
                </a:tc>
              </a:tr>
              <a:tr h="1165025">
                <a:tc>
                  <a:txBody>
                    <a:bodyPr/>
                    <a:lstStyle/>
                    <a:p>
                      <a:pPr indent="0" lvl="0" marL="0" rtl="0" algn="ctr">
                        <a:spcBef>
                          <a:spcPts val="0"/>
                        </a:spcBef>
                        <a:spcAft>
                          <a:spcPts val="0"/>
                        </a:spcAft>
                        <a:buNone/>
                      </a:pPr>
                      <a:r>
                        <a:rPr b="1" lang="ar" sz="1200">
                          <a:latin typeface="Mada"/>
                          <a:ea typeface="Mada"/>
                          <a:cs typeface="Mada"/>
                          <a:sym typeface="Mada"/>
                        </a:rPr>
                        <a:t>Idiopathic</a:t>
                      </a:r>
                      <a:endParaRPr b="1" sz="1200">
                        <a:latin typeface="Mada"/>
                        <a:ea typeface="Mada"/>
                        <a:cs typeface="Mada"/>
                        <a:sym typeface="Mada"/>
                      </a:endParaRPr>
                    </a:p>
                  </a:txBody>
                  <a:tcPr marT="91425" marB="91425" marR="91425" marL="91425" anchor="ctr"/>
                </a:tc>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Drugs (NSAIDs, </a:t>
                      </a:r>
                      <a:r>
                        <a:rPr lang="ar" sz="1200">
                          <a:solidFill>
                            <a:schemeClr val="dk1"/>
                          </a:solidFill>
                          <a:latin typeface="Mada"/>
                          <a:ea typeface="Mada"/>
                          <a:cs typeface="Mada"/>
                          <a:sym typeface="Mada"/>
                        </a:rPr>
                        <a:t>lithium, sulphasalazine, pamidronate, D-Penicillamine, some antibiotics)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Neoplasm (Hodgkin lymphoma</a:t>
                      </a:r>
                      <a:r>
                        <a:rPr lang="ar" sz="1200">
                          <a:solidFill>
                            <a:schemeClr val="dk1"/>
                          </a:solidFill>
                          <a:latin typeface="Mada"/>
                          <a:ea typeface="Mada"/>
                          <a:cs typeface="Mada"/>
                          <a:sym typeface="Mada"/>
                        </a:rPr>
                        <a:t>, non-hodgkin lymphoma and leukemia)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Infections </a:t>
                      </a:r>
                      <a:r>
                        <a:rPr lang="ar" sz="1200">
                          <a:solidFill>
                            <a:schemeClr val="dk1"/>
                          </a:solidFill>
                          <a:latin typeface="Mada"/>
                          <a:ea typeface="Mada"/>
                          <a:cs typeface="Mada"/>
                          <a:sym typeface="Mada"/>
                        </a:rPr>
                        <a:t>(TB and syphilis)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Allergies</a:t>
                      </a:r>
                      <a:endParaRPr sz="1200">
                        <a:latin typeface="Mada"/>
                        <a:ea typeface="Mada"/>
                        <a:cs typeface="Mada"/>
                        <a:sym typeface="Mada"/>
                      </a:endParaRPr>
                    </a:p>
                  </a:txBody>
                  <a:tcPr marT="91425" marB="91425" marR="91425" marL="91425" anchor="ctr"/>
                </a:tc>
              </a:tr>
            </a:tbl>
          </a:graphicData>
        </a:graphic>
      </p:graphicFrame>
      <p:sp>
        <p:nvSpPr>
          <p:cNvPr id="404" name="Google Shape;404;p26"/>
          <p:cNvSpPr txBox="1"/>
          <p:nvPr/>
        </p:nvSpPr>
        <p:spPr>
          <a:xfrm>
            <a:off x="303462" y="6769638"/>
            <a:ext cx="2982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Clinical features:</a:t>
            </a:r>
            <a:endParaRPr b="1" sz="2200">
              <a:solidFill>
                <a:schemeClr val="dk1"/>
              </a:solidFill>
              <a:highlight>
                <a:srgbClr val="FFF2CC"/>
              </a:highlight>
              <a:latin typeface="Mada"/>
              <a:ea typeface="Mada"/>
              <a:cs typeface="Mada"/>
              <a:sym typeface="Mada"/>
            </a:endParaRPr>
          </a:p>
        </p:txBody>
      </p:sp>
      <p:sp>
        <p:nvSpPr>
          <p:cNvPr id="405" name="Google Shape;405;p26"/>
          <p:cNvSpPr txBox="1"/>
          <p:nvPr/>
        </p:nvSpPr>
        <p:spPr>
          <a:xfrm>
            <a:off x="423363" y="7318888"/>
            <a:ext cx="6741300" cy="1821600"/>
          </a:xfrm>
          <a:prstGeom prst="rect">
            <a:avLst/>
          </a:prstGeom>
          <a:noFill/>
          <a:ln cap="flat" cmpd="sng" w="19050">
            <a:solidFill>
              <a:schemeClr val="accent2"/>
            </a:solidFill>
            <a:prstDash val="dash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Typically has a sudden onset Edema (few days)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BP may be normal or slightly elevated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Heavy proteinuria (Nephrotic range)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Lipiduria</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Hypoalbuminemia (usually very low serum Albumin)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Hyperlipidemia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Creatinine is always within the normal range or slightly elevated and normalizes with remission</a:t>
            </a:r>
            <a:endParaRPr sz="1200">
              <a:latin typeface="Mada"/>
              <a:ea typeface="Mada"/>
              <a:cs typeface="Mada"/>
              <a:sym typeface="Mada"/>
            </a:endParaRPr>
          </a:p>
        </p:txBody>
      </p:sp>
      <p:sp>
        <p:nvSpPr>
          <p:cNvPr id="406" name="Google Shape;406;p26"/>
          <p:cNvSpPr txBox="1"/>
          <p:nvPr/>
        </p:nvSpPr>
        <p:spPr>
          <a:xfrm>
            <a:off x="300300" y="75000"/>
            <a:ext cx="69594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Minimal Change Disease (MCD)</a:t>
            </a:r>
            <a:endParaRPr b="1" sz="2600">
              <a:latin typeface="Mada"/>
              <a:ea typeface="Mada"/>
              <a:cs typeface="Mada"/>
              <a:sym typeface="Mada"/>
            </a:endParaRPr>
          </a:p>
        </p:txBody>
      </p:sp>
      <p:sp>
        <p:nvSpPr>
          <p:cNvPr id="407" name="Google Shape;407;p26"/>
          <p:cNvSpPr txBox="1"/>
          <p:nvPr/>
        </p:nvSpPr>
        <p:spPr>
          <a:xfrm>
            <a:off x="306625" y="2523725"/>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Types:</a:t>
            </a:r>
            <a:endParaRPr b="1" sz="2200">
              <a:solidFill>
                <a:schemeClr val="dk1"/>
              </a:solidFill>
              <a:highlight>
                <a:srgbClr val="FFF2CC"/>
              </a:highlight>
              <a:latin typeface="Mada"/>
              <a:ea typeface="Mada"/>
              <a:cs typeface="Mada"/>
              <a:sym typeface="Mada"/>
            </a:endParaRPr>
          </a:p>
        </p:txBody>
      </p:sp>
      <p:sp>
        <p:nvSpPr>
          <p:cNvPr id="408" name="Google Shape;408;p26"/>
          <p:cNvSpPr txBox="1"/>
          <p:nvPr/>
        </p:nvSpPr>
        <p:spPr>
          <a:xfrm>
            <a:off x="0" y="9724050"/>
            <a:ext cx="7560000" cy="9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0B5394"/>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1- If there is sclerosis even in one glomeruli it will be a different disease. This is important because MCD responds very well to steroids, GS is a different disease.</a:t>
            </a:r>
            <a:endParaRPr sz="1000">
              <a:solidFill>
                <a:srgbClr val="6AA84F"/>
              </a:solidFill>
              <a:latin typeface="Mada"/>
              <a:ea typeface="Mada"/>
              <a:cs typeface="Mada"/>
              <a:sym typeface="Mada"/>
            </a:endParaRPr>
          </a:p>
        </p:txBody>
      </p:sp>
      <p:grpSp>
        <p:nvGrpSpPr>
          <p:cNvPr id="409" name="Google Shape;409;p26"/>
          <p:cNvGrpSpPr/>
          <p:nvPr/>
        </p:nvGrpSpPr>
        <p:grpSpPr>
          <a:xfrm>
            <a:off x="6660322" y="6945737"/>
            <a:ext cx="596208" cy="597922"/>
            <a:chOff x="2768600" y="1372700"/>
            <a:chExt cx="794203" cy="627015"/>
          </a:xfrm>
        </p:grpSpPr>
        <p:sp>
          <p:nvSpPr>
            <p:cNvPr id="410" name="Google Shape;410;p26"/>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411" name="Google Shape;411;p26"/>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2" name="Google Shape;412;p26"/>
          <p:cNvSpPr/>
          <p:nvPr/>
        </p:nvSpPr>
        <p:spPr>
          <a:xfrm>
            <a:off x="6779224" y="7018815"/>
            <a:ext cx="358409" cy="451778"/>
          </a:xfrm>
          <a:custGeom>
            <a:rect b="b" l="l" r="r" t="t"/>
            <a:pathLst>
              <a:path extrusionOk="0" h="11550" w="11729">
                <a:moveTo>
                  <a:pt x="2525" y="358"/>
                </a:moveTo>
                <a:cubicBezTo>
                  <a:pt x="2835" y="358"/>
                  <a:pt x="3096" y="608"/>
                  <a:pt x="3096" y="929"/>
                </a:cubicBezTo>
                <a:lnTo>
                  <a:pt x="3096" y="941"/>
                </a:lnTo>
                <a:cubicBezTo>
                  <a:pt x="3096" y="1251"/>
                  <a:pt x="2835" y="1501"/>
                  <a:pt x="2525" y="1501"/>
                </a:cubicBezTo>
                <a:lnTo>
                  <a:pt x="2299" y="1501"/>
                </a:lnTo>
                <a:cubicBezTo>
                  <a:pt x="2227" y="1501"/>
                  <a:pt x="2168" y="1441"/>
                  <a:pt x="2168" y="1370"/>
                </a:cubicBezTo>
                <a:lnTo>
                  <a:pt x="2168" y="489"/>
                </a:lnTo>
                <a:cubicBezTo>
                  <a:pt x="2168" y="417"/>
                  <a:pt x="2227" y="358"/>
                  <a:pt x="2299" y="358"/>
                </a:cubicBezTo>
                <a:close/>
                <a:moveTo>
                  <a:pt x="5704" y="358"/>
                </a:moveTo>
                <a:cubicBezTo>
                  <a:pt x="5787" y="358"/>
                  <a:pt x="5847" y="417"/>
                  <a:pt x="5847" y="512"/>
                </a:cubicBezTo>
                <a:lnTo>
                  <a:pt x="5847" y="1358"/>
                </a:lnTo>
                <a:cubicBezTo>
                  <a:pt x="5847" y="1429"/>
                  <a:pt x="5787" y="1501"/>
                  <a:pt x="5704" y="1501"/>
                </a:cubicBezTo>
                <a:lnTo>
                  <a:pt x="5490" y="1501"/>
                </a:lnTo>
                <a:cubicBezTo>
                  <a:pt x="5180" y="1501"/>
                  <a:pt x="4918" y="1251"/>
                  <a:pt x="4918" y="941"/>
                </a:cubicBezTo>
                <a:lnTo>
                  <a:pt x="4918" y="929"/>
                </a:lnTo>
                <a:cubicBezTo>
                  <a:pt x="4918" y="608"/>
                  <a:pt x="5180" y="358"/>
                  <a:pt x="5490" y="358"/>
                </a:cubicBezTo>
                <a:close/>
                <a:moveTo>
                  <a:pt x="5478" y="0"/>
                </a:moveTo>
                <a:cubicBezTo>
                  <a:pt x="4966" y="0"/>
                  <a:pt x="4561" y="405"/>
                  <a:pt x="4561" y="905"/>
                </a:cubicBezTo>
                <a:lnTo>
                  <a:pt x="4561" y="929"/>
                </a:lnTo>
                <a:cubicBezTo>
                  <a:pt x="4561" y="1429"/>
                  <a:pt x="4966" y="1834"/>
                  <a:pt x="5478" y="1834"/>
                </a:cubicBezTo>
                <a:lnTo>
                  <a:pt x="5692" y="1834"/>
                </a:lnTo>
                <a:cubicBezTo>
                  <a:pt x="5966" y="1834"/>
                  <a:pt x="6168" y="1620"/>
                  <a:pt x="6168" y="1358"/>
                </a:cubicBezTo>
                <a:lnTo>
                  <a:pt x="6168" y="1084"/>
                </a:lnTo>
                <a:lnTo>
                  <a:pt x="6561" y="1084"/>
                </a:lnTo>
                <a:cubicBezTo>
                  <a:pt x="6930" y="1084"/>
                  <a:pt x="7228" y="1382"/>
                  <a:pt x="7228" y="1763"/>
                </a:cubicBezTo>
                <a:lnTo>
                  <a:pt x="7228" y="2667"/>
                </a:lnTo>
                <a:cubicBezTo>
                  <a:pt x="6966" y="2715"/>
                  <a:pt x="6740" y="2918"/>
                  <a:pt x="6692" y="3215"/>
                </a:cubicBezTo>
                <a:lnTo>
                  <a:pt x="6466" y="4953"/>
                </a:lnTo>
                <a:cubicBezTo>
                  <a:pt x="6383" y="5668"/>
                  <a:pt x="5775" y="6204"/>
                  <a:pt x="5061" y="6204"/>
                </a:cubicBezTo>
                <a:lnTo>
                  <a:pt x="4323" y="6204"/>
                </a:lnTo>
                <a:cubicBezTo>
                  <a:pt x="4239" y="6204"/>
                  <a:pt x="4168" y="6287"/>
                  <a:pt x="4168" y="6370"/>
                </a:cubicBezTo>
                <a:cubicBezTo>
                  <a:pt x="4168" y="6466"/>
                  <a:pt x="4239" y="6537"/>
                  <a:pt x="4323" y="6537"/>
                </a:cubicBezTo>
                <a:lnTo>
                  <a:pt x="5061" y="6537"/>
                </a:lnTo>
                <a:cubicBezTo>
                  <a:pt x="5954" y="6537"/>
                  <a:pt x="6704" y="5870"/>
                  <a:pt x="6811" y="4989"/>
                </a:cubicBezTo>
                <a:lnTo>
                  <a:pt x="7037" y="3251"/>
                </a:lnTo>
                <a:cubicBezTo>
                  <a:pt x="7049" y="3093"/>
                  <a:pt x="7189" y="2988"/>
                  <a:pt x="7335" y="2988"/>
                </a:cubicBezTo>
                <a:cubicBezTo>
                  <a:pt x="7343" y="2988"/>
                  <a:pt x="7351" y="2988"/>
                  <a:pt x="7359" y="2989"/>
                </a:cubicBezTo>
                <a:cubicBezTo>
                  <a:pt x="7526" y="3013"/>
                  <a:pt x="7633" y="3156"/>
                  <a:pt x="7621" y="3322"/>
                </a:cubicBezTo>
                <a:lnTo>
                  <a:pt x="7395" y="5061"/>
                </a:lnTo>
                <a:cubicBezTo>
                  <a:pt x="7240" y="6239"/>
                  <a:pt x="6252" y="7120"/>
                  <a:pt x="5061" y="7120"/>
                </a:cubicBezTo>
                <a:lnTo>
                  <a:pt x="4442" y="7120"/>
                </a:lnTo>
                <a:cubicBezTo>
                  <a:pt x="4359" y="7120"/>
                  <a:pt x="4287" y="7192"/>
                  <a:pt x="4287" y="7275"/>
                </a:cubicBezTo>
                <a:lnTo>
                  <a:pt x="4287" y="8156"/>
                </a:lnTo>
                <a:cubicBezTo>
                  <a:pt x="4287" y="8323"/>
                  <a:pt x="4144" y="8454"/>
                  <a:pt x="3989" y="8454"/>
                </a:cubicBezTo>
                <a:cubicBezTo>
                  <a:pt x="3823" y="8454"/>
                  <a:pt x="3692" y="8323"/>
                  <a:pt x="3692" y="8156"/>
                </a:cubicBezTo>
                <a:lnTo>
                  <a:pt x="3692" y="7275"/>
                </a:lnTo>
                <a:cubicBezTo>
                  <a:pt x="3692" y="7192"/>
                  <a:pt x="3608" y="7120"/>
                  <a:pt x="3525" y="7120"/>
                </a:cubicBezTo>
                <a:lnTo>
                  <a:pt x="2918" y="7120"/>
                </a:lnTo>
                <a:cubicBezTo>
                  <a:pt x="1727" y="7120"/>
                  <a:pt x="727" y="6227"/>
                  <a:pt x="572" y="5061"/>
                </a:cubicBezTo>
                <a:lnTo>
                  <a:pt x="358" y="3322"/>
                </a:lnTo>
                <a:cubicBezTo>
                  <a:pt x="334" y="3156"/>
                  <a:pt x="441" y="3013"/>
                  <a:pt x="608" y="2989"/>
                </a:cubicBezTo>
                <a:cubicBezTo>
                  <a:pt x="616" y="2988"/>
                  <a:pt x="625" y="2988"/>
                  <a:pt x="633" y="2988"/>
                </a:cubicBezTo>
                <a:cubicBezTo>
                  <a:pt x="789" y="2988"/>
                  <a:pt x="918" y="3093"/>
                  <a:pt x="930" y="3251"/>
                </a:cubicBezTo>
                <a:lnTo>
                  <a:pt x="1156" y="4989"/>
                </a:lnTo>
                <a:cubicBezTo>
                  <a:pt x="1263" y="5882"/>
                  <a:pt x="2025" y="6537"/>
                  <a:pt x="2918" y="6537"/>
                </a:cubicBezTo>
                <a:lnTo>
                  <a:pt x="3644" y="6537"/>
                </a:lnTo>
                <a:cubicBezTo>
                  <a:pt x="3727" y="6537"/>
                  <a:pt x="3811" y="6466"/>
                  <a:pt x="3811" y="6370"/>
                </a:cubicBezTo>
                <a:cubicBezTo>
                  <a:pt x="3811" y="6287"/>
                  <a:pt x="3727" y="6204"/>
                  <a:pt x="3644" y="6204"/>
                </a:cubicBezTo>
                <a:lnTo>
                  <a:pt x="2918" y="6204"/>
                </a:lnTo>
                <a:cubicBezTo>
                  <a:pt x="2203" y="6204"/>
                  <a:pt x="1584" y="5668"/>
                  <a:pt x="1501" y="4953"/>
                </a:cubicBezTo>
                <a:lnTo>
                  <a:pt x="1275" y="3215"/>
                </a:lnTo>
                <a:cubicBezTo>
                  <a:pt x="1251" y="2929"/>
                  <a:pt x="1025" y="2727"/>
                  <a:pt x="775" y="2679"/>
                </a:cubicBezTo>
                <a:lnTo>
                  <a:pt x="775" y="1775"/>
                </a:lnTo>
                <a:cubicBezTo>
                  <a:pt x="775" y="1405"/>
                  <a:pt x="1072" y="1108"/>
                  <a:pt x="1441" y="1108"/>
                </a:cubicBezTo>
                <a:lnTo>
                  <a:pt x="1822" y="1108"/>
                </a:lnTo>
                <a:lnTo>
                  <a:pt x="1822" y="1370"/>
                </a:lnTo>
                <a:cubicBezTo>
                  <a:pt x="1822" y="1644"/>
                  <a:pt x="2037" y="1846"/>
                  <a:pt x="2299" y="1846"/>
                </a:cubicBezTo>
                <a:lnTo>
                  <a:pt x="2525" y="1846"/>
                </a:lnTo>
                <a:cubicBezTo>
                  <a:pt x="3037" y="1846"/>
                  <a:pt x="3430" y="1441"/>
                  <a:pt x="3430" y="941"/>
                </a:cubicBezTo>
                <a:lnTo>
                  <a:pt x="3430" y="929"/>
                </a:lnTo>
                <a:cubicBezTo>
                  <a:pt x="3430" y="417"/>
                  <a:pt x="3037" y="12"/>
                  <a:pt x="2525" y="12"/>
                </a:cubicBezTo>
                <a:lnTo>
                  <a:pt x="2299" y="12"/>
                </a:lnTo>
                <a:cubicBezTo>
                  <a:pt x="2037" y="12"/>
                  <a:pt x="1822" y="227"/>
                  <a:pt x="1822" y="489"/>
                </a:cubicBezTo>
                <a:lnTo>
                  <a:pt x="1822" y="762"/>
                </a:lnTo>
                <a:lnTo>
                  <a:pt x="1441" y="762"/>
                </a:lnTo>
                <a:cubicBezTo>
                  <a:pt x="870" y="762"/>
                  <a:pt x="429" y="1227"/>
                  <a:pt x="429" y="1775"/>
                </a:cubicBezTo>
                <a:lnTo>
                  <a:pt x="429" y="2715"/>
                </a:lnTo>
                <a:cubicBezTo>
                  <a:pt x="156" y="2810"/>
                  <a:pt x="1" y="3084"/>
                  <a:pt x="25" y="3382"/>
                </a:cubicBezTo>
                <a:lnTo>
                  <a:pt x="251" y="5120"/>
                </a:lnTo>
                <a:cubicBezTo>
                  <a:pt x="418" y="6466"/>
                  <a:pt x="1561" y="7478"/>
                  <a:pt x="2918" y="7478"/>
                </a:cubicBezTo>
                <a:lnTo>
                  <a:pt x="3358" y="7478"/>
                </a:lnTo>
                <a:lnTo>
                  <a:pt x="3358" y="8192"/>
                </a:lnTo>
                <a:cubicBezTo>
                  <a:pt x="3358" y="8466"/>
                  <a:pt x="3549" y="8728"/>
                  <a:pt x="3823" y="8799"/>
                </a:cubicBezTo>
                <a:lnTo>
                  <a:pt x="3823" y="9418"/>
                </a:lnTo>
                <a:cubicBezTo>
                  <a:pt x="3823" y="10597"/>
                  <a:pt x="4775" y="11550"/>
                  <a:pt x="5954" y="11550"/>
                </a:cubicBezTo>
                <a:lnTo>
                  <a:pt x="7799" y="11550"/>
                </a:lnTo>
                <a:cubicBezTo>
                  <a:pt x="8966" y="11550"/>
                  <a:pt x="9919" y="10597"/>
                  <a:pt x="9919" y="9418"/>
                </a:cubicBezTo>
                <a:lnTo>
                  <a:pt x="9919" y="8454"/>
                </a:lnTo>
                <a:cubicBezTo>
                  <a:pt x="10335" y="8430"/>
                  <a:pt x="10740" y="8252"/>
                  <a:pt x="11038" y="7930"/>
                </a:cubicBezTo>
                <a:cubicBezTo>
                  <a:pt x="11633" y="7335"/>
                  <a:pt x="11728" y="6382"/>
                  <a:pt x="11264" y="5668"/>
                </a:cubicBezTo>
                <a:cubicBezTo>
                  <a:pt x="11235" y="5624"/>
                  <a:pt x="11184" y="5598"/>
                  <a:pt x="11129" y="5598"/>
                </a:cubicBezTo>
                <a:cubicBezTo>
                  <a:pt x="11095" y="5598"/>
                  <a:pt x="11058" y="5609"/>
                  <a:pt x="11026" y="5632"/>
                </a:cubicBezTo>
                <a:cubicBezTo>
                  <a:pt x="10955" y="5668"/>
                  <a:pt x="10919" y="5775"/>
                  <a:pt x="10978" y="5870"/>
                </a:cubicBezTo>
                <a:cubicBezTo>
                  <a:pt x="11609" y="6799"/>
                  <a:pt x="10966" y="8109"/>
                  <a:pt x="9740" y="8109"/>
                </a:cubicBezTo>
                <a:cubicBezTo>
                  <a:pt x="8478" y="8109"/>
                  <a:pt x="7823" y="6549"/>
                  <a:pt x="8728" y="5632"/>
                </a:cubicBezTo>
                <a:cubicBezTo>
                  <a:pt x="9013" y="5347"/>
                  <a:pt x="9379" y="5201"/>
                  <a:pt x="9749" y="5201"/>
                </a:cubicBezTo>
                <a:cubicBezTo>
                  <a:pt x="10029" y="5201"/>
                  <a:pt x="10311" y="5285"/>
                  <a:pt x="10562" y="5454"/>
                </a:cubicBezTo>
                <a:cubicBezTo>
                  <a:pt x="10587" y="5466"/>
                  <a:pt x="10618" y="5473"/>
                  <a:pt x="10649" y="5473"/>
                </a:cubicBezTo>
                <a:cubicBezTo>
                  <a:pt x="10704" y="5473"/>
                  <a:pt x="10762" y="5452"/>
                  <a:pt x="10800" y="5406"/>
                </a:cubicBezTo>
                <a:cubicBezTo>
                  <a:pt x="10847" y="5334"/>
                  <a:pt x="10836" y="5227"/>
                  <a:pt x="10752" y="5168"/>
                </a:cubicBezTo>
                <a:cubicBezTo>
                  <a:pt x="10439" y="4961"/>
                  <a:pt x="10099" y="4867"/>
                  <a:pt x="9768" y="4867"/>
                </a:cubicBezTo>
                <a:cubicBezTo>
                  <a:pt x="8839" y="4867"/>
                  <a:pt x="7978" y="5606"/>
                  <a:pt x="7978" y="6668"/>
                </a:cubicBezTo>
                <a:cubicBezTo>
                  <a:pt x="7978" y="7609"/>
                  <a:pt x="8692" y="8371"/>
                  <a:pt x="9585" y="8454"/>
                </a:cubicBezTo>
                <a:lnTo>
                  <a:pt x="9585" y="9406"/>
                </a:lnTo>
                <a:cubicBezTo>
                  <a:pt x="9585" y="10395"/>
                  <a:pt x="8776" y="11192"/>
                  <a:pt x="7799" y="11192"/>
                </a:cubicBezTo>
                <a:lnTo>
                  <a:pt x="5954" y="11192"/>
                </a:lnTo>
                <a:cubicBezTo>
                  <a:pt x="4966" y="11192"/>
                  <a:pt x="4168" y="10395"/>
                  <a:pt x="4168" y="9406"/>
                </a:cubicBezTo>
                <a:lnTo>
                  <a:pt x="4168" y="8787"/>
                </a:lnTo>
                <a:cubicBezTo>
                  <a:pt x="4430" y="8704"/>
                  <a:pt x="4620" y="8466"/>
                  <a:pt x="4620" y="8168"/>
                </a:cubicBezTo>
                <a:lnTo>
                  <a:pt x="4620" y="7478"/>
                </a:lnTo>
                <a:lnTo>
                  <a:pt x="5073" y="7478"/>
                </a:lnTo>
                <a:cubicBezTo>
                  <a:pt x="6418" y="7478"/>
                  <a:pt x="7573" y="6466"/>
                  <a:pt x="7740" y="5120"/>
                </a:cubicBezTo>
                <a:lnTo>
                  <a:pt x="7954" y="3382"/>
                </a:lnTo>
                <a:cubicBezTo>
                  <a:pt x="7990" y="3096"/>
                  <a:pt x="7823" y="2834"/>
                  <a:pt x="7573" y="2727"/>
                </a:cubicBezTo>
                <a:lnTo>
                  <a:pt x="7573" y="1763"/>
                </a:lnTo>
                <a:cubicBezTo>
                  <a:pt x="7573" y="1191"/>
                  <a:pt x="7109" y="751"/>
                  <a:pt x="6561" y="751"/>
                </a:cubicBezTo>
                <a:lnTo>
                  <a:pt x="6168" y="751"/>
                </a:lnTo>
                <a:lnTo>
                  <a:pt x="6168" y="477"/>
                </a:lnTo>
                <a:cubicBezTo>
                  <a:pt x="6168" y="215"/>
                  <a:pt x="5966" y="0"/>
                  <a:pt x="56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27"/>
          <p:cNvSpPr/>
          <p:nvPr/>
        </p:nvSpPr>
        <p:spPr>
          <a:xfrm>
            <a:off x="4333075" y="1488875"/>
            <a:ext cx="2433900" cy="2775000"/>
          </a:xfrm>
          <a:prstGeom prst="rect">
            <a:avLst/>
          </a:prstGeom>
          <a:noFill/>
          <a:ln cap="flat" cmpd="sng" w="19050">
            <a:solidFill>
              <a:schemeClr val="accent2"/>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a:solidFill>
                  <a:schemeClr val="dk1"/>
                </a:solidFill>
                <a:latin typeface="Mada"/>
                <a:ea typeface="Mada"/>
                <a:cs typeface="Mada"/>
                <a:sym typeface="Mada"/>
              </a:rPr>
              <a:t>- </a:t>
            </a:r>
            <a:r>
              <a:rPr b="1" lang="ar" sz="1200">
                <a:solidFill>
                  <a:schemeClr val="dk1"/>
                </a:solidFill>
                <a:latin typeface="Mada"/>
                <a:ea typeface="Mada"/>
                <a:cs typeface="Mada"/>
                <a:sym typeface="Mada"/>
              </a:rPr>
              <a:t>First line: </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Corticosteroids, given x 3-4 months then taper over 6 months</a:t>
            </a:r>
            <a:endParaRPr sz="1200">
              <a:solidFill>
                <a:schemeClr val="dk1"/>
              </a:solidFill>
              <a:highlight>
                <a:srgbClr val="CFE2F3"/>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a:t>
            </a:r>
            <a:r>
              <a:rPr b="1" lang="ar" sz="1200">
                <a:solidFill>
                  <a:schemeClr val="dk1"/>
                </a:solidFill>
                <a:latin typeface="Mada"/>
                <a:ea typeface="Mada"/>
                <a:cs typeface="Mada"/>
                <a:sym typeface="Mada"/>
              </a:rPr>
              <a:t> Second line: </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oral Cyclophosphamide, Cyclosporine</a:t>
            </a:r>
            <a:endParaRPr b="1" sz="1200">
              <a:latin typeface="Mada"/>
              <a:ea typeface="Mada"/>
              <a:cs typeface="Mada"/>
              <a:sym typeface="Mada"/>
            </a:endParaRPr>
          </a:p>
        </p:txBody>
      </p:sp>
      <p:grpSp>
        <p:nvGrpSpPr>
          <p:cNvPr id="418" name="Google Shape;418;p27"/>
          <p:cNvGrpSpPr/>
          <p:nvPr/>
        </p:nvGrpSpPr>
        <p:grpSpPr>
          <a:xfrm>
            <a:off x="6448585" y="1249499"/>
            <a:ext cx="596208" cy="597922"/>
            <a:chOff x="2768600" y="1372700"/>
            <a:chExt cx="794203" cy="627015"/>
          </a:xfrm>
        </p:grpSpPr>
        <p:sp>
          <p:nvSpPr>
            <p:cNvPr id="419" name="Google Shape;419;p27"/>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420" name="Google Shape;420;p27"/>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1" name="Google Shape;421;p27"/>
          <p:cNvSpPr/>
          <p:nvPr/>
        </p:nvSpPr>
        <p:spPr>
          <a:xfrm>
            <a:off x="558875" y="1488875"/>
            <a:ext cx="3086700" cy="2775000"/>
          </a:xfrm>
          <a:prstGeom prst="rect">
            <a:avLst/>
          </a:prstGeom>
          <a:noFill/>
          <a:ln cap="flat" cmpd="sng" w="19050">
            <a:solidFill>
              <a:schemeClr val="accent2"/>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Adults: </a:t>
            </a:r>
            <a:r>
              <a:rPr lang="ar" sz="1200">
                <a:latin typeface="Mada"/>
                <a:ea typeface="Mada"/>
                <a:cs typeface="Mada"/>
                <a:sym typeface="Mada"/>
              </a:rPr>
              <a:t>Must do kidney biopsy in adult patients with this presentation, It shows diffuse effacement of foot process ONLY.</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Children:</a:t>
            </a:r>
            <a:r>
              <a:rPr b="1"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In children;</a:t>
            </a:r>
            <a:r>
              <a:rPr b="1" lang="ar" sz="1200">
                <a:solidFill>
                  <a:schemeClr val="dk1"/>
                </a:solidFill>
                <a:latin typeface="Mada"/>
                <a:ea typeface="Mada"/>
                <a:cs typeface="Mada"/>
                <a:sym typeface="Mada"/>
              </a:rPr>
              <a:t> typically is corticosteroid responsive in &gt; 90%, thus </a:t>
            </a:r>
            <a:r>
              <a:rPr b="1" lang="ar" sz="1200">
                <a:solidFill>
                  <a:srgbClr val="CC0000"/>
                </a:solidFill>
                <a:latin typeface="Mada"/>
                <a:ea typeface="Mada"/>
                <a:cs typeface="Mada"/>
                <a:sym typeface="Mada"/>
              </a:rPr>
              <a:t>kidney biopsy is commonly not done</a:t>
            </a:r>
            <a:r>
              <a:rPr lang="ar" sz="1200">
                <a:solidFill>
                  <a:schemeClr val="dk1"/>
                </a:solidFill>
                <a:latin typeface="Mada"/>
                <a:ea typeface="Mada"/>
                <a:cs typeface="Mada"/>
                <a:sym typeface="Mada"/>
              </a:rPr>
              <a:t> and treatment is given empirically for such cases. </a:t>
            </a:r>
            <a:r>
              <a:rPr b="1" lang="ar" sz="1200">
                <a:solidFill>
                  <a:schemeClr val="dk1"/>
                </a:solidFill>
                <a:latin typeface="Mada"/>
                <a:ea typeface="Mada"/>
                <a:cs typeface="Mada"/>
                <a:sym typeface="Mada"/>
              </a:rPr>
              <a:t>So, usually nephrotic syndrome in a child   &lt; 10 years old is MCD until proven otherwise.</a:t>
            </a:r>
            <a:endParaRPr b="1" sz="1200">
              <a:latin typeface="Mada"/>
              <a:ea typeface="Mada"/>
              <a:cs typeface="Mada"/>
              <a:sym typeface="Mada"/>
            </a:endParaRPr>
          </a:p>
        </p:txBody>
      </p:sp>
      <p:grpSp>
        <p:nvGrpSpPr>
          <p:cNvPr id="422" name="Google Shape;422;p27"/>
          <p:cNvGrpSpPr/>
          <p:nvPr/>
        </p:nvGrpSpPr>
        <p:grpSpPr>
          <a:xfrm>
            <a:off x="3263910" y="1249499"/>
            <a:ext cx="596208" cy="597922"/>
            <a:chOff x="2768600" y="1372700"/>
            <a:chExt cx="794203" cy="627015"/>
          </a:xfrm>
        </p:grpSpPr>
        <p:sp>
          <p:nvSpPr>
            <p:cNvPr id="423" name="Google Shape;423;p27"/>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424" name="Google Shape;424;p27"/>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5" name="Google Shape;425;p27"/>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426" name="Google Shape;426;p27"/>
          <p:cNvGrpSpPr/>
          <p:nvPr/>
        </p:nvGrpSpPr>
        <p:grpSpPr>
          <a:xfrm>
            <a:off x="288358" y="4500350"/>
            <a:ext cx="6983283" cy="1203778"/>
            <a:chOff x="276429" y="7677295"/>
            <a:chExt cx="6983283" cy="1866322"/>
          </a:xfrm>
        </p:grpSpPr>
        <p:sp>
          <p:nvSpPr>
            <p:cNvPr id="427" name="Google Shape;427;p27"/>
            <p:cNvSpPr txBox="1"/>
            <p:nvPr/>
          </p:nvSpPr>
          <p:spPr>
            <a:xfrm>
              <a:off x="1685724" y="9187367"/>
              <a:ext cx="1891200" cy="347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ar" sz="1200">
                  <a:latin typeface="Mada"/>
                  <a:ea typeface="Mada"/>
                  <a:cs typeface="Mada"/>
                  <a:sym typeface="Mada"/>
                </a:rPr>
                <a:t>Amyloidosis </a:t>
              </a:r>
              <a:endParaRPr sz="1200">
                <a:latin typeface="Mada"/>
                <a:ea typeface="Mada"/>
                <a:cs typeface="Mada"/>
                <a:sym typeface="Mada"/>
              </a:endParaRPr>
            </a:p>
          </p:txBody>
        </p:sp>
        <p:sp>
          <p:nvSpPr>
            <p:cNvPr id="428" name="Google Shape;428;p27"/>
            <p:cNvSpPr txBox="1"/>
            <p:nvPr/>
          </p:nvSpPr>
          <p:spPr>
            <a:xfrm>
              <a:off x="4024529" y="9178217"/>
              <a:ext cx="1891200" cy="3654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ar" sz="1200">
                  <a:latin typeface="Mada"/>
                  <a:ea typeface="Mada"/>
                  <a:cs typeface="Mada"/>
                  <a:sym typeface="Mada"/>
                </a:rPr>
                <a:t>IgA nephropathy </a:t>
              </a:r>
              <a:endParaRPr sz="1200">
                <a:latin typeface="Mada"/>
                <a:ea typeface="Mada"/>
                <a:cs typeface="Mada"/>
                <a:sym typeface="Mada"/>
              </a:endParaRPr>
            </a:p>
          </p:txBody>
        </p:sp>
        <p:grpSp>
          <p:nvGrpSpPr>
            <p:cNvPr id="429" name="Google Shape;429;p27"/>
            <p:cNvGrpSpPr/>
            <p:nvPr/>
          </p:nvGrpSpPr>
          <p:grpSpPr>
            <a:xfrm>
              <a:off x="276429" y="7677295"/>
              <a:ext cx="6983283" cy="1510200"/>
              <a:chOff x="276429" y="7677295"/>
              <a:chExt cx="6983283" cy="1510200"/>
            </a:xfrm>
          </p:grpSpPr>
          <p:cxnSp>
            <p:nvCxnSpPr>
              <p:cNvPr id="430" name="Google Shape;430;p27"/>
              <p:cNvCxnSpPr>
                <a:stCxn id="431" idx="2"/>
                <a:endCxn id="432" idx="0"/>
              </p:cNvCxnSpPr>
              <p:nvPr/>
            </p:nvCxnSpPr>
            <p:spPr>
              <a:xfrm flipH="1" rot="-5400000">
                <a:off x="4840000" y="7325545"/>
                <a:ext cx="367200" cy="2580900"/>
              </a:xfrm>
              <a:prstGeom prst="bentConnector3">
                <a:avLst>
                  <a:gd fmla="val 49980" name="adj1"/>
                </a:avLst>
              </a:prstGeom>
              <a:noFill/>
              <a:ln cap="flat" cmpd="sng" w="9525">
                <a:solidFill>
                  <a:srgbClr val="EED18A"/>
                </a:solidFill>
                <a:prstDash val="solid"/>
                <a:round/>
                <a:headEnd len="med" w="med" type="diamond"/>
                <a:tailEnd len="med" w="med" type="diamond"/>
              </a:ln>
            </p:spPr>
          </p:cxnSp>
          <p:cxnSp>
            <p:nvCxnSpPr>
              <p:cNvPr id="433" name="Google Shape;433;p27"/>
              <p:cNvCxnSpPr>
                <a:stCxn id="434" idx="0"/>
                <a:endCxn id="431" idx="2"/>
              </p:cNvCxnSpPr>
              <p:nvPr/>
            </p:nvCxnSpPr>
            <p:spPr>
              <a:xfrm rot="-5400000">
                <a:off x="2293179" y="7361256"/>
                <a:ext cx="368700" cy="2511000"/>
              </a:xfrm>
              <a:prstGeom prst="bentConnector3">
                <a:avLst>
                  <a:gd fmla="val 50001" name="adj1"/>
                </a:avLst>
              </a:prstGeom>
              <a:noFill/>
              <a:ln cap="flat" cmpd="sng" w="9525">
                <a:solidFill>
                  <a:srgbClr val="EED18A"/>
                </a:solidFill>
                <a:prstDash val="solid"/>
                <a:round/>
                <a:headEnd len="med" w="med" type="diamond"/>
                <a:tailEnd len="med" w="med" type="diamond"/>
              </a:ln>
            </p:spPr>
          </p:cxnSp>
          <p:sp>
            <p:nvSpPr>
              <p:cNvPr id="434" name="Google Shape;434;p27"/>
              <p:cNvSpPr txBox="1"/>
              <p:nvPr/>
            </p:nvSpPr>
            <p:spPr>
              <a:xfrm>
                <a:off x="276429" y="8801106"/>
                <a:ext cx="1891200" cy="3654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ar" sz="1200">
                    <a:solidFill>
                      <a:srgbClr val="CC0000"/>
                    </a:solidFill>
                    <a:latin typeface="Mada"/>
                    <a:ea typeface="Mada"/>
                    <a:cs typeface="Mada"/>
                    <a:sym typeface="Mada"/>
                  </a:rPr>
                  <a:t>Diabetes mellitus </a:t>
                </a:r>
                <a:endParaRPr sz="1200">
                  <a:solidFill>
                    <a:srgbClr val="CC0000"/>
                  </a:solidFill>
                  <a:latin typeface="Mada"/>
                  <a:ea typeface="Mada"/>
                  <a:cs typeface="Mada"/>
                  <a:sym typeface="Mada"/>
                </a:endParaRPr>
              </a:p>
            </p:txBody>
          </p:sp>
          <p:grpSp>
            <p:nvGrpSpPr>
              <p:cNvPr id="435" name="Google Shape;435;p27"/>
              <p:cNvGrpSpPr/>
              <p:nvPr/>
            </p:nvGrpSpPr>
            <p:grpSpPr>
              <a:xfrm>
                <a:off x="324250" y="7677295"/>
                <a:ext cx="6935462" cy="1510200"/>
                <a:chOff x="324250" y="7677295"/>
                <a:chExt cx="6935462" cy="1510200"/>
              </a:xfrm>
            </p:grpSpPr>
            <p:sp>
              <p:nvSpPr>
                <p:cNvPr id="431" name="Google Shape;431;p27"/>
                <p:cNvSpPr txBox="1"/>
                <p:nvPr/>
              </p:nvSpPr>
              <p:spPr>
                <a:xfrm>
                  <a:off x="324250" y="7677295"/>
                  <a:ext cx="6817800" cy="7551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ar" sz="1600">
                      <a:solidFill>
                        <a:srgbClr val="EED18A"/>
                      </a:solidFill>
                      <a:latin typeface="Mada"/>
                      <a:ea typeface="Mada"/>
                      <a:cs typeface="Mada"/>
                      <a:sym typeface="Mada"/>
                    </a:rPr>
                    <a:t>Other important 2ndry causes of nephrotic syndrome in adults </a:t>
                  </a:r>
                  <a:endParaRPr b="1" sz="1600">
                    <a:solidFill>
                      <a:srgbClr val="EED18A"/>
                    </a:solidFill>
                    <a:latin typeface="Mada"/>
                    <a:ea typeface="Mada"/>
                    <a:cs typeface="Mada"/>
                    <a:sym typeface="Mada"/>
                  </a:endParaRPr>
                </a:p>
              </p:txBody>
            </p:sp>
            <p:sp>
              <p:nvSpPr>
                <p:cNvPr id="432" name="Google Shape;432;p27"/>
                <p:cNvSpPr txBox="1"/>
                <p:nvPr/>
              </p:nvSpPr>
              <p:spPr>
                <a:xfrm>
                  <a:off x="5368512" y="8799448"/>
                  <a:ext cx="1891200" cy="3687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ar" sz="1200">
                      <a:latin typeface="Mada"/>
                      <a:ea typeface="Mada"/>
                      <a:cs typeface="Mada"/>
                      <a:sym typeface="Mada"/>
                    </a:rPr>
                    <a:t>MPGN</a:t>
                  </a:r>
                  <a:endParaRPr sz="1200">
                    <a:latin typeface="Mada"/>
                    <a:ea typeface="Mada"/>
                    <a:cs typeface="Mada"/>
                    <a:sym typeface="Mada"/>
                  </a:endParaRPr>
                </a:p>
              </p:txBody>
            </p:sp>
            <p:cxnSp>
              <p:nvCxnSpPr>
                <p:cNvPr id="436" name="Google Shape;436;p27"/>
                <p:cNvCxnSpPr>
                  <a:stCxn id="431" idx="2"/>
                  <a:endCxn id="428" idx="0"/>
                </p:cNvCxnSpPr>
                <p:nvPr/>
              </p:nvCxnSpPr>
              <p:spPr>
                <a:xfrm flipH="1" rot="-5400000">
                  <a:off x="3978700" y="8186845"/>
                  <a:ext cx="745800" cy="1236900"/>
                </a:xfrm>
                <a:prstGeom prst="bentConnector3">
                  <a:avLst>
                    <a:gd fmla="val 50001" name="adj1"/>
                  </a:avLst>
                </a:prstGeom>
                <a:noFill/>
                <a:ln cap="flat" cmpd="sng" w="9525">
                  <a:solidFill>
                    <a:srgbClr val="EED18A"/>
                  </a:solidFill>
                  <a:prstDash val="solid"/>
                  <a:round/>
                  <a:headEnd len="med" w="med" type="diamond"/>
                  <a:tailEnd len="med" w="med" type="diamond"/>
                </a:ln>
              </p:spPr>
            </p:cxnSp>
            <p:cxnSp>
              <p:nvCxnSpPr>
                <p:cNvPr id="437" name="Google Shape;437;p27"/>
                <p:cNvCxnSpPr>
                  <a:stCxn id="431" idx="2"/>
                  <a:endCxn id="427" idx="0"/>
                </p:cNvCxnSpPr>
                <p:nvPr/>
              </p:nvCxnSpPr>
              <p:spPr>
                <a:xfrm rot="5400000">
                  <a:off x="2804650" y="8258995"/>
                  <a:ext cx="755100" cy="1101900"/>
                </a:xfrm>
                <a:prstGeom prst="bentConnector3">
                  <a:avLst>
                    <a:gd fmla="val 49991" name="adj1"/>
                  </a:avLst>
                </a:prstGeom>
                <a:noFill/>
                <a:ln cap="flat" cmpd="sng" w="9525">
                  <a:solidFill>
                    <a:srgbClr val="EED18A"/>
                  </a:solidFill>
                  <a:prstDash val="solid"/>
                  <a:round/>
                  <a:headEnd len="med" w="med" type="diamond"/>
                  <a:tailEnd len="med" w="med" type="diamond"/>
                </a:ln>
              </p:spPr>
            </p:cxnSp>
          </p:grpSp>
        </p:grpSp>
      </p:grpSp>
      <p:sp>
        <p:nvSpPr>
          <p:cNvPr id="438" name="Google Shape;438;p27"/>
          <p:cNvSpPr txBox="1"/>
          <p:nvPr/>
        </p:nvSpPr>
        <p:spPr>
          <a:xfrm>
            <a:off x="360300" y="5867725"/>
            <a:ext cx="6839400" cy="1528800"/>
          </a:xfrm>
          <a:prstGeom prst="rect">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accent4"/>
                </a:solidFill>
                <a:latin typeface="Mada"/>
                <a:ea typeface="Mada"/>
                <a:cs typeface="Mada"/>
                <a:sym typeface="Mada"/>
              </a:rPr>
              <a:t>Amyloidosis is a </a:t>
            </a:r>
            <a:r>
              <a:rPr lang="ar" sz="1200">
                <a:solidFill>
                  <a:schemeClr val="accent4"/>
                </a:solidFill>
                <a:latin typeface="Mada"/>
                <a:ea typeface="Mada"/>
                <a:cs typeface="Mada"/>
                <a:sym typeface="Mada"/>
              </a:rPr>
              <a:t>systemic disorder</a:t>
            </a:r>
            <a:r>
              <a:rPr lang="ar" sz="1200">
                <a:solidFill>
                  <a:schemeClr val="accent4"/>
                </a:solidFill>
                <a:latin typeface="Mada"/>
                <a:ea typeface="Mada"/>
                <a:cs typeface="Mada"/>
                <a:sym typeface="Mada"/>
              </a:rPr>
              <a:t> of protein folding, in which normally soluble proteins or fragments are deposited extracellularly as abnormal insoluble </a:t>
            </a:r>
            <a:r>
              <a:rPr lang="ar" sz="1200">
                <a:solidFill>
                  <a:schemeClr val="accent4"/>
                </a:solidFill>
                <a:latin typeface="Mada"/>
                <a:ea typeface="Mada"/>
                <a:cs typeface="Mada"/>
                <a:sym typeface="Mada"/>
              </a:rPr>
              <a:t>fibrils</a:t>
            </a:r>
            <a:r>
              <a:rPr lang="ar" sz="1200">
                <a:solidFill>
                  <a:schemeClr val="accent4"/>
                </a:solidFill>
                <a:latin typeface="Mada"/>
                <a:ea typeface="Mada"/>
                <a:cs typeface="Mada"/>
                <a:sym typeface="Mada"/>
              </a:rPr>
              <a:t> (usually β- pleated sheets that are resistant to proteolysis), causing progressive organ dysfunction and death. The disease may be acquired or inherited. </a:t>
            </a:r>
            <a:r>
              <a:rPr lang="ar" sz="1200">
                <a:solidFill>
                  <a:schemeClr val="accent4"/>
                </a:solidFill>
                <a:latin typeface="Mada"/>
                <a:ea typeface="Mada"/>
                <a:cs typeface="Mada"/>
                <a:sym typeface="Mada"/>
              </a:rPr>
              <a:t>Classification</a:t>
            </a:r>
            <a:r>
              <a:rPr lang="ar" sz="1200">
                <a:solidFill>
                  <a:schemeClr val="accent4"/>
                </a:solidFill>
                <a:latin typeface="Mada"/>
                <a:ea typeface="Mada"/>
                <a:cs typeface="Mada"/>
                <a:sym typeface="Mada"/>
              </a:rPr>
              <a:t> is based on the nature of the precursor plasma proteins (at least 20) that form the </a:t>
            </a:r>
            <a:r>
              <a:rPr lang="ar" sz="1200">
                <a:solidFill>
                  <a:schemeClr val="accent4"/>
                </a:solidFill>
                <a:latin typeface="Mada"/>
                <a:ea typeface="Mada"/>
                <a:cs typeface="Mada"/>
                <a:sym typeface="Mada"/>
              </a:rPr>
              <a:t>fibrillar</a:t>
            </a:r>
            <a:r>
              <a:rPr lang="ar" sz="1200">
                <a:solidFill>
                  <a:schemeClr val="accent4"/>
                </a:solidFill>
                <a:latin typeface="Mada"/>
                <a:ea typeface="Mada"/>
                <a:cs typeface="Mada"/>
                <a:sym typeface="Mada"/>
              </a:rPr>
              <a:t> deposits. The most common forms are AL amyloidosis (where abnormal protein may be derived from light chains or immunoglobulin) and AA amyloidosis (where deposits form from serum amyloid A </a:t>
            </a:r>
            <a:r>
              <a:rPr lang="ar" sz="1200">
                <a:solidFill>
                  <a:schemeClr val="accent4"/>
                </a:solidFill>
                <a:latin typeface="Mada"/>
                <a:ea typeface="Mada"/>
                <a:cs typeface="Mada"/>
                <a:sym typeface="Mada"/>
              </a:rPr>
              <a:t>protein</a:t>
            </a:r>
            <a:r>
              <a:rPr lang="ar" sz="1200">
                <a:solidFill>
                  <a:schemeClr val="accent4"/>
                </a:solidFill>
                <a:latin typeface="Mada"/>
                <a:ea typeface="Mada"/>
                <a:cs typeface="Mada"/>
                <a:sym typeface="Mada"/>
              </a:rPr>
              <a:t>). The renal consequences are similar, even if systemic features differ.</a:t>
            </a:r>
            <a:endParaRPr sz="1200">
              <a:solidFill>
                <a:schemeClr val="accent4"/>
              </a:solidFill>
              <a:latin typeface="Mada"/>
              <a:ea typeface="Mada"/>
              <a:cs typeface="Mada"/>
              <a:sym typeface="Mada"/>
            </a:endParaRPr>
          </a:p>
        </p:txBody>
      </p:sp>
      <p:sp>
        <p:nvSpPr>
          <p:cNvPr id="439" name="Google Shape;439;p27"/>
          <p:cNvSpPr txBox="1"/>
          <p:nvPr/>
        </p:nvSpPr>
        <p:spPr>
          <a:xfrm>
            <a:off x="1040063" y="949179"/>
            <a:ext cx="2124300" cy="429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Diagnosis </a:t>
            </a:r>
            <a:endParaRPr b="1" sz="2200">
              <a:solidFill>
                <a:schemeClr val="dk1"/>
              </a:solidFill>
              <a:highlight>
                <a:srgbClr val="FFF2CC"/>
              </a:highlight>
              <a:latin typeface="Mada"/>
              <a:ea typeface="Mada"/>
              <a:cs typeface="Mada"/>
              <a:sym typeface="Mada"/>
            </a:endParaRPr>
          </a:p>
        </p:txBody>
      </p:sp>
      <p:sp>
        <p:nvSpPr>
          <p:cNvPr id="440" name="Google Shape;440;p27"/>
          <p:cNvSpPr txBox="1"/>
          <p:nvPr/>
        </p:nvSpPr>
        <p:spPr>
          <a:xfrm>
            <a:off x="4509763" y="949174"/>
            <a:ext cx="2080500" cy="429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Treatment:</a:t>
            </a:r>
            <a:endParaRPr b="1" sz="2200">
              <a:solidFill>
                <a:schemeClr val="dk1"/>
              </a:solidFill>
              <a:highlight>
                <a:srgbClr val="FFF2CC"/>
              </a:highlight>
              <a:latin typeface="Mada"/>
              <a:ea typeface="Mada"/>
              <a:cs typeface="Mada"/>
              <a:sym typeface="Mada"/>
            </a:endParaRPr>
          </a:p>
        </p:txBody>
      </p:sp>
      <p:grpSp>
        <p:nvGrpSpPr>
          <p:cNvPr id="441" name="Google Shape;441;p27"/>
          <p:cNvGrpSpPr/>
          <p:nvPr/>
        </p:nvGrpSpPr>
        <p:grpSpPr>
          <a:xfrm>
            <a:off x="6570032" y="1340496"/>
            <a:ext cx="353317" cy="415946"/>
            <a:chOff x="6195998" y="1983102"/>
            <a:chExt cx="368308" cy="338746"/>
          </a:xfrm>
        </p:grpSpPr>
        <p:sp>
          <p:nvSpPr>
            <p:cNvPr id="442" name="Google Shape;442;p27"/>
            <p:cNvSpPr/>
            <p:nvPr/>
          </p:nvSpPr>
          <p:spPr>
            <a:xfrm>
              <a:off x="6267289" y="2161012"/>
              <a:ext cx="67533" cy="67150"/>
            </a:xfrm>
            <a:custGeom>
              <a:rect b="b" l="l" r="r" t="t"/>
              <a:pathLst>
                <a:path extrusionOk="0" h="2108" w="2120">
                  <a:moveTo>
                    <a:pt x="1060" y="0"/>
                  </a:moveTo>
                  <a:cubicBezTo>
                    <a:pt x="953" y="0"/>
                    <a:pt x="882" y="71"/>
                    <a:pt x="882" y="179"/>
                  </a:cubicBezTo>
                  <a:lnTo>
                    <a:pt x="882" y="881"/>
                  </a:lnTo>
                  <a:lnTo>
                    <a:pt x="179" y="881"/>
                  </a:lnTo>
                  <a:cubicBezTo>
                    <a:pt x="84" y="881"/>
                    <a:pt x="0" y="953"/>
                    <a:pt x="0" y="1060"/>
                  </a:cubicBezTo>
                  <a:cubicBezTo>
                    <a:pt x="0" y="1143"/>
                    <a:pt x="84" y="1238"/>
                    <a:pt x="179" y="1238"/>
                  </a:cubicBezTo>
                  <a:lnTo>
                    <a:pt x="882" y="1238"/>
                  </a:lnTo>
                  <a:lnTo>
                    <a:pt x="882" y="1941"/>
                  </a:lnTo>
                  <a:cubicBezTo>
                    <a:pt x="882" y="2024"/>
                    <a:pt x="953" y="2107"/>
                    <a:pt x="1060" y="2107"/>
                  </a:cubicBezTo>
                  <a:cubicBezTo>
                    <a:pt x="1155" y="2107"/>
                    <a:pt x="1239" y="2036"/>
                    <a:pt x="1239" y="1941"/>
                  </a:cubicBezTo>
                  <a:lnTo>
                    <a:pt x="1239" y="1238"/>
                  </a:lnTo>
                  <a:lnTo>
                    <a:pt x="1941" y="1238"/>
                  </a:lnTo>
                  <a:cubicBezTo>
                    <a:pt x="2048" y="1238"/>
                    <a:pt x="2120" y="1167"/>
                    <a:pt x="2120" y="1060"/>
                  </a:cubicBezTo>
                  <a:cubicBezTo>
                    <a:pt x="2120" y="953"/>
                    <a:pt x="2036" y="881"/>
                    <a:pt x="1941" y="881"/>
                  </a:cubicBezTo>
                  <a:lnTo>
                    <a:pt x="1239" y="881"/>
                  </a:lnTo>
                  <a:lnTo>
                    <a:pt x="1239" y="179"/>
                  </a:lnTo>
                  <a:cubicBezTo>
                    <a:pt x="1239" y="95"/>
                    <a:pt x="1167" y="0"/>
                    <a:pt x="106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7"/>
            <p:cNvSpPr/>
            <p:nvPr/>
          </p:nvSpPr>
          <p:spPr>
            <a:xfrm>
              <a:off x="6235052" y="2128393"/>
              <a:ext cx="132007" cy="131625"/>
            </a:xfrm>
            <a:custGeom>
              <a:rect b="b" l="l" r="r" t="t"/>
              <a:pathLst>
                <a:path extrusionOk="0" h="4132" w="4144">
                  <a:moveTo>
                    <a:pt x="2072" y="357"/>
                  </a:moveTo>
                  <a:cubicBezTo>
                    <a:pt x="3013" y="357"/>
                    <a:pt x="3799" y="1131"/>
                    <a:pt x="3799" y="2084"/>
                  </a:cubicBezTo>
                  <a:cubicBezTo>
                    <a:pt x="3799" y="3024"/>
                    <a:pt x="3025" y="3798"/>
                    <a:pt x="2072" y="3798"/>
                  </a:cubicBezTo>
                  <a:cubicBezTo>
                    <a:pt x="1120" y="3798"/>
                    <a:pt x="370" y="3024"/>
                    <a:pt x="370" y="2084"/>
                  </a:cubicBezTo>
                  <a:cubicBezTo>
                    <a:pt x="370" y="1131"/>
                    <a:pt x="1143" y="357"/>
                    <a:pt x="2072" y="357"/>
                  </a:cubicBezTo>
                  <a:close/>
                  <a:moveTo>
                    <a:pt x="2072" y="0"/>
                  </a:moveTo>
                  <a:cubicBezTo>
                    <a:pt x="929" y="0"/>
                    <a:pt x="0" y="917"/>
                    <a:pt x="0" y="2072"/>
                  </a:cubicBezTo>
                  <a:cubicBezTo>
                    <a:pt x="0" y="3215"/>
                    <a:pt x="929" y="4132"/>
                    <a:pt x="2072" y="4132"/>
                  </a:cubicBezTo>
                  <a:cubicBezTo>
                    <a:pt x="3227" y="4132"/>
                    <a:pt x="4144" y="3215"/>
                    <a:pt x="4144" y="2072"/>
                  </a:cubicBezTo>
                  <a:cubicBezTo>
                    <a:pt x="4144" y="917"/>
                    <a:pt x="3227" y="0"/>
                    <a:pt x="207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7"/>
            <p:cNvSpPr/>
            <p:nvPr/>
          </p:nvSpPr>
          <p:spPr>
            <a:xfrm>
              <a:off x="6195998" y="1983102"/>
              <a:ext cx="368308" cy="338746"/>
            </a:xfrm>
            <a:custGeom>
              <a:rect b="b" l="l" r="r" t="t"/>
              <a:pathLst>
                <a:path extrusionOk="0" h="10634" w="11562">
                  <a:moveTo>
                    <a:pt x="3143" y="382"/>
                  </a:moveTo>
                  <a:lnTo>
                    <a:pt x="3143" y="1989"/>
                  </a:lnTo>
                  <a:lnTo>
                    <a:pt x="2227" y="1989"/>
                  </a:lnTo>
                  <a:lnTo>
                    <a:pt x="2227" y="382"/>
                  </a:lnTo>
                  <a:close/>
                  <a:moveTo>
                    <a:pt x="4382" y="382"/>
                  </a:moveTo>
                  <a:lnTo>
                    <a:pt x="4382" y="1989"/>
                  </a:lnTo>
                  <a:lnTo>
                    <a:pt x="3477" y="1989"/>
                  </a:lnTo>
                  <a:lnTo>
                    <a:pt x="3477" y="382"/>
                  </a:lnTo>
                  <a:close/>
                  <a:moveTo>
                    <a:pt x="5584" y="382"/>
                  </a:moveTo>
                  <a:lnTo>
                    <a:pt x="5584" y="1989"/>
                  </a:lnTo>
                  <a:lnTo>
                    <a:pt x="4727" y="1989"/>
                  </a:lnTo>
                  <a:lnTo>
                    <a:pt x="4727" y="382"/>
                  </a:lnTo>
                  <a:close/>
                  <a:moveTo>
                    <a:pt x="4846" y="2323"/>
                  </a:moveTo>
                  <a:lnTo>
                    <a:pt x="4846" y="2656"/>
                  </a:lnTo>
                  <a:lnTo>
                    <a:pt x="1750" y="2656"/>
                  </a:lnTo>
                  <a:lnTo>
                    <a:pt x="1750" y="2323"/>
                  </a:lnTo>
                  <a:close/>
                  <a:moveTo>
                    <a:pt x="7918" y="6073"/>
                  </a:moveTo>
                  <a:cubicBezTo>
                    <a:pt x="8442" y="6073"/>
                    <a:pt x="8894" y="6276"/>
                    <a:pt x="9251" y="6585"/>
                  </a:cubicBezTo>
                  <a:lnTo>
                    <a:pt x="6322" y="9514"/>
                  </a:lnTo>
                  <a:cubicBezTo>
                    <a:pt x="5144" y="8121"/>
                    <a:pt x="6203" y="6073"/>
                    <a:pt x="7918" y="6073"/>
                  </a:cubicBezTo>
                  <a:close/>
                  <a:moveTo>
                    <a:pt x="11204" y="6585"/>
                  </a:moveTo>
                  <a:lnTo>
                    <a:pt x="11204" y="7990"/>
                  </a:lnTo>
                  <a:cubicBezTo>
                    <a:pt x="11204" y="8776"/>
                    <a:pt x="10656" y="9431"/>
                    <a:pt x="9906" y="9562"/>
                  </a:cubicBezTo>
                  <a:cubicBezTo>
                    <a:pt x="10168" y="9193"/>
                    <a:pt x="10347" y="8669"/>
                    <a:pt x="10347" y="8181"/>
                  </a:cubicBezTo>
                  <a:cubicBezTo>
                    <a:pt x="10347" y="7764"/>
                    <a:pt x="10251" y="7550"/>
                    <a:pt x="10251" y="7538"/>
                  </a:cubicBezTo>
                  <a:cubicBezTo>
                    <a:pt x="10168" y="7192"/>
                    <a:pt x="10144" y="7228"/>
                    <a:pt x="10073" y="7073"/>
                  </a:cubicBezTo>
                  <a:cubicBezTo>
                    <a:pt x="9966" y="6883"/>
                    <a:pt x="9954" y="6823"/>
                    <a:pt x="9751" y="6585"/>
                  </a:cubicBezTo>
                  <a:close/>
                  <a:moveTo>
                    <a:pt x="9513" y="6823"/>
                  </a:moveTo>
                  <a:lnTo>
                    <a:pt x="9513" y="6823"/>
                  </a:lnTo>
                  <a:cubicBezTo>
                    <a:pt x="10704" y="8216"/>
                    <a:pt x="9632" y="10240"/>
                    <a:pt x="7918" y="10240"/>
                  </a:cubicBezTo>
                  <a:cubicBezTo>
                    <a:pt x="7890" y="10242"/>
                    <a:pt x="7862" y="10242"/>
                    <a:pt x="7834" y="10242"/>
                  </a:cubicBezTo>
                  <a:cubicBezTo>
                    <a:pt x="7345" y="10242"/>
                    <a:pt x="6910" y="10045"/>
                    <a:pt x="6572" y="9752"/>
                  </a:cubicBezTo>
                  <a:lnTo>
                    <a:pt x="9513" y="6823"/>
                  </a:lnTo>
                  <a:close/>
                  <a:moveTo>
                    <a:pt x="881" y="1"/>
                  </a:moveTo>
                  <a:cubicBezTo>
                    <a:pt x="786" y="1"/>
                    <a:pt x="703" y="84"/>
                    <a:pt x="703" y="180"/>
                  </a:cubicBezTo>
                  <a:lnTo>
                    <a:pt x="703" y="525"/>
                  </a:lnTo>
                  <a:cubicBezTo>
                    <a:pt x="703" y="620"/>
                    <a:pt x="774" y="703"/>
                    <a:pt x="881" y="703"/>
                  </a:cubicBezTo>
                  <a:cubicBezTo>
                    <a:pt x="976" y="703"/>
                    <a:pt x="1060" y="632"/>
                    <a:pt x="1060" y="525"/>
                  </a:cubicBezTo>
                  <a:lnTo>
                    <a:pt x="1060" y="358"/>
                  </a:lnTo>
                  <a:lnTo>
                    <a:pt x="1905" y="358"/>
                  </a:lnTo>
                  <a:lnTo>
                    <a:pt x="1905" y="1966"/>
                  </a:lnTo>
                  <a:lnTo>
                    <a:pt x="1060" y="1966"/>
                  </a:lnTo>
                  <a:lnTo>
                    <a:pt x="1060" y="1418"/>
                  </a:lnTo>
                  <a:cubicBezTo>
                    <a:pt x="1060" y="1323"/>
                    <a:pt x="976" y="1239"/>
                    <a:pt x="881" y="1239"/>
                  </a:cubicBezTo>
                  <a:cubicBezTo>
                    <a:pt x="786" y="1239"/>
                    <a:pt x="703" y="1311"/>
                    <a:pt x="703" y="1418"/>
                  </a:cubicBezTo>
                  <a:lnTo>
                    <a:pt x="703" y="2144"/>
                  </a:lnTo>
                  <a:cubicBezTo>
                    <a:pt x="703" y="2239"/>
                    <a:pt x="774" y="2323"/>
                    <a:pt x="881" y="2323"/>
                  </a:cubicBezTo>
                  <a:lnTo>
                    <a:pt x="1429" y="2323"/>
                  </a:lnTo>
                  <a:lnTo>
                    <a:pt x="1429" y="2656"/>
                  </a:lnTo>
                  <a:lnTo>
                    <a:pt x="905" y="2656"/>
                  </a:lnTo>
                  <a:cubicBezTo>
                    <a:pt x="405" y="2656"/>
                    <a:pt x="0" y="3049"/>
                    <a:pt x="0" y="3561"/>
                  </a:cubicBezTo>
                  <a:lnTo>
                    <a:pt x="0" y="9693"/>
                  </a:lnTo>
                  <a:cubicBezTo>
                    <a:pt x="0" y="10193"/>
                    <a:pt x="405" y="10598"/>
                    <a:pt x="905" y="10598"/>
                  </a:cubicBezTo>
                  <a:lnTo>
                    <a:pt x="3774" y="10598"/>
                  </a:lnTo>
                  <a:cubicBezTo>
                    <a:pt x="3882" y="10598"/>
                    <a:pt x="3953" y="10526"/>
                    <a:pt x="3953" y="10419"/>
                  </a:cubicBezTo>
                  <a:cubicBezTo>
                    <a:pt x="3953" y="10336"/>
                    <a:pt x="3882" y="10240"/>
                    <a:pt x="3774" y="10240"/>
                  </a:cubicBezTo>
                  <a:lnTo>
                    <a:pt x="905" y="10240"/>
                  </a:lnTo>
                  <a:cubicBezTo>
                    <a:pt x="595" y="10240"/>
                    <a:pt x="357" y="9990"/>
                    <a:pt x="357" y="9693"/>
                  </a:cubicBezTo>
                  <a:lnTo>
                    <a:pt x="357" y="3561"/>
                  </a:lnTo>
                  <a:cubicBezTo>
                    <a:pt x="357" y="3251"/>
                    <a:pt x="607" y="3013"/>
                    <a:pt x="905" y="3013"/>
                  </a:cubicBezTo>
                  <a:lnTo>
                    <a:pt x="5739" y="3013"/>
                  </a:lnTo>
                  <a:cubicBezTo>
                    <a:pt x="6060" y="3013"/>
                    <a:pt x="6298" y="3263"/>
                    <a:pt x="6298" y="3561"/>
                  </a:cubicBezTo>
                  <a:lnTo>
                    <a:pt x="6298" y="6359"/>
                  </a:lnTo>
                  <a:lnTo>
                    <a:pt x="6251" y="6407"/>
                  </a:lnTo>
                  <a:cubicBezTo>
                    <a:pt x="6191" y="6466"/>
                    <a:pt x="6132" y="6538"/>
                    <a:pt x="6072" y="6609"/>
                  </a:cubicBezTo>
                  <a:cubicBezTo>
                    <a:pt x="5917" y="6788"/>
                    <a:pt x="5941" y="6752"/>
                    <a:pt x="5787" y="7026"/>
                  </a:cubicBezTo>
                  <a:cubicBezTo>
                    <a:pt x="5715" y="7180"/>
                    <a:pt x="5679" y="7169"/>
                    <a:pt x="5584" y="7538"/>
                  </a:cubicBezTo>
                  <a:cubicBezTo>
                    <a:pt x="5584" y="7550"/>
                    <a:pt x="5477" y="7776"/>
                    <a:pt x="5477" y="8181"/>
                  </a:cubicBezTo>
                  <a:cubicBezTo>
                    <a:pt x="5477" y="8502"/>
                    <a:pt x="5536" y="8835"/>
                    <a:pt x="5667" y="9133"/>
                  </a:cubicBezTo>
                  <a:cubicBezTo>
                    <a:pt x="5703" y="9181"/>
                    <a:pt x="5727" y="9228"/>
                    <a:pt x="5763" y="9288"/>
                  </a:cubicBezTo>
                  <a:cubicBezTo>
                    <a:pt x="5917" y="9621"/>
                    <a:pt x="5906" y="9562"/>
                    <a:pt x="6037" y="9728"/>
                  </a:cubicBezTo>
                  <a:cubicBezTo>
                    <a:pt x="6096" y="9776"/>
                    <a:pt x="6144" y="9859"/>
                    <a:pt x="6203" y="9919"/>
                  </a:cubicBezTo>
                  <a:lnTo>
                    <a:pt x="6239" y="9943"/>
                  </a:lnTo>
                  <a:cubicBezTo>
                    <a:pt x="6144" y="10145"/>
                    <a:pt x="5953" y="10276"/>
                    <a:pt x="5727" y="10276"/>
                  </a:cubicBezTo>
                  <a:lnTo>
                    <a:pt x="4548" y="10276"/>
                  </a:lnTo>
                  <a:cubicBezTo>
                    <a:pt x="4465" y="10276"/>
                    <a:pt x="4370" y="10347"/>
                    <a:pt x="4370" y="10455"/>
                  </a:cubicBezTo>
                  <a:cubicBezTo>
                    <a:pt x="4370" y="10538"/>
                    <a:pt x="4453" y="10633"/>
                    <a:pt x="4548" y="10633"/>
                  </a:cubicBezTo>
                  <a:lnTo>
                    <a:pt x="5727" y="10633"/>
                  </a:lnTo>
                  <a:cubicBezTo>
                    <a:pt x="6060" y="10633"/>
                    <a:pt x="6358" y="10455"/>
                    <a:pt x="6501" y="10169"/>
                  </a:cubicBezTo>
                  <a:cubicBezTo>
                    <a:pt x="6931" y="10472"/>
                    <a:pt x="7425" y="10620"/>
                    <a:pt x="7915" y="10620"/>
                  </a:cubicBezTo>
                  <a:cubicBezTo>
                    <a:pt x="8523" y="10620"/>
                    <a:pt x="9123" y="10391"/>
                    <a:pt x="9585" y="9943"/>
                  </a:cubicBezTo>
                  <a:cubicBezTo>
                    <a:pt x="9606" y="9943"/>
                    <a:pt x="9627" y="9944"/>
                    <a:pt x="9648" y="9944"/>
                  </a:cubicBezTo>
                  <a:cubicBezTo>
                    <a:pt x="10702" y="9944"/>
                    <a:pt x="11549" y="9076"/>
                    <a:pt x="11549" y="8026"/>
                  </a:cubicBezTo>
                  <a:lnTo>
                    <a:pt x="11549" y="4847"/>
                  </a:lnTo>
                  <a:cubicBezTo>
                    <a:pt x="11561" y="3966"/>
                    <a:pt x="10978" y="3192"/>
                    <a:pt x="10144" y="2966"/>
                  </a:cubicBezTo>
                  <a:cubicBezTo>
                    <a:pt x="10132" y="2962"/>
                    <a:pt x="10118" y="2960"/>
                    <a:pt x="10105" y="2960"/>
                  </a:cubicBezTo>
                  <a:cubicBezTo>
                    <a:pt x="10031" y="2960"/>
                    <a:pt x="9952" y="3014"/>
                    <a:pt x="9942" y="3085"/>
                  </a:cubicBezTo>
                  <a:cubicBezTo>
                    <a:pt x="9906" y="3180"/>
                    <a:pt x="9966" y="3275"/>
                    <a:pt x="10061" y="3299"/>
                  </a:cubicBezTo>
                  <a:cubicBezTo>
                    <a:pt x="10740" y="3490"/>
                    <a:pt x="11204" y="4109"/>
                    <a:pt x="11204" y="4811"/>
                  </a:cubicBezTo>
                  <a:lnTo>
                    <a:pt x="11204" y="6228"/>
                  </a:lnTo>
                  <a:lnTo>
                    <a:pt x="9394" y="6228"/>
                  </a:lnTo>
                  <a:cubicBezTo>
                    <a:pt x="9251" y="6121"/>
                    <a:pt x="9275" y="6133"/>
                    <a:pt x="9120" y="6061"/>
                  </a:cubicBezTo>
                  <a:cubicBezTo>
                    <a:pt x="8882" y="5930"/>
                    <a:pt x="8894" y="5942"/>
                    <a:pt x="8704" y="5871"/>
                  </a:cubicBezTo>
                  <a:cubicBezTo>
                    <a:pt x="8465" y="5776"/>
                    <a:pt x="8454" y="5776"/>
                    <a:pt x="8239" y="5752"/>
                  </a:cubicBezTo>
                  <a:cubicBezTo>
                    <a:pt x="8180" y="5728"/>
                    <a:pt x="8120" y="5716"/>
                    <a:pt x="8061" y="5716"/>
                  </a:cubicBezTo>
                  <a:lnTo>
                    <a:pt x="8061" y="4799"/>
                  </a:lnTo>
                  <a:cubicBezTo>
                    <a:pt x="8061" y="4037"/>
                    <a:pt x="8620" y="3382"/>
                    <a:pt x="9358" y="3251"/>
                  </a:cubicBezTo>
                  <a:cubicBezTo>
                    <a:pt x="9454" y="3228"/>
                    <a:pt x="9525" y="3144"/>
                    <a:pt x="9513" y="3037"/>
                  </a:cubicBezTo>
                  <a:cubicBezTo>
                    <a:pt x="9491" y="2960"/>
                    <a:pt x="9418" y="2893"/>
                    <a:pt x="9322" y="2893"/>
                  </a:cubicBezTo>
                  <a:cubicBezTo>
                    <a:pt x="9315" y="2893"/>
                    <a:pt x="9307" y="2893"/>
                    <a:pt x="9299" y="2894"/>
                  </a:cubicBezTo>
                  <a:cubicBezTo>
                    <a:pt x="8382" y="3061"/>
                    <a:pt x="7727" y="3847"/>
                    <a:pt x="7727" y="4787"/>
                  </a:cubicBezTo>
                  <a:lnTo>
                    <a:pt x="7727" y="5716"/>
                  </a:lnTo>
                  <a:cubicBezTo>
                    <a:pt x="7322" y="5752"/>
                    <a:pt x="6965" y="5871"/>
                    <a:pt x="6632" y="6073"/>
                  </a:cubicBezTo>
                  <a:lnTo>
                    <a:pt x="6632" y="3549"/>
                  </a:lnTo>
                  <a:cubicBezTo>
                    <a:pt x="6632" y="3037"/>
                    <a:pt x="6239" y="2632"/>
                    <a:pt x="5727" y="2632"/>
                  </a:cubicBezTo>
                  <a:lnTo>
                    <a:pt x="5203" y="2632"/>
                  </a:lnTo>
                  <a:lnTo>
                    <a:pt x="5203" y="2311"/>
                  </a:lnTo>
                  <a:lnTo>
                    <a:pt x="5763" y="2311"/>
                  </a:lnTo>
                  <a:cubicBezTo>
                    <a:pt x="5846" y="2311"/>
                    <a:pt x="5941" y="2239"/>
                    <a:pt x="5941" y="2132"/>
                  </a:cubicBezTo>
                  <a:lnTo>
                    <a:pt x="5941" y="180"/>
                  </a:lnTo>
                  <a:cubicBezTo>
                    <a:pt x="5941" y="96"/>
                    <a:pt x="5858" y="1"/>
                    <a:pt x="576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 name="Google Shape;445;p27"/>
          <p:cNvGrpSpPr/>
          <p:nvPr/>
        </p:nvGrpSpPr>
        <p:grpSpPr>
          <a:xfrm>
            <a:off x="3428289" y="1332585"/>
            <a:ext cx="267448" cy="431749"/>
            <a:chOff x="8010427" y="3348503"/>
            <a:chExt cx="278795" cy="351615"/>
          </a:xfrm>
        </p:grpSpPr>
        <p:sp>
          <p:nvSpPr>
            <p:cNvPr id="446" name="Google Shape;446;p27"/>
            <p:cNvSpPr/>
            <p:nvPr/>
          </p:nvSpPr>
          <p:spPr>
            <a:xfrm>
              <a:off x="8010427" y="3348503"/>
              <a:ext cx="278795" cy="351615"/>
            </a:xfrm>
            <a:custGeom>
              <a:rect b="b" l="l" r="r" t="t"/>
              <a:pathLst>
                <a:path extrusionOk="0" h="11038" w="8752">
                  <a:moveTo>
                    <a:pt x="6216" y="322"/>
                  </a:moveTo>
                  <a:cubicBezTo>
                    <a:pt x="6323" y="322"/>
                    <a:pt x="6406" y="405"/>
                    <a:pt x="6406" y="512"/>
                  </a:cubicBezTo>
                  <a:lnTo>
                    <a:pt x="6406" y="1215"/>
                  </a:lnTo>
                  <a:cubicBezTo>
                    <a:pt x="6406" y="1310"/>
                    <a:pt x="6323" y="1405"/>
                    <a:pt x="6216" y="1405"/>
                  </a:cubicBezTo>
                  <a:lnTo>
                    <a:pt x="5311" y="1405"/>
                  </a:lnTo>
                  <a:cubicBezTo>
                    <a:pt x="5216" y="1405"/>
                    <a:pt x="5144" y="1477"/>
                    <a:pt x="5144" y="1572"/>
                  </a:cubicBezTo>
                  <a:cubicBezTo>
                    <a:pt x="5144" y="1893"/>
                    <a:pt x="4882" y="2144"/>
                    <a:pt x="4561" y="2144"/>
                  </a:cubicBezTo>
                  <a:lnTo>
                    <a:pt x="4203" y="2144"/>
                  </a:lnTo>
                  <a:cubicBezTo>
                    <a:pt x="3882" y="2144"/>
                    <a:pt x="3632" y="1882"/>
                    <a:pt x="3632" y="1572"/>
                  </a:cubicBezTo>
                  <a:cubicBezTo>
                    <a:pt x="3632" y="1477"/>
                    <a:pt x="3549" y="1405"/>
                    <a:pt x="3465" y="1405"/>
                  </a:cubicBezTo>
                  <a:lnTo>
                    <a:pt x="2560" y="1405"/>
                  </a:lnTo>
                  <a:cubicBezTo>
                    <a:pt x="2453" y="1405"/>
                    <a:pt x="2358" y="1310"/>
                    <a:pt x="2358" y="1215"/>
                  </a:cubicBezTo>
                  <a:lnTo>
                    <a:pt x="2346" y="512"/>
                  </a:lnTo>
                  <a:cubicBezTo>
                    <a:pt x="2346" y="405"/>
                    <a:pt x="2441" y="322"/>
                    <a:pt x="2537" y="322"/>
                  </a:cubicBezTo>
                  <a:close/>
                  <a:moveTo>
                    <a:pt x="2525" y="0"/>
                  </a:moveTo>
                  <a:cubicBezTo>
                    <a:pt x="2239" y="0"/>
                    <a:pt x="2025" y="227"/>
                    <a:pt x="2025" y="512"/>
                  </a:cubicBezTo>
                  <a:lnTo>
                    <a:pt x="632" y="512"/>
                  </a:lnTo>
                  <a:cubicBezTo>
                    <a:pt x="274" y="512"/>
                    <a:pt x="1" y="798"/>
                    <a:pt x="1" y="1143"/>
                  </a:cubicBezTo>
                  <a:lnTo>
                    <a:pt x="1" y="7656"/>
                  </a:lnTo>
                  <a:cubicBezTo>
                    <a:pt x="1" y="7739"/>
                    <a:pt x="72" y="7823"/>
                    <a:pt x="155" y="7823"/>
                  </a:cubicBezTo>
                  <a:cubicBezTo>
                    <a:pt x="251" y="7823"/>
                    <a:pt x="322" y="7739"/>
                    <a:pt x="322" y="7656"/>
                  </a:cubicBezTo>
                  <a:lnTo>
                    <a:pt x="322" y="1143"/>
                  </a:lnTo>
                  <a:cubicBezTo>
                    <a:pt x="322" y="965"/>
                    <a:pt x="477" y="822"/>
                    <a:pt x="655" y="822"/>
                  </a:cubicBezTo>
                  <a:lnTo>
                    <a:pt x="1036" y="822"/>
                  </a:lnTo>
                  <a:lnTo>
                    <a:pt x="1036" y="9918"/>
                  </a:lnTo>
                  <a:cubicBezTo>
                    <a:pt x="1036" y="10002"/>
                    <a:pt x="1108" y="10085"/>
                    <a:pt x="1203" y="10085"/>
                  </a:cubicBezTo>
                  <a:lnTo>
                    <a:pt x="7573" y="10085"/>
                  </a:lnTo>
                  <a:cubicBezTo>
                    <a:pt x="7656" y="10085"/>
                    <a:pt x="7728" y="10002"/>
                    <a:pt x="7728" y="9918"/>
                  </a:cubicBezTo>
                  <a:lnTo>
                    <a:pt x="7728" y="822"/>
                  </a:lnTo>
                  <a:lnTo>
                    <a:pt x="8121" y="822"/>
                  </a:lnTo>
                  <a:cubicBezTo>
                    <a:pt x="8299" y="822"/>
                    <a:pt x="8442" y="965"/>
                    <a:pt x="8442" y="1143"/>
                  </a:cubicBezTo>
                  <a:lnTo>
                    <a:pt x="8442" y="10395"/>
                  </a:lnTo>
                  <a:cubicBezTo>
                    <a:pt x="8442" y="10573"/>
                    <a:pt x="8299" y="10716"/>
                    <a:pt x="8121" y="10716"/>
                  </a:cubicBezTo>
                  <a:lnTo>
                    <a:pt x="667" y="10716"/>
                  </a:lnTo>
                  <a:cubicBezTo>
                    <a:pt x="489" y="10716"/>
                    <a:pt x="334" y="10573"/>
                    <a:pt x="334" y="10395"/>
                  </a:cubicBezTo>
                  <a:lnTo>
                    <a:pt x="334" y="8418"/>
                  </a:lnTo>
                  <a:cubicBezTo>
                    <a:pt x="334" y="8323"/>
                    <a:pt x="263" y="8251"/>
                    <a:pt x="167" y="8251"/>
                  </a:cubicBezTo>
                  <a:cubicBezTo>
                    <a:pt x="84" y="8251"/>
                    <a:pt x="12" y="8323"/>
                    <a:pt x="12" y="8418"/>
                  </a:cubicBezTo>
                  <a:lnTo>
                    <a:pt x="12" y="10395"/>
                  </a:lnTo>
                  <a:cubicBezTo>
                    <a:pt x="12" y="10752"/>
                    <a:pt x="298" y="11037"/>
                    <a:pt x="644" y="11037"/>
                  </a:cubicBezTo>
                  <a:lnTo>
                    <a:pt x="8109" y="11037"/>
                  </a:lnTo>
                  <a:cubicBezTo>
                    <a:pt x="8466" y="11037"/>
                    <a:pt x="8740" y="10752"/>
                    <a:pt x="8740" y="10395"/>
                  </a:cubicBezTo>
                  <a:lnTo>
                    <a:pt x="8740" y="1143"/>
                  </a:lnTo>
                  <a:cubicBezTo>
                    <a:pt x="8752" y="810"/>
                    <a:pt x="8454" y="512"/>
                    <a:pt x="8109" y="512"/>
                  </a:cubicBezTo>
                  <a:lnTo>
                    <a:pt x="7299" y="512"/>
                  </a:lnTo>
                  <a:cubicBezTo>
                    <a:pt x="7216" y="512"/>
                    <a:pt x="7144" y="584"/>
                    <a:pt x="7144" y="679"/>
                  </a:cubicBezTo>
                  <a:cubicBezTo>
                    <a:pt x="7144" y="762"/>
                    <a:pt x="7216" y="834"/>
                    <a:pt x="7299" y="834"/>
                  </a:cubicBezTo>
                  <a:lnTo>
                    <a:pt x="7406" y="834"/>
                  </a:lnTo>
                  <a:lnTo>
                    <a:pt x="7406" y="9764"/>
                  </a:lnTo>
                  <a:lnTo>
                    <a:pt x="1370" y="9764"/>
                  </a:lnTo>
                  <a:lnTo>
                    <a:pt x="1370" y="834"/>
                  </a:lnTo>
                  <a:lnTo>
                    <a:pt x="2037" y="834"/>
                  </a:lnTo>
                  <a:lnTo>
                    <a:pt x="2037" y="1215"/>
                  </a:lnTo>
                  <a:cubicBezTo>
                    <a:pt x="2037" y="1489"/>
                    <a:pt x="2263" y="1715"/>
                    <a:pt x="2537" y="1715"/>
                  </a:cubicBezTo>
                  <a:lnTo>
                    <a:pt x="3299" y="1715"/>
                  </a:lnTo>
                  <a:cubicBezTo>
                    <a:pt x="3370" y="2132"/>
                    <a:pt x="3751" y="2465"/>
                    <a:pt x="4192" y="2465"/>
                  </a:cubicBezTo>
                  <a:lnTo>
                    <a:pt x="4549" y="2465"/>
                  </a:lnTo>
                  <a:cubicBezTo>
                    <a:pt x="5001" y="2465"/>
                    <a:pt x="5370" y="2132"/>
                    <a:pt x="5442" y="1715"/>
                  </a:cubicBezTo>
                  <a:lnTo>
                    <a:pt x="6204" y="1715"/>
                  </a:lnTo>
                  <a:cubicBezTo>
                    <a:pt x="6489" y="1715"/>
                    <a:pt x="6704" y="1489"/>
                    <a:pt x="6704" y="1215"/>
                  </a:cubicBezTo>
                  <a:lnTo>
                    <a:pt x="6704" y="512"/>
                  </a:lnTo>
                  <a:cubicBezTo>
                    <a:pt x="6704" y="227"/>
                    <a:pt x="6489" y="0"/>
                    <a:pt x="620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7"/>
            <p:cNvSpPr/>
            <p:nvPr/>
          </p:nvSpPr>
          <p:spPr>
            <a:xfrm>
              <a:off x="8078692" y="3438653"/>
              <a:ext cx="142264" cy="100216"/>
            </a:xfrm>
            <a:custGeom>
              <a:rect b="b" l="l" r="r" t="t"/>
              <a:pathLst>
                <a:path extrusionOk="0" h="3146" w="4466">
                  <a:moveTo>
                    <a:pt x="2742" y="1"/>
                  </a:moveTo>
                  <a:cubicBezTo>
                    <a:pt x="2676" y="1"/>
                    <a:pt x="2609" y="43"/>
                    <a:pt x="2584" y="123"/>
                  </a:cubicBezTo>
                  <a:lnTo>
                    <a:pt x="1989" y="2433"/>
                  </a:lnTo>
                  <a:lnTo>
                    <a:pt x="1429" y="778"/>
                  </a:lnTo>
                  <a:cubicBezTo>
                    <a:pt x="1403" y="705"/>
                    <a:pt x="1335" y="665"/>
                    <a:pt x="1268" y="665"/>
                  </a:cubicBezTo>
                  <a:cubicBezTo>
                    <a:pt x="1216" y="665"/>
                    <a:pt x="1163" y="690"/>
                    <a:pt x="1132" y="742"/>
                  </a:cubicBezTo>
                  <a:lnTo>
                    <a:pt x="656" y="1600"/>
                  </a:lnTo>
                  <a:lnTo>
                    <a:pt x="155" y="1600"/>
                  </a:lnTo>
                  <a:cubicBezTo>
                    <a:pt x="72" y="1600"/>
                    <a:pt x="1" y="1671"/>
                    <a:pt x="1" y="1754"/>
                  </a:cubicBezTo>
                  <a:cubicBezTo>
                    <a:pt x="1" y="1850"/>
                    <a:pt x="72" y="1921"/>
                    <a:pt x="155" y="1921"/>
                  </a:cubicBezTo>
                  <a:lnTo>
                    <a:pt x="739" y="1921"/>
                  </a:lnTo>
                  <a:cubicBezTo>
                    <a:pt x="798" y="1921"/>
                    <a:pt x="846" y="1897"/>
                    <a:pt x="894" y="1838"/>
                  </a:cubicBezTo>
                  <a:lnTo>
                    <a:pt x="1227" y="1219"/>
                  </a:lnTo>
                  <a:lnTo>
                    <a:pt x="1858" y="3040"/>
                  </a:lnTo>
                  <a:cubicBezTo>
                    <a:pt x="1887" y="3110"/>
                    <a:pt x="1951" y="3146"/>
                    <a:pt x="2013" y="3146"/>
                  </a:cubicBezTo>
                  <a:cubicBezTo>
                    <a:pt x="2079" y="3146"/>
                    <a:pt x="2143" y="3107"/>
                    <a:pt x="2168" y="3028"/>
                  </a:cubicBezTo>
                  <a:lnTo>
                    <a:pt x="2763" y="683"/>
                  </a:lnTo>
                  <a:lnTo>
                    <a:pt x="3168" y="1802"/>
                  </a:lnTo>
                  <a:cubicBezTo>
                    <a:pt x="3192" y="1861"/>
                    <a:pt x="3251" y="1909"/>
                    <a:pt x="3311" y="1909"/>
                  </a:cubicBezTo>
                  <a:lnTo>
                    <a:pt x="4287" y="1909"/>
                  </a:lnTo>
                  <a:cubicBezTo>
                    <a:pt x="4370" y="1909"/>
                    <a:pt x="4442" y="1838"/>
                    <a:pt x="4442" y="1742"/>
                  </a:cubicBezTo>
                  <a:cubicBezTo>
                    <a:pt x="4466" y="1671"/>
                    <a:pt x="4382" y="1600"/>
                    <a:pt x="4299" y="1600"/>
                  </a:cubicBezTo>
                  <a:lnTo>
                    <a:pt x="3454" y="1600"/>
                  </a:lnTo>
                  <a:lnTo>
                    <a:pt x="2894" y="111"/>
                  </a:lnTo>
                  <a:cubicBezTo>
                    <a:pt x="2865" y="37"/>
                    <a:pt x="2804" y="1"/>
                    <a:pt x="274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7"/>
            <p:cNvSpPr/>
            <p:nvPr/>
          </p:nvSpPr>
          <p:spPr>
            <a:xfrm>
              <a:off x="8079074" y="3574928"/>
              <a:ext cx="141882" cy="10257"/>
            </a:xfrm>
            <a:custGeom>
              <a:rect b="b" l="l" r="r" t="t"/>
              <a:pathLst>
                <a:path extrusionOk="0" h="322" w="4454">
                  <a:moveTo>
                    <a:pt x="167" y="0"/>
                  </a:moveTo>
                  <a:cubicBezTo>
                    <a:pt x="72" y="0"/>
                    <a:pt x="1" y="72"/>
                    <a:pt x="1" y="155"/>
                  </a:cubicBezTo>
                  <a:cubicBezTo>
                    <a:pt x="1" y="250"/>
                    <a:pt x="72" y="322"/>
                    <a:pt x="167" y="322"/>
                  </a:cubicBezTo>
                  <a:lnTo>
                    <a:pt x="4287" y="322"/>
                  </a:lnTo>
                  <a:cubicBezTo>
                    <a:pt x="4370" y="322"/>
                    <a:pt x="4454" y="250"/>
                    <a:pt x="4454" y="155"/>
                  </a:cubicBezTo>
                  <a:cubicBezTo>
                    <a:pt x="4454" y="72"/>
                    <a:pt x="4370" y="0"/>
                    <a:pt x="4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7"/>
            <p:cNvSpPr/>
            <p:nvPr/>
          </p:nvSpPr>
          <p:spPr>
            <a:xfrm>
              <a:off x="8079074" y="3619685"/>
              <a:ext cx="141882" cy="10640"/>
            </a:xfrm>
            <a:custGeom>
              <a:rect b="b" l="l" r="r" t="t"/>
              <a:pathLst>
                <a:path extrusionOk="0" h="334" w="4454">
                  <a:moveTo>
                    <a:pt x="167" y="0"/>
                  </a:moveTo>
                  <a:cubicBezTo>
                    <a:pt x="72" y="0"/>
                    <a:pt x="1" y="84"/>
                    <a:pt x="1" y="167"/>
                  </a:cubicBezTo>
                  <a:cubicBezTo>
                    <a:pt x="1" y="262"/>
                    <a:pt x="72" y="334"/>
                    <a:pt x="167" y="334"/>
                  </a:cubicBezTo>
                  <a:lnTo>
                    <a:pt x="4287" y="334"/>
                  </a:lnTo>
                  <a:cubicBezTo>
                    <a:pt x="4370" y="334"/>
                    <a:pt x="4454" y="262"/>
                    <a:pt x="4454" y="167"/>
                  </a:cubicBezTo>
                  <a:cubicBezTo>
                    <a:pt x="4454" y="84"/>
                    <a:pt x="4370" y="0"/>
                    <a:pt x="42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50" name="Google Shape;450;p27"/>
          <p:cNvCxnSpPr>
            <a:stCxn id="438" idx="0"/>
            <a:endCxn id="427" idx="2"/>
          </p:cNvCxnSpPr>
          <p:nvPr/>
        </p:nvCxnSpPr>
        <p:spPr>
          <a:xfrm flipH="1" rot="5400000">
            <a:off x="3126900" y="5214625"/>
            <a:ext cx="169500" cy="1136700"/>
          </a:xfrm>
          <a:prstGeom prst="bentConnector3">
            <a:avLst>
              <a:gd fmla="val 50000" name="adj1"/>
            </a:avLst>
          </a:prstGeom>
          <a:noFill/>
          <a:ln cap="flat" cmpd="sng" w="9525">
            <a:solidFill>
              <a:srgbClr val="EED18A"/>
            </a:solidFill>
            <a:prstDash val="solid"/>
            <a:round/>
            <a:headEnd len="med" w="med" type="diamond"/>
            <a:tailEnd len="med" w="med" type="diamond"/>
          </a:ln>
        </p:spPr>
      </p:cxnSp>
      <p:sp>
        <p:nvSpPr>
          <p:cNvPr id="451" name="Google Shape;451;p27"/>
          <p:cNvSpPr/>
          <p:nvPr/>
        </p:nvSpPr>
        <p:spPr>
          <a:xfrm>
            <a:off x="179850" y="7560125"/>
            <a:ext cx="7124700" cy="19854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452" name="Google Shape;452;p27"/>
          <p:cNvSpPr txBox="1"/>
          <p:nvPr/>
        </p:nvSpPr>
        <p:spPr>
          <a:xfrm>
            <a:off x="300300" y="75000"/>
            <a:ext cx="69594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Minimal Change Disease (MCD)</a:t>
            </a:r>
            <a:endParaRPr b="1" sz="2600">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8"/>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58" name="Google Shape;458;p28"/>
          <p:cNvSpPr txBox="1"/>
          <p:nvPr/>
        </p:nvSpPr>
        <p:spPr>
          <a:xfrm>
            <a:off x="1362724" y="750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Nephritic syndrome</a:t>
            </a:r>
            <a:endParaRPr b="1" sz="2600">
              <a:latin typeface="Mada"/>
              <a:ea typeface="Mada"/>
              <a:cs typeface="Mada"/>
              <a:sym typeface="Mada"/>
            </a:endParaRPr>
          </a:p>
        </p:txBody>
      </p:sp>
      <p:sp>
        <p:nvSpPr>
          <p:cNvPr id="459" name="Google Shape;459;p28"/>
          <p:cNvSpPr txBox="1"/>
          <p:nvPr/>
        </p:nvSpPr>
        <p:spPr>
          <a:xfrm>
            <a:off x="254550" y="916513"/>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introduction:</a:t>
            </a:r>
            <a:r>
              <a:rPr b="1" lang="ar" sz="2200">
                <a:solidFill>
                  <a:schemeClr val="dk1"/>
                </a:solidFill>
                <a:highlight>
                  <a:srgbClr val="FFF2CC"/>
                </a:highlight>
                <a:latin typeface="Mada"/>
                <a:ea typeface="Mada"/>
                <a:cs typeface="Mada"/>
                <a:sym typeface="Mada"/>
              </a:rPr>
              <a:t> </a:t>
            </a:r>
            <a:endParaRPr b="1" sz="2200">
              <a:solidFill>
                <a:schemeClr val="dk1"/>
              </a:solidFill>
              <a:highlight>
                <a:srgbClr val="FFF2CC"/>
              </a:highlight>
              <a:latin typeface="Mada"/>
              <a:ea typeface="Mada"/>
              <a:cs typeface="Mada"/>
              <a:sym typeface="Mada"/>
            </a:endParaRPr>
          </a:p>
        </p:txBody>
      </p:sp>
      <p:sp>
        <p:nvSpPr>
          <p:cNvPr id="460" name="Google Shape;460;p28"/>
          <p:cNvSpPr txBox="1"/>
          <p:nvPr/>
        </p:nvSpPr>
        <p:spPr>
          <a:xfrm>
            <a:off x="230025" y="2765318"/>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Urine Analysis:</a:t>
            </a:r>
            <a:endParaRPr b="1" sz="2200">
              <a:solidFill>
                <a:schemeClr val="dk1"/>
              </a:solidFill>
              <a:highlight>
                <a:srgbClr val="FFF2CC"/>
              </a:highlight>
              <a:latin typeface="Mada"/>
              <a:ea typeface="Mada"/>
              <a:cs typeface="Mada"/>
              <a:sym typeface="Mada"/>
            </a:endParaRPr>
          </a:p>
        </p:txBody>
      </p:sp>
      <p:graphicFrame>
        <p:nvGraphicFramePr>
          <p:cNvPr id="461" name="Google Shape;461;p28"/>
          <p:cNvGraphicFramePr/>
          <p:nvPr/>
        </p:nvGraphicFramePr>
        <p:xfrm>
          <a:off x="202163" y="3215906"/>
          <a:ext cx="3000000" cy="3000000"/>
        </p:xfrm>
        <a:graphic>
          <a:graphicData uri="http://schemas.openxmlformats.org/drawingml/2006/table">
            <a:tbl>
              <a:tblPr>
                <a:noFill/>
                <a:tableStyleId>{1BE2BB91-AB88-4496-BE73-D5D1DABF2695}</a:tableStyleId>
              </a:tblPr>
              <a:tblGrid>
                <a:gridCol w="5992650"/>
              </a:tblGrid>
              <a:tr h="497000">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RBCs </a:t>
                      </a:r>
                      <a:r>
                        <a:rPr lang="ar" sz="1000">
                          <a:solidFill>
                            <a:srgbClr val="6AA84F"/>
                          </a:solidFill>
                          <a:latin typeface="Mada"/>
                          <a:ea typeface="Mada"/>
                          <a:cs typeface="Mada"/>
                          <a:sym typeface="Mada"/>
                        </a:rPr>
                        <a:t> In renal cell carcinoma,  stone in the renal pelvis, the bladder or prostate → when they bleed  there will be no change in the shape of RBCs</a:t>
                      </a:r>
                      <a:r>
                        <a:rPr lang="ar" sz="1000">
                          <a:solidFill>
                            <a:srgbClr val="6AA84F"/>
                          </a:solidFill>
                          <a:latin typeface="Mada"/>
                          <a:ea typeface="Mada"/>
                          <a:cs typeface="Mada"/>
                          <a:sym typeface="Mada"/>
                        </a:rPr>
                        <a:t>.</a:t>
                      </a:r>
                      <a:endParaRPr b="1" baseline="30000"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45475">
                <a:tc>
                  <a:txBody>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Dysmorphic RBCs</a:t>
                      </a:r>
                      <a:endParaRPr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(RBCs lose their smooth surface passing through the cracks in inflamed glomerular capillary wall) </a:t>
                      </a:r>
                      <a:r>
                        <a:rPr lang="ar" sz="1000">
                          <a:solidFill>
                            <a:srgbClr val="6AA84F"/>
                          </a:solidFill>
                          <a:latin typeface="Mada"/>
                          <a:ea typeface="Mada"/>
                          <a:cs typeface="Mada"/>
                          <a:sym typeface="Mada"/>
                        </a:rPr>
                        <a:t>considered a red flag for glomerular inflammation that has not manifested yet (critical).</a:t>
                      </a:r>
                      <a:endParaRPr sz="1200">
                        <a:solidFill>
                          <a:schemeClr val="dk1"/>
                        </a:solidFill>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569950">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RBC casts or cellular casts </a:t>
                      </a:r>
                      <a:endParaRPr b="1" sz="1200">
                        <a:highlight>
                          <a:srgbClr val="CFE2F3"/>
                        </a:highlight>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formed by naturally occurring </a:t>
                      </a:r>
                      <a:r>
                        <a:rPr b="1" lang="ar" sz="1200">
                          <a:latin typeface="Mada"/>
                          <a:ea typeface="Mada"/>
                          <a:cs typeface="Mada"/>
                          <a:sym typeface="Mada"/>
                        </a:rPr>
                        <a:t>Tamm-Horsfall mucoprotein</a:t>
                      </a:r>
                      <a:r>
                        <a:rPr lang="ar" sz="1200">
                          <a:latin typeface="Mada"/>
                          <a:ea typeface="Mada"/>
                          <a:cs typeface="Mada"/>
                          <a:sym typeface="Mada"/>
                        </a:rPr>
                        <a:t> in the distal tubules &amp; collecting ducts when they become loaded with RBCs coming from the inflamed Glomerulus (due to GN)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Dysmorphic RBCs &amp; RBC casts are called </a:t>
                      </a:r>
                      <a:r>
                        <a:rPr b="1" lang="ar" sz="1200">
                          <a:latin typeface="Mada"/>
                          <a:ea typeface="Mada"/>
                          <a:cs typeface="Mada"/>
                          <a:sym typeface="Mada"/>
                        </a:rPr>
                        <a:t>Active Urinary Sediments</a:t>
                      </a:r>
                      <a:r>
                        <a:rPr lang="ar" sz="1200">
                          <a:latin typeface="Mada"/>
                          <a:ea typeface="Mada"/>
                          <a:cs typeface="Mada"/>
                          <a:sym typeface="Mada"/>
                        </a:rPr>
                        <a:t> when seen under microscope in urine sample (Active =  indicative of underlying glomerular inflammatory process; requiring urgent medical attention)</a:t>
                      </a:r>
                      <a:endParaRPr sz="1200">
                        <a:highlight>
                          <a:srgbClr val="CFE2F3"/>
                        </a:highlight>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698750">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Proteinuria</a:t>
                      </a:r>
                      <a:r>
                        <a:rPr lang="ar" sz="1200">
                          <a:latin typeface="Mada"/>
                          <a:ea typeface="Mada"/>
                          <a:cs typeface="Mada"/>
                          <a:sym typeface="Mada"/>
                        </a:rPr>
                        <a:t> (at variable amounts from subnephrotic to nephrotic range)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a:t>
                      </a:r>
                      <a:r>
                        <a:rPr lang="ar" sz="1200">
                          <a:latin typeface="Mada"/>
                          <a:ea typeface="Mada"/>
                          <a:cs typeface="Mada"/>
                          <a:sym typeface="Mada"/>
                        </a:rPr>
                        <a:t>○</a:t>
                      </a:r>
                      <a:r>
                        <a:rPr lang="ar" sz="1200">
                          <a:latin typeface="Mada"/>
                          <a:ea typeface="Mada"/>
                          <a:cs typeface="Mada"/>
                          <a:sym typeface="Mada"/>
                        </a:rPr>
                        <a:t>Those are called Active Urinary Sediments (Active = is indicative of underlying</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glomerular inflammatory process; requiring urgent medical attention)</a:t>
                      </a:r>
                      <a:endParaRPr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462" name="Google Shape;462;p28"/>
          <p:cNvSpPr txBox="1"/>
          <p:nvPr/>
        </p:nvSpPr>
        <p:spPr>
          <a:xfrm>
            <a:off x="254550" y="1390350"/>
            <a:ext cx="7050900" cy="13749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When we say </a:t>
            </a:r>
            <a:r>
              <a:rPr b="1" lang="ar" sz="1200">
                <a:latin typeface="Mada"/>
                <a:ea typeface="Mada"/>
                <a:cs typeface="Mada"/>
                <a:sym typeface="Mada"/>
              </a:rPr>
              <a:t>Nephritic</a:t>
            </a:r>
            <a:r>
              <a:rPr lang="ar" sz="1200">
                <a:latin typeface="Mada"/>
                <a:ea typeface="Mada"/>
                <a:cs typeface="Mada"/>
                <a:sym typeface="Mada"/>
              </a:rPr>
              <a:t>, it means a clinical pattern of presentation for a group of glomerulonephritis, and not a syndrome like what we saw in Nephrotic causes.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The Nephritic pattern is always indicative of underlying inflammatory process in the glomeruli</a:t>
            </a:r>
            <a:r>
              <a:rPr lang="ar" sz="1200">
                <a:latin typeface="Mada"/>
                <a:ea typeface="Mada"/>
                <a:cs typeface="Mada"/>
                <a:sym typeface="Mada"/>
              </a:rPr>
              <a:t>; causing inflammatory modulators attraction, cellular proliferation and eventually glomerular permanent dysfunction if left untreated.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Glomerular </a:t>
            </a:r>
            <a:r>
              <a:rPr b="1" lang="ar" sz="1200">
                <a:latin typeface="Mada"/>
                <a:ea typeface="Mada"/>
                <a:cs typeface="Mada"/>
                <a:sym typeface="Mada"/>
              </a:rPr>
              <a:t>mesangium</a:t>
            </a:r>
            <a:r>
              <a:rPr lang="ar" sz="1200">
                <a:latin typeface="Mada"/>
                <a:ea typeface="Mada"/>
                <a:cs typeface="Mada"/>
                <a:sym typeface="Mada"/>
              </a:rPr>
              <a:t>, </a:t>
            </a:r>
            <a:r>
              <a:rPr b="1" lang="ar" sz="1200">
                <a:latin typeface="Mada"/>
                <a:ea typeface="Mada"/>
                <a:cs typeface="Mada"/>
                <a:sym typeface="Mada"/>
              </a:rPr>
              <a:t>endothelium </a:t>
            </a:r>
            <a:r>
              <a:rPr lang="ar" sz="1200">
                <a:latin typeface="Mada"/>
                <a:ea typeface="Mada"/>
                <a:cs typeface="Mada"/>
                <a:sym typeface="Mada"/>
              </a:rPr>
              <a:t>and Glomerular </a:t>
            </a:r>
            <a:r>
              <a:rPr b="1" lang="ar" sz="1200">
                <a:latin typeface="Mada"/>
                <a:ea typeface="Mada"/>
                <a:cs typeface="Mada"/>
                <a:sym typeface="Mada"/>
              </a:rPr>
              <a:t>basement Membrane </a:t>
            </a:r>
            <a:r>
              <a:rPr lang="ar" sz="1200">
                <a:latin typeface="Mada"/>
                <a:ea typeface="Mada"/>
                <a:cs typeface="Mada"/>
                <a:sym typeface="Mada"/>
              </a:rPr>
              <a:t>components of the Glomerulus are likely going to be targeted because of their </a:t>
            </a:r>
            <a:r>
              <a:rPr b="1" lang="ar" sz="1200">
                <a:latin typeface="Mada"/>
                <a:ea typeface="Mada"/>
                <a:cs typeface="Mada"/>
                <a:sym typeface="Mada"/>
              </a:rPr>
              <a:t>proximity to blood circulation</a:t>
            </a:r>
            <a:endParaRPr b="1" sz="1200">
              <a:latin typeface="Mada"/>
              <a:ea typeface="Mada"/>
              <a:cs typeface="Mada"/>
              <a:sym typeface="Mada"/>
            </a:endParaRPr>
          </a:p>
        </p:txBody>
      </p:sp>
      <p:pic>
        <p:nvPicPr>
          <p:cNvPr id="463" name="Google Shape;463;p28"/>
          <p:cNvPicPr preferRelativeResize="0"/>
          <p:nvPr/>
        </p:nvPicPr>
        <p:blipFill rotWithShape="1">
          <a:blip r:embed="rId3">
            <a:alphaModFix/>
          </a:blip>
          <a:srcRect b="24119" l="21759" r="25606" t="33222"/>
          <a:stretch/>
        </p:blipFill>
        <p:spPr>
          <a:xfrm>
            <a:off x="6208334" y="4728888"/>
            <a:ext cx="1083590" cy="875085"/>
          </a:xfrm>
          <a:prstGeom prst="rect">
            <a:avLst/>
          </a:prstGeom>
          <a:noFill/>
          <a:ln cap="flat" cmpd="sng" w="9525">
            <a:solidFill>
              <a:srgbClr val="CCCCCC"/>
            </a:solidFill>
            <a:prstDash val="solid"/>
            <a:round/>
            <a:headEnd len="sm" w="sm" type="none"/>
            <a:tailEnd len="sm" w="sm" type="none"/>
          </a:ln>
        </p:spPr>
      </p:pic>
      <p:pic>
        <p:nvPicPr>
          <p:cNvPr id="464" name="Google Shape;464;p28"/>
          <p:cNvPicPr preferRelativeResize="0"/>
          <p:nvPr/>
        </p:nvPicPr>
        <p:blipFill rotWithShape="1">
          <a:blip r:embed="rId4">
            <a:alphaModFix/>
          </a:blip>
          <a:srcRect b="30646" l="20672" r="21178" t="36290"/>
          <a:stretch/>
        </p:blipFill>
        <p:spPr>
          <a:xfrm>
            <a:off x="6221875" y="5956875"/>
            <a:ext cx="1083575" cy="613873"/>
          </a:xfrm>
          <a:prstGeom prst="rect">
            <a:avLst/>
          </a:prstGeom>
          <a:noFill/>
          <a:ln cap="flat" cmpd="sng" w="9525">
            <a:solidFill>
              <a:srgbClr val="CCCCCC"/>
            </a:solidFill>
            <a:prstDash val="solid"/>
            <a:round/>
            <a:headEnd len="sm" w="sm" type="none"/>
            <a:tailEnd len="sm" w="sm" type="none"/>
          </a:ln>
        </p:spPr>
      </p:pic>
      <p:sp>
        <p:nvSpPr>
          <p:cNvPr id="465" name="Google Shape;465;p28"/>
          <p:cNvSpPr txBox="1"/>
          <p:nvPr/>
        </p:nvSpPr>
        <p:spPr>
          <a:xfrm>
            <a:off x="6208325" y="5659374"/>
            <a:ext cx="1083600" cy="195000"/>
          </a:xfrm>
          <a:prstGeom prst="rect">
            <a:avLst/>
          </a:prstGeom>
          <a:solidFill>
            <a:schemeClr val="accent3"/>
          </a:solid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RBCs casts</a:t>
            </a:r>
            <a:endParaRPr b="1" sz="1000">
              <a:latin typeface="Mada"/>
              <a:ea typeface="Mada"/>
              <a:cs typeface="Mada"/>
              <a:sym typeface="Mada"/>
            </a:endParaRPr>
          </a:p>
        </p:txBody>
      </p:sp>
      <p:sp>
        <p:nvSpPr>
          <p:cNvPr id="466" name="Google Shape;466;p28"/>
          <p:cNvSpPr txBox="1"/>
          <p:nvPr/>
        </p:nvSpPr>
        <p:spPr>
          <a:xfrm rot="952">
            <a:off x="6221850" y="6609800"/>
            <a:ext cx="1083600" cy="313500"/>
          </a:xfrm>
          <a:prstGeom prst="rect">
            <a:avLst/>
          </a:prstGeom>
          <a:solidFill>
            <a:schemeClr val="accent3"/>
          </a:solid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Dysmorphic </a:t>
            </a:r>
            <a:r>
              <a:rPr b="1" lang="ar" sz="1000">
                <a:latin typeface="Mada"/>
                <a:ea typeface="Mada"/>
                <a:cs typeface="Mada"/>
                <a:sym typeface="Mada"/>
              </a:rPr>
              <a:t>RBCs </a:t>
            </a:r>
            <a:endParaRPr b="1" sz="1000">
              <a:latin typeface="Mada"/>
              <a:ea typeface="Mada"/>
              <a:cs typeface="Mada"/>
              <a:sym typeface="Mada"/>
            </a:endParaRPr>
          </a:p>
        </p:txBody>
      </p:sp>
      <p:sp>
        <p:nvSpPr>
          <p:cNvPr id="467" name="Google Shape;467;p28"/>
          <p:cNvSpPr txBox="1"/>
          <p:nvPr/>
        </p:nvSpPr>
        <p:spPr>
          <a:xfrm>
            <a:off x="202163" y="6917831"/>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Nephritic clinical manifestations:</a:t>
            </a:r>
            <a:endParaRPr b="1" sz="2200">
              <a:solidFill>
                <a:schemeClr val="dk1"/>
              </a:solidFill>
              <a:highlight>
                <a:srgbClr val="FFF2CC"/>
              </a:highlight>
              <a:latin typeface="Mada"/>
              <a:ea typeface="Mada"/>
              <a:cs typeface="Mada"/>
              <a:sym typeface="Mada"/>
            </a:endParaRPr>
          </a:p>
        </p:txBody>
      </p:sp>
      <p:sp>
        <p:nvSpPr>
          <p:cNvPr id="468" name="Google Shape;468;p28"/>
          <p:cNvSpPr/>
          <p:nvPr/>
        </p:nvSpPr>
        <p:spPr>
          <a:xfrm rot="10800000">
            <a:off x="348337" y="7443546"/>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69" name="Google Shape;469;p28"/>
          <p:cNvSpPr/>
          <p:nvPr/>
        </p:nvSpPr>
        <p:spPr>
          <a:xfrm>
            <a:off x="380649" y="7464243"/>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70" name="Google Shape;470;p28"/>
          <p:cNvSpPr txBox="1"/>
          <p:nvPr/>
        </p:nvSpPr>
        <p:spPr>
          <a:xfrm>
            <a:off x="456803" y="7447259"/>
            <a:ext cx="254400" cy="24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999999"/>
                </a:solidFill>
                <a:latin typeface="Mada"/>
                <a:ea typeface="Mada"/>
                <a:cs typeface="Mada"/>
                <a:sym typeface="Mada"/>
              </a:rPr>
              <a:t>1</a:t>
            </a:r>
            <a:endParaRPr b="1" sz="1700">
              <a:solidFill>
                <a:srgbClr val="999999"/>
              </a:solidFill>
              <a:latin typeface="Mada"/>
              <a:ea typeface="Mada"/>
              <a:cs typeface="Mada"/>
              <a:sym typeface="Mada"/>
            </a:endParaRPr>
          </a:p>
        </p:txBody>
      </p:sp>
      <p:sp>
        <p:nvSpPr>
          <p:cNvPr id="471" name="Google Shape;471;p28"/>
          <p:cNvSpPr/>
          <p:nvPr/>
        </p:nvSpPr>
        <p:spPr>
          <a:xfrm rot="10800000">
            <a:off x="2480062" y="7445101"/>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72" name="Google Shape;472;p28"/>
          <p:cNvSpPr/>
          <p:nvPr/>
        </p:nvSpPr>
        <p:spPr>
          <a:xfrm>
            <a:off x="2512374" y="7465798"/>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73" name="Google Shape;473;p28"/>
          <p:cNvSpPr txBox="1"/>
          <p:nvPr/>
        </p:nvSpPr>
        <p:spPr>
          <a:xfrm>
            <a:off x="2582612" y="7481784"/>
            <a:ext cx="271500" cy="226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2</a:t>
            </a:r>
            <a:endParaRPr b="1" sz="1700">
              <a:solidFill>
                <a:srgbClr val="999999"/>
              </a:solidFill>
              <a:latin typeface="Mada"/>
              <a:ea typeface="Mada"/>
              <a:cs typeface="Mada"/>
              <a:sym typeface="Mada"/>
            </a:endParaRPr>
          </a:p>
        </p:txBody>
      </p:sp>
      <p:sp>
        <p:nvSpPr>
          <p:cNvPr id="474" name="Google Shape;474;p28"/>
          <p:cNvSpPr/>
          <p:nvPr/>
        </p:nvSpPr>
        <p:spPr>
          <a:xfrm rot="10800000">
            <a:off x="4720943" y="7495363"/>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75" name="Google Shape;475;p28"/>
          <p:cNvSpPr/>
          <p:nvPr/>
        </p:nvSpPr>
        <p:spPr>
          <a:xfrm>
            <a:off x="4753256" y="7516059"/>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76" name="Google Shape;476;p28"/>
          <p:cNvSpPr txBox="1"/>
          <p:nvPr/>
        </p:nvSpPr>
        <p:spPr>
          <a:xfrm>
            <a:off x="4786148" y="7528917"/>
            <a:ext cx="306000" cy="226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3</a:t>
            </a:r>
            <a:endParaRPr b="1" sz="1700">
              <a:solidFill>
                <a:srgbClr val="999999"/>
              </a:solidFill>
              <a:latin typeface="Mada"/>
              <a:ea typeface="Mada"/>
              <a:cs typeface="Mada"/>
              <a:sym typeface="Mada"/>
            </a:endParaRPr>
          </a:p>
        </p:txBody>
      </p:sp>
      <p:sp>
        <p:nvSpPr>
          <p:cNvPr id="477" name="Google Shape;477;p28"/>
          <p:cNvSpPr/>
          <p:nvPr/>
        </p:nvSpPr>
        <p:spPr>
          <a:xfrm rot="10800000">
            <a:off x="348324" y="8443491"/>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78" name="Google Shape;478;p28"/>
          <p:cNvSpPr/>
          <p:nvPr/>
        </p:nvSpPr>
        <p:spPr>
          <a:xfrm>
            <a:off x="380636" y="8464188"/>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79" name="Google Shape;479;p28"/>
          <p:cNvSpPr txBox="1"/>
          <p:nvPr/>
        </p:nvSpPr>
        <p:spPr>
          <a:xfrm>
            <a:off x="443536" y="8408337"/>
            <a:ext cx="281100" cy="226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4</a:t>
            </a:r>
            <a:endParaRPr b="1" sz="1700">
              <a:solidFill>
                <a:srgbClr val="999999"/>
              </a:solidFill>
              <a:latin typeface="Mada"/>
              <a:ea typeface="Mada"/>
              <a:cs typeface="Mada"/>
              <a:sym typeface="Mada"/>
            </a:endParaRPr>
          </a:p>
        </p:txBody>
      </p:sp>
      <p:sp>
        <p:nvSpPr>
          <p:cNvPr id="480" name="Google Shape;480;p28"/>
          <p:cNvSpPr/>
          <p:nvPr/>
        </p:nvSpPr>
        <p:spPr>
          <a:xfrm rot="10800000">
            <a:off x="2469275" y="8408334"/>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81" name="Google Shape;481;p28"/>
          <p:cNvSpPr/>
          <p:nvPr/>
        </p:nvSpPr>
        <p:spPr>
          <a:xfrm>
            <a:off x="2501588" y="8429031"/>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82" name="Google Shape;482;p28"/>
          <p:cNvSpPr txBox="1"/>
          <p:nvPr/>
        </p:nvSpPr>
        <p:spPr>
          <a:xfrm>
            <a:off x="2550900" y="8374275"/>
            <a:ext cx="271500" cy="2265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5</a:t>
            </a:r>
            <a:endParaRPr b="1" sz="1700">
              <a:solidFill>
                <a:srgbClr val="999999"/>
              </a:solidFill>
              <a:latin typeface="Mada"/>
              <a:ea typeface="Mada"/>
              <a:cs typeface="Mada"/>
              <a:sym typeface="Mada"/>
            </a:endParaRPr>
          </a:p>
        </p:txBody>
      </p:sp>
      <p:sp>
        <p:nvSpPr>
          <p:cNvPr id="483" name="Google Shape;483;p28"/>
          <p:cNvSpPr/>
          <p:nvPr/>
        </p:nvSpPr>
        <p:spPr>
          <a:xfrm rot="10800000">
            <a:off x="4753239" y="8467960"/>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84" name="Google Shape;484;p28"/>
          <p:cNvSpPr/>
          <p:nvPr/>
        </p:nvSpPr>
        <p:spPr>
          <a:xfrm>
            <a:off x="4785551" y="8488657"/>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485" name="Google Shape;485;p28"/>
          <p:cNvSpPr txBox="1"/>
          <p:nvPr/>
        </p:nvSpPr>
        <p:spPr>
          <a:xfrm>
            <a:off x="4819788" y="8501520"/>
            <a:ext cx="240300" cy="1869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ar" sz="1700">
                <a:solidFill>
                  <a:srgbClr val="999999"/>
                </a:solidFill>
                <a:latin typeface="Mada"/>
                <a:ea typeface="Mada"/>
                <a:cs typeface="Mada"/>
                <a:sym typeface="Mada"/>
              </a:rPr>
              <a:t>6</a:t>
            </a:r>
            <a:endParaRPr b="1" sz="1700">
              <a:solidFill>
                <a:srgbClr val="999999"/>
              </a:solidFill>
              <a:latin typeface="Mada"/>
              <a:ea typeface="Mada"/>
              <a:cs typeface="Mada"/>
              <a:sym typeface="Mada"/>
            </a:endParaRPr>
          </a:p>
        </p:txBody>
      </p:sp>
      <p:sp>
        <p:nvSpPr>
          <p:cNvPr id="486" name="Google Shape;486;p28"/>
          <p:cNvSpPr txBox="1"/>
          <p:nvPr/>
        </p:nvSpPr>
        <p:spPr>
          <a:xfrm>
            <a:off x="820400" y="7630050"/>
            <a:ext cx="1762200" cy="6906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000">
                <a:solidFill>
                  <a:srgbClr val="3F3F3F"/>
                </a:solidFill>
                <a:latin typeface="Mada"/>
                <a:ea typeface="Mada"/>
                <a:cs typeface="Mada"/>
                <a:sym typeface="Mada"/>
              </a:rPr>
              <a:t>(Acute Kidney Injury) =Acute Renal impairment or Failure= elevated Creatinine) &amp; electrolytes imbalance.</a:t>
            </a:r>
            <a:r>
              <a:rPr lang="ar" sz="1000">
                <a:solidFill>
                  <a:srgbClr val="3F3F3F"/>
                </a:solidFill>
                <a:latin typeface="Mada"/>
                <a:ea typeface="Mada"/>
                <a:cs typeface="Mada"/>
                <a:sym typeface="Mada"/>
              </a:rPr>
              <a:t> </a:t>
            </a:r>
            <a:endParaRPr sz="1000">
              <a:latin typeface="Mada"/>
              <a:ea typeface="Mada"/>
              <a:cs typeface="Mada"/>
              <a:sym typeface="Mada"/>
            </a:endParaRPr>
          </a:p>
        </p:txBody>
      </p:sp>
      <p:sp>
        <p:nvSpPr>
          <p:cNvPr id="487" name="Google Shape;487;p28"/>
          <p:cNvSpPr txBox="1"/>
          <p:nvPr/>
        </p:nvSpPr>
        <p:spPr>
          <a:xfrm>
            <a:off x="820400" y="7403674"/>
            <a:ext cx="1958100" cy="226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EED18A"/>
                </a:solidFill>
                <a:latin typeface="Mada"/>
                <a:ea typeface="Mada"/>
                <a:cs typeface="Mada"/>
                <a:sym typeface="Mada"/>
              </a:rPr>
              <a:t>AKI</a:t>
            </a:r>
            <a:endParaRPr b="1" sz="1200">
              <a:solidFill>
                <a:srgbClr val="EED18A"/>
              </a:solidFill>
              <a:latin typeface="Mada"/>
              <a:ea typeface="Mada"/>
              <a:cs typeface="Mada"/>
              <a:sym typeface="Mada"/>
            </a:endParaRPr>
          </a:p>
        </p:txBody>
      </p:sp>
      <p:sp>
        <p:nvSpPr>
          <p:cNvPr id="488" name="Google Shape;488;p28"/>
          <p:cNvSpPr txBox="1"/>
          <p:nvPr/>
        </p:nvSpPr>
        <p:spPr>
          <a:xfrm>
            <a:off x="2952124" y="7443286"/>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EED18A"/>
                </a:solidFill>
                <a:latin typeface="Mada"/>
                <a:ea typeface="Mada"/>
                <a:cs typeface="Mada"/>
                <a:sym typeface="Mada"/>
              </a:rPr>
              <a:t>Decreased Urine output</a:t>
            </a:r>
            <a:endParaRPr b="1" sz="1200">
              <a:solidFill>
                <a:srgbClr val="EED18A"/>
              </a:solidFill>
              <a:latin typeface="Mada"/>
              <a:ea typeface="Mada"/>
              <a:cs typeface="Mada"/>
              <a:sym typeface="Mada"/>
            </a:endParaRPr>
          </a:p>
        </p:txBody>
      </p:sp>
      <p:sp>
        <p:nvSpPr>
          <p:cNvPr id="489" name="Google Shape;489;p28"/>
          <p:cNvSpPr txBox="1"/>
          <p:nvPr/>
        </p:nvSpPr>
        <p:spPr>
          <a:xfrm>
            <a:off x="2941350" y="8579775"/>
            <a:ext cx="1812000" cy="60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000">
                <a:latin typeface="Mada"/>
                <a:ea typeface="Mada"/>
                <a:cs typeface="Mada"/>
                <a:sym typeface="Mada"/>
              </a:rPr>
              <a:t>May have other manifestations of systemic vasculitis since some glomerulonephritis types are actually vasculitis (e.g. skin rash, pulmonary hemorrhage , etc)</a:t>
            </a:r>
            <a:endParaRPr sz="1000">
              <a:latin typeface="Mada"/>
              <a:ea typeface="Mada"/>
              <a:cs typeface="Mada"/>
              <a:sym typeface="Mada"/>
            </a:endParaRPr>
          </a:p>
        </p:txBody>
      </p:sp>
      <p:sp>
        <p:nvSpPr>
          <p:cNvPr id="490" name="Google Shape;490;p28"/>
          <p:cNvSpPr txBox="1"/>
          <p:nvPr/>
        </p:nvSpPr>
        <p:spPr>
          <a:xfrm>
            <a:off x="2941349" y="8392984"/>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EED18A"/>
                </a:solidFill>
                <a:latin typeface="Mada"/>
                <a:ea typeface="Mada"/>
                <a:cs typeface="Mada"/>
                <a:sym typeface="Mada"/>
              </a:rPr>
              <a:t>Systemic</a:t>
            </a:r>
            <a:r>
              <a:rPr b="1" lang="ar" sz="1200">
                <a:solidFill>
                  <a:srgbClr val="EED18A"/>
                </a:solidFill>
                <a:latin typeface="Mada"/>
                <a:ea typeface="Mada"/>
                <a:cs typeface="Mada"/>
                <a:sym typeface="Mada"/>
              </a:rPr>
              <a:t> vasculitis</a:t>
            </a:r>
            <a:endParaRPr b="1" sz="1200">
              <a:solidFill>
                <a:srgbClr val="EED18A"/>
              </a:solidFill>
              <a:latin typeface="Mada"/>
              <a:ea typeface="Mada"/>
              <a:cs typeface="Mada"/>
              <a:sym typeface="Mada"/>
            </a:endParaRPr>
          </a:p>
        </p:txBody>
      </p:sp>
      <p:sp>
        <p:nvSpPr>
          <p:cNvPr id="491" name="Google Shape;491;p28"/>
          <p:cNvSpPr txBox="1"/>
          <p:nvPr/>
        </p:nvSpPr>
        <p:spPr>
          <a:xfrm>
            <a:off x="5214585" y="7443286"/>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EED18A"/>
                </a:solidFill>
                <a:latin typeface="Mada"/>
                <a:ea typeface="Mada"/>
                <a:cs typeface="Mada"/>
                <a:sym typeface="Mada"/>
              </a:rPr>
              <a:t>Edema </a:t>
            </a:r>
            <a:r>
              <a:rPr b="1" baseline="30000" lang="ar" sz="1200">
                <a:solidFill>
                  <a:srgbClr val="EED18A"/>
                </a:solidFill>
                <a:latin typeface="Mada"/>
                <a:ea typeface="Mada"/>
                <a:cs typeface="Mada"/>
                <a:sym typeface="Mada"/>
              </a:rPr>
              <a:t>1</a:t>
            </a:r>
            <a:endParaRPr b="1" baseline="30000" sz="1200">
              <a:solidFill>
                <a:srgbClr val="EED18A"/>
              </a:solidFill>
              <a:latin typeface="Mada"/>
              <a:ea typeface="Mada"/>
              <a:cs typeface="Mada"/>
              <a:sym typeface="Mada"/>
            </a:endParaRPr>
          </a:p>
        </p:txBody>
      </p:sp>
      <p:sp>
        <p:nvSpPr>
          <p:cNvPr id="492" name="Google Shape;492;p28"/>
          <p:cNvSpPr txBox="1"/>
          <p:nvPr/>
        </p:nvSpPr>
        <p:spPr>
          <a:xfrm>
            <a:off x="5225286" y="8615984"/>
            <a:ext cx="1958100" cy="60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000">
                <a:solidFill>
                  <a:srgbClr val="3F3F3F"/>
                </a:solidFill>
                <a:latin typeface="Mada"/>
                <a:ea typeface="Mada"/>
                <a:cs typeface="Mada"/>
                <a:sym typeface="Mada"/>
              </a:rPr>
              <a:t>ANA, Anti-DNA, low complements, +ve ANCA (depends on the cause)</a:t>
            </a:r>
            <a:endParaRPr sz="1000">
              <a:solidFill>
                <a:srgbClr val="3F3F3F"/>
              </a:solidFill>
              <a:latin typeface="Mada"/>
              <a:ea typeface="Mada"/>
              <a:cs typeface="Mada"/>
              <a:sym typeface="Mada"/>
            </a:endParaRPr>
          </a:p>
        </p:txBody>
      </p:sp>
      <p:sp>
        <p:nvSpPr>
          <p:cNvPr id="493" name="Google Shape;493;p28"/>
          <p:cNvSpPr txBox="1"/>
          <p:nvPr/>
        </p:nvSpPr>
        <p:spPr>
          <a:xfrm>
            <a:off x="5225286" y="8429213"/>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000000"/>
              </a:buClr>
              <a:buFont typeface="Arial"/>
              <a:buNone/>
            </a:pPr>
            <a:r>
              <a:rPr b="1" lang="ar" sz="1200">
                <a:solidFill>
                  <a:srgbClr val="EED18A"/>
                </a:solidFill>
                <a:latin typeface="Mada"/>
                <a:ea typeface="Mada"/>
                <a:cs typeface="Mada"/>
                <a:sym typeface="Mada"/>
              </a:rPr>
              <a:t>Positive immune markers</a:t>
            </a:r>
            <a:endParaRPr b="1" sz="1200">
              <a:solidFill>
                <a:srgbClr val="EED18A"/>
              </a:solidFill>
              <a:latin typeface="Mada"/>
              <a:ea typeface="Mada"/>
              <a:cs typeface="Mada"/>
              <a:sym typeface="Mada"/>
            </a:endParaRPr>
          </a:p>
        </p:txBody>
      </p:sp>
      <p:sp>
        <p:nvSpPr>
          <p:cNvPr id="494" name="Google Shape;494;p28"/>
          <p:cNvSpPr txBox="1"/>
          <p:nvPr/>
        </p:nvSpPr>
        <p:spPr>
          <a:xfrm>
            <a:off x="820384" y="8429711"/>
            <a:ext cx="1958100" cy="225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EED18A"/>
                </a:solidFill>
                <a:latin typeface="Mada"/>
                <a:ea typeface="Mada"/>
                <a:cs typeface="Mada"/>
                <a:sym typeface="Mada"/>
              </a:rPr>
              <a:t>High Blood Pressure</a:t>
            </a:r>
            <a:endParaRPr b="1" sz="1200">
              <a:solidFill>
                <a:srgbClr val="EED18A"/>
              </a:solidFill>
              <a:latin typeface="Mada"/>
              <a:ea typeface="Mada"/>
              <a:cs typeface="Mada"/>
              <a:sym typeface="Mada"/>
            </a:endParaRPr>
          </a:p>
        </p:txBody>
      </p:sp>
      <p:pic>
        <p:nvPicPr>
          <p:cNvPr id="495" name="Google Shape;495;p28"/>
          <p:cNvPicPr preferRelativeResize="0"/>
          <p:nvPr/>
        </p:nvPicPr>
        <p:blipFill rotWithShape="1">
          <a:blip r:embed="rId5">
            <a:alphaModFix/>
          </a:blip>
          <a:srcRect b="10498" l="0" r="0" t="0"/>
          <a:stretch/>
        </p:blipFill>
        <p:spPr>
          <a:xfrm>
            <a:off x="1033066" y="8754788"/>
            <a:ext cx="809700" cy="565262"/>
          </a:xfrm>
          <a:prstGeom prst="rect">
            <a:avLst/>
          </a:prstGeom>
          <a:noFill/>
          <a:ln>
            <a:noFill/>
          </a:ln>
        </p:spPr>
      </p:pic>
      <p:pic>
        <p:nvPicPr>
          <p:cNvPr id="496" name="Google Shape;496;p28"/>
          <p:cNvPicPr preferRelativeResize="0"/>
          <p:nvPr/>
        </p:nvPicPr>
        <p:blipFill rotWithShape="1">
          <a:blip r:embed="rId6">
            <a:alphaModFix/>
          </a:blip>
          <a:srcRect b="8466" l="0" r="0" t="0"/>
          <a:stretch/>
        </p:blipFill>
        <p:spPr>
          <a:xfrm>
            <a:off x="5335325" y="7668575"/>
            <a:ext cx="701825" cy="690500"/>
          </a:xfrm>
          <a:prstGeom prst="rect">
            <a:avLst/>
          </a:prstGeom>
          <a:noFill/>
          <a:ln>
            <a:noFill/>
          </a:ln>
        </p:spPr>
      </p:pic>
      <p:pic>
        <p:nvPicPr>
          <p:cNvPr id="497" name="Google Shape;497;p28"/>
          <p:cNvPicPr preferRelativeResize="0"/>
          <p:nvPr/>
        </p:nvPicPr>
        <p:blipFill>
          <a:blip r:embed="rId7">
            <a:alphaModFix/>
          </a:blip>
          <a:stretch>
            <a:fillRect/>
          </a:stretch>
        </p:blipFill>
        <p:spPr>
          <a:xfrm>
            <a:off x="3279500" y="7700449"/>
            <a:ext cx="809725" cy="690500"/>
          </a:xfrm>
          <a:prstGeom prst="rect">
            <a:avLst/>
          </a:prstGeom>
          <a:noFill/>
          <a:ln>
            <a:noFill/>
          </a:ln>
        </p:spPr>
      </p:pic>
      <p:sp>
        <p:nvSpPr>
          <p:cNvPr id="498" name="Google Shape;498;p28"/>
          <p:cNvSpPr txBox="1"/>
          <p:nvPr/>
        </p:nvSpPr>
        <p:spPr>
          <a:xfrm>
            <a:off x="50" y="9732600"/>
            <a:ext cx="7560000" cy="10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Filtration barrier disrupted → decrease in GFR → RAAS activation → Fluid retention.</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p:txBody>
      </p:sp>
      <p:pic>
        <p:nvPicPr>
          <p:cNvPr id="499" name="Google Shape;499;p28"/>
          <p:cNvPicPr preferRelativeResize="0"/>
          <p:nvPr/>
        </p:nvPicPr>
        <p:blipFill>
          <a:blip r:embed="rId8">
            <a:alphaModFix/>
          </a:blip>
          <a:stretch>
            <a:fillRect/>
          </a:stretch>
        </p:blipFill>
        <p:spPr>
          <a:xfrm>
            <a:off x="6194813" y="3446975"/>
            <a:ext cx="1083600" cy="722375"/>
          </a:xfrm>
          <a:prstGeom prst="rect">
            <a:avLst/>
          </a:prstGeom>
          <a:noFill/>
          <a:ln>
            <a:noFill/>
          </a:ln>
        </p:spPr>
      </p:pic>
      <p:sp>
        <p:nvSpPr>
          <p:cNvPr id="500" name="Google Shape;500;p28"/>
          <p:cNvSpPr txBox="1"/>
          <p:nvPr/>
        </p:nvSpPr>
        <p:spPr>
          <a:xfrm>
            <a:off x="6194837" y="4222588"/>
            <a:ext cx="1083600" cy="450600"/>
          </a:xfrm>
          <a:prstGeom prst="rect">
            <a:avLst/>
          </a:prstGeom>
          <a:solidFill>
            <a:schemeClr val="accent3"/>
          </a:solidFill>
          <a:ln cap="flat" cmpd="sng" w="952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Mada"/>
                <a:ea typeface="Mada"/>
                <a:cs typeface="Mada"/>
                <a:sym typeface="Mada"/>
              </a:rPr>
              <a:t>Normal looking RBCs in microscopy</a:t>
            </a:r>
            <a:endParaRPr b="1" sz="1000">
              <a:latin typeface="Mada"/>
              <a:ea typeface="Mada"/>
              <a:cs typeface="Mada"/>
              <a:sym typeface="Mada"/>
            </a:endParaRPr>
          </a:p>
        </p:txBody>
      </p:sp>
      <p:sp>
        <p:nvSpPr>
          <p:cNvPr id="501" name="Google Shape;501;p28"/>
          <p:cNvSpPr/>
          <p:nvPr/>
        </p:nvSpPr>
        <p:spPr>
          <a:xfrm>
            <a:off x="254550" y="3732125"/>
            <a:ext cx="384000" cy="3687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9"/>
          <p:cNvSpPr/>
          <p:nvPr/>
        </p:nvSpPr>
        <p:spPr>
          <a:xfrm>
            <a:off x="2767725" y="2961925"/>
            <a:ext cx="2018400" cy="11847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b="1" sz="800">
              <a:solidFill>
                <a:srgbClr val="FFFFFF"/>
              </a:solidFill>
              <a:latin typeface="Mada"/>
              <a:ea typeface="Mada"/>
              <a:cs typeface="Mada"/>
              <a:sym typeface="Mada"/>
            </a:endParaRPr>
          </a:p>
        </p:txBody>
      </p:sp>
      <p:sp>
        <p:nvSpPr>
          <p:cNvPr id="507" name="Google Shape;507;p29"/>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08" name="Google Shape;508;p29"/>
          <p:cNvSpPr/>
          <p:nvPr/>
        </p:nvSpPr>
        <p:spPr>
          <a:xfrm>
            <a:off x="5019825" y="2831538"/>
            <a:ext cx="2018400" cy="14079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LM: </a:t>
            </a:r>
            <a:r>
              <a:rPr b="1" lang="ar" sz="1200">
                <a:latin typeface="Mada"/>
                <a:ea typeface="Mada"/>
                <a:cs typeface="Mada"/>
                <a:sym typeface="Mada"/>
              </a:rPr>
              <a:t>Glomeruli with crescent</a:t>
            </a:r>
            <a:r>
              <a:rPr b="1" baseline="30000" lang="ar" sz="1200">
                <a:latin typeface="Mada"/>
                <a:ea typeface="Mada"/>
                <a:cs typeface="Mada"/>
                <a:sym typeface="Mada"/>
              </a:rPr>
              <a:t>1</a:t>
            </a:r>
            <a:r>
              <a:rPr b="1" lang="ar" sz="1200">
                <a:latin typeface="Mada"/>
                <a:ea typeface="Mada"/>
                <a:cs typeface="Mada"/>
                <a:sym typeface="Mada"/>
              </a:rPr>
              <a:t> (very bad!):</a:t>
            </a:r>
            <a:endParaRPr b="1"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 indicates </a:t>
            </a:r>
            <a:r>
              <a:rPr b="1" lang="ar" sz="1200">
                <a:latin typeface="Mada"/>
                <a:ea typeface="Mada"/>
                <a:cs typeface="Mada"/>
                <a:sym typeface="Mada"/>
              </a:rPr>
              <a:t>severe inflammation</a:t>
            </a:r>
            <a:r>
              <a:rPr lang="ar" sz="1200">
                <a:latin typeface="Mada"/>
                <a:ea typeface="Mada"/>
                <a:cs typeface="Mada"/>
                <a:sym typeface="Mada"/>
              </a:rPr>
              <a:t> &amp; worse outcome if not treated in a short time from presentation</a:t>
            </a:r>
            <a:endParaRPr sz="1200">
              <a:latin typeface="Mada"/>
              <a:ea typeface="Mada"/>
              <a:cs typeface="Mada"/>
              <a:sym typeface="Mada"/>
            </a:endParaRPr>
          </a:p>
        </p:txBody>
      </p:sp>
      <p:sp>
        <p:nvSpPr>
          <p:cNvPr id="509" name="Google Shape;509;p29"/>
          <p:cNvSpPr/>
          <p:nvPr/>
        </p:nvSpPr>
        <p:spPr>
          <a:xfrm>
            <a:off x="515625" y="2823900"/>
            <a:ext cx="2018400" cy="14079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LM:</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Glomeruli with proliferation (inflammatory) GN</a:t>
            </a:r>
            <a:endParaRPr sz="1200">
              <a:latin typeface="Mada"/>
              <a:ea typeface="Mada"/>
              <a:cs typeface="Mada"/>
              <a:sym typeface="Mada"/>
            </a:endParaRPr>
          </a:p>
        </p:txBody>
      </p:sp>
      <p:sp>
        <p:nvSpPr>
          <p:cNvPr id="510" name="Google Shape;510;p29"/>
          <p:cNvSpPr/>
          <p:nvPr/>
        </p:nvSpPr>
        <p:spPr>
          <a:xfrm>
            <a:off x="5019875" y="1485938"/>
            <a:ext cx="2018400" cy="11847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b="1" sz="800">
              <a:solidFill>
                <a:srgbClr val="FFFFFF"/>
              </a:solidFill>
              <a:latin typeface="Mada"/>
              <a:ea typeface="Mada"/>
              <a:cs typeface="Mada"/>
              <a:sym typeface="Mada"/>
            </a:endParaRPr>
          </a:p>
        </p:txBody>
      </p:sp>
      <p:sp>
        <p:nvSpPr>
          <p:cNvPr id="511" name="Google Shape;511;p29"/>
          <p:cNvSpPr/>
          <p:nvPr/>
        </p:nvSpPr>
        <p:spPr>
          <a:xfrm>
            <a:off x="515625" y="1493600"/>
            <a:ext cx="2018400" cy="11541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b="1">
              <a:solidFill>
                <a:srgbClr val="FFFFFF"/>
              </a:solidFill>
              <a:latin typeface="Mada"/>
              <a:ea typeface="Mada"/>
              <a:cs typeface="Mada"/>
              <a:sym typeface="Mada"/>
            </a:endParaRPr>
          </a:p>
        </p:txBody>
      </p:sp>
      <p:grpSp>
        <p:nvGrpSpPr>
          <p:cNvPr id="512" name="Google Shape;512;p29"/>
          <p:cNvGrpSpPr/>
          <p:nvPr/>
        </p:nvGrpSpPr>
        <p:grpSpPr>
          <a:xfrm>
            <a:off x="3391948" y="1707859"/>
            <a:ext cx="769962" cy="740880"/>
            <a:chOff x="8436266" y="3596426"/>
            <a:chExt cx="447600" cy="480000"/>
          </a:xfrm>
        </p:grpSpPr>
        <p:sp>
          <p:nvSpPr>
            <p:cNvPr id="513" name="Google Shape;513;p29"/>
            <p:cNvSpPr/>
            <p:nvPr/>
          </p:nvSpPr>
          <p:spPr>
            <a:xfrm>
              <a:off x="8436266" y="3596426"/>
              <a:ext cx="447600" cy="480000"/>
            </a:xfrm>
            <a:prstGeom prst="ellipse">
              <a:avLst/>
            </a:prstGeom>
            <a:noFill/>
            <a:ln cap="flat" cmpd="sng" w="666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4" name="Google Shape;514;p29"/>
            <p:cNvGrpSpPr/>
            <p:nvPr/>
          </p:nvGrpSpPr>
          <p:grpSpPr>
            <a:xfrm>
              <a:off x="8550845" y="3716686"/>
              <a:ext cx="217756" cy="253769"/>
              <a:chOff x="5124588" y="3472425"/>
              <a:chExt cx="336875" cy="420425"/>
            </a:xfrm>
          </p:grpSpPr>
          <p:sp>
            <p:nvSpPr>
              <p:cNvPr id="515" name="Google Shape;515;p29"/>
              <p:cNvSpPr/>
              <p:nvPr/>
            </p:nvSpPr>
            <p:spPr>
              <a:xfrm>
                <a:off x="5203288" y="3760125"/>
                <a:ext cx="194325" cy="97000"/>
              </a:xfrm>
              <a:custGeom>
                <a:rect b="b" l="l" r="r" t="t"/>
                <a:pathLst>
                  <a:path extrusionOk="0" h="3880" w="7773">
                    <a:moveTo>
                      <a:pt x="3721" y="1"/>
                    </a:moveTo>
                    <a:cubicBezTo>
                      <a:pt x="1668" y="1"/>
                      <a:pt x="0" y="1667"/>
                      <a:pt x="5" y="3725"/>
                    </a:cubicBezTo>
                    <a:lnTo>
                      <a:pt x="5" y="3880"/>
                    </a:lnTo>
                    <a:lnTo>
                      <a:pt x="7773" y="3880"/>
                    </a:lnTo>
                    <a:lnTo>
                      <a:pt x="7773" y="3725"/>
                    </a:lnTo>
                    <a:cubicBezTo>
                      <a:pt x="7773" y="1668"/>
                      <a:pt x="6105" y="1"/>
                      <a:pt x="4048" y="1"/>
                    </a:cubicBezTo>
                    <a:lnTo>
                      <a:pt x="3730" y="1"/>
                    </a:lnTo>
                    <a:cubicBezTo>
                      <a:pt x="3727" y="1"/>
                      <a:pt x="3724" y="1"/>
                      <a:pt x="3721" y="1"/>
                    </a:cubicBezTo>
                    <a:close/>
                  </a:path>
                </a:pathLst>
              </a:custGeom>
              <a:solidFill>
                <a:srgbClr val="DE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9"/>
              <p:cNvSpPr/>
              <p:nvPr/>
            </p:nvSpPr>
            <p:spPr>
              <a:xfrm>
                <a:off x="5286788" y="37601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9"/>
              <p:cNvSpPr/>
              <p:nvPr/>
            </p:nvSpPr>
            <p:spPr>
              <a:xfrm>
                <a:off x="5124588" y="3726175"/>
                <a:ext cx="121825" cy="28600"/>
              </a:xfrm>
              <a:custGeom>
                <a:rect b="b" l="l" r="r" t="t"/>
                <a:pathLst>
                  <a:path extrusionOk="0" h="1144" w="4873">
                    <a:moveTo>
                      <a:pt x="361" y="0"/>
                    </a:moveTo>
                    <a:cubicBezTo>
                      <a:pt x="164" y="0"/>
                      <a:pt x="0" y="159"/>
                      <a:pt x="0" y="361"/>
                    </a:cubicBezTo>
                    <a:lnTo>
                      <a:pt x="0" y="782"/>
                    </a:lnTo>
                    <a:cubicBezTo>
                      <a:pt x="0" y="979"/>
                      <a:pt x="164" y="1143"/>
                      <a:pt x="361" y="1143"/>
                    </a:cubicBezTo>
                    <a:lnTo>
                      <a:pt x="4512" y="1143"/>
                    </a:lnTo>
                    <a:cubicBezTo>
                      <a:pt x="4713" y="1143"/>
                      <a:pt x="4873" y="979"/>
                      <a:pt x="4873" y="782"/>
                    </a:cubicBezTo>
                    <a:lnTo>
                      <a:pt x="4873" y="361"/>
                    </a:lnTo>
                    <a:cubicBezTo>
                      <a:pt x="4873" y="159"/>
                      <a:pt x="4713" y="0"/>
                      <a:pt x="4512" y="0"/>
                    </a:cubicBez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9"/>
              <p:cNvSpPr/>
              <p:nvPr/>
            </p:nvSpPr>
            <p:spPr>
              <a:xfrm>
                <a:off x="5209488" y="37261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7" y="765"/>
                    </a:cubicBezTo>
                    <a:lnTo>
                      <a:pt x="1477" y="376"/>
                    </a:lnTo>
                    <a:cubicBezTo>
                      <a:pt x="1477" y="168"/>
                      <a:pt x="1312" y="1"/>
                      <a:pt x="110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9"/>
              <p:cNvSpPr/>
              <p:nvPr/>
            </p:nvSpPr>
            <p:spPr>
              <a:xfrm>
                <a:off x="5153163" y="3754750"/>
                <a:ext cx="78600" cy="61975"/>
              </a:xfrm>
              <a:custGeom>
                <a:rect b="b" l="l" r="r" t="t"/>
                <a:pathLst>
                  <a:path extrusionOk="0" h="2479" w="3144">
                    <a:moveTo>
                      <a:pt x="0" y="0"/>
                    </a:moveTo>
                    <a:cubicBezTo>
                      <a:pt x="14" y="52"/>
                      <a:pt x="38" y="103"/>
                      <a:pt x="66" y="155"/>
                    </a:cubicBezTo>
                    <a:cubicBezTo>
                      <a:pt x="614" y="1115"/>
                      <a:pt x="1401" y="1921"/>
                      <a:pt x="2357" y="2478"/>
                    </a:cubicBezTo>
                    <a:cubicBezTo>
                      <a:pt x="2554" y="2062"/>
                      <a:pt x="2816" y="1677"/>
                      <a:pt x="3144" y="1349"/>
                    </a:cubicBezTo>
                    <a:cubicBezTo>
                      <a:pt x="2540" y="1012"/>
                      <a:pt x="2015" y="553"/>
                      <a:pt x="1603" y="0"/>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9"/>
              <p:cNvSpPr/>
              <p:nvPr/>
            </p:nvSpPr>
            <p:spPr>
              <a:xfrm>
                <a:off x="5276263" y="3790475"/>
                <a:ext cx="42300" cy="36250"/>
              </a:xfrm>
              <a:custGeom>
                <a:rect b="b" l="l" r="r" t="t"/>
                <a:pathLst>
                  <a:path extrusionOk="0" h="1450" w="1692">
                    <a:moveTo>
                      <a:pt x="970" y="0"/>
                    </a:moveTo>
                    <a:cubicBezTo>
                      <a:pt x="323" y="0"/>
                      <a:pt x="0" y="778"/>
                      <a:pt x="455" y="1237"/>
                    </a:cubicBezTo>
                    <a:cubicBezTo>
                      <a:pt x="601" y="1384"/>
                      <a:pt x="782" y="1449"/>
                      <a:pt x="960" y="1449"/>
                    </a:cubicBezTo>
                    <a:cubicBezTo>
                      <a:pt x="1333" y="1449"/>
                      <a:pt x="1691" y="1161"/>
                      <a:pt x="1691" y="726"/>
                    </a:cubicBezTo>
                    <a:cubicBezTo>
                      <a:pt x="1691" y="323"/>
                      <a:pt x="1368" y="0"/>
                      <a:pt x="970" y="0"/>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9"/>
              <p:cNvSpPr/>
              <p:nvPr/>
            </p:nvSpPr>
            <p:spPr>
              <a:xfrm>
                <a:off x="5361763" y="3552350"/>
                <a:ext cx="86450" cy="255475"/>
              </a:xfrm>
              <a:custGeom>
                <a:rect b="b" l="l" r="r" t="t"/>
                <a:pathLst>
                  <a:path extrusionOk="0" h="10219" w="3458">
                    <a:moveTo>
                      <a:pt x="684" y="1"/>
                    </a:moveTo>
                    <a:lnTo>
                      <a:pt x="108" y="1214"/>
                    </a:lnTo>
                    <a:cubicBezTo>
                      <a:pt x="2802" y="3205"/>
                      <a:pt x="2750" y="7258"/>
                      <a:pt x="0" y="9174"/>
                    </a:cubicBezTo>
                    <a:cubicBezTo>
                      <a:pt x="356" y="9469"/>
                      <a:pt x="661" y="9820"/>
                      <a:pt x="900" y="10218"/>
                    </a:cubicBezTo>
                    <a:cubicBezTo>
                      <a:pt x="2413" y="9108"/>
                      <a:pt x="3355" y="7379"/>
                      <a:pt x="3458" y="5505"/>
                    </a:cubicBezTo>
                    <a:lnTo>
                      <a:pt x="3448" y="4709"/>
                    </a:lnTo>
                    <a:cubicBezTo>
                      <a:pt x="3322" y="2882"/>
                      <a:pt x="2394" y="1200"/>
                      <a:pt x="918" y="113"/>
                    </a:cubicBezTo>
                    <a:cubicBezTo>
                      <a:pt x="848" y="62"/>
                      <a:pt x="769" y="19"/>
                      <a:pt x="684"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9"/>
              <p:cNvSpPr/>
              <p:nvPr/>
            </p:nvSpPr>
            <p:spPr>
              <a:xfrm>
                <a:off x="5374638" y="3552350"/>
                <a:ext cx="73475" cy="255600"/>
              </a:xfrm>
              <a:custGeom>
                <a:rect b="b" l="l" r="r" t="t"/>
                <a:pathLst>
                  <a:path extrusionOk="0" h="10224" w="2939">
                    <a:moveTo>
                      <a:pt x="169" y="1"/>
                    </a:moveTo>
                    <a:lnTo>
                      <a:pt x="1" y="357"/>
                    </a:lnTo>
                    <a:cubicBezTo>
                      <a:pt x="638" y="895"/>
                      <a:pt x="1167" y="1551"/>
                      <a:pt x="1551" y="2292"/>
                    </a:cubicBezTo>
                    <a:cubicBezTo>
                      <a:pt x="1935" y="3046"/>
                      <a:pt x="2165" y="3870"/>
                      <a:pt x="2226" y="4714"/>
                    </a:cubicBezTo>
                    <a:lnTo>
                      <a:pt x="2235" y="5510"/>
                    </a:lnTo>
                    <a:cubicBezTo>
                      <a:pt x="2142" y="7178"/>
                      <a:pt x="1383" y="8743"/>
                      <a:pt x="132" y="9848"/>
                    </a:cubicBezTo>
                    <a:cubicBezTo>
                      <a:pt x="221" y="9970"/>
                      <a:pt x="305" y="10092"/>
                      <a:pt x="380" y="10223"/>
                    </a:cubicBezTo>
                    <a:cubicBezTo>
                      <a:pt x="1898" y="9113"/>
                      <a:pt x="2835" y="7384"/>
                      <a:pt x="2938" y="5510"/>
                    </a:cubicBezTo>
                    <a:lnTo>
                      <a:pt x="2933" y="4709"/>
                    </a:lnTo>
                    <a:cubicBezTo>
                      <a:pt x="2807" y="2882"/>
                      <a:pt x="1879" y="1200"/>
                      <a:pt x="403" y="113"/>
                    </a:cubicBezTo>
                    <a:cubicBezTo>
                      <a:pt x="333" y="62"/>
                      <a:pt x="254" y="19"/>
                      <a:pt x="169" y="1"/>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9"/>
              <p:cNvSpPr/>
              <p:nvPr/>
            </p:nvSpPr>
            <p:spPr>
              <a:xfrm>
                <a:off x="5139563" y="3857225"/>
                <a:ext cx="321900" cy="35625"/>
              </a:xfrm>
              <a:custGeom>
                <a:rect b="b" l="l" r="r" t="t"/>
                <a:pathLst>
                  <a:path extrusionOk="0" h="1425" w="12876">
                    <a:moveTo>
                      <a:pt x="1074" y="0"/>
                    </a:moveTo>
                    <a:cubicBezTo>
                      <a:pt x="722" y="0"/>
                      <a:pt x="408" y="216"/>
                      <a:pt x="277" y="544"/>
                    </a:cubicBezTo>
                    <a:lnTo>
                      <a:pt x="66" y="1073"/>
                    </a:lnTo>
                    <a:cubicBezTo>
                      <a:pt x="1" y="1242"/>
                      <a:pt x="127" y="1425"/>
                      <a:pt x="305" y="1425"/>
                    </a:cubicBezTo>
                    <a:lnTo>
                      <a:pt x="12571" y="1425"/>
                    </a:lnTo>
                    <a:cubicBezTo>
                      <a:pt x="12753" y="1425"/>
                      <a:pt x="12875" y="1242"/>
                      <a:pt x="12810" y="1073"/>
                    </a:cubicBezTo>
                    <a:lnTo>
                      <a:pt x="12599" y="544"/>
                    </a:lnTo>
                    <a:cubicBezTo>
                      <a:pt x="12472" y="216"/>
                      <a:pt x="12154" y="0"/>
                      <a:pt x="11802" y="0"/>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9"/>
              <p:cNvSpPr/>
              <p:nvPr/>
            </p:nvSpPr>
            <p:spPr>
              <a:xfrm>
                <a:off x="5424538" y="3857100"/>
                <a:ext cx="36925" cy="35625"/>
              </a:xfrm>
              <a:custGeom>
                <a:rect b="b" l="l" r="r" t="t"/>
                <a:pathLst>
                  <a:path extrusionOk="0" h="1425" w="1477">
                    <a:moveTo>
                      <a:pt x="0" y="1"/>
                    </a:moveTo>
                    <a:lnTo>
                      <a:pt x="567" y="1425"/>
                    </a:lnTo>
                    <a:lnTo>
                      <a:pt x="1172" y="1425"/>
                    </a:lnTo>
                    <a:cubicBezTo>
                      <a:pt x="1354" y="1425"/>
                      <a:pt x="1476" y="1242"/>
                      <a:pt x="1411" y="1078"/>
                    </a:cubicBezTo>
                    <a:lnTo>
                      <a:pt x="1200" y="544"/>
                    </a:lnTo>
                    <a:cubicBezTo>
                      <a:pt x="1069" y="216"/>
                      <a:pt x="755" y="1"/>
                      <a:pt x="403" y="1"/>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9"/>
              <p:cNvSpPr/>
              <p:nvPr/>
            </p:nvSpPr>
            <p:spPr>
              <a:xfrm>
                <a:off x="5365263" y="3472425"/>
                <a:ext cx="68200" cy="66400"/>
              </a:xfrm>
              <a:custGeom>
                <a:rect b="b" l="l" r="r" t="t"/>
                <a:pathLst>
                  <a:path extrusionOk="0" h="2656" w="2728">
                    <a:moveTo>
                      <a:pt x="653" y="0"/>
                    </a:moveTo>
                    <a:cubicBezTo>
                      <a:pt x="558" y="0"/>
                      <a:pt x="465" y="35"/>
                      <a:pt x="394" y="106"/>
                    </a:cubicBezTo>
                    <a:lnTo>
                      <a:pt x="146" y="359"/>
                    </a:lnTo>
                    <a:cubicBezTo>
                      <a:pt x="1" y="499"/>
                      <a:pt x="1" y="733"/>
                      <a:pt x="146" y="874"/>
                    </a:cubicBezTo>
                    <a:lnTo>
                      <a:pt x="1814" y="2546"/>
                    </a:lnTo>
                    <a:cubicBezTo>
                      <a:pt x="1886" y="2619"/>
                      <a:pt x="1980" y="2655"/>
                      <a:pt x="2074" y="2655"/>
                    </a:cubicBezTo>
                    <a:cubicBezTo>
                      <a:pt x="2168" y="2655"/>
                      <a:pt x="2261" y="2619"/>
                      <a:pt x="2334" y="2546"/>
                    </a:cubicBezTo>
                    <a:lnTo>
                      <a:pt x="2582" y="2298"/>
                    </a:lnTo>
                    <a:cubicBezTo>
                      <a:pt x="2727" y="2153"/>
                      <a:pt x="2727" y="1919"/>
                      <a:pt x="2582" y="1778"/>
                    </a:cubicBezTo>
                    <a:lnTo>
                      <a:pt x="914" y="106"/>
                    </a:lnTo>
                    <a:cubicBezTo>
                      <a:pt x="842" y="35"/>
                      <a:pt x="747" y="0"/>
                      <a:pt x="653" y="0"/>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9"/>
              <p:cNvSpPr/>
              <p:nvPr/>
            </p:nvSpPr>
            <p:spPr>
              <a:xfrm>
                <a:off x="5394788" y="34960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0"/>
                      <a:pt x="769" y="740"/>
                    </a:cubicBezTo>
                    <a:lnTo>
                      <a:pt x="544" y="970"/>
                    </a:lnTo>
                    <a:cubicBezTo>
                      <a:pt x="469" y="1043"/>
                      <a:pt x="370" y="1079"/>
                      <a:pt x="272" y="1079"/>
                    </a:cubicBezTo>
                    <a:cubicBezTo>
                      <a:pt x="174" y="1079"/>
                      <a:pt x="75" y="1043"/>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9"/>
              <p:cNvSpPr/>
              <p:nvPr/>
            </p:nvSpPr>
            <p:spPr>
              <a:xfrm>
                <a:off x="5200363" y="3611700"/>
                <a:ext cx="93825" cy="92275"/>
              </a:xfrm>
              <a:custGeom>
                <a:rect b="b" l="l" r="r" t="t"/>
                <a:pathLst>
                  <a:path extrusionOk="0" h="3691" w="3753">
                    <a:moveTo>
                      <a:pt x="755" y="1"/>
                    </a:moveTo>
                    <a:cubicBezTo>
                      <a:pt x="682" y="1"/>
                      <a:pt x="609" y="28"/>
                      <a:pt x="553" y="82"/>
                    </a:cubicBezTo>
                    <a:lnTo>
                      <a:pt x="108" y="527"/>
                    </a:lnTo>
                    <a:cubicBezTo>
                      <a:pt x="0" y="639"/>
                      <a:pt x="0" y="817"/>
                      <a:pt x="108" y="929"/>
                    </a:cubicBezTo>
                    <a:lnTo>
                      <a:pt x="2788" y="3609"/>
                    </a:lnTo>
                    <a:cubicBezTo>
                      <a:pt x="2844" y="3663"/>
                      <a:pt x="2917" y="3690"/>
                      <a:pt x="2989" y="3690"/>
                    </a:cubicBezTo>
                    <a:cubicBezTo>
                      <a:pt x="3062" y="3690"/>
                      <a:pt x="3135" y="3663"/>
                      <a:pt x="3191" y="3609"/>
                    </a:cubicBezTo>
                    <a:lnTo>
                      <a:pt x="3641" y="3159"/>
                    </a:lnTo>
                    <a:cubicBezTo>
                      <a:pt x="3753" y="3052"/>
                      <a:pt x="3748" y="2869"/>
                      <a:pt x="3636" y="2761"/>
                    </a:cubicBezTo>
                    <a:lnTo>
                      <a:pt x="956" y="82"/>
                    </a:lnTo>
                    <a:cubicBezTo>
                      <a:pt x="900" y="28"/>
                      <a:pt x="827" y="1"/>
                      <a:pt x="755"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9"/>
              <p:cNvSpPr/>
              <p:nvPr/>
            </p:nvSpPr>
            <p:spPr>
              <a:xfrm>
                <a:off x="5254363" y="3664800"/>
                <a:ext cx="39725" cy="39100"/>
              </a:xfrm>
              <a:custGeom>
                <a:rect b="b" l="l" r="r" t="t"/>
                <a:pathLst>
                  <a:path extrusionOk="0" h="1564" w="1589">
                    <a:moveTo>
                      <a:pt x="848" y="0"/>
                    </a:moveTo>
                    <a:lnTo>
                      <a:pt x="850" y="2"/>
                    </a:lnTo>
                    <a:lnTo>
                      <a:pt x="850" y="2"/>
                    </a:lnTo>
                    <a:cubicBezTo>
                      <a:pt x="849" y="1"/>
                      <a:pt x="849" y="1"/>
                      <a:pt x="848" y="0"/>
                    </a:cubicBezTo>
                    <a:close/>
                    <a:moveTo>
                      <a:pt x="0" y="848"/>
                    </a:moveTo>
                    <a:cubicBezTo>
                      <a:pt x="2" y="850"/>
                      <a:pt x="5" y="853"/>
                      <a:pt x="7" y="855"/>
                    </a:cubicBezTo>
                    <a:lnTo>
                      <a:pt x="7" y="855"/>
                    </a:lnTo>
                    <a:lnTo>
                      <a:pt x="0" y="848"/>
                    </a:lnTo>
                    <a:close/>
                    <a:moveTo>
                      <a:pt x="850" y="2"/>
                    </a:moveTo>
                    <a:lnTo>
                      <a:pt x="850" y="2"/>
                    </a:lnTo>
                    <a:cubicBezTo>
                      <a:pt x="965" y="119"/>
                      <a:pt x="965" y="305"/>
                      <a:pt x="848" y="417"/>
                    </a:cubicBezTo>
                    <a:lnTo>
                      <a:pt x="417" y="848"/>
                    </a:lnTo>
                    <a:cubicBezTo>
                      <a:pt x="358" y="907"/>
                      <a:pt x="282" y="936"/>
                      <a:pt x="207" y="936"/>
                    </a:cubicBezTo>
                    <a:cubicBezTo>
                      <a:pt x="134" y="936"/>
                      <a:pt x="62" y="909"/>
                      <a:pt x="7" y="855"/>
                    </a:cubicBezTo>
                    <a:lnTo>
                      <a:pt x="7" y="855"/>
                    </a:lnTo>
                    <a:lnTo>
                      <a:pt x="623" y="1476"/>
                    </a:lnTo>
                    <a:cubicBezTo>
                      <a:pt x="679" y="1534"/>
                      <a:pt x="756" y="1564"/>
                      <a:pt x="832" y="1564"/>
                    </a:cubicBezTo>
                    <a:cubicBezTo>
                      <a:pt x="908" y="1564"/>
                      <a:pt x="984" y="1534"/>
                      <a:pt x="1040" y="1476"/>
                    </a:cubicBezTo>
                    <a:lnTo>
                      <a:pt x="1471" y="1045"/>
                    </a:lnTo>
                    <a:cubicBezTo>
                      <a:pt x="1588" y="928"/>
                      <a:pt x="1588" y="740"/>
                      <a:pt x="1471" y="628"/>
                    </a:cubicBezTo>
                    <a:lnTo>
                      <a:pt x="850" y="2"/>
                    </a:ln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9"/>
              <p:cNvSpPr/>
              <p:nvPr/>
            </p:nvSpPr>
            <p:spPr>
              <a:xfrm>
                <a:off x="5191688" y="3640900"/>
                <a:ext cx="38200" cy="37175"/>
              </a:xfrm>
              <a:custGeom>
                <a:rect b="b" l="l" r="r" t="t"/>
                <a:pathLst>
                  <a:path extrusionOk="0" h="1487" w="1528">
                    <a:moveTo>
                      <a:pt x="703" y="0"/>
                    </a:moveTo>
                    <a:lnTo>
                      <a:pt x="146" y="553"/>
                    </a:lnTo>
                    <a:cubicBezTo>
                      <a:pt x="1" y="703"/>
                      <a:pt x="1" y="942"/>
                      <a:pt x="146" y="1092"/>
                    </a:cubicBezTo>
                    <a:lnTo>
                      <a:pt x="436" y="1378"/>
                    </a:lnTo>
                    <a:cubicBezTo>
                      <a:pt x="509" y="1450"/>
                      <a:pt x="606" y="1487"/>
                      <a:pt x="703" y="1487"/>
                    </a:cubicBezTo>
                    <a:cubicBezTo>
                      <a:pt x="801" y="1487"/>
                      <a:pt x="898" y="1450"/>
                      <a:pt x="970" y="1378"/>
                    </a:cubicBezTo>
                    <a:lnTo>
                      <a:pt x="1528" y="825"/>
                    </a:lnTo>
                    <a:lnTo>
                      <a:pt x="703" y="0"/>
                    </a:ln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9"/>
              <p:cNvSpPr/>
              <p:nvPr/>
            </p:nvSpPr>
            <p:spPr>
              <a:xfrm>
                <a:off x="5225763" y="3675100"/>
                <a:ext cx="38225" cy="37275"/>
              </a:xfrm>
              <a:custGeom>
                <a:rect b="b" l="l" r="r" t="t"/>
                <a:pathLst>
                  <a:path extrusionOk="0" h="1491" w="1529">
                    <a:moveTo>
                      <a:pt x="704" y="0"/>
                    </a:moveTo>
                    <a:lnTo>
                      <a:pt x="146" y="553"/>
                    </a:lnTo>
                    <a:cubicBezTo>
                      <a:pt x="1" y="703"/>
                      <a:pt x="1" y="942"/>
                      <a:pt x="146" y="1092"/>
                    </a:cubicBezTo>
                    <a:lnTo>
                      <a:pt x="437" y="1378"/>
                    </a:lnTo>
                    <a:cubicBezTo>
                      <a:pt x="512" y="1453"/>
                      <a:pt x="609" y="1490"/>
                      <a:pt x="705" y="1490"/>
                    </a:cubicBezTo>
                    <a:cubicBezTo>
                      <a:pt x="802" y="1490"/>
                      <a:pt x="898" y="1453"/>
                      <a:pt x="971" y="1378"/>
                    </a:cubicBezTo>
                    <a:lnTo>
                      <a:pt x="1528" y="825"/>
                    </a:lnTo>
                    <a:lnTo>
                      <a:pt x="704" y="0"/>
                    </a:ln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9"/>
              <p:cNvSpPr/>
              <p:nvPr/>
            </p:nvSpPr>
            <p:spPr>
              <a:xfrm>
                <a:off x="5337638" y="34980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9"/>
              <p:cNvSpPr/>
              <p:nvPr/>
            </p:nvSpPr>
            <p:spPr>
              <a:xfrm>
                <a:off x="5345838" y="3519200"/>
                <a:ext cx="63600" cy="50750"/>
              </a:xfrm>
              <a:custGeom>
                <a:rect b="b" l="l" r="r" t="t"/>
                <a:pathLst>
                  <a:path extrusionOk="0" h="2030" w="2544">
                    <a:moveTo>
                      <a:pt x="0" y="891"/>
                    </a:moveTo>
                    <a:lnTo>
                      <a:pt x="515" y="1406"/>
                    </a:lnTo>
                    <a:lnTo>
                      <a:pt x="515" y="1406"/>
                    </a:lnTo>
                    <a:lnTo>
                      <a:pt x="0" y="891"/>
                    </a:lnTo>
                    <a:close/>
                    <a:moveTo>
                      <a:pt x="1921" y="1"/>
                    </a:moveTo>
                    <a:lnTo>
                      <a:pt x="515" y="1406"/>
                    </a:lnTo>
                    <a:lnTo>
                      <a:pt x="515" y="1406"/>
                    </a:lnTo>
                    <a:lnTo>
                      <a:pt x="1139" y="2029"/>
                    </a:lnTo>
                    <a:lnTo>
                      <a:pt x="2544" y="624"/>
                    </a:lnTo>
                    <a:lnTo>
                      <a:pt x="1921" y="1"/>
                    </a:ln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9"/>
              <p:cNvSpPr/>
              <p:nvPr/>
            </p:nvSpPr>
            <p:spPr>
              <a:xfrm>
                <a:off x="5230463" y="3525625"/>
                <a:ext cx="149225" cy="148800"/>
              </a:xfrm>
              <a:custGeom>
                <a:rect b="b" l="l" r="r" t="t"/>
                <a:pathLst>
                  <a:path extrusionOk="0" h="5952" w="5969">
                    <a:moveTo>
                      <a:pt x="3870" y="0"/>
                    </a:moveTo>
                    <a:cubicBezTo>
                      <a:pt x="3801" y="0"/>
                      <a:pt x="3732" y="27"/>
                      <a:pt x="3678" y="81"/>
                    </a:cubicBezTo>
                    <a:lnTo>
                      <a:pt x="2230" y="1529"/>
                    </a:lnTo>
                    <a:lnTo>
                      <a:pt x="1490" y="2274"/>
                    </a:lnTo>
                    <a:lnTo>
                      <a:pt x="0" y="3763"/>
                    </a:lnTo>
                    <a:lnTo>
                      <a:pt x="2188" y="5951"/>
                    </a:lnTo>
                    <a:lnTo>
                      <a:pt x="5866" y="2269"/>
                    </a:lnTo>
                    <a:cubicBezTo>
                      <a:pt x="5969" y="2161"/>
                      <a:pt x="5969" y="1993"/>
                      <a:pt x="5866" y="1885"/>
                    </a:cubicBezTo>
                    <a:lnTo>
                      <a:pt x="4062" y="81"/>
                    </a:lnTo>
                    <a:cubicBezTo>
                      <a:pt x="4008" y="27"/>
                      <a:pt x="3939" y="0"/>
                      <a:pt x="3870" y="0"/>
                    </a:cubicBezTo>
                    <a:close/>
                  </a:path>
                </a:pathLst>
              </a:custGeom>
              <a:solidFill>
                <a:srgbClr val="DE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534" name="Google Shape;534;p29"/>
          <p:cNvCxnSpPr>
            <a:stCxn id="513" idx="6"/>
            <a:endCxn id="510" idx="1"/>
          </p:cNvCxnSpPr>
          <p:nvPr/>
        </p:nvCxnSpPr>
        <p:spPr>
          <a:xfrm>
            <a:off x="4161910" y="2078299"/>
            <a:ext cx="858000" cy="0"/>
          </a:xfrm>
          <a:prstGeom prst="straightConnector1">
            <a:avLst/>
          </a:prstGeom>
          <a:noFill/>
          <a:ln cap="flat" cmpd="sng" w="28575">
            <a:solidFill>
              <a:srgbClr val="FFE599"/>
            </a:solidFill>
            <a:prstDash val="solid"/>
            <a:round/>
            <a:headEnd len="med" w="med" type="none"/>
            <a:tailEnd len="med" w="med" type="none"/>
          </a:ln>
        </p:spPr>
      </p:cxnSp>
      <p:cxnSp>
        <p:nvCxnSpPr>
          <p:cNvPr id="535" name="Google Shape;535;p29"/>
          <p:cNvCxnSpPr>
            <a:stCxn id="511" idx="3"/>
            <a:endCxn id="513" idx="2"/>
          </p:cNvCxnSpPr>
          <p:nvPr/>
        </p:nvCxnSpPr>
        <p:spPr>
          <a:xfrm>
            <a:off x="2534025" y="2070650"/>
            <a:ext cx="858000" cy="7500"/>
          </a:xfrm>
          <a:prstGeom prst="straightConnector1">
            <a:avLst/>
          </a:prstGeom>
          <a:noFill/>
          <a:ln cap="flat" cmpd="sng" w="28575">
            <a:solidFill>
              <a:srgbClr val="FFE599"/>
            </a:solidFill>
            <a:prstDash val="solid"/>
            <a:round/>
            <a:headEnd len="med" w="med" type="none"/>
            <a:tailEnd len="med" w="med" type="none"/>
          </a:ln>
        </p:spPr>
      </p:cxnSp>
      <p:cxnSp>
        <p:nvCxnSpPr>
          <p:cNvPr id="536" name="Google Shape;536;p29"/>
          <p:cNvCxnSpPr>
            <a:stCxn id="511" idx="1"/>
            <a:endCxn id="509" idx="1"/>
          </p:cNvCxnSpPr>
          <p:nvPr/>
        </p:nvCxnSpPr>
        <p:spPr>
          <a:xfrm>
            <a:off x="515625" y="2070650"/>
            <a:ext cx="600" cy="1457100"/>
          </a:xfrm>
          <a:prstGeom prst="bentConnector3">
            <a:avLst>
              <a:gd fmla="val -39687512" name="adj1"/>
            </a:avLst>
          </a:prstGeom>
          <a:noFill/>
          <a:ln cap="flat" cmpd="sng" w="19050">
            <a:solidFill>
              <a:srgbClr val="CCCCCC"/>
            </a:solidFill>
            <a:prstDash val="solid"/>
            <a:round/>
            <a:headEnd len="med" w="med" type="none"/>
            <a:tailEnd len="med" w="med" type="none"/>
          </a:ln>
        </p:spPr>
      </p:cxnSp>
      <p:cxnSp>
        <p:nvCxnSpPr>
          <p:cNvPr id="537" name="Google Shape;537;p29"/>
          <p:cNvCxnSpPr>
            <a:stCxn id="510" idx="3"/>
            <a:endCxn id="508" idx="3"/>
          </p:cNvCxnSpPr>
          <p:nvPr/>
        </p:nvCxnSpPr>
        <p:spPr>
          <a:xfrm>
            <a:off x="7038275" y="2078288"/>
            <a:ext cx="600" cy="1457100"/>
          </a:xfrm>
          <a:prstGeom prst="bentConnector3">
            <a:avLst>
              <a:gd fmla="val 39687500" name="adj1"/>
            </a:avLst>
          </a:prstGeom>
          <a:noFill/>
          <a:ln cap="flat" cmpd="sng" w="19050">
            <a:solidFill>
              <a:srgbClr val="CCCCCC"/>
            </a:solidFill>
            <a:prstDash val="solid"/>
            <a:round/>
            <a:headEnd len="med" w="med" type="none"/>
            <a:tailEnd len="med" w="med" type="none"/>
          </a:ln>
        </p:spPr>
      </p:cxnSp>
      <p:sp>
        <p:nvSpPr>
          <p:cNvPr id="538" name="Google Shape;538;p29"/>
          <p:cNvSpPr txBox="1"/>
          <p:nvPr/>
        </p:nvSpPr>
        <p:spPr>
          <a:xfrm>
            <a:off x="302261" y="990732"/>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Microscopic findings:</a:t>
            </a:r>
            <a:endParaRPr b="1" sz="2200">
              <a:solidFill>
                <a:schemeClr val="dk1"/>
              </a:solidFill>
              <a:highlight>
                <a:srgbClr val="FFF2CC"/>
              </a:highlight>
              <a:latin typeface="Mada"/>
              <a:ea typeface="Mada"/>
              <a:cs typeface="Mada"/>
              <a:sym typeface="Mada"/>
            </a:endParaRPr>
          </a:p>
        </p:txBody>
      </p:sp>
      <p:pic>
        <p:nvPicPr>
          <p:cNvPr id="539" name="Google Shape;539;p29"/>
          <p:cNvPicPr preferRelativeResize="0"/>
          <p:nvPr/>
        </p:nvPicPr>
        <p:blipFill rotWithShape="1">
          <a:blip r:embed="rId3">
            <a:alphaModFix/>
          </a:blip>
          <a:srcRect b="23363" l="5233" r="47492" t="43316"/>
          <a:stretch/>
        </p:blipFill>
        <p:spPr>
          <a:xfrm>
            <a:off x="778264" y="1559453"/>
            <a:ext cx="1522883" cy="1022400"/>
          </a:xfrm>
          <a:prstGeom prst="rect">
            <a:avLst/>
          </a:prstGeom>
          <a:noFill/>
          <a:ln>
            <a:noFill/>
          </a:ln>
        </p:spPr>
      </p:pic>
      <p:pic>
        <p:nvPicPr>
          <p:cNvPr id="540" name="Google Shape;540;p29"/>
          <p:cNvPicPr preferRelativeResize="0"/>
          <p:nvPr/>
        </p:nvPicPr>
        <p:blipFill rotWithShape="1">
          <a:blip r:embed="rId4">
            <a:alphaModFix/>
          </a:blip>
          <a:srcRect b="24419" l="31767" r="22628" t="42261"/>
          <a:stretch/>
        </p:blipFill>
        <p:spPr>
          <a:xfrm>
            <a:off x="5267607" y="1548875"/>
            <a:ext cx="1522904" cy="1049500"/>
          </a:xfrm>
          <a:prstGeom prst="rect">
            <a:avLst/>
          </a:prstGeom>
          <a:noFill/>
          <a:ln>
            <a:noFill/>
          </a:ln>
        </p:spPr>
      </p:pic>
      <p:sp>
        <p:nvSpPr>
          <p:cNvPr id="541" name="Google Shape;541;p29"/>
          <p:cNvSpPr/>
          <p:nvPr/>
        </p:nvSpPr>
        <p:spPr>
          <a:xfrm>
            <a:off x="554525" y="5268063"/>
            <a:ext cx="6701700" cy="741000"/>
          </a:xfrm>
          <a:prstGeom prst="roundRect">
            <a:avLst>
              <a:gd fmla="val 16667" name="adj"/>
            </a:avLst>
          </a:prstGeom>
          <a:solidFill>
            <a:schemeClr val="accent3"/>
          </a:solidFill>
          <a:ln cap="flat" cmpd="sng" w="9525">
            <a:solidFill>
              <a:schemeClr val="accent3"/>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b="1" lang="ar" sz="2200">
                <a:solidFill>
                  <a:srgbClr val="FFFFFF"/>
                </a:solidFill>
                <a:latin typeface="Mada"/>
                <a:ea typeface="Mada"/>
                <a:cs typeface="Mada"/>
                <a:sym typeface="Mada"/>
              </a:rPr>
              <a:t>Renal diseases that can present with nephritic picture:</a:t>
            </a:r>
            <a:endParaRPr b="1" sz="2200">
              <a:solidFill>
                <a:srgbClr val="FFFFFF"/>
              </a:solidFill>
              <a:latin typeface="Mada"/>
              <a:ea typeface="Mada"/>
              <a:cs typeface="Mada"/>
              <a:sym typeface="Mada"/>
            </a:endParaRPr>
          </a:p>
        </p:txBody>
      </p:sp>
      <p:sp>
        <p:nvSpPr>
          <p:cNvPr id="542" name="Google Shape;542;p29"/>
          <p:cNvSpPr txBox="1"/>
          <p:nvPr/>
        </p:nvSpPr>
        <p:spPr>
          <a:xfrm>
            <a:off x="1138869" y="6125987"/>
            <a:ext cx="4521600" cy="307800"/>
          </a:xfrm>
          <a:prstGeom prst="rect">
            <a:avLst/>
          </a:prstGeom>
          <a:noFill/>
          <a:ln cap="flat" cmpd="sng" w="9525">
            <a:solidFill>
              <a:schemeClr val="accent3"/>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latin typeface="Mada"/>
                <a:ea typeface="Mada"/>
                <a:cs typeface="Mada"/>
                <a:sym typeface="Mada"/>
              </a:rPr>
              <a:t>IgA Nephropathy / HSP (Henoch-Schönlein purpura)</a:t>
            </a:r>
            <a:r>
              <a:rPr lang="ar" sz="1200">
                <a:latin typeface="Mada"/>
                <a:ea typeface="Mada"/>
                <a:cs typeface="Mada"/>
                <a:sym typeface="Mada"/>
              </a:rPr>
              <a:t> </a:t>
            </a:r>
            <a:endParaRPr sz="1200">
              <a:latin typeface="Mada"/>
              <a:ea typeface="Mada"/>
              <a:cs typeface="Mada"/>
              <a:sym typeface="Mada"/>
            </a:endParaRPr>
          </a:p>
        </p:txBody>
      </p:sp>
      <p:sp>
        <p:nvSpPr>
          <p:cNvPr id="543" name="Google Shape;543;p29"/>
          <p:cNvSpPr txBox="1"/>
          <p:nvPr/>
        </p:nvSpPr>
        <p:spPr>
          <a:xfrm>
            <a:off x="1138869" y="6638696"/>
            <a:ext cx="4521600" cy="307800"/>
          </a:xfrm>
          <a:prstGeom prst="rect">
            <a:avLst/>
          </a:prstGeom>
          <a:noFill/>
          <a:ln cap="flat" cmpd="sng" w="9525">
            <a:solidFill>
              <a:schemeClr val="accent3"/>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latin typeface="Mada"/>
                <a:ea typeface="Mada"/>
                <a:cs typeface="Mada"/>
                <a:sym typeface="Mada"/>
              </a:rPr>
              <a:t>Post streptococcal glomerulonephritis (PSGN)</a:t>
            </a:r>
            <a:endParaRPr sz="1200">
              <a:latin typeface="Mada"/>
              <a:ea typeface="Mada"/>
              <a:cs typeface="Mada"/>
              <a:sym typeface="Mada"/>
            </a:endParaRPr>
          </a:p>
        </p:txBody>
      </p:sp>
      <p:sp>
        <p:nvSpPr>
          <p:cNvPr id="544" name="Google Shape;544;p29"/>
          <p:cNvSpPr txBox="1"/>
          <p:nvPr/>
        </p:nvSpPr>
        <p:spPr>
          <a:xfrm>
            <a:off x="1141275" y="7121605"/>
            <a:ext cx="4521600" cy="307800"/>
          </a:xfrm>
          <a:prstGeom prst="rect">
            <a:avLst/>
          </a:prstGeom>
          <a:noFill/>
          <a:ln cap="flat" cmpd="sng" w="9525">
            <a:solidFill>
              <a:schemeClr val="accent3"/>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latin typeface="Mada"/>
                <a:ea typeface="Mada"/>
                <a:cs typeface="Mada"/>
                <a:sym typeface="Mada"/>
              </a:rPr>
              <a:t>Lupus Nephritis</a:t>
            </a:r>
            <a:endParaRPr sz="1200">
              <a:latin typeface="Mada"/>
              <a:ea typeface="Mada"/>
              <a:cs typeface="Mada"/>
              <a:sym typeface="Mada"/>
            </a:endParaRPr>
          </a:p>
        </p:txBody>
      </p:sp>
      <p:sp>
        <p:nvSpPr>
          <p:cNvPr id="545" name="Google Shape;545;p29"/>
          <p:cNvSpPr txBox="1"/>
          <p:nvPr/>
        </p:nvSpPr>
        <p:spPr>
          <a:xfrm>
            <a:off x="1138869" y="7619414"/>
            <a:ext cx="4521600" cy="307800"/>
          </a:xfrm>
          <a:prstGeom prst="rect">
            <a:avLst/>
          </a:prstGeom>
          <a:noFill/>
          <a:ln cap="flat" cmpd="sng" w="9525">
            <a:solidFill>
              <a:schemeClr val="accent3"/>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latin typeface="Mada"/>
                <a:ea typeface="Mada"/>
                <a:cs typeface="Mada"/>
                <a:sym typeface="Mada"/>
              </a:rPr>
              <a:t>Anti-GBM (Goodpasture's disease)</a:t>
            </a:r>
            <a:endParaRPr sz="1200">
              <a:latin typeface="Mada"/>
              <a:ea typeface="Mada"/>
              <a:cs typeface="Mada"/>
              <a:sym typeface="Mada"/>
            </a:endParaRPr>
          </a:p>
        </p:txBody>
      </p:sp>
      <p:sp>
        <p:nvSpPr>
          <p:cNvPr id="546" name="Google Shape;546;p29"/>
          <p:cNvSpPr txBox="1"/>
          <p:nvPr/>
        </p:nvSpPr>
        <p:spPr>
          <a:xfrm>
            <a:off x="1141275" y="8117224"/>
            <a:ext cx="4521600" cy="307800"/>
          </a:xfrm>
          <a:prstGeom prst="rect">
            <a:avLst/>
          </a:prstGeom>
          <a:noFill/>
          <a:ln cap="flat" cmpd="sng" w="9525">
            <a:solidFill>
              <a:schemeClr val="accent3"/>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latin typeface="Mada"/>
                <a:ea typeface="Mada"/>
                <a:cs typeface="Mada"/>
                <a:sym typeface="Mada"/>
              </a:rPr>
              <a:t>ANCA vasculitis ( e.g. Wegener's Granulomatosis)</a:t>
            </a:r>
            <a:endParaRPr sz="1200">
              <a:latin typeface="Mada"/>
              <a:ea typeface="Mada"/>
              <a:cs typeface="Mada"/>
              <a:sym typeface="Mada"/>
            </a:endParaRPr>
          </a:p>
        </p:txBody>
      </p:sp>
      <p:cxnSp>
        <p:nvCxnSpPr>
          <p:cNvPr id="547" name="Google Shape;547;p29"/>
          <p:cNvCxnSpPr>
            <a:stCxn id="541" idx="1"/>
            <a:endCxn id="542" idx="1"/>
          </p:cNvCxnSpPr>
          <p:nvPr/>
        </p:nvCxnSpPr>
        <p:spPr>
          <a:xfrm>
            <a:off x="554525" y="5638563"/>
            <a:ext cx="584400" cy="641400"/>
          </a:xfrm>
          <a:prstGeom prst="bentConnector3">
            <a:avLst>
              <a:gd fmla="val -40747" name="adj1"/>
            </a:avLst>
          </a:prstGeom>
          <a:noFill/>
          <a:ln cap="flat" cmpd="sng" w="9525">
            <a:solidFill>
              <a:schemeClr val="accent3"/>
            </a:solidFill>
            <a:prstDash val="lgDash"/>
            <a:round/>
            <a:headEnd len="med" w="med" type="none"/>
            <a:tailEnd len="med" w="med" type="none"/>
          </a:ln>
        </p:spPr>
      </p:cxnSp>
      <p:sp>
        <p:nvSpPr>
          <p:cNvPr id="548" name="Google Shape;548;p29"/>
          <p:cNvSpPr txBox="1"/>
          <p:nvPr/>
        </p:nvSpPr>
        <p:spPr>
          <a:xfrm>
            <a:off x="1128975" y="8615045"/>
            <a:ext cx="4521600" cy="307800"/>
          </a:xfrm>
          <a:prstGeom prst="rect">
            <a:avLst/>
          </a:prstGeom>
          <a:noFill/>
          <a:ln cap="flat" cmpd="sng" w="9525">
            <a:solidFill>
              <a:schemeClr val="accent3"/>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l">
              <a:spcBef>
                <a:spcPts val="0"/>
              </a:spcBef>
              <a:spcAft>
                <a:spcPts val="0"/>
              </a:spcAft>
              <a:buNone/>
            </a:pPr>
            <a:r>
              <a:rPr lang="ar" sz="1200">
                <a:latin typeface="Mada"/>
                <a:ea typeface="Mada"/>
                <a:cs typeface="Mada"/>
                <a:sym typeface="Mada"/>
              </a:rPr>
              <a:t>Membranoproliferative GN (MPGN)</a:t>
            </a:r>
            <a:endParaRPr sz="1200">
              <a:latin typeface="Mada"/>
              <a:ea typeface="Mada"/>
              <a:cs typeface="Mada"/>
              <a:sym typeface="Mada"/>
            </a:endParaRPr>
          </a:p>
        </p:txBody>
      </p:sp>
      <p:cxnSp>
        <p:nvCxnSpPr>
          <p:cNvPr id="549" name="Google Shape;549;p29"/>
          <p:cNvCxnSpPr>
            <a:stCxn id="541" idx="1"/>
            <a:endCxn id="543" idx="1"/>
          </p:cNvCxnSpPr>
          <p:nvPr/>
        </p:nvCxnSpPr>
        <p:spPr>
          <a:xfrm>
            <a:off x="554525" y="5638563"/>
            <a:ext cx="584400" cy="1154100"/>
          </a:xfrm>
          <a:prstGeom prst="bentConnector3">
            <a:avLst>
              <a:gd fmla="val -40747" name="adj1"/>
            </a:avLst>
          </a:prstGeom>
          <a:noFill/>
          <a:ln cap="flat" cmpd="sng" w="9525">
            <a:solidFill>
              <a:schemeClr val="accent3"/>
            </a:solidFill>
            <a:prstDash val="lgDash"/>
            <a:round/>
            <a:headEnd len="med" w="med" type="none"/>
            <a:tailEnd len="med" w="med" type="none"/>
          </a:ln>
        </p:spPr>
      </p:cxnSp>
      <p:cxnSp>
        <p:nvCxnSpPr>
          <p:cNvPr id="550" name="Google Shape;550;p29"/>
          <p:cNvCxnSpPr>
            <a:stCxn id="541" idx="1"/>
            <a:endCxn id="544" idx="1"/>
          </p:cNvCxnSpPr>
          <p:nvPr/>
        </p:nvCxnSpPr>
        <p:spPr>
          <a:xfrm>
            <a:off x="554525" y="5638563"/>
            <a:ext cx="586800" cy="1636800"/>
          </a:xfrm>
          <a:prstGeom prst="bentConnector3">
            <a:avLst>
              <a:gd fmla="val -40580" name="adj1"/>
            </a:avLst>
          </a:prstGeom>
          <a:noFill/>
          <a:ln cap="flat" cmpd="sng" w="9525">
            <a:solidFill>
              <a:schemeClr val="accent3"/>
            </a:solidFill>
            <a:prstDash val="lgDash"/>
            <a:round/>
            <a:headEnd len="med" w="med" type="none"/>
            <a:tailEnd len="med" w="med" type="none"/>
          </a:ln>
        </p:spPr>
      </p:cxnSp>
      <p:cxnSp>
        <p:nvCxnSpPr>
          <p:cNvPr id="551" name="Google Shape;551;p29"/>
          <p:cNvCxnSpPr>
            <a:stCxn id="541" idx="1"/>
            <a:endCxn id="545" idx="1"/>
          </p:cNvCxnSpPr>
          <p:nvPr/>
        </p:nvCxnSpPr>
        <p:spPr>
          <a:xfrm>
            <a:off x="554525" y="5638563"/>
            <a:ext cx="584400" cy="2134800"/>
          </a:xfrm>
          <a:prstGeom prst="bentConnector3">
            <a:avLst>
              <a:gd fmla="val -40747" name="adj1"/>
            </a:avLst>
          </a:prstGeom>
          <a:noFill/>
          <a:ln cap="flat" cmpd="sng" w="9525">
            <a:solidFill>
              <a:schemeClr val="accent3"/>
            </a:solidFill>
            <a:prstDash val="lgDash"/>
            <a:round/>
            <a:headEnd len="med" w="med" type="none"/>
            <a:tailEnd len="med" w="med" type="none"/>
          </a:ln>
        </p:spPr>
      </p:cxnSp>
      <p:cxnSp>
        <p:nvCxnSpPr>
          <p:cNvPr id="552" name="Google Shape;552;p29"/>
          <p:cNvCxnSpPr>
            <a:stCxn id="541" idx="1"/>
            <a:endCxn id="546" idx="1"/>
          </p:cNvCxnSpPr>
          <p:nvPr/>
        </p:nvCxnSpPr>
        <p:spPr>
          <a:xfrm>
            <a:off x="554525" y="5638563"/>
            <a:ext cx="586800" cy="2632500"/>
          </a:xfrm>
          <a:prstGeom prst="bentConnector3">
            <a:avLst>
              <a:gd fmla="val -40580" name="adj1"/>
            </a:avLst>
          </a:prstGeom>
          <a:noFill/>
          <a:ln cap="flat" cmpd="sng" w="9525">
            <a:solidFill>
              <a:schemeClr val="accent3"/>
            </a:solidFill>
            <a:prstDash val="lgDash"/>
            <a:round/>
            <a:headEnd len="med" w="med" type="none"/>
            <a:tailEnd len="med" w="med" type="none"/>
          </a:ln>
        </p:spPr>
      </p:cxnSp>
      <p:cxnSp>
        <p:nvCxnSpPr>
          <p:cNvPr id="553" name="Google Shape;553;p29"/>
          <p:cNvCxnSpPr>
            <a:stCxn id="541" idx="1"/>
            <a:endCxn id="548" idx="1"/>
          </p:cNvCxnSpPr>
          <p:nvPr/>
        </p:nvCxnSpPr>
        <p:spPr>
          <a:xfrm>
            <a:off x="554525" y="5638563"/>
            <a:ext cx="574500" cy="3130500"/>
          </a:xfrm>
          <a:prstGeom prst="bentConnector3">
            <a:avLst>
              <a:gd fmla="val -41449" name="adj1"/>
            </a:avLst>
          </a:prstGeom>
          <a:noFill/>
          <a:ln cap="flat" cmpd="sng" w="9525">
            <a:solidFill>
              <a:schemeClr val="accent3"/>
            </a:solidFill>
            <a:prstDash val="lgDash"/>
            <a:round/>
            <a:headEnd len="med" w="med" type="none"/>
            <a:tailEnd len="med" w="med" type="none"/>
          </a:ln>
        </p:spPr>
      </p:cxnSp>
      <p:sp>
        <p:nvSpPr>
          <p:cNvPr id="554" name="Google Shape;554;p29"/>
          <p:cNvSpPr txBox="1"/>
          <p:nvPr/>
        </p:nvSpPr>
        <p:spPr>
          <a:xfrm>
            <a:off x="1362724" y="750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Nephritic syndrome</a:t>
            </a:r>
            <a:endParaRPr b="1" sz="2600">
              <a:latin typeface="Mada"/>
              <a:ea typeface="Mada"/>
              <a:cs typeface="Mada"/>
              <a:sym typeface="Mada"/>
            </a:endParaRPr>
          </a:p>
        </p:txBody>
      </p:sp>
      <p:pic>
        <p:nvPicPr>
          <p:cNvPr id="555" name="Google Shape;555;p29"/>
          <p:cNvPicPr preferRelativeResize="0"/>
          <p:nvPr/>
        </p:nvPicPr>
        <p:blipFill>
          <a:blip r:embed="rId5">
            <a:alphaModFix/>
          </a:blip>
          <a:stretch>
            <a:fillRect/>
          </a:stretch>
        </p:blipFill>
        <p:spPr>
          <a:xfrm>
            <a:off x="2987738" y="3006075"/>
            <a:ext cx="1584475" cy="1049525"/>
          </a:xfrm>
          <a:prstGeom prst="rect">
            <a:avLst/>
          </a:prstGeom>
          <a:noFill/>
          <a:ln>
            <a:noFill/>
          </a:ln>
        </p:spPr>
      </p:pic>
      <p:sp>
        <p:nvSpPr>
          <p:cNvPr id="556" name="Google Shape;556;p29"/>
          <p:cNvSpPr txBox="1"/>
          <p:nvPr/>
        </p:nvSpPr>
        <p:spPr>
          <a:xfrm>
            <a:off x="0" y="9760550"/>
            <a:ext cx="75600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Proliferation of parietal cells of bowman’s capsule is a </a:t>
            </a:r>
            <a:r>
              <a:rPr lang="ar" sz="1000">
                <a:solidFill>
                  <a:srgbClr val="CC0000"/>
                </a:solidFill>
                <a:latin typeface="Mada"/>
                <a:ea typeface="Mada"/>
                <a:cs typeface="Mada"/>
                <a:sym typeface="Mada"/>
              </a:rPr>
              <a:t>MEDICAL EMERGENCY</a:t>
            </a:r>
            <a:r>
              <a:rPr lang="ar" sz="1000">
                <a:solidFill>
                  <a:srgbClr val="6AA84F"/>
                </a:solidFill>
                <a:latin typeface="Mada"/>
                <a:ea typeface="Mada"/>
                <a:cs typeface="Mada"/>
                <a:sym typeface="Mada"/>
              </a:rPr>
              <a:t> IN NEPHROLOGY. we have to treat the patient in the same night with immunosuppression, if you don't treat him, patient will develop ESKD within days or weeks.</a:t>
            </a:r>
            <a:endParaRPr sz="1000">
              <a:solidFill>
                <a:srgbClr val="6AA84F"/>
              </a:solidFill>
              <a:latin typeface="Mada"/>
              <a:ea typeface="Mada"/>
              <a:cs typeface="Mada"/>
              <a:sym typeface="Mada"/>
            </a:endParaRPr>
          </a:p>
        </p:txBody>
      </p:sp>
      <p:cxnSp>
        <p:nvCxnSpPr>
          <p:cNvPr id="557" name="Google Shape;557;p29"/>
          <p:cNvCxnSpPr>
            <a:stCxn id="513" idx="4"/>
            <a:endCxn id="555" idx="0"/>
          </p:cNvCxnSpPr>
          <p:nvPr/>
        </p:nvCxnSpPr>
        <p:spPr>
          <a:xfrm>
            <a:off x="3776929" y="2448739"/>
            <a:ext cx="3000" cy="557400"/>
          </a:xfrm>
          <a:prstGeom prst="straightConnector1">
            <a:avLst/>
          </a:prstGeom>
          <a:noFill/>
          <a:ln cap="flat" cmpd="sng" w="28575">
            <a:solidFill>
              <a:srgbClr val="FFE599"/>
            </a:solidFill>
            <a:prstDash val="solid"/>
            <a:round/>
            <a:headEnd len="med" w="med" type="none"/>
            <a:tailEnd len="med" w="med" type="none"/>
          </a:ln>
        </p:spPr>
      </p:cxnSp>
      <p:sp>
        <p:nvSpPr>
          <p:cNvPr id="558" name="Google Shape;558;p29"/>
          <p:cNvSpPr/>
          <p:nvPr/>
        </p:nvSpPr>
        <p:spPr>
          <a:xfrm>
            <a:off x="2987825" y="2670638"/>
            <a:ext cx="1584600" cy="2820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Normal glomerulus </a:t>
            </a:r>
            <a:endParaRPr sz="1200">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grpSp>
        <p:nvGrpSpPr>
          <p:cNvPr id="563" name="Google Shape;563;p30"/>
          <p:cNvGrpSpPr/>
          <p:nvPr/>
        </p:nvGrpSpPr>
        <p:grpSpPr>
          <a:xfrm>
            <a:off x="349950" y="7275275"/>
            <a:ext cx="7034900" cy="2061430"/>
            <a:chOff x="347600" y="4688155"/>
            <a:chExt cx="7034900" cy="2691864"/>
          </a:xfrm>
        </p:grpSpPr>
        <p:cxnSp>
          <p:nvCxnSpPr>
            <p:cNvPr id="564" name="Google Shape;564;p30"/>
            <p:cNvCxnSpPr>
              <a:endCxn id="565" idx="6"/>
            </p:cNvCxnSpPr>
            <p:nvPr/>
          </p:nvCxnSpPr>
          <p:spPr>
            <a:xfrm rot="10800000">
              <a:off x="3420563" y="5238918"/>
              <a:ext cx="651600" cy="0"/>
            </a:xfrm>
            <a:prstGeom prst="straightConnector1">
              <a:avLst/>
            </a:prstGeom>
            <a:noFill/>
            <a:ln cap="flat" cmpd="sng" w="19050">
              <a:solidFill>
                <a:srgbClr val="EED18A"/>
              </a:solidFill>
              <a:prstDash val="solid"/>
              <a:miter lim="800000"/>
              <a:headEnd len="med" w="med" type="oval"/>
              <a:tailEnd len="sm" w="sm" type="none"/>
            </a:ln>
          </p:spPr>
        </p:cxnSp>
        <p:sp>
          <p:nvSpPr>
            <p:cNvPr id="566" name="Google Shape;566;p30"/>
            <p:cNvSpPr/>
            <p:nvPr/>
          </p:nvSpPr>
          <p:spPr>
            <a:xfrm>
              <a:off x="347600" y="5396850"/>
              <a:ext cx="1440300" cy="1270500"/>
            </a:xfrm>
            <a:prstGeom prst="ellipse">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567" name="Google Shape;567;p30"/>
            <p:cNvSpPr/>
            <p:nvPr/>
          </p:nvSpPr>
          <p:spPr>
            <a:xfrm>
              <a:off x="481914" y="5515372"/>
              <a:ext cx="1171500" cy="1033500"/>
            </a:xfrm>
            <a:prstGeom prst="ellipse">
              <a:avLst/>
            </a:prstGeom>
            <a:solidFill>
              <a:srgbClr val="FFFFFF"/>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800" u="none" cap="none" strike="noStrike">
                <a:solidFill>
                  <a:srgbClr val="595959"/>
                </a:solidFill>
                <a:latin typeface="Arial"/>
                <a:ea typeface="Arial"/>
                <a:cs typeface="Arial"/>
                <a:sym typeface="Arial"/>
              </a:endParaRPr>
            </a:p>
          </p:txBody>
        </p:sp>
        <p:cxnSp>
          <p:nvCxnSpPr>
            <p:cNvPr id="568" name="Google Shape;568;p30"/>
            <p:cNvCxnSpPr>
              <a:endCxn id="565" idx="2"/>
            </p:cNvCxnSpPr>
            <p:nvPr/>
          </p:nvCxnSpPr>
          <p:spPr>
            <a:xfrm flipH="1" rot="10800000">
              <a:off x="1461263" y="5238918"/>
              <a:ext cx="1070700" cy="619200"/>
            </a:xfrm>
            <a:prstGeom prst="bentConnector3">
              <a:avLst>
                <a:gd fmla="val 50000" name="adj1"/>
              </a:avLst>
            </a:prstGeom>
            <a:noFill/>
            <a:ln cap="flat" cmpd="sng" w="22225">
              <a:solidFill>
                <a:srgbClr val="EED18A"/>
              </a:solidFill>
              <a:prstDash val="solid"/>
              <a:miter lim="800000"/>
              <a:headEnd len="med" w="med" type="oval"/>
              <a:tailEnd len="sm" w="sm" type="none"/>
            </a:ln>
          </p:spPr>
        </p:cxnSp>
        <p:sp>
          <p:nvSpPr>
            <p:cNvPr id="565" name="Google Shape;565;p30"/>
            <p:cNvSpPr/>
            <p:nvPr/>
          </p:nvSpPr>
          <p:spPr>
            <a:xfrm>
              <a:off x="2531963" y="4851168"/>
              <a:ext cx="888600" cy="775500"/>
            </a:xfrm>
            <a:prstGeom prst="ellipse">
              <a:avLst/>
            </a:prstGeom>
            <a:solidFill>
              <a:srgbClr val="EED18A"/>
            </a:solidFill>
            <a:ln cap="flat" cmpd="sng" w="9525">
              <a:solidFill>
                <a:srgbClr val="EED1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569" name="Google Shape;569;p30"/>
            <p:cNvSpPr/>
            <p:nvPr/>
          </p:nvSpPr>
          <p:spPr>
            <a:xfrm>
              <a:off x="2614845" y="4923490"/>
              <a:ext cx="723000" cy="630600"/>
            </a:xfrm>
            <a:prstGeom prst="ellipse">
              <a:avLst/>
            </a:prstGeom>
            <a:solidFill>
              <a:srgbClr val="FFFFFF"/>
            </a:solidFill>
            <a:ln cap="flat" cmpd="sng" w="9525">
              <a:solidFill>
                <a:srgbClr val="EED1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800" u="none" cap="none" strike="noStrike">
                <a:solidFill>
                  <a:srgbClr val="595959"/>
                </a:solidFill>
                <a:latin typeface="Alegreya"/>
                <a:ea typeface="Alegreya"/>
                <a:cs typeface="Alegreya"/>
                <a:sym typeface="Alegreya"/>
              </a:endParaRPr>
            </a:p>
          </p:txBody>
        </p:sp>
        <p:sp>
          <p:nvSpPr>
            <p:cNvPr id="570" name="Google Shape;570;p30"/>
            <p:cNvSpPr/>
            <p:nvPr/>
          </p:nvSpPr>
          <p:spPr>
            <a:xfrm>
              <a:off x="2531963" y="6604520"/>
              <a:ext cx="888600" cy="775500"/>
            </a:xfrm>
            <a:prstGeom prst="ellipse">
              <a:avLst/>
            </a:prstGeom>
            <a:solidFill>
              <a:srgbClr val="EED18A"/>
            </a:solidFill>
            <a:ln cap="flat" cmpd="sng" w="9525">
              <a:solidFill>
                <a:srgbClr val="EED1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571" name="Google Shape;571;p30"/>
            <p:cNvSpPr/>
            <p:nvPr/>
          </p:nvSpPr>
          <p:spPr>
            <a:xfrm>
              <a:off x="2614845" y="6676842"/>
              <a:ext cx="723000" cy="630600"/>
            </a:xfrm>
            <a:prstGeom prst="ellipse">
              <a:avLst/>
            </a:prstGeom>
            <a:solidFill>
              <a:srgbClr val="FFFFFF"/>
            </a:solidFill>
            <a:ln cap="flat" cmpd="sng" w="9525">
              <a:solidFill>
                <a:srgbClr val="EED1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2800" u="none" cap="none" strike="noStrike">
                <a:solidFill>
                  <a:srgbClr val="595959"/>
                </a:solidFill>
                <a:latin typeface="Alegreya"/>
                <a:ea typeface="Alegreya"/>
                <a:cs typeface="Alegreya"/>
                <a:sym typeface="Alegreya"/>
              </a:endParaRPr>
            </a:p>
          </p:txBody>
        </p:sp>
        <p:cxnSp>
          <p:nvCxnSpPr>
            <p:cNvPr id="572" name="Google Shape;572;p30"/>
            <p:cNvCxnSpPr>
              <a:endCxn id="570" idx="2"/>
            </p:cNvCxnSpPr>
            <p:nvPr/>
          </p:nvCxnSpPr>
          <p:spPr>
            <a:xfrm>
              <a:off x="1461263" y="6361370"/>
              <a:ext cx="1070700" cy="630900"/>
            </a:xfrm>
            <a:prstGeom prst="bentConnector3">
              <a:avLst>
                <a:gd fmla="val 50000" name="adj1"/>
              </a:avLst>
            </a:prstGeom>
            <a:noFill/>
            <a:ln cap="flat" cmpd="sng" w="22225">
              <a:solidFill>
                <a:srgbClr val="EED18A"/>
              </a:solidFill>
              <a:prstDash val="solid"/>
              <a:miter lim="800000"/>
              <a:headEnd len="med" w="med" type="oval"/>
              <a:tailEnd len="sm" w="sm" type="none"/>
            </a:ln>
          </p:spPr>
        </p:cxnSp>
        <p:sp>
          <p:nvSpPr>
            <p:cNvPr id="573" name="Google Shape;573;p30"/>
            <p:cNvSpPr/>
            <p:nvPr/>
          </p:nvSpPr>
          <p:spPr>
            <a:xfrm>
              <a:off x="4165404" y="6863287"/>
              <a:ext cx="339900" cy="195900"/>
            </a:xfrm>
            <a:prstGeom prst="rect">
              <a:avLst/>
            </a:prstGeom>
            <a:solidFill>
              <a:srgbClr val="EED18A"/>
            </a:solidFill>
            <a:ln cap="flat" cmpd="sng" w="9525">
              <a:solidFill>
                <a:srgbClr val="EED1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200">
                  <a:solidFill>
                    <a:srgbClr val="FFFFFF"/>
                  </a:solidFill>
                  <a:latin typeface="Alegreya"/>
                  <a:ea typeface="Alegreya"/>
                  <a:cs typeface="Alegreya"/>
                  <a:sym typeface="Alegreya"/>
                </a:rPr>
                <a:t>02</a:t>
              </a:r>
              <a:endParaRPr b="1" sz="1200">
                <a:solidFill>
                  <a:srgbClr val="FFFFFF"/>
                </a:solidFill>
                <a:latin typeface="Alegreya"/>
                <a:ea typeface="Alegreya"/>
                <a:cs typeface="Alegreya"/>
                <a:sym typeface="Alegreya"/>
              </a:endParaRPr>
            </a:p>
          </p:txBody>
        </p:sp>
        <p:cxnSp>
          <p:nvCxnSpPr>
            <p:cNvPr id="574" name="Google Shape;574;p30"/>
            <p:cNvCxnSpPr>
              <a:endCxn id="570" idx="6"/>
            </p:cNvCxnSpPr>
            <p:nvPr/>
          </p:nvCxnSpPr>
          <p:spPr>
            <a:xfrm rot="10800000">
              <a:off x="3420563" y="6992270"/>
              <a:ext cx="651600" cy="0"/>
            </a:xfrm>
            <a:prstGeom prst="straightConnector1">
              <a:avLst/>
            </a:prstGeom>
            <a:noFill/>
            <a:ln cap="flat" cmpd="sng" w="19050">
              <a:solidFill>
                <a:srgbClr val="EED18A"/>
              </a:solidFill>
              <a:prstDash val="solid"/>
              <a:miter lim="800000"/>
              <a:headEnd len="med" w="med" type="oval"/>
              <a:tailEnd len="sm" w="sm" type="none"/>
            </a:ln>
          </p:spPr>
        </p:cxnSp>
        <p:sp>
          <p:nvSpPr>
            <p:cNvPr id="575" name="Google Shape;575;p30"/>
            <p:cNvSpPr txBox="1"/>
            <p:nvPr/>
          </p:nvSpPr>
          <p:spPr>
            <a:xfrm>
              <a:off x="4559800" y="4688155"/>
              <a:ext cx="2822700" cy="96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Can present as </a:t>
              </a:r>
              <a:r>
                <a:rPr b="1" lang="ar" sz="1200">
                  <a:latin typeface="Mada"/>
                  <a:ea typeface="Mada"/>
                  <a:cs typeface="Mada"/>
                  <a:sym typeface="Mada"/>
                </a:rPr>
                <a:t>dark urine</a:t>
              </a:r>
              <a:r>
                <a:rPr b="1" baseline="30000" lang="ar" sz="1200">
                  <a:latin typeface="Mada"/>
                  <a:ea typeface="Mada"/>
                  <a:cs typeface="Mada"/>
                  <a:sym typeface="Mada"/>
                </a:rPr>
                <a:t>2</a:t>
              </a:r>
              <a:r>
                <a:rPr b="1" lang="ar" sz="1200">
                  <a:latin typeface="Mada"/>
                  <a:ea typeface="Mada"/>
                  <a:cs typeface="Mada"/>
                  <a:sym typeface="Mada"/>
                </a:rPr>
                <a:t> (hematuria)</a:t>
              </a:r>
              <a:r>
                <a:rPr b="1" lang="ar" sz="1200">
                  <a:solidFill>
                    <a:srgbClr val="CC0000"/>
                  </a:solidFill>
                  <a:latin typeface="Mada"/>
                  <a:ea typeface="Mada"/>
                  <a:cs typeface="Mada"/>
                  <a:sym typeface="Mada"/>
                </a:rPr>
                <a:t> 1-3 days</a:t>
              </a:r>
              <a:r>
                <a:rPr b="1" baseline="30000" lang="ar" sz="1200">
                  <a:solidFill>
                    <a:srgbClr val="CC0000"/>
                  </a:solidFill>
                  <a:latin typeface="Mada"/>
                  <a:ea typeface="Mada"/>
                  <a:cs typeface="Mada"/>
                  <a:sym typeface="Mada"/>
                </a:rPr>
                <a:t>3</a:t>
              </a:r>
              <a:r>
                <a:rPr b="1" lang="ar" sz="1200">
                  <a:solidFill>
                    <a:srgbClr val="CC0000"/>
                  </a:solidFill>
                  <a:latin typeface="Mada"/>
                  <a:ea typeface="Mada"/>
                  <a:cs typeface="Mada"/>
                  <a:sym typeface="Mada"/>
                </a:rPr>
                <a:t> </a:t>
              </a:r>
              <a:r>
                <a:rPr lang="ar" sz="1200">
                  <a:solidFill>
                    <a:srgbClr val="CC0000"/>
                  </a:solidFill>
                  <a:latin typeface="Mada"/>
                  <a:ea typeface="Mada"/>
                  <a:cs typeface="Mada"/>
                  <a:sym typeface="Mada"/>
                </a:rPr>
                <a:t>after upper respiratory tract infection. </a:t>
              </a:r>
              <a:r>
                <a:rPr b="1" lang="ar" sz="1200">
                  <a:solidFill>
                    <a:srgbClr val="CC0000"/>
                  </a:solidFill>
                  <a:latin typeface="Mada"/>
                  <a:ea typeface="Mada"/>
                  <a:cs typeface="Mada"/>
                  <a:sym typeface="Mada"/>
                </a:rPr>
                <a:t>(&lt; one week of Clinical URT infection)</a:t>
              </a:r>
              <a:endParaRPr b="1" sz="1200">
                <a:solidFill>
                  <a:srgbClr val="CC0000"/>
                </a:solidFill>
                <a:latin typeface="Mada"/>
                <a:ea typeface="Mada"/>
                <a:cs typeface="Mada"/>
                <a:sym typeface="Mada"/>
              </a:endParaRPr>
            </a:p>
          </p:txBody>
        </p:sp>
        <p:pic>
          <p:nvPicPr>
            <p:cNvPr id="576" name="Google Shape;576;p30"/>
            <p:cNvPicPr preferRelativeResize="0"/>
            <p:nvPr/>
          </p:nvPicPr>
          <p:blipFill rotWithShape="1">
            <a:blip r:embed="rId3">
              <a:alphaModFix/>
            </a:blip>
            <a:srcRect b="0" l="0" r="0" t="7961"/>
            <a:stretch/>
          </p:blipFill>
          <p:spPr>
            <a:xfrm>
              <a:off x="2614838" y="4923497"/>
              <a:ext cx="713400" cy="619200"/>
            </a:xfrm>
            <a:prstGeom prst="ellipse">
              <a:avLst/>
            </a:prstGeom>
            <a:noFill/>
            <a:ln>
              <a:noFill/>
            </a:ln>
          </p:spPr>
        </p:pic>
        <p:sp>
          <p:nvSpPr>
            <p:cNvPr id="577" name="Google Shape;577;p30"/>
            <p:cNvSpPr txBox="1"/>
            <p:nvPr/>
          </p:nvSpPr>
          <p:spPr>
            <a:xfrm>
              <a:off x="470224" y="5800175"/>
              <a:ext cx="1070700" cy="475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900">
                  <a:solidFill>
                    <a:srgbClr val="3F3F3F"/>
                  </a:solidFill>
                  <a:latin typeface="Mada"/>
                  <a:ea typeface="Mada"/>
                  <a:cs typeface="Mada"/>
                  <a:sym typeface="Mada"/>
                </a:rPr>
                <a:t>Clinical features</a:t>
              </a:r>
              <a:endParaRPr b="1" sz="1900">
                <a:solidFill>
                  <a:srgbClr val="3F3F3F"/>
                </a:solidFill>
                <a:latin typeface="Mada"/>
                <a:ea typeface="Mada"/>
                <a:cs typeface="Mada"/>
                <a:sym typeface="Mada"/>
              </a:endParaRPr>
            </a:p>
          </p:txBody>
        </p:sp>
        <p:sp>
          <p:nvSpPr>
            <p:cNvPr id="578" name="Google Shape;578;p30"/>
            <p:cNvSpPr/>
            <p:nvPr/>
          </p:nvSpPr>
          <p:spPr>
            <a:xfrm>
              <a:off x="4165400" y="5043049"/>
              <a:ext cx="339900" cy="257700"/>
            </a:xfrm>
            <a:prstGeom prst="rect">
              <a:avLst/>
            </a:prstGeom>
            <a:solidFill>
              <a:srgbClr val="EED18A"/>
            </a:solidFill>
            <a:ln cap="flat" cmpd="sng" w="9525">
              <a:solidFill>
                <a:srgbClr val="EED1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a:solidFill>
                    <a:srgbClr val="FFFFFF"/>
                  </a:solidFill>
                  <a:latin typeface="Alegreya"/>
                  <a:ea typeface="Alegreya"/>
                  <a:cs typeface="Alegreya"/>
                  <a:sym typeface="Alegreya"/>
                </a:rPr>
                <a:t>01</a:t>
              </a:r>
              <a:endParaRPr b="1">
                <a:solidFill>
                  <a:srgbClr val="FFFFFF"/>
                </a:solidFill>
                <a:latin typeface="Alegreya"/>
                <a:ea typeface="Alegreya"/>
                <a:cs typeface="Alegreya"/>
                <a:sym typeface="Alegreya"/>
              </a:endParaRPr>
            </a:p>
          </p:txBody>
        </p:sp>
      </p:grpSp>
      <p:sp>
        <p:nvSpPr>
          <p:cNvPr id="579" name="Google Shape;579;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580" name="Google Shape;580;p30"/>
          <p:cNvCxnSpPr/>
          <p:nvPr/>
        </p:nvCxnSpPr>
        <p:spPr>
          <a:xfrm flipH="1" rot="10800000">
            <a:off x="1366500" y="91510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81" name="Google Shape;581;p3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82" name="Google Shape;582;p30"/>
          <p:cNvSpPr/>
          <p:nvPr/>
        </p:nvSpPr>
        <p:spPr>
          <a:xfrm>
            <a:off x="4938350" y="4351600"/>
            <a:ext cx="2074500" cy="13809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b="1" sz="800">
              <a:solidFill>
                <a:srgbClr val="FFFFFF"/>
              </a:solidFill>
              <a:latin typeface="Mada"/>
              <a:ea typeface="Mada"/>
              <a:cs typeface="Mada"/>
              <a:sym typeface="Mada"/>
            </a:endParaRPr>
          </a:p>
        </p:txBody>
      </p:sp>
      <p:sp>
        <p:nvSpPr>
          <p:cNvPr id="583" name="Google Shape;583;p30"/>
          <p:cNvSpPr/>
          <p:nvPr/>
        </p:nvSpPr>
        <p:spPr>
          <a:xfrm>
            <a:off x="785425" y="4331800"/>
            <a:ext cx="2074500" cy="13809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t/>
            </a:r>
            <a:endParaRPr b="1">
              <a:solidFill>
                <a:srgbClr val="FFFFFF"/>
              </a:solidFill>
              <a:latin typeface="Mada"/>
              <a:ea typeface="Mada"/>
              <a:cs typeface="Mada"/>
              <a:sym typeface="Mada"/>
            </a:endParaRPr>
          </a:p>
        </p:txBody>
      </p:sp>
      <p:grpSp>
        <p:nvGrpSpPr>
          <p:cNvPr id="584" name="Google Shape;584;p30"/>
          <p:cNvGrpSpPr/>
          <p:nvPr/>
        </p:nvGrpSpPr>
        <p:grpSpPr>
          <a:xfrm>
            <a:off x="3514161" y="4534463"/>
            <a:ext cx="769962" cy="740880"/>
            <a:chOff x="8436266" y="3596426"/>
            <a:chExt cx="447600" cy="480000"/>
          </a:xfrm>
        </p:grpSpPr>
        <p:sp>
          <p:nvSpPr>
            <p:cNvPr id="585" name="Google Shape;585;p30"/>
            <p:cNvSpPr/>
            <p:nvPr/>
          </p:nvSpPr>
          <p:spPr>
            <a:xfrm>
              <a:off x="8436266" y="3596426"/>
              <a:ext cx="447600" cy="480000"/>
            </a:xfrm>
            <a:prstGeom prst="ellipse">
              <a:avLst/>
            </a:prstGeom>
            <a:noFill/>
            <a:ln cap="flat" cmpd="sng" w="666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30"/>
            <p:cNvGrpSpPr/>
            <p:nvPr/>
          </p:nvGrpSpPr>
          <p:grpSpPr>
            <a:xfrm>
              <a:off x="8550845" y="3716686"/>
              <a:ext cx="217756" cy="253769"/>
              <a:chOff x="5124588" y="3472425"/>
              <a:chExt cx="336875" cy="420425"/>
            </a:xfrm>
          </p:grpSpPr>
          <p:sp>
            <p:nvSpPr>
              <p:cNvPr id="587" name="Google Shape;587;p30"/>
              <p:cNvSpPr/>
              <p:nvPr/>
            </p:nvSpPr>
            <p:spPr>
              <a:xfrm>
                <a:off x="5203288" y="3760125"/>
                <a:ext cx="194325" cy="97000"/>
              </a:xfrm>
              <a:custGeom>
                <a:rect b="b" l="l" r="r" t="t"/>
                <a:pathLst>
                  <a:path extrusionOk="0" h="3880" w="7773">
                    <a:moveTo>
                      <a:pt x="3721" y="1"/>
                    </a:moveTo>
                    <a:cubicBezTo>
                      <a:pt x="1668" y="1"/>
                      <a:pt x="0" y="1667"/>
                      <a:pt x="5" y="3725"/>
                    </a:cubicBezTo>
                    <a:lnTo>
                      <a:pt x="5" y="3880"/>
                    </a:lnTo>
                    <a:lnTo>
                      <a:pt x="7773" y="3880"/>
                    </a:lnTo>
                    <a:lnTo>
                      <a:pt x="7773" y="3725"/>
                    </a:lnTo>
                    <a:cubicBezTo>
                      <a:pt x="7773" y="1668"/>
                      <a:pt x="6105" y="1"/>
                      <a:pt x="4048" y="1"/>
                    </a:cubicBezTo>
                    <a:lnTo>
                      <a:pt x="3730" y="1"/>
                    </a:lnTo>
                    <a:cubicBezTo>
                      <a:pt x="3727" y="1"/>
                      <a:pt x="3724" y="1"/>
                      <a:pt x="3721" y="1"/>
                    </a:cubicBezTo>
                    <a:close/>
                  </a:path>
                </a:pathLst>
              </a:custGeom>
              <a:solidFill>
                <a:srgbClr val="DE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30"/>
              <p:cNvSpPr/>
              <p:nvPr/>
            </p:nvSpPr>
            <p:spPr>
              <a:xfrm>
                <a:off x="5286788" y="3760125"/>
                <a:ext cx="110950" cy="97125"/>
              </a:xfrm>
              <a:custGeom>
                <a:rect b="b" l="l" r="r" t="t"/>
                <a:pathLst>
                  <a:path extrusionOk="0" h="3885" w="4438">
                    <a:moveTo>
                      <a:pt x="558" y="1"/>
                    </a:moveTo>
                    <a:cubicBezTo>
                      <a:pt x="555" y="1"/>
                      <a:pt x="552" y="1"/>
                      <a:pt x="549" y="1"/>
                    </a:cubicBezTo>
                    <a:cubicBezTo>
                      <a:pt x="362" y="1"/>
                      <a:pt x="179" y="10"/>
                      <a:pt x="1" y="38"/>
                    </a:cubicBezTo>
                    <a:cubicBezTo>
                      <a:pt x="1917" y="310"/>
                      <a:pt x="3337" y="1950"/>
                      <a:pt x="3337" y="3884"/>
                    </a:cubicBezTo>
                    <a:lnTo>
                      <a:pt x="4437" y="3884"/>
                    </a:lnTo>
                    <a:cubicBezTo>
                      <a:pt x="4437" y="1742"/>
                      <a:pt x="2699" y="1"/>
                      <a:pt x="558"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0"/>
              <p:cNvSpPr/>
              <p:nvPr/>
            </p:nvSpPr>
            <p:spPr>
              <a:xfrm>
                <a:off x="5124588" y="3726175"/>
                <a:ext cx="121825" cy="28600"/>
              </a:xfrm>
              <a:custGeom>
                <a:rect b="b" l="l" r="r" t="t"/>
                <a:pathLst>
                  <a:path extrusionOk="0" h="1144" w="4873">
                    <a:moveTo>
                      <a:pt x="361" y="0"/>
                    </a:moveTo>
                    <a:cubicBezTo>
                      <a:pt x="164" y="0"/>
                      <a:pt x="0" y="159"/>
                      <a:pt x="0" y="361"/>
                    </a:cubicBezTo>
                    <a:lnTo>
                      <a:pt x="0" y="782"/>
                    </a:lnTo>
                    <a:cubicBezTo>
                      <a:pt x="0" y="979"/>
                      <a:pt x="164" y="1143"/>
                      <a:pt x="361" y="1143"/>
                    </a:cubicBezTo>
                    <a:lnTo>
                      <a:pt x="4512" y="1143"/>
                    </a:lnTo>
                    <a:cubicBezTo>
                      <a:pt x="4713" y="1143"/>
                      <a:pt x="4873" y="979"/>
                      <a:pt x="4873" y="782"/>
                    </a:cubicBezTo>
                    <a:lnTo>
                      <a:pt x="4873" y="361"/>
                    </a:lnTo>
                    <a:cubicBezTo>
                      <a:pt x="4873" y="159"/>
                      <a:pt x="4713" y="0"/>
                      <a:pt x="4512" y="0"/>
                    </a:cubicBez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0"/>
              <p:cNvSpPr/>
              <p:nvPr/>
            </p:nvSpPr>
            <p:spPr>
              <a:xfrm>
                <a:off x="5209488" y="3726150"/>
                <a:ext cx="36925" cy="28500"/>
              </a:xfrm>
              <a:custGeom>
                <a:rect b="b" l="l" r="r" t="t"/>
                <a:pathLst>
                  <a:path extrusionOk="0" h="1140" w="1477">
                    <a:moveTo>
                      <a:pt x="9" y="1"/>
                    </a:moveTo>
                    <a:cubicBezTo>
                      <a:pt x="6" y="1"/>
                      <a:pt x="4" y="1"/>
                      <a:pt x="1" y="1"/>
                    </a:cubicBezTo>
                    <a:lnTo>
                      <a:pt x="18" y="1"/>
                    </a:lnTo>
                    <a:cubicBezTo>
                      <a:pt x="15" y="1"/>
                      <a:pt x="12" y="1"/>
                      <a:pt x="9" y="1"/>
                    </a:cubicBezTo>
                    <a:close/>
                    <a:moveTo>
                      <a:pt x="1106" y="1"/>
                    </a:moveTo>
                    <a:cubicBezTo>
                      <a:pt x="1103" y="1"/>
                      <a:pt x="1100" y="1"/>
                      <a:pt x="1097" y="1"/>
                    </a:cubicBezTo>
                    <a:lnTo>
                      <a:pt x="18" y="1"/>
                    </a:lnTo>
                    <a:cubicBezTo>
                      <a:pt x="216" y="6"/>
                      <a:pt x="376" y="171"/>
                      <a:pt x="376" y="376"/>
                    </a:cubicBezTo>
                    <a:lnTo>
                      <a:pt x="376" y="765"/>
                    </a:lnTo>
                    <a:cubicBezTo>
                      <a:pt x="376" y="971"/>
                      <a:pt x="207" y="1139"/>
                      <a:pt x="1" y="1139"/>
                    </a:cubicBezTo>
                    <a:lnTo>
                      <a:pt x="1097" y="1139"/>
                    </a:lnTo>
                    <a:cubicBezTo>
                      <a:pt x="1308" y="1139"/>
                      <a:pt x="1477" y="971"/>
                      <a:pt x="1477" y="765"/>
                    </a:cubicBezTo>
                    <a:lnTo>
                      <a:pt x="1477" y="376"/>
                    </a:lnTo>
                    <a:cubicBezTo>
                      <a:pt x="1477" y="168"/>
                      <a:pt x="1312" y="1"/>
                      <a:pt x="1106"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0"/>
              <p:cNvSpPr/>
              <p:nvPr/>
            </p:nvSpPr>
            <p:spPr>
              <a:xfrm>
                <a:off x="5153163" y="3754750"/>
                <a:ext cx="78600" cy="61975"/>
              </a:xfrm>
              <a:custGeom>
                <a:rect b="b" l="l" r="r" t="t"/>
                <a:pathLst>
                  <a:path extrusionOk="0" h="2479" w="3144">
                    <a:moveTo>
                      <a:pt x="0" y="0"/>
                    </a:moveTo>
                    <a:cubicBezTo>
                      <a:pt x="14" y="52"/>
                      <a:pt x="38" y="103"/>
                      <a:pt x="66" y="155"/>
                    </a:cubicBezTo>
                    <a:cubicBezTo>
                      <a:pt x="614" y="1115"/>
                      <a:pt x="1401" y="1921"/>
                      <a:pt x="2357" y="2478"/>
                    </a:cubicBezTo>
                    <a:cubicBezTo>
                      <a:pt x="2554" y="2062"/>
                      <a:pt x="2816" y="1677"/>
                      <a:pt x="3144" y="1349"/>
                    </a:cubicBezTo>
                    <a:cubicBezTo>
                      <a:pt x="2540" y="1012"/>
                      <a:pt x="2015" y="553"/>
                      <a:pt x="1603" y="0"/>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0"/>
              <p:cNvSpPr/>
              <p:nvPr/>
            </p:nvSpPr>
            <p:spPr>
              <a:xfrm>
                <a:off x="5276263" y="3790475"/>
                <a:ext cx="42300" cy="36250"/>
              </a:xfrm>
              <a:custGeom>
                <a:rect b="b" l="l" r="r" t="t"/>
                <a:pathLst>
                  <a:path extrusionOk="0" h="1450" w="1692">
                    <a:moveTo>
                      <a:pt x="970" y="0"/>
                    </a:moveTo>
                    <a:cubicBezTo>
                      <a:pt x="323" y="0"/>
                      <a:pt x="0" y="778"/>
                      <a:pt x="455" y="1237"/>
                    </a:cubicBezTo>
                    <a:cubicBezTo>
                      <a:pt x="601" y="1384"/>
                      <a:pt x="782" y="1449"/>
                      <a:pt x="960" y="1449"/>
                    </a:cubicBezTo>
                    <a:cubicBezTo>
                      <a:pt x="1333" y="1449"/>
                      <a:pt x="1691" y="1161"/>
                      <a:pt x="1691" y="726"/>
                    </a:cubicBezTo>
                    <a:cubicBezTo>
                      <a:pt x="1691" y="323"/>
                      <a:pt x="1368" y="0"/>
                      <a:pt x="970" y="0"/>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0"/>
              <p:cNvSpPr/>
              <p:nvPr/>
            </p:nvSpPr>
            <p:spPr>
              <a:xfrm>
                <a:off x="5361763" y="3552350"/>
                <a:ext cx="86450" cy="255475"/>
              </a:xfrm>
              <a:custGeom>
                <a:rect b="b" l="l" r="r" t="t"/>
                <a:pathLst>
                  <a:path extrusionOk="0" h="10219" w="3458">
                    <a:moveTo>
                      <a:pt x="684" y="1"/>
                    </a:moveTo>
                    <a:lnTo>
                      <a:pt x="108" y="1214"/>
                    </a:lnTo>
                    <a:cubicBezTo>
                      <a:pt x="2802" y="3205"/>
                      <a:pt x="2750" y="7258"/>
                      <a:pt x="0" y="9174"/>
                    </a:cubicBezTo>
                    <a:cubicBezTo>
                      <a:pt x="356" y="9469"/>
                      <a:pt x="661" y="9820"/>
                      <a:pt x="900" y="10218"/>
                    </a:cubicBezTo>
                    <a:cubicBezTo>
                      <a:pt x="2413" y="9108"/>
                      <a:pt x="3355" y="7379"/>
                      <a:pt x="3458" y="5505"/>
                    </a:cubicBezTo>
                    <a:lnTo>
                      <a:pt x="3448" y="4709"/>
                    </a:lnTo>
                    <a:cubicBezTo>
                      <a:pt x="3322" y="2882"/>
                      <a:pt x="2394" y="1200"/>
                      <a:pt x="918" y="113"/>
                    </a:cubicBezTo>
                    <a:cubicBezTo>
                      <a:pt x="848" y="62"/>
                      <a:pt x="769" y="19"/>
                      <a:pt x="684" y="1"/>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0"/>
              <p:cNvSpPr/>
              <p:nvPr/>
            </p:nvSpPr>
            <p:spPr>
              <a:xfrm>
                <a:off x="5374638" y="3552350"/>
                <a:ext cx="73475" cy="255600"/>
              </a:xfrm>
              <a:custGeom>
                <a:rect b="b" l="l" r="r" t="t"/>
                <a:pathLst>
                  <a:path extrusionOk="0" h="10224" w="2939">
                    <a:moveTo>
                      <a:pt x="169" y="1"/>
                    </a:moveTo>
                    <a:lnTo>
                      <a:pt x="1" y="357"/>
                    </a:lnTo>
                    <a:cubicBezTo>
                      <a:pt x="638" y="895"/>
                      <a:pt x="1167" y="1551"/>
                      <a:pt x="1551" y="2292"/>
                    </a:cubicBezTo>
                    <a:cubicBezTo>
                      <a:pt x="1935" y="3046"/>
                      <a:pt x="2165" y="3870"/>
                      <a:pt x="2226" y="4714"/>
                    </a:cubicBezTo>
                    <a:lnTo>
                      <a:pt x="2235" y="5510"/>
                    </a:lnTo>
                    <a:cubicBezTo>
                      <a:pt x="2142" y="7178"/>
                      <a:pt x="1383" y="8743"/>
                      <a:pt x="132" y="9848"/>
                    </a:cubicBezTo>
                    <a:cubicBezTo>
                      <a:pt x="221" y="9970"/>
                      <a:pt x="305" y="10092"/>
                      <a:pt x="380" y="10223"/>
                    </a:cubicBezTo>
                    <a:cubicBezTo>
                      <a:pt x="1898" y="9113"/>
                      <a:pt x="2835" y="7384"/>
                      <a:pt x="2938" y="5510"/>
                    </a:cubicBezTo>
                    <a:lnTo>
                      <a:pt x="2933" y="4709"/>
                    </a:lnTo>
                    <a:cubicBezTo>
                      <a:pt x="2807" y="2882"/>
                      <a:pt x="1879" y="1200"/>
                      <a:pt x="403" y="113"/>
                    </a:cubicBezTo>
                    <a:cubicBezTo>
                      <a:pt x="333" y="62"/>
                      <a:pt x="254" y="19"/>
                      <a:pt x="169" y="1"/>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0"/>
              <p:cNvSpPr/>
              <p:nvPr/>
            </p:nvSpPr>
            <p:spPr>
              <a:xfrm>
                <a:off x="5139563" y="3857225"/>
                <a:ext cx="321900" cy="35625"/>
              </a:xfrm>
              <a:custGeom>
                <a:rect b="b" l="l" r="r" t="t"/>
                <a:pathLst>
                  <a:path extrusionOk="0" h="1425" w="12876">
                    <a:moveTo>
                      <a:pt x="1074" y="0"/>
                    </a:moveTo>
                    <a:cubicBezTo>
                      <a:pt x="722" y="0"/>
                      <a:pt x="408" y="216"/>
                      <a:pt x="277" y="544"/>
                    </a:cubicBezTo>
                    <a:lnTo>
                      <a:pt x="66" y="1073"/>
                    </a:lnTo>
                    <a:cubicBezTo>
                      <a:pt x="1" y="1242"/>
                      <a:pt x="127" y="1425"/>
                      <a:pt x="305" y="1425"/>
                    </a:cubicBezTo>
                    <a:lnTo>
                      <a:pt x="12571" y="1425"/>
                    </a:lnTo>
                    <a:cubicBezTo>
                      <a:pt x="12753" y="1425"/>
                      <a:pt x="12875" y="1242"/>
                      <a:pt x="12810" y="1073"/>
                    </a:cubicBezTo>
                    <a:lnTo>
                      <a:pt x="12599" y="544"/>
                    </a:lnTo>
                    <a:cubicBezTo>
                      <a:pt x="12472" y="216"/>
                      <a:pt x="12154" y="0"/>
                      <a:pt x="11802" y="0"/>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0"/>
              <p:cNvSpPr/>
              <p:nvPr/>
            </p:nvSpPr>
            <p:spPr>
              <a:xfrm>
                <a:off x="5424538" y="3857100"/>
                <a:ext cx="36925" cy="35625"/>
              </a:xfrm>
              <a:custGeom>
                <a:rect b="b" l="l" r="r" t="t"/>
                <a:pathLst>
                  <a:path extrusionOk="0" h="1425" w="1477">
                    <a:moveTo>
                      <a:pt x="0" y="1"/>
                    </a:moveTo>
                    <a:lnTo>
                      <a:pt x="567" y="1425"/>
                    </a:lnTo>
                    <a:lnTo>
                      <a:pt x="1172" y="1425"/>
                    </a:lnTo>
                    <a:cubicBezTo>
                      <a:pt x="1354" y="1425"/>
                      <a:pt x="1476" y="1242"/>
                      <a:pt x="1411" y="1078"/>
                    </a:cubicBezTo>
                    <a:lnTo>
                      <a:pt x="1200" y="544"/>
                    </a:lnTo>
                    <a:cubicBezTo>
                      <a:pt x="1069" y="216"/>
                      <a:pt x="755" y="1"/>
                      <a:pt x="403" y="1"/>
                    </a:cubicBezTo>
                    <a:close/>
                  </a:path>
                </a:pathLst>
              </a:cu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0"/>
              <p:cNvSpPr/>
              <p:nvPr/>
            </p:nvSpPr>
            <p:spPr>
              <a:xfrm>
                <a:off x="5365263" y="3472425"/>
                <a:ext cx="68200" cy="66400"/>
              </a:xfrm>
              <a:custGeom>
                <a:rect b="b" l="l" r="r" t="t"/>
                <a:pathLst>
                  <a:path extrusionOk="0" h="2656" w="2728">
                    <a:moveTo>
                      <a:pt x="653" y="0"/>
                    </a:moveTo>
                    <a:cubicBezTo>
                      <a:pt x="558" y="0"/>
                      <a:pt x="465" y="35"/>
                      <a:pt x="394" y="106"/>
                    </a:cubicBezTo>
                    <a:lnTo>
                      <a:pt x="146" y="359"/>
                    </a:lnTo>
                    <a:cubicBezTo>
                      <a:pt x="1" y="499"/>
                      <a:pt x="1" y="733"/>
                      <a:pt x="146" y="874"/>
                    </a:cubicBezTo>
                    <a:lnTo>
                      <a:pt x="1814" y="2546"/>
                    </a:lnTo>
                    <a:cubicBezTo>
                      <a:pt x="1886" y="2619"/>
                      <a:pt x="1980" y="2655"/>
                      <a:pt x="2074" y="2655"/>
                    </a:cubicBezTo>
                    <a:cubicBezTo>
                      <a:pt x="2168" y="2655"/>
                      <a:pt x="2261" y="2619"/>
                      <a:pt x="2334" y="2546"/>
                    </a:cubicBezTo>
                    <a:lnTo>
                      <a:pt x="2582" y="2298"/>
                    </a:lnTo>
                    <a:cubicBezTo>
                      <a:pt x="2727" y="2153"/>
                      <a:pt x="2727" y="1919"/>
                      <a:pt x="2582" y="1778"/>
                    </a:cubicBezTo>
                    <a:lnTo>
                      <a:pt x="914" y="106"/>
                    </a:lnTo>
                    <a:cubicBezTo>
                      <a:pt x="842" y="35"/>
                      <a:pt x="747" y="0"/>
                      <a:pt x="653" y="0"/>
                    </a:cubicBez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0"/>
              <p:cNvSpPr/>
              <p:nvPr/>
            </p:nvSpPr>
            <p:spPr>
              <a:xfrm>
                <a:off x="5394788" y="3496025"/>
                <a:ext cx="38550" cy="42675"/>
              </a:xfrm>
              <a:custGeom>
                <a:rect b="b" l="l" r="r" t="t"/>
                <a:pathLst>
                  <a:path extrusionOk="0" h="1707" w="1542">
                    <a:moveTo>
                      <a:pt x="567" y="0"/>
                    </a:moveTo>
                    <a:lnTo>
                      <a:pt x="579" y="12"/>
                    </a:lnTo>
                    <a:lnTo>
                      <a:pt x="567" y="0"/>
                    </a:lnTo>
                    <a:close/>
                    <a:moveTo>
                      <a:pt x="579" y="12"/>
                    </a:moveTo>
                    <a:lnTo>
                      <a:pt x="769" y="202"/>
                    </a:lnTo>
                    <a:lnTo>
                      <a:pt x="769" y="202"/>
                    </a:lnTo>
                    <a:lnTo>
                      <a:pt x="579" y="12"/>
                    </a:lnTo>
                    <a:close/>
                    <a:moveTo>
                      <a:pt x="769" y="202"/>
                    </a:moveTo>
                    <a:cubicBezTo>
                      <a:pt x="919" y="352"/>
                      <a:pt x="919" y="590"/>
                      <a:pt x="769" y="740"/>
                    </a:cubicBezTo>
                    <a:lnTo>
                      <a:pt x="544" y="970"/>
                    </a:lnTo>
                    <a:cubicBezTo>
                      <a:pt x="469" y="1043"/>
                      <a:pt x="370" y="1079"/>
                      <a:pt x="272" y="1079"/>
                    </a:cubicBezTo>
                    <a:cubicBezTo>
                      <a:pt x="174" y="1079"/>
                      <a:pt x="75" y="1043"/>
                      <a:pt x="0" y="970"/>
                    </a:cubicBezTo>
                    <a:lnTo>
                      <a:pt x="0" y="970"/>
                    </a:lnTo>
                    <a:lnTo>
                      <a:pt x="628" y="1598"/>
                    </a:lnTo>
                    <a:cubicBezTo>
                      <a:pt x="703" y="1670"/>
                      <a:pt x="800" y="1707"/>
                      <a:pt x="898" y="1707"/>
                    </a:cubicBezTo>
                    <a:cubicBezTo>
                      <a:pt x="995" y="1707"/>
                      <a:pt x="1092" y="1670"/>
                      <a:pt x="1167" y="1598"/>
                    </a:cubicBezTo>
                    <a:lnTo>
                      <a:pt x="1396" y="1368"/>
                    </a:lnTo>
                    <a:cubicBezTo>
                      <a:pt x="1542" y="1214"/>
                      <a:pt x="1537" y="975"/>
                      <a:pt x="1392" y="825"/>
                    </a:cubicBezTo>
                    <a:lnTo>
                      <a:pt x="769" y="202"/>
                    </a:ln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0"/>
              <p:cNvSpPr/>
              <p:nvPr/>
            </p:nvSpPr>
            <p:spPr>
              <a:xfrm>
                <a:off x="5200363" y="3611700"/>
                <a:ext cx="93825" cy="92275"/>
              </a:xfrm>
              <a:custGeom>
                <a:rect b="b" l="l" r="r" t="t"/>
                <a:pathLst>
                  <a:path extrusionOk="0" h="3691" w="3753">
                    <a:moveTo>
                      <a:pt x="755" y="1"/>
                    </a:moveTo>
                    <a:cubicBezTo>
                      <a:pt x="682" y="1"/>
                      <a:pt x="609" y="28"/>
                      <a:pt x="553" y="82"/>
                    </a:cubicBezTo>
                    <a:lnTo>
                      <a:pt x="108" y="527"/>
                    </a:lnTo>
                    <a:cubicBezTo>
                      <a:pt x="0" y="639"/>
                      <a:pt x="0" y="817"/>
                      <a:pt x="108" y="929"/>
                    </a:cubicBezTo>
                    <a:lnTo>
                      <a:pt x="2788" y="3609"/>
                    </a:lnTo>
                    <a:cubicBezTo>
                      <a:pt x="2844" y="3663"/>
                      <a:pt x="2917" y="3690"/>
                      <a:pt x="2989" y="3690"/>
                    </a:cubicBezTo>
                    <a:cubicBezTo>
                      <a:pt x="3062" y="3690"/>
                      <a:pt x="3135" y="3663"/>
                      <a:pt x="3191" y="3609"/>
                    </a:cubicBezTo>
                    <a:lnTo>
                      <a:pt x="3641" y="3159"/>
                    </a:lnTo>
                    <a:cubicBezTo>
                      <a:pt x="3753" y="3052"/>
                      <a:pt x="3748" y="2869"/>
                      <a:pt x="3636" y="2761"/>
                    </a:cubicBezTo>
                    <a:lnTo>
                      <a:pt x="956" y="82"/>
                    </a:lnTo>
                    <a:cubicBezTo>
                      <a:pt x="900" y="28"/>
                      <a:pt x="827" y="1"/>
                      <a:pt x="755"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30"/>
              <p:cNvSpPr/>
              <p:nvPr/>
            </p:nvSpPr>
            <p:spPr>
              <a:xfrm>
                <a:off x="5254363" y="3664800"/>
                <a:ext cx="39725" cy="39100"/>
              </a:xfrm>
              <a:custGeom>
                <a:rect b="b" l="l" r="r" t="t"/>
                <a:pathLst>
                  <a:path extrusionOk="0" h="1564" w="1589">
                    <a:moveTo>
                      <a:pt x="848" y="0"/>
                    </a:moveTo>
                    <a:lnTo>
                      <a:pt x="850" y="2"/>
                    </a:lnTo>
                    <a:lnTo>
                      <a:pt x="850" y="2"/>
                    </a:lnTo>
                    <a:cubicBezTo>
                      <a:pt x="849" y="1"/>
                      <a:pt x="849" y="1"/>
                      <a:pt x="848" y="0"/>
                    </a:cubicBezTo>
                    <a:close/>
                    <a:moveTo>
                      <a:pt x="0" y="848"/>
                    </a:moveTo>
                    <a:cubicBezTo>
                      <a:pt x="2" y="850"/>
                      <a:pt x="5" y="853"/>
                      <a:pt x="7" y="855"/>
                    </a:cubicBezTo>
                    <a:lnTo>
                      <a:pt x="7" y="855"/>
                    </a:lnTo>
                    <a:lnTo>
                      <a:pt x="0" y="848"/>
                    </a:lnTo>
                    <a:close/>
                    <a:moveTo>
                      <a:pt x="850" y="2"/>
                    </a:moveTo>
                    <a:lnTo>
                      <a:pt x="850" y="2"/>
                    </a:lnTo>
                    <a:cubicBezTo>
                      <a:pt x="965" y="119"/>
                      <a:pt x="965" y="305"/>
                      <a:pt x="848" y="417"/>
                    </a:cubicBezTo>
                    <a:lnTo>
                      <a:pt x="417" y="848"/>
                    </a:lnTo>
                    <a:cubicBezTo>
                      <a:pt x="358" y="907"/>
                      <a:pt x="282" y="936"/>
                      <a:pt x="207" y="936"/>
                    </a:cubicBezTo>
                    <a:cubicBezTo>
                      <a:pt x="134" y="936"/>
                      <a:pt x="62" y="909"/>
                      <a:pt x="7" y="855"/>
                    </a:cubicBezTo>
                    <a:lnTo>
                      <a:pt x="7" y="855"/>
                    </a:lnTo>
                    <a:lnTo>
                      <a:pt x="623" y="1476"/>
                    </a:lnTo>
                    <a:cubicBezTo>
                      <a:pt x="679" y="1534"/>
                      <a:pt x="756" y="1564"/>
                      <a:pt x="832" y="1564"/>
                    </a:cubicBezTo>
                    <a:cubicBezTo>
                      <a:pt x="908" y="1564"/>
                      <a:pt x="984" y="1534"/>
                      <a:pt x="1040" y="1476"/>
                    </a:cubicBezTo>
                    <a:lnTo>
                      <a:pt x="1471" y="1045"/>
                    </a:lnTo>
                    <a:cubicBezTo>
                      <a:pt x="1588" y="928"/>
                      <a:pt x="1588" y="740"/>
                      <a:pt x="1471" y="628"/>
                    </a:cubicBezTo>
                    <a:lnTo>
                      <a:pt x="850" y="2"/>
                    </a:ln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30"/>
              <p:cNvSpPr/>
              <p:nvPr/>
            </p:nvSpPr>
            <p:spPr>
              <a:xfrm>
                <a:off x="5191688" y="3640900"/>
                <a:ext cx="38200" cy="37175"/>
              </a:xfrm>
              <a:custGeom>
                <a:rect b="b" l="l" r="r" t="t"/>
                <a:pathLst>
                  <a:path extrusionOk="0" h="1487" w="1528">
                    <a:moveTo>
                      <a:pt x="703" y="0"/>
                    </a:moveTo>
                    <a:lnTo>
                      <a:pt x="146" y="553"/>
                    </a:lnTo>
                    <a:cubicBezTo>
                      <a:pt x="1" y="703"/>
                      <a:pt x="1" y="942"/>
                      <a:pt x="146" y="1092"/>
                    </a:cubicBezTo>
                    <a:lnTo>
                      <a:pt x="436" y="1378"/>
                    </a:lnTo>
                    <a:cubicBezTo>
                      <a:pt x="509" y="1450"/>
                      <a:pt x="606" y="1487"/>
                      <a:pt x="703" y="1487"/>
                    </a:cubicBezTo>
                    <a:cubicBezTo>
                      <a:pt x="801" y="1487"/>
                      <a:pt x="898" y="1450"/>
                      <a:pt x="970" y="1378"/>
                    </a:cubicBezTo>
                    <a:lnTo>
                      <a:pt x="1528" y="825"/>
                    </a:lnTo>
                    <a:lnTo>
                      <a:pt x="703" y="0"/>
                    </a:ln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0"/>
              <p:cNvSpPr/>
              <p:nvPr/>
            </p:nvSpPr>
            <p:spPr>
              <a:xfrm>
                <a:off x="5225763" y="3675100"/>
                <a:ext cx="38225" cy="37275"/>
              </a:xfrm>
              <a:custGeom>
                <a:rect b="b" l="l" r="r" t="t"/>
                <a:pathLst>
                  <a:path extrusionOk="0" h="1491" w="1529">
                    <a:moveTo>
                      <a:pt x="704" y="0"/>
                    </a:moveTo>
                    <a:lnTo>
                      <a:pt x="146" y="553"/>
                    </a:lnTo>
                    <a:cubicBezTo>
                      <a:pt x="1" y="703"/>
                      <a:pt x="1" y="942"/>
                      <a:pt x="146" y="1092"/>
                    </a:cubicBezTo>
                    <a:lnTo>
                      <a:pt x="437" y="1378"/>
                    </a:lnTo>
                    <a:cubicBezTo>
                      <a:pt x="512" y="1453"/>
                      <a:pt x="609" y="1490"/>
                      <a:pt x="705" y="1490"/>
                    </a:cubicBezTo>
                    <a:cubicBezTo>
                      <a:pt x="802" y="1490"/>
                      <a:pt x="898" y="1453"/>
                      <a:pt x="971" y="1378"/>
                    </a:cubicBezTo>
                    <a:lnTo>
                      <a:pt x="1528" y="825"/>
                    </a:lnTo>
                    <a:lnTo>
                      <a:pt x="704" y="0"/>
                    </a:lnTo>
                    <a:close/>
                  </a:path>
                </a:pathLst>
              </a:custGeom>
              <a:solidFill>
                <a:srgbClr val="DC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0"/>
              <p:cNvSpPr/>
              <p:nvPr/>
            </p:nvSpPr>
            <p:spPr>
              <a:xfrm>
                <a:off x="5337638" y="3498000"/>
                <a:ext cx="71800" cy="71825"/>
              </a:xfrm>
              <a:custGeom>
                <a:rect b="b" l="l" r="r" t="t"/>
                <a:pathLst>
                  <a:path extrusionOk="0" h="2873" w="2872">
                    <a:moveTo>
                      <a:pt x="1406" y="1"/>
                    </a:moveTo>
                    <a:lnTo>
                      <a:pt x="0" y="1406"/>
                    </a:lnTo>
                    <a:lnTo>
                      <a:pt x="1467" y="2873"/>
                    </a:lnTo>
                    <a:lnTo>
                      <a:pt x="2872" y="1467"/>
                    </a:lnTo>
                    <a:lnTo>
                      <a:pt x="1406" y="1"/>
                    </a:lnTo>
                    <a:close/>
                  </a:path>
                </a:pathLst>
              </a:cu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0"/>
              <p:cNvSpPr/>
              <p:nvPr/>
            </p:nvSpPr>
            <p:spPr>
              <a:xfrm>
                <a:off x="5345838" y="3519200"/>
                <a:ext cx="63600" cy="50750"/>
              </a:xfrm>
              <a:custGeom>
                <a:rect b="b" l="l" r="r" t="t"/>
                <a:pathLst>
                  <a:path extrusionOk="0" h="2030" w="2544">
                    <a:moveTo>
                      <a:pt x="0" y="891"/>
                    </a:moveTo>
                    <a:lnTo>
                      <a:pt x="515" y="1406"/>
                    </a:lnTo>
                    <a:lnTo>
                      <a:pt x="515" y="1406"/>
                    </a:lnTo>
                    <a:lnTo>
                      <a:pt x="0" y="891"/>
                    </a:lnTo>
                    <a:close/>
                    <a:moveTo>
                      <a:pt x="1921" y="1"/>
                    </a:moveTo>
                    <a:lnTo>
                      <a:pt x="515" y="1406"/>
                    </a:lnTo>
                    <a:lnTo>
                      <a:pt x="515" y="1406"/>
                    </a:lnTo>
                    <a:lnTo>
                      <a:pt x="1139" y="2029"/>
                    </a:lnTo>
                    <a:lnTo>
                      <a:pt x="2544" y="624"/>
                    </a:lnTo>
                    <a:lnTo>
                      <a:pt x="1921" y="1"/>
                    </a:ln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0"/>
              <p:cNvSpPr/>
              <p:nvPr/>
            </p:nvSpPr>
            <p:spPr>
              <a:xfrm>
                <a:off x="5230463" y="3525625"/>
                <a:ext cx="149225" cy="148800"/>
              </a:xfrm>
              <a:custGeom>
                <a:rect b="b" l="l" r="r" t="t"/>
                <a:pathLst>
                  <a:path extrusionOk="0" h="5952" w="5969">
                    <a:moveTo>
                      <a:pt x="3870" y="0"/>
                    </a:moveTo>
                    <a:cubicBezTo>
                      <a:pt x="3801" y="0"/>
                      <a:pt x="3732" y="27"/>
                      <a:pt x="3678" y="81"/>
                    </a:cubicBezTo>
                    <a:lnTo>
                      <a:pt x="2230" y="1529"/>
                    </a:lnTo>
                    <a:lnTo>
                      <a:pt x="1490" y="2274"/>
                    </a:lnTo>
                    <a:lnTo>
                      <a:pt x="0" y="3763"/>
                    </a:lnTo>
                    <a:lnTo>
                      <a:pt x="2188" y="5951"/>
                    </a:lnTo>
                    <a:lnTo>
                      <a:pt x="5866" y="2269"/>
                    </a:lnTo>
                    <a:cubicBezTo>
                      <a:pt x="5969" y="2161"/>
                      <a:pt x="5969" y="1993"/>
                      <a:pt x="5866" y="1885"/>
                    </a:cubicBezTo>
                    <a:lnTo>
                      <a:pt x="4062" y="81"/>
                    </a:lnTo>
                    <a:cubicBezTo>
                      <a:pt x="4008" y="27"/>
                      <a:pt x="3939" y="0"/>
                      <a:pt x="3870" y="0"/>
                    </a:cubicBezTo>
                    <a:close/>
                  </a:path>
                </a:pathLst>
              </a:custGeom>
              <a:solidFill>
                <a:srgbClr val="DEE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606" name="Google Shape;606;p30"/>
          <p:cNvCxnSpPr>
            <a:stCxn id="585" idx="6"/>
            <a:endCxn id="582" idx="1"/>
          </p:cNvCxnSpPr>
          <p:nvPr/>
        </p:nvCxnSpPr>
        <p:spPr>
          <a:xfrm>
            <a:off x="4284122" y="4904903"/>
            <a:ext cx="654300" cy="137100"/>
          </a:xfrm>
          <a:prstGeom prst="curvedConnector3">
            <a:avLst>
              <a:gd fmla="val 49994" name="adj1"/>
            </a:avLst>
          </a:prstGeom>
          <a:noFill/>
          <a:ln cap="flat" cmpd="sng" w="28575">
            <a:solidFill>
              <a:srgbClr val="FFE599"/>
            </a:solidFill>
            <a:prstDash val="solid"/>
            <a:round/>
            <a:headEnd len="med" w="med" type="none"/>
            <a:tailEnd len="med" w="med" type="none"/>
          </a:ln>
        </p:spPr>
      </p:cxnSp>
      <p:cxnSp>
        <p:nvCxnSpPr>
          <p:cNvPr id="607" name="Google Shape;607;p30"/>
          <p:cNvCxnSpPr>
            <a:stCxn id="583" idx="3"/>
            <a:endCxn id="585" idx="2"/>
          </p:cNvCxnSpPr>
          <p:nvPr/>
        </p:nvCxnSpPr>
        <p:spPr>
          <a:xfrm flipH="1" rot="10800000">
            <a:off x="2859925" y="4904950"/>
            <a:ext cx="654300" cy="117300"/>
          </a:xfrm>
          <a:prstGeom prst="curvedConnector3">
            <a:avLst>
              <a:gd fmla="val 49995" name="adj1"/>
            </a:avLst>
          </a:prstGeom>
          <a:noFill/>
          <a:ln cap="flat" cmpd="sng" w="28575">
            <a:solidFill>
              <a:srgbClr val="FFE599"/>
            </a:solidFill>
            <a:prstDash val="solid"/>
            <a:round/>
            <a:headEnd len="med" w="med" type="none"/>
            <a:tailEnd len="med" w="med" type="none"/>
          </a:ln>
        </p:spPr>
      </p:cxnSp>
      <p:sp>
        <p:nvSpPr>
          <p:cNvPr id="608" name="Google Shape;608;p30"/>
          <p:cNvSpPr txBox="1"/>
          <p:nvPr/>
        </p:nvSpPr>
        <p:spPr>
          <a:xfrm>
            <a:off x="217361" y="3753148"/>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Microscopic findings:</a:t>
            </a:r>
            <a:endParaRPr b="1" sz="2200">
              <a:solidFill>
                <a:schemeClr val="dk1"/>
              </a:solidFill>
              <a:highlight>
                <a:srgbClr val="FFF2CC"/>
              </a:highlight>
              <a:latin typeface="Mada"/>
              <a:ea typeface="Mada"/>
              <a:cs typeface="Mada"/>
              <a:sym typeface="Mada"/>
            </a:endParaRPr>
          </a:p>
        </p:txBody>
      </p:sp>
      <p:pic>
        <p:nvPicPr>
          <p:cNvPr id="609" name="Google Shape;609;p30"/>
          <p:cNvPicPr preferRelativeResize="0"/>
          <p:nvPr/>
        </p:nvPicPr>
        <p:blipFill rotWithShape="1">
          <a:blip r:embed="rId4">
            <a:alphaModFix/>
          </a:blip>
          <a:srcRect b="38252" l="6410" r="31773" t="32777"/>
          <a:stretch/>
        </p:blipFill>
        <p:spPr>
          <a:xfrm>
            <a:off x="991853" y="4625772"/>
            <a:ext cx="1661518" cy="947720"/>
          </a:xfrm>
          <a:prstGeom prst="rect">
            <a:avLst/>
          </a:prstGeom>
          <a:noFill/>
          <a:ln>
            <a:noFill/>
          </a:ln>
        </p:spPr>
      </p:pic>
      <p:pic>
        <p:nvPicPr>
          <p:cNvPr id="610" name="Google Shape;610;p30"/>
          <p:cNvPicPr preferRelativeResize="0"/>
          <p:nvPr/>
        </p:nvPicPr>
        <p:blipFill rotWithShape="1">
          <a:blip r:embed="rId5">
            <a:alphaModFix/>
          </a:blip>
          <a:srcRect b="41125" l="13251" r="39389" t="31941"/>
          <a:stretch/>
        </p:blipFill>
        <p:spPr>
          <a:xfrm>
            <a:off x="5099522" y="4623703"/>
            <a:ext cx="1747985" cy="971241"/>
          </a:xfrm>
          <a:prstGeom prst="rect">
            <a:avLst/>
          </a:prstGeom>
          <a:noFill/>
          <a:ln>
            <a:noFill/>
          </a:ln>
        </p:spPr>
      </p:pic>
      <p:grpSp>
        <p:nvGrpSpPr>
          <p:cNvPr id="611" name="Google Shape;611;p30"/>
          <p:cNvGrpSpPr/>
          <p:nvPr/>
        </p:nvGrpSpPr>
        <p:grpSpPr>
          <a:xfrm>
            <a:off x="330813" y="5840746"/>
            <a:ext cx="6989106" cy="857746"/>
            <a:chOff x="259048" y="1692388"/>
            <a:chExt cx="6339900" cy="977823"/>
          </a:xfrm>
        </p:grpSpPr>
        <p:sp>
          <p:nvSpPr>
            <p:cNvPr id="612" name="Google Shape;612;p30"/>
            <p:cNvSpPr/>
            <p:nvPr/>
          </p:nvSpPr>
          <p:spPr>
            <a:xfrm>
              <a:off x="259048" y="1899211"/>
              <a:ext cx="6339900" cy="771000"/>
            </a:xfrm>
            <a:prstGeom prst="roundRect">
              <a:avLst>
                <a:gd fmla="val 16667" name="adj"/>
              </a:avLst>
            </a:prstGeom>
            <a:noFill/>
            <a:ln cap="flat" cmpd="sng" w="9525">
              <a:solidFill>
                <a:srgbClr val="E0AD2B"/>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It is thought to be secondary to altered mucosal immunity that leads to excessive IgA synthesis</a:t>
              </a:r>
              <a:r>
                <a:rPr baseline="30000" lang="ar" sz="1200">
                  <a:latin typeface="Mada"/>
                  <a:ea typeface="Mada"/>
                  <a:cs typeface="Mada"/>
                  <a:sym typeface="Mada"/>
                </a:rPr>
                <a:t>1</a:t>
              </a:r>
              <a:r>
                <a:rPr lang="ar" sz="1200">
                  <a:latin typeface="Mada"/>
                  <a:ea typeface="Mada"/>
                  <a:cs typeface="Mada"/>
                  <a:sym typeface="Mada"/>
                </a:rPr>
                <a:t> followed  by deposition in the glomeruli.</a:t>
              </a:r>
              <a:endParaRPr sz="1200">
                <a:latin typeface="Mada"/>
                <a:ea typeface="Mada"/>
                <a:cs typeface="Mada"/>
                <a:sym typeface="Mada"/>
              </a:endParaRPr>
            </a:p>
          </p:txBody>
        </p:sp>
        <p:sp>
          <p:nvSpPr>
            <p:cNvPr id="613" name="Google Shape;613;p30"/>
            <p:cNvSpPr/>
            <p:nvPr/>
          </p:nvSpPr>
          <p:spPr>
            <a:xfrm>
              <a:off x="485325" y="1692388"/>
              <a:ext cx="2115000" cy="397500"/>
            </a:xfrm>
            <a:prstGeom prst="flowChartAlternateProcess">
              <a:avLst/>
            </a:prstGeom>
            <a:solidFill>
              <a:srgbClr val="E0AD2B"/>
            </a:solid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Pathophysiology</a:t>
              </a:r>
              <a:endParaRPr b="1" sz="2000">
                <a:solidFill>
                  <a:srgbClr val="FFFFFF"/>
                </a:solidFill>
                <a:latin typeface="Mada"/>
                <a:ea typeface="Mada"/>
                <a:cs typeface="Mada"/>
                <a:sym typeface="Mada"/>
              </a:endParaRPr>
            </a:p>
          </p:txBody>
        </p:sp>
      </p:grpSp>
      <p:sp>
        <p:nvSpPr>
          <p:cNvPr id="614" name="Google Shape;614;p30"/>
          <p:cNvSpPr txBox="1"/>
          <p:nvPr/>
        </p:nvSpPr>
        <p:spPr>
          <a:xfrm>
            <a:off x="1072364" y="4337229"/>
            <a:ext cx="1500600" cy="264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900">
                <a:solidFill>
                  <a:srgbClr val="FFFFFF"/>
                </a:solidFill>
                <a:latin typeface="Mada"/>
                <a:ea typeface="Mada"/>
                <a:cs typeface="Mada"/>
                <a:sym typeface="Mada"/>
              </a:rPr>
              <a:t>LM:</a:t>
            </a:r>
            <a:endParaRPr b="1" sz="1900">
              <a:solidFill>
                <a:srgbClr val="FFFFFF"/>
              </a:solidFill>
              <a:latin typeface="Mada"/>
              <a:ea typeface="Mada"/>
              <a:cs typeface="Mada"/>
              <a:sym typeface="Mada"/>
            </a:endParaRPr>
          </a:p>
        </p:txBody>
      </p:sp>
      <p:sp>
        <p:nvSpPr>
          <p:cNvPr id="615" name="Google Shape;615;p30"/>
          <p:cNvSpPr txBox="1"/>
          <p:nvPr/>
        </p:nvSpPr>
        <p:spPr>
          <a:xfrm>
            <a:off x="5225307" y="4351609"/>
            <a:ext cx="1500600" cy="256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900">
                <a:solidFill>
                  <a:srgbClr val="FFFFFF"/>
                </a:solidFill>
                <a:latin typeface="Mada"/>
                <a:ea typeface="Mada"/>
                <a:cs typeface="Mada"/>
                <a:sym typeface="Mada"/>
              </a:rPr>
              <a:t>IF:</a:t>
            </a:r>
            <a:endParaRPr b="1" sz="1900">
              <a:solidFill>
                <a:srgbClr val="FFFFFF"/>
              </a:solidFill>
              <a:latin typeface="Mada"/>
              <a:ea typeface="Mada"/>
              <a:cs typeface="Mada"/>
              <a:sym typeface="Mada"/>
            </a:endParaRPr>
          </a:p>
        </p:txBody>
      </p:sp>
      <p:pic>
        <p:nvPicPr>
          <p:cNvPr id="616" name="Google Shape;616;p30"/>
          <p:cNvPicPr preferRelativeResize="0"/>
          <p:nvPr/>
        </p:nvPicPr>
        <p:blipFill rotWithShape="1">
          <a:blip r:embed="rId6">
            <a:alphaModFix/>
          </a:blip>
          <a:srcRect b="0" l="3861" r="7580" t="0"/>
          <a:stretch/>
        </p:blipFill>
        <p:spPr>
          <a:xfrm>
            <a:off x="2596800" y="8774500"/>
            <a:ext cx="770100" cy="507000"/>
          </a:xfrm>
          <a:prstGeom prst="ellipse">
            <a:avLst/>
          </a:prstGeom>
          <a:noFill/>
          <a:ln>
            <a:noFill/>
          </a:ln>
        </p:spPr>
      </p:pic>
      <p:sp>
        <p:nvSpPr>
          <p:cNvPr id="617" name="Google Shape;617;p30"/>
          <p:cNvSpPr txBox="1"/>
          <p:nvPr/>
        </p:nvSpPr>
        <p:spPr>
          <a:xfrm>
            <a:off x="217350" y="1417638"/>
            <a:ext cx="7125300" cy="2335500"/>
          </a:xfrm>
          <a:prstGeom prst="rect">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Most common type </a:t>
            </a:r>
            <a:r>
              <a:rPr lang="ar" sz="1200">
                <a:latin typeface="Mada"/>
                <a:ea typeface="Mada"/>
                <a:cs typeface="Mada"/>
                <a:sym typeface="Mada"/>
              </a:rPr>
              <a:t>of Primary GN in developed countries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accent4"/>
                </a:solidFill>
                <a:latin typeface="Mada"/>
                <a:ea typeface="Mada"/>
                <a:cs typeface="Mada"/>
                <a:sym typeface="Mada"/>
              </a:rPr>
              <a:t>IgA nephropathy tends to occur in children and young males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Can present actively and can be silent.</a:t>
            </a:r>
            <a:r>
              <a:rPr lang="ar" sz="1200">
                <a:solidFill>
                  <a:schemeClr val="accent4"/>
                </a:solidFill>
                <a:latin typeface="Mada"/>
                <a:ea typeface="Mada"/>
                <a:cs typeface="Mada"/>
                <a:sym typeface="Mada"/>
              </a:rPr>
              <a:t>asymptomatic microscopic haematuria or recurrent macroscopic haematuria following an upper respiratory or gastrointestinal viral infection. </a:t>
            </a:r>
            <a:endParaRPr sz="1200">
              <a:solidFill>
                <a:schemeClr val="accent4"/>
              </a:solidFill>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Surprisingly, recurrent macroscopic haematuria is a good prognostic sign, although this may be due to ‘lead- time bias’ , as patients with overt haematuria come to medical attention at an earlier stage of their illness.</a:t>
            </a:r>
            <a:endParaRPr sz="1200">
              <a:solidFill>
                <a:schemeClr val="accent4"/>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has a chronic course that may or may not worsen.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HSP </a:t>
            </a:r>
            <a:r>
              <a:rPr lang="ar" sz="1200">
                <a:latin typeface="Mada"/>
                <a:ea typeface="Mada"/>
                <a:cs typeface="Mada"/>
                <a:sym typeface="Mada"/>
              </a:rPr>
              <a:t>(Henoch-Schönlein purpura) is a </a:t>
            </a:r>
            <a:r>
              <a:rPr b="1" lang="ar" sz="1200">
                <a:latin typeface="Mada"/>
                <a:ea typeface="Mada"/>
                <a:cs typeface="Mada"/>
                <a:sym typeface="Mada"/>
              </a:rPr>
              <a:t>systemic </a:t>
            </a:r>
            <a:r>
              <a:rPr lang="ar" sz="1200">
                <a:latin typeface="Mada"/>
                <a:ea typeface="Mada"/>
                <a:cs typeface="Mada"/>
                <a:sym typeface="Mada"/>
              </a:rPr>
              <a:t>vasculitis caused by immune deposition of IgA in different organs; typically skin, bowel and kidneys.</a:t>
            </a:r>
            <a:endParaRPr sz="1200">
              <a:latin typeface="Mada"/>
              <a:ea typeface="Mada"/>
              <a:cs typeface="Mada"/>
              <a:sym typeface="Mada"/>
            </a:endParaRPr>
          </a:p>
        </p:txBody>
      </p:sp>
      <p:sp>
        <p:nvSpPr>
          <p:cNvPr id="618" name="Google Shape;618;p30"/>
          <p:cNvSpPr txBox="1"/>
          <p:nvPr/>
        </p:nvSpPr>
        <p:spPr>
          <a:xfrm>
            <a:off x="217361" y="915098"/>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General characteristics:</a:t>
            </a:r>
            <a:endParaRPr b="1" sz="2200">
              <a:solidFill>
                <a:schemeClr val="dk1"/>
              </a:solidFill>
              <a:highlight>
                <a:srgbClr val="FFF2CC"/>
              </a:highlight>
              <a:latin typeface="Mada"/>
              <a:ea typeface="Mada"/>
              <a:cs typeface="Mada"/>
              <a:sym typeface="Mada"/>
            </a:endParaRPr>
          </a:p>
        </p:txBody>
      </p:sp>
      <p:sp>
        <p:nvSpPr>
          <p:cNvPr id="619" name="Google Shape;619;p30"/>
          <p:cNvSpPr txBox="1"/>
          <p:nvPr/>
        </p:nvSpPr>
        <p:spPr>
          <a:xfrm>
            <a:off x="459750" y="49005"/>
            <a:ext cx="6640500" cy="8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IgA Nephropathy (Berger’s disease)/ HSP </a:t>
            </a:r>
            <a:r>
              <a:rPr b="1" lang="ar" sz="1800">
                <a:latin typeface="Mada"/>
                <a:ea typeface="Mada"/>
                <a:cs typeface="Mada"/>
                <a:sym typeface="Mada"/>
              </a:rPr>
              <a:t>(Henoch-Schönlein purpura) </a:t>
            </a:r>
            <a:r>
              <a:rPr b="1" baseline="30000" lang="ar" sz="1800">
                <a:latin typeface="Mada"/>
                <a:ea typeface="Mada"/>
                <a:cs typeface="Mada"/>
                <a:sym typeface="Mada"/>
              </a:rPr>
              <a:t>4</a:t>
            </a:r>
            <a:endParaRPr b="1" baseline="30000" sz="1800">
              <a:latin typeface="Mada"/>
              <a:ea typeface="Mada"/>
              <a:cs typeface="Mada"/>
              <a:sym typeface="Mada"/>
            </a:endParaRPr>
          </a:p>
        </p:txBody>
      </p:sp>
      <p:sp>
        <p:nvSpPr>
          <p:cNvPr id="620" name="Google Shape;620;p30"/>
          <p:cNvSpPr txBox="1"/>
          <p:nvPr/>
        </p:nvSpPr>
        <p:spPr>
          <a:xfrm>
            <a:off x="0" y="9760550"/>
            <a:ext cx="75600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900">
                <a:solidFill>
                  <a:srgbClr val="6AA84F"/>
                </a:solidFill>
                <a:latin typeface="Mada"/>
                <a:ea typeface="Mada"/>
                <a:cs typeface="Mada"/>
                <a:sym typeface="Mada"/>
              </a:rPr>
              <a:t>1- We have IgA mainly in the upper respiratory mucosa. If there is an abnormality in IgA synthesis and inflammation occur. abnormal  IgA secretion will increase → filtered by the kidney → trapped in the glomerulus → inflammation.</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2- Some pt might mention when they have URTI their urine becomes </a:t>
            </a:r>
            <a:r>
              <a:rPr lang="ar" sz="900">
                <a:solidFill>
                  <a:srgbClr val="6AA84F"/>
                </a:solidFill>
                <a:latin typeface="Mada"/>
                <a:ea typeface="Mada"/>
                <a:cs typeface="Mada"/>
                <a:sym typeface="Mada"/>
              </a:rPr>
              <a:t>darker</a:t>
            </a:r>
            <a:r>
              <a:rPr lang="ar" sz="900">
                <a:solidFill>
                  <a:srgbClr val="6AA84F"/>
                </a:solidFill>
                <a:latin typeface="Mada"/>
                <a:ea typeface="Mada"/>
                <a:cs typeface="Mada"/>
                <a:sym typeface="Mada"/>
              </a:rPr>
              <a:t> or cola like color.</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3- Synpharyngitic haematuria: intercurrently with an episode of </a:t>
            </a:r>
            <a:r>
              <a:rPr b="1" lang="ar" sz="900">
                <a:solidFill>
                  <a:srgbClr val="6AA84F"/>
                </a:solidFill>
                <a:latin typeface="Mada"/>
                <a:ea typeface="Mada"/>
                <a:cs typeface="Mada"/>
                <a:sym typeface="Mada"/>
              </a:rPr>
              <a:t>pharyngitis</a:t>
            </a:r>
            <a:r>
              <a:rPr lang="ar"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4-</a:t>
            </a:r>
            <a:r>
              <a:rPr lang="ar" sz="900">
                <a:solidFill>
                  <a:srgbClr val="6AA84F"/>
                </a:solidFill>
                <a:latin typeface="Mada"/>
                <a:ea typeface="Mada"/>
                <a:cs typeface="Mada"/>
                <a:sym typeface="Mada"/>
              </a:rPr>
              <a:t>when IgA affect the </a:t>
            </a:r>
            <a:r>
              <a:rPr b="1" lang="ar" sz="900">
                <a:solidFill>
                  <a:srgbClr val="6AA84F"/>
                </a:solidFill>
                <a:latin typeface="Mada"/>
                <a:ea typeface="Mada"/>
                <a:cs typeface="Mada"/>
                <a:sym typeface="Mada"/>
              </a:rPr>
              <a:t>kidney only</a:t>
            </a:r>
            <a:r>
              <a:rPr lang="ar" sz="900">
                <a:solidFill>
                  <a:srgbClr val="6AA84F"/>
                </a:solidFill>
                <a:latin typeface="Mada"/>
                <a:ea typeface="Mada"/>
                <a:cs typeface="Mada"/>
                <a:sym typeface="Mada"/>
              </a:rPr>
              <a:t> this is called IgA nephropathy, while HSP is systemic IgA disorder, in which the skin, kidney and other organs will be affected</a:t>
            </a:r>
            <a:endParaRPr sz="900">
              <a:solidFill>
                <a:srgbClr val="6AA84F"/>
              </a:solidFill>
              <a:latin typeface="Mada"/>
              <a:ea typeface="Mada"/>
              <a:cs typeface="Mada"/>
              <a:sym typeface="Mada"/>
            </a:endParaRPr>
          </a:p>
        </p:txBody>
      </p:sp>
      <p:sp>
        <p:nvSpPr>
          <p:cNvPr id="621" name="Google Shape;621;p30"/>
          <p:cNvSpPr txBox="1"/>
          <p:nvPr/>
        </p:nvSpPr>
        <p:spPr>
          <a:xfrm>
            <a:off x="4648562" y="8718400"/>
            <a:ext cx="2649900" cy="6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Commonly picked up </a:t>
            </a:r>
            <a:r>
              <a:rPr b="1" lang="ar" sz="1200">
                <a:latin typeface="Mada"/>
                <a:ea typeface="Mada"/>
                <a:cs typeface="Mada"/>
                <a:sym typeface="Mada"/>
              </a:rPr>
              <a:t>incidentally </a:t>
            </a:r>
            <a:r>
              <a:rPr lang="ar" sz="1200">
                <a:latin typeface="Mada"/>
                <a:ea typeface="Mada"/>
                <a:cs typeface="Mada"/>
                <a:sym typeface="Mada"/>
              </a:rPr>
              <a:t>by finding abnormal urine analysis (Hematuria +/- Proteinuria) done for other reasons with no symptoms; e.g. pre-employment investigations.</a:t>
            </a:r>
            <a:endParaRPr sz="1200">
              <a:latin typeface="Mada"/>
              <a:ea typeface="Mada"/>
              <a:cs typeface="Mada"/>
              <a:sym typeface="Mada"/>
            </a:endParaRPr>
          </a:p>
        </p:txBody>
      </p:sp>
      <p:sp>
        <p:nvSpPr>
          <p:cNvPr id="622" name="Google Shape;622;p30"/>
          <p:cNvSpPr/>
          <p:nvPr/>
        </p:nvSpPr>
        <p:spPr>
          <a:xfrm>
            <a:off x="4443850" y="7325600"/>
            <a:ext cx="182100" cy="1686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31"/>
          <p:cNvSpPr txBox="1"/>
          <p:nvPr/>
        </p:nvSpPr>
        <p:spPr>
          <a:xfrm>
            <a:off x="459750" y="49001"/>
            <a:ext cx="6640500" cy="81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IgA Nephropathy (Berger’s disease)/ HSP </a:t>
            </a:r>
            <a:r>
              <a:rPr b="1" lang="ar" sz="1800">
                <a:latin typeface="Mada"/>
                <a:ea typeface="Mada"/>
                <a:cs typeface="Mada"/>
                <a:sym typeface="Mada"/>
              </a:rPr>
              <a:t>(Henoch-Schönlein purpura)</a:t>
            </a:r>
            <a:endParaRPr b="1" sz="1800">
              <a:latin typeface="Mada"/>
              <a:ea typeface="Mada"/>
              <a:cs typeface="Mada"/>
              <a:sym typeface="Mada"/>
            </a:endParaRPr>
          </a:p>
        </p:txBody>
      </p:sp>
      <p:sp>
        <p:nvSpPr>
          <p:cNvPr id="628" name="Google Shape;628;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629" name="Google Shape;629;p31"/>
          <p:cNvCxnSpPr/>
          <p:nvPr/>
        </p:nvCxnSpPr>
        <p:spPr>
          <a:xfrm flipH="1" rot="10800000">
            <a:off x="1366513" y="91510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630" name="Google Shape;630;p3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31" name="Google Shape;631;p31"/>
          <p:cNvSpPr txBox="1"/>
          <p:nvPr/>
        </p:nvSpPr>
        <p:spPr>
          <a:xfrm>
            <a:off x="4239450" y="1463959"/>
            <a:ext cx="3049200" cy="24987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There is really no effective immunosuppressive therapy except in severe cases where it can be tried.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t>
            </a:r>
            <a:r>
              <a:rPr lang="ar" sz="1200">
                <a:latin typeface="Mada"/>
                <a:ea typeface="Mada"/>
                <a:cs typeface="Mada"/>
                <a:sym typeface="Mada"/>
              </a:rPr>
              <a:t>ost important treatment is to control the blood pressure which also decreases the proteinuria. Severe proteinuria is treated with ACEi or ARB.</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accent4"/>
                </a:solidFill>
                <a:latin typeface="Mada"/>
                <a:ea typeface="Mada"/>
                <a:cs typeface="Mada"/>
                <a:sym typeface="Mada"/>
              </a:rPr>
              <a:t>All patients, with or without hypertension and proteinuria, should receive an ACE inhibitor or an AII- RA, to reduce proteinuria and preserve renal function.</a:t>
            </a:r>
            <a:endParaRPr sz="1200">
              <a:solidFill>
                <a:schemeClr val="accent4"/>
              </a:solidFill>
              <a:latin typeface="Mada"/>
              <a:ea typeface="Mada"/>
              <a:cs typeface="Mada"/>
              <a:sym typeface="Mada"/>
            </a:endParaRPr>
          </a:p>
        </p:txBody>
      </p:sp>
      <p:sp>
        <p:nvSpPr>
          <p:cNvPr id="632" name="Google Shape;632;p31"/>
          <p:cNvSpPr txBox="1"/>
          <p:nvPr/>
        </p:nvSpPr>
        <p:spPr>
          <a:xfrm>
            <a:off x="258850" y="1769776"/>
            <a:ext cx="3049200" cy="24987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diagnosis is made by finding abnormal</a:t>
            </a:r>
            <a:r>
              <a:rPr b="1" lang="ar" sz="1200">
                <a:latin typeface="Mada"/>
                <a:ea typeface="Mada"/>
                <a:cs typeface="Mada"/>
                <a:sym typeface="Mada"/>
              </a:rPr>
              <a:t> deposition of IgA </a:t>
            </a:r>
            <a:r>
              <a:rPr lang="ar" sz="1200">
                <a:latin typeface="Mada"/>
                <a:ea typeface="Mada"/>
                <a:cs typeface="Mada"/>
                <a:sym typeface="Mada"/>
              </a:rPr>
              <a:t>immunoglobulin in the Glomeruli, it elicits a local inflammatory response in the glomerular mesangium (mesangial expansion)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Needs kidney biopsy to reach the diagnosis</a:t>
            </a:r>
            <a:endParaRPr sz="1200">
              <a:latin typeface="Mada"/>
              <a:ea typeface="Mada"/>
              <a:cs typeface="Mada"/>
              <a:sym typeface="Mada"/>
            </a:endParaRPr>
          </a:p>
        </p:txBody>
      </p:sp>
      <p:cxnSp>
        <p:nvCxnSpPr>
          <p:cNvPr id="633" name="Google Shape;633;p31"/>
          <p:cNvCxnSpPr>
            <a:stCxn id="634" idx="0"/>
            <a:endCxn id="631" idx="0"/>
          </p:cNvCxnSpPr>
          <p:nvPr/>
        </p:nvCxnSpPr>
        <p:spPr>
          <a:xfrm rot="-5400000">
            <a:off x="4176166" y="1077043"/>
            <a:ext cx="1200900" cy="1974900"/>
          </a:xfrm>
          <a:prstGeom prst="bentConnector3">
            <a:avLst>
              <a:gd fmla="val 119836" name="adj1"/>
            </a:avLst>
          </a:prstGeom>
          <a:noFill/>
          <a:ln cap="flat" cmpd="sng" w="9525">
            <a:solidFill>
              <a:srgbClr val="FFE599"/>
            </a:solidFill>
            <a:prstDash val="solid"/>
            <a:round/>
            <a:headEnd len="med" w="med" type="none"/>
            <a:tailEnd len="med" w="med" type="triangle"/>
          </a:ln>
        </p:spPr>
      </p:cxnSp>
      <p:cxnSp>
        <p:nvCxnSpPr>
          <p:cNvPr id="635" name="Google Shape;635;p31"/>
          <p:cNvCxnSpPr>
            <a:stCxn id="634" idx="4"/>
            <a:endCxn id="632" idx="2"/>
          </p:cNvCxnSpPr>
          <p:nvPr/>
        </p:nvCxnSpPr>
        <p:spPr>
          <a:xfrm rot="5400000">
            <a:off x="2390866" y="2870246"/>
            <a:ext cx="790800" cy="2005800"/>
          </a:xfrm>
          <a:prstGeom prst="bentConnector3">
            <a:avLst>
              <a:gd fmla="val 130103" name="adj1"/>
            </a:avLst>
          </a:prstGeom>
          <a:noFill/>
          <a:ln cap="flat" cmpd="sng" w="9525">
            <a:solidFill>
              <a:srgbClr val="FFE599"/>
            </a:solidFill>
            <a:prstDash val="solid"/>
            <a:round/>
            <a:headEnd len="med" w="med" type="none"/>
            <a:tailEnd len="med" w="med" type="triangle"/>
          </a:ln>
        </p:spPr>
      </p:cxnSp>
      <p:sp>
        <p:nvSpPr>
          <p:cNvPr id="636" name="Google Shape;636;p31"/>
          <p:cNvSpPr txBox="1"/>
          <p:nvPr/>
        </p:nvSpPr>
        <p:spPr>
          <a:xfrm>
            <a:off x="852850" y="1189121"/>
            <a:ext cx="1861200" cy="56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Diagnosis</a:t>
            </a:r>
            <a:endParaRPr>
              <a:solidFill>
                <a:schemeClr val="accent3"/>
              </a:solidFill>
            </a:endParaRPr>
          </a:p>
        </p:txBody>
      </p:sp>
      <p:sp>
        <p:nvSpPr>
          <p:cNvPr id="637" name="Google Shape;637;p31"/>
          <p:cNvSpPr txBox="1"/>
          <p:nvPr/>
        </p:nvSpPr>
        <p:spPr>
          <a:xfrm>
            <a:off x="4895686" y="3962665"/>
            <a:ext cx="1861200" cy="56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treatment</a:t>
            </a:r>
            <a:endParaRPr>
              <a:solidFill>
                <a:schemeClr val="accent3"/>
              </a:solidFill>
            </a:endParaRPr>
          </a:p>
        </p:txBody>
      </p:sp>
      <p:grpSp>
        <p:nvGrpSpPr>
          <p:cNvPr id="638" name="Google Shape;638;p31"/>
          <p:cNvGrpSpPr/>
          <p:nvPr/>
        </p:nvGrpSpPr>
        <p:grpSpPr>
          <a:xfrm>
            <a:off x="3404116" y="2664943"/>
            <a:ext cx="770100" cy="812803"/>
            <a:chOff x="729961" y="2745252"/>
            <a:chExt cx="770100" cy="741000"/>
          </a:xfrm>
        </p:grpSpPr>
        <p:grpSp>
          <p:nvGrpSpPr>
            <p:cNvPr id="639" name="Google Shape;639;p31"/>
            <p:cNvGrpSpPr/>
            <p:nvPr/>
          </p:nvGrpSpPr>
          <p:grpSpPr>
            <a:xfrm>
              <a:off x="947561" y="2947866"/>
              <a:ext cx="334886" cy="335791"/>
              <a:chOff x="-28467625" y="2331750"/>
              <a:chExt cx="296150" cy="296950"/>
            </a:xfrm>
          </p:grpSpPr>
          <p:sp>
            <p:nvSpPr>
              <p:cNvPr id="640" name="Google Shape;640;p31"/>
              <p:cNvSpPr/>
              <p:nvPr/>
            </p:nvSpPr>
            <p:spPr>
              <a:xfrm>
                <a:off x="-28467625" y="2331750"/>
                <a:ext cx="296150" cy="296950"/>
              </a:xfrm>
              <a:custGeom>
                <a:rect b="b" l="l" r="r" t="t"/>
                <a:pathLst>
                  <a:path extrusionOk="0" h="11878" w="11846">
                    <a:moveTo>
                      <a:pt x="1733" y="3466"/>
                    </a:moveTo>
                    <a:cubicBezTo>
                      <a:pt x="1922" y="3466"/>
                      <a:pt x="2080" y="3624"/>
                      <a:pt x="2080" y="3813"/>
                    </a:cubicBezTo>
                    <a:cubicBezTo>
                      <a:pt x="2080" y="4002"/>
                      <a:pt x="1922" y="4159"/>
                      <a:pt x="1733" y="4159"/>
                    </a:cubicBezTo>
                    <a:lnTo>
                      <a:pt x="693" y="4159"/>
                    </a:lnTo>
                    <a:lnTo>
                      <a:pt x="693" y="3466"/>
                    </a:lnTo>
                    <a:close/>
                    <a:moveTo>
                      <a:pt x="1418" y="4821"/>
                    </a:moveTo>
                    <a:lnTo>
                      <a:pt x="1418" y="6963"/>
                    </a:lnTo>
                    <a:lnTo>
                      <a:pt x="693" y="6963"/>
                    </a:lnTo>
                    <a:lnTo>
                      <a:pt x="693" y="4821"/>
                    </a:lnTo>
                    <a:close/>
                    <a:moveTo>
                      <a:pt x="1733" y="7656"/>
                    </a:moveTo>
                    <a:cubicBezTo>
                      <a:pt x="1922" y="7656"/>
                      <a:pt x="2080" y="7814"/>
                      <a:pt x="2080" y="8034"/>
                    </a:cubicBezTo>
                    <a:cubicBezTo>
                      <a:pt x="2080" y="8223"/>
                      <a:pt x="1922" y="8381"/>
                      <a:pt x="1733" y="8381"/>
                    </a:cubicBezTo>
                    <a:lnTo>
                      <a:pt x="693" y="8381"/>
                    </a:lnTo>
                    <a:lnTo>
                      <a:pt x="693" y="7656"/>
                    </a:lnTo>
                    <a:close/>
                    <a:moveTo>
                      <a:pt x="9389" y="2080"/>
                    </a:moveTo>
                    <a:cubicBezTo>
                      <a:pt x="9609" y="2080"/>
                      <a:pt x="9767" y="2237"/>
                      <a:pt x="9767" y="2426"/>
                    </a:cubicBezTo>
                    <a:lnTo>
                      <a:pt x="9767" y="9389"/>
                    </a:lnTo>
                    <a:cubicBezTo>
                      <a:pt x="9767" y="9610"/>
                      <a:pt x="9609" y="9767"/>
                      <a:pt x="9389" y="9767"/>
                    </a:cubicBezTo>
                    <a:lnTo>
                      <a:pt x="2426" y="9767"/>
                    </a:lnTo>
                    <a:cubicBezTo>
                      <a:pt x="2237" y="9767"/>
                      <a:pt x="2080" y="9610"/>
                      <a:pt x="2080" y="9389"/>
                    </a:cubicBezTo>
                    <a:lnTo>
                      <a:pt x="2080" y="9011"/>
                    </a:lnTo>
                    <a:cubicBezTo>
                      <a:pt x="2458" y="8853"/>
                      <a:pt x="2773" y="8507"/>
                      <a:pt x="2773" y="8034"/>
                    </a:cubicBezTo>
                    <a:cubicBezTo>
                      <a:pt x="2773" y="7562"/>
                      <a:pt x="2521" y="7184"/>
                      <a:pt x="2080" y="7026"/>
                    </a:cubicBezTo>
                    <a:lnTo>
                      <a:pt x="2080" y="4789"/>
                    </a:lnTo>
                    <a:cubicBezTo>
                      <a:pt x="2458" y="4632"/>
                      <a:pt x="2773" y="4285"/>
                      <a:pt x="2773" y="3813"/>
                    </a:cubicBezTo>
                    <a:cubicBezTo>
                      <a:pt x="2773" y="3340"/>
                      <a:pt x="2521" y="2994"/>
                      <a:pt x="2080" y="2836"/>
                    </a:cubicBezTo>
                    <a:lnTo>
                      <a:pt x="2080" y="2426"/>
                    </a:lnTo>
                    <a:cubicBezTo>
                      <a:pt x="2080" y="2237"/>
                      <a:pt x="2237" y="2080"/>
                      <a:pt x="2426" y="2080"/>
                    </a:cubicBezTo>
                    <a:close/>
                    <a:moveTo>
                      <a:pt x="9389" y="694"/>
                    </a:moveTo>
                    <a:cubicBezTo>
                      <a:pt x="10334" y="694"/>
                      <a:pt x="11121" y="1481"/>
                      <a:pt x="11121" y="2426"/>
                    </a:cubicBezTo>
                    <a:lnTo>
                      <a:pt x="11121" y="9389"/>
                    </a:lnTo>
                    <a:cubicBezTo>
                      <a:pt x="11121" y="10334"/>
                      <a:pt x="10334" y="11122"/>
                      <a:pt x="9389" y="11122"/>
                    </a:cubicBezTo>
                    <a:lnTo>
                      <a:pt x="2426" y="11122"/>
                    </a:lnTo>
                    <a:cubicBezTo>
                      <a:pt x="1481" y="11122"/>
                      <a:pt x="693" y="10334"/>
                      <a:pt x="693" y="9389"/>
                    </a:cubicBezTo>
                    <a:lnTo>
                      <a:pt x="693" y="9042"/>
                    </a:lnTo>
                    <a:lnTo>
                      <a:pt x="1418" y="9042"/>
                    </a:lnTo>
                    <a:lnTo>
                      <a:pt x="1418" y="9389"/>
                    </a:lnTo>
                    <a:cubicBezTo>
                      <a:pt x="1418" y="9988"/>
                      <a:pt x="1891" y="10429"/>
                      <a:pt x="2426" y="10429"/>
                    </a:cubicBezTo>
                    <a:lnTo>
                      <a:pt x="9389" y="10429"/>
                    </a:lnTo>
                    <a:cubicBezTo>
                      <a:pt x="9987" y="10429"/>
                      <a:pt x="10428" y="9956"/>
                      <a:pt x="10428" y="9389"/>
                    </a:cubicBezTo>
                    <a:lnTo>
                      <a:pt x="10428" y="2426"/>
                    </a:lnTo>
                    <a:cubicBezTo>
                      <a:pt x="10428" y="1828"/>
                      <a:pt x="9956" y="1418"/>
                      <a:pt x="9389" y="1418"/>
                    </a:cubicBezTo>
                    <a:lnTo>
                      <a:pt x="2426" y="1418"/>
                    </a:lnTo>
                    <a:cubicBezTo>
                      <a:pt x="1828" y="1418"/>
                      <a:pt x="1418" y="1891"/>
                      <a:pt x="1418" y="2426"/>
                    </a:cubicBezTo>
                    <a:lnTo>
                      <a:pt x="1418" y="2773"/>
                    </a:lnTo>
                    <a:lnTo>
                      <a:pt x="693" y="2773"/>
                    </a:lnTo>
                    <a:lnTo>
                      <a:pt x="693" y="2426"/>
                    </a:lnTo>
                    <a:cubicBezTo>
                      <a:pt x="693" y="1481"/>
                      <a:pt x="1481" y="694"/>
                      <a:pt x="2426" y="694"/>
                    </a:cubicBezTo>
                    <a:close/>
                    <a:moveTo>
                      <a:pt x="2426" y="1"/>
                    </a:moveTo>
                    <a:cubicBezTo>
                      <a:pt x="1103" y="1"/>
                      <a:pt x="0" y="1103"/>
                      <a:pt x="0" y="2426"/>
                    </a:cubicBezTo>
                    <a:lnTo>
                      <a:pt x="0" y="3151"/>
                    </a:lnTo>
                    <a:lnTo>
                      <a:pt x="0" y="4506"/>
                    </a:lnTo>
                    <a:lnTo>
                      <a:pt x="0" y="7341"/>
                    </a:lnTo>
                    <a:lnTo>
                      <a:pt x="0" y="8727"/>
                    </a:lnTo>
                    <a:lnTo>
                      <a:pt x="0" y="9452"/>
                    </a:lnTo>
                    <a:cubicBezTo>
                      <a:pt x="0" y="10775"/>
                      <a:pt x="1103" y="11878"/>
                      <a:pt x="2426" y="11878"/>
                    </a:cubicBezTo>
                    <a:lnTo>
                      <a:pt x="9389" y="11878"/>
                    </a:lnTo>
                    <a:cubicBezTo>
                      <a:pt x="10743" y="11878"/>
                      <a:pt x="11846" y="10775"/>
                      <a:pt x="11846" y="9452"/>
                    </a:cubicBezTo>
                    <a:lnTo>
                      <a:pt x="11846" y="2458"/>
                    </a:lnTo>
                    <a:cubicBezTo>
                      <a:pt x="11846" y="1103"/>
                      <a:pt x="10743" y="1"/>
                      <a:pt x="9389"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1"/>
              <p:cNvSpPr/>
              <p:nvPr/>
            </p:nvSpPr>
            <p:spPr>
              <a:xfrm>
                <a:off x="-28371550" y="2419175"/>
                <a:ext cx="121325" cy="121325"/>
              </a:xfrm>
              <a:custGeom>
                <a:rect b="b" l="l" r="r" t="t"/>
                <a:pathLst>
                  <a:path extrusionOk="0" h="4853" w="4853">
                    <a:moveTo>
                      <a:pt x="2773" y="662"/>
                    </a:moveTo>
                    <a:lnTo>
                      <a:pt x="2773" y="1670"/>
                    </a:lnTo>
                    <a:cubicBezTo>
                      <a:pt x="2773" y="1891"/>
                      <a:pt x="2931" y="2048"/>
                      <a:pt x="3120" y="2048"/>
                    </a:cubicBezTo>
                    <a:lnTo>
                      <a:pt x="4159" y="2048"/>
                    </a:lnTo>
                    <a:lnTo>
                      <a:pt x="4159" y="2741"/>
                    </a:lnTo>
                    <a:lnTo>
                      <a:pt x="3120" y="2741"/>
                    </a:lnTo>
                    <a:cubicBezTo>
                      <a:pt x="2931" y="2741"/>
                      <a:pt x="2773" y="2899"/>
                      <a:pt x="2773" y="3120"/>
                    </a:cubicBezTo>
                    <a:lnTo>
                      <a:pt x="2773" y="4128"/>
                    </a:lnTo>
                    <a:lnTo>
                      <a:pt x="2049" y="4128"/>
                    </a:lnTo>
                    <a:lnTo>
                      <a:pt x="2049" y="3120"/>
                    </a:lnTo>
                    <a:cubicBezTo>
                      <a:pt x="2049" y="2899"/>
                      <a:pt x="1891" y="2741"/>
                      <a:pt x="1702" y="2741"/>
                    </a:cubicBezTo>
                    <a:lnTo>
                      <a:pt x="662" y="2741"/>
                    </a:lnTo>
                    <a:lnTo>
                      <a:pt x="662" y="2048"/>
                    </a:lnTo>
                    <a:lnTo>
                      <a:pt x="1702" y="2048"/>
                    </a:lnTo>
                    <a:cubicBezTo>
                      <a:pt x="1891" y="2048"/>
                      <a:pt x="2049" y="1891"/>
                      <a:pt x="2049" y="1670"/>
                    </a:cubicBezTo>
                    <a:lnTo>
                      <a:pt x="2049" y="662"/>
                    </a:lnTo>
                    <a:close/>
                    <a:moveTo>
                      <a:pt x="1734" y="1"/>
                    </a:moveTo>
                    <a:cubicBezTo>
                      <a:pt x="1545" y="1"/>
                      <a:pt x="1387" y="158"/>
                      <a:pt x="1387" y="347"/>
                    </a:cubicBezTo>
                    <a:lnTo>
                      <a:pt x="1387" y="1387"/>
                    </a:lnTo>
                    <a:lnTo>
                      <a:pt x="347" y="1387"/>
                    </a:lnTo>
                    <a:cubicBezTo>
                      <a:pt x="158" y="1387"/>
                      <a:pt x="1" y="1544"/>
                      <a:pt x="1" y="1733"/>
                    </a:cubicBezTo>
                    <a:lnTo>
                      <a:pt x="1" y="3120"/>
                    </a:lnTo>
                    <a:cubicBezTo>
                      <a:pt x="1" y="3309"/>
                      <a:pt x="158" y="3466"/>
                      <a:pt x="347" y="3466"/>
                    </a:cubicBezTo>
                    <a:lnTo>
                      <a:pt x="1387" y="3466"/>
                    </a:lnTo>
                    <a:lnTo>
                      <a:pt x="1387" y="4474"/>
                    </a:lnTo>
                    <a:cubicBezTo>
                      <a:pt x="1387" y="4695"/>
                      <a:pt x="1545" y="4852"/>
                      <a:pt x="1734" y="4852"/>
                    </a:cubicBezTo>
                    <a:lnTo>
                      <a:pt x="3120" y="4852"/>
                    </a:lnTo>
                    <a:cubicBezTo>
                      <a:pt x="3309" y="4852"/>
                      <a:pt x="3466" y="4695"/>
                      <a:pt x="3466" y="4474"/>
                    </a:cubicBezTo>
                    <a:lnTo>
                      <a:pt x="3466" y="3466"/>
                    </a:lnTo>
                    <a:lnTo>
                      <a:pt x="4506" y="3466"/>
                    </a:lnTo>
                    <a:cubicBezTo>
                      <a:pt x="4695" y="3466"/>
                      <a:pt x="4853" y="3309"/>
                      <a:pt x="4853" y="3120"/>
                    </a:cubicBezTo>
                    <a:lnTo>
                      <a:pt x="4853" y="1733"/>
                    </a:lnTo>
                    <a:cubicBezTo>
                      <a:pt x="4853" y="1544"/>
                      <a:pt x="4695" y="1387"/>
                      <a:pt x="4506" y="1387"/>
                    </a:cubicBezTo>
                    <a:lnTo>
                      <a:pt x="3466" y="1387"/>
                    </a:lnTo>
                    <a:lnTo>
                      <a:pt x="3466" y="347"/>
                    </a:lnTo>
                    <a:cubicBezTo>
                      <a:pt x="3466" y="158"/>
                      <a:pt x="3309" y="1"/>
                      <a:pt x="3120" y="1"/>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31"/>
            <p:cNvSpPr/>
            <p:nvPr/>
          </p:nvSpPr>
          <p:spPr>
            <a:xfrm>
              <a:off x="729961" y="2745252"/>
              <a:ext cx="770100" cy="741000"/>
            </a:xfrm>
            <a:prstGeom prst="ellipse">
              <a:avLst/>
            </a:prstGeom>
            <a:noFill/>
            <a:ln cap="flat" cmpd="sng" w="666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2" name="Google Shape;642;p31"/>
          <p:cNvSpPr txBox="1"/>
          <p:nvPr/>
        </p:nvSpPr>
        <p:spPr>
          <a:xfrm>
            <a:off x="445945" y="5156301"/>
            <a:ext cx="6668100" cy="62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Post streptococcal glomerulonephritis (</a:t>
            </a:r>
            <a:r>
              <a:rPr b="1" lang="ar" sz="2200">
                <a:latin typeface="Mada"/>
                <a:ea typeface="Mada"/>
                <a:cs typeface="Mada"/>
                <a:sym typeface="Mada"/>
              </a:rPr>
              <a:t>PSGN</a:t>
            </a:r>
            <a:r>
              <a:rPr b="1" lang="ar" sz="2600">
                <a:latin typeface="Mada"/>
                <a:ea typeface="Mada"/>
                <a:cs typeface="Mada"/>
                <a:sym typeface="Mada"/>
              </a:rPr>
              <a:t>)</a:t>
            </a:r>
            <a:endParaRPr b="1" sz="2600">
              <a:latin typeface="Mada"/>
              <a:ea typeface="Mada"/>
              <a:cs typeface="Mada"/>
              <a:sym typeface="Mada"/>
            </a:endParaRPr>
          </a:p>
        </p:txBody>
      </p:sp>
      <p:cxnSp>
        <p:nvCxnSpPr>
          <p:cNvPr id="643" name="Google Shape;643;p31"/>
          <p:cNvCxnSpPr/>
          <p:nvPr/>
        </p:nvCxnSpPr>
        <p:spPr>
          <a:xfrm>
            <a:off x="3487700" y="7770974"/>
            <a:ext cx="572100" cy="709200"/>
          </a:xfrm>
          <a:prstGeom prst="straightConnector1">
            <a:avLst/>
          </a:prstGeom>
          <a:noFill/>
          <a:ln cap="flat" cmpd="sng" w="66675">
            <a:solidFill>
              <a:srgbClr val="EED18A"/>
            </a:solidFill>
            <a:prstDash val="solid"/>
            <a:miter lim="800000"/>
            <a:headEnd len="sm" w="sm" type="none"/>
            <a:tailEnd len="sm" w="sm" type="none"/>
          </a:ln>
        </p:spPr>
      </p:cxnSp>
      <p:cxnSp>
        <p:nvCxnSpPr>
          <p:cNvPr id="644" name="Google Shape;644;p31"/>
          <p:cNvCxnSpPr/>
          <p:nvPr/>
        </p:nvCxnSpPr>
        <p:spPr>
          <a:xfrm flipH="1" rot="10800000">
            <a:off x="3487700" y="7154696"/>
            <a:ext cx="343800" cy="330300"/>
          </a:xfrm>
          <a:prstGeom prst="straightConnector1">
            <a:avLst/>
          </a:prstGeom>
          <a:noFill/>
          <a:ln cap="flat" cmpd="sng" w="66675">
            <a:solidFill>
              <a:srgbClr val="FCF6E9"/>
            </a:solidFill>
            <a:prstDash val="solid"/>
            <a:miter lim="800000"/>
            <a:headEnd len="sm" w="sm" type="none"/>
            <a:tailEnd len="sm" w="sm" type="none"/>
          </a:ln>
        </p:spPr>
      </p:cxnSp>
      <p:sp>
        <p:nvSpPr>
          <p:cNvPr id="645" name="Google Shape;645;p31"/>
          <p:cNvSpPr/>
          <p:nvPr/>
        </p:nvSpPr>
        <p:spPr>
          <a:xfrm>
            <a:off x="3898965" y="6745715"/>
            <a:ext cx="426300" cy="506100"/>
          </a:xfrm>
          <a:prstGeom prst="ellipse">
            <a:avLst/>
          </a:prstGeom>
          <a:solidFill>
            <a:srgbClr val="FFFFFF"/>
          </a:solidFill>
          <a:ln cap="flat" cmpd="sng" w="38100">
            <a:solidFill>
              <a:srgbClr val="FCF6E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ar">
                <a:solidFill>
                  <a:srgbClr val="3F3F3F"/>
                </a:solidFill>
                <a:latin typeface="Mada"/>
                <a:ea typeface="Mada"/>
                <a:cs typeface="Mada"/>
                <a:sym typeface="Mada"/>
              </a:rPr>
              <a:t>1</a:t>
            </a:r>
            <a:endParaRPr i="0" sz="1400" u="none" cap="none" strike="noStrike">
              <a:solidFill>
                <a:srgbClr val="3F3F3F"/>
              </a:solidFill>
              <a:latin typeface="Mada"/>
              <a:ea typeface="Mada"/>
              <a:cs typeface="Mada"/>
              <a:sym typeface="Mada"/>
            </a:endParaRPr>
          </a:p>
        </p:txBody>
      </p:sp>
      <p:sp>
        <p:nvSpPr>
          <p:cNvPr id="646" name="Google Shape;646;p31"/>
          <p:cNvSpPr/>
          <p:nvPr/>
        </p:nvSpPr>
        <p:spPr>
          <a:xfrm>
            <a:off x="3003510" y="7375279"/>
            <a:ext cx="426300" cy="506100"/>
          </a:xfrm>
          <a:prstGeom prst="ellipse">
            <a:avLst/>
          </a:prstGeom>
          <a:solidFill>
            <a:srgbClr val="FFFFFF"/>
          </a:solidFill>
          <a:ln cap="flat" cmpd="sng" w="38100">
            <a:solidFill>
              <a:srgbClr val="EED1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ar">
                <a:solidFill>
                  <a:srgbClr val="3F3F3F"/>
                </a:solidFill>
                <a:latin typeface="Mada"/>
                <a:ea typeface="Mada"/>
                <a:cs typeface="Mada"/>
                <a:sym typeface="Mada"/>
              </a:rPr>
              <a:t>2</a:t>
            </a:r>
            <a:endParaRPr i="0" sz="1400" u="none" cap="none" strike="noStrike">
              <a:solidFill>
                <a:srgbClr val="3F3F3F"/>
              </a:solidFill>
              <a:latin typeface="Mada"/>
              <a:ea typeface="Mada"/>
              <a:cs typeface="Mada"/>
              <a:sym typeface="Mada"/>
            </a:endParaRPr>
          </a:p>
        </p:txBody>
      </p:sp>
      <p:sp>
        <p:nvSpPr>
          <p:cNvPr id="647" name="Google Shape;647;p31"/>
          <p:cNvSpPr/>
          <p:nvPr/>
        </p:nvSpPr>
        <p:spPr>
          <a:xfrm>
            <a:off x="4161087" y="8479927"/>
            <a:ext cx="426300" cy="506100"/>
          </a:xfrm>
          <a:prstGeom prst="ellipse">
            <a:avLst/>
          </a:prstGeom>
          <a:solidFill>
            <a:srgbClr val="FFFFFF"/>
          </a:solidFill>
          <a:ln cap="flat" cmpd="sng" w="38100">
            <a:solidFill>
              <a:srgbClr val="E0AD2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ar">
                <a:solidFill>
                  <a:srgbClr val="3F3F3F"/>
                </a:solidFill>
                <a:latin typeface="Mada"/>
                <a:ea typeface="Mada"/>
                <a:cs typeface="Mada"/>
                <a:sym typeface="Mada"/>
              </a:rPr>
              <a:t>3</a:t>
            </a:r>
            <a:endParaRPr i="0" sz="1400" u="none" cap="none" strike="noStrike">
              <a:solidFill>
                <a:srgbClr val="3F3F3F"/>
              </a:solidFill>
              <a:latin typeface="Mada"/>
              <a:ea typeface="Mada"/>
              <a:cs typeface="Mada"/>
              <a:sym typeface="Mada"/>
            </a:endParaRPr>
          </a:p>
        </p:txBody>
      </p:sp>
      <p:sp>
        <p:nvSpPr>
          <p:cNvPr id="648" name="Google Shape;648;p31"/>
          <p:cNvSpPr/>
          <p:nvPr/>
        </p:nvSpPr>
        <p:spPr>
          <a:xfrm>
            <a:off x="4594513" y="6473750"/>
            <a:ext cx="2390174" cy="1011375"/>
          </a:xfrm>
          <a:custGeom>
            <a:rect b="b" l="l" r="r" t="t"/>
            <a:pathLst>
              <a:path extrusionOk="0" h="1233384" w="2897180">
                <a:moveTo>
                  <a:pt x="503125" y="0"/>
                </a:moveTo>
                <a:lnTo>
                  <a:pt x="2691612" y="0"/>
                </a:lnTo>
                <a:cubicBezTo>
                  <a:pt x="2805144" y="0"/>
                  <a:pt x="2897180" y="92036"/>
                  <a:pt x="2897180" y="205568"/>
                </a:cubicBezTo>
                <a:lnTo>
                  <a:pt x="2897180" y="1027816"/>
                </a:lnTo>
                <a:cubicBezTo>
                  <a:pt x="2897180" y="1141348"/>
                  <a:pt x="2805144" y="1233384"/>
                  <a:pt x="2691612" y="1233384"/>
                </a:cubicBezTo>
                <a:lnTo>
                  <a:pt x="503125" y="1233384"/>
                </a:lnTo>
                <a:cubicBezTo>
                  <a:pt x="389593" y="1233384"/>
                  <a:pt x="297557" y="1141348"/>
                  <a:pt x="297557" y="1027816"/>
                </a:cubicBezTo>
                <a:lnTo>
                  <a:pt x="297557" y="785055"/>
                </a:lnTo>
                <a:lnTo>
                  <a:pt x="0" y="612472"/>
                </a:lnTo>
                <a:lnTo>
                  <a:pt x="297557" y="439889"/>
                </a:lnTo>
                <a:lnTo>
                  <a:pt x="297557" y="205568"/>
                </a:lnTo>
                <a:cubicBezTo>
                  <a:pt x="297557" y="92036"/>
                  <a:pt x="389593" y="0"/>
                  <a:pt x="503125" y="0"/>
                </a:cubicBezTo>
                <a:close/>
              </a:path>
            </a:pathLst>
          </a:custGeom>
          <a:noFill/>
          <a:ln cap="flat" cmpd="sng" w="38100">
            <a:solidFill>
              <a:srgbClr val="FCF6E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latin typeface="Mada"/>
              <a:ea typeface="Mada"/>
              <a:cs typeface="Mada"/>
              <a:sym typeface="Mada"/>
            </a:endParaRPr>
          </a:p>
        </p:txBody>
      </p:sp>
      <p:sp>
        <p:nvSpPr>
          <p:cNvPr id="649" name="Google Shape;649;p31"/>
          <p:cNvSpPr/>
          <p:nvPr/>
        </p:nvSpPr>
        <p:spPr>
          <a:xfrm>
            <a:off x="4853049" y="8232344"/>
            <a:ext cx="2390174" cy="1011375"/>
          </a:xfrm>
          <a:custGeom>
            <a:rect b="b" l="l" r="r" t="t"/>
            <a:pathLst>
              <a:path extrusionOk="0" h="1233384" w="2897180">
                <a:moveTo>
                  <a:pt x="503125" y="0"/>
                </a:moveTo>
                <a:lnTo>
                  <a:pt x="2691612" y="0"/>
                </a:lnTo>
                <a:cubicBezTo>
                  <a:pt x="2805144" y="0"/>
                  <a:pt x="2897180" y="92036"/>
                  <a:pt x="2897180" y="205568"/>
                </a:cubicBezTo>
                <a:lnTo>
                  <a:pt x="2897180" y="1027816"/>
                </a:lnTo>
                <a:cubicBezTo>
                  <a:pt x="2897180" y="1141348"/>
                  <a:pt x="2805144" y="1233384"/>
                  <a:pt x="2691612" y="1233384"/>
                </a:cubicBezTo>
                <a:lnTo>
                  <a:pt x="503125" y="1233384"/>
                </a:lnTo>
                <a:cubicBezTo>
                  <a:pt x="389593" y="1233384"/>
                  <a:pt x="297557" y="1141348"/>
                  <a:pt x="297557" y="1027816"/>
                </a:cubicBezTo>
                <a:lnTo>
                  <a:pt x="297557" y="785055"/>
                </a:lnTo>
                <a:lnTo>
                  <a:pt x="0" y="612472"/>
                </a:lnTo>
                <a:lnTo>
                  <a:pt x="297557" y="439889"/>
                </a:lnTo>
                <a:lnTo>
                  <a:pt x="297557" y="205568"/>
                </a:lnTo>
                <a:cubicBezTo>
                  <a:pt x="297557" y="92036"/>
                  <a:pt x="389593" y="0"/>
                  <a:pt x="503125" y="0"/>
                </a:cubicBezTo>
                <a:close/>
              </a:path>
            </a:pathLst>
          </a:custGeom>
          <a:noFill/>
          <a:ln cap="flat" cmpd="sng" w="38100">
            <a:solidFill>
              <a:srgbClr val="E0AD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Mada"/>
              <a:ea typeface="Mada"/>
              <a:cs typeface="Mada"/>
              <a:sym typeface="Mada"/>
            </a:endParaRPr>
          </a:p>
        </p:txBody>
      </p:sp>
      <p:sp>
        <p:nvSpPr>
          <p:cNvPr id="650" name="Google Shape;650;p31"/>
          <p:cNvSpPr/>
          <p:nvPr/>
        </p:nvSpPr>
        <p:spPr>
          <a:xfrm rot="10800000">
            <a:off x="410402" y="7115234"/>
            <a:ext cx="2390174" cy="1011375"/>
          </a:xfrm>
          <a:custGeom>
            <a:rect b="b" l="l" r="r" t="t"/>
            <a:pathLst>
              <a:path extrusionOk="0" h="1233384" w="2897180">
                <a:moveTo>
                  <a:pt x="503125" y="0"/>
                </a:moveTo>
                <a:lnTo>
                  <a:pt x="2691612" y="0"/>
                </a:lnTo>
                <a:cubicBezTo>
                  <a:pt x="2805144" y="0"/>
                  <a:pt x="2897180" y="92036"/>
                  <a:pt x="2897180" y="205568"/>
                </a:cubicBezTo>
                <a:lnTo>
                  <a:pt x="2897180" y="1027816"/>
                </a:lnTo>
                <a:cubicBezTo>
                  <a:pt x="2897180" y="1141348"/>
                  <a:pt x="2805144" y="1233384"/>
                  <a:pt x="2691612" y="1233384"/>
                </a:cubicBezTo>
                <a:lnTo>
                  <a:pt x="503125" y="1233384"/>
                </a:lnTo>
                <a:cubicBezTo>
                  <a:pt x="389593" y="1233384"/>
                  <a:pt x="297557" y="1141348"/>
                  <a:pt x="297557" y="1027816"/>
                </a:cubicBezTo>
                <a:lnTo>
                  <a:pt x="297557" y="785055"/>
                </a:lnTo>
                <a:lnTo>
                  <a:pt x="0" y="612472"/>
                </a:lnTo>
                <a:lnTo>
                  <a:pt x="297557" y="439889"/>
                </a:lnTo>
                <a:lnTo>
                  <a:pt x="297557" y="205568"/>
                </a:lnTo>
                <a:cubicBezTo>
                  <a:pt x="297557" y="92036"/>
                  <a:pt x="389593" y="0"/>
                  <a:pt x="503125" y="0"/>
                </a:cubicBezTo>
                <a:close/>
              </a:path>
            </a:pathLst>
          </a:custGeom>
          <a:noFill/>
          <a:ln cap="flat" cmpd="sng" w="38100">
            <a:solidFill>
              <a:srgbClr val="EED1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0">
              <a:solidFill>
                <a:srgbClr val="FFFFFF"/>
              </a:solidFill>
              <a:latin typeface="Mada"/>
              <a:ea typeface="Mada"/>
              <a:cs typeface="Mada"/>
              <a:sym typeface="Mada"/>
            </a:endParaRPr>
          </a:p>
        </p:txBody>
      </p:sp>
      <p:sp>
        <p:nvSpPr>
          <p:cNvPr id="651" name="Google Shape;651;p31"/>
          <p:cNvSpPr txBox="1"/>
          <p:nvPr/>
        </p:nvSpPr>
        <p:spPr>
          <a:xfrm>
            <a:off x="347649" y="6023162"/>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Possible causes:</a:t>
            </a:r>
            <a:endParaRPr b="1" sz="2200">
              <a:solidFill>
                <a:schemeClr val="dk1"/>
              </a:solidFill>
              <a:highlight>
                <a:srgbClr val="FFF2CC"/>
              </a:highlight>
              <a:latin typeface="Mada"/>
              <a:ea typeface="Mada"/>
              <a:cs typeface="Mada"/>
              <a:sym typeface="Mada"/>
            </a:endParaRPr>
          </a:p>
        </p:txBody>
      </p:sp>
      <p:sp>
        <p:nvSpPr>
          <p:cNvPr id="652" name="Google Shape;652;p31"/>
          <p:cNvSpPr txBox="1"/>
          <p:nvPr/>
        </p:nvSpPr>
        <p:spPr>
          <a:xfrm>
            <a:off x="410413" y="7115325"/>
            <a:ext cx="2111400" cy="101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But also can be caused by Staphylococcus soft tissue or bone infection in adults.</a:t>
            </a:r>
            <a:endParaRPr sz="1200">
              <a:latin typeface="Mada"/>
              <a:ea typeface="Mada"/>
              <a:cs typeface="Mada"/>
              <a:sym typeface="Mada"/>
            </a:endParaRPr>
          </a:p>
        </p:txBody>
      </p:sp>
      <p:sp>
        <p:nvSpPr>
          <p:cNvPr id="653" name="Google Shape;653;p31"/>
          <p:cNvSpPr txBox="1"/>
          <p:nvPr/>
        </p:nvSpPr>
        <p:spPr>
          <a:xfrm>
            <a:off x="4853038" y="6426418"/>
            <a:ext cx="2187300" cy="101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ar" sz="1200">
                <a:solidFill>
                  <a:schemeClr val="dk1"/>
                </a:solidFill>
                <a:latin typeface="Mada"/>
                <a:ea typeface="Mada"/>
                <a:cs typeface="Mada"/>
                <a:sym typeface="Mada"/>
              </a:rPr>
              <a:t>Typically caused by throat infection with Gram positive</a:t>
            </a:r>
            <a:endParaRPr sz="1200">
              <a:solidFill>
                <a:schemeClr val="dk1"/>
              </a:solidFill>
              <a:latin typeface="Mada"/>
              <a:ea typeface="Mada"/>
              <a:cs typeface="Mada"/>
              <a:sym typeface="Mada"/>
            </a:endParaRPr>
          </a:p>
          <a:p>
            <a:pPr indent="0" lvl="0" marL="0" rtl="0" algn="ctr">
              <a:spcBef>
                <a:spcPts val="0"/>
              </a:spcBef>
              <a:spcAft>
                <a:spcPts val="0"/>
              </a:spcAft>
              <a:buClr>
                <a:schemeClr val="dk1"/>
              </a:buClr>
              <a:buFont typeface="Arial"/>
              <a:buNone/>
            </a:pPr>
            <a:r>
              <a:rPr lang="ar" sz="1200">
                <a:solidFill>
                  <a:schemeClr val="dk1"/>
                </a:solidFill>
                <a:latin typeface="Mada"/>
                <a:ea typeface="Mada"/>
                <a:cs typeface="Mada"/>
                <a:sym typeface="Mada"/>
              </a:rPr>
              <a:t>     cocci (Group A beta-hemolytic Streptococcus (GAS).</a:t>
            </a:r>
            <a:endParaRPr sz="1200">
              <a:latin typeface="Mada"/>
              <a:ea typeface="Mada"/>
              <a:cs typeface="Mada"/>
              <a:sym typeface="Mada"/>
            </a:endParaRPr>
          </a:p>
        </p:txBody>
      </p:sp>
      <p:sp>
        <p:nvSpPr>
          <p:cNvPr id="654" name="Google Shape;654;p31"/>
          <p:cNvSpPr txBox="1"/>
          <p:nvPr/>
        </p:nvSpPr>
        <p:spPr>
          <a:xfrm>
            <a:off x="5119438" y="8232250"/>
            <a:ext cx="2111400" cy="101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Bacterial Antigen cross react with glomerular antigens, or may be an immune complex (Antigen-antibody) response that is responsible.</a:t>
            </a:r>
            <a:endParaRPr sz="1200">
              <a:latin typeface="Mada"/>
              <a:ea typeface="Mada"/>
              <a:cs typeface="Mada"/>
              <a:sym typeface="Mada"/>
            </a:endParaRPr>
          </a:p>
        </p:txBody>
      </p:sp>
      <p:cxnSp>
        <p:nvCxnSpPr>
          <p:cNvPr id="655" name="Google Shape;655;p31"/>
          <p:cNvCxnSpPr/>
          <p:nvPr/>
        </p:nvCxnSpPr>
        <p:spPr>
          <a:xfrm flipH="1" rot="10800000">
            <a:off x="1366488" y="5896925"/>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661" name="Google Shape;661;p32"/>
          <p:cNvCxnSpPr/>
          <p:nvPr/>
        </p:nvCxnSpPr>
        <p:spPr>
          <a:xfrm flipH="1" rot="10800000">
            <a:off x="1366500" y="9048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662" name="Google Shape;662;p3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63" name="Google Shape;663;p32"/>
          <p:cNvSpPr txBox="1"/>
          <p:nvPr/>
        </p:nvSpPr>
        <p:spPr>
          <a:xfrm>
            <a:off x="544950" y="103050"/>
            <a:ext cx="6668100" cy="75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Post streptococcal glomerulonephritis (</a:t>
            </a:r>
            <a:r>
              <a:rPr b="1" lang="ar" sz="2200">
                <a:latin typeface="Mada"/>
                <a:ea typeface="Mada"/>
                <a:cs typeface="Mada"/>
                <a:sym typeface="Mada"/>
              </a:rPr>
              <a:t>PSGN</a:t>
            </a:r>
            <a:r>
              <a:rPr b="1" lang="ar" sz="2600">
                <a:latin typeface="Mada"/>
                <a:ea typeface="Mada"/>
                <a:cs typeface="Mada"/>
                <a:sym typeface="Mada"/>
              </a:rPr>
              <a:t>)</a:t>
            </a:r>
            <a:endParaRPr b="1" sz="2600">
              <a:latin typeface="Mada"/>
              <a:ea typeface="Mada"/>
              <a:cs typeface="Mada"/>
              <a:sym typeface="Mada"/>
            </a:endParaRPr>
          </a:p>
        </p:txBody>
      </p:sp>
      <p:sp>
        <p:nvSpPr>
          <p:cNvPr id="664" name="Google Shape;664;p32"/>
          <p:cNvSpPr txBox="1"/>
          <p:nvPr/>
        </p:nvSpPr>
        <p:spPr>
          <a:xfrm>
            <a:off x="4245700" y="3046775"/>
            <a:ext cx="3049200" cy="16275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Treatment is usually supportive = wait and see.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Children have better and faster recovery than adults.</a:t>
            </a:r>
            <a:endParaRPr sz="1200">
              <a:latin typeface="Mada"/>
              <a:ea typeface="Mada"/>
              <a:cs typeface="Mada"/>
              <a:sym typeface="Mada"/>
            </a:endParaRPr>
          </a:p>
        </p:txBody>
      </p:sp>
      <p:sp>
        <p:nvSpPr>
          <p:cNvPr id="665" name="Google Shape;665;p32"/>
          <p:cNvSpPr txBox="1"/>
          <p:nvPr/>
        </p:nvSpPr>
        <p:spPr>
          <a:xfrm>
            <a:off x="265100" y="3245970"/>
            <a:ext cx="3049200" cy="16275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Serum will show </a:t>
            </a:r>
            <a:r>
              <a:rPr b="1" lang="ar" sz="1200">
                <a:latin typeface="Mada"/>
                <a:ea typeface="Mada"/>
                <a:cs typeface="Mada"/>
                <a:sym typeface="Mada"/>
              </a:rPr>
              <a:t>positive Antistreptolysin (ASO) titer.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Low C3, Normal or slightly low C4 in the serum.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May have positive throat culture.</a:t>
            </a:r>
            <a:endParaRPr sz="1200">
              <a:latin typeface="Mada"/>
              <a:ea typeface="Mada"/>
              <a:cs typeface="Mada"/>
              <a:sym typeface="Mada"/>
            </a:endParaRPr>
          </a:p>
        </p:txBody>
      </p:sp>
      <p:cxnSp>
        <p:nvCxnSpPr>
          <p:cNvPr id="666" name="Google Shape;666;p32"/>
          <p:cNvCxnSpPr>
            <a:stCxn id="667" idx="0"/>
            <a:endCxn id="664" idx="0"/>
          </p:cNvCxnSpPr>
          <p:nvPr/>
        </p:nvCxnSpPr>
        <p:spPr>
          <a:xfrm rot="-5400000">
            <a:off x="4474638" y="2367454"/>
            <a:ext cx="616500" cy="1974900"/>
          </a:xfrm>
          <a:prstGeom prst="bentConnector3">
            <a:avLst>
              <a:gd fmla="val 138606" name="adj1"/>
            </a:avLst>
          </a:prstGeom>
          <a:noFill/>
          <a:ln cap="flat" cmpd="sng" w="9525">
            <a:solidFill>
              <a:srgbClr val="FFE599"/>
            </a:solidFill>
            <a:prstDash val="solid"/>
            <a:round/>
            <a:headEnd len="med" w="med" type="none"/>
            <a:tailEnd len="med" w="med" type="triangle"/>
          </a:ln>
        </p:spPr>
      </p:cxnSp>
      <p:cxnSp>
        <p:nvCxnSpPr>
          <p:cNvPr id="668" name="Google Shape;668;p32"/>
          <p:cNvCxnSpPr>
            <a:stCxn id="667" idx="4"/>
            <a:endCxn id="665" idx="2"/>
          </p:cNvCxnSpPr>
          <p:nvPr/>
        </p:nvCxnSpPr>
        <p:spPr>
          <a:xfrm rot="5400000">
            <a:off x="2584488" y="3662656"/>
            <a:ext cx="416100" cy="2005800"/>
          </a:xfrm>
          <a:prstGeom prst="bentConnector3">
            <a:avLst>
              <a:gd fmla="val 157195" name="adj1"/>
            </a:avLst>
          </a:prstGeom>
          <a:noFill/>
          <a:ln cap="flat" cmpd="sng" w="9525">
            <a:solidFill>
              <a:srgbClr val="FFE599"/>
            </a:solidFill>
            <a:prstDash val="solid"/>
            <a:round/>
            <a:headEnd len="med" w="med" type="none"/>
            <a:tailEnd len="med" w="med" type="triangle"/>
          </a:ln>
        </p:spPr>
      </p:cxnSp>
      <p:sp>
        <p:nvSpPr>
          <p:cNvPr id="669" name="Google Shape;669;p32"/>
          <p:cNvSpPr txBox="1"/>
          <p:nvPr/>
        </p:nvSpPr>
        <p:spPr>
          <a:xfrm>
            <a:off x="859100" y="2867758"/>
            <a:ext cx="18612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Diagnosis</a:t>
            </a:r>
            <a:endParaRPr>
              <a:solidFill>
                <a:schemeClr val="accent3"/>
              </a:solidFill>
            </a:endParaRPr>
          </a:p>
        </p:txBody>
      </p:sp>
      <p:sp>
        <p:nvSpPr>
          <p:cNvPr id="670" name="Google Shape;670;p32"/>
          <p:cNvSpPr txBox="1"/>
          <p:nvPr/>
        </p:nvSpPr>
        <p:spPr>
          <a:xfrm>
            <a:off x="4901936" y="4674317"/>
            <a:ext cx="18612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treatment</a:t>
            </a:r>
            <a:endParaRPr>
              <a:solidFill>
                <a:schemeClr val="accent3"/>
              </a:solidFill>
            </a:endParaRPr>
          </a:p>
        </p:txBody>
      </p:sp>
      <p:grpSp>
        <p:nvGrpSpPr>
          <p:cNvPr id="671" name="Google Shape;671;p32"/>
          <p:cNvGrpSpPr/>
          <p:nvPr/>
        </p:nvGrpSpPr>
        <p:grpSpPr>
          <a:xfrm>
            <a:off x="3410388" y="3663154"/>
            <a:ext cx="770100" cy="794352"/>
            <a:chOff x="729961" y="2745252"/>
            <a:chExt cx="770100" cy="741000"/>
          </a:xfrm>
        </p:grpSpPr>
        <p:grpSp>
          <p:nvGrpSpPr>
            <p:cNvPr id="672" name="Google Shape;672;p32"/>
            <p:cNvGrpSpPr/>
            <p:nvPr/>
          </p:nvGrpSpPr>
          <p:grpSpPr>
            <a:xfrm>
              <a:off x="947561" y="2947866"/>
              <a:ext cx="334886" cy="335791"/>
              <a:chOff x="-28467625" y="2331750"/>
              <a:chExt cx="296150" cy="296950"/>
            </a:xfrm>
          </p:grpSpPr>
          <p:sp>
            <p:nvSpPr>
              <p:cNvPr id="673" name="Google Shape;673;p32"/>
              <p:cNvSpPr/>
              <p:nvPr/>
            </p:nvSpPr>
            <p:spPr>
              <a:xfrm>
                <a:off x="-28467625" y="2331750"/>
                <a:ext cx="296150" cy="296950"/>
              </a:xfrm>
              <a:custGeom>
                <a:rect b="b" l="l" r="r" t="t"/>
                <a:pathLst>
                  <a:path extrusionOk="0" h="11878" w="11846">
                    <a:moveTo>
                      <a:pt x="1733" y="3466"/>
                    </a:moveTo>
                    <a:cubicBezTo>
                      <a:pt x="1922" y="3466"/>
                      <a:pt x="2080" y="3624"/>
                      <a:pt x="2080" y="3813"/>
                    </a:cubicBezTo>
                    <a:cubicBezTo>
                      <a:pt x="2080" y="4002"/>
                      <a:pt x="1922" y="4159"/>
                      <a:pt x="1733" y="4159"/>
                    </a:cubicBezTo>
                    <a:lnTo>
                      <a:pt x="693" y="4159"/>
                    </a:lnTo>
                    <a:lnTo>
                      <a:pt x="693" y="3466"/>
                    </a:lnTo>
                    <a:close/>
                    <a:moveTo>
                      <a:pt x="1418" y="4821"/>
                    </a:moveTo>
                    <a:lnTo>
                      <a:pt x="1418" y="6963"/>
                    </a:lnTo>
                    <a:lnTo>
                      <a:pt x="693" y="6963"/>
                    </a:lnTo>
                    <a:lnTo>
                      <a:pt x="693" y="4821"/>
                    </a:lnTo>
                    <a:close/>
                    <a:moveTo>
                      <a:pt x="1733" y="7656"/>
                    </a:moveTo>
                    <a:cubicBezTo>
                      <a:pt x="1922" y="7656"/>
                      <a:pt x="2080" y="7814"/>
                      <a:pt x="2080" y="8034"/>
                    </a:cubicBezTo>
                    <a:cubicBezTo>
                      <a:pt x="2080" y="8223"/>
                      <a:pt x="1922" y="8381"/>
                      <a:pt x="1733" y="8381"/>
                    </a:cubicBezTo>
                    <a:lnTo>
                      <a:pt x="693" y="8381"/>
                    </a:lnTo>
                    <a:lnTo>
                      <a:pt x="693" y="7656"/>
                    </a:lnTo>
                    <a:close/>
                    <a:moveTo>
                      <a:pt x="9389" y="2080"/>
                    </a:moveTo>
                    <a:cubicBezTo>
                      <a:pt x="9609" y="2080"/>
                      <a:pt x="9767" y="2237"/>
                      <a:pt x="9767" y="2426"/>
                    </a:cubicBezTo>
                    <a:lnTo>
                      <a:pt x="9767" y="9389"/>
                    </a:lnTo>
                    <a:cubicBezTo>
                      <a:pt x="9767" y="9610"/>
                      <a:pt x="9609" y="9767"/>
                      <a:pt x="9389" y="9767"/>
                    </a:cubicBezTo>
                    <a:lnTo>
                      <a:pt x="2426" y="9767"/>
                    </a:lnTo>
                    <a:cubicBezTo>
                      <a:pt x="2237" y="9767"/>
                      <a:pt x="2080" y="9610"/>
                      <a:pt x="2080" y="9389"/>
                    </a:cubicBezTo>
                    <a:lnTo>
                      <a:pt x="2080" y="9011"/>
                    </a:lnTo>
                    <a:cubicBezTo>
                      <a:pt x="2458" y="8853"/>
                      <a:pt x="2773" y="8507"/>
                      <a:pt x="2773" y="8034"/>
                    </a:cubicBezTo>
                    <a:cubicBezTo>
                      <a:pt x="2773" y="7562"/>
                      <a:pt x="2521" y="7184"/>
                      <a:pt x="2080" y="7026"/>
                    </a:cubicBezTo>
                    <a:lnTo>
                      <a:pt x="2080" y="4789"/>
                    </a:lnTo>
                    <a:cubicBezTo>
                      <a:pt x="2458" y="4632"/>
                      <a:pt x="2773" y="4285"/>
                      <a:pt x="2773" y="3813"/>
                    </a:cubicBezTo>
                    <a:cubicBezTo>
                      <a:pt x="2773" y="3340"/>
                      <a:pt x="2521" y="2994"/>
                      <a:pt x="2080" y="2836"/>
                    </a:cubicBezTo>
                    <a:lnTo>
                      <a:pt x="2080" y="2426"/>
                    </a:lnTo>
                    <a:cubicBezTo>
                      <a:pt x="2080" y="2237"/>
                      <a:pt x="2237" y="2080"/>
                      <a:pt x="2426" y="2080"/>
                    </a:cubicBezTo>
                    <a:close/>
                    <a:moveTo>
                      <a:pt x="9389" y="694"/>
                    </a:moveTo>
                    <a:cubicBezTo>
                      <a:pt x="10334" y="694"/>
                      <a:pt x="11121" y="1481"/>
                      <a:pt x="11121" y="2426"/>
                    </a:cubicBezTo>
                    <a:lnTo>
                      <a:pt x="11121" y="9389"/>
                    </a:lnTo>
                    <a:cubicBezTo>
                      <a:pt x="11121" y="10334"/>
                      <a:pt x="10334" y="11122"/>
                      <a:pt x="9389" y="11122"/>
                    </a:cubicBezTo>
                    <a:lnTo>
                      <a:pt x="2426" y="11122"/>
                    </a:lnTo>
                    <a:cubicBezTo>
                      <a:pt x="1481" y="11122"/>
                      <a:pt x="693" y="10334"/>
                      <a:pt x="693" y="9389"/>
                    </a:cubicBezTo>
                    <a:lnTo>
                      <a:pt x="693" y="9042"/>
                    </a:lnTo>
                    <a:lnTo>
                      <a:pt x="1418" y="9042"/>
                    </a:lnTo>
                    <a:lnTo>
                      <a:pt x="1418" y="9389"/>
                    </a:lnTo>
                    <a:cubicBezTo>
                      <a:pt x="1418" y="9988"/>
                      <a:pt x="1891" y="10429"/>
                      <a:pt x="2426" y="10429"/>
                    </a:cubicBezTo>
                    <a:lnTo>
                      <a:pt x="9389" y="10429"/>
                    </a:lnTo>
                    <a:cubicBezTo>
                      <a:pt x="9987" y="10429"/>
                      <a:pt x="10428" y="9956"/>
                      <a:pt x="10428" y="9389"/>
                    </a:cubicBezTo>
                    <a:lnTo>
                      <a:pt x="10428" y="2426"/>
                    </a:lnTo>
                    <a:cubicBezTo>
                      <a:pt x="10428" y="1828"/>
                      <a:pt x="9956" y="1418"/>
                      <a:pt x="9389" y="1418"/>
                    </a:cubicBezTo>
                    <a:lnTo>
                      <a:pt x="2426" y="1418"/>
                    </a:lnTo>
                    <a:cubicBezTo>
                      <a:pt x="1828" y="1418"/>
                      <a:pt x="1418" y="1891"/>
                      <a:pt x="1418" y="2426"/>
                    </a:cubicBezTo>
                    <a:lnTo>
                      <a:pt x="1418" y="2773"/>
                    </a:lnTo>
                    <a:lnTo>
                      <a:pt x="693" y="2773"/>
                    </a:lnTo>
                    <a:lnTo>
                      <a:pt x="693" y="2426"/>
                    </a:lnTo>
                    <a:cubicBezTo>
                      <a:pt x="693" y="1481"/>
                      <a:pt x="1481" y="694"/>
                      <a:pt x="2426" y="694"/>
                    </a:cubicBezTo>
                    <a:close/>
                    <a:moveTo>
                      <a:pt x="2426" y="1"/>
                    </a:moveTo>
                    <a:cubicBezTo>
                      <a:pt x="1103" y="1"/>
                      <a:pt x="0" y="1103"/>
                      <a:pt x="0" y="2426"/>
                    </a:cubicBezTo>
                    <a:lnTo>
                      <a:pt x="0" y="3151"/>
                    </a:lnTo>
                    <a:lnTo>
                      <a:pt x="0" y="4506"/>
                    </a:lnTo>
                    <a:lnTo>
                      <a:pt x="0" y="7341"/>
                    </a:lnTo>
                    <a:lnTo>
                      <a:pt x="0" y="8727"/>
                    </a:lnTo>
                    <a:lnTo>
                      <a:pt x="0" y="9452"/>
                    </a:lnTo>
                    <a:cubicBezTo>
                      <a:pt x="0" y="10775"/>
                      <a:pt x="1103" y="11878"/>
                      <a:pt x="2426" y="11878"/>
                    </a:cubicBezTo>
                    <a:lnTo>
                      <a:pt x="9389" y="11878"/>
                    </a:lnTo>
                    <a:cubicBezTo>
                      <a:pt x="10743" y="11878"/>
                      <a:pt x="11846" y="10775"/>
                      <a:pt x="11846" y="9452"/>
                    </a:cubicBezTo>
                    <a:lnTo>
                      <a:pt x="11846" y="2458"/>
                    </a:lnTo>
                    <a:cubicBezTo>
                      <a:pt x="11846" y="1103"/>
                      <a:pt x="10743" y="1"/>
                      <a:pt x="9389"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2"/>
              <p:cNvSpPr/>
              <p:nvPr/>
            </p:nvSpPr>
            <p:spPr>
              <a:xfrm>
                <a:off x="-28371550" y="2419175"/>
                <a:ext cx="121325" cy="121325"/>
              </a:xfrm>
              <a:custGeom>
                <a:rect b="b" l="l" r="r" t="t"/>
                <a:pathLst>
                  <a:path extrusionOk="0" h="4853" w="4853">
                    <a:moveTo>
                      <a:pt x="2773" y="662"/>
                    </a:moveTo>
                    <a:lnTo>
                      <a:pt x="2773" y="1670"/>
                    </a:lnTo>
                    <a:cubicBezTo>
                      <a:pt x="2773" y="1891"/>
                      <a:pt x="2931" y="2048"/>
                      <a:pt x="3120" y="2048"/>
                    </a:cubicBezTo>
                    <a:lnTo>
                      <a:pt x="4159" y="2048"/>
                    </a:lnTo>
                    <a:lnTo>
                      <a:pt x="4159" y="2741"/>
                    </a:lnTo>
                    <a:lnTo>
                      <a:pt x="3120" y="2741"/>
                    </a:lnTo>
                    <a:cubicBezTo>
                      <a:pt x="2931" y="2741"/>
                      <a:pt x="2773" y="2899"/>
                      <a:pt x="2773" y="3120"/>
                    </a:cubicBezTo>
                    <a:lnTo>
                      <a:pt x="2773" y="4128"/>
                    </a:lnTo>
                    <a:lnTo>
                      <a:pt x="2049" y="4128"/>
                    </a:lnTo>
                    <a:lnTo>
                      <a:pt x="2049" y="3120"/>
                    </a:lnTo>
                    <a:cubicBezTo>
                      <a:pt x="2049" y="2899"/>
                      <a:pt x="1891" y="2741"/>
                      <a:pt x="1702" y="2741"/>
                    </a:cubicBezTo>
                    <a:lnTo>
                      <a:pt x="662" y="2741"/>
                    </a:lnTo>
                    <a:lnTo>
                      <a:pt x="662" y="2048"/>
                    </a:lnTo>
                    <a:lnTo>
                      <a:pt x="1702" y="2048"/>
                    </a:lnTo>
                    <a:cubicBezTo>
                      <a:pt x="1891" y="2048"/>
                      <a:pt x="2049" y="1891"/>
                      <a:pt x="2049" y="1670"/>
                    </a:cubicBezTo>
                    <a:lnTo>
                      <a:pt x="2049" y="662"/>
                    </a:lnTo>
                    <a:close/>
                    <a:moveTo>
                      <a:pt x="1734" y="1"/>
                    </a:moveTo>
                    <a:cubicBezTo>
                      <a:pt x="1545" y="1"/>
                      <a:pt x="1387" y="158"/>
                      <a:pt x="1387" y="347"/>
                    </a:cubicBezTo>
                    <a:lnTo>
                      <a:pt x="1387" y="1387"/>
                    </a:lnTo>
                    <a:lnTo>
                      <a:pt x="347" y="1387"/>
                    </a:lnTo>
                    <a:cubicBezTo>
                      <a:pt x="158" y="1387"/>
                      <a:pt x="1" y="1544"/>
                      <a:pt x="1" y="1733"/>
                    </a:cubicBezTo>
                    <a:lnTo>
                      <a:pt x="1" y="3120"/>
                    </a:lnTo>
                    <a:cubicBezTo>
                      <a:pt x="1" y="3309"/>
                      <a:pt x="158" y="3466"/>
                      <a:pt x="347" y="3466"/>
                    </a:cubicBezTo>
                    <a:lnTo>
                      <a:pt x="1387" y="3466"/>
                    </a:lnTo>
                    <a:lnTo>
                      <a:pt x="1387" y="4474"/>
                    </a:lnTo>
                    <a:cubicBezTo>
                      <a:pt x="1387" y="4695"/>
                      <a:pt x="1545" y="4852"/>
                      <a:pt x="1734" y="4852"/>
                    </a:cubicBezTo>
                    <a:lnTo>
                      <a:pt x="3120" y="4852"/>
                    </a:lnTo>
                    <a:cubicBezTo>
                      <a:pt x="3309" y="4852"/>
                      <a:pt x="3466" y="4695"/>
                      <a:pt x="3466" y="4474"/>
                    </a:cubicBezTo>
                    <a:lnTo>
                      <a:pt x="3466" y="3466"/>
                    </a:lnTo>
                    <a:lnTo>
                      <a:pt x="4506" y="3466"/>
                    </a:lnTo>
                    <a:cubicBezTo>
                      <a:pt x="4695" y="3466"/>
                      <a:pt x="4853" y="3309"/>
                      <a:pt x="4853" y="3120"/>
                    </a:cubicBezTo>
                    <a:lnTo>
                      <a:pt x="4853" y="1733"/>
                    </a:lnTo>
                    <a:cubicBezTo>
                      <a:pt x="4853" y="1544"/>
                      <a:pt x="4695" y="1387"/>
                      <a:pt x="4506" y="1387"/>
                    </a:cubicBezTo>
                    <a:lnTo>
                      <a:pt x="3466" y="1387"/>
                    </a:lnTo>
                    <a:lnTo>
                      <a:pt x="3466" y="347"/>
                    </a:lnTo>
                    <a:cubicBezTo>
                      <a:pt x="3466" y="158"/>
                      <a:pt x="3309" y="1"/>
                      <a:pt x="3120" y="1"/>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7" name="Google Shape;667;p32"/>
            <p:cNvSpPr/>
            <p:nvPr/>
          </p:nvSpPr>
          <p:spPr>
            <a:xfrm>
              <a:off x="729961" y="2745252"/>
              <a:ext cx="770100" cy="741000"/>
            </a:xfrm>
            <a:prstGeom prst="ellipse">
              <a:avLst/>
            </a:prstGeom>
            <a:noFill/>
            <a:ln cap="flat" cmpd="sng" w="666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5" name="Google Shape;675;p32"/>
          <p:cNvSpPr/>
          <p:nvPr/>
        </p:nvSpPr>
        <p:spPr>
          <a:xfrm>
            <a:off x="1205563" y="1815744"/>
            <a:ext cx="5696100" cy="741000"/>
          </a:xfrm>
          <a:prstGeom prst="roundRect">
            <a:avLst>
              <a:gd fmla="val 16667" name="adj"/>
            </a:avLst>
          </a:prstGeom>
          <a:noFill/>
          <a:ln cap="flat" cmpd="sng" w="19050">
            <a:solidFill>
              <a:schemeClr val="accent3"/>
            </a:solidFill>
            <a:prstDash val="lg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Patients present with frank hematuria usually</a:t>
            </a:r>
            <a:r>
              <a:rPr b="1" lang="ar" sz="1200">
                <a:latin typeface="Mada"/>
                <a:ea typeface="Mada"/>
                <a:cs typeface="Mada"/>
                <a:sym typeface="Mada"/>
              </a:rPr>
              <a:t> after</a:t>
            </a:r>
            <a:r>
              <a:rPr b="1" lang="ar" sz="1200">
                <a:solidFill>
                  <a:srgbClr val="CC0000"/>
                </a:solidFill>
                <a:latin typeface="Mada"/>
                <a:ea typeface="Mada"/>
                <a:cs typeface="Mada"/>
                <a:sym typeface="Mada"/>
              </a:rPr>
              <a:t> one week and up to 3 weeks</a:t>
            </a:r>
            <a:r>
              <a:rPr b="1" baseline="30000" lang="ar" sz="1200">
                <a:solidFill>
                  <a:srgbClr val="CC0000"/>
                </a:solidFill>
                <a:latin typeface="Mada"/>
                <a:ea typeface="Mada"/>
                <a:cs typeface="Mada"/>
                <a:sym typeface="Mada"/>
              </a:rPr>
              <a:t>1</a:t>
            </a:r>
            <a:r>
              <a:rPr b="1" lang="ar" sz="1200">
                <a:latin typeface="Mada"/>
                <a:ea typeface="Mada"/>
                <a:cs typeface="Mada"/>
                <a:sym typeface="Mada"/>
              </a:rPr>
              <a:t> </a:t>
            </a:r>
            <a:r>
              <a:rPr lang="ar" sz="1200">
                <a:latin typeface="Mada"/>
                <a:ea typeface="Mada"/>
                <a:cs typeface="Mada"/>
                <a:sym typeface="Mada"/>
              </a:rPr>
              <a:t>from the start of infection. </a:t>
            </a:r>
            <a:r>
              <a:rPr lang="ar" sz="1200">
                <a:solidFill>
                  <a:srgbClr val="0B5394"/>
                </a:solidFill>
                <a:latin typeface="Mada"/>
                <a:ea typeface="Mada"/>
                <a:cs typeface="Mada"/>
                <a:sym typeface="Mada"/>
              </a:rPr>
              <a:t>Patients present with dark (cola-colored) urine, edema that is often periorbital, hypertension, and oliguria.</a:t>
            </a:r>
            <a:endParaRPr sz="1200">
              <a:solidFill>
                <a:srgbClr val="0B5394"/>
              </a:solidFill>
              <a:latin typeface="Mada"/>
              <a:ea typeface="Mada"/>
              <a:cs typeface="Mada"/>
              <a:sym typeface="Mada"/>
            </a:endParaRPr>
          </a:p>
        </p:txBody>
      </p:sp>
      <p:sp>
        <p:nvSpPr>
          <p:cNvPr id="676" name="Google Shape;676;p32"/>
          <p:cNvSpPr/>
          <p:nvPr/>
        </p:nvSpPr>
        <p:spPr>
          <a:xfrm>
            <a:off x="598436" y="1653011"/>
            <a:ext cx="1106700" cy="1066500"/>
          </a:xfrm>
          <a:prstGeom prst="ellipse">
            <a:avLst/>
          </a:prstGeom>
          <a:solidFill>
            <a:srgbClr val="FFFFFF"/>
          </a:solidFill>
          <a:ln cap="flat" cmpd="sng" w="19050">
            <a:solidFill>
              <a:schemeClr val="accent3"/>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2"/>
          <p:cNvSpPr txBox="1"/>
          <p:nvPr/>
        </p:nvSpPr>
        <p:spPr>
          <a:xfrm>
            <a:off x="205436" y="1059631"/>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Clinical features:</a:t>
            </a:r>
            <a:endParaRPr b="1" sz="2200">
              <a:solidFill>
                <a:schemeClr val="dk1"/>
              </a:solidFill>
              <a:highlight>
                <a:srgbClr val="FFF2CC"/>
              </a:highlight>
              <a:latin typeface="Mada"/>
              <a:ea typeface="Mada"/>
              <a:cs typeface="Mada"/>
              <a:sym typeface="Mada"/>
            </a:endParaRPr>
          </a:p>
        </p:txBody>
      </p:sp>
      <p:grpSp>
        <p:nvGrpSpPr>
          <p:cNvPr id="678" name="Google Shape;678;p32"/>
          <p:cNvGrpSpPr/>
          <p:nvPr/>
        </p:nvGrpSpPr>
        <p:grpSpPr>
          <a:xfrm>
            <a:off x="656977" y="1617254"/>
            <a:ext cx="1009554" cy="1071665"/>
            <a:chOff x="993150" y="4908805"/>
            <a:chExt cx="2957100" cy="2950620"/>
          </a:xfrm>
        </p:grpSpPr>
        <p:pic>
          <p:nvPicPr>
            <p:cNvPr id="679" name="Google Shape;679;p32"/>
            <p:cNvPicPr preferRelativeResize="0"/>
            <p:nvPr/>
          </p:nvPicPr>
          <p:blipFill rotWithShape="1">
            <a:blip r:embed="rId3">
              <a:alphaModFix/>
            </a:blip>
            <a:srcRect b="0" l="58797" r="-2255" t="47426"/>
            <a:stretch/>
          </p:blipFill>
          <p:spPr>
            <a:xfrm>
              <a:off x="993150" y="5209525"/>
              <a:ext cx="2957100" cy="2649900"/>
            </a:xfrm>
            <a:prstGeom prst="ellipse">
              <a:avLst/>
            </a:prstGeom>
            <a:noFill/>
            <a:ln>
              <a:noFill/>
            </a:ln>
          </p:spPr>
        </p:pic>
        <p:sp>
          <p:nvSpPr>
            <p:cNvPr id="680" name="Google Shape;680;p32"/>
            <p:cNvSpPr/>
            <p:nvPr/>
          </p:nvSpPr>
          <p:spPr>
            <a:xfrm rot="-3146674">
              <a:off x="1564482" y="5187070"/>
              <a:ext cx="1434223" cy="1519470"/>
            </a:xfrm>
            <a:prstGeom prst="blockArc">
              <a:avLst>
                <a:gd fmla="val 15587213" name="adj1"/>
                <a:gd fmla="val 0" name="adj2"/>
                <a:gd fmla="val 25000" name="adj3"/>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1" name="Google Shape;681;p32"/>
          <p:cNvSpPr txBox="1"/>
          <p:nvPr/>
        </p:nvSpPr>
        <p:spPr>
          <a:xfrm>
            <a:off x="1104750" y="5153075"/>
            <a:ext cx="5085300" cy="45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Lupus Nephritis</a:t>
            </a:r>
            <a:endParaRPr b="1" sz="2600">
              <a:latin typeface="Mada"/>
              <a:ea typeface="Mada"/>
              <a:cs typeface="Mada"/>
              <a:sym typeface="Mada"/>
            </a:endParaRPr>
          </a:p>
        </p:txBody>
      </p:sp>
      <p:cxnSp>
        <p:nvCxnSpPr>
          <p:cNvPr id="682" name="Google Shape;682;p32"/>
          <p:cNvCxnSpPr/>
          <p:nvPr/>
        </p:nvCxnSpPr>
        <p:spPr>
          <a:xfrm flipH="1" rot="10800000">
            <a:off x="1366488" y="5635838"/>
            <a:ext cx="4827000" cy="12000"/>
          </a:xfrm>
          <a:prstGeom prst="straightConnector1">
            <a:avLst/>
          </a:prstGeom>
          <a:noFill/>
          <a:ln cap="flat" cmpd="sng" w="38100">
            <a:solidFill>
              <a:schemeClr val="accent1"/>
            </a:solidFill>
            <a:prstDash val="solid"/>
            <a:round/>
            <a:headEnd len="med" w="med" type="diamond"/>
            <a:tailEnd len="med" w="med" type="diamond"/>
          </a:ln>
        </p:spPr>
      </p:cxnSp>
      <p:grpSp>
        <p:nvGrpSpPr>
          <p:cNvPr id="683" name="Google Shape;683;p32"/>
          <p:cNvGrpSpPr/>
          <p:nvPr/>
        </p:nvGrpSpPr>
        <p:grpSpPr>
          <a:xfrm>
            <a:off x="538238" y="5680013"/>
            <a:ext cx="7030763" cy="3662924"/>
            <a:chOff x="259050" y="832088"/>
            <a:chExt cx="7030763" cy="3662924"/>
          </a:xfrm>
        </p:grpSpPr>
        <p:cxnSp>
          <p:nvCxnSpPr>
            <p:cNvPr id="684" name="Google Shape;684;p32"/>
            <p:cNvCxnSpPr>
              <a:stCxn id="685" idx="0"/>
              <a:endCxn id="686" idx="0"/>
            </p:cNvCxnSpPr>
            <p:nvPr/>
          </p:nvCxnSpPr>
          <p:spPr>
            <a:xfrm rot="-5400000">
              <a:off x="4469550" y="1818849"/>
              <a:ext cx="616500" cy="1974900"/>
            </a:xfrm>
            <a:prstGeom prst="bentConnector3">
              <a:avLst>
                <a:gd fmla="val 138606" name="adj1"/>
              </a:avLst>
            </a:prstGeom>
            <a:noFill/>
            <a:ln cap="flat" cmpd="sng" w="9525">
              <a:solidFill>
                <a:srgbClr val="FFE599"/>
              </a:solidFill>
              <a:prstDash val="solid"/>
              <a:round/>
              <a:headEnd len="med" w="med" type="none"/>
              <a:tailEnd len="med" w="med" type="triangle"/>
            </a:ln>
          </p:spPr>
        </p:cxnSp>
        <p:cxnSp>
          <p:nvCxnSpPr>
            <p:cNvPr id="687" name="Google Shape;687;p32"/>
            <p:cNvCxnSpPr>
              <a:stCxn id="685" idx="4"/>
              <a:endCxn id="688" idx="2"/>
            </p:cNvCxnSpPr>
            <p:nvPr/>
          </p:nvCxnSpPr>
          <p:spPr>
            <a:xfrm rot="5400000">
              <a:off x="2579400" y="3114051"/>
              <a:ext cx="416100" cy="2005800"/>
            </a:xfrm>
            <a:prstGeom prst="bentConnector3">
              <a:avLst>
                <a:gd fmla="val 157195" name="adj1"/>
              </a:avLst>
            </a:prstGeom>
            <a:noFill/>
            <a:ln cap="flat" cmpd="sng" w="9525">
              <a:solidFill>
                <a:srgbClr val="FFE599"/>
              </a:solidFill>
              <a:prstDash val="solid"/>
              <a:round/>
              <a:headEnd len="med" w="med" type="none"/>
              <a:tailEnd len="med" w="med" type="triangle"/>
            </a:ln>
          </p:spPr>
        </p:cxnSp>
        <p:sp>
          <p:nvSpPr>
            <p:cNvPr id="689" name="Google Shape;689;p32"/>
            <p:cNvSpPr txBox="1"/>
            <p:nvPr/>
          </p:nvSpPr>
          <p:spPr>
            <a:xfrm>
              <a:off x="4896848" y="4125712"/>
              <a:ext cx="18612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T</a:t>
              </a:r>
              <a:r>
                <a:rPr b="1" lang="ar" sz="2000">
                  <a:solidFill>
                    <a:schemeClr val="accent3"/>
                  </a:solidFill>
                  <a:latin typeface="Mada"/>
                  <a:ea typeface="Mada"/>
                  <a:cs typeface="Mada"/>
                  <a:sym typeface="Mada"/>
                </a:rPr>
                <a:t>reatment</a:t>
              </a:r>
              <a:endParaRPr>
                <a:solidFill>
                  <a:schemeClr val="accent3"/>
                </a:solidFill>
              </a:endParaRPr>
            </a:p>
          </p:txBody>
        </p:sp>
        <p:grpSp>
          <p:nvGrpSpPr>
            <p:cNvPr id="690" name="Google Shape;690;p32"/>
            <p:cNvGrpSpPr/>
            <p:nvPr/>
          </p:nvGrpSpPr>
          <p:grpSpPr>
            <a:xfrm>
              <a:off x="259050" y="832088"/>
              <a:ext cx="7030763" cy="3492777"/>
              <a:chOff x="264138" y="1190413"/>
              <a:chExt cx="7030763" cy="3492777"/>
            </a:xfrm>
          </p:grpSpPr>
          <p:sp>
            <p:nvSpPr>
              <p:cNvPr id="691" name="Google Shape;691;p32"/>
              <p:cNvSpPr txBox="1"/>
              <p:nvPr/>
            </p:nvSpPr>
            <p:spPr>
              <a:xfrm>
                <a:off x="264138" y="1190413"/>
                <a:ext cx="7027200" cy="15192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Lupus (SLE): The Disease with a Thousand Faces.</a:t>
                </a:r>
                <a:r>
                  <a:rPr lang="ar" sz="1200">
                    <a:solidFill>
                      <a:srgbClr val="6AA84F"/>
                    </a:solidFill>
                    <a:latin typeface="Mada"/>
                    <a:ea typeface="Mada"/>
                    <a:cs typeface="Mada"/>
                    <a:sym typeface="Mada"/>
                  </a:rPr>
                  <a:t> It can cause membranous nephropathy and lupus nephritis (Nephrotic and nephritis)</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Kidneys can be affected by SLE like other organs.</a:t>
                </a:r>
                <a:r>
                  <a:rPr b="1" baseline="30000" lang="ar" sz="1200">
                    <a:latin typeface="Mada"/>
                    <a:ea typeface="Mada"/>
                    <a:cs typeface="Mada"/>
                    <a:sym typeface="Mada"/>
                  </a:rPr>
                  <a:t>3</a:t>
                </a:r>
                <a:endParaRPr b="1" baseline="30000"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degree of involvement can be from mild (or even not visible to the physician) to a very severe one causing ESRD in few months</a:t>
                </a:r>
                <a:r>
                  <a:rPr lang="ar" sz="1200">
                    <a:latin typeface="Mada"/>
                    <a:ea typeface="Mada"/>
                    <a:cs typeface="Mada"/>
                    <a:sym typeface="Mada"/>
                  </a:rPr>
                  <a:t> or few weeks.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Most important in dealing with these cases is having high suspicion of its presence and to start immediate workup &amp; referral for diagnosis and treatment</a:t>
                </a:r>
                <a:endParaRPr sz="1200">
                  <a:latin typeface="Mada"/>
                  <a:ea typeface="Mada"/>
                  <a:cs typeface="Mada"/>
                  <a:sym typeface="Mada"/>
                </a:endParaRPr>
              </a:p>
            </p:txBody>
          </p:sp>
          <p:sp>
            <p:nvSpPr>
              <p:cNvPr id="686" name="Google Shape;686;p32"/>
              <p:cNvSpPr txBox="1"/>
              <p:nvPr/>
            </p:nvSpPr>
            <p:spPr>
              <a:xfrm>
                <a:off x="4245700" y="2856495"/>
                <a:ext cx="3049200" cy="16275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Lupus Nephritis treatment</a:t>
                </a:r>
                <a:r>
                  <a:rPr b="1" baseline="30000" lang="ar" sz="1200">
                    <a:latin typeface="Mada"/>
                    <a:ea typeface="Mada"/>
                    <a:cs typeface="Mada"/>
                    <a:sym typeface="Mada"/>
                  </a:rPr>
                  <a:t>2</a:t>
                </a:r>
                <a:r>
                  <a:rPr b="1" lang="ar" sz="1200">
                    <a:latin typeface="Mada"/>
                    <a:ea typeface="Mada"/>
                    <a:cs typeface="Mada"/>
                    <a:sym typeface="Mada"/>
                  </a:rPr>
                  <a:t> depends on the findings in renal biopsy</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It usually involves high degree of immunosuppressive medications.</a:t>
                </a:r>
                <a:endParaRPr b="1" sz="1200">
                  <a:latin typeface="Mada"/>
                  <a:ea typeface="Mada"/>
                  <a:cs typeface="Mada"/>
                  <a:sym typeface="Mada"/>
                </a:endParaRPr>
              </a:p>
            </p:txBody>
          </p:sp>
          <p:sp>
            <p:nvSpPr>
              <p:cNvPr id="688" name="Google Shape;688;p32"/>
              <p:cNvSpPr txBox="1"/>
              <p:nvPr/>
            </p:nvSpPr>
            <p:spPr>
              <a:xfrm>
                <a:off x="265100" y="3055690"/>
                <a:ext cx="3049200" cy="16275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Kidney biopsy is mandatory to make the diagnosis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Low complements </a:t>
                </a:r>
                <a:r>
                  <a:rPr b="1" baseline="30000" lang="ar" sz="1200">
                    <a:latin typeface="Mada"/>
                    <a:ea typeface="Mada"/>
                    <a:cs typeface="Mada"/>
                    <a:sym typeface="Mada"/>
                  </a:rPr>
                  <a:t>4 </a:t>
                </a:r>
                <a:r>
                  <a:rPr lang="ar" sz="1200">
                    <a:latin typeface="Mada"/>
                    <a:ea typeface="Mada"/>
                    <a:cs typeface="Mada"/>
                    <a:sym typeface="Mada"/>
                  </a:rPr>
                  <a:t>(C3, C4) level along </a:t>
                </a:r>
                <a:r>
                  <a:rPr b="1" lang="ar" sz="1200">
                    <a:latin typeface="Mada"/>
                    <a:ea typeface="Mada"/>
                    <a:cs typeface="Mada"/>
                    <a:sym typeface="Mada"/>
                  </a:rPr>
                  <a:t>with the positive Lupus markers (ANA, Anti DNA),</a:t>
                </a:r>
                <a:r>
                  <a:rPr lang="ar" sz="1200">
                    <a:latin typeface="Mada"/>
                    <a:ea typeface="Mada"/>
                    <a:cs typeface="Mada"/>
                    <a:sym typeface="Mada"/>
                  </a:rPr>
                  <a:t> abnormal urine analysis &amp; abnormal renal function should make you think of its presence.</a:t>
                </a:r>
                <a:endParaRPr sz="1200">
                  <a:latin typeface="Mada"/>
                  <a:ea typeface="Mada"/>
                  <a:cs typeface="Mada"/>
                  <a:sym typeface="Mada"/>
                </a:endParaRPr>
              </a:p>
            </p:txBody>
          </p:sp>
          <p:sp>
            <p:nvSpPr>
              <p:cNvPr id="692" name="Google Shape;692;p32"/>
              <p:cNvSpPr txBox="1"/>
              <p:nvPr/>
            </p:nvSpPr>
            <p:spPr>
              <a:xfrm>
                <a:off x="859100" y="2677478"/>
                <a:ext cx="18612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Diagnosis</a:t>
                </a:r>
                <a:endParaRPr>
                  <a:solidFill>
                    <a:schemeClr val="accent3"/>
                  </a:solidFill>
                </a:endParaRPr>
              </a:p>
            </p:txBody>
          </p:sp>
          <p:grpSp>
            <p:nvGrpSpPr>
              <p:cNvPr id="693" name="Google Shape;693;p32"/>
              <p:cNvGrpSpPr/>
              <p:nvPr/>
            </p:nvGrpSpPr>
            <p:grpSpPr>
              <a:xfrm>
                <a:off x="3410388" y="3472874"/>
                <a:ext cx="770100" cy="794352"/>
                <a:chOff x="729961" y="2745252"/>
                <a:chExt cx="770100" cy="741000"/>
              </a:xfrm>
            </p:grpSpPr>
            <p:grpSp>
              <p:nvGrpSpPr>
                <p:cNvPr id="694" name="Google Shape;694;p32"/>
                <p:cNvGrpSpPr/>
                <p:nvPr/>
              </p:nvGrpSpPr>
              <p:grpSpPr>
                <a:xfrm>
                  <a:off x="947561" y="2947866"/>
                  <a:ext cx="334886" cy="335791"/>
                  <a:chOff x="-28467625" y="2331750"/>
                  <a:chExt cx="296150" cy="296950"/>
                </a:xfrm>
              </p:grpSpPr>
              <p:sp>
                <p:nvSpPr>
                  <p:cNvPr id="695" name="Google Shape;695;p32"/>
                  <p:cNvSpPr/>
                  <p:nvPr/>
                </p:nvSpPr>
                <p:spPr>
                  <a:xfrm>
                    <a:off x="-28467625" y="2331750"/>
                    <a:ext cx="296150" cy="296950"/>
                  </a:xfrm>
                  <a:custGeom>
                    <a:rect b="b" l="l" r="r" t="t"/>
                    <a:pathLst>
                      <a:path extrusionOk="0" h="11878" w="11846">
                        <a:moveTo>
                          <a:pt x="1733" y="3466"/>
                        </a:moveTo>
                        <a:cubicBezTo>
                          <a:pt x="1922" y="3466"/>
                          <a:pt x="2080" y="3624"/>
                          <a:pt x="2080" y="3813"/>
                        </a:cubicBezTo>
                        <a:cubicBezTo>
                          <a:pt x="2080" y="4002"/>
                          <a:pt x="1922" y="4159"/>
                          <a:pt x="1733" y="4159"/>
                        </a:cubicBezTo>
                        <a:lnTo>
                          <a:pt x="693" y="4159"/>
                        </a:lnTo>
                        <a:lnTo>
                          <a:pt x="693" y="3466"/>
                        </a:lnTo>
                        <a:close/>
                        <a:moveTo>
                          <a:pt x="1418" y="4821"/>
                        </a:moveTo>
                        <a:lnTo>
                          <a:pt x="1418" y="6963"/>
                        </a:lnTo>
                        <a:lnTo>
                          <a:pt x="693" y="6963"/>
                        </a:lnTo>
                        <a:lnTo>
                          <a:pt x="693" y="4821"/>
                        </a:lnTo>
                        <a:close/>
                        <a:moveTo>
                          <a:pt x="1733" y="7656"/>
                        </a:moveTo>
                        <a:cubicBezTo>
                          <a:pt x="1922" y="7656"/>
                          <a:pt x="2080" y="7814"/>
                          <a:pt x="2080" y="8034"/>
                        </a:cubicBezTo>
                        <a:cubicBezTo>
                          <a:pt x="2080" y="8223"/>
                          <a:pt x="1922" y="8381"/>
                          <a:pt x="1733" y="8381"/>
                        </a:cubicBezTo>
                        <a:lnTo>
                          <a:pt x="693" y="8381"/>
                        </a:lnTo>
                        <a:lnTo>
                          <a:pt x="693" y="7656"/>
                        </a:lnTo>
                        <a:close/>
                        <a:moveTo>
                          <a:pt x="9389" y="2080"/>
                        </a:moveTo>
                        <a:cubicBezTo>
                          <a:pt x="9609" y="2080"/>
                          <a:pt x="9767" y="2237"/>
                          <a:pt x="9767" y="2426"/>
                        </a:cubicBezTo>
                        <a:lnTo>
                          <a:pt x="9767" y="9389"/>
                        </a:lnTo>
                        <a:cubicBezTo>
                          <a:pt x="9767" y="9610"/>
                          <a:pt x="9609" y="9767"/>
                          <a:pt x="9389" y="9767"/>
                        </a:cubicBezTo>
                        <a:lnTo>
                          <a:pt x="2426" y="9767"/>
                        </a:lnTo>
                        <a:cubicBezTo>
                          <a:pt x="2237" y="9767"/>
                          <a:pt x="2080" y="9610"/>
                          <a:pt x="2080" y="9389"/>
                        </a:cubicBezTo>
                        <a:lnTo>
                          <a:pt x="2080" y="9011"/>
                        </a:lnTo>
                        <a:cubicBezTo>
                          <a:pt x="2458" y="8853"/>
                          <a:pt x="2773" y="8507"/>
                          <a:pt x="2773" y="8034"/>
                        </a:cubicBezTo>
                        <a:cubicBezTo>
                          <a:pt x="2773" y="7562"/>
                          <a:pt x="2521" y="7184"/>
                          <a:pt x="2080" y="7026"/>
                        </a:cubicBezTo>
                        <a:lnTo>
                          <a:pt x="2080" y="4789"/>
                        </a:lnTo>
                        <a:cubicBezTo>
                          <a:pt x="2458" y="4632"/>
                          <a:pt x="2773" y="4285"/>
                          <a:pt x="2773" y="3813"/>
                        </a:cubicBezTo>
                        <a:cubicBezTo>
                          <a:pt x="2773" y="3340"/>
                          <a:pt x="2521" y="2994"/>
                          <a:pt x="2080" y="2836"/>
                        </a:cubicBezTo>
                        <a:lnTo>
                          <a:pt x="2080" y="2426"/>
                        </a:lnTo>
                        <a:cubicBezTo>
                          <a:pt x="2080" y="2237"/>
                          <a:pt x="2237" y="2080"/>
                          <a:pt x="2426" y="2080"/>
                        </a:cubicBezTo>
                        <a:close/>
                        <a:moveTo>
                          <a:pt x="9389" y="694"/>
                        </a:moveTo>
                        <a:cubicBezTo>
                          <a:pt x="10334" y="694"/>
                          <a:pt x="11121" y="1481"/>
                          <a:pt x="11121" y="2426"/>
                        </a:cubicBezTo>
                        <a:lnTo>
                          <a:pt x="11121" y="9389"/>
                        </a:lnTo>
                        <a:cubicBezTo>
                          <a:pt x="11121" y="10334"/>
                          <a:pt x="10334" y="11122"/>
                          <a:pt x="9389" y="11122"/>
                        </a:cubicBezTo>
                        <a:lnTo>
                          <a:pt x="2426" y="11122"/>
                        </a:lnTo>
                        <a:cubicBezTo>
                          <a:pt x="1481" y="11122"/>
                          <a:pt x="693" y="10334"/>
                          <a:pt x="693" y="9389"/>
                        </a:cubicBezTo>
                        <a:lnTo>
                          <a:pt x="693" y="9042"/>
                        </a:lnTo>
                        <a:lnTo>
                          <a:pt x="1418" y="9042"/>
                        </a:lnTo>
                        <a:lnTo>
                          <a:pt x="1418" y="9389"/>
                        </a:lnTo>
                        <a:cubicBezTo>
                          <a:pt x="1418" y="9988"/>
                          <a:pt x="1891" y="10429"/>
                          <a:pt x="2426" y="10429"/>
                        </a:cubicBezTo>
                        <a:lnTo>
                          <a:pt x="9389" y="10429"/>
                        </a:lnTo>
                        <a:cubicBezTo>
                          <a:pt x="9987" y="10429"/>
                          <a:pt x="10428" y="9956"/>
                          <a:pt x="10428" y="9389"/>
                        </a:cubicBezTo>
                        <a:lnTo>
                          <a:pt x="10428" y="2426"/>
                        </a:lnTo>
                        <a:cubicBezTo>
                          <a:pt x="10428" y="1828"/>
                          <a:pt x="9956" y="1418"/>
                          <a:pt x="9389" y="1418"/>
                        </a:cubicBezTo>
                        <a:lnTo>
                          <a:pt x="2426" y="1418"/>
                        </a:lnTo>
                        <a:cubicBezTo>
                          <a:pt x="1828" y="1418"/>
                          <a:pt x="1418" y="1891"/>
                          <a:pt x="1418" y="2426"/>
                        </a:cubicBezTo>
                        <a:lnTo>
                          <a:pt x="1418" y="2773"/>
                        </a:lnTo>
                        <a:lnTo>
                          <a:pt x="693" y="2773"/>
                        </a:lnTo>
                        <a:lnTo>
                          <a:pt x="693" y="2426"/>
                        </a:lnTo>
                        <a:cubicBezTo>
                          <a:pt x="693" y="1481"/>
                          <a:pt x="1481" y="694"/>
                          <a:pt x="2426" y="694"/>
                        </a:cubicBezTo>
                        <a:close/>
                        <a:moveTo>
                          <a:pt x="2426" y="1"/>
                        </a:moveTo>
                        <a:cubicBezTo>
                          <a:pt x="1103" y="1"/>
                          <a:pt x="0" y="1103"/>
                          <a:pt x="0" y="2426"/>
                        </a:cubicBezTo>
                        <a:lnTo>
                          <a:pt x="0" y="3151"/>
                        </a:lnTo>
                        <a:lnTo>
                          <a:pt x="0" y="4506"/>
                        </a:lnTo>
                        <a:lnTo>
                          <a:pt x="0" y="7341"/>
                        </a:lnTo>
                        <a:lnTo>
                          <a:pt x="0" y="8727"/>
                        </a:lnTo>
                        <a:lnTo>
                          <a:pt x="0" y="9452"/>
                        </a:lnTo>
                        <a:cubicBezTo>
                          <a:pt x="0" y="10775"/>
                          <a:pt x="1103" y="11878"/>
                          <a:pt x="2426" y="11878"/>
                        </a:cubicBezTo>
                        <a:lnTo>
                          <a:pt x="9389" y="11878"/>
                        </a:lnTo>
                        <a:cubicBezTo>
                          <a:pt x="10743" y="11878"/>
                          <a:pt x="11846" y="10775"/>
                          <a:pt x="11846" y="9452"/>
                        </a:cubicBezTo>
                        <a:lnTo>
                          <a:pt x="11846" y="2458"/>
                        </a:lnTo>
                        <a:cubicBezTo>
                          <a:pt x="11846" y="1103"/>
                          <a:pt x="10743" y="1"/>
                          <a:pt x="9389"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32"/>
                  <p:cNvSpPr/>
                  <p:nvPr/>
                </p:nvSpPr>
                <p:spPr>
                  <a:xfrm>
                    <a:off x="-28371550" y="2419175"/>
                    <a:ext cx="121325" cy="121325"/>
                  </a:xfrm>
                  <a:custGeom>
                    <a:rect b="b" l="l" r="r" t="t"/>
                    <a:pathLst>
                      <a:path extrusionOk="0" h="4853" w="4853">
                        <a:moveTo>
                          <a:pt x="2773" y="662"/>
                        </a:moveTo>
                        <a:lnTo>
                          <a:pt x="2773" y="1670"/>
                        </a:lnTo>
                        <a:cubicBezTo>
                          <a:pt x="2773" y="1891"/>
                          <a:pt x="2931" y="2048"/>
                          <a:pt x="3120" y="2048"/>
                        </a:cubicBezTo>
                        <a:lnTo>
                          <a:pt x="4159" y="2048"/>
                        </a:lnTo>
                        <a:lnTo>
                          <a:pt x="4159" y="2741"/>
                        </a:lnTo>
                        <a:lnTo>
                          <a:pt x="3120" y="2741"/>
                        </a:lnTo>
                        <a:cubicBezTo>
                          <a:pt x="2931" y="2741"/>
                          <a:pt x="2773" y="2899"/>
                          <a:pt x="2773" y="3120"/>
                        </a:cubicBezTo>
                        <a:lnTo>
                          <a:pt x="2773" y="4128"/>
                        </a:lnTo>
                        <a:lnTo>
                          <a:pt x="2049" y="4128"/>
                        </a:lnTo>
                        <a:lnTo>
                          <a:pt x="2049" y="3120"/>
                        </a:lnTo>
                        <a:cubicBezTo>
                          <a:pt x="2049" y="2899"/>
                          <a:pt x="1891" y="2741"/>
                          <a:pt x="1702" y="2741"/>
                        </a:cubicBezTo>
                        <a:lnTo>
                          <a:pt x="662" y="2741"/>
                        </a:lnTo>
                        <a:lnTo>
                          <a:pt x="662" y="2048"/>
                        </a:lnTo>
                        <a:lnTo>
                          <a:pt x="1702" y="2048"/>
                        </a:lnTo>
                        <a:cubicBezTo>
                          <a:pt x="1891" y="2048"/>
                          <a:pt x="2049" y="1891"/>
                          <a:pt x="2049" y="1670"/>
                        </a:cubicBezTo>
                        <a:lnTo>
                          <a:pt x="2049" y="662"/>
                        </a:lnTo>
                        <a:close/>
                        <a:moveTo>
                          <a:pt x="1734" y="1"/>
                        </a:moveTo>
                        <a:cubicBezTo>
                          <a:pt x="1545" y="1"/>
                          <a:pt x="1387" y="158"/>
                          <a:pt x="1387" y="347"/>
                        </a:cubicBezTo>
                        <a:lnTo>
                          <a:pt x="1387" y="1387"/>
                        </a:lnTo>
                        <a:lnTo>
                          <a:pt x="347" y="1387"/>
                        </a:lnTo>
                        <a:cubicBezTo>
                          <a:pt x="158" y="1387"/>
                          <a:pt x="1" y="1544"/>
                          <a:pt x="1" y="1733"/>
                        </a:cubicBezTo>
                        <a:lnTo>
                          <a:pt x="1" y="3120"/>
                        </a:lnTo>
                        <a:cubicBezTo>
                          <a:pt x="1" y="3309"/>
                          <a:pt x="158" y="3466"/>
                          <a:pt x="347" y="3466"/>
                        </a:cubicBezTo>
                        <a:lnTo>
                          <a:pt x="1387" y="3466"/>
                        </a:lnTo>
                        <a:lnTo>
                          <a:pt x="1387" y="4474"/>
                        </a:lnTo>
                        <a:cubicBezTo>
                          <a:pt x="1387" y="4695"/>
                          <a:pt x="1545" y="4852"/>
                          <a:pt x="1734" y="4852"/>
                        </a:cubicBezTo>
                        <a:lnTo>
                          <a:pt x="3120" y="4852"/>
                        </a:lnTo>
                        <a:cubicBezTo>
                          <a:pt x="3309" y="4852"/>
                          <a:pt x="3466" y="4695"/>
                          <a:pt x="3466" y="4474"/>
                        </a:cubicBezTo>
                        <a:lnTo>
                          <a:pt x="3466" y="3466"/>
                        </a:lnTo>
                        <a:lnTo>
                          <a:pt x="4506" y="3466"/>
                        </a:lnTo>
                        <a:cubicBezTo>
                          <a:pt x="4695" y="3466"/>
                          <a:pt x="4853" y="3309"/>
                          <a:pt x="4853" y="3120"/>
                        </a:cubicBezTo>
                        <a:lnTo>
                          <a:pt x="4853" y="1733"/>
                        </a:lnTo>
                        <a:cubicBezTo>
                          <a:pt x="4853" y="1544"/>
                          <a:pt x="4695" y="1387"/>
                          <a:pt x="4506" y="1387"/>
                        </a:cubicBezTo>
                        <a:lnTo>
                          <a:pt x="3466" y="1387"/>
                        </a:lnTo>
                        <a:lnTo>
                          <a:pt x="3466" y="347"/>
                        </a:lnTo>
                        <a:cubicBezTo>
                          <a:pt x="3466" y="158"/>
                          <a:pt x="3309" y="1"/>
                          <a:pt x="3120" y="1"/>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5" name="Google Shape;685;p32"/>
                <p:cNvSpPr/>
                <p:nvPr/>
              </p:nvSpPr>
              <p:spPr>
                <a:xfrm>
                  <a:off x="729961" y="2745252"/>
                  <a:ext cx="770100" cy="741000"/>
                </a:xfrm>
                <a:prstGeom prst="ellipse">
                  <a:avLst/>
                </a:prstGeom>
                <a:noFill/>
                <a:ln cap="flat" cmpd="sng" w="666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697" name="Google Shape;697;p32"/>
          <p:cNvSpPr txBox="1"/>
          <p:nvPr/>
        </p:nvSpPr>
        <p:spPr>
          <a:xfrm>
            <a:off x="0" y="9684250"/>
            <a:ext cx="7612800" cy="100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More severe and acute than IgA and can cause renal shutdown. Non synpharyngitic (develops after a few weeks), </a:t>
            </a:r>
            <a:r>
              <a:rPr lang="ar" sz="1000">
                <a:solidFill>
                  <a:srgbClr val="6AA84F"/>
                </a:solidFill>
                <a:latin typeface="Mada"/>
                <a:ea typeface="Mada"/>
                <a:cs typeface="Mada"/>
                <a:sym typeface="Mada"/>
              </a:rPr>
              <a:t>while in IgA it may happen within 3 days.</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2-Treated aggressively cuz it can lead to loss of kidney function and renal failure in weeks if not treated.</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0B5394"/>
                </a:solidFill>
                <a:latin typeface="Mada"/>
                <a:ea typeface="Mada"/>
                <a:cs typeface="Mada"/>
                <a:sym typeface="Mada"/>
              </a:rPr>
              <a:t>3- Long-standing SLE may simply “scar” the kidneys and biopsy will show glomerulosclerosis, which has no active inflammatory component but may lead to such damage as to require dialysis.</a:t>
            </a:r>
            <a:endParaRPr sz="1000">
              <a:solidFill>
                <a:srgbClr val="0B539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4- </a:t>
            </a:r>
            <a:r>
              <a:rPr lang="ar" sz="1000">
                <a:solidFill>
                  <a:srgbClr val="6AA84F"/>
                </a:solidFill>
                <a:highlight>
                  <a:srgbClr val="FFFFFF"/>
                </a:highlight>
              </a:rPr>
              <a:t>low complement in blood is due to deposition in the kidney</a:t>
            </a:r>
            <a:endParaRPr sz="1000">
              <a:solidFill>
                <a:srgbClr val="6AA84F"/>
              </a:solidFill>
              <a:latin typeface="Mada"/>
              <a:ea typeface="Mada"/>
              <a:cs typeface="Mada"/>
              <a:sym typeface="Mada"/>
            </a:endParaRPr>
          </a:p>
        </p:txBody>
      </p:sp>
      <p:sp>
        <p:nvSpPr>
          <p:cNvPr id="698" name="Google Shape;698;p32"/>
          <p:cNvSpPr/>
          <p:nvPr/>
        </p:nvSpPr>
        <p:spPr>
          <a:xfrm>
            <a:off x="4629300" y="7619675"/>
            <a:ext cx="307200" cy="3693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33"/>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704" name="Google Shape;704;p33"/>
          <p:cNvSpPr txBox="1"/>
          <p:nvPr/>
        </p:nvSpPr>
        <p:spPr>
          <a:xfrm>
            <a:off x="367875" y="143323"/>
            <a:ext cx="68547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a:t>
            </a:r>
            <a:r>
              <a:rPr b="1" lang="ar" sz="2600">
                <a:latin typeface="Mada"/>
                <a:ea typeface="Mada"/>
                <a:cs typeface="Mada"/>
                <a:sym typeface="Mada"/>
              </a:rPr>
              <a:t>Anti-GBM  glomerulonephritis</a:t>
            </a:r>
            <a:endParaRPr b="1" sz="2600">
              <a:latin typeface="Mada"/>
              <a:ea typeface="Mada"/>
              <a:cs typeface="Mada"/>
              <a:sym typeface="Mada"/>
            </a:endParaRPr>
          </a:p>
        </p:txBody>
      </p:sp>
      <p:sp>
        <p:nvSpPr>
          <p:cNvPr id="705" name="Google Shape;705;p33"/>
          <p:cNvSpPr txBox="1"/>
          <p:nvPr/>
        </p:nvSpPr>
        <p:spPr>
          <a:xfrm>
            <a:off x="194063" y="963654"/>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Microscopic findings:</a:t>
            </a:r>
            <a:endParaRPr b="1" sz="2200">
              <a:solidFill>
                <a:schemeClr val="dk1"/>
              </a:solidFill>
              <a:highlight>
                <a:srgbClr val="FFF2CC"/>
              </a:highlight>
              <a:latin typeface="Mada"/>
              <a:ea typeface="Mada"/>
              <a:cs typeface="Mada"/>
              <a:sym typeface="Mada"/>
            </a:endParaRPr>
          </a:p>
        </p:txBody>
      </p:sp>
      <p:grpSp>
        <p:nvGrpSpPr>
          <p:cNvPr id="706" name="Google Shape;706;p33"/>
          <p:cNvGrpSpPr/>
          <p:nvPr/>
        </p:nvGrpSpPr>
        <p:grpSpPr>
          <a:xfrm>
            <a:off x="3306639" y="1927760"/>
            <a:ext cx="3580885" cy="625500"/>
            <a:chOff x="4160799" y="1776592"/>
            <a:chExt cx="3010918" cy="625500"/>
          </a:xfrm>
        </p:grpSpPr>
        <p:sp>
          <p:nvSpPr>
            <p:cNvPr id="707" name="Google Shape;707;p33"/>
            <p:cNvSpPr/>
            <p:nvPr/>
          </p:nvSpPr>
          <p:spPr>
            <a:xfrm rot="10800000">
              <a:off x="4160799" y="1807016"/>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C0000"/>
                </a:solidFill>
                <a:latin typeface="Mada"/>
                <a:ea typeface="Mada"/>
                <a:cs typeface="Mada"/>
                <a:sym typeface="Mada"/>
              </a:endParaRPr>
            </a:p>
          </p:txBody>
        </p:sp>
        <p:sp>
          <p:nvSpPr>
            <p:cNvPr id="708" name="Google Shape;708;p33"/>
            <p:cNvSpPr/>
            <p:nvPr/>
          </p:nvSpPr>
          <p:spPr>
            <a:xfrm>
              <a:off x="4193111" y="1827713"/>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C0000"/>
                </a:solidFill>
                <a:latin typeface="Mada"/>
                <a:ea typeface="Mada"/>
                <a:cs typeface="Mada"/>
                <a:sym typeface="Mada"/>
              </a:endParaRPr>
            </a:p>
          </p:txBody>
        </p:sp>
        <p:sp>
          <p:nvSpPr>
            <p:cNvPr id="709" name="Google Shape;709;p33"/>
            <p:cNvSpPr txBox="1"/>
            <p:nvPr/>
          </p:nvSpPr>
          <p:spPr>
            <a:xfrm>
              <a:off x="4269265" y="1810729"/>
              <a:ext cx="254400" cy="24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CC0000"/>
                  </a:solidFill>
                  <a:latin typeface="Mada"/>
                  <a:ea typeface="Mada"/>
                  <a:cs typeface="Mada"/>
                  <a:sym typeface="Mada"/>
                </a:rPr>
                <a:t>1</a:t>
              </a:r>
              <a:endParaRPr b="1" sz="1700">
                <a:solidFill>
                  <a:srgbClr val="CC0000"/>
                </a:solidFill>
                <a:latin typeface="Mada"/>
                <a:ea typeface="Mada"/>
                <a:cs typeface="Mada"/>
                <a:sym typeface="Mada"/>
              </a:endParaRPr>
            </a:p>
          </p:txBody>
        </p:sp>
        <p:sp>
          <p:nvSpPr>
            <p:cNvPr id="710" name="Google Shape;710;p33"/>
            <p:cNvSpPr txBox="1"/>
            <p:nvPr/>
          </p:nvSpPr>
          <p:spPr>
            <a:xfrm>
              <a:off x="4632817" y="1776592"/>
              <a:ext cx="2538900" cy="625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ar" sz="1200">
                  <a:solidFill>
                    <a:srgbClr val="CC0000"/>
                  </a:solidFill>
                  <a:latin typeface="Mada"/>
                  <a:ea typeface="Mada"/>
                  <a:cs typeface="Mada"/>
                  <a:sym typeface="Mada"/>
                </a:rPr>
                <a:t>Linear Anti-GBM staining in the Glomerulus by Immunofluorescence is a Diagnostic test</a:t>
              </a:r>
              <a:r>
                <a:rPr b="1" lang="ar" sz="1200">
                  <a:solidFill>
                    <a:srgbClr val="6AA84F"/>
                  </a:solidFill>
                  <a:latin typeface="Mada"/>
                  <a:ea typeface="Mada"/>
                  <a:cs typeface="Mada"/>
                  <a:sym typeface="Mada"/>
                </a:rPr>
                <a:t> </a:t>
              </a:r>
              <a:r>
                <a:rPr lang="ar" sz="1200">
                  <a:solidFill>
                    <a:srgbClr val="6AA84F"/>
                  </a:solidFill>
                  <a:latin typeface="Mada"/>
                  <a:ea typeface="Mada"/>
                  <a:cs typeface="Mada"/>
                  <a:sym typeface="Mada"/>
                </a:rPr>
                <a:t>In ANCA , IF will be negative or little</a:t>
              </a:r>
              <a:endParaRPr sz="1200">
                <a:solidFill>
                  <a:srgbClr val="6AA84F"/>
                </a:solidFill>
                <a:latin typeface="Mada"/>
                <a:ea typeface="Mada"/>
                <a:cs typeface="Mada"/>
                <a:sym typeface="Mada"/>
              </a:endParaRPr>
            </a:p>
          </p:txBody>
        </p:sp>
      </p:grpSp>
      <p:grpSp>
        <p:nvGrpSpPr>
          <p:cNvPr id="711" name="Google Shape;711;p33"/>
          <p:cNvGrpSpPr/>
          <p:nvPr/>
        </p:nvGrpSpPr>
        <p:grpSpPr>
          <a:xfrm>
            <a:off x="291713" y="3047891"/>
            <a:ext cx="6989106" cy="857746"/>
            <a:chOff x="259048" y="1692388"/>
            <a:chExt cx="6339900" cy="977823"/>
          </a:xfrm>
        </p:grpSpPr>
        <p:sp>
          <p:nvSpPr>
            <p:cNvPr id="712" name="Google Shape;712;p33"/>
            <p:cNvSpPr/>
            <p:nvPr/>
          </p:nvSpPr>
          <p:spPr>
            <a:xfrm>
              <a:off x="259048" y="1899211"/>
              <a:ext cx="6339900" cy="771000"/>
            </a:xfrm>
            <a:prstGeom prst="roundRect">
              <a:avLst>
                <a:gd fmla="val 16667" name="adj"/>
              </a:avLst>
            </a:prstGeom>
            <a:noFill/>
            <a:ln cap="flat" cmpd="sng" w="9525">
              <a:solidFill>
                <a:srgbClr val="E0AD2B"/>
              </a:solidFill>
              <a:prstDash val="solid"/>
              <a:round/>
              <a:headEnd len="sm" w="sm" type="none"/>
              <a:tailEnd len="sm" w="sm" type="none"/>
            </a:ln>
          </p:spPr>
          <p:txBody>
            <a:bodyPr anchorCtr="0" anchor="b"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Due to autoantibody </a:t>
              </a:r>
              <a:r>
                <a:rPr b="1" lang="ar" sz="1200">
                  <a:latin typeface="Mada"/>
                  <a:ea typeface="Mada"/>
                  <a:cs typeface="Mada"/>
                  <a:sym typeface="Mada"/>
                </a:rPr>
                <a:t>against (alpha-3 chain) of type IV Collagen that is found in Glomerular</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and alveolar (</a:t>
              </a:r>
              <a:r>
                <a:rPr b="1" lang="ar" sz="1200">
                  <a:solidFill>
                    <a:srgbClr val="CC0000"/>
                  </a:solidFill>
                  <a:latin typeface="Mada"/>
                  <a:ea typeface="Mada"/>
                  <a:cs typeface="Mada"/>
                  <a:sym typeface="Mada"/>
                </a:rPr>
                <a:t>lungs</a:t>
              </a:r>
              <a:r>
                <a:rPr b="1" lang="ar" sz="1200">
                  <a:latin typeface="Mada"/>
                  <a:ea typeface="Mada"/>
                  <a:cs typeface="Mada"/>
                  <a:sym typeface="Mada"/>
                </a:rPr>
                <a:t>) basement membrane. </a:t>
              </a:r>
              <a:r>
                <a:rPr b="1" baseline="30000" lang="ar" sz="1200">
                  <a:latin typeface="Mada"/>
                  <a:ea typeface="Mada"/>
                  <a:cs typeface="Mada"/>
                  <a:sym typeface="Mada"/>
                </a:rPr>
                <a:t>1</a:t>
              </a:r>
              <a:endParaRPr b="1" baseline="30000" sz="1200">
                <a:latin typeface="Mada"/>
                <a:ea typeface="Mada"/>
                <a:cs typeface="Mada"/>
                <a:sym typeface="Mada"/>
              </a:endParaRPr>
            </a:p>
          </p:txBody>
        </p:sp>
        <p:sp>
          <p:nvSpPr>
            <p:cNvPr id="713" name="Google Shape;713;p33"/>
            <p:cNvSpPr/>
            <p:nvPr/>
          </p:nvSpPr>
          <p:spPr>
            <a:xfrm>
              <a:off x="485325" y="1692388"/>
              <a:ext cx="2115000" cy="397500"/>
            </a:xfrm>
            <a:prstGeom prst="flowChartAlternateProcess">
              <a:avLst/>
            </a:prstGeom>
            <a:solidFill>
              <a:srgbClr val="E0AD2B"/>
            </a:solidFill>
            <a:ln cap="flat" cmpd="sng" w="9525">
              <a:solidFill>
                <a:srgbClr val="8B69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Possible causes</a:t>
              </a:r>
              <a:endParaRPr b="1" sz="2000">
                <a:solidFill>
                  <a:srgbClr val="FFFFFF"/>
                </a:solidFill>
                <a:latin typeface="Mada"/>
                <a:ea typeface="Mada"/>
                <a:cs typeface="Mada"/>
                <a:sym typeface="Mada"/>
              </a:endParaRPr>
            </a:p>
          </p:txBody>
        </p:sp>
      </p:grpSp>
      <p:grpSp>
        <p:nvGrpSpPr>
          <p:cNvPr id="714" name="Google Shape;714;p33"/>
          <p:cNvGrpSpPr/>
          <p:nvPr/>
        </p:nvGrpSpPr>
        <p:grpSpPr>
          <a:xfrm>
            <a:off x="3254082" y="4805947"/>
            <a:ext cx="2935657" cy="654139"/>
            <a:chOff x="4159644" y="8661690"/>
            <a:chExt cx="3921005" cy="869981"/>
          </a:xfrm>
        </p:grpSpPr>
        <p:grpSp>
          <p:nvGrpSpPr>
            <p:cNvPr id="715" name="Google Shape;715;p33"/>
            <p:cNvGrpSpPr/>
            <p:nvPr/>
          </p:nvGrpSpPr>
          <p:grpSpPr>
            <a:xfrm>
              <a:off x="4159644" y="8661690"/>
              <a:ext cx="827940" cy="869981"/>
              <a:chOff x="2391948" y="1635646"/>
              <a:chExt cx="805546" cy="1584088"/>
            </a:xfrm>
          </p:grpSpPr>
          <p:sp>
            <p:nvSpPr>
              <p:cNvPr id="716" name="Google Shape;716;p33"/>
              <p:cNvSpPr/>
              <p:nvPr/>
            </p:nvSpPr>
            <p:spPr>
              <a:xfrm>
                <a:off x="2391994" y="1635646"/>
                <a:ext cx="805500" cy="792000"/>
              </a:xfrm>
              <a:prstGeom prst="rect">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sp>
            <p:nvSpPr>
              <p:cNvPr id="717" name="Google Shape;717;p33"/>
              <p:cNvSpPr/>
              <p:nvPr/>
            </p:nvSpPr>
            <p:spPr>
              <a:xfrm rot="10800000">
                <a:off x="2391948" y="2427734"/>
                <a:ext cx="805500" cy="792000"/>
              </a:xfrm>
              <a:prstGeom prst="triangle">
                <a:avLst>
                  <a:gd fmla="val 0" name="adj"/>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grpSp>
        <p:sp>
          <p:nvSpPr>
            <p:cNvPr id="718" name="Google Shape;718;p33"/>
            <p:cNvSpPr txBox="1"/>
            <p:nvPr/>
          </p:nvSpPr>
          <p:spPr>
            <a:xfrm>
              <a:off x="5091149" y="8774145"/>
              <a:ext cx="2989500" cy="6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CC0000"/>
                  </a:solidFill>
                  <a:latin typeface="Mada"/>
                  <a:ea typeface="Mada"/>
                  <a:cs typeface="Mada"/>
                  <a:sym typeface="Mada"/>
                </a:rPr>
                <a:t>Pulmonary hemorrhage </a:t>
              </a:r>
              <a:r>
                <a:rPr lang="ar" sz="1200">
                  <a:latin typeface="Mada"/>
                  <a:ea typeface="Mada"/>
                  <a:cs typeface="Mada"/>
                  <a:sym typeface="Mada"/>
                </a:rPr>
                <a:t>(disease is called </a:t>
              </a:r>
              <a:r>
                <a:rPr b="1" lang="ar" sz="1200">
                  <a:latin typeface="Mada"/>
                  <a:ea typeface="Mada"/>
                  <a:cs typeface="Mada"/>
                  <a:sym typeface="Mada"/>
                </a:rPr>
                <a:t>Goodpasture’s </a:t>
              </a:r>
              <a:r>
                <a:rPr lang="ar" sz="1200">
                  <a:latin typeface="Mada"/>
                  <a:ea typeface="Mada"/>
                  <a:cs typeface="Mada"/>
                  <a:sym typeface="Mada"/>
                </a:rPr>
                <a:t>disease if Lung vasculitis + GN)</a:t>
              </a:r>
              <a:endParaRPr sz="1200">
                <a:latin typeface="Mada"/>
                <a:ea typeface="Mada"/>
                <a:cs typeface="Mada"/>
                <a:sym typeface="Mada"/>
              </a:endParaRPr>
            </a:p>
          </p:txBody>
        </p:sp>
        <p:sp>
          <p:nvSpPr>
            <p:cNvPr id="719" name="Google Shape;719;p33"/>
            <p:cNvSpPr txBox="1"/>
            <p:nvPr/>
          </p:nvSpPr>
          <p:spPr>
            <a:xfrm>
              <a:off x="4234080" y="8692985"/>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Mada"/>
                  <a:ea typeface="Mada"/>
                  <a:cs typeface="Mada"/>
                  <a:sym typeface="Mada"/>
                </a:rPr>
                <a:t>02</a:t>
              </a:r>
              <a:endParaRPr b="1" sz="2200">
                <a:solidFill>
                  <a:srgbClr val="FFFFFF"/>
                </a:solidFill>
                <a:latin typeface="Mada"/>
                <a:ea typeface="Mada"/>
                <a:cs typeface="Mada"/>
                <a:sym typeface="Mada"/>
              </a:endParaRPr>
            </a:p>
          </p:txBody>
        </p:sp>
      </p:grpSp>
      <p:grpSp>
        <p:nvGrpSpPr>
          <p:cNvPr id="720" name="Google Shape;720;p33"/>
          <p:cNvGrpSpPr/>
          <p:nvPr/>
        </p:nvGrpSpPr>
        <p:grpSpPr>
          <a:xfrm>
            <a:off x="368304" y="4701796"/>
            <a:ext cx="2885791" cy="654139"/>
            <a:chOff x="400489" y="9865982"/>
            <a:chExt cx="3461011" cy="869981"/>
          </a:xfrm>
        </p:grpSpPr>
        <p:grpSp>
          <p:nvGrpSpPr>
            <p:cNvPr id="721" name="Google Shape;721;p33"/>
            <p:cNvGrpSpPr/>
            <p:nvPr/>
          </p:nvGrpSpPr>
          <p:grpSpPr>
            <a:xfrm>
              <a:off x="400489" y="9865982"/>
              <a:ext cx="827940" cy="869981"/>
              <a:chOff x="2391948" y="1635646"/>
              <a:chExt cx="805546" cy="1584088"/>
            </a:xfrm>
          </p:grpSpPr>
          <p:sp>
            <p:nvSpPr>
              <p:cNvPr id="722" name="Google Shape;722;p33"/>
              <p:cNvSpPr/>
              <p:nvPr/>
            </p:nvSpPr>
            <p:spPr>
              <a:xfrm>
                <a:off x="2391994" y="1635646"/>
                <a:ext cx="805500" cy="792000"/>
              </a:xfrm>
              <a:prstGeom prst="rect">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sp>
            <p:nvSpPr>
              <p:cNvPr id="723" name="Google Shape;723;p33"/>
              <p:cNvSpPr/>
              <p:nvPr/>
            </p:nvSpPr>
            <p:spPr>
              <a:xfrm rot="10800000">
                <a:off x="2391948" y="2427734"/>
                <a:ext cx="805500" cy="792000"/>
              </a:xfrm>
              <a:prstGeom prst="triangle">
                <a:avLst>
                  <a:gd fmla="val 0" name="adj"/>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grpSp>
        <p:sp>
          <p:nvSpPr>
            <p:cNvPr id="724" name="Google Shape;724;p33"/>
            <p:cNvSpPr txBox="1"/>
            <p:nvPr/>
          </p:nvSpPr>
          <p:spPr>
            <a:xfrm>
              <a:off x="474925" y="9897276"/>
              <a:ext cx="679500" cy="473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2200">
                  <a:solidFill>
                    <a:srgbClr val="FFFFFF"/>
                  </a:solidFill>
                  <a:latin typeface="Mada"/>
                  <a:ea typeface="Mada"/>
                  <a:cs typeface="Mada"/>
                  <a:sym typeface="Mada"/>
                </a:rPr>
                <a:t>01</a:t>
              </a:r>
              <a:endParaRPr b="1" sz="2200">
                <a:solidFill>
                  <a:srgbClr val="FFFFFF"/>
                </a:solidFill>
                <a:latin typeface="Mada"/>
                <a:ea typeface="Mada"/>
                <a:cs typeface="Mada"/>
                <a:sym typeface="Mada"/>
              </a:endParaRPr>
            </a:p>
          </p:txBody>
        </p:sp>
        <p:sp>
          <p:nvSpPr>
            <p:cNvPr id="725" name="Google Shape;725;p33"/>
            <p:cNvSpPr txBox="1"/>
            <p:nvPr/>
          </p:nvSpPr>
          <p:spPr>
            <a:xfrm>
              <a:off x="1308500" y="9981100"/>
              <a:ext cx="2553000" cy="654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latin typeface="Mada"/>
                  <a:ea typeface="Mada"/>
                  <a:cs typeface="Mada"/>
                  <a:sym typeface="Mada"/>
                </a:rPr>
                <a:t>GN </a:t>
              </a:r>
              <a:r>
                <a:rPr lang="ar" sz="1200">
                  <a:latin typeface="Mada"/>
                  <a:ea typeface="Mada"/>
                  <a:cs typeface="Mada"/>
                  <a:sym typeface="Mada"/>
                </a:rPr>
                <a:t>(can be the only presenting finding)</a:t>
              </a:r>
              <a:endParaRPr sz="1200">
                <a:latin typeface="Mada"/>
                <a:ea typeface="Mada"/>
                <a:cs typeface="Mada"/>
                <a:sym typeface="Mada"/>
              </a:endParaRPr>
            </a:p>
          </p:txBody>
        </p:sp>
      </p:grpSp>
      <p:sp>
        <p:nvSpPr>
          <p:cNvPr id="726" name="Google Shape;726;p33"/>
          <p:cNvSpPr txBox="1"/>
          <p:nvPr/>
        </p:nvSpPr>
        <p:spPr>
          <a:xfrm>
            <a:off x="283888" y="4118229"/>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Clinical features:</a:t>
            </a:r>
            <a:endParaRPr b="1" sz="2200">
              <a:solidFill>
                <a:schemeClr val="dk1"/>
              </a:solidFill>
              <a:highlight>
                <a:srgbClr val="FFF2CC"/>
              </a:highlight>
              <a:latin typeface="Mada"/>
              <a:ea typeface="Mada"/>
              <a:cs typeface="Mada"/>
              <a:sym typeface="Mada"/>
            </a:endParaRPr>
          </a:p>
        </p:txBody>
      </p:sp>
      <p:pic>
        <p:nvPicPr>
          <p:cNvPr id="727" name="Google Shape;727;p33"/>
          <p:cNvPicPr preferRelativeResize="0"/>
          <p:nvPr/>
        </p:nvPicPr>
        <p:blipFill rotWithShape="1">
          <a:blip r:embed="rId3">
            <a:alphaModFix/>
          </a:blip>
          <a:srcRect b="0" l="57395" r="14224" t="33351"/>
          <a:stretch/>
        </p:blipFill>
        <p:spPr>
          <a:xfrm>
            <a:off x="2552360" y="4832929"/>
            <a:ext cx="453599" cy="600073"/>
          </a:xfrm>
          <a:prstGeom prst="rect">
            <a:avLst/>
          </a:prstGeom>
          <a:noFill/>
          <a:ln>
            <a:noFill/>
          </a:ln>
        </p:spPr>
      </p:pic>
      <p:pic>
        <p:nvPicPr>
          <p:cNvPr id="728" name="Google Shape;728;p33"/>
          <p:cNvPicPr preferRelativeResize="0"/>
          <p:nvPr/>
        </p:nvPicPr>
        <p:blipFill>
          <a:blip r:embed="rId4">
            <a:alphaModFix/>
          </a:blip>
          <a:stretch>
            <a:fillRect/>
          </a:stretch>
        </p:blipFill>
        <p:spPr>
          <a:xfrm>
            <a:off x="6156200" y="4863452"/>
            <a:ext cx="1162890" cy="654125"/>
          </a:xfrm>
          <a:prstGeom prst="rect">
            <a:avLst/>
          </a:prstGeom>
          <a:noFill/>
          <a:ln>
            <a:noFill/>
          </a:ln>
        </p:spPr>
      </p:pic>
      <p:sp>
        <p:nvSpPr>
          <p:cNvPr id="729" name="Google Shape;729;p33"/>
          <p:cNvSpPr txBox="1"/>
          <p:nvPr/>
        </p:nvSpPr>
        <p:spPr>
          <a:xfrm>
            <a:off x="50" y="9732600"/>
            <a:ext cx="7560000" cy="102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1-Specifically targets middle aged smoker women  (smoking exposes their lungs collagen as an antigen, so antibodies will be released against it) this collagen is similar to the kidney basement membrane)</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0B5394"/>
              </a:solidFill>
              <a:latin typeface="Mada"/>
              <a:ea typeface="Mada"/>
              <a:cs typeface="Mada"/>
              <a:sym typeface="Mada"/>
            </a:endParaRPr>
          </a:p>
        </p:txBody>
      </p:sp>
      <p:cxnSp>
        <p:nvCxnSpPr>
          <p:cNvPr id="730" name="Google Shape;730;p33"/>
          <p:cNvCxnSpPr>
            <a:stCxn id="731" idx="4"/>
            <a:endCxn id="732" idx="2"/>
          </p:cNvCxnSpPr>
          <p:nvPr/>
        </p:nvCxnSpPr>
        <p:spPr>
          <a:xfrm rot="5400000">
            <a:off x="2655563" y="6413162"/>
            <a:ext cx="286500" cy="2005800"/>
          </a:xfrm>
          <a:prstGeom prst="bentConnector3">
            <a:avLst>
              <a:gd fmla="val 183083" name="adj1"/>
            </a:avLst>
          </a:prstGeom>
          <a:noFill/>
          <a:ln cap="flat" cmpd="sng" w="9525">
            <a:solidFill>
              <a:srgbClr val="FFE599"/>
            </a:solidFill>
            <a:prstDash val="solid"/>
            <a:round/>
            <a:headEnd len="med" w="med" type="none"/>
            <a:tailEnd len="med" w="med" type="triangle"/>
          </a:ln>
        </p:spPr>
      </p:cxnSp>
      <p:grpSp>
        <p:nvGrpSpPr>
          <p:cNvPr id="733" name="Google Shape;733;p33"/>
          <p:cNvGrpSpPr/>
          <p:nvPr/>
        </p:nvGrpSpPr>
        <p:grpSpPr>
          <a:xfrm>
            <a:off x="271375" y="5912814"/>
            <a:ext cx="7029800" cy="1946109"/>
            <a:chOff x="265100" y="1714495"/>
            <a:chExt cx="7029800" cy="1946109"/>
          </a:xfrm>
        </p:grpSpPr>
        <p:cxnSp>
          <p:nvCxnSpPr>
            <p:cNvPr id="734" name="Google Shape;734;p33"/>
            <p:cNvCxnSpPr>
              <a:stCxn id="731" idx="0"/>
              <a:endCxn id="735" idx="0"/>
            </p:cNvCxnSpPr>
            <p:nvPr/>
          </p:nvCxnSpPr>
          <p:spPr>
            <a:xfrm rot="-5400000">
              <a:off x="4649988" y="1159791"/>
              <a:ext cx="265800" cy="1974900"/>
            </a:xfrm>
            <a:prstGeom prst="bentConnector3">
              <a:avLst>
                <a:gd fmla="val 189622" name="adj1"/>
              </a:avLst>
            </a:prstGeom>
            <a:noFill/>
            <a:ln cap="flat" cmpd="sng" w="9525">
              <a:solidFill>
                <a:srgbClr val="FFE599"/>
              </a:solidFill>
              <a:prstDash val="solid"/>
              <a:round/>
              <a:headEnd len="med" w="med" type="none"/>
              <a:tailEnd len="med" w="med" type="triangle"/>
            </a:ln>
          </p:spPr>
        </p:cxnSp>
        <p:sp>
          <p:nvSpPr>
            <p:cNvPr id="736" name="Google Shape;736;p33"/>
            <p:cNvSpPr txBox="1"/>
            <p:nvPr/>
          </p:nvSpPr>
          <p:spPr>
            <a:xfrm>
              <a:off x="4901936" y="3291304"/>
              <a:ext cx="18612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treatment</a:t>
              </a:r>
              <a:endParaRPr>
                <a:solidFill>
                  <a:schemeClr val="accent3"/>
                </a:solidFill>
              </a:endParaRPr>
            </a:p>
          </p:txBody>
        </p:sp>
        <p:grpSp>
          <p:nvGrpSpPr>
            <p:cNvPr id="737" name="Google Shape;737;p33"/>
            <p:cNvGrpSpPr/>
            <p:nvPr/>
          </p:nvGrpSpPr>
          <p:grpSpPr>
            <a:xfrm>
              <a:off x="265100" y="1714495"/>
              <a:ext cx="7029800" cy="1646405"/>
              <a:chOff x="265100" y="1714495"/>
              <a:chExt cx="7029800" cy="1646405"/>
            </a:xfrm>
          </p:grpSpPr>
          <p:sp>
            <p:nvSpPr>
              <p:cNvPr id="735" name="Google Shape;735;p33"/>
              <p:cNvSpPr txBox="1"/>
              <p:nvPr/>
            </p:nvSpPr>
            <p:spPr>
              <a:xfrm>
                <a:off x="4245700" y="2014250"/>
                <a:ext cx="3049200" cy="12771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Treatment is always started immediately to remove the antibodies by </a:t>
                </a:r>
                <a:r>
                  <a:rPr b="1" lang="ar" sz="1200">
                    <a:latin typeface="Mada"/>
                    <a:ea typeface="Mada"/>
                    <a:cs typeface="Mada"/>
                    <a:sym typeface="Mada"/>
                  </a:rPr>
                  <a:t>Plasmapheresis </a:t>
                </a:r>
                <a:r>
                  <a:rPr lang="ar" sz="1200">
                    <a:latin typeface="Mada"/>
                    <a:ea typeface="Mada"/>
                    <a:cs typeface="Mada"/>
                    <a:sym typeface="Mada"/>
                  </a:rPr>
                  <a:t>and preventing further antibodies production by giving heavy immunosuppression that includes corticosteroids and cyclophosphamide</a:t>
                </a:r>
                <a:endParaRPr sz="1200">
                  <a:latin typeface="Mada"/>
                  <a:ea typeface="Mada"/>
                  <a:cs typeface="Mada"/>
                  <a:sym typeface="Mada"/>
                </a:endParaRPr>
              </a:p>
            </p:txBody>
          </p:sp>
          <p:sp>
            <p:nvSpPr>
              <p:cNvPr id="732" name="Google Shape;732;p33"/>
              <p:cNvSpPr txBox="1"/>
              <p:nvPr/>
            </p:nvSpPr>
            <p:spPr>
              <a:xfrm>
                <a:off x="265100" y="2083800"/>
                <a:ext cx="3049200" cy="1277100"/>
              </a:xfrm>
              <a:prstGeom prst="rect">
                <a:avLst/>
              </a:prstGeom>
              <a:noFill/>
              <a:ln cap="flat" cmpd="sng" w="952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Positive test for Anti-GBM antibodies in the serum</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Kidney biopsy shows the diagnostic Immunofluorescence pattern:</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CC0000"/>
                    </a:solidFill>
                    <a:latin typeface="Mada"/>
                    <a:ea typeface="Mada"/>
                    <a:cs typeface="Mada"/>
                    <a:sym typeface="Mada"/>
                  </a:rPr>
                  <a:t>Linear stain of IgG and C3</a:t>
                </a:r>
                <a:r>
                  <a:rPr lang="ar" sz="1200">
                    <a:latin typeface="Mada"/>
                    <a:ea typeface="Mada"/>
                    <a:cs typeface="Mada"/>
                    <a:sym typeface="Mada"/>
                  </a:rPr>
                  <a:t>.</a:t>
                </a:r>
                <a:endParaRPr sz="1200">
                  <a:latin typeface="Mada"/>
                  <a:ea typeface="Mada"/>
                  <a:cs typeface="Mada"/>
                  <a:sym typeface="Mada"/>
                </a:endParaRPr>
              </a:p>
            </p:txBody>
          </p:sp>
          <p:sp>
            <p:nvSpPr>
              <p:cNvPr id="738" name="Google Shape;738;p33"/>
              <p:cNvSpPr txBox="1"/>
              <p:nvPr/>
            </p:nvSpPr>
            <p:spPr>
              <a:xfrm>
                <a:off x="859100" y="1714495"/>
                <a:ext cx="18612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chemeClr val="accent3"/>
                    </a:solidFill>
                    <a:latin typeface="Mada"/>
                    <a:ea typeface="Mada"/>
                    <a:cs typeface="Mada"/>
                    <a:sym typeface="Mada"/>
                  </a:rPr>
                  <a:t>Diagnosis</a:t>
                </a:r>
                <a:endParaRPr>
                  <a:solidFill>
                    <a:schemeClr val="accent3"/>
                  </a:solidFill>
                </a:endParaRPr>
              </a:p>
            </p:txBody>
          </p:sp>
          <p:grpSp>
            <p:nvGrpSpPr>
              <p:cNvPr id="739" name="Google Shape;739;p33"/>
              <p:cNvGrpSpPr/>
              <p:nvPr/>
            </p:nvGrpSpPr>
            <p:grpSpPr>
              <a:xfrm>
                <a:off x="3410388" y="2280141"/>
                <a:ext cx="770100" cy="794352"/>
                <a:chOff x="729961" y="2745252"/>
                <a:chExt cx="770100" cy="741000"/>
              </a:xfrm>
            </p:grpSpPr>
            <p:grpSp>
              <p:nvGrpSpPr>
                <p:cNvPr id="740" name="Google Shape;740;p33"/>
                <p:cNvGrpSpPr/>
                <p:nvPr/>
              </p:nvGrpSpPr>
              <p:grpSpPr>
                <a:xfrm>
                  <a:off x="947561" y="2947866"/>
                  <a:ext cx="334886" cy="335791"/>
                  <a:chOff x="-28467625" y="2331750"/>
                  <a:chExt cx="296150" cy="296950"/>
                </a:xfrm>
              </p:grpSpPr>
              <p:sp>
                <p:nvSpPr>
                  <p:cNvPr id="741" name="Google Shape;741;p33"/>
                  <p:cNvSpPr/>
                  <p:nvPr/>
                </p:nvSpPr>
                <p:spPr>
                  <a:xfrm>
                    <a:off x="-28467625" y="2331750"/>
                    <a:ext cx="296150" cy="296950"/>
                  </a:xfrm>
                  <a:custGeom>
                    <a:rect b="b" l="l" r="r" t="t"/>
                    <a:pathLst>
                      <a:path extrusionOk="0" h="11878" w="11846">
                        <a:moveTo>
                          <a:pt x="1733" y="3466"/>
                        </a:moveTo>
                        <a:cubicBezTo>
                          <a:pt x="1922" y="3466"/>
                          <a:pt x="2080" y="3624"/>
                          <a:pt x="2080" y="3813"/>
                        </a:cubicBezTo>
                        <a:cubicBezTo>
                          <a:pt x="2080" y="4002"/>
                          <a:pt x="1922" y="4159"/>
                          <a:pt x="1733" y="4159"/>
                        </a:cubicBezTo>
                        <a:lnTo>
                          <a:pt x="693" y="4159"/>
                        </a:lnTo>
                        <a:lnTo>
                          <a:pt x="693" y="3466"/>
                        </a:lnTo>
                        <a:close/>
                        <a:moveTo>
                          <a:pt x="1418" y="4821"/>
                        </a:moveTo>
                        <a:lnTo>
                          <a:pt x="1418" y="6963"/>
                        </a:lnTo>
                        <a:lnTo>
                          <a:pt x="693" y="6963"/>
                        </a:lnTo>
                        <a:lnTo>
                          <a:pt x="693" y="4821"/>
                        </a:lnTo>
                        <a:close/>
                        <a:moveTo>
                          <a:pt x="1733" y="7656"/>
                        </a:moveTo>
                        <a:cubicBezTo>
                          <a:pt x="1922" y="7656"/>
                          <a:pt x="2080" y="7814"/>
                          <a:pt x="2080" y="8034"/>
                        </a:cubicBezTo>
                        <a:cubicBezTo>
                          <a:pt x="2080" y="8223"/>
                          <a:pt x="1922" y="8381"/>
                          <a:pt x="1733" y="8381"/>
                        </a:cubicBezTo>
                        <a:lnTo>
                          <a:pt x="693" y="8381"/>
                        </a:lnTo>
                        <a:lnTo>
                          <a:pt x="693" y="7656"/>
                        </a:lnTo>
                        <a:close/>
                        <a:moveTo>
                          <a:pt x="9389" y="2080"/>
                        </a:moveTo>
                        <a:cubicBezTo>
                          <a:pt x="9609" y="2080"/>
                          <a:pt x="9767" y="2237"/>
                          <a:pt x="9767" y="2426"/>
                        </a:cubicBezTo>
                        <a:lnTo>
                          <a:pt x="9767" y="9389"/>
                        </a:lnTo>
                        <a:cubicBezTo>
                          <a:pt x="9767" y="9610"/>
                          <a:pt x="9609" y="9767"/>
                          <a:pt x="9389" y="9767"/>
                        </a:cubicBezTo>
                        <a:lnTo>
                          <a:pt x="2426" y="9767"/>
                        </a:lnTo>
                        <a:cubicBezTo>
                          <a:pt x="2237" y="9767"/>
                          <a:pt x="2080" y="9610"/>
                          <a:pt x="2080" y="9389"/>
                        </a:cubicBezTo>
                        <a:lnTo>
                          <a:pt x="2080" y="9011"/>
                        </a:lnTo>
                        <a:cubicBezTo>
                          <a:pt x="2458" y="8853"/>
                          <a:pt x="2773" y="8507"/>
                          <a:pt x="2773" y="8034"/>
                        </a:cubicBezTo>
                        <a:cubicBezTo>
                          <a:pt x="2773" y="7562"/>
                          <a:pt x="2521" y="7184"/>
                          <a:pt x="2080" y="7026"/>
                        </a:cubicBezTo>
                        <a:lnTo>
                          <a:pt x="2080" y="4789"/>
                        </a:lnTo>
                        <a:cubicBezTo>
                          <a:pt x="2458" y="4632"/>
                          <a:pt x="2773" y="4285"/>
                          <a:pt x="2773" y="3813"/>
                        </a:cubicBezTo>
                        <a:cubicBezTo>
                          <a:pt x="2773" y="3340"/>
                          <a:pt x="2521" y="2994"/>
                          <a:pt x="2080" y="2836"/>
                        </a:cubicBezTo>
                        <a:lnTo>
                          <a:pt x="2080" y="2426"/>
                        </a:lnTo>
                        <a:cubicBezTo>
                          <a:pt x="2080" y="2237"/>
                          <a:pt x="2237" y="2080"/>
                          <a:pt x="2426" y="2080"/>
                        </a:cubicBezTo>
                        <a:close/>
                        <a:moveTo>
                          <a:pt x="9389" y="694"/>
                        </a:moveTo>
                        <a:cubicBezTo>
                          <a:pt x="10334" y="694"/>
                          <a:pt x="11121" y="1481"/>
                          <a:pt x="11121" y="2426"/>
                        </a:cubicBezTo>
                        <a:lnTo>
                          <a:pt x="11121" y="9389"/>
                        </a:lnTo>
                        <a:cubicBezTo>
                          <a:pt x="11121" y="10334"/>
                          <a:pt x="10334" y="11122"/>
                          <a:pt x="9389" y="11122"/>
                        </a:cubicBezTo>
                        <a:lnTo>
                          <a:pt x="2426" y="11122"/>
                        </a:lnTo>
                        <a:cubicBezTo>
                          <a:pt x="1481" y="11122"/>
                          <a:pt x="693" y="10334"/>
                          <a:pt x="693" y="9389"/>
                        </a:cubicBezTo>
                        <a:lnTo>
                          <a:pt x="693" y="9042"/>
                        </a:lnTo>
                        <a:lnTo>
                          <a:pt x="1418" y="9042"/>
                        </a:lnTo>
                        <a:lnTo>
                          <a:pt x="1418" y="9389"/>
                        </a:lnTo>
                        <a:cubicBezTo>
                          <a:pt x="1418" y="9988"/>
                          <a:pt x="1891" y="10429"/>
                          <a:pt x="2426" y="10429"/>
                        </a:cubicBezTo>
                        <a:lnTo>
                          <a:pt x="9389" y="10429"/>
                        </a:lnTo>
                        <a:cubicBezTo>
                          <a:pt x="9987" y="10429"/>
                          <a:pt x="10428" y="9956"/>
                          <a:pt x="10428" y="9389"/>
                        </a:cubicBezTo>
                        <a:lnTo>
                          <a:pt x="10428" y="2426"/>
                        </a:lnTo>
                        <a:cubicBezTo>
                          <a:pt x="10428" y="1828"/>
                          <a:pt x="9956" y="1418"/>
                          <a:pt x="9389" y="1418"/>
                        </a:cubicBezTo>
                        <a:lnTo>
                          <a:pt x="2426" y="1418"/>
                        </a:lnTo>
                        <a:cubicBezTo>
                          <a:pt x="1828" y="1418"/>
                          <a:pt x="1418" y="1891"/>
                          <a:pt x="1418" y="2426"/>
                        </a:cubicBezTo>
                        <a:lnTo>
                          <a:pt x="1418" y="2773"/>
                        </a:lnTo>
                        <a:lnTo>
                          <a:pt x="693" y="2773"/>
                        </a:lnTo>
                        <a:lnTo>
                          <a:pt x="693" y="2426"/>
                        </a:lnTo>
                        <a:cubicBezTo>
                          <a:pt x="693" y="1481"/>
                          <a:pt x="1481" y="694"/>
                          <a:pt x="2426" y="694"/>
                        </a:cubicBezTo>
                        <a:close/>
                        <a:moveTo>
                          <a:pt x="2426" y="1"/>
                        </a:moveTo>
                        <a:cubicBezTo>
                          <a:pt x="1103" y="1"/>
                          <a:pt x="0" y="1103"/>
                          <a:pt x="0" y="2426"/>
                        </a:cubicBezTo>
                        <a:lnTo>
                          <a:pt x="0" y="3151"/>
                        </a:lnTo>
                        <a:lnTo>
                          <a:pt x="0" y="4506"/>
                        </a:lnTo>
                        <a:lnTo>
                          <a:pt x="0" y="7341"/>
                        </a:lnTo>
                        <a:lnTo>
                          <a:pt x="0" y="8727"/>
                        </a:lnTo>
                        <a:lnTo>
                          <a:pt x="0" y="9452"/>
                        </a:lnTo>
                        <a:cubicBezTo>
                          <a:pt x="0" y="10775"/>
                          <a:pt x="1103" y="11878"/>
                          <a:pt x="2426" y="11878"/>
                        </a:cubicBezTo>
                        <a:lnTo>
                          <a:pt x="9389" y="11878"/>
                        </a:lnTo>
                        <a:cubicBezTo>
                          <a:pt x="10743" y="11878"/>
                          <a:pt x="11846" y="10775"/>
                          <a:pt x="11846" y="9452"/>
                        </a:cubicBezTo>
                        <a:lnTo>
                          <a:pt x="11846" y="2458"/>
                        </a:lnTo>
                        <a:cubicBezTo>
                          <a:pt x="11846" y="1103"/>
                          <a:pt x="10743" y="1"/>
                          <a:pt x="9389" y="1"/>
                        </a:cubicBezTo>
                        <a:close/>
                      </a:path>
                    </a:pathLst>
                  </a:custGeom>
                  <a:solidFill>
                    <a:srgbClr val="FFD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3"/>
                  <p:cNvSpPr/>
                  <p:nvPr/>
                </p:nvSpPr>
                <p:spPr>
                  <a:xfrm>
                    <a:off x="-28371550" y="2419175"/>
                    <a:ext cx="121325" cy="121325"/>
                  </a:xfrm>
                  <a:custGeom>
                    <a:rect b="b" l="l" r="r" t="t"/>
                    <a:pathLst>
                      <a:path extrusionOk="0" h="4853" w="4853">
                        <a:moveTo>
                          <a:pt x="2773" y="662"/>
                        </a:moveTo>
                        <a:lnTo>
                          <a:pt x="2773" y="1670"/>
                        </a:lnTo>
                        <a:cubicBezTo>
                          <a:pt x="2773" y="1891"/>
                          <a:pt x="2931" y="2048"/>
                          <a:pt x="3120" y="2048"/>
                        </a:cubicBezTo>
                        <a:lnTo>
                          <a:pt x="4159" y="2048"/>
                        </a:lnTo>
                        <a:lnTo>
                          <a:pt x="4159" y="2741"/>
                        </a:lnTo>
                        <a:lnTo>
                          <a:pt x="3120" y="2741"/>
                        </a:lnTo>
                        <a:cubicBezTo>
                          <a:pt x="2931" y="2741"/>
                          <a:pt x="2773" y="2899"/>
                          <a:pt x="2773" y="3120"/>
                        </a:cubicBezTo>
                        <a:lnTo>
                          <a:pt x="2773" y="4128"/>
                        </a:lnTo>
                        <a:lnTo>
                          <a:pt x="2049" y="4128"/>
                        </a:lnTo>
                        <a:lnTo>
                          <a:pt x="2049" y="3120"/>
                        </a:lnTo>
                        <a:cubicBezTo>
                          <a:pt x="2049" y="2899"/>
                          <a:pt x="1891" y="2741"/>
                          <a:pt x="1702" y="2741"/>
                        </a:cubicBezTo>
                        <a:lnTo>
                          <a:pt x="662" y="2741"/>
                        </a:lnTo>
                        <a:lnTo>
                          <a:pt x="662" y="2048"/>
                        </a:lnTo>
                        <a:lnTo>
                          <a:pt x="1702" y="2048"/>
                        </a:lnTo>
                        <a:cubicBezTo>
                          <a:pt x="1891" y="2048"/>
                          <a:pt x="2049" y="1891"/>
                          <a:pt x="2049" y="1670"/>
                        </a:cubicBezTo>
                        <a:lnTo>
                          <a:pt x="2049" y="662"/>
                        </a:lnTo>
                        <a:close/>
                        <a:moveTo>
                          <a:pt x="1734" y="1"/>
                        </a:moveTo>
                        <a:cubicBezTo>
                          <a:pt x="1545" y="1"/>
                          <a:pt x="1387" y="158"/>
                          <a:pt x="1387" y="347"/>
                        </a:cubicBezTo>
                        <a:lnTo>
                          <a:pt x="1387" y="1387"/>
                        </a:lnTo>
                        <a:lnTo>
                          <a:pt x="347" y="1387"/>
                        </a:lnTo>
                        <a:cubicBezTo>
                          <a:pt x="158" y="1387"/>
                          <a:pt x="1" y="1544"/>
                          <a:pt x="1" y="1733"/>
                        </a:cubicBezTo>
                        <a:lnTo>
                          <a:pt x="1" y="3120"/>
                        </a:lnTo>
                        <a:cubicBezTo>
                          <a:pt x="1" y="3309"/>
                          <a:pt x="158" y="3466"/>
                          <a:pt x="347" y="3466"/>
                        </a:cubicBezTo>
                        <a:lnTo>
                          <a:pt x="1387" y="3466"/>
                        </a:lnTo>
                        <a:lnTo>
                          <a:pt x="1387" y="4474"/>
                        </a:lnTo>
                        <a:cubicBezTo>
                          <a:pt x="1387" y="4695"/>
                          <a:pt x="1545" y="4852"/>
                          <a:pt x="1734" y="4852"/>
                        </a:cubicBezTo>
                        <a:lnTo>
                          <a:pt x="3120" y="4852"/>
                        </a:lnTo>
                        <a:cubicBezTo>
                          <a:pt x="3309" y="4852"/>
                          <a:pt x="3466" y="4695"/>
                          <a:pt x="3466" y="4474"/>
                        </a:cubicBezTo>
                        <a:lnTo>
                          <a:pt x="3466" y="3466"/>
                        </a:lnTo>
                        <a:lnTo>
                          <a:pt x="4506" y="3466"/>
                        </a:lnTo>
                        <a:cubicBezTo>
                          <a:pt x="4695" y="3466"/>
                          <a:pt x="4853" y="3309"/>
                          <a:pt x="4853" y="3120"/>
                        </a:cubicBezTo>
                        <a:lnTo>
                          <a:pt x="4853" y="1733"/>
                        </a:lnTo>
                        <a:cubicBezTo>
                          <a:pt x="4853" y="1544"/>
                          <a:pt x="4695" y="1387"/>
                          <a:pt x="4506" y="1387"/>
                        </a:cubicBezTo>
                        <a:lnTo>
                          <a:pt x="3466" y="1387"/>
                        </a:lnTo>
                        <a:lnTo>
                          <a:pt x="3466" y="347"/>
                        </a:lnTo>
                        <a:cubicBezTo>
                          <a:pt x="3466" y="158"/>
                          <a:pt x="3309" y="1"/>
                          <a:pt x="3120" y="1"/>
                        </a:cubicBezTo>
                        <a:close/>
                      </a:path>
                    </a:pathLst>
                  </a:custGeom>
                  <a:solidFill>
                    <a:srgbClr val="E0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1" name="Google Shape;731;p33"/>
                <p:cNvSpPr/>
                <p:nvPr/>
              </p:nvSpPr>
              <p:spPr>
                <a:xfrm>
                  <a:off x="729961" y="2745252"/>
                  <a:ext cx="770100" cy="741000"/>
                </a:xfrm>
                <a:prstGeom prst="ellipse">
                  <a:avLst/>
                </a:prstGeom>
                <a:noFill/>
                <a:ln cap="flat" cmpd="sng" w="6667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743" name="Google Shape;743;p33"/>
          <p:cNvSpPr/>
          <p:nvPr/>
        </p:nvSpPr>
        <p:spPr>
          <a:xfrm>
            <a:off x="737575" y="1494902"/>
            <a:ext cx="2018400" cy="1340400"/>
          </a:xfrm>
          <a:prstGeom prst="roundRect">
            <a:avLst>
              <a:gd fmla="val 16667" name="adj"/>
            </a:avLst>
          </a:prstGeom>
          <a:solidFill>
            <a:srgbClr val="EED18A"/>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b="1" sz="800">
              <a:solidFill>
                <a:srgbClr val="FFFFFF"/>
              </a:solidFill>
              <a:latin typeface="Mada"/>
              <a:ea typeface="Mada"/>
              <a:cs typeface="Mada"/>
              <a:sym typeface="Mada"/>
            </a:endParaRPr>
          </a:p>
        </p:txBody>
      </p:sp>
      <p:pic>
        <p:nvPicPr>
          <p:cNvPr id="744" name="Google Shape;744;p33"/>
          <p:cNvPicPr preferRelativeResize="0"/>
          <p:nvPr/>
        </p:nvPicPr>
        <p:blipFill rotWithShape="1">
          <a:blip r:embed="rId5">
            <a:alphaModFix/>
          </a:blip>
          <a:srcRect b="27676" l="15239" r="19439" t="39566"/>
          <a:stretch/>
        </p:blipFill>
        <p:spPr>
          <a:xfrm>
            <a:off x="892738" y="1574350"/>
            <a:ext cx="1708074" cy="1173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34"/>
          <p:cNvSpPr txBox="1"/>
          <p:nvPr/>
        </p:nvSpPr>
        <p:spPr>
          <a:xfrm>
            <a:off x="485538" y="81088"/>
            <a:ext cx="6854700" cy="89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ANCA vasculitis </a:t>
            </a:r>
            <a:endParaRPr b="1" sz="2600">
              <a:latin typeface="Mada"/>
              <a:ea typeface="Mada"/>
              <a:cs typeface="Mada"/>
              <a:sym typeface="Mada"/>
            </a:endParaRPr>
          </a:p>
          <a:p>
            <a:pPr indent="0" lvl="0" marL="0" rtl="0" algn="ctr">
              <a:spcBef>
                <a:spcPts val="0"/>
              </a:spcBef>
              <a:spcAft>
                <a:spcPts val="0"/>
              </a:spcAft>
              <a:buNone/>
            </a:pPr>
            <a:r>
              <a:rPr b="1" lang="ar" sz="2600">
                <a:latin typeface="Mada"/>
                <a:ea typeface="Mada"/>
                <a:cs typeface="Mada"/>
                <a:sym typeface="Mada"/>
              </a:rPr>
              <a:t>( e.g. Wegener's Granulomatosis)</a:t>
            </a:r>
            <a:endParaRPr b="1" sz="2600">
              <a:latin typeface="Mada"/>
              <a:ea typeface="Mada"/>
              <a:cs typeface="Mada"/>
              <a:sym typeface="Mada"/>
            </a:endParaRPr>
          </a:p>
        </p:txBody>
      </p:sp>
      <p:sp>
        <p:nvSpPr>
          <p:cNvPr id="750" name="Google Shape;750;p3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751" name="Google Shape;751;p34"/>
          <p:cNvCxnSpPr/>
          <p:nvPr/>
        </p:nvCxnSpPr>
        <p:spPr>
          <a:xfrm flipH="1" rot="10800000">
            <a:off x="1366500" y="1018775"/>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752" name="Google Shape;752;p34"/>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753" name="Google Shape;753;p34"/>
          <p:cNvSpPr txBox="1"/>
          <p:nvPr/>
        </p:nvSpPr>
        <p:spPr>
          <a:xfrm>
            <a:off x="272150" y="1088500"/>
            <a:ext cx="7029900" cy="5622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Autoimmune disease that</a:t>
            </a:r>
            <a:r>
              <a:rPr b="1" lang="ar" sz="1200">
                <a:latin typeface="Mada"/>
                <a:ea typeface="Mada"/>
                <a:cs typeface="Mada"/>
                <a:sym typeface="Mada"/>
              </a:rPr>
              <a:t> involves the presence of </a:t>
            </a:r>
            <a:r>
              <a:rPr b="1" lang="ar" sz="1200">
                <a:solidFill>
                  <a:srgbClr val="CC0000"/>
                </a:solidFill>
                <a:latin typeface="Mada"/>
                <a:ea typeface="Mada"/>
                <a:cs typeface="Mada"/>
                <a:sym typeface="Mada"/>
              </a:rPr>
              <a:t>Neutrophils </a:t>
            </a:r>
            <a:r>
              <a:rPr b="1" lang="ar" sz="1200">
                <a:latin typeface="Mada"/>
                <a:ea typeface="Mada"/>
                <a:cs typeface="Mada"/>
                <a:sym typeface="Mada"/>
              </a:rPr>
              <a:t>adhesion enhancing molecule called</a:t>
            </a:r>
            <a:r>
              <a:rPr lang="ar" sz="1200">
                <a:latin typeface="Mada"/>
                <a:ea typeface="Mada"/>
                <a:cs typeface="Mada"/>
                <a:sym typeface="Mada"/>
              </a:rPr>
              <a:t> </a:t>
            </a:r>
            <a:r>
              <a:rPr lang="ar" sz="1200">
                <a:latin typeface="Mada"/>
                <a:ea typeface="Mada"/>
                <a:cs typeface="Mada"/>
                <a:sym typeface="Mada"/>
              </a:rPr>
              <a:t>ANCA= anti-neutrophil cytoplasmic antibody</a:t>
            </a:r>
            <a:r>
              <a:rPr b="1" baseline="30000" lang="ar" sz="1200">
                <a:latin typeface="Mada"/>
                <a:ea typeface="Mada"/>
                <a:cs typeface="Mada"/>
                <a:sym typeface="Mada"/>
              </a:rPr>
              <a:t>1</a:t>
            </a:r>
            <a:r>
              <a:rPr lang="ar" sz="1200">
                <a:latin typeface="Mada"/>
                <a:ea typeface="Mada"/>
                <a:cs typeface="Mada"/>
                <a:sym typeface="Mada"/>
              </a:rPr>
              <a:t>, This molecule establishes vascuilitis cascade</a:t>
            </a:r>
            <a:endParaRPr sz="1200">
              <a:latin typeface="Mada"/>
              <a:ea typeface="Mada"/>
              <a:cs typeface="Mada"/>
              <a:sym typeface="Mada"/>
            </a:endParaRPr>
          </a:p>
        </p:txBody>
      </p:sp>
      <p:sp>
        <p:nvSpPr>
          <p:cNvPr id="754" name="Google Shape;754;p34"/>
          <p:cNvSpPr txBox="1"/>
          <p:nvPr/>
        </p:nvSpPr>
        <p:spPr>
          <a:xfrm>
            <a:off x="272150" y="1650699"/>
            <a:ext cx="4990500" cy="396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Types </a:t>
            </a:r>
            <a:r>
              <a:rPr b="1" baseline="30000" lang="ar" sz="2200">
                <a:solidFill>
                  <a:schemeClr val="dk1"/>
                </a:solidFill>
                <a:highlight>
                  <a:srgbClr val="FFF2CC"/>
                </a:highlight>
                <a:latin typeface="Mada"/>
                <a:ea typeface="Mada"/>
                <a:cs typeface="Mada"/>
                <a:sym typeface="Mada"/>
              </a:rPr>
              <a:t>2 </a:t>
            </a:r>
            <a:r>
              <a:rPr b="1" lang="ar" sz="2200">
                <a:solidFill>
                  <a:schemeClr val="dk1"/>
                </a:solidFill>
                <a:highlight>
                  <a:srgbClr val="FFF2CC"/>
                </a:highlight>
                <a:latin typeface="Mada"/>
                <a:ea typeface="Mada"/>
                <a:cs typeface="Mada"/>
                <a:sym typeface="Mada"/>
              </a:rPr>
              <a:t>:</a:t>
            </a:r>
            <a:endParaRPr b="1" sz="2200">
              <a:solidFill>
                <a:schemeClr val="dk1"/>
              </a:solidFill>
              <a:highlight>
                <a:srgbClr val="FFF2CC"/>
              </a:highlight>
              <a:latin typeface="Mada"/>
              <a:ea typeface="Mada"/>
              <a:cs typeface="Mada"/>
              <a:sym typeface="Mada"/>
            </a:endParaRPr>
          </a:p>
        </p:txBody>
      </p:sp>
      <p:graphicFrame>
        <p:nvGraphicFramePr>
          <p:cNvPr id="755" name="Google Shape;755;p34"/>
          <p:cNvGraphicFramePr/>
          <p:nvPr/>
        </p:nvGraphicFramePr>
        <p:xfrm>
          <a:off x="609584" y="2216732"/>
          <a:ext cx="3000000" cy="3000000"/>
        </p:xfrm>
        <a:graphic>
          <a:graphicData uri="http://schemas.openxmlformats.org/drawingml/2006/table">
            <a:tbl>
              <a:tblPr>
                <a:noFill/>
                <a:tableStyleId>{1BE2BB91-AB88-4496-BE73-D5D1DABF2695}</a:tableStyleId>
              </a:tblPr>
              <a:tblGrid>
                <a:gridCol w="3208950"/>
                <a:gridCol w="3397675"/>
              </a:tblGrid>
              <a:tr h="1927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C-ANCA</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P-ANCA</a:t>
                      </a:r>
                      <a:endParaRPr b="1" sz="1200">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r>
              <a:tr h="601575">
                <a:tc>
                  <a:txBody>
                    <a:bodyPr/>
                    <a:lstStyle/>
                    <a:p>
                      <a:pPr indent="0" lvl="0" marL="0" rtl="0" algn="ctr">
                        <a:spcBef>
                          <a:spcPts val="0"/>
                        </a:spcBef>
                        <a:spcAft>
                          <a:spcPts val="0"/>
                        </a:spcAft>
                        <a:buNone/>
                      </a:pPr>
                      <a:r>
                        <a:rPr b="1" lang="ar" sz="1200">
                          <a:latin typeface="Mada"/>
                          <a:ea typeface="Mada"/>
                          <a:cs typeface="Mada"/>
                          <a:sym typeface="Mada"/>
                        </a:rPr>
                        <a:t>C</a:t>
                      </a:r>
                      <a:r>
                        <a:rPr lang="ar" sz="1200">
                          <a:latin typeface="Mada"/>
                          <a:ea typeface="Mada"/>
                          <a:cs typeface="Mada"/>
                          <a:sym typeface="Mada"/>
                        </a:rPr>
                        <a:t>ytoplasmic type, more commonly causing Granulomatous Polyangiitis = old name </a:t>
                      </a:r>
                      <a:r>
                        <a:rPr b="1" lang="ar" sz="1200">
                          <a:latin typeface="Mada"/>
                          <a:ea typeface="Mada"/>
                          <a:cs typeface="Mada"/>
                          <a:sym typeface="Mada"/>
                        </a:rPr>
                        <a:t>Wegener's Granulomatosis</a:t>
                      </a:r>
                      <a:r>
                        <a:rPr lang="ar" sz="1200">
                          <a:latin typeface="Mada"/>
                          <a:ea typeface="Mada"/>
                          <a:cs typeface="Mada"/>
                          <a:sym typeface="Mada"/>
                        </a:rPr>
                        <a:t> (so a granuloma forming disease) Angiitis: means small vessels vasculitis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P</a:t>
                      </a:r>
                      <a:r>
                        <a:rPr lang="ar" sz="1200">
                          <a:latin typeface="Mada"/>
                          <a:ea typeface="Mada"/>
                          <a:cs typeface="Mada"/>
                          <a:sym typeface="Mada"/>
                        </a:rPr>
                        <a:t>erinuclear type, more commonly associated with </a:t>
                      </a:r>
                      <a:r>
                        <a:rPr b="1" lang="ar" sz="1200">
                          <a:latin typeface="Mada"/>
                          <a:ea typeface="Mada"/>
                          <a:cs typeface="Mada"/>
                          <a:sym typeface="Mada"/>
                        </a:rPr>
                        <a:t>Microscopic Polyangiitis &amp; Churg- Strauss syndrome</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756" name="Google Shape;756;p34"/>
          <p:cNvSpPr txBox="1"/>
          <p:nvPr/>
        </p:nvSpPr>
        <p:spPr>
          <a:xfrm>
            <a:off x="332086" y="3623387"/>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Clinical features:</a:t>
            </a:r>
            <a:endParaRPr b="1" sz="2200">
              <a:solidFill>
                <a:schemeClr val="dk1"/>
              </a:solidFill>
              <a:highlight>
                <a:srgbClr val="FFF2CC"/>
              </a:highlight>
              <a:latin typeface="Mada"/>
              <a:ea typeface="Mada"/>
              <a:cs typeface="Mada"/>
              <a:sym typeface="Mada"/>
            </a:endParaRPr>
          </a:p>
        </p:txBody>
      </p:sp>
      <p:grpSp>
        <p:nvGrpSpPr>
          <p:cNvPr id="757" name="Google Shape;757;p34"/>
          <p:cNvGrpSpPr/>
          <p:nvPr/>
        </p:nvGrpSpPr>
        <p:grpSpPr>
          <a:xfrm>
            <a:off x="644910" y="4149554"/>
            <a:ext cx="6284414" cy="1066500"/>
            <a:chOff x="574710" y="7174692"/>
            <a:chExt cx="6284414" cy="1066500"/>
          </a:xfrm>
        </p:grpSpPr>
        <p:sp>
          <p:nvSpPr>
            <p:cNvPr id="758" name="Google Shape;758;p34"/>
            <p:cNvSpPr/>
            <p:nvPr/>
          </p:nvSpPr>
          <p:spPr>
            <a:xfrm>
              <a:off x="1163024" y="7187925"/>
              <a:ext cx="5696100" cy="741000"/>
            </a:xfrm>
            <a:prstGeom prst="roundRect">
              <a:avLst>
                <a:gd fmla="val 16667" name="adj"/>
              </a:avLst>
            </a:prstGeom>
            <a:noFill/>
            <a:ln cap="flat" cmpd="sng" w="19050">
              <a:solidFill>
                <a:schemeClr val="accent3"/>
              </a:solidFill>
              <a:prstDash val="lg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Upper airways and lung involvement is common and patients can present with renal and pulmonary manifestations (GN + Pulmonary hemorrhage: hemoptysis).</a:t>
              </a:r>
              <a:endParaRPr sz="1200">
                <a:latin typeface="Mada"/>
                <a:ea typeface="Mada"/>
                <a:cs typeface="Mada"/>
                <a:sym typeface="Mada"/>
              </a:endParaRPr>
            </a:p>
          </p:txBody>
        </p:sp>
        <p:sp>
          <p:nvSpPr>
            <p:cNvPr id="759" name="Google Shape;759;p34"/>
            <p:cNvSpPr/>
            <p:nvPr/>
          </p:nvSpPr>
          <p:spPr>
            <a:xfrm>
              <a:off x="574710" y="7174692"/>
              <a:ext cx="1106700" cy="1066500"/>
            </a:xfrm>
            <a:prstGeom prst="ellipse">
              <a:avLst/>
            </a:prstGeom>
            <a:solidFill>
              <a:srgbClr val="FFFFFF"/>
            </a:solidFill>
            <a:ln cap="flat" cmpd="sng" w="19050">
              <a:solidFill>
                <a:schemeClr val="accent3"/>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0" name="Google Shape;760;p34"/>
            <p:cNvPicPr preferRelativeResize="0"/>
            <p:nvPr/>
          </p:nvPicPr>
          <p:blipFill>
            <a:blip r:embed="rId3">
              <a:alphaModFix/>
            </a:blip>
            <a:stretch>
              <a:fillRect/>
            </a:stretch>
          </p:blipFill>
          <p:spPr>
            <a:xfrm>
              <a:off x="609575" y="7223900"/>
              <a:ext cx="1011600" cy="968100"/>
            </a:xfrm>
            <a:prstGeom prst="ellipse">
              <a:avLst/>
            </a:prstGeom>
            <a:noFill/>
            <a:ln>
              <a:noFill/>
            </a:ln>
          </p:spPr>
        </p:pic>
      </p:grpSp>
      <p:grpSp>
        <p:nvGrpSpPr>
          <p:cNvPr id="761" name="Google Shape;761;p34"/>
          <p:cNvGrpSpPr/>
          <p:nvPr/>
        </p:nvGrpSpPr>
        <p:grpSpPr>
          <a:xfrm>
            <a:off x="381703" y="7205501"/>
            <a:ext cx="973663" cy="814538"/>
            <a:chOff x="2391948" y="1635646"/>
            <a:chExt cx="805546" cy="1584088"/>
          </a:xfrm>
        </p:grpSpPr>
        <p:sp>
          <p:nvSpPr>
            <p:cNvPr id="762" name="Google Shape;762;p34"/>
            <p:cNvSpPr/>
            <p:nvPr/>
          </p:nvSpPr>
          <p:spPr>
            <a:xfrm>
              <a:off x="2391994" y="1635646"/>
              <a:ext cx="805500" cy="792000"/>
            </a:xfrm>
            <a:prstGeom prst="rect">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sp>
          <p:nvSpPr>
            <p:cNvPr id="763" name="Google Shape;763;p34"/>
            <p:cNvSpPr/>
            <p:nvPr/>
          </p:nvSpPr>
          <p:spPr>
            <a:xfrm rot="10800000">
              <a:off x="2391948" y="2427734"/>
              <a:ext cx="805500" cy="792000"/>
            </a:xfrm>
            <a:prstGeom prst="triangle">
              <a:avLst>
                <a:gd fmla="val 0" name="adj"/>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grpSp>
      <p:sp>
        <p:nvSpPr>
          <p:cNvPr id="764" name="Google Shape;764;p34"/>
          <p:cNvSpPr txBox="1"/>
          <p:nvPr/>
        </p:nvSpPr>
        <p:spPr>
          <a:xfrm>
            <a:off x="1464950" y="7205500"/>
            <a:ext cx="5802000" cy="1997100"/>
          </a:xfrm>
          <a:prstGeom prst="rect">
            <a:avLst/>
          </a:prstGeom>
          <a:noFill/>
          <a:ln cap="flat" cmpd="sng" w="19050">
            <a:solidFill>
              <a:schemeClr val="accent2"/>
            </a:solidFill>
            <a:prstDash val="dash"/>
            <a:round/>
            <a:headEnd len="sm" w="sm" type="none"/>
            <a:tailEnd len="sm" w="sm" type="none"/>
          </a:ln>
        </p:spPr>
        <p:txBody>
          <a:bodyPr anchorCtr="0" anchor="ctr" bIns="45700" lIns="91425" spcFirstLastPara="1" rIns="91425" wrap="square" tIns="45700">
            <a:noAutofit/>
          </a:bodyPr>
          <a:lstStyle/>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The sooner treatment is instituted, the greater chance there is of recovery of renal function.</a:t>
            </a:r>
            <a:endParaRPr sz="1200">
              <a:latin typeface="Mada"/>
              <a:ea typeface="Mada"/>
              <a:cs typeface="Mada"/>
              <a:sym typeface="Mada"/>
            </a:endParaRPr>
          </a:p>
          <a:p>
            <a:pPr indent="-304800" lvl="0" marL="457200" marR="0" rtl="0" algn="l">
              <a:spcBef>
                <a:spcPts val="0"/>
              </a:spcBef>
              <a:spcAft>
                <a:spcPts val="0"/>
              </a:spcAft>
              <a:buSzPts val="1200"/>
              <a:buFont typeface="Mada"/>
              <a:buChar char="●"/>
            </a:pPr>
            <a:r>
              <a:rPr lang="ar" sz="1200">
                <a:latin typeface="Mada"/>
                <a:ea typeface="Mada"/>
                <a:cs typeface="Mada"/>
                <a:sym typeface="Mada"/>
              </a:rPr>
              <a:t>It is usually an aggressive disease that should be treated with potent immunosuppressive medications (high dose corticosteroids &amp; cyclophosphamide).</a:t>
            </a:r>
            <a:endParaRPr sz="1200">
              <a:latin typeface="Mada"/>
              <a:ea typeface="Mada"/>
              <a:cs typeface="Mada"/>
              <a:sym typeface="Mada"/>
            </a:endParaRPr>
          </a:p>
          <a:p>
            <a:pPr indent="-304800" lvl="0" marL="457200" rtl="0" algn="l">
              <a:spcBef>
                <a:spcPts val="0"/>
              </a:spcBef>
              <a:spcAft>
                <a:spcPts val="0"/>
              </a:spcAft>
              <a:buClr>
                <a:schemeClr val="accent4"/>
              </a:buClr>
              <a:buSzPts val="1200"/>
              <a:buFont typeface="Mada"/>
              <a:buChar char="●"/>
            </a:pPr>
            <a:r>
              <a:rPr lang="ar" sz="1200">
                <a:solidFill>
                  <a:schemeClr val="accent4"/>
                </a:solidFill>
                <a:latin typeface="Mada"/>
                <a:ea typeface="Mada"/>
                <a:cs typeface="Mada"/>
                <a:sym typeface="Mada"/>
              </a:rPr>
              <a:t>Rituximab is equally effective in inducing remission in ANCA- associated vasculitides in the short term (6–12 months), with similar adverse event rates. Rituximab may be a therapeutic option in patients who cannot tolerate cyclophosphamide, and in those whose disease is poorly controlled and who relapse while on cyclophosphamide.</a:t>
            </a:r>
            <a:endParaRPr sz="1200">
              <a:latin typeface="Mada"/>
              <a:ea typeface="Mada"/>
              <a:cs typeface="Mada"/>
              <a:sym typeface="Mada"/>
            </a:endParaRPr>
          </a:p>
        </p:txBody>
      </p:sp>
      <p:sp>
        <p:nvSpPr>
          <p:cNvPr id="765" name="Google Shape;765;p34"/>
          <p:cNvSpPr txBox="1"/>
          <p:nvPr/>
        </p:nvSpPr>
        <p:spPr>
          <a:xfrm>
            <a:off x="272162" y="7266688"/>
            <a:ext cx="1192800" cy="35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Mada"/>
                <a:ea typeface="Mada"/>
                <a:cs typeface="Mada"/>
                <a:sym typeface="Mada"/>
              </a:rPr>
              <a:t>Treatment</a:t>
            </a:r>
            <a:endParaRPr b="1" sz="1600">
              <a:solidFill>
                <a:srgbClr val="FFFFFF"/>
              </a:solidFill>
              <a:latin typeface="Mada"/>
              <a:ea typeface="Mada"/>
              <a:cs typeface="Mada"/>
              <a:sym typeface="Mada"/>
            </a:endParaRPr>
          </a:p>
        </p:txBody>
      </p:sp>
      <p:grpSp>
        <p:nvGrpSpPr>
          <p:cNvPr id="766" name="Google Shape;766;p34"/>
          <p:cNvGrpSpPr/>
          <p:nvPr/>
        </p:nvGrpSpPr>
        <p:grpSpPr>
          <a:xfrm>
            <a:off x="382770" y="5554814"/>
            <a:ext cx="971488" cy="780163"/>
            <a:chOff x="2391948" y="1635646"/>
            <a:chExt cx="805546" cy="1584088"/>
          </a:xfrm>
        </p:grpSpPr>
        <p:sp>
          <p:nvSpPr>
            <p:cNvPr id="767" name="Google Shape;767;p34"/>
            <p:cNvSpPr/>
            <p:nvPr/>
          </p:nvSpPr>
          <p:spPr>
            <a:xfrm>
              <a:off x="2391994" y="1635646"/>
              <a:ext cx="805500" cy="792000"/>
            </a:xfrm>
            <a:prstGeom prst="rect">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sp>
          <p:nvSpPr>
            <p:cNvPr id="768" name="Google Shape;768;p34"/>
            <p:cNvSpPr/>
            <p:nvPr/>
          </p:nvSpPr>
          <p:spPr>
            <a:xfrm rot="10800000">
              <a:off x="2391948" y="2427734"/>
              <a:ext cx="805500" cy="792000"/>
            </a:xfrm>
            <a:prstGeom prst="triangle">
              <a:avLst>
                <a:gd fmla="val 0" name="adj"/>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Mada"/>
                <a:ea typeface="Mada"/>
                <a:cs typeface="Mada"/>
                <a:sym typeface="Mada"/>
              </a:endParaRPr>
            </a:p>
          </p:txBody>
        </p:sp>
      </p:grpSp>
      <p:sp>
        <p:nvSpPr>
          <p:cNvPr id="769" name="Google Shape;769;p34"/>
          <p:cNvSpPr txBox="1"/>
          <p:nvPr/>
        </p:nvSpPr>
        <p:spPr>
          <a:xfrm>
            <a:off x="1464950" y="5554725"/>
            <a:ext cx="5802000" cy="1365600"/>
          </a:xfrm>
          <a:prstGeom prst="rect">
            <a:avLst/>
          </a:prstGeom>
          <a:noFill/>
          <a:ln cap="flat" cmpd="sng" w="19050">
            <a:solidFill>
              <a:schemeClr val="accent3"/>
            </a:solidFill>
            <a:prstDash val="dash"/>
            <a:round/>
            <a:headEnd len="sm" w="sm" type="none"/>
            <a:tailEnd len="sm" w="sm" type="none"/>
          </a:ln>
        </p:spPr>
        <p:txBody>
          <a:bodyPr anchorCtr="0" anchor="ctr" bIns="45700" lIns="91425" spcFirstLastPara="1" rIns="91425" wrap="square" tIns="45700">
            <a:noAutofit/>
          </a:bodyPr>
          <a:lstStyle/>
          <a:p>
            <a:pPr indent="-304800" lvl="0" marL="457200" marR="0" rtl="0" algn="l">
              <a:lnSpc>
                <a:spcPct val="115000"/>
              </a:lnSpc>
              <a:spcBef>
                <a:spcPts val="0"/>
              </a:spcBef>
              <a:spcAft>
                <a:spcPts val="0"/>
              </a:spcAft>
              <a:buSzPts val="1200"/>
              <a:buFont typeface="Mada"/>
              <a:buChar char="●"/>
            </a:pPr>
            <a:r>
              <a:rPr b="1" lang="ar" sz="1200">
                <a:latin typeface="Mada"/>
                <a:ea typeface="Mada"/>
                <a:cs typeface="Mada"/>
                <a:sym typeface="Mada"/>
              </a:rPr>
              <a:t>Diagnosis is made by kidney biopsy and positive ANCA titer in the serum.</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solidFill>
                  <a:schemeClr val="dk1"/>
                </a:solidFill>
                <a:latin typeface="Mada"/>
                <a:ea typeface="Mada"/>
                <a:cs typeface="Mada"/>
                <a:sym typeface="Mada"/>
              </a:rPr>
              <a:t>Kidney pathology will show sever Glomerulonephritis; maybe RPGN; but all </a:t>
            </a:r>
            <a:r>
              <a:rPr lang="ar" sz="1200">
                <a:solidFill>
                  <a:schemeClr val="dk1"/>
                </a:solidFill>
                <a:latin typeface="Mada"/>
                <a:ea typeface="Mada"/>
                <a:cs typeface="Mada"/>
                <a:sym typeface="Mada"/>
              </a:rPr>
              <a:t>staining </a:t>
            </a:r>
            <a:r>
              <a:rPr lang="ar" sz="1200">
                <a:solidFill>
                  <a:schemeClr val="dk1"/>
                </a:solidFill>
                <a:latin typeface="Mada"/>
                <a:ea typeface="Mada"/>
                <a:cs typeface="Mada"/>
                <a:sym typeface="Mada"/>
              </a:rPr>
              <a:t>with immunofluorescence for immunoglobulins is </a:t>
            </a:r>
            <a:r>
              <a:rPr b="1" lang="ar" sz="1200">
                <a:solidFill>
                  <a:schemeClr val="dk1"/>
                </a:solidFill>
                <a:latin typeface="Mada"/>
                <a:ea typeface="Mada"/>
                <a:cs typeface="Mada"/>
                <a:sym typeface="Mada"/>
              </a:rPr>
              <a:t>NEGATIVE</a:t>
            </a:r>
            <a:r>
              <a:rPr lang="ar" sz="1200">
                <a:solidFill>
                  <a:schemeClr val="dk1"/>
                </a:solidFill>
                <a:latin typeface="Mada"/>
                <a:ea typeface="Mada"/>
                <a:cs typeface="Mada"/>
                <a:sym typeface="Mada"/>
              </a:rPr>
              <a:t>; hence the name</a:t>
            </a:r>
            <a:r>
              <a:rPr lang="ar" sz="1200">
                <a:solidFill>
                  <a:srgbClr val="CC0000"/>
                </a:solidFill>
                <a:latin typeface="Mada"/>
                <a:ea typeface="Mada"/>
                <a:cs typeface="Mada"/>
                <a:sym typeface="Mada"/>
              </a:rPr>
              <a:t> Pauci-Immune </a:t>
            </a:r>
            <a:r>
              <a:rPr lang="ar" sz="1200">
                <a:solidFill>
                  <a:srgbClr val="CC0000"/>
                </a:solidFill>
                <a:latin typeface="Mada"/>
                <a:ea typeface="Mada"/>
                <a:cs typeface="Mada"/>
                <a:sym typeface="Mada"/>
              </a:rPr>
              <a:t>vasculitis</a:t>
            </a:r>
            <a:r>
              <a:rPr lang="ar" sz="1200">
                <a:solidFill>
                  <a:srgbClr val="CC0000"/>
                </a:solidFill>
                <a:latin typeface="Mada"/>
                <a:ea typeface="Mada"/>
                <a:cs typeface="Mada"/>
                <a:sym typeface="Mada"/>
              </a:rPr>
              <a:t> or GN ( Pauci = little or non )</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solidFill>
                  <a:schemeClr val="accent4"/>
                </a:solidFill>
                <a:latin typeface="Mada"/>
                <a:ea typeface="Mada"/>
                <a:cs typeface="Mada"/>
                <a:sym typeface="Mada"/>
              </a:rPr>
              <a:t>The best indicators of adverse prognosis are pulmonary haemorrhage and severity of renal failure at presentation.</a:t>
            </a:r>
            <a:endParaRPr sz="1200">
              <a:solidFill>
                <a:srgbClr val="CC0000"/>
              </a:solidFill>
              <a:latin typeface="Mada"/>
              <a:ea typeface="Mada"/>
              <a:cs typeface="Mada"/>
              <a:sym typeface="Mada"/>
            </a:endParaRPr>
          </a:p>
        </p:txBody>
      </p:sp>
      <p:sp>
        <p:nvSpPr>
          <p:cNvPr id="770" name="Google Shape;770;p34"/>
          <p:cNvSpPr txBox="1"/>
          <p:nvPr/>
        </p:nvSpPr>
        <p:spPr>
          <a:xfrm>
            <a:off x="315188" y="5554713"/>
            <a:ext cx="1106700" cy="355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600">
                <a:solidFill>
                  <a:srgbClr val="FFFFFF"/>
                </a:solidFill>
                <a:latin typeface="Mada"/>
                <a:ea typeface="Mada"/>
                <a:cs typeface="Mada"/>
                <a:sym typeface="Mada"/>
              </a:rPr>
              <a:t>Diagnosis</a:t>
            </a:r>
            <a:endParaRPr b="1" sz="1600">
              <a:solidFill>
                <a:srgbClr val="FFFFFF"/>
              </a:solidFill>
              <a:latin typeface="Mada"/>
              <a:ea typeface="Mada"/>
              <a:cs typeface="Mada"/>
              <a:sym typeface="Mada"/>
            </a:endParaRPr>
          </a:p>
        </p:txBody>
      </p:sp>
      <p:sp>
        <p:nvSpPr>
          <p:cNvPr id="771" name="Google Shape;771;p34"/>
          <p:cNvSpPr txBox="1"/>
          <p:nvPr/>
        </p:nvSpPr>
        <p:spPr>
          <a:xfrm>
            <a:off x="-14925" y="9855750"/>
            <a:ext cx="7560000" cy="78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t>
            </a:r>
            <a:r>
              <a:rPr lang="ar" sz="1000">
                <a:solidFill>
                  <a:srgbClr val="6AA84F"/>
                </a:solidFill>
                <a:highlight>
                  <a:srgbClr val="FFFFFF"/>
                </a:highlight>
                <a:latin typeface="Mada"/>
                <a:ea typeface="Mada"/>
                <a:cs typeface="Mada"/>
                <a:sym typeface="Mada"/>
              </a:rPr>
              <a:t>ANCA is a neutrophil stimulating molecule that causes neutrophils to adhere to blood vessels causing vasculitis</a:t>
            </a:r>
            <a:endParaRPr sz="1000">
              <a:solidFill>
                <a:srgbClr val="6AA84F"/>
              </a:solidFill>
              <a:highlight>
                <a:srgbClr val="FFFFFF"/>
              </a:highlight>
              <a:latin typeface="Mada"/>
              <a:ea typeface="Mada"/>
              <a:cs typeface="Mada"/>
              <a:sym typeface="Mada"/>
            </a:endParaRPr>
          </a:p>
          <a:p>
            <a:pPr indent="0" lvl="0" marL="0" rtl="0" algn="l">
              <a:spcBef>
                <a:spcPts val="0"/>
              </a:spcBef>
              <a:spcAft>
                <a:spcPts val="0"/>
              </a:spcAft>
              <a:buNone/>
            </a:pPr>
            <a:r>
              <a:rPr lang="ar" sz="1000">
                <a:solidFill>
                  <a:srgbClr val="6AA84F"/>
                </a:solidFill>
                <a:highlight>
                  <a:srgbClr val="FFFFFF"/>
                </a:highlight>
                <a:latin typeface="Mada"/>
                <a:ea typeface="Mada"/>
                <a:cs typeface="Mada"/>
                <a:sym typeface="Mada"/>
              </a:rPr>
              <a:t>2-P-ANCA and C-ANCA are descriptions of the staining characteristic, s</a:t>
            </a:r>
            <a:r>
              <a:rPr lang="ar" sz="1000">
                <a:solidFill>
                  <a:srgbClr val="6AA84F"/>
                </a:solidFill>
                <a:highlight>
                  <a:srgbClr val="FFFFFF"/>
                </a:highlight>
                <a:latin typeface="Mada"/>
                <a:ea typeface="Mada"/>
                <a:cs typeface="Mada"/>
                <a:sym typeface="Mada"/>
              </a:rPr>
              <a:t>o</a:t>
            </a:r>
            <a:r>
              <a:rPr lang="ar" sz="1000">
                <a:solidFill>
                  <a:srgbClr val="6AA84F"/>
                </a:solidFill>
                <a:highlight>
                  <a:srgbClr val="FFFFFF"/>
                </a:highlight>
                <a:latin typeface="Mada"/>
                <a:ea typeface="Mada"/>
                <a:cs typeface="Mada"/>
                <a:sym typeface="Mada"/>
              </a:rPr>
              <a:t> if the stain for ANCA is positive in the cytoplasm it’s called C-ANCA, and if the stain is visible around the nucleus it’s called P-ANCA</a:t>
            </a:r>
            <a:endParaRPr sz="1000">
              <a:solidFill>
                <a:srgbClr val="6AA84F"/>
              </a:solidFill>
              <a:highlight>
                <a:srgbClr val="FFFFFF"/>
              </a:highlight>
              <a:latin typeface="Mada"/>
              <a:ea typeface="Mada"/>
              <a:cs typeface="Mada"/>
              <a:sym typeface="Mad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35"/>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777" name="Google Shape;777;p35"/>
          <p:cNvSpPr txBox="1"/>
          <p:nvPr/>
        </p:nvSpPr>
        <p:spPr>
          <a:xfrm>
            <a:off x="500025" y="109175"/>
            <a:ext cx="6374700" cy="37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a:t>
            </a:r>
            <a:r>
              <a:rPr b="1" lang="ar" sz="2600">
                <a:latin typeface="Mada"/>
                <a:ea typeface="Mada"/>
                <a:cs typeface="Mada"/>
                <a:sym typeface="Mada"/>
              </a:rPr>
              <a:t>Membranoproliferative GN (MPGN)</a:t>
            </a:r>
            <a:endParaRPr b="1" sz="2600">
              <a:latin typeface="Mada"/>
              <a:ea typeface="Mada"/>
              <a:cs typeface="Mada"/>
              <a:sym typeface="Mada"/>
            </a:endParaRPr>
          </a:p>
        </p:txBody>
      </p:sp>
      <p:sp>
        <p:nvSpPr>
          <p:cNvPr id="778" name="Google Shape;778;p35"/>
          <p:cNvSpPr txBox="1"/>
          <p:nvPr/>
        </p:nvSpPr>
        <p:spPr>
          <a:xfrm>
            <a:off x="285150" y="892625"/>
            <a:ext cx="7022700" cy="6945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It is a pathological description &amp; has multiple causes.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It may present with Nephritic picture or Nephrotic syndrome</a:t>
            </a:r>
            <a:endParaRPr sz="1200">
              <a:latin typeface="Mada"/>
              <a:ea typeface="Mada"/>
              <a:cs typeface="Mada"/>
              <a:sym typeface="Mada"/>
            </a:endParaRPr>
          </a:p>
        </p:txBody>
      </p:sp>
      <p:sp>
        <p:nvSpPr>
          <p:cNvPr id="779" name="Google Shape;779;p35"/>
          <p:cNvSpPr txBox="1"/>
          <p:nvPr/>
        </p:nvSpPr>
        <p:spPr>
          <a:xfrm>
            <a:off x="206100" y="1475650"/>
            <a:ext cx="50697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Types:</a:t>
            </a:r>
            <a:endParaRPr b="1" sz="2200">
              <a:solidFill>
                <a:schemeClr val="dk1"/>
              </a:solidFill>
              <a:highlight>
                <a:srgbClr val="FFF2CC"/>
              </a:highlight>
              <a:latin typeface="Mada"/>
              <a:ea typeface="Mada"/>
              <a:cs typeface="Mada"/>
              <a:sym typeface="Mada"/>
            </a:endParaRPr>
          </a:p>
        </p:txBody>
      </p:sp>
      <p:sp>
        <p:nvSpPr>
          <p:cNvPr id="780" name="Google Shape;780;p35"/>
          <p:cNvSpPr txBox="1"/>
          <p:nvPr/>
        </p:nvSpPr>
        <p:spPr>
          <a:xfrm>
            <a:off x="206100" y="1926250"/>
            <a:ext cx="7101900" cy="5622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lang="ar" sz="1200">
                <a:latin typeface="Mada"/>
                <a:ea typeface="Mada"/>
                <a:cs typeface="Mada"/>
                <a:sym typeface="Mada"/>
              </a:rPr>
              <a:t> </a:t>
            </a:r>
            <a:r>
              <a:rPr lang="ar" sz="1200">
                <a:latin typeface="Mada"/>
                <a:ea typeface="Mada"/>
                <a:cs typeface="Mada"/>
                <a:sym typeface="Mada"/>
              </a:rPr>
              <a:t>The primary (idiopathic) MPGN is mainly seen in children.</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The secondary type is seen in adults due to:</a:t>
            </a:r>
            <a:endParaRPr sz="1200">
              <a:latin typeface="Mada"/>
              <a:ea typeface="Mada"/>
              <a:cs typeface="Mada"/>
              <a:sym typeface="Mada"/>
            </a:endParaRPr>
          </a:p>
        </p:txBody>
      </p:sp>
      <p:sp>
        <p:nvSpPr>
          <p:cNvPr id="781" name="Google Shape;781;p35"/>
          <p:cNvSpPr txBox="1"/>
          <p:nvPr/>
        </p:nvSpPr>
        <p:spPr>
          <a:xfrm>
            <a:off x="315000" y="2610625"/>
            <a:ext cx="6963000" cy="27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E0AD2B"/>
                </a:solidFill>
                <a:latin typeface="Mada"/>
                <a:ea typeface="Mada"/>
                <a:cs typeface="Mada"/>
                <a:sym typeface="Mada"/>
              </a:rPr>
              <a:t>Possible causes</a:t>
            </a:r>
            <a:endParaRPr b="1" sz="2000">
              <a:solidFill>
                <a:srgbClr val="E0AD2B"/>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grpSp>
        <p:nvGrpSpPr>
          <p:cNvPr id="782" name="Google Shape;782;p35"/>
          <p:cNvGrpSpPr/>
          <p:nvPr/>
        </p:nvGrpSpPr>
        <p:grpSpPr>
          <a:xfrm>
            <a:off x="856336" y="2883625"/>
            <a:ext cx="5847310" cy="1315222"/>
            <a:chOff x="859048" y="3302050"/>
            <a:chExt cx="5847310" cy="1315222"/>
          </a:xfrm>
        </p:grpSpPr>
        <p:sp>
          <p:nvSpPr>
            <p:cNvPr id="783" name="Google Shape;783;p35"/>
            <p:cNvSpPr/>
            <p:nvPr/>
          </p:nvSpPr>
          <p:spPr>
            <a:xfrm>
              <a:off x="1187746" y="3348615"/>
              <a:ext cx="2036100" cy="31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200">
                  <a:latin typeface="Mada"/>
                  <a:ea typeface="Mada"/>
                  <a:cs typeface="Mada"/>
                  <a:sym typeface="Mada"/>
                </a:rPr>
                <a:t>Hepatitis B and C</a:t>
              </a:r>
              <a:r>
                <a:rPr lang="ar" sz="1200">
                  <a:latin typeface="Mada"/>
                  <a:ea typeface="Mada"/>
                  <a:cs typeface="Mada"/>
                  <a:sym typeface="Mada"/>
                </a:rPr>
                <a:t> </a:t>
              </a:r>
              <a:endParaRPr sz="1200">
                <a:latin typeface="Mada"/>
                <a:ea typeface="Mada"/>
                <a:cs typeface="Mada"/>
                <a:sym typeface="Mada"/>
              </a:endParaRPr>
            </a:p>
          </p:txBody>
        </p:sp>
        <p:sp>
          <p:nvSpPr>
            <p:cNvPr id="784" name="Google Shape;784;p35"/>
            <p:cNvSpPr/>
            <p:nvPr/>
          </p:nvSpPr>
          <p:spPr>
            <a:xfrm>
              <a:off x="859048" y="3860399"/>
              <a:ext cx="2364900" cy="281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200">
                  <a:latin typeface="Mada"/>
                  <a:ea typeface="Mada"/>
                  <a:cs typeface="Mada"/>
                  <a:sym typeface="Mada"/>
                </a:rPr>
                <a:t>Lupus and Sjogren’s syndrome</a:t>
              </a:r>
              <a:r>
                <a:rPr lang="ar" sz="1200">
                  <a:latin typeface="Mada"/>
                  <a:ea typeface="Mada"/>
                  <a:cs typeface="Mada"/>
                  <a:sym typeface="Mada"/>
                </a:rPr>
                <a:t> </a:t>
              </a:r>
              <a:endParaRPr sz="1200">
                <a:latin typeface="Mada"/>
                <a:ea typeface="Mada"/>
                <a:cs typeface="Mada"/>
                <a:sym typeface="Mada"/>
              </a:endParaRPr>
            </a:p>
          </p:txBody>
        </p:sp>
        <p:sp>
          <p:nvSpPr>
            <p:cNvPr id="785" name="Google Shape;785;p35"/>
            <p:cNvSpPr/>
            <p:nvPr/>
          </p:nvSpPr>
          <p:spPr>
            <a:xfrm>
              <a:off x="1187739" y="4298972"/>
              <a:ext cx="2036100" cy="3183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ar" sz="1200">
                  <a:latin typeface="Mada"/>
                  <a:ea typeface="Mada"/>
                  <a:cs typeface="Mada"/>
                  <a:sym typeface="Mada"/>
                </a:rPr>
                <a:t>Complement deficiency</a:t>
              </a:r>
              <a:r>
                <a:rPr lang="ar" sz="1200">
                  <a:latin typeface="Mada"/>
                  <a:ea typeface="Mada"/>
                  <a:cs typeface="Mada"/>
                  <a:sym typeface="Mada"/>
                </a:rPr>
                <a:t> </a:t>
              </a:r>
              <a:endParaRPr sz="1200">
                <a:latin typeface="Mada"/>
                <a:ea typeface="Mada"/>
                <a:cs typeface="Mada"/>
                <a:sym typeface="Mada"/>
              </a:endParaRPr>
            </a:p>
          </p:txBody>
        </p:sp>
        <p:sp>
          <p:nvSpPr>
            <p:cNvPr id="786" name="Google Shape;786;p35"/>
            <p:cNvSpPr/>
            <p:nvPr/>
          </p:nvSpPr>
          <p:spPr>
            <a:xfrm>
              <a:off x="4248121" y="4054719"/>
              <a:ext cx="2271600" cy="31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Cancer</a:t>
              </a:r>
              <a:endParaRPr sz="1200">
                <a:latin typeface="Mada"/>
                <a:ea typeface="Mada"/>
                <a:cs typeface="Mada"/>
                <a:sym typeface="Mada"/>
              </a:endParaRPr>
            </a:p>
          </p:txBody>
        </p:sp>
        <p:sp>
          <p:nvSpPr>
            <p:cNvPr id="787" name="Google Shape;787;p35"/>
            <p:cNvSpPr/>
            <p:nvPr/>
          </p:nvSpPr>
          <p:spPr>
            <a:xfrm>
              <a:off x="4248121" y="3472277"/>
              <a:ext cx="2271600" cy="4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latin typeface="Mada"/>
                  <a:ea typeface="Mada"/>
                  <a:cs typeface="Mada"/>
                  <a:sym typeface="Mada"/>
                </a:rPr>
                <a:t>Endocarditis</a:t>
              </a:r>
              <a:endParaRPr sz="1200">
                <a:latin typeface="Mada"/>
                <a:ea typeface="Mada"/>
                <a:cs typeface="Mada"/>
                <a:sym typeface="Mada"/>
              </a:endParaRPr>
            </a:p>
          </p:txBody>
        </p:sp>
        <p:cxnSp>
          <p:nvCxnSpPr>
            <p:cNvPr id="788" name="Google Shape;788;p35"/>
            <p:cNvCxnSpPr>
              <a:stCxn id="781" idx="2"/>
              <a:endCxn id="787" idx="1"/>
            </p:cNvCxnSpPr>
            <p:nvPr/>
          </p:nvCxnSpPr>
          <p:spPr>
            <a:xfrm flipH="1" rot="-5400000">
              <a:off x="3822613" y="3278650"/>
              <a:ext cx="402000" cy="448800"/>
            </a:xfrm>
            <a:prstGeom prst="bentConnector2">
              <a:avLst/>
            </a:prstGeom>
            <a:noFill/>
            <a:ln cap="flat" cmpd="sng" w="9525">
              <a:solidFill>
                <a:srgbClr val="E0AD2B"/>
              </a:solidFill>
              <a:prstDash val="solid"/>
              <a:round/>
              <a:headEnd len="med" w="med" type="none"/>
              <a:tailEnd len="med" w="med" type="oval"/>
            </a:ln>
          </p:spPr>
        </p:cxnSp>
        <p:cxnSp>
          <p:nvCxnSpPr>
            <p:cNvPr id="789" name="Google Shape;789;p35"/>
            <p:cNvCxnSpPr>
              <a:stCxn id="781" idx="2"/>
              <a:endCxn id="783" idx="3"/>
            </p:cNvCxnSpPr>
            <p:nvPr/>
          </p:nvCxnSpPr>
          <p:spPr>
            <a:xfrm rot="5400000">
              <a:off x="3408613" y="3117250"/>
              <a:ext cx="205800" cy="575400"/>
            </a:xfrm>
            <a:prstGeom prst="bentConnector2">
              <a:avLst/>
            </a:prstGeom>
            <a:noFill/>
            <a:ln cap="flat" cmpd="sng" w="9525">
              <a:solidFill>
                <a:srgbClr val="E0AD2B"/>
              </a:solidFill>
              <a:prstDash val="solid"/>
              <a:round/>
              <a:headEnd len="med" w="med" type="oval"/>
              <a:tailEnd len="med" w="med" type="oval"/>
            </a:ln>
          </p:spPr>
        </p:cxnSp>
        <p:cxnSp>
          <p:nvCxnSpPr>
            <p:cNvPr id="790" name="Google Shape;790;p35"/>
            <p:cNvCxnSpPr>
              <a:stCxn id="781" idx="2"/>
              <a:endCxn id="786" idx="1"/>
            </p:cNvCxnSpPr>
            <p:nvPr/>
          </p:nvCxnSpPr>
          <p:spPr>
            <a:xfrm flipH="1" rot="-5400000">
              <a:off x="3567763" y="3533500"/>
              <a:ext cx="911700" cy="448800"/>
            </a:xfrm>
            <a:prstGeom prst="bentConnector2">
              <a:avLst/>
            </a:prstGeom>
            <a:noFill/>
            <a:ln cap="flat" cmpd="sng" w="9525">
              <a:solidFill>
                <a:srgbClr val="E0AD2B"/>
              </a:solidFill>
              <a:prstDash val="solid"/>
              <a:round/>
              <a:headEnd len="med" w="med" type="none"/>
              <a:tailEnd len="med" w="med" type="oval"/>
            </a:ln>
          </p:spPr>
        </p:cxnSp>
        <p:cxnSp>
          <p:nvCxnSpPr>
            <p:cNvPr id="791" name="Google Shape;791;p35"/>
            <p:cNvCxnSpPr>
              <a:stCxn id="781" idx="2"/>
              <a:endCxn id="784" idx="3"/>
            </p:cNvCxnSpPr>
            <p:nvPr/>
          </p:nvCxnSpPr>
          <p:spPr>
            <a:xfrm rot="5400000">
              <a:off x="3161863" y="3364000"/>
              <a:ext cx="699300" cy="575400"/>
            </a:xfrm>
            <a:prstGeom prst="bentConnector2">
              <a:avLst/>
            </a:prstGeom>
            <a:noFill/>
            <a:ln cap="flat" cmpd="sng" w="9525">
              <a:solidFill>
                <a:srgbClr val="E0AD2B"/>
              </a:solidFill>
              <a:prstDash val="solid"/>
              <a:round/>
              <a:headEnd len="med" w="med" type="none"/>
              <a:tailEnd len="med" w="med" type="oval"/>
            </a:ln>
          </p:spPr>
        </p:cxnSp>
        <p:cxnSp>
          <p:nvCxnSpPr>
            <p:cNvPr id="792" name="Google Shape;792;p35"/>
            <p:cNvCxnSpPr>
              <a:stCxn id="781" idx="2"/>
              <a:endCxn id="785" idx="3"/>
            </p:cNvCxnSpPr>
            <p:nvPr/>
          </p:nvCxnSpPr>
          <p:spPr>
            <a:xfrm rot="5400000">
              <a:off x="2933413" y="3592450"/>
              <a:ext cx="1156200" cy="575400"/>
            </a:xfrm>
            <a:prstGeom prst="bentConnector2">
              <a:avLst/>
            </a:prstGeom>
            <a:noFill/>
            <a:ln cap="flat" cmpd="sng" w="9525">
              <a:solidFill>
                <a:srgbClr val="E0AD2B"/>
              </a:solidFill>
              <a:prstDash val="solid"/>
              <a:round/>
              <a:headEnd len="med" w="med" type="oval"/>
              <a:tailEnd len="med" w="med" type="oval"/>
            </a:ln>
          </p:spPr>
        </p:cxnSp>
        <p:pic>
          <p:nvPicPr>
            <p:cNvPr id="793" name="Google Shape;793;p35"/>
            <p:cNvPicPr preferRelativeResize="0"/>
            <p:nvPr/>
          </p:nvPicPr>
          <p:blipFill>
            <a:blip r:embed="rId3">
              <a:alphaModFix/>
            </a:blip>
            <a:stretch>
              <a:fillRect/>
            </a:stretch>
          </p:blipFill>
          <p:spPr>
            <a:xfrm>
              <a:off x="5334288" y="3472275"/>
              <a:ext cx="1372070" cy="728725"/>
            </a:xfrm>
            <a:prstGeom prst="rect">
              <a:avLst/>
            </a:prstGeom>
            <a:noFill/>
            <a:ln cap="flat" cmpd="sng" w="9525">
              <a:solidFill>
                <a:srgbClr val="CCCCCC"/>
              </a:solidFill>
              <a:prstDash val="solid"/>
              <a:round/>
              <a:headEnd len="sm" w="sm" type="none"/>
              <a:tailEnd len="sm" w="sm" type="none"/>
            </a:ln>
          </p:spPr>
        </p:pic>
      </p:grpSp>
      <p:graphicFrame>
        <p:nvGraphicFramePr>
          <p:cNvPr id="794" name="Google Shape;794;p35"/>
          <p:cNvGraphicFramePr/>
          <p:nvPr/>
        </p:nvGraphicFramePr>
        <p:xfrm>
          <a:off x="371162" y="4541316"/>
          <a:ext cx="3000000" cy="3000000"/>
        </p:xfrm>
        <a:graphic>
          <a:graphicData uri="http://schemas.openxmlformats.org/drawingml/2006/table">
            <a:tbl>
              <a:tblPr>
                <a:noFill/>
                <a:tableStyleId>{1BE2BB91-AB88-4496-BE73-D5D1DABF2695}</a:tableStyleId>
              </a:tblPr>
              <a:tblGrid>
                <a:gridCol w="1146800"/>
                <a:gridCol w="2858875"/>
                <a:gridCol w="2812000"/>
              </a:tblGrid>
              <a:tr h="69525">
                <a:tc>
                  <a:txBody>
                    <a:bodyPr/>
                    <a:lstStyle/>
                    <a:p>
                      <a:pPr indent="0" lvl="0" marL="0" rtl="0" algn="ctr">
                        <a:spcBef>
                          <a:spcPts val="0"/>
                        </a:spcBef>
                        <a:spcAft>
                          <a:spcPts val="0"/>
                        </a:spcAft>
                        <a:buNone/>
                      </a:pPr>
                      <a:r>
                        <a:rPr b="1" lang="ar">
                          <a:solidFill>
                            <a:srgbClr val="666666"/>
                          </a:solidFill>
                          <a:latin typeface="Mada"/>
                          <a:ea typeface="Mada"/>
                          <a:cs typeface="Mada"/>
                          <a:sym typeface="Mada"/>
                        </a:rPr>
                        <a:t>Syndrome</a:t>
                      </a:r>
                      <a:endParaRPr b="1">
                        <a:solidFill>
                          <a:srgbClr val="666666"/>
                        </a:solidFill>
                        <a:latin typeface="Mada"/>
                        <a:ea typeface="Mada"/>
                        <a:cs typeface="Mada"/>
                        <a:sym typeface="Mada"/>
                      </a:endParaRPr>
                    </a:p>
                  </a:txBody>
                  <a:tcPr marT="80200" marB="80200" marR="100775" marL="100775" anchor="ctr">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Nephrotic(NS)</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Nephritic (GN)</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r>
              <a:tr h="105800">
                <a:tc>
                  <a:txBody>
                    <a:bodyPr/>
                    <a:lstStyle/>
                    <a:p>
                      <a:pPr indent="0" lvl="0" marL="0" rtl="0" algn="ctr">
                        <a:spcBef>
                          <a:spcPts val="0"/>
                        </a:spcBef>
                        <a:spcAft>
                          <a:spcPts val="0"/>
                        </a:spcAft>
                        <a:buNone/>
                      </a:pPr>
                      <a:r>
                        <a:rPr lang="ar" sz="1200">
                          <a:latin typeface="Mada"/>
                          <a:ea typeface="Mada"/>
                          <a:cs typeface="Mada"/>
                          <a:sym typeface="Mada"/>
                        </a:rPr>
                        <a:t>Pathology</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Mainly a Podocytes disease present with </a:t>
                      </a:r>
                      <a:r>
                        <a:rPr lang="ar" sz="1200">
                          <a:latin typeface="Mada"/>
                          <a:ea typeface="Mada"/>
                          <a:cs typeface="Mada"/>
                          <a:sym typeface="Mada"/>
                        </a:rPr>
                        <a:t>Pathology </a:t>
                      </a:r>
                      <a:r>
                        <a:rPr lang="ar" sz="1200">
                          <a:latin typeface="Mada"/>
                          <a:ea typeface="Mada"/>
                          <a:cs typeface="Mada"/>
                          <a:sym typeface="Mada"/>
                        </a:rPr>
                        <a:t>foot process effacement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 Usually No Glomerular inflammation</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Is an inflammatory disease involves any or all of Glomerular elements: Base Membrane, Endothelium or mesangium. Foot </a:t>
                      </a:r>
                      <a:r>
                        <a:rPr lang="ar" sz="1200">
                          <a:latin typeface="Mada"/>
                          <a:ea typeface="Mada"/>
                          <a:cs typeface="Mada"/>
                          <a:sym typeface="Mada"/>
                        </a:rPr>
                        <a:t>Processes Effacement</a:t>
                      </a:r>
                      <a:r>
                        <a:rPr lang="ar" sz="1200">
                          <a:latin typeface="Mada"/>
                          <a:ea typeface="Mada"/>
                          <a:cs typeface="Mada"/>
                          <a:sym typeface="Mada"/>
                        </a:rPr>
                        <a:t>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69525">
                <a:tc>
                  <a:txBody>
                    <a:bodyPr/>
                    <a:lstStyle/>
                    <a:p>
                      <a:pPr indent="0" lvl="0" marL="0" rtl="0" algn="ctr">
                        <a:spcBef>
                          <a:spcPts val="0"/>
                        </a:spcBef>
                        <a:spcAft>
                          <a:spcPts val="0"/>
                        </a:spcAft>
                        <a:buNone/>
                      </a:pPr>
                      <a:r>
                        <a:rPr lang="ar" sz="1200">
                          <a:latin typeface="Mada"/>
                          <a:ea typeface="Mada"/>
                          <a:cs typeface="Mada"/>
                          <a:sym typeface="Mada"/>
                        </a:rPr>
                        <a:t>Proteinuria</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&gt; 3.5 g/Day</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Variable amount from few 100s mg to grams / day</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18550">
                <a:tc>
                  <a:txBody>
                    <a:bodyPr/>
                    <a:lstStyle/>
                    <a:p>
                      <a:pPr indent="0" lvl="0" marL="0" rtl="0" algn="ctr">
                        <a:spcBef>
                          <a:spcPts val="0"/>
                        </a:spcBef>
                        <a:spcAft>
                          <a:spcPts val="0"/>
                        </a:spcAft>
                        <a:buNone/>
                      </a:pPr>
                      <a:r>
                        <a:rPr lang="ar" sz="1200">
                          <a:latin typeface="Mada"/>
                          <a:ea typeface="Mada"/>
                          <a:cs typeface="Mada"/>
                          <a:sym typeface="Mada"/>
                        </a:rPr>
                        <a:t>Urine </a:t>
                      </a:r>
                      <a:r>
                        <a:rPr lang="ar" sz="1200">
                          <a:latin typeface="Mada"/>
                          <a:ea typeface="Mada"/>
                          <a:cs typeface="Mada"/>
                          <a:sym typeface="Mada"/>
                        </a:rPr>
                        <a:t>microscopy</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No hematuria</a:t>
                      </a:r>
                      <a:endParaRPr sz="1200">
                        <a:highlight>
                          <a:srgbClr val="CFE2F3"/>
                        </a:highlight>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 Lipids (Lipiduria)</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 RBCs, + dysmorphic RBCs, + RBC casts (active sediments)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00000">
                <a:tc>
                  <a:txBody>
                    <a:bodyPr/>
                    <a:lstStyle/>
                    <a:p>
                      <a:pPr indent="0" lvl="0" marL="0" rtl="0" algn="ctr">
                        <a:spcBef>
                          <a:spcPts val="0"/>
                        </a:spcBef>
                        <a:spcAft>
                          <a:spcPts val="0"/>
                        </a:spcAft>
                        <a:buNone/>
                      </a:pPr>
                      <a:r>
                        <a:rPr lang="ar" sz="1200">
                          <a:latin typeface="Mada"/>
                          <a:ea typeface="Mada"/>
                          <a:cs typeface="Mada"/>
                          <a:sym typeface="Mada"/>
                        </a:rPr>
                        <a:t>Labs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Low serum Alb &lt; 30 gm/L</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High Cholesterol</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 Low GFR ( Renal impair)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Electrolytes imbalance</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92950">
                <a:tc>
                  <a:txBody>
                    <a:bodyPr/>
                    <a:lstStyle/>
                    <a:p>
                      <a:pPr indent="0" lvl="0" marL="0" rtl="0" algn="ctr">
                        <a:spcBef>
                          <a:spcPts val="0"/>
                        </a:spcBef>
                        <a:spcAft>
                          <a:spcPts val="0"/>
                        </a:spcAft>
                        <a:buNone/>
                      </a:pPr>
                      <a:r>
                        <a:rPr lang="ar" sz="1200">
                          <a:latin typeface="Mada"/>
                          <a:ea typeface="Mada"/>
                          <a:cs typeface="Mada"/>
                          <a:sym typeface="Mada"/>
                        </a:rPr>
                        <a:t>Clinical</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Edema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BP maybe high</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 Edema ++ depends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High BP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Symptoms &amp; signs of renal impairment or vasculitis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92950">
                <a:tc>
                  <a:txBody>
                    <a:bodyPr/>
                    <a:lstStyle/>
                    <a:p>
                      <a:pPr indent="0" lvl="0" marL="0" rtl="0" algn="ctr">
                        <a:spcBef>
                          <a:spcPts val="0"/>
                        </a:spcBef>
                        <a:spcAft>
                          <a:spcPts val="0"/>
                        </a:spcAft>
                        <a:buNone/>
                      </a:pPr>
                      <a:r>
                        <a:rPr lang="ar" sz="1200">
                          <a:latin typeface="Mada"/>
                          <a:ea typeface="Mada"/>
                          <a:cs typeface="Mada"/>
                          <a:sym typeface="Mada"/>
                        </a:rPr>
                        <a:t>Complications (Acute)</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Thrombosis</a:t>
                      </a:r>
                      <a:endParaRPr sz="1200">
                        <a:highlight>
                          <a:srgbClr val="CFE2F3"/>
                        </a:highlight>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Infection, AKI</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 RPGN ( crescentic disease)</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AKI</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92950">
                <a:tc>
                  <a:txBody>
                    <a:bodyPr/>
                    <a:lstStyle/>
                    <a:p>
                      <a:pPr indent="0" lvl="0" marL="0" rtl="0" algn="ctr">
                        <a:spcBef>
                          <a:spcPts val="0"/>
                        </a:spcBef>
                        <a:spcAft>
                          <a:spcPts val="0"/>
                        </a:spcAft>
                        <a:buNone/>
                      </a:pPr>
                      <a:r>
                        <a:rPr lang="ar" sz="1200">
                          <a:latin typeface="Mada"/>
                          <a:ea typeface="Mada"/>
                          <a:cs typeface="Mada"/>
                          <a:sym typeface="Mada"/>
                        </a:rPr>
                        <a:t>Complication</a:t>
                      </a:r>
                      <a:r>
                        <a:rPr b="1" baseline="30000" lang="ar" sz="1200">
                          <a:latin typeface="Mada"/>
                          <a:ea typeface="Mada"/>
                          <a:cs typeface="Mada"/>
                          <a:sym typeface="Mada"/>
                        </a:rPr>
                        <a:t>1</a:t>
                      </a:r>
                      <a:r>
                        <a:rPr lang="ar" sz="1200">
                          <a:latin typeface="Mada"/>
                          <a:ea typeface="Mada"/>
                          <a:cs typeface="Mada"/>
                          <a:sym typeface="Mada"/>
                        </a:rPr>
                        <a:t> </a:t>
                      </a:r>
                      <a:r>
                        <a:rPr lang="ar" sz="1200">
                          <a:latin typeface="Mada"/>
                          <a:ea typeface="Mada"/>
                          <a:cs typeface="Mada"/>
                          <a:sym typeface="Mada"/>
                        </a:rPr>
                        <a:t>(Chronic)</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ar" sz="1200">
                          <a:latin typeface="Mada"/>
                          <a:ea typeface="Mada"/>
                          <a:cs typeface="Mada"/>
                          <a:sym typeface="Mada"/>
                        </a:rPr>
                        <a:t>- Vascular </a:t>
                      </a:r>
                      <a:r>
                        <a:rPr lang="ar" sz="1200">
                          <a:latin typeface="Mada"/>
                          <a:ea typeface="Mada"/>
                          <a:cs typeface="Mada"/>
                          <a:sym typeface="Mada"/>
                        </a:rPr>
                        <a:t>Atherosclerosis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-renal  Tubular atrophy &amp; Fibrosis then CKD then ESRD</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Glomerular sclerosis then CKD (chronic Kidney disease) to ESRD</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795" name="Google Shape;795;p35"/>
          <p:cNvSpPr txBox="1"/>
          <p:nvPr/>
        </p:nvSpPr>
        <p:spPr>
          <a:xfrm>
            <a:off x="1865538" y="553388"/>
            <a:ext cx="3828900" cy="2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Very complicated topic I don’t advise you to go through it’s details</a:t>
            </a:r>
            <a:endParaRPr sz="1000">
              <a:solidFill>
                <a:srgbClr val="6AA84F"/>
              </a:solidFill>
              <a:latin typeface="Mada"/>
              <a:ea typeface="Mada"/>
              <a:cs typeface="Mada"/>
              <a:sym typeface="Mada"/>
            </a:endParaRPr>
          </a:p>
        </p:txBody>
      </p:sp>
      <p:sp>
        <p:nvSpPr>
          <p:cNvPr id="796" name="Google Shape;796;p35"/>
          <p:cNvSpPr txBox="1"/>
          <p:nvPr/>
        </p:nvSpPr>
        <p:spPr>
          <a:xfrm>
            <a:off x="29875" y="9825900"/>
            <a:ext cx="7530000" cy="8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highlight>
                  <a:srgbClr val="FFFFFF"/>
                </a:highlight>
                <a:latin typeface="Mada"/>
                <a:ea typeface="Mada"/>
                <a:cs typeface="Mada"/>
                <a:sym typeface="Mada"/>
              </a:rPr>
              <a:t>1- They both have the same outcome but the progression to ESKD is faster in nephritic than nephrotic syndrome</a:t>
            </a:r>
            <a:endParaRPr sz="1000">
              <a:solidFill>
                <a:srgbClr val="6AA84F"/>
              </a:solidFill>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lang="ar"/>
              <a:t>‹#›</a:t>
            </a:fld>
            <a:endParaRPr/>
          </a:p>
        </p:txBody>
      </p:sp>
      <p:cxnSp>
        <p:nvCxnSpPr>
          <p:cNvPr id="98" name="Google Shape;98;p1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99" name="Google Shape;99;p18"/>
          <p:cNvCxnSpPr/>
          <p:nvPr/>
        </p:nvCxnSpPr>
        <p:spPr>
          <a:xfrm rot="10800000">
            <a:off x="-41725" y="9504475"/>
            <a:ext cx="7612800" cy="0"/>
          </a:xfrm>
          <a:prstGeom prst="straightConnector1">
            <a:avLst/>
          </a:prstGeom>
          <a:noFill/>
          <a:ln cap="flat" cmpd="sng" w="28575">
            <a:solidFill>
              <a:schemeClr val="accent3"/>
            </a:solidFill>
            <a:prstDash val="dot"/>
            <a:round/>
            <a:headEnd len="med" w="med" type="none"/>
            <a:tailEnd len="med" w="med" type="none"/>
          </a:ln>
        </p:spPr>
      </p:cxnSp>
      <p:grpSp>
        <p:nvGrpSpPr>
          <p:cNvPr id="100" name="Google Shape;100;p18"/>
          <p:cNvGrpSpPr/>
          <p:nvPr/>
        </p:nvGrpSpPr>
        <p:grpSpPr>
          <a:xfrm>
            <a:off x="205350" y="1262925"/>
            <a:ext cx="7149300" cy="1769700"/>
            <a:chOff x="404250" y="1482024"/>
            <a:chExt cx="7149300" cy="1769700"/>
          </a:xfrm>
        </p:grpSpPr>
        <p:sp>
          <p:nvSpPr>
            <p:cNvPr id="101" name="Google Shape;101;p18"/>
            <p:cNvSpPr txBox="1"/>
            <p:nvPr/>
          </p:nvSpPr>
          <p:spPr>
            <a:xfrm>
              <a:off x="404250" y="1482024"/>
              <a:ext cx="7149300" cy="17697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Keeps the glomerular filtration normal, thus maintains normal kidney function.</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Maintain urine volume and hence, preventing fluid retention in the body which causes edema and high blood pressure.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Prevents the blood components (cells, proteins) from leaving the bloodstream and appearing in the urine. </a:t>
              </a:r>
              <a:endParaRPr sz="1200">
                <a:latin typeface="Mada"/>
                <a:ea typeface="Mada"/>
                <a:cs typeface="Mada"/>
                <a:sym typeface="Mada"/>
              </a:endParaRPr>
            </a:p>
          </p:txBody>
        </p:sp>
        <p:grpSp>
          <p:nvGrpSpPr>
            <p:cNvPr id="102" name="Google Shape;102;p18"/>
            <p:cNvGrpSpPr/>
            <p:nvPr/>
          </p:nvGrpSpPr>
          <p:grpSpPr>
            <a:xfrm>
              <a:off x="526824" y="1662322"/>
              <a:ext cx="376225" cy="294300"/>
              <a:chOff x="2322100" y="5850775"/>
              <a:chExt cx="376225" cy="294300"/>
            </a:xfrm>
          </p:grpSpPr>
          <p:sp>
            <p:nvSpPr>
              <p:cNvPr id="103" name="Google Shape;103;p18"/>
              <p:cNvSpPr/>
              <p:nvPr/>
            </p:nvSpPr>
            <p:spPr>
              <a:xfrm>
                <a:off x="2322100" y="5850775"/>
                <a:ext cx="376200" cy="294300"/>
              </a:xfrm>
              <a:prstGeom prst="ellipse">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104" name="Google Shape;104;p18"/>
              <p:cNvSpPr/>
              <p:nvPr/>
            </p:nvSpPr>
            <p:spPr>
              <a:xfrm>
                <a:off x="2395956" y="5908619"/>
                <a:ext cx="228600" cy="178800"/>
              </a:xfrm>
              <a:prstGeom prst="ellipse">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105" name="Google Shape;105;p18"/>
              <p:cNvSpPr/>
              <p:nvPr/>
            </p:nvSpPr>
            <p:spPr>
              <a:xfrm>
                <a:off x="2322125" y="5948675"/>
                <a:ext cx="376200" cy="9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000">
                    <a:solidFill>
                      <a:srgbClr val="FFFFFF"/>
                    </a:solidFill>
                    <a:latin typeface="Mada"/>
                    <a:ea typeface="Mada"/>
                    <a:cs typeface="Mada"/>
                    <a:sym typeface="Mada"/>
                  </a:rPr>
                  <a:t>01</a:t>
                </a:r>
                <a:endParaRPr i="0" sz="1000" u="none" cap="none" strike="noStrike">
                  <a:solidFill>
                    <a:srgbClr val="FFFFFF"/>
                  </a:solidFill>
                  <a:latin typeface="Mada"/>
                  <a:ea typeface="Mada"/>
                  <a:cs typeface="Mada"/>
                  <a:sym typeface="Mada"/>
                </a:endParaRPr>
              </a:p>
            </p:txBody>
          </p:sp>
        </p:grpSp>
        <p:grpSp>
          <p:nvGrpSpPr>
            <p:cNvPr id="106" name="Google Shape;106;p18"/>
            <p:cNvGrpSpPr/>
            <p:nvPr/>
          </p:nvGrpSpPr>
          <p:grpSpPr>
            <a:xfrm>
              <a:off x="529980" y="2124608"/>
              <a:ext cx="376202" cy="294300"/>
              <a:chOff x="3043864" y="5928538"/>
              <a:chExt cx="376202" cy="294300"/>
            </a:xfrm>
          </p:grpSpPr>
          <p:sp>
            <p:nvSpPr>
              <p:cNvPr id="107" name="Google Shape;107;p18"/>
              <p:cNvSpPr/>
              <p:nvPr/>
            </p:nvSpPr>
            <p:spPr>
              <a:xfrm>
                <a:off x="3043866" y="5928538"/>
                <a:ext cx="376200" cy="294300"/>
              </a:xfrm>
              <a:prstGeom prst="ellipse">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108" name="Google Shape;108;p18"/>
              <p:cNvSpPr/>
              <p:nvPr/>
            </p:nvSpPr>
            <p:spPr>
              <a:xfrm>
                <a:off x="3114547" y="5986281"/>
                <a:ext cx="228600" cy="178800"/>
              </a:xfrm>
              <a:prstGeom prst="ellipse">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109" name="Google Shape;109;p18"/>
              <p:cNvSpPr txBox="1"/>
              <p:nvPr/>
            </p:nvSpPr>
            <p:spPr>
              <a:xfrm>
                <a:off x="3043864" y="5974863"/>
                <a:ext cx="376200" cy="17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000">
                    <a:solidFill>
                      <a:srgbClr val="FFFFFF"/>
                    </a:solidFill>
                    <a:latin typeface="Mada"/>
                    <a:ea typeface="Mada"/>
                    <a:cs typeface="Mada"/>
                    <a:sym typeface="Mada"/>
                  </a:rPr>
                  <a:t>02</a:t>
                </a:r>
                <a:endParaRPr b="1" i="0" sz="1000" u="none" cap="none" strike="noStrike">
                  <a:solidFill>
                    <a:srgbClr val="FFFFFF"/>
                  </a:solidFill>
                  <a:latin typeface="Mada"/>
                  <a:ea typeface="Mada"/>
                  <a:cs typeface="Mada"/>
                  <a:sym typeface="Mada"/>
                </a:endParaRPr>
              </a:p>
            </p:txBody>
          </p:sp>
        </p:grpSp>
        <p:grpSp>
          <p:nvGrpSpPr>
            <p:cNvPr id="110" name="Google Shape;110;p18"/>
            <p:cNvGrpSpPr/>
            <p:nvPr/>
          </p:nvGrpSpPr>
          <p:grpSpPr>
            <a:xfrm>
              <a:off x="526813" y="2644516"/>
              <a:ext cx="376200" cy="294300"/>
              <a:chOff x="3759314" y="5908400"/>
              <a:chExt cx="376200" cy="294300"/>
            </a:xfrm>
          </p:grpSpPr>
          <p:sp>
            <p:nvSpPr>
              <p:cNvPr id="111" name="Google Shape;111;p18"/>
              <p:cNvSpPr/>
              <p:nvPr/>
            </p:nvSpPr>
            <p:spPr>
              <a:xfrm>
                <a:off x="3759314" y="5908400"/>
                <a:ext cx="376200" cy="294300"/>
              </a:xfrm>
              <a:prstGeom prst="ellipse">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112" name="Google Shape;112;p18"/>
              <p:cNvSpPr/>
              <p:nvPr/>
            </p:nvSpPr>
            <p:spPr>
              <a:xfrm>
                <a:off x="3833170" y="5966169"/>
                <a:ext cx="228600" cy="178800"/>
              </a:xfrm>
              <a:prstGeom prst="ellipse">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113" name="Google Shape;113;p18"/>
              <p:cNvSpPr txBox="1"/>
              <p:nvPr/>
            </p:nvSpPr>
            <p:spPr>
              <a:xfrm>
                <a:off x="3791433" y="5994767"/>
                <a:ext cx="318300" cy="9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000">
                    <a:solidFill>
                      <a:srgbClr val="FFFFFF"/>
                    </a:solidFill>
                    <a:latin typeface="Mada"/>
                    <a:ea typeface="Mada"/>
                    <a:cs typeface="Mada"/>
                    <a:sym typeface="Mada"/>
                  </a:rPr>
                  <a:t>03</a:t>
                </a:r>
                <a:endParaRPr b="1" i="0" sz="1000" u="none" cap="none" strike="noStrike">
                  <a:solidFill>
                    <a:srgbClr val="FFFFFF"/>
                  </a:solidFill>
                  <a:latin typeface="Mada"/>
                  <a:ea typeface="Mada"/>
                  <a:cs typeface="Mada"/>
                  <a:sym typeface="Mada"/>
                </a:endParaRPr>
              </a:p>
            </p:txBody>
          </p:sp>
        </p:grpSp>
      </p:grpSp>
      <p:sp>
        <p:nvSpPr>
          <p:cNvPr id="114" name="Google Shape;114;p18"/>
          <p:cNvSpPr txBox="1"/>
          <p:nvPr/>
        </p:nvSpPr>
        <p:spPr>
          <a:xfrm>
            <a:off x="247500" y="904850"/>
            <a:ext cx="4478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Normal structure is needed to:</a:t>
            </a:r>
            <a:endParaRPr b="1" sz="2200">
              <a:highlight>
                <a:schemeClr val="accent5"/>
              </a:highlight>
              <a:latin typeface="Mada"/>
              <a:ea typeface="Mada"/>
              <a:cs typeface="Mada"/>
              <a:sym typeface="Mada"/>
            </a:endParaRPr>
          </a:p>
        </p:txBody>
      </p:sp>
      <p:sp>
        <p:nvSpPr>
          <p:cNvPr id="115" name="Google Shape;115;p18"/>
          <p:cNvSpPr txBox="1"/>
          <p:nvPr/>
        </p:nvSpPr>
        <p:spPr>
          <a:xfrm>
            <a:off x="238063" y="3269275"/>
            <a:ext cx="4714800" cy="919500"/>
          </a:xfrm>
          <a:prstGeom prst="rect">
            <a:avLst/>
          </a:prstGeom>
          <a:noFill/>
          <a:ln cap="flat" cmpd="sng" w="19050">
            <a:solidFill>
              <a:schemeClr val="accent2"/>
            </a:solidFill>
            <a:prstDash val="dash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highlight>
                  <a:schemeClr val="accent5"/>
                </a:highlight>
                <a:latin typeface="Mada"/>
                <a:ea typeface="Mada"/>
                <a:cs typeface="Mada"/>
                <a:sym typeface="Mada"/>
              </a:rPr>
              <a:t>if the Glomerular structure is </a:t>
            </a:r>
            <a:r>
              <a:rPr b="1" lang="ar" sz="1200" u="sng">
                <a:highlight>
                  <a:schemeClr val="accent5"/>
                </a:highlight>
                <a:latin typeface="Mada"/>
                <a:ea typeface="Mada"/>
                <a:cs typeface="Mada"/>
                <a:sym typeface="Mada"/>
              </a:rPr>
              <a:t>intact</a:t>
            </a:r>
            <a:r>
              <a:rPr b="1" lang="ar" sz="1200">
                <a:highlight>
                  <a:schemeClr val="accent5"/>
                </a:highlight>
                <a:latin typeface="Mada"/>
                <a:ea typeface="Mada"/>
                <a:cs typeface="Mada"/>
                <a:sym typeface="Mada"/>
              </a:rPr>
              <a:t> the urine will show:</a:t>
            </a:r>
            <a:endParaRPr b="1" sz="1200">
              <a:highlight>
                <a:schemeClr val="accent5"/>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 protein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 RBCs</a:t>
            </a:r>
            <a:endParaRPr sz="1200">
              <a:solidFill>
                <a:schemeClr val="dk1"/>
              </a:solidFill>
              <a:latin typeface="Mada"/>
              <a:ea typeface="Mada"/>
              <a:cs typeface="Mada"/>
              <a:sym typeface="Mada"/>
            </a:endParaRPr>
          </a:p>
          <a:p>
            <a:pPr indent="0" lvl="0" marL="457200" rtl="0" algn="l">
              <a:spcBef>
                <a:spcPts val="0"/>
              </a:spcBef>
              <a:spcAft>
                <a:spcPts val="0"/>
              </a:spcAft>
              <a:buNone/>
            </a:pPr>
            <a:r>
              <a:rPr lang="ar" sz="1200">
                <a:solidFill>
                  <a:schemeClr val="dk1"/>
                </a:solidFill>
                <a:latin typeface="Mada"/>
                <a:ea typeface="Mada"/>
                <a:cs typeface="Mada"/>
                <a:sym typeface="Mada"/>
              </a:rPr>
              <a:t>(Accept: &lt;2 RBCs/high power field)</a:t>
            </a:r>
            <a:endParaRPr sz="1200">
              <a:solidFill>
                <a:schemeClr val="dk1"/>
              </a:solidFill>
              <a:latin typeface="Mada"/>
              <a:ea typeface="Mada"/>
              <a:cs typeface="Mada"/>
              <a:sym typeface="Mada"/>
            </a:endParaRPr>
          </a:p>
        </p:txBody>
      </p:sp>
      <p:grpSp>
        <p:nvGrpSpPr>
          <p:cNvPr id="116" name="Google Shape;116;p18"/>
          <p:cNvGrpSpPr/>
          <p:nvPr/>
        </p:nvGrpSpPr>
        <p:grpSpPr>
          <a:xfrm>
            <a:off x="4530880" y="3101740"/>
            <a:ext cx="596208" cy="450573"/>
            <a:chOff x="2768600" y="1372700"/>
            <a:chExt cx="794203" cy="627015"/>
          </a:xfrm>
        </p:grpSpPr>
        <p:sp>
          <p:nvSpPr>
            <p:cNvPr id="117" name="Google Shape;117;p18"/>
            <p:cNvSpPr/>
            <p:nvPr/>
          </p:nvSpPr>
          <p:spPr>
            <a:xfrm>
              <a:off x="2768600" y="1372700"/>
              <a:ext cx="794203" cy="627015"/>
            </a:xfrm>
            <a:custGeom>
              <a:rect b="b" l="l" r="r" t="t"/>
              <a:pathLst>
                <a:path extrusionOk="0" h="64112" w="89842">
                  <a:moveTo>
                    <a:pt x="19416" y="8720"/>
                  </a:moveTo>
                  <a:lnTo>
                    <a:pt x="19416" y="8720"/>
                  </a:lnTo>
                  <a:cubicBezTo>
                    <a:pt x="16514" y="10641"/>
                    <a:pt x="13775" y="12848"/>
                    <a:pt x="11241" y="15301"/>
                  </a:cubicBezTo>
                  <a:cubicBezTo>
                    <a:pt x="13571" y="12603"/>
                    <a:pt x="16310" y="10396"/>
                    <a:pt x="19416" y="8720"/>
                  </a:cubicBezTo>
                  <a:close/>
                  <a:moveTo>
                    <a:pt x="56621" y="1552"/>
                  </a:moveTo>
                  <a:cubicBezTo>
                    <a:pt x="56955" y="1552"/>
                    <a:pt x="57294" y="1650"/>
                    <a:pt x="57633" y="1690"/>
                  </a:cubicBezTo>
                  <a:cubicBezTo>
                    <a:pt x="60086" y="2058"/>
                    <a:pt x="62415" y="2712"/>
                    <a:pt x="64786" y="3284"/>
                  </a:cubicBezTo>
                  <a:cubicBezTo>
                    <a:pt x="69568" y="4428"/>
                    <a:pt x="73656" y="6758"/>
                    <a:pt x="77375" y="9783"/>
                  </a:cubicBezTo>
                  <a:cubicBezTo>
                    <a:pt x="80359" y="12194"/>
                    <a:pt x="82648" y="15178"/>
                    <a:pt x="84692" y="18448"/>
                  </a:cubicBezTo>
                  <a:cubicBezTo>
                    <a:pt x="86245" y="20941"/>
                    <a:pt x="87389" y="23639"/>
                    <a:pt x="88084" y="26459"/>
                  </a:cubicBezTo>
                  <a:lnTo>
                    <a:pt x="88084" y="26786"/>
                  </a:lnTo>
                  <a:cubicBezTo>
                    <a:pt x="88084" y="28789"/>
                    <a:pt x="87921" y="30792"/>
                    <a:pt x="87716" y="32795"/>
                  </a:cubicBezTo>
                  <a:cubicBezTo>
                    <a:pt x="87676" y="32999"/>
                    <a:pt x="87676" y="33204"/>
                    <a:pt x="87594" y="33408"/>
                  </a:cubicBezTo>
                  <a:cubicBezTo>
                    <a:pt x="87716" y="33694"/>
                    <a:pt x="87716" y="34062"/>
                    <a:pt x="87512" y="34307"/>
                  </a:cubicBezTo>
                  <a:cubicBezTo>
                    <a:pt x="87267" y="34716"/>
                    <a:pt x="87022" y="35166"/>
                    <a:pt x="86735" y="35697"/>
                  </a:cubicBezTo>
                  <a:lnTo>
                    <a:pt x="86735" y="34062"/>
                  </a:lnTo>
                  <a:cubicBezTo>
                    <a:pt x="88697" y="24171"/>
                    <a:pt x="82239" y="14851"/>
                    <a:pt x="73778" y="9865"/>
                  </a:cubicBezTo>
                  <a:cubicBezTo>
                    <a:pt x="68383" y="6717"/>
                    <a:pt x="62538" y="4510"/>
                    <a:pt x="56407" y="3325"/>
                  </a:cubicBezTo>
                  <a:lnTo>
                    <a:pt x="56407" y="3284"/>
                  </a:lnTo>
                  <a:cubicBezTo>
                    <a:pt x="56284" y="3284"/>
                    <a:pt x="56203" y="3243"/>
                    <a:pt x="56121" y="3243"/>
                  </a:cubicBezTo>
                  <a:cubicBezTo>
                    <a:pt x="55549" y="3120"/>
                    <a:pt x="54976" y="2998"/>
                    <a:pt x="54404" y="2916"/>
                  </a:cubicBezTo>
                  <a:cubicBezTo>
                    <a:pt x="54200" y="2793"/>
                    <a:pt x="53995" y="2712"/>
                    <a:pt x="53750" y="2671"/>
                  </a:cubicBezTo>
                  <a:cubicBezTo>
                    <a:pt x="52360" y="2507"/>
                    <a:pt x="51012" y="2344"/>
                    <a:pt x="49622" y="2139"/>
                  </a:cubicBezTo>
                  <a:cubicBezTo>
                    <a:pt x="50583" y="1984"/>
                    <a:pt x="51528" y="1811"/>
                    <a:pt x="52466" y="1811"/>
                  </a:cubicBezTo>
                  <a:cubicBezTo>
                    <a:pt x="53005" y="1811"/>
                    <a:pt x="53541" y="1868"/>
                    <a:pt x="54077" y="2017"/>
                  </a:cubicBezTo>
                  <a:cubicBezTo>
                    <a:pt x="54380" y="2118"/>
                    <a:pt x="54776" y="2250"/>
                    <a:pt x="55102" y="2250"/>
                  </a:cubicBezTo>
                  <a:cubicBezTo>
                    <a:pt x="55304" y="2250"/>
                    <a:pt x="55480" y="2199"/>
                    <a:pt x="55589" y="2058"/>
                  </a:cubicBezTo>
                  <a:cubicBezTo>
                    <a:pt x="55924" y="1660"/>
                    <a:pt x="56270" y="1552"/>
                    <a:pt x="56621" y="1552"/>
                  </a:cubicBezTo>
                  <a:close/>
                  <a:moveTo>
                    <a:pt x="86531" y="35043"/>
                  </a:moveTo>
                  <a:lnTo>
                    <a:pt x="86531" y="35043"/>
                  </a:lnTo>
                  <a:cubicBezTo>
                    <a:pt x="86490" y="35533"/>
                    <a:pt x="86408" y="35983"/>
                    <a:pt x="86327" y="36474"/>
                  </a:cubicBezTo>
                  <a:lnTo>
                    <a:pt x="85714" y="37495"/>
                  </a:lnTo>
                  <a:cubicBezTo>
                    <a:pt x="85836" y="37250"/>
                    <a:pt x="85918" y="37005"/>
                    <a:pt x="86041" y="36719"/>
                  </a:cubicBezTo>
                  <a:cubicBezTo>
                    <a:pt x="86245" y="36147"/>
                    <a:pt x="86368" y="35615"/>
                    <a:pt x="86531" y="35043"/>
                  </a:cubicBezTo>
                  <a:close/>
                  <a:moveTo>
                    <a:pt x="1668" y="41255"/>
                  </a:moveTo>
                  <a:cubicBezTo>
                    <a:pt x="1671" y="41269"/>
                    <a:pt x="1674" y="41283"/>
                    <a:pt x="1677" y="41297"/>
                  </a:cubicBezTo>
                  <a:lnTo>
                    <a:pt x="1677" y="41256"/>
                  </a:lnTo>
                  <a:cubicBezTo>
                    <a:pt x="1674" y="41256"/>
                    <a:pt x="1671" y="41255"/>
                    <a:pt x="1668" y="41255"/>
                  </a:cubicBezTo>
                  <a:close/>
                  <a:moveTo>
                    <a:pt x="1677" y="41297"/>
                  </a:moveTo>
                  <a:lnTo>
                    <a:pt x="1677" y="42605"/>
                  </a:lnTo>
                  <a:lnTo>
                    <a:pt x="1758" y="42605"/>
                  </a:lnTo>
                  <a:lnTo>
                    <a:pt x="1677" y="41297"/>
                  </a:lnTo>
                  <a:close/>
                  <a:moveTo>
                    <a:pt x="82280" y="44076"/>
                  </a:moveTo>
                  <a:lnTo>
                    <a:pt x="82280" y="44076"/>
                  </a:lnTo>
                  <a:cubicBezTo>
                    <a:pt x="82239" y="44240"/>
                    <a:pt x="82198" y="44403"/>
                    <a:pt x="82158" y="44567"/>
                  </a:cubicBezTo>
                  <a:cubicBezTo>
                    <a:pt x="82035" y="44730"/>
                    <a:pt x="81871" y="44853"/>
                    <a:pt x="81749" y="44975"/>
                  </a:cubicBezTo>
                  <a:lnTo>
                    <a:pt x="81095" y="45507"/>
                  </a:lnTo>
                  <a:cubicBezTo>
                    <a:pt x="81422" y="45098"/>
                    <a:pt x="81749" y="44689"/>
                    <a:pt x="82035" y="44281"/>
                  </a:cubicBezTo>
                  <a:lnTo>
                    <a:pt x="82280" y="44076"/>
                  </a:lnTo>
                  <a:close/>
                  <a:moveTo>
                    <a:pt x="43009" y="3180"/>
                  </a:moveTo>
                  <a:cubicBezTo>
                    <a:pt x="49664" y="3180"/>
                    <a:pt x="56292" y="4208"/>
                    <a:pt x="62661" y="6227"/>
                  </a:cubicBezTo>
                  <a:cubicBezTo>
                    <a:pt x="74351" y="9906"/>
                    <a:pt x="87185" y="18816"/>
                    <a:pt x="85795" y="32631"/>
                  </a:cubicBezTo>
                  <a:cubicBezTo>
                    <a:pt x="85346" y="37005"/>
                    <a:pt x="83220" y="41051"/>
                    <a:pt x="80441" y="44526"/>
                  </a:cubicBezTo>
                  <a:cubicBezTo>
                    <a:pt x="78765" y="46038"/>
                    <a:pt x="76967" y="47428"/>
                    <a:pt x="75086" y="48695"/>
                  </a:cubicBezTo>
                  <a:cubicBezTo>
                    <a:pt x="74473" y="48981"/>
                    <a:pt x="74065" y="49512"/>
                    <a:pt x="73860" y="50125"/>
                  </a:cubicBezTo>
                  <a:cubicBezTo>
                    <a:pt x="75086" y="49676"/>
                    <a:pt x="76231" y="48981"/>
                    <a:pt x="77212" y="48082"/>
                  </a:cubicBezTo>
                  <a:lnTo>
                    <a:pt x="77212" y="48082"/>
                  </a:lnTo>
                  <a:cubicBezTo>
                    <a:pt x="76517" y="48777"/>
                    <a:pt x="75822" y="49390"/>
                    <a:pt x="75168" y="50003"/>
                  </a:cubicBezTo>
                  <a:cubicBezTo>
                    <a:pt x="74596" y="50493"/>
                    <a:pt x="73983" y="50984"/>
                    <a:pt x="73411" y="51433"/>
                  </a:cubicBezTo>
                  <a:cubicBezTo>
                    <a:pt x="72675" y="51924"/>
                    <a:pt x="71980" y="52374"/>
                    <a:pt x="71244" y="52823"/>
                  </a:cubicBezTo>
                  <a:cubicBezTo>
                    <a:pt x="70999" y="52946"/>
                    <a:pt x="70631" y="53068"/>
                    <a:pt x="70631" y="53436"/>
                  </a:cubicBezTo>
                  <a:cubicBezTo>
                    <a:pt x="66871" y="55930"/>
                    <a:pt x="62865" y="57932"/>
                    <a:pt x="58614" y="59445"/>
                  </a:cubicBezTo>
                  <a:lnTo>
                    <a:pt x="58614" y="59486"/>
                  </a:lnTo>
                  <a:cubicBezTo>
                    <a:pt x="53053" y="61522"/>
                    <a:pt x="47116" y="62725"/>
                    <a:pt x="41212" y="62725"/>
                  </a:cubicBezTo>
                  <a:cubicBezTo>
                    <a:pt x="36095" y="62725"/>
                    <a:pt x="31003" y="61821"/>
                    <a:pt x="26201" y="59772"/>
                  </a:cubicBezTo>
                  <a:cubicBezTo>
                    <a:pt x="24893" y="59200"/>
                    <a:pt x="23585" y="58546"/>
                    <a:pt x="22359" y="57810"/>
                  </a:cubicBezTo>
                  <a:cubicBezTo>
                    <a:pt x="20806" y="57278"/>
                    <a:pt x="19293" y="56543"/>
                    <a:pt x="17904" y="55643"/>
                  </a:cubicBezTo>
                  <a:lnTo>
                    <a:pt x="17863" y="55643"/>
                  </a:lnTo>
                  <a:cubicBezTo>
                    <a:pt x="17985" y="55930"/>
                    <a:pt x="18026" y="56297"/>
                    <a:pt x="17945" y="56624"/>
                  </a:cubicBezTo>
                  <a:cubicBezTo>
                    <a:pt x="18435" y="56992"/>
                    <a:pt x="18926" y="57319"/>
                    <a:pt x="19457" y="57646"/>
                  </a:cubicBezTo>
                  <a:cubicBezTo>
                    <a:pt x="18231" y="57238"/>
                    <a:pt x="17086" y="56747"/>
                    <a:pt x="15942" y="56175"/>
                  </a:cubicBezTo>
                  <a:cubicBezTo>
                    <a:pt x="13489" y="54949"/>
                    <a:pt x="11323" y="53273"/>
                    <a:pt x="9484" y="51311"/>
                  </a:cubicBezTo>
                  <a:cubicBezTo>
                    <a:pt x="8380" y="50125"/>
                    <a:pt x="7440" y="48818"/>
                    <a:pt x="6663" y="47428"/>
                  </a:cubicBezTo>
                  <a:cubicBezTo>
                    <a:pt x="6541" y="47019"/>
                    <a:pt x="6377" y="46692"/>
                    <a:pt x="6091" y="46406"/>
                  </a:cubicBezTo>
                  <a:cubicBezTo>
                    <a:pt x="5887" y="45956"/>
                    <a:pt x="5682" y="45466"/>
                    <a:pt x="5478" y="45016"/>
                  </a:cubicBezTo>
                  <a:cubicBezTo>
                    <a:pt x="5274" y="43381"/>
                    <a:pt x="4701" y="41746"/>
                    <a:pt x="5233" y="40152"/>
                  </a:cubicBezTo>
                  <a:cubicBezTo>
                    <a:pt x="5151" y="39825"/>
                    <a:pt x="5069" y="39457"/>
                    <a:pt x="4988" y="39130"/>
                  </a:cubicBezTo>
                  <a:cubicBezTo>
                    <a:pt x="4988" y="39090"/>
                    <a:pt x="4988" y="39049"/>
                    <a:pt x="4988" y="39008"/>
                  </a:cubicBezTo>
                  <a:cubicBezTo>
                    <a:pt x="4783" y="37986"/>
                    <a:pt x="4742" y="36923"/>
                    <a:pt x="4783" y="35860"/>
                  </a:cubicBezTo>
                  <a:lnTo>
                    <a:pt x="4783" y="35615"/>
                  </a:lnTo>
                  <a:cubicBezTo>
                    <a:pt x="4824" y="35288"/>
                    <a:pt x="4865" y="35002"/>
                    <a:pt x="4906" y="34675"/>
                  </a:cubicBezTo>
                  <a:lnTo>
                    <a:pt x="4906" y="34553"/>
                  </a:lnTo>
                  <a:cubicBezTo>
                    <a:pt x="4947" y="34185"/>
                    <a:pt x="5028" y="33817"/>
                    <a:pt x="5110" y="33490"/>
                  </a:cubicBezTo>
                  <a:cubicBezTo>
                    <a:pt x="5274" y="32754"/>
                    <a:pt x="5519" y="32018"/>
                    <a:pt x="5764" y="31323"/>
                  </a:cubicBezTo>
                  <a:cubicBezTo>
                    <a:pt x="6050" y="29525"/>
                    <a:pt x="6541" y="27727"/>
                    <a:pt x="7276" y="26051"/>
                  </a:cubicBezTo>
                  <a:cubicBezTo>
                    <a:pt x="8012" y="24334"/>
                    <a:pt x="8952" y="22658"/>
                    <a:pt x="10097" y="21146"/>
                  </a:cubicBezTo>
                  <a:lnTo>
                    <a:pt x="10179" y="21023"/>
                  </a:lnTo>
                  <a:cubicBezTo>
                    <a:pt x="10342" y="20778"/>
                    <a:pt x="10546" y="20533"/>
                    <a:pt x="10751" y="20287"/>
                  </a:cubicBezTo>
                  <a:lnTo>
                    <a:pt x="10914" y="20042"/>
                  </a:lnTo>
                  <a:cubicBezTo>
                    <a:pt x="11119" y="19838"/>
                    <a:pt x="11282" y="19634"/>
                    <a:pt x="11446" y="19388"/>
                  </a:cubicBezTo>
                  <a:cubicBezTo>
                    <a:pt x="11527" y="19307"/>
                    <a:pt x="11609" y="19266"/>
                    <a:pt x="11650" y="19184"/>
                  </a:cubicBezTo>
                  <a:cubicBezTo>
                    <a:pt x="11895" y="18898"/>
                    <a:pt x="12181" y="18612"/>
                    <a:pt x="12386" y="18366"/>
                  </a:cubicBezTo>
                  <a:cubicBezTo>
                    <a:pt x="14470" y="16077"/>
                    <a:pt x="16882" y="14156"/>
                    <a:pt x="19539" y="12644"/>
                  </a:cubicBezTo>
                  <a:cubicBezTo>
                    <a:pt x="22155" y="10478"/>
                    <a:pt x="25016" y="8598"/>
                    <a:pt x="28040" y="6963"/>
                  </a:cubicBezTo>
                  <a:cubicBezTo>
                    <a:pt x="30779" y="5450"/>
                    <a:pt x="33681" y="4306"/>
                    <a:pt x="36706" y="3488"/>
                  </a:cubicBezTo>
                  <a:cubicBezTo>
                    <a:pt x="38805" y="3282"/>
                    <a:pt x="40908" y="3180"/>
                    <a:pt x="43009" y="3180"/>
                  </a:cubicBezTo>
                  <a:close/>
                  <a:moveTo>
                    <a:pt x="50575" y="0"/>
                  </a:moveTo>
                  <a:cubicBezTo>
                    <a:pt x="48864" y="0"/>
                    <a:pt x="47142" y="76"/>
                    <a:pt x="45412" y="218"/>
                  </a:cubicBezTo>
                  <a:cubicBezTo>
                    <a:pt x="43736" y="259"/>
                    <a:pt x="42060" y="504"/>
                    <a:pt x="40384" y="913"/>
                  </a:cubicBezTo>
                  <a:lnTo>
                    <a:pt x="39485" y="995"/>
                  </a:lnTo>
                  <a:cubicBezTo>
                    <a:pt x="38463" y="1077"/>
                    <a:pt x="37482" y="1322"/>
                    <a:pt x="36542" y="1731"/>
                  </a:cubicBezTo>
                  <a:cubicBezTo>
                    <a:pt x="36174" y="1731"/>
                    <a:pt x="35806" y="1853"/>
                    <a:pt x="35520" y="2058"/>
                  </a:cubicBezTo>
                  <a:lnTo>
                    <a:pt x="34866" y="2058"/>
                  </a:lnTo>
                  <a:cubicBezTo>
                    <a:pt x="34172" y="2180"/>
                    <a:pt x="33477" y="2385"/>
                    <a:pt x="32823" y="2630"/>
                  </a:cubicBezTo>
                  <a:lnTo>
                    <a:pt x="32659" y="2712"/>
                  </a:lnTo>
                  <a:cubicBezTo>
                    <a:pt x="32496" y="2753"/>
                    <a:pt x="32332" y="2793"/>
                    <a:pt x="32169" y="2834"/>
                  </a:cubicBezTo>
                  <a:cubicBezTo>
                    <a:pt x="32290" y="2899"/>
                    <a:pt x="32404" y="2922"/>
                    <a:pt x="32514" y="2922"/>
                  </a:cubicBezTo>
                  <a:cubicBezTo>
                    <a:pt x="32793" y="2922"/>
                    <a:pt x="33042" y="2772"/>
                    <a:pt x="33285" y="2772"/>
                  </a:cubicBezTo>
                  <a:cubicBezTo>
                    <a:pt x="33431" y="2772"/>
                    <a:pt x="33574" y="2826"/>
                    <a:pt x="33722" y="2998"/>
                  </a:cubicBezTo>
                  <a:cubicBezTo>
                    <a:pt x="32986" y="3120"/>
                    <a:pt x="32250" y="3243"/>
                    <a:pt x="31515" y="3407"/>
                  </a:cubicBezTo>
                  <a:cubicBezTo>
                    <a:pt x="31405" y="3385"/>
                    <a:pt x="31293" y="3374"/>
                    <a:pt x="31179" y="3374"/>
                  </a:cubicBezTo>
                  <a:cubicBezTo>
                    <a:pt x="30868" y="3374"/>
                    <a:pt x="30547" y="3450"/>
                    <a:pt x="30248" y="3570"/>
                  </a:cubicBezTo>
                  <a:cubicBezTo>
                    <a:pt x="30207" y="3568"/>
                    <a:pt x="30168" y="3567"/>
                    <a:pt x="30128" y="3567"/>
                  </a:cubicBezTo>
                  <a:cubicBezTo>
                    <a:pt x="29324" y="3567"/>
                    <a:pt x="28656" y="3951"/>
                    <a:pt x="27877" y="4224"/>
                  </a:cubicBezTo>
                  <a:lnTo>
                    <a:pt x="27305" y="4469"/>
                  </a:lnTo>
                  <a:cubicBezTo>
                    <a:pt x="26692" y="4674"/>
                    <a:pt x="26038" y="4837"/>
                    <a:pt x="25425" y="5082"/>
                  </a:cubicBezTo>
                  <a:cubicBezTo>
                    <a:pt x="18272" y="7494"/>
                    <a:pt x="12018" y="11704"/>
                    <a:pt x="8094" y="18244"/>
                  </a:cubicBezTo>
                  <a:cubicBezTo>
                    <a:pt x="7890" y="18612"/>
                    <a:pt x="7644" y="18980"/>
                    <a:pt x="7481" y="19347"/>
                  </a:cubicBezTo>
                  <a:cubicBezTo>
                    <a:pt x="6336" y="20696"/>
                    <a:pt x="5233" y="22127"/>
                    <a:pt x="4211" y="23598"/>
                  </a:cubicBezTo>
                  <a:cubicBezTo>
                    <a:pt x="4047" y="23803"/>
                    <a:pt x="3761" y="24211"/>
                    <a:pt x="3884" y="24252"/>
                  </a:cubicBezTo>
                  <a:cubicBezTo>
                    <a:pt x="5560" y="24498"/>
                    <a:pt x="4129" y="25315"/>
                    <a:pt x="4047" y="25560"/>
                  </a:cubicBezTo>
                  <a:cubicBezTo>
                    <a:pt x="3843" y="25969"/>
                    <a:pt x="3680" y="26419"/>
                    <a:pt x="3516" y="26827"/>
                  </a:cubicBezTo>
                  <a:cubicBezTo>
                    <a:pt x="3475" y="26950"/>
                    <a:pt x="3393" y="27073"/>
                    <a:pt x="3353" y="27195"/>
                  </a:cubicBezTo>
                  <a:cubicBezTo>
                    <a:pt x="3230" y="27481"/>
                    <a:pt x="3107" y="27808"/>
                    <a:pt x="3026" y="28094"/>
                  </a:cubicBezTo>
                  <a:lnTo>
                    <a:pt x="2862" y="28503"/>
                  </a:lnTo>
                  <a:cubicBezTo>
                    <a:pt x="2739" y="28830"/>
                    <a:pt x="2658" y="29116"/>
                    <a:pt x="2535" y="29443"/>
                  </a:cubicBezTo>
                  <a:lnTo>
                    <a:pt x="2412" y="29811"/>
                  </a:lnTo>
                  <a:cubicBezTo>
                    <a:pt x="2290" y="30220"/>
                    <a:pt x="2126" y="30669"/>
                    <a:pt x="2004" y="31119"/>
                  </a:cubicBezTo>
                  <a:cubicBezTo>
                    <a:pt x="1677" y="32223"/>
                    <a:pt x="1431" y="33367"/>
                    <a:pt x="1186" y="34512"/>
                  </a:cubicBezTo>
                  <a:cubicBezTo>
                    <a:pt x="737" y="36801"/>
                    <a:pt x="1" y="39090"/>
                    <a:pt x="491" y="41665"/>
                  </a:cubicBezTo>
                  <a:cubicBezTo>
                    <a:pt x="543" y="41067"/>
                    <a:pt x="680" y="40890"/>
                    <a:pt x="855" y="40890"/>
                  </a:cubicBezTo>
                  <a:cubicBezTo>
                    <a:pt x="1095" y="40890"/>
                    <a:pt x="1408" y="41224"/>
                    <a:pt x="1668" y="41255"/>
                  </a:cubicBezTo>
                  <a:lnTo>
                    <a:pt x="1668" y="41255"/>
                  </a:lnTo>
                  <a:cubicBezTo>
                    <a:pt x="1226" y="39225"/>
                    <a:pt x="1150" y="37196"/>
                    <a:pt x="1881" y="35206"/>
                  </a:cubicBezTo>
                  <a:lnTo>
                    <a:pt x="1840" y="35206"/>
                  </a:lnTo>
                  <a:cubicBezTo>
                    <a:pt x="1922" y="34961"/>
                    <a:pt x="2004" y="34757"/>
                    <a:pt x="2126" y="34512"/>
                  </a:cubicBezTo>
                  <a:cubicBezTo>
                    <a:pt x="2331" y="35656"/>
                    <a:pt x="2412" y="36801"/>
                    <a:pt x="2331" y="37945"/>
                  </a:cubicBezTo>
                  <a:cubicBezTo>
                    <a:pt x="2249" y="39212"/>
                    <a:pt x="2535" y="40438"/>
                    <a:pt x="3230" y="41501"/>
                  </a:cubicBezTo>
                  <a:cubicBezTo>
                    <a:pt x="3843" y="44975"/>
                    <a:pt x="5601" y="48327"/>
                    <a:pt x="7603" y="51025"/>
                  </a:cubicBezTo>
                  <a:cubicBezTo>
                    <a:pt x="11200" y="55766"/>
                    <a:pt x="17536" y="59322"/>
                    <a:pt x="23422" y="60221"/>
                  </a:cubicBezTo>
                  <a:cubicBezTo>
                    <a:pt x="23446" y="60233"/>
                    <a:pt x="23470" y="60238"/>
                    <a:pt x="23494" y="60238"/>
                  </a:cubicBezTo>
                  <a:cubicBezTo>
                    <a:pt x="23551" y="60238"/>
                    <a:pt x="23609" y="60209"/>
                    <a:pt x="23667" y="60180"/>
                  </a:cubicBezTo>
                  <a:cubicBezTo>
                    <a:pt x="24689" y="60671"/>
                    <a:pt x="25711" y="61161"/>
                    <a:pt x="26732" y="61570"/>
                  </a:cubicBezTo>
                  <a:cubicBezTo>
                    <a:pt x="31145" y="63348"/>
                    <a:pt x="35815" y="64112"/>
                    <a:pt x="40520" y="64112"/>
                  </a:cubicBezTo>
                  <a:cubicBezTo>
                    <a:pt x="47497" y="64112"/>
                    <a:pt x="54548" y="62433"/>
                    <a:pt x="60944" y="59894"/>
                  </a:cubicBezTo>
                  <a:cubicBezTo>
                    <a:pt x="67157" y="57442"/>
                    <a:pt x="72838" y="53845"/>
                    <a:pt x="77702" y="49226"/>
                  </a:cubicBezTo>
                  <a:cubicBezTo>
                    <a:pt x="78438" y="48654"/>
                    <a:pt x="79174" y="48082"/>
                    <a:pt x="79950" y="47510"/>
                  </a:cubicBezTo>
                  <a:lnTo>
                    <a:pt x="79950" y="47510"/>
                  </a:lnTo>
                  <a:lnTo>
                    <a:pt x="78561" y="49063"/>
                  </a:lnTo>
                  <a:cubicBezTo>
                    <a:pt x="79787" y="48164"/>
                    <a:pt x="80890" y="47142"/>
                    <a:pt x="81912" y="45997"/>
                  </a:cubicBezTo>
                  <a:lnTo>
                    <a:pt x="82198" y="45752"/>
                  </a:lnTo>
                  <a:lnTo>
                    <a:pt x="82198" y="45752"/>
                  </a:lnTo>
                  <a:cubicBezTo>
                    <a:pt x="82444" y="46447"/>
                    <a:pt x="81749" y="46733"/>
                    <a:pt x="82117" y="47510"/>
                  </a:cubicBezTo>
                  <a:cubicBezTo>
                    <a:pt x="84692" y="43749"/>
                    <a:pt x="86695" y="39825"/>
                    <a:pt x="89024" y="36065"/>
                  </a:cubicBezTo>
                  <a:lnTo>
                    <a:pt x="89065" y="36187"/>
                  </a:lnTo>
                  <a:cubicBezTo>
                    <a:pt x="89065" y="36433"/>
                    <a:pt x="89024" y="36678"/>
                    <a:pt x="88984" y="36964"/>
                  </a:cubicBezTo>
                  <a:cubicBezTo>
                    <a:pt x="89024" y="37741"/>
                    <a:pt x="88943" y="38558"/>
                    <a:pt x="88738" y="39294"/>
                  </a:cubicBezTo>
                  <a:cubicBezTo>
                    <a:pt x="88534" y="39907"/>
                    <a:pt x="88330" y="40520"/>
                    <a:pt x="88207" y="41133"/>
                  </a:cubicBezTo>
                  <a:lnTo>
                    <a:pt x="88616" y="41215"/>
                  </a:lnTo>
                  <a:cubicBezTo>
                    <a:pt x="88738" y="40929"/>
                    <a:pt x="88861" y="40684"/>
                    <a:pt x="88943" y="40397"/>
                  </a:cubicBezTo>
                  <a:lnTo>
                    <a:pt x="88943" y="40397"/>
                  </a:lnTo>
                  <a:cubicBezTo>
                    <a:pt x="88738" y="41297"/>
                    <a:pt x="88493" y="42196"/>
                    <a:pt x="88248" y="43136"/>
                  </a:cubicBezTo>
                  <a:cubicBezTo>
                    <a:pt x="89270" y="41992"/>
                    <a:pt x="89842" y="40479"/>
                    <a:pt x="89801" y="38967"/>
                  </a:cubicBezTo>
                  <a:cubicBezTo>
                    <a:pt x="89597" y="35288"/>
                    <a:pt x="89638" y="31610"/>
                    <a:pt x="89392" y="27972"/>
                  </a:cubicBezTo>
                  <a:cubicBezTo>
                    <a:pt x="89311" y="26623"/>
                    <a:pt x="89065" y="25315"/>
                    <a:pt x="88657" y="24007"/>
                  </a:cubicBezTo>
                  <a:cubicBezTo>
                    <a:pt x="88411" y="23271"/>
                    <a:pt x="88166" y="22576"/>
                    <a:pt x="87880" y="21882"/>
                  </a:cubicBezTo>
                  <a:cubicBezTo>
                    <a:pt x="86981" y="19756"/>
                    <a:pt x="85836" y="17753"/>
                    <a:pt x="84487" y="15873"/>
                  </a:cubicBezTo>
                  <a:cubicBezTo>
                    <a:pt x="80809" y="10559"/>
                    <a:pt x="75740" y="6390"/>
                    <a:pt x="69855" y="3856"/>
                  </a:cubicBezTo>
                  <a:cubicBezTo>
                    <a:pt x="63652" y="1128"/>
                    <a:pt x="57191" y="0"/>
                    <a:pt x="5057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t>        </a:t>
              </a:r>
              <a:endParaRPr/>
            </a:p>
          </p:txBody>
        </p:sp>
        <p:sp>
          <p:nvSpPr>
            <p:cNvPr id="118" name="Google Shape;118;p18"/>
            <p:cNvSpPr/>
            <p:nvPr/>
          </p:nvSpPr>
          <p:spPr>
            <a:xfrm>
              <a:off x="2798950" y="1395650"/>
              <a:ext cx="733500" cy="58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8"/>
          <p:cNvSpPr/>
          <p:nvPr/>
        </p:nvSpPr>
        <p:spPr>
          <a:xfrm>
            <a:off x="4710683" y="3164212"/>
            <a:ext cx="236654" cy="325876"/>
          </a:xfrm>
          <a:custGeom>
            <a:rect b="b" l="l" r="r" t="t"/>
            <a:pathLst>
              <a:path extrusionOk="0" h="11163" w="8954">
                <a:moveTo>
                  <a:pt x="6528" y="337"/>
                </a:moveTo>
                <a:cubicBezTo>
                  <a:pt x="6549" y="337"/>
                  <a:pt x="6573" y="346"/>
                  <a:pt x="6596" y="364"/>
                </a:cubicBezTo>
                <a:lnTo>
                  <a:pt x="7632" y="1412"/>
                </a:lnTo>
                <a:cubicBezTo>
                  <a:pt x="7668" y="1435"/>
                  <a:pt x="7668" y="1483"/>
                  <a:pt x="7632" y="1519"/>
                </a:cubicBezTo>
                <a:lnTo>
                  <a:pt x="7489" y="1674"/>
                </a:lnTo>
                <a:cubicBezTo>
                  <a:pt x="7472" y="1691"/>
                  <a:pt x="7454" y="1700"/>
                  <a:pt x="7434" y="1700"/>
                </a:cubicBezTo>
                <a:cubicBezTo>
                  <a:pt x="7415" y="1700"/>
                  <a:pt x="7394" y="1691"/>
                  <a:pt x="7370" y="1674"/>
                </a:cubicBezTo>
                <a:lnTo>
                  <a:pt x="6323" y="626"/>
                </a:lnTo>
                <a:cubicBezTo>
                  <a:pt x="6299" y="590"/>
                  <a:pt x="6299" y="542"/>
                  <a:pt x="6323" y="519"/>
                </a:cubicBezTo>
                <a:lnTo>
                  <a:pt x="6477" y="364"/>
                </a:lnTo>
                <a:cubicBezTo>
                  <a:pt x="6489" y="346"/>
                  <a:pt x="6507" y="337"/>
                  <a:pt x="6528" y="337"/>
                </a:cubicBezTo>
                <a:close/>
                <a:moveTo>
                  <a:pt x="6299" y="1066"/>
                </a:moveTo>
                <a:lnTo>
                  <a:pt x="7001" y="1769"/>
                </a:lnTo>
                <a:lnTo>
                  <a:pt x="6346" y="2424"/>
                </a:lnTo>
                <a:lnTo>
                  <a:pt x="5644" y="1721"/>
                </a:lnTo>
                <a:lnTo>
                  <a:pt x="6299" y="1066"/>
                </a:lnTo>
                <a:close/>
                <a:moveTo>
                  <a:pt x="2155" y="4698"/>
                </a:moveTo>
                <a:lnTo>
                  <a:pt x="2453" y="4995"/>
                </a:lnTo>
                <a:lnTo>
                  <a:pt x="2215" y="5198"/>
                </a:lnTo>
                <a:cubicBezTo>
                  <a:pt x="2203" y="5216"/>
                  <a:pt x="2182" y="5225"/>
                  <a:pt x="2160" y="5225"/>
                </a:cubicBezTo>
                <a:cubicBezTo>
                  <a:pt x="2137" y="5225"/>
                  <a:pt x="2114" y="5216"/>
                  <a:pt x="2096" y="5198"/>
                </a:cubicBezTo>
                <a:lnTo>
                  <a:pt x="1941" y="5031"/>
                </a:lnTo>
                <a:cubicBezTo>
                  <a:pt x="1905" y="5007"/>
                  <a:pt x="1905" y="4948"/>
                  <a:pt x="1941" y="4924"/>
                </a:cubicBezTo>
                <a:lnTo>
                  <a:pt x="2155" y="4698"/>
                </a:lnTo>
                <a:close/>
                <a:moveTo>
                  <a:pt x="2408" y="3865"/>
                </a:moveTo>
                <a:cubicBezTo>
                  <a:pt x="2416" y="3865"/>
                  <a:pt x="2422" y="3869"/>
                  <a:pt x="2429" y="3876"/>
                </a:cubicBezTo>
                <a:lnTo>
                  <a:pt x="2572" y="4031"/>
                </a:lnTo>
                <a:cubicBezTo>
                  <a:pt x="4203" y="5662"/>
                  <a:pt x="4144" y="5579"/>
                  <a:pt x="4108" y="5603"/>
                </a:cubicBezTo>
                <a:lnTo>
                  <a:pt x="3846" y="5876"/>
                </a:lnTo>
                <a:cubicBezTo>
                  <a:pt x="3842" y="5879"/>
                  <a:pt x="3839" y="5883"/>
                  <a:pt x="3835" y="5883"/>
                </a:cubicBezTo>
                <a:cubicBezTo>
                  <a:pt x="3804" y="5883"/>
                  <a:pt x="3678" y="5722"/>
                  <a:pt x="2120" y="4174"/>
                </a:cubicBezTo>
                <a:cubicBezTo>
                  <a:pt x="2096" y="4162"/>
                  <a:pt x="2096" y="4138"/>
                  <a:pt x="2120" y="4138"/>
                </a:cubicBezTo>
                <a:cubicBezTo>
                  <a:pt x="2328" y="3930"/>
                  <a:pt x="2378" y="3865"/>
                  <a:pt x="2408" y="3865"/>
                </a:cubicBezTo>
                <a:close/>
                <a:moveTo>
                  <a:pt x="3025" y="5579"/>
                </a:moveTo>
                <a:lnTo>
                  <a:pt x="3322" y="5876"/>
                </a:lnTo>
                <a:lnTo>
                  <a:pt x="3084" y="6079"/>
                </a:lnTo>
                <a:cubicBezTo>
                  <a:pt x="3066" y="6097"/>
                  <a:pt x="3042" y="6106"/>
                  <a:pt x="3020" y="6106"/>
                </a:cubicBezTo>
                <a:cubicBezTo>
                  <a:pt x="2998" y="6106"/>
                  <a:pt x="2977" y="6097"/>
                  <a:pt x="2965" y="6079"/>
                </a:cubicBezTo>
                <a:lnTo>
                  <a:pt x="2798" y="5912"/>
                </a:lnTo>
                <a:cubicBezTo>
                  <a:pt x="2774" y="5888"/>
                  <a:pt x="2774" y="5829"/>
                  <a:pt x="2798" y="5793"/>
                </a:cubicBezTo>
                <a:lnTo>
                  <a:pt x="3025" y="5579"/>
                </a:lnTo>
                <a:close/>
                <a:moveTo>
                  <a:pt x="3025" y="6936"/>
                </a:moveTo>
                <a:cubicBezTo>
                  <a:pt x="3072" y="6936"/>
                  <a:pt x="3096" y="6972"/>
                  <a:pt x="3096" y="7019"/>
                </a:cubicBezTo>
                <a:lnTo>
                  <a:pt x="3096" y="7269"/>
                </a:lnTo>
                <a:cubicBezTo>
                  <a:pt x="3096" y="7317"/>
                  <a:pt x="3072" y="7341"/>
                  <a:pt x="3025" y="7341"/>
                </a:cubicBezTo>
                <a:lnTo>
                  <a:pt x="405" y="7341"/>
                </a:lnTo>
                <a:cubicBezTo>
                  <a:pt x="369" y="7341"/>
                  <a:pt x="334" y="7305"/>
                  <a:pt x="334" y="7269"/>
                </a:cubicBezTo>
                <a:lnTo>
                  <a:pt x="334" y="7019"/>
                </a:lnTo>
                <a:cubicBezTo>
                  <a:pt x="334" y="6972"/>
                  <a:pt x="358" y="6936"/>
                  <a:pt x="405" y="6936"/>
                </a:cubicBezTo>
                <a:close/>
                <a:moveTo>
                  <a:pt x="1834" y="7674"/>
                </a:moveTo>
                <a:cubicBezTo>
                  <a:pt x="2060" y="7960"/>
                  <a:pt x="2322" y="8210"/>
                  <a:pt x="2632" y="8401"/>
                </a:cubicBezTo>
                <a:cubicBezTo>
                  <a:pt x="2608" y="8448"/>
                  <a:pt x="2572" y="8496"/>
                  <a:pt x="2548" y="8520"/>
                </a:cubicBezTo>
                <a:cubicBezTo>
                  <a:pt x="2489" y="8591"/>
                  <a:pt x="2441" y="8663"/>
                  <a:pt x="2393" y="8746"/>
                </a:cubicBezTo>
                <a:cubicBezTo>
                  <a:pt x="2382" y="8770"/>
                  <a:pt x="2334" y="8805"/>
                  <a:pt x="2322" y="8853"/>
                </a:cubicBezTo>
                <a:cubicBezTo>
                  <a:pt x="1846" y="8555"/>
                  <a:pt x="1465" y="8151"/>
                  <a:pt x="1167" y="7674"/>
                </a:cubicBezTo>
                <a:close/>
                <a:moveTo>
                  <a:pt x="4632" y="7793"/>
                </a:moveTo>
                <a:cubicBezTo>
                  <a:pt x="5870" y="7793"/>
                  <a:pt x="6846" y="8793"/>
                  <a:pt x="6918" y="9936"/>
                </a:cubicBezTo>
                <a:lnTo>
                  <a:pt x="2334" y="9936"/>
                </a:lnTo>
                <a:cubicBezTo>
                  <a:pt x="2417" y="8770"/>
                  <a:pt x="3406" y="7793"/>
                  <a:pt x="4632" y="7793"/>
                </a:cubicBezTo>
                <a:close/>
                <a:moveTo>
                  <a:pt x="6525" y="1"/>
                </a:moveTo>
                <a:cubicBezTo>
                  <a:pt x="6421" y="1"/>
                  <a:pt x="6317" y="42"/>
                  <a:pt x="6239" y="126"/>
                </a:cubicBezTo>
                <a:lnTo>
                  <a:pt x="6084" y="269"/>
                </a:lnTo>
                <a:cubicBezTo>
                  <a:pt x="5942" y="423"/>
                  <a:pt x="5942" y="662"/>
                  <a:pt x="6073" y="804"/>
                </a:cubicBezTo>
                <a:lnTo>
                  <a:pt x="5406" y="1483"/>
                </a:lnTo>
                <a:lnTo>
                  <a:pt x="5251" y="1328"/>
                </a:lnTo>
                <a:cubicBezTo>
                  <a:pt x="5221" y="1299"/>
                  <a:pt x="5180" y="1284"/>
                  <a:pt x="5136" y="1284"/>
                </a:cubicBezTo>
                <a:cubicBezTo>
                  <a:pt x="5093" y="1284"/>
                  <a:pt x="5049" y="1299"/>
                  <a:pt x="5013" y="1328"/>
                </a:cubicBezTo>
                <a:lnTo>
                  <a:pt x="3977" y="2376"/>
                </a:lnTo>
                <a:cubicBezTo>
                  <a:pt x="3917" y="2436"/>
                  <a:pt x="3917" y="2531"/>
                  <a:pt x="3977" y="2614"/>
                </a:cubicBezTo>
                <a:cubicBezTo>
                  <a:pt x="4007" y="2644"/>
                  <a:pt x="4045" y="2659"/>
                  <a:pt x="4087" y="2659"/>
                </a:cubicBezTo>
                <a:cubicBezTo>
                  <a:pt x="4129" y="2659"/>
                  <a:pt x="4173" y="2644"/>
                  <a:pt x="4215" y="2614"/>
                </a:cubicBezTo>
                <a:lnTo>
                  <a:pt x="5132" y="1685"/>
                </a:lnTo>
                <a:lnTo>
                  <a:pt x="6299" y="2852"/>
                </a:lnTo>
                <a:lnTo>
                  <a:pt x="4060" y="5079"/>
                </a:lnTo>
                <a:lnTo>
                  <a:pt x="2905" y="3924"/>
                </a:lnTo>
                <a:lnTo>
                  <a:pt x="3739" y="3090"/>
                </a:lnTo>
                <a:cubicBezTo>
                  <a:pt x="3798" y="3031"/>
                  <a:pt x="3798" y="2924"/>
                  <a:pt x="3739" y="2864"/>
                </a:cubicBezTo>
                <a:cubicBezTo>
                  <a:pt x="3709" y="2834"/>
                  <a:pt x="3667" y="2820"/>
                  <a:pt x="3624" y="2820"/>
                </a:cubicBezTo>
                <a:cubicBezTo>
                  <a:pt x="3581" y="2820"/>
                  <a:pt x="3536" y="2834"/>
                  <a:pt x="3501" y="2864"/>
                </a:cubicBezTo>
                <a:lnTo>
                  <a:pt x="2667" y="3698"/>
                </a:lnTo>
                <a:lnTo>
                  <a:pt x="2632" y="3662"/>
                </a:lnTo>
                <a:cubicBezTo>
                  <a:pt x="2566" y="3596"/>
                  <a:pt x="2477" y="3564"/>
                  <a:pt x="2388" y="3564"/>
                </a:cubicBezTo>
                <a:cubicBezTo>
                  <a:pt x="2298" y="3564"/>
                  <a:pt x="2209" y="3596"/>
                  <a:pt x="2143" y="3662"/>
                </a:cubicBezTo>
                <a:lnTo>
                  <a:pt x="1870" y="3936"/>
                </a:lnTo>
                <a:cubicBezTo>
                  <a:pt x="1739" y="4067"/>
                  <a:pt x="1739" y="4293"/>
                  <a:pt x="1870" y="4424"/>
                </a:cubicBezTo>
                <a:lnTo>
                  <a:pt x="1905" y="4460"/>
                </a:lnTo>
                <a:cubicBezTo>
                  <a:pt x="1751" y="4638"/>
                  <a:pt x="1548" y="4722"/>
                  <a:pt x="1548" y="4972"/>
                </a:cubicBezTo>
                <a:cubicBezTo>
                  <a:pt x="1548" y="5079"/>
                  <a:pt x="1596" y="5186"/>
                  <a:pt x="1667" y="5269"/>
                </a:cubicBezTo>
                <a:cubicBezTo>
                  <a:pt x="1786" y="5376"/>
                  <a:pt x="1870" y="5555"/>
                  <a:pt x="2132" y="5555"/>
                </a:cubicBezTo>
                <a:cubicBezTo>
                  <a:pt x="2382" y="5555"/>
                  <a:pt x="2465" y="5353"/>
                  <a:pt x="2644" y="5198"/>
                </a:cubicBezTo>
                <a:lnTo>
                  <a:pt x="2763" y="5317"/>
                </a:lnTo>
                <a:cubicBezTo>
                  <a:pt x="2620" y="5495"/>
                  <a:pt x="2405" y="5591"/>
                  <a:pt x="2405" y="5841"/>
                </a:cubicBezTo>
                <a:cubicBezTo>
                  <a:pt x="2405" y="6079"/>
                  <a:pt x="2608" y="6186"/>
                  <a:pt x="2691" y="6305"/>
                </a:cubicBezTo>
                <a:cubicBezTo>
                  <a:pt x="2763" y="6377"/>
                  <a:pt x="2870" y="6424"/>
                  <a:pt x="2989" y="6424"/>
                </a:cubicBezTo>
                <a:cubicBezTo>
                  <a:pt x="3239" y="6424"/>
                  <a:pt x="3334" y="6210"/>
                  <a:pt x="3513" y="6067"/>
                </a:cubicBezTo>
                <a:cubicBezTo>
                  <a:pt x="3525" y="6079"/>
                  <a:pt x="3620" y="6198"/>
                  <a:pt x="3798" y="6198"/>
                </a:cubicBezTo>
                <a:cubicBezTo>
                  <a:pt x="3882" y="6198"/>
                  <a:pt x="3977" y="6162"/>
                  <a:pt x="4048" y="6091"/>
                </a:cubicBezTo>
                <a:lnTo>
                  <a:pt x="4310" y="5829"/>
                </a:lnTo>
                <a:cubicBezTo>
                  <a:pt x="4453" y="5686"/>
                  <a:pt x="4453" y="5472"/>
                  <a:pt x="4310" y="5329"/>
                </a:cubicBezTo>
                <a:lnTo>
                  <a:pt x="4287" y="5305"/>
                </a:lnTo>
                <a:lnTo>
                  <a:pt x="6239" y="3352"/>
                </a:lnTo>
                <a:cubicBezTo>
                  <a:pt x="6930" y="3924"/>
                  <a:pt x="7335" y="4733"/>
                  <a:pt x="7335" y="5626"/>
                </a:cubicBezTo>
                <a:cubicBezTo>
                  <a:pt x="7335" y="6555"/>
                  <a:pt x="6906" y="7412"/>
                  <a:pt x="6156" y="7984"/>
                </a:cubicBezTo>
                <a:cubicBezTo>
                  <a:pt x="5690" y="7638"/>
                  <a:pt x="5153" y="7470"/>
                  <a:pt x="4619" y="7470"/>
                </a:cubicBezTo>
                <a:cubicBezTo>
                  <a:pt x="3993" y="7470"/>
                  <a:pt x="3371" y="7701"/>
                  <a:pt x="2870" y="8151"/>
                </a:cubicBezTo>
                <a:cubicBezTo>
                  <a:pt x="2644" y="8008"/>
                  <a:pt x="2453" y="7853"/>
                  <a:pt x="2274" y="7650"/>
                </a:cubicBezTo>
                <a:lnTo>
                  <a:pt x="3025" y="7650"/>
                </a:lnTo>
                <a:cubicBezTo>
                  <a:pt x="3239" y="7650"/>
                  <a:pt x="3417" y="7472"/>
                  <a:pt x="3417" y="7258"/>
                </a:cubicBezTo>
                <a:lnTo>
                  <a:pt x="3417" y="6996"/>
                </a:lnTo>
                <a:cubicBezTo>
                  <a:pt x="3417" y="6781"/>
                  <a:pt x="3239" y="6603"/>
                  <a:pt x="3025" y="6603"/>
                </a:cubicBezTo>
                <a:lnTo>
                  <a:pt x="405" y="6603"/>
                </a:lnTo>
                <a:cubicBezTo>
                  <a:pt x="179" y="6603"/>
                  <a:pt x="0" y="6781"/>
                  <a:pt x="0" y="6996"/>
                </a:cubicBezTo>
                <a:lnTo>
                  <a:pt x="0" y="7258"/>
                </a:lnTo>
                <a:cubicBezTo>
                  <a:pt x="0" y="7472"/>
                  <a:pt x="179" y="7650"/>
                  <a:pt x="405" y="7650"/>
                </a:cubicBezTo>
                <a:lnTo>
                  <a:pt x="774" y="7650"/>
                </a:lnTo>
                <a:cubicBezTo>
                  <a:pt x="1036" y="8162"/>
                  <a:pt x="1548" y="8722"/>
                  <a:pt x="2191" y="9127"/>
                </a:cubicBezTo>
                <a:cubicBezTo>
                  <a:pt x="2084" y="9377"/>
                  <a:pt x="2036" y="9651"/>
                  <a:pt x="2012" y="9936"/>
                </a:cubicBezTo>
                <a:lnTo>
                  <a:pt x="846" y="9936"/>
                </a:lnTo>
                <a:cubicBezTo>
                  <a:pt x="774" y="9936"/>
                  <a:pt x="715" y="9972"/>
                  <a:pt x="703" y="10032"/>
                </a:cubicBezTo>
                <a:lnTo>
                  <a:pt x="346" y="10948"/>
                </a:lnTo>
                <a:cubicBezTo>
                  <a:pt x="298" y="11044"/>
                  <a:pt x="381" y="11163"/>
                  <a:pt x="488" y="11163"/>
                </a:cubicBezTo>
                <a:lnTo>
                  <a:pt x="1393" y="11163"/>
                </a:lnTo>
                <a:cubicBezTo>
                  <a:pt x="1489" y="11163"/>
                  <a:pt x="1560" y="11091"/>
                  <a:pt x="1560" y="11008"/>
                </a:cubicBezTo>
                <a:cubicBezTo>
                  <a:pt x="1560" y="10913"/>
                  <a:pt x="1489" y="10841"/>
                  <a:pt x="1393" y="10841"/>
                </a:cubicBezTo>
                <a:lnTo>
                  <a:pt x="739" y="10841"/>
                </a:lnTo>
                <a:lnTo>
                  <a:pt x="965" y="10258"/>
                </a:lnTo>
                <a:lnTo>
                  <a:pt x="8299" y="10258"/>
                </a:lnTo>
                <a:lnTo>
                  <a:pt x="8525" y="10841"/>
                </a:lnTo>
                <a:lnTo>
                  <a:pt x="2167" y="10841"/>
                </a:lnTo>
                <a:cubicBezTo>
                  <a:pt x="2084" y="10841"/>
                  <a:pt x="2012" y="10913"/>
                  <a:pt x="2012" y="11008"/>
                </a:cubicBezTo>
                <a:cubicBezTo>
                  <a:pt x="2012" y="11091"/>
                  <a:pt x="2084" y="11163"/>
                  <a:pt x="2167" y="11163"/>
                </a:cubicBezTo>
                <a:lnTo>
                  <a:pt x="8763" y="11163"/>
                </a:lnTo>
                <a:cubicBezTo>
                  <a:pt x="8882" y="11163"/>
                  <a:pt x="8954" y="11044"/>
                  <a:pt x="8918" y="10948"/>
                </a:cubicBezTo>
                <a:lnTo>
                  <a:pt x="8561" y="10044"/>
                </a:lnTo>
                <a:cubicBezTo>
                  <a:pt x="8525" y="9984"/>
                  <a:pt x="8466" y="9936"/>
                  <a:pt x="8406" y="9936"/>
                </a:cubicBezTo>
                <a:lnTo>
                  <a:pt x="7251" y="9936"/>
                </a:lnTo>
                <a:cubicBezTo>
                  <a:pt x="7216" y="9555"/>
                  <a:pt x="7132" y="9198"/>
                  <a:pt x="6965" y="8889"/>
                </a:cubicBezTo>
                <a:cubicBezTo>
                  <a:pt x="7847" y="8210"/>
                  <a:pt x="8430" y="7174"/>
                  <a:pt x="8525" y="6067"/>
                </a:cubicBezTo>
                <a:cubicBezTo>
                  <a:pt x="8537" y="5972"/>
                  <a:pt x="8466" y="5900"/>
                  <a:pt x="8382" y="5888"/>
                </a:cubicBezTo>
                <a:cubicBezTo>
                  <a:pt x="8371" y="5886"/>
                  <a:pt x="8360" y="5884"/>
                  <a:pt x="8350" y="5884"/>
                </a:cubicBezTo>
                <a:cubicBezTo>
                  <a:pt x="8271" y="5884"/>
                  <a:pt x="8214" y="5958"/>
                  <a:pt x="8204" y="6031"/>
                </a:cubicBezTo>
                <a:cubicBezTo>
                  <a:pt x="8097" y="7043"/>
                  <a:pt x="7597" y="7972"/>
                  <a:pt x="6799" y="8603"/>
                </a:cubicBezTo>
                <a:cubicBezTo>
                  <a:pt x="6751" y="8543"/>
                  <a:pt x="6715" y="8508"/>
                  <a:pt x="6668" y="8460"/>
                </a:cubicBezTo>
                <a:cubicBezTo>
                  <a:pt x="6608" y="8389"/>
                  <a:pt x="6537" y="8293"/>
                  <a:pt x="6454" y="8222"/>
                </a:cubicBezTo>
                <a:lnTo>
                  <a:pt x="6430" y="8186"/>
                </a:lnTo>
                <a:cubicBezTo>
                  <a:pt x="8037" y="6912"/>
                  <a:pt x="8097" y="4460"/>
                  <a:pt x="6477" y="3114"/>
                </a:cubicBezTo>
                <a:lnTo>
                  <a:pt x="6632" y="2948"/>
                </a:lnTo>
                <a:cubicBezTo>
                  <a:pt x="6692" y="2888"/>
                  <a:pt x="6692" y="2793"/>
                  <a:pt x="6632" y="2733"/>
                </a:cubicBezTo>
                <a:lnTo>
                  <a:pt x="6561" y="2650"/>
                </a:lnTo>
                <a:lnTo>
                  <a:pt x="6656" y="2567"/>
                </a:lnTo>
                <a:cubicBezTo>
                  <a:pt x="7013" y="2793"/>
                  <a:pt x="7489" y="3305"/>
                  <a:pt x="7799" y="3900"/>
                </a:cubicBezTo>
                <a:cubicBezTo>
                  <a:pt x="8037" y="4352"/>
                  <a:pt x="8168" y="4876"/>
                  <a:pt x="8216" y="5376"/>
                </a:cubicBezTo>
                <a:cubicBezTo>
                  <a:pt x="8216" y="5465"/>
                  <a:pt x="8287" y="5532"/>
                  <a:pt x="8373" y="5532"/>
                </a:cubicBezTo>
                <a:cubicBezTo>
                  <a:pt x="8380" y="5532"/>
                  <a:pt x="8387" y="5532"/>
                  <a:pt x="8394" y="5531"/>
                </a:cubicBezTo>
                <a:cubicBezTo>
                  <a:pt x="8478" y="5531"/>
                  <a:pt x="8561" y="5436"/>
                  <a:pt x="8537" y="5353"/>
                </a:cubicBezTo>
                <a:cubicBezTo>
                  <a:pt x="8454" y="4138"/>
                  <a:pt x="7858" y="3055"/>
                  <a:pt x="6894" y="2328"/>
                </a:cubicBezTo>
                <a:lnTo>
                  <a:pt x="7251" y="1971"/>
                </a:lnTo>
                <a:cubicBezTo>
                  <a:pt x="7317" y="2002"/>
                  <a:pt x="7384" y="2017"/>
                  <a:pt x="7446" y="2017"/>
                </a:cubicBezTo>
                <a:cubicBezTo>
                  <a:pt x="7551" y="2017"/>
                  <a:pt x="7644" y="1975"/>
                  <a:pt x="7704" y="1900"/>
                </a:cubicBezTo>
                <a:lnTo>
                  <a:pt x="7858" y="1745"/>
                </a:lnTo>
                <a:cubicBezTo>
                  <a:pt x="8025" y="1578"/>
                  <a:pt x="8025" y="1328"/>
                  <a:pt x="7858" y="1162"/>
                </a:cubicBezTo>
                <a:lnTo>
                  <a:pt x="6811" y="126"/>
                </a:lnTo>
                <a:cubicBezTo>
                  <a:pt x="6733" y="42"/>
                  <a:pt x="6629" y="1"/>
                  <a:pt x="65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txBox="1"/>
          <p:nvPr/>
        </p:nvSpPr>
        <p:spPr>
          <a:xfrm>
            <a:off x="247500" y="4312300"/>
            <a:ext cx="49905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How glomerular diseases start?</a:t>
            </a:r>
            <a:endParaRPr b="1" sz="2200">
              <a:solidFill>
                <a:schemeClr val="dk1"/>
              </a:solidFill>
              <a:highlight>
                <a:srgbClr val="FFF2CC"/>
              </a:highlight>
              <a:latin typeface="Mada"/>
              <a:ea typeface="Mada"/>
              <a:cs typeface="Mada"/>
              <a:sym typeface="Mada"/>
            </a:endParaRPr>
          </a:p>
        </p:txBody>
      </p:sp>
      <p:grpSp>
        <p:nvGrpSpPr>
          <p:cNvPr id="121" name="Google Shape;121;p18"/>
          <p:cNvGrpSpPr/>
          <p:nvPr/>
        </p:nvGrpSpPr>
        <p:grpSpPr>
          <a:xfrm>
            <a:off x="299288" y="6652200"/>
            <a:ext cx="6961625" cy="2714150"/>
            <a:chOff x="299275" y="6403425"/>
            <a:chExt cx="6961625" cy="2714150"/>
          </a:xfrm>
        </p:grpSpPr>
        <p:grpSp>
          <p:nvGrpSpPr>
            <p:cNvPr id="122" name="Google Shape;122;p18"/>
            <p:cNvGrpSpPr/>
            <p:nvPr/>
          </p:nvGrpSpPr>
          <p:grpSpPr>
            <a:xfrm>
              <a:off x="2008825" y="6875625"/>
              <a:ext cx="3511705" cy="472250"/>
              <a:chOff x="-2687945" y="1816788"/>
              <a:chExt cx="3267918" cy="800152"/>
            </a:xfrm>
          </p:grpSpPr>
          <p:cxnSp>
            <p:nvCxnSpPr>
              <p:cNvPr id="123" name="Google Shape;123;p18"/>
              <p:cNvCxnSpPr>
                <a:stCxn id="124" idx="2"/>
                <a:endCxn id="125" idx="0"/>
              </p:cNvCxnSpPr>
              <p:nvPr/>
            </p:nvCxnSpPr>
            <p:spPr>
              <a:xfrm flipH="1" rot="-5400000">
                <a:off x="-629927" y="1406988"/>
                <a:ext cx="800100" cy="1619700"/>
              </a:xfrm>
              <a:prstGeom prst="bentConnector3">
                <a:avLst>
                  <a:gd fmla="val 50003" name="adj1"/>
                </a:avLst>
              </a:prstGeom>
              <a:noFill/>
              <a:ln cap="flat" cmpd="sng" w="9525">
                <a:solidFill>
                  <a:srgbClr val="E0AD2B"/>
                </a:solidFill>
                <a:prstDash val="solid"/>
                <a:round/>
                <a:headEnd len="med" w="med" type="diamond"/>
                <a:tailEnd len="med" w="med" type="diamond"/>
              </a:ln>
            </p:spPr>
          </p:cxnSp>
          <p:cxnSp>
            <p:nvCxnSpPr>
              <p:cNvPr id="126" name="Google Shape;126;p18"/>
              <p:cNvCxnSpPr>
                <a:stCxn id="127" idx="0"/>
                <a:endCxn id="124" idx="2"/>
              </p:cNvCxnSpPr>
              <p:nvPr/>
            </p:nvCxnSpPr>
            <p:spPr>
              <a:xfrm rot="-5400000">
                <a:off x="-2263895" y="1392791"/>
                <a:ext cx="800100" cy="1648200"/>
              </a:xfrm>
              <a:prstGeom prst="bentConnector3">
                <a:avLst>
                  <a:gd fmla="val 50003" name="adj1"/>
                </a:avLst>
              </a:prstGeom>
              <a:noFill/>
              <a:ln cap="flat" cmpd="sng" w="9525">
                <a:solidFill>
                  <a:srgbClr val="E0AD2B"/>
                </a:solidFill>
                <a:prstDash val="solid"/>
                <a:round/>
                <a:headEnd len="med" w="med" type="diamond"/>
                <a:tailEnd len="med" w="med" type="diamond"/>
              </a:ln>
            </p:spPr>
          </p:cxnSp>
        </p:grpSp>
        <p:sp>
          <p:nvSpPr>
            <p:cNvPr id="124" name="Google Shape;124;p18"/>
            <p:cNvSpPr/>
            <p:nvPr/>
          </p:nvSpPr>
          <p:spPr>
            <a:xfrm>
              <a:off x="522000" y="6403425"/>
              <a:ext cx="6516000" cy="4722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a:solidFill>
                    <a:schemeClr val="dk1"/>
                  </a:solidFill>
                  <a:latin typeface="Mada"/>
                  <a:ea typeface="Mada"/>
                  <a:cs typeface="Mada"/>
                  <a:sym typeface="Mada"/>
                </a:rPr>
                <a:t>The manifestations of a glomerular disease are usually indicative of which components of glomerulus structure was affected mainly by the disease process: </a:t>
              </a:r>
              <a:endParaRPr b="1"/>
            </a:p>
          </p:txBody>
        </p:sp>
        <p:sp>
          <p:nvSpPr>
            <p:cNvPr id="127" name="Google Shape;127;p18"/>
            <p:cNvSpPr/>
            <p:nvPr/>
          </p:nvSpPr>
          <p:spPr>
            <a:xfrm>
              <a:off x="299275" y="7347875"/>
              <a:ext cx="3419100" cy="1769700"/>
            </a:xfrm>
            <a:prstGeom prst="round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If </a:t>
              </a:r>
              <a:r>
                <a:rPr b="1" lang="ar" sz="1200">
                  <a:solidFill>
                    <a:schemeClr val="dk1"/>
                  </a:solidFill>
                  <a:latin typeface="Mada"/>
                  <a:ea typeface="Mada"/>
                  <a:cs typeface="Mada"/>
                  <a:sym typeface="Mada"/>
                </a:rPr>
                <a:t>Podocytes</a:t>
              </a:r>
              <a:r>
                <a:rPr lang="ar" sz="1200">
                  <a:solidFill>
                    <a:schemeClr val="dk1"/>
                  </a:solidFill>
                  <a:latin typeface="Mada"/>
                  <a:ea typeface="Mada"/>
                  <a:cs typeface="Mada"/>
                  <a:sym typeface="Mada"/>
                </a:rPr>
                <a:t> were the main target of the disease process this leads </a:t>
              </a:r>
              <a:r>
                <a:rPr b="1" lang="ar" sz="1200">
                  <a:solidFill>
                    <a:schemeClr val="dk1"/>
                  </a:solidFill>
                  <a:latin typeface="Mada"/>
                  <a:ea typeface="Mada"/>
                  <a:cs typeface="Mada"/>
                  <a:sym typeface="Mada"/>
                </a:rPr>
                <a:t>mainly to proteinuria</a:t>
              </a:r>
              <a:r>
                <a:rPr lang="ar" sz="1200">
                  <a:solidFill>
                    <a:schemeClr val="dk1"/>
                  </a:solidFill>
                  <a:latin typeface="Mada"/>
                  <a:ea typeface="Mada"/>
                  <a:cs typeface="Mada"/>
                  <a:sym typeface="Mada"/>
                </a:rPr>
                <a:t> ( at large amount) due to foot process effacement ; thus </a:t>
              </a:r>
              <a:r>
                <a:rPr b="1" lang="ar" sz="1200">
                  <a:solidFill>
                    <a:schemeClr val="dk1"/>
                  </a:solidFill>
                  <a:latin typeface="Mada"/>
                  <a:ea typeface="Mada"/>
                  <a:cs typeface="Mada"/>
                  <a:sym typeface="Mada"/>
                </a:rPr>
                <a:t>Nephrotic</a:t>
              </a:r>
              <a:r>
                <a:rPr lang="ar" sz="1200">
                  <a:solidFill>
                    <a:schemeClr val="dk1"/>
                  </a:solidFill>
                  <a:latin typeface="Mada"/>
                  <a:ea typeface="Mada"/>
                  <a:cs typeface="Mada"/>
                  <a:sym typeface="Mada"/>
                </a:rPr>
                <a:t> Syndrome will be the main finding.</a:t>
              </a:r>
              <a:endParaRPr/>
            </a:p>
          </p:txBody>
        </p:sp>
        <p:sp>
          <p:nvSpPr>
            <p:cNvPr id="125" name="Google Shape;125;p18"/>
            <p:cNvSpPr/>
            <p:nvPr/>
          </p:nvSpPr>
          <p:spPr>
            <a:xfrm>
              <a:off x="3780000" y="7347875"/>
              <a:ext cx="3480900" cy="1769700"/>
            </a:xfrm>
            <a:prstGeom prst="roundRect">
              <a:avLst>
                <a:gd fmla="val 16667" name="adj"/>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If </a:t>
              </a:r>
              <a:r>
                <a:rPr b="1" lang="ar" sz="1200">
                  <a:solidFill>
                    <a:schemeClr val="dk1"/>
                  </a:solidFill>
                  <a:latin typeface="Mada"/>
                  <a:ea typeface="Mada"/>
                  <a:cs typeface="Mada"/>
                  <a:sym typeface="Mada"/>
                </a:rPr>
                <a:t>endothelial cells OR Mesangial cells OR GBM OR all of them together </a:t>
              </a:r>
              <a:r>
                <a:rPr lang="ar" sz="1200">
                  <a:solidFill>
                    <a:schemeClr val="dk1"/>
                  </a:solidFill>
                  <a:latin typeface="Mada"/>
                  <a:ea typeface="Mada"/>
                  <a:cs typeface="Mada"/>
                  <a:sym typeface="Mada"/>
                </a:rPr>
                <a:t>were targeted; then Glom Capillary wall will be damaged by inflammation so </a:t>
              </a:r>
              <a:r>
                <a:rPr b="1" lang="ar" sz="1200">
                  <a:solidFill>
                    <a:schemeClr val="dk1"/>
                  </a:solidFill>
                  <a:latin typeface="Mada"/>
                  <a:ea typeface="Mada"/>
                  <a:cs typeface="Mada"/>
                  <a:sym typeface="Mada"/>
                </a:rPr>
                <a:t>blood components will leak</a:t>
              </a:r>
              <a:r>
                <a:rPr lang="ar" sz="1200">
                  <a:solidFill>
                    <a:schemeClr val="dk1"/>
                  </a:solidFill>
                  <a:latin typeface="Mada"/>
                  <a:ea typeface="Mada"/>
                  <a:cs typeface="Mada"/>
                  <a:sym typeface="Mada"/>
                </a:rPr>
                <a:t> to the urine space causing: </a:t>
              </a:r>
              <a:r>
                <a:rPr b="1" lang="ar" sz="1200">
                  <a:solidFill>
                    <a:schemeClr val="dk1"/>
                  </a:solidFill>
                  <a:latin typeface="Mada"/>
                  <a:ea typeface="Mada"/>
                  <a:cs typeface="Mada"/>
                  <a:sym typeface="Mada"/>
                </a:rPr>
                <a:t>hematuria, proteinuria and abnormal renal function</a:t>
              </a:r>
              <a:r>
                <a:rPr lang="ar" sz="1200">
                  <a:solidFill>
                    <a:schemeClr val="dk1"/>
                  </a:solidFill>
                  <a:latin typeface="Mada"/>
                  <a:ea typeface="Mada"/>
                  <a:cs typeface="Mada"/>
                  <a:sym typeface="Mada"/>
                </a:rPr>
                <a:t>; thus </a:t>
              </a:r>
              <a:r>
                <a:rPr b="1" lang="ar" sz="1200">
                  <a:solidFill>
                    <a:schemeClr val="dk1"/>
                  </a:solidFill>
                  <a:latin typeface="Mada"/>
                  <a:ea typeface="Mada"/>
                  <a:cs typeface="Mada"/>
                  <a:sym typeface="Mada"/>
                </a:rPr>
                <a:t>Nephritic</a:t>
              </a:r>
              <a:r>
                <a:rPr lang="ar" sz="1200">
                  <a:solidFill>
                    <a:schemeClr val="dk1"/>
                  </a:solidFill>
                  <a:latin typeface="Mada"/>
                  <a:ea typeface="Mada"/>
                  <a:cs typeface="Mada"/>
                  <a:sym typeface="Mada"/>
                </a:rPr>
                <a:t> pattern of renal disease will be present</a:t>
              </a:r>
              <a:endParaRPr b="1" sz="12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 ( Clinically called: Glomerulonephritis or GN ) </a:t>
              </a:r>
              <a:endParaRPr b="1"/>
            </a:p>
          </p:txBody>
        </p:sp>
      </p:grpSp>
      <p:sp>
        <p:nvSpPr>
          <p:cNvPr id="128" name="Google Shape;128;p18"/>
          <p:cNvSpPr txBox="1"/>
          <p:nvPr/>
        </p:nvSpPr>
        <p:spPr>
          <a:xfrm>
            <a:off x="190025" y="4700700"/>
            <a:ext cx="7149300" cy="1890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The insult to the glomeruli is either an autoimmune attack or is the result of deposition of antibody-antigen complex in the kidney which will attack the glomeruli which will lead to a local inflammation there.</a:t>
            </a:r>
            <a:r>
              <a:rPr lang="ar" sz="1000">
                <a:solidFill>
                  <a:srgbClr val="6AA84F"/>
                </a:solidFill>
                <a:latin typeface="Mada"/>
                <a:ea typeface="Mada"/>
                <a:cs typeface="Mada"/>
                <a:sym typeface="Mada"/>
              </a:rPr>
              <a:t> The pathology depends on the component of the glomeruli that is affected (basement membrane, mesangium…)</a:t>
            </a:r>
            <a:endParaRPr sz="10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Here we are talking about primary glomerular diseases that are mostly caused by </a:t>
            </a:r>
            <a:r>
              <a:rPr b="1" lang="ar" sz="1200">
                <a:solidFill>
                  <a:schemeClr val="dk1"/>
                </a:solidFill>
                <a:latin typeface="Mada"/>
                <a:ea typeface="Mada"/>
                <a:cs typeface="Mada"/>
                <a:sym typeface="Mada"/>
              </a:rPr>
              <a:t>immune system dysfunction.</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Auto-antibodies targeting glomerular structure or immune- complexes </a:t>
            </a:r>
            <a:r>
              <a:rPr lang="ar" sz="1200">
                <a:solidFill>
                  <a:schemeClr val="dk1"/>
                </a:solidFill>
                <a:latin typeface="Mada"/>
                <a:ea typeface="Mada"/>
                <a:cs typeface="Mada"/>
                <a:sym typeface="Mada"/>
              </a:rPr>
              <a:t>(antigen-antibody)</a:t>
            </a:r>
            <a:r>
              <a:rPr b="1" lang="ar" sz="1200">
                <a:solidFill>
                  <a:schemeClr val="dk1"/>
                </a:solidFill>
                <a:latin typeface="Mada"/>
                <a:ea typeface="Mada"/>
                <a:cs typeface="Mada"/>
                <a:sym typeface="Mada"/>
              </a:rPr>
              <a:t> depositing and traumatizing the glomerular components.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Glomerular diseases are named based on their </a:t>
            </a:r>
            <a:r>
              <a:rPr b="1" lang="ar" sz="1200">
                <a:solidFill>
                  <a:schemeClr val="dk1"/>
                </a:solidFill>
                <a:latin typeface="Mada"/>
                <a:ea typeface="Mada"/>
                <a:cs typeface="Mada"/>
                <a:sym typeface="Mada"/>
              </a:rPr>
              <a:t>histopathological </a:t>
            </a:r>
            <a:r>
              <a:rPr lang="ar" sz="1200">
                <a:solidFill>
                  <a:schemeClr val="dk1"/>
                </a:solidFill>
                <a:latin typeface="Mada"/>
                <a:ea typeface="Mada"/>
                <a:cs typeface="Mada"/>
                <a:sym typeface="Mada"/>
              </a:rPr>
              <a:t>characteristics seen under the microscope. So, almost always a kidney </a:t>
            </a:r>
            <a:r>
              <a:rPr b="1" lang="ar" sz="1200">
                <a:solidFill>
                  <a:schemeClr val="dk1"/>
                </a:solidFill>
                <a:latin typeface="Mada"/>
                <a:ea typeface="Mada"/>
                <a:cs typeface="Mada"/>
                <a:sym typeface="Mada"/>
              </a:rPr>
              <a:t>biopsy </a:t>
            </a:r>
            <a:r>
              <a:rPr lang="ar" sz="1200">
                <a:solidFill>
                  <a:schemeClr val="dk1"/>
                </a:solidFill>
                <a:latin typeface="Mada"/>
                <a:ea typeface="Mada"/>
                <a:cs typeface="Mada"/>
                <a:sym typeface="Mada"/>
              </a:rPr>
              <a:t>is needed to diagnose any suspected primary glomerular disease. </a:t>
            </a:r>
            <a:r>
              <a:rPr lang="ar" sz="1200">
                <a:solidFill>
                  <a:schemeClr val="accent4"/>
                </a:solidFill>
                <a:latin typeface="Mada"/>
                <a:ea typeface="Mada"/>
                <a:cs typeface="Mada"/>
                <a:sym typeface="Mada"/>
              </a:rPr>
              <a:t>Urinalysis &amp; blood tests are also used.</a:t>
            </a:r>
            <a:endParaRPr sz="1200">
              <a:solidFill>
                <a:schemeClr val="accent4"/>
              </a:solidFill>
              <a:latin typeface="Mada"/>
              <a:ea typeface="Mada"/>
              <a:cs typeface="Mada"/>
              <a:sym typeface="Mada"/>
            </a:endParaRPr>
          </a:p>
        </p:txBody>
      </p:sp>
      <p:sp>
        <p:nvSpPr>
          <p:cNvPr id="129" name="Google Shape;129;p18"/>
          <p:cNvSpPr txBox="1"/>
          <p:nvPr/>
        </p:nvSpPr>
        <p:spPr>
          <a:xfrm>
            <a:off x="3014488" y="3480250"/>
            <a:ext cx="1764900" cy="674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 </a:t>
            </a:r>
            <a:r>
              <a:rPr lang="ar" sz="1200">
                <a:solidFill>
                  <a:schemeClr val="dk1"/>
                </a:solidFill>
                <a:latin typeface="Mada"/>
                <a:ea typeface="Mada"/>
                <a:cs typeface="Mada"/>
                <a:sym typeface="Mada"/>
              </a:rPr>
              <a:t>heme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 cellular casts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Devoid of fats</a:t>
            </a:r>
            <a:endParaRPr/>
          </a:p>
        </p:txBody>
      </p:sp>
      <p:sp>
        <p:nvSpPr>
          <p:cNvPr id="130" name="Google Shape;130;p18"/>
          <p:cNvSpPr txBox="1"/>
          <p:nvPr/>
        </p:nvSpPr>
        <p:spPr>
          <a:xfrm>
            <a:off x="25" y="9504475"/>
            <a:ext cx="7560000" cy="11415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accent4"/>
              </a:buClr>
              <a:buSzPts val="1000"/>
              <a:buFont typeface="Mada"/>
              <a:buAutoNum type="arabicPeriod"/>
            </a:pPr>
            <a:r>
              <a:rPr lang="ar" sz="1000">
                <a:solidFill>
                  <a:schemeClr val="accent4"/>
                </a:solidFill>
                <a:latin typeface="Mada"/>
                <a:ea typeface="Mada"/>
                <a:cs typeface="Mada"/>
                <a:sym typeface="Mada"/>
              </a:rPr>
              <a:t>Glomerular disorders are characterized by impairment in selective filtration of blood, resulting in excretion of larger substances such as plasma proteins and blood cells. As disease advances, GFR decreases </a:t>
            </a:r>
            <a:r>
              <a:rPr lang="ar" sz="1000">
                <a:solidFill>
                  <a:schemeClr val="accent4"/>
                </a:solidFill>
                <a:latin typeface="Mada"/>
                <a:ea typeface="Mada"/>
                <a:cs typeface="Mada"/>
                <a:sym typeface="Mada"/>
              </a:rPr>
              <a:t>proportionally</a:t>
            </a:r>
            <a:r>
              <a:rPr lang="ar" sz="1000">
                <a:solidFill>
                  <a:schemeClr val="accent4"/>
                </a:solidFill>
                <a:latin typeface="Mada"/>
                <a:ea typeface="Mada"/>
                <a:cs typeface="Mada"/>
                <a:sym typeface="Mada"/>
              </a:rPr>
              <a:t>, leading to renal failure and the possible need for dialysis and/or transplantation. The classic features are proteinuria, hematuria, or both.</a:t>
            </a:r>
            <a:endParaRPr sz="1000">
              <a:solidFill>
                <a:schemeClr val="accent4"/>
              </a:solidFill>
              <a:latin typeface="Mada"/>
              <a:ea typeface="Mada"/>
              <a:cs typeface="Mada"/>
              <a:sym typeface="Mada"/>
            </a:endParaRPr>
          </a:p>
          <a:p>
            <a:pPr indent="-292100" lvl="0" marL="457200" rtl="0" algn="l">
              <a:spcBef>
                <a:spcPts val="0"/>
              </a:spcBef>
              <a:spcAft>
                <a:spcPts val="0"/>
              </a:spcAft>
              <a:buClr>
                <a:schemeClr val="accent4"/>
              </a:buClr>
              <a:buSzPts val="1000"/>
              <a:buFont typeface="Mada"/>
              <a:buChar char="-"/>
            </a:pPr>
            <a:r>
              <a:rPr lang="ar" sz="1000">
                <a:solidFill>
                  <a:schemeClr val="accent4"/>
                </a:solidFill>
                <a:latin typeface="Mada"/>
                <a:ea typeface="Mada"/>
                <a:cs typeface="Mada"/>
                <a:sym typeface="Mada"/>
              </a:rPr>
              <a:t>Glomerular diseases are generally chronic and all of them can cause nephrotic syndrome.</a:t>
            </a:r>
            <a:endParaRPr sz="1000">
              <a:solidFill>
                <a:schemeClr val="accent4"/>
              </a:solidFill>
              <a:latin typeface="Mada"/>
              <a:ea typeface="Mada"/>
              <a:cs typeface="Mada"/>
              <a:sym typeface="Mada"/>
            </a:endParaRPr>
          </a:p>
          <a:p>
            <a:pPr indent="-292100" lvl="0" marL="457200" rtl="0" algn="l">
              <a:spcBef>
                <a:spcPts val="0"/>
              </a:spcBef>
              <a:spcAft>
                <a:spcPts val="0"/>
              </a:spcAft>
              <a:buClr>
                <a:schemeClr val="accent4"/>
              </a:buClr>
              <a:buSzPts val="1000"/>
              <a:buFont typeface="Mada"/>
              <a:buChar char="-"/>
            </a:pPr>
            <a:r>
              <a:rPr b="1" lang="ar" sz="1000">
                <a:solidFill>
                  <a:schemeClr val="accent4"/>
                </a:solidFill>
                <a:latin typeface="Mada"/>
                <a:ea typeface="Mada"/>
                <a:cs typeface="Mada"/>
                <a:sym typeface="Mada"/>
              </a:rPr>
              <a:t>Biopsy is the most accurate test to establish a diagnosis (though not always needed)</a:t>
            </a:r>
            <a:endParaRPr b="1" sz="1000">
              <a:solidFill>
                <a:schemeClr val="accent4"/>
              </a:solidFill>
              <a:latin typeface="Mada"/>
              <a:ea typeface="Mada"/>
              <a:cs typeface="Mada"/>
              <a:sym typeface="Mada"/>
            </a:endParaRPr>
          </a:p>
          <a:p>
            <a:pPr indent="-292100" lvl="0" marL="457200" rtl="0" algn="l">
              <a:spcBef>
                <a:spcPts val="0"/>
              </a:spcBef>
              <a:spcAft>
                <a:spcPts val="0"/>
              </a:spcAft>
              <a:buClr>
                <a:schemeClr val="accent4"/>
              </a:buClr>
              <a:buSzPts val="1000"/>
              <a:buFont typeface="Mada"/>
              <a:buChar char="-"/>
            </a:pPr>
            <a:r>
              <a:rPr lang="ar" sz="1000">
                <a:solidFill>
                  <a:schemeClr val="accent4"/>
                </a:solidFill>
                <a:latin typeface="Mada"/>
                <a:ea typeface="Mada"/>
                <a:cs typeface="Mada"/>
                <a:sym typeface="Mada"/>
              </a:rPr>
              <a:t>Often treated with steroids (several resolve spontaneously) </a:t>
            </a:r>
            <a:endParaRPr sz="1000">
              <a:solidFill>
                <a:schemeClr val="accent4"/>
              </a:solidFill>
              <a:latin typeface="Mada"/>
              <a:ea typeface="Mada"/>
              <a:cs typeface="Mada"/>
              <a:sym typeface="Mada"/>
            </a:endParaRPr>
          </a:p>
          <a:p>
            <a:pPr indent="-292100" lvl="0" marL="457200" rtl="0" algn="l">
              <a:spcBef>
                <a:spcPts val="0"/>
              </a:spcBef>
              <a:spcAft>
                <a:spcPts val="0"/>
              </a:spcAft>
              <a:buClr>
                <a:schemeClr val="accent4"/>
              </a:buClr>
              <a:buSzPts val="1000"/>
              <a:buFont typeface="Mada"/>
              <a:buChar char="-"/>
            </a:pPr>
            <a:r>
              <a:rPr lang="ar" sz="1000">
                <a:solidFill>
                  <a:schemeClr val="accent4"/>
                </a:solidFill>
                <a:latin typeface="Mada"/>
                <a:ea typeface="Mada"/>
                <a:cs typeface="Mada"/>
                <a:sym typeface="Mada"/>
              </a:rPr>
              <a:t>Additional immunosuppressive medications (cyclophosphamide, mycophenolate) are frequently used.</a:t>
            </a:r>
            <a:endParaRPr sz="1000">
              <a:solidFill>
                <a:schemeClr val="accent4"/>
              </a:solidFill>
              <a:latin typeface="Mada"/>
              <a:ea typeface="Mada"/>
              <a:cs typeface="Mada"/>
              <a:sym typeface="Mada"/>
            </a:endParaRPr>
          </a:p>
        </p:txBody>
      </p:sp>
      <p:sp>
        <p:nvSpPr>
          <p:cNvPr id="131" name="Google Shape;131;p18"/>
          <p:cNvSpPr txBox="1"/>
          <p:nvPr/>
        </p:nvSpPr>
        <p:spPr>
          <a:xfrm>
            <a:off x="1362724" y="750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Glomerular Diseases</a:t>
            </a:r>
            <a:r>
              <a:rPr b="1" baseline="30000" lang="ar" sz="2600">
                <a:latin typeface="Mada"/>
                <a:ea typeface="Mada"/>
                <a:cs typeface="Mada"/>
                <a:sym typeface="Mada"/>
              </a:rPr>
              <a:t>1 </a:t>
            </a:r>
            <a:endParaRPr b="1" baseline="30000" sz="2600">
              <a:latin typeface="Mada"/>
              <a:ea typeface="Mada"/>
              <a:cs typeface="Mada"/>
              <a:sym typeface="Mada"/>
            </a:endParaRPr>
          </a:p>
        </p:txBody>
      </p:sp>
      <p:pic>
        <p:nvPicPr>
          <p:cNvPr id="132" name="Google Shape;132;p18"/>
          <p:cNvPicPr preferRelativeResize="0"/>
          <p:nvPr/>
        </p:nvPicPr>
        <p:blipFill>
          <a:blip r:embed="rId3">
            <a:alphaModFix/>
          </a:blip>
          <a:stretch>
            <a:fillRect/>
          </a:stretch>
        </p:blipFill>
        <p:spPr>
          <a:xfrm>
            <a:off x="5177850" y="3170874"/>
            <a:ext cx="2121674" cy="1141425"/>
          </a:xfrm>
          <a:prstGeom prst="rect">
            <a:avLst/>
          </a:prstGeom>
          <a:noFill/>
          <a:ln>
            <a:noFill/>
          </a:ln>
        </p:spPr>
      </p:pic>
      <p:sp>
        <p:nvSpPr>
          <p:cNvPr id="133" name="Google Shape;133;p18"/>
          <p:cNvSpPr txBox="1"/>
          <p:nvPr/>
        </p:nvSpPr>
        <p:spPr>
          <a:xfrm>
            <a:off x="606300" y="2764425"/>
            <a:ext cx="6603900" cy="47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3C4043"/>
                </a:solidFill>
                <a:highlight>
                  <a:srgbClr val="FFFFFF"/>
                </a:highlight>
                <a:latin typeface="Mada"/>
                <a:ea typeface="Mada"/>
                <a:cs typeface="Mada"/>
                <a:sym typeface="Mada"/>
              </a:rPr>
              <a:t>renal cortex is the most important functional part of the kidney because it has the glomeruli</a:t>
            </a:r>
            <a:endParaRPr sz="1200">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36"/>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802" name="Google Shape;802;p36"/>
          <p:cNvPicPr preferRelativeResize="0"/>
          <p:nvPr/>
        </p:nvPicPr>
        <p:blipFill rotWithShape="1">
          <a:blip r:embed="rId3">
            <a:alphaModFix/>
          </a:blip>
          <a:srcRect b="19631" l="3311" r="1259" t="14379"/>
          <a:stretch/>
        </p:blipFill>
        <p:spPr>
          <a:xfrm>
            <a:off x="335900" y="1691600"/>
            <a:ext cx="6888202" cy="6503224"/>
          </a:xfrm>
          <a:prstGeom prst="rect">
            <a:avLst/>
          </a:prstGeom>
          <a:noFill/>
          <a:ln>
            <a:noFill/>
          </a:ln>
        </p:spPr>
      </p:pic>
      <p:sp>
        <p:nvSpPr>
          <p:cNvPr id="803" name="Google Shape;803;p36"/>
          <p:cNvSpPr txBox="1"/>
          <p:nvPr/>
        </p:nvSpPr>
        <p:spPr>
          <a:xfrm>
            <a:off x="-432176" y="211350"/>
            <a:ext cx="7874400" cy="139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ar" sz="2400">
                <a:latin typeface="Mada"/>
                <a:ea typeface="Mada"/>
                <a:cs typeface="Mada"/>
                <a:sym typeface="Mada"/>
              </a:rPr>
              <a:t> How to approach a patient with glomerulonephritis?</a:t>
            </a:r>
            <a:endParaRPr b="1" sz="2400">
              <a:latin typeface="Mada"/>
              <a:ea typeface="Mada"/>
              <a:cs typeface="Mada"/>
              <a:sym typeface="Mad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graphicFrame>
        <p:nvGraphicFramePr>
          <p:cNvPr id="808" name="Google Shape;808;p37"/>
          <p:cNvGraphicFramePr/>
          <p:nvPr/>
        </p:nvGraphicFramePr>
        <p:xfrm>
          <a:off x="589144" y="1130484"/>
          <a:ext cx="3000000" cy="3000000"/>
        </p:xfrm>
        <a:graphic>
          <a:graphicData uri="http://schemas.openxmlformats.org/drawingml/2006/table">
            <a:tbl>
              <a:tblPr>
                <a:noFill/>
                <a:tableStyleId>{1BE2BB91-AB88-4496-BE73-D5D1DABF2695}</a:tableStyleId>
              </a:tblPr>
              <a:tblGrid>
                <a:gridCol w="1293750"/>
                <a:gridCol w="5087975"/>
              </a:tblGrid>
              <a:tr h="344200">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Nephr</a:t>
                      </a:r>
                      <a:r>
                        <a:rPr b="1" lang="ar" u="sng">
                          <a:solidFill>
                            <a:srgbClr val="FFFFFF"/>
                          </a:solidFill>
                          <a:latin typeface="Mada"/>
                          <a:ea typeface="Mada"/>
                          <a:cs typeface="Mada"/>
                          <a:sym typeface="Mada"/>
                        </a:rPr>
                        <a:t>o</a:t>
                      </a:r>
                      <a:r>
                        <a:rPr b="1" lang="ar">
                          <a:solidFill>
                            <a:srgbClr val="FFFFFF"/>
                          </a:solidFill>
                          <a:latin typeface="Mada"/>
                          <a:ea typeface="Mada"/>
                          <a:cs typeface="Mada"/>
                          <a:sym typeface="Mada"/>
                        </a:rPr>
                        <a:t>tic Syndrome</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hMerge="1"/>
              </a:tr>
              <a:tr h="3475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FSGS</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l">
                        <a:spcBef>
                          <a:spcPts val="0"/>
                        </a:spcBef>
                        <a:spcAft>
                          <a:spcPts val="0"/>
                        </a:spcAft>
                        <a:buNone/>
                      </a:pPr>
                      <a:r>
                        <a:rPr b="1" lang="ar">
                          <a:latin typeface="Mada"/>
                          <a:ea typeface="Mada"/>
                          <a:cs typeface="Mada"/>
                          <a:sym typeface="Mada"/>
                        </a:rPr>
                        <a:t>Primary (autoimmune)</a:t>
                      </a:r>
                      <a:r>
                        <a:rPr lang="ar">
                          <a:latin typeface="Mada"/>
                          <a:ea typeface="Mada"/>
                          <a:cs typeface="Mada"/>
                          <a:sym typeface="Mada"/>
                        </a:rPr>
                        <a:t>: sudden onset of heavy proteinuria &amp;</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other manifestations of nephrotic syndrome.</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Treatment: corticosteroids</a:t>
                      </a:r>
                      <a:endParaRPr>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Secondary</a:t>
                      </a:r>
                      <a:r>
                        <a:rPr lang="ar">
                          <a:latin typeface="Mada"/>
                          <a:ea typeface="Mada"/>
                          <a:cs typeface="Mada"/>
                          <a:sym typeface="Mada"/>
                        </a:rPr>
                        <a:t>: proteinuria is less heavy than other causes of nephrotic syndrome.</a:t>
                      </a:r>
                      <a:endParaRPr>
                        <a:solidFill>
                          <a:srgbClr val="FF0000"/>
                        </a:solidFill>
                        <a:latin typeface="Mada"/>
                        <a:ea typeface="Mada"/>
                        <a:cs typeface="Mada"/>
                        <a:sym typeface="Mada"/>
                      </a:endParaRPr>
                    </a:p>
                    <a:p>
                      <a:pPr indent="0" lvl="0" marL="0" rtl="0" algn="l">
                        <a:spcBef>
                          <a:spcPts val="0"/>
                        </a:spcBef>
                        <a:spcAft>
                          <a:spcPts val="0"/>
                        </a:spcAft>
                        <a:buNone/>
                      </a:pPr>
                      <a:r>
                        <a:rPr lang="ar">
                          <a:solidFill>
                            <a:srgbClr val="CC0000"/>
                          </a:solidFill>
                          <a:latin typeface="Mada"/>
                          <a:ea typeface="Mada"/>
                          <a:cs typeface="Mada"/>
                          <a:sym typeface="Mada"/>
                        </a:rPr>
                        <a:t>Associated with sickle cell anemia, steroids &amp; obesity.</a:t>
                      </a:r>
                      <a:endParaRPr>
                        <a:solidFill>
                          <a:srgbClr val="CC0000"/>
                        </a:solidFill>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Treatment: treating the underlying cause.</a:t>
                      </a:r>
                      <a:endParaRPr>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Diagnosis:</a:t>
                      </a:r>
                      <a:endParaRPr>
                        <a:latin typeface="Mada"/>
                        <a:ea typeface="Mada"/>
                        <a:cs typeface="Mada"/>
                        <a:sym typeface="Mada"/>
                      </a:endParaRPr>
                    </a:p>
                    <a:p>
                      <a:pPr indent="0" lvl="0" marL="0" rtl="0" algn="l">
                        <a:spcBef>
                          <a:spcPts val="0"/>
                        </a:spcBef>
                        <a:spcAft>
                          <a:spcPts val="0"/>
                        </a:spcAft>
                        <a:buNone/>
                      </a:pPr>
                      <a:r>
                        <a:rPr lang="ar" u="sng">
                          <a:latin typeface="Mada"/>
                          <a:ea typeface="Mada"/>
                          <a:cs typeface="Mada"/>
                          <a:sym typeface="Mada"/>
                        </a:rPr>
                        <a:t>Focal:</a:t>
                      </a:r>
                      <a:r>
                        <a:rPr lang="ar">
                          <a:latin typeface="Mada"/>
                          <a:ea typeface="Mada"/>
                          <a:cs typeface="Mada"/>
                          <a:sym typeface="Mada"/>
                        </a:rPr>
                        <a:t> some glomeruli are affected by sclerosis (the rest look normal)</a:t>
                      </a:r>
                      <a:endParaRPr>
                        <a:latin typeface="Mada"/>
                        <a:ea typeface="Mada"/>
                        <a:cs typeface="Mada"/>
                        <a:sym typeface="Mada"/>
                      </a:endParaRPr>
                    </a:p>
                    <a:p>
                      <a:pPr indent="0" lvl="0" marL="0" rtl="0" algn="l">
                        <a:spcBef>
                          <a:spcPts val="0"/>
                        </a:spcBef>
                        <a:spcAft>
                          <a:spcPts val="0"/>
                        </a:spcAft>
                        <a:buNone/>
                      </a:pPr>
                      <a:r>
                        <a:rPr lang="ar" u="sng">
                          <a:latin typeface="Mada"/>
                          <a:ea typeface="Mada"/>
                          <a:cs typeface="Mada"/>
                          <a:sym typeface="Mada"/>
                        </a:rPr>
                        <a:t>Segmental:</a:t>
                      </a:r>
                      <a:r>
                        <a:rPr lang="ar">
                          <a:latin typeface="Mada"/>
                          <a:ea typeface="Mada"/>
                          <a:cs typeface="Mada"/>
                          <a:sym typeface="Mada"/>
                        </a:rPr>
                        <a:t> sclerosis only involves a segment of each affected glomerulus but most importantly all glomeruli will have diffuse foot processes effacement (Nephrotic Syndrome)</a:t>
                      </a:r>
                      <a:endParaRPr>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Minimal Change</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l">
                        <a:spcBef>
                          <a:spcPts val="0"/>
                        </a:spcBef>
                        <a:spcAft>
                          <a:spcPts val="0"/>
                        </a:spcAft>
                        <a:buNone/>
                      </a:pPr>
                      <a:r>
                        <a:rPr lang="ar">
                          <a:latin typeface="Mada"/>
                          <a:ea typeface="Mada"/>
                          <a:cs typeface="Mada"/>
                          <a:sym typeface="Mada"/>
                        </a:rPr>
                        <a:t>Main cause of Nephrotic Syndrome in children.</a:t>
                      </a:r>
                      <a:endParaRPr>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Primary:</a:t>
                      </a:r>
                      <a:r>
                        <a:rPr lang="ar">
                          <a:latin typeface="Mada"/>
                          <a:ea typeface="Mada"/>
                          <a:cs typeface="Mada"/>
                          <a:sym typeface="Mada"/>
                        </a:rPr>
                        <a:t> Idiopathic.</a:t>
                      </a:r>
                      <a:endParaRPr>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Secondary:</a:t>
                      </a:r>
                      <a:r>
                        <a:rPr lang="ar">
                          <a:latin typeface="Mada"/>
                          <a:ea typeface="Mada"/>
                          <a:cs typeface="Mada"/>
                          <a:sym typeface="Mada"/>
                        </a:rPr>
                        <a:t> Drugs (NSAIDs)</a:t>
                      </a:r>
                      <a:endParaRPr>
                        <a:latin typeface="Mada"/>
                        <a:ea typeface="Mada"/>
                        <a:cs typeface="Mada"/>
                        <a:sym typeface="Mada"/>
                      </a:endParaRPr>
                    </a:p>
                    <a:p>
                      <a:pPr indent="0" lvl="0" marL="0" rtl="0" algn="l">
                        <a:spcBef>
                          <a:spcPts val="0"/>
                        </a:spcBef>
                        <a:spcAft>
                          <a:spcPts val="0"/>
                        </a:spcAft>
                        <a:buNone/>
                      </a:pPr>
                      <a:r>
                        <a:rPr lang="ar" u="sng">
                          <a:solidFill>
                            <a:srgbClr val="CC0000"/>
                          </a:solidFill>
                          <a:latin typeface="Mada"/>
                          <a:ea typeface="Mada"/>
                          <a:cs typeface="Mada"/>
                          <a:sym typeface="Mada"/>
                        </a:rPr>
                        <a:t>Light microscopy:</a:t>
                      </a:r>
                      <a:r>
                        <a:rPr lang="ar">
                          <a:solidFill>
                            <a:srgbClr val="CC0000"/>
                          </a:solidFill>
                          <a:latin typeface="Mada"/>
                          <a:ea typeface="Mada"/>
                          <a:cs typeface="Mada"/>
                          <a:sym typeface="Mada"/>
                        </a:rPr>
                        <a:t> normal glomeruli</a:t>
                      </a:r>
                      <a:endParaRPr>
                        <a:solidFill>
                          <a:srgbClr val="CC0000"/>
                        </a:solidFill>
                        <a:latin typeface="Mada"/>
                        <a:ea typeface="Mada"/>
                        <a:cs typeface="Mada"/>
                        <a:sym typeface="Mada"/>
                      </a:endParaRPr>
                    </a:p>
                    <a:p>
                      <a:pPr indent="0" lvl="0" marL="0" rtl="0" algn="l">
                        <a:spcBef>
                          <a:spcPts val="0"/>
                        </a:spcBef>
                        <a:spcAft>
                          <a:spcPts val="0"/>
                        </a:spcAft>
                        <a:buNone/>
                      </a:pPr>
                      <a:r>
                        <a:rPr lang="ar" u="sng">
                          <a:solidFill>
                            <a:srgbClr val="CC0000"/>
                          </a:solidFill>
                          <a:latin typeface="Mada"/>
                          <a:ea typeface="Mada"/>
                          <a:cs typeface="Mada"/>
                          <a:sym typeface="Mada"/>
                        </a:rPr>
                        <a:t>Electron microscopy:</a:t>
                      </a:r>
                      <a:r>
                        <a:rPr lang="ar">
                          <a:solidFill>
                            <a:srgbClr val="CC0000"/>
                          </a:solidFill>
                          <a:latin typeface="Mada"/>
                          <a:ea typeface="Mada"/>
                          <a:cs typeface="Mada"/>
                          <a:sym typeface="Mada"/>
                        </a:rPr>
                        <a:t> diffuse effacement of the epithelial cells’ foot processes only</a:t>
                      </a:r>
                      <a:endParaRPr>
                        <a:solidFill>
                          <a:srgbClr val="CC0000"/>
                        </a:solidFill>
                        <a:latin typeface="Mada"/>
                        <a:ea typeface="Mada"/>
                        <a:cs typeface="Mada"/>
                        <a:sym typeface="Mada"/>
                      </a:endParaRPr>
                    </a:p>
                    <a:p>
                      <a:pPr indent="0" lvl="0" marL="0" rtl="0" algn="l">
                        <a:spcBef>
                          <a:spcPts val="0"/>
                        </a:spcBef>
                        <a:spcAft>
                          <a:spcPts val="0"/>
                        </a:spcAft>
                        <a:buNone/>
                      </a:pPr>
                      <a:r>
                        <a:rPr b="1" lang="ar">
                          <a:solidFill>
                            <a:srgbClr val="CC0000"/>
                          </a:solidFill>
                          <a:latin typeface="Mada"/>
                          <a:ea typeface="Mada"/>
                          <a:cs typeface="Mada"/>
                          <a:sym typeface="Mada"/>
                        </a:rPr>
                        <a:t>The most important difference between Minimal Change Disease and FSGS is the presence of glomerular</a:t>
                      </a:r>
                      <a:endParaRPr b="1">
                        <a:solidFill>
                          <a:srgbClr val="CC0000"/>
                        </a:solidFill>
                        <a:latin typeface="Mada"/>
                        <a:ea typeface="Mada"/>
                        <a:cs typeface="Mada"/>
                        <a:sym typeface="Mada"/>
                      </a:endParaRPr>
                    </a:p>
                    <a:p>
                      <a:pPr indent="0" lvl="0" marL="0" rtl="0" algn="l">
                        <a:spcBef>
                          <a:spcPts val="0"/>
                        </a:spcBef>
                        <a:spcAft>
                          <a:spcPts val="0"/>
                        </a:spcAft>
                        <a:buNone/>
                      </a:pPr>
                      <a:r>
                        <a:rPr b="1" lang="ar">
                          <a:solidFill>
                            <a:srgbClr val="CC0000"/>
                          </a:solidFill>
                          <a:latin typeface="Mada"/>
                          <a:ea typeface="Mada"/>
                          <a:cs typeface="Mada"/>
                          <a:sym typeface="Mada"/>
                        </a:rPr>
                        <a:t>sclerosis in FSGS.</a:t>
                      </a:r>
                      <a:endParaRPr b="1">
                        <a:solidFill>
                          <a:srgbClr val="CC0000"/>
                        </a:solidFill>
                        <a:latin typeface="Mada"/>
                        <a:ea typeface="Mada"/>
                        <a:cs typeface="Mada"/>
                        <a:sym typeface="Mada"/>
                      </a:endParaRPr>
                    </a:p>
                    <a:p>
                      <a:pPr indent="0" lvl="0" marL="0" rtl="0" algn="l">
                        <a:spcBef>
                          <a:spcPts val="0"/>
                        </a:spcBef>
                        <a:spcAft>
                          <a:spcPts val="0"/>
                        </a:spcAft>
                        <a:buNone/>
                      </a:pPr>
                      <a:r>
                        <a:rPr b="1" lang="ar">
                          <a:solidFill>
                            <a:srgbClr val="CC0000"/>
                          </a:solidFill>
                          <a:latin typeface="Mada"/>
                          <a:ea typeface="Mada"/>
                          <a:cs typeface="Mada"/>
                          <a:sym typeface="Mada"/>
                        </a:rPr>
                        <a:t>Nephrotic syndrome in a child &lt; 10 years old is MCD until proven otherwise.</a:t>
                      </a:r>
                      <a:endParaRPr b="1">
                        <a:solidFill>
                          <a:srgbClr val="CC0000"/>
                        </a:solidFill>
                        <a:latin typeface="Mada"/>
                        <a:ea typeface="Mada"/>
                        <a:cs typeface="Mada"/>
                        <a:sym typeface="Mada"/>
                      </a:endParaRPr>
                    </a:p>
                    <a:p>
                      <a:pPr indent="0" lvl="0" marL="0" rtl="0" algn="l">
                        <a:spcBef>
                          <a:spcPts val="0"/>
                        </a:spcBef>
                        <a:spcAft>
                          <a:spcPts val="0"/>
                        </a:spcAft>
                        <a:buNone/>
                      </a:pPr>
                      <a:r>
                        <a:rPr lang="ar" u="sng">
                          <a:latin typeface="Mada"/>
                          <a:ea typeface="Mada"/>
                          <a:cs typeface="Mada"/>
                          <a:sym typeface="Mada"/>
                        </a:rPr>
                        <a:t>Clinical features:</a:t>
                      </a:r>
                      <a:endParaRPr u="sng">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Heavy proteinuria (nephrotic range), Lipiduria, Hypoalbuminemia, Hyperlipidemia.</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Treatment: corticosteroids</a:t>
                      </a:r>
                      <a:endParaRPr>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Membranous</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l">
                        <a:spcBef>
                          <a:spcPts val="0"/>
                        </a:spcBef>
                        <a:spcAft>
                          <a:spcPts val="0"/>
                        </a:spcAft>
                        <a:buNone/>
                      </a:pPr>
                      <a:r>
                        <a:rPr lang="ar">
                          <a:latin typeface="Mada"/>
                          <a:ea typeface="Mada"/>
                          <a:cs typeface="Mada"/>
                          <a:sym typeface="Mada"/>
                        </a:rPr>
                        <a:t>Most common cause of primary nephrotic syndrome in adults. </a:t>
                      </a:r>
                      <a:r>
                        <a:rPr b="1" lang="ar">
                          <a:latin typeface="Mada"/>
                          <a:ea typeface="Mada"/>
                          <a:cs typeface="Mada"/>
                          <a:sym typeface="Mada"/>
                        </a:rPr>
                        <a:t>Primary</a:t>
                      </a:r>
                      <a:r>
                        <a:rPr lang="ar">
                          <a:latin typeface="Mada"/>
                          <a:ea typeface="Mada"/>
                          <a:cs typeface="Mada"/>
                          <a:sym typeface="Mada"/>
                        </a:rPr>
                        <a:t>: Idiopathic</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Treatment: corticosteroids</a:t>
                      </a:r>
                      <a:endParaRPr>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Secondary</a:t>
                      </a:r>
                      <a:r>
                        <a:rPr lang="ar">
                          <a:latin typeface="Mada"/>
                          <a:ea typeface="Mada"/>
                          <a:cs typeface="Mada"/>
                          <a:sym typeface="Mada"/>
                        </a:rPr>
                        <a:t>: SLE, Solid tumors</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Treatment: treating the underlying cause</a:t>
                      </a:r>
                      <a:endParaRPr>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Diagnosis: Diffuse thickening of the glomerular capillary throughout all glomeruli (IgG and C3 deposition)</a:t>
                      </a:r>
                      <a:endParaRPr>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gridSpan="2">
                  <a:txBody>
                    <a:bodyPr/>
                    <a:lstStyle/>
                    <a:p>
                      <a:pPr indent="0" lvl="0" marL="0" rtl="0" algn="ctr">
                        <a:spcBef>
                          <a:spcPts val="0"/>
                        </a:spcBef>
                        <a:spcAft>
                          <a:spcPts val="0"/>
                        </a:spcAft>
                        <a:buNone/>
                      </a:pPr>
                      <a:r>
                        <a:rPr b="1" lang="ar">
                          <a:latin typeface="Mada"/>
                          <a:ea typeface="Mada"/>
                          <a:cs typeface="Mada"/>
                          <a:sym typeface="Mada"/>
                        </a:rPr>
                        <a:t>Secondary causes of Nephrotic Syndrome:</a:t>
                      </a:r>
                      <a:r>
                        <a:rPr b="1" lang="ar">
                          <a:solidFill>
                            <a:srgbClr val="FF0000"/>
                          </a:solidFill>
                          <a:latin typeface="Mada"/>
                          <a:ea typeface="Mada"/>
                          <a:cs typeface="Mada"/>
                          <a:sym typeface="Mada"/>
                        </a:rPr>
                        <a:t> </a:t>
                      </a:r>
                      <a:r>
                        <a:rPr b="1" lang="ar">
                          <a:solidFill>
                            <a:srgbClr val="CC0000"/>
                          </a:solidFill>
                          <a:latin typeface="Mada"/>
                          <a:ea typeface="Mada"/>
                          <a:cs typeface="Mada"/>
                          <a:sym typeface="Mada"/>
                        </a:rPr>
                        <a:t>Diabetes Mellitus</a:t>
                      </a:r>
                      <a:endParaRPr b="1">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hMerge="1"/>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graphicFrame>
        <p:nvGraphicFramePr>
          <p:cNvPr id="813" name="Google Shape;813;p38"/>
          <p:cNvGraphicFramePr/>
          <p:nvPr/>
        </p:nvGraphicFramePr>
        <p:xfrm>
          <a:off x="337660" y="1383084"/>
          <a:ext cx="3000000" cy="3000000"/>
        </p:xfrm>
        <a:graphic>
          <a:graphicData uri="http://schemas.openxmlformats.org/drawingml/2006/table">
            <a:tbl>
              <a:tblPr>
                <a:noFill/>
                <a:tableStyleId>{1BE2BB91-AB88-4496-BE73-D5D1DABF2695}</a:tableStyleId>
              </a:tblPr>
              <a:tblGrid>
                <a:gridCol w="1957700"/>
                <a:gridCol w="4926975"/>
              </a:tblGrid>
              <a:tr h="579500">
                <a:tc gridSpan="2">
                  <a:txBody>
                    <a:bodyPr/>
                    <a:lstStyle/>
                    <a:p>
                      <a:pPr indent="0" lvl="0" marL="0" rtl="0" algn="ctr">
                        <a:spcBef>
                          <a:spcPts val="0"/>
                        </a:spcBef>
                        <a:spcAft>
                          <a:spcPts val="0"/>
                        </a:spcAft>
                        <a:buNone/>
                      </a:pPr>
                      <a:r>
                        <a:rPr b="1" lang="ar">
                          <a:solidFill>
                            <a:srgbClr val="FFFFFF"/>
                          </a:solidFill>
                          <a:latin typeface="Mada"/>
                          <a:ea typeface="Mada"/>
                          <a:cs typeface="Mada"/>
                          <a:sym typeface="Mada"/>
                        </a:rPr>
                        <a:t>Nephr</a:t>
                      </a:r>
                      <a:r>
                        <a:rPr b="1" lang="ar" u="sng">
                          <a:solidFill>
                            <a:srgbClr val="FFFFFF"/>
                          </a:solidFill>
                          <a:latin typeface="Mada"/>
                          <a:ea typeface="Mada"/>
                          <a:cs typeface="Mada"/>
                          <a:sym typeface="Mada"/>
                        </a:rPr>
                        <a:t>i</a:t>
                      </a:r>
                      <a:r>
                        <a:rPr b="1" lang="ar">
                          <a:solidFill>
                            <a:srgbClr val="FFFFFF"/>
                          </a:solidFill>
                          <a:latin typeface="Mada"/>
                          <a:ea typeface="Mada"/>
                          <a:cs typeface="Mada"/>
                          <a:sym typeface="Mada"/>
                        </a:rPr>
                        <a:t>tic Syndrome</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CC0000"/>
                          </a:solidFill>
                          <a:latin typeface="Mada"/>
                          <a:ea typeface="Mada"/>
                          <a:cs typeface="Mada"/>
                          <a:sym typeface="Mada"/>
                        </a:rPr>
                        <a:t>VERY BAD CRESCENTIC GLOMERULI</a:t>
                      </a:r>
                      <a:endParaRPr b="1">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hMerge="1"/>
              </a:tr>
              <a:tr h="24654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IgA/Henoch-Schönlein</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l">
                        <a:spcBef>
                          <a:spcPts val="0"/>
                        </a:spcBef>
                        <a:spcAft>
                          <a:spcPts val="0"/>
                        </a:spcAft>
                        <a:buNone/>
                      </a:pPr>
                      <a:r>
                        <a:rPr lang="ar">
                          <a:latin typeface="Mada"/>
                          <a:ea typeface="Mada"/>
                          <a:cs typeface="Mada"/>
                          <a:sym typeface="Mada"/>
                        </a:rPr>
                        <a:t>Most common type of primary glomerulonephritis  in developed countries.</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Can present actively and can be silent.</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Diagnosis: abnormal deposition of IgA in the glomeruli.</a:t>
                      </a:r>
                      <a:endParaRPr>
                        <a:latin typeface="Mada"/>
                        <a:ea typeface="Mada"/>
                        <a:cs typeface="Mada"/>
                        <a:sym typeface="Mada"/>
                      </a:endParaRPr>
                    </a:p>
                    <a:p>
                      <a:pPr indent="0" lvl="0" marL="0" rtl="0" algn="l">
                        <a:spcBef>
                          <a:spcPts val="0"/>
                        </a:spcBef>
                        <a:spcAft>
                          <a:spcPts val="0"/>
                        </a:spcAft>
                        <a:buNone/>
                      </a:pPr>
                      <a:r>
                        <a:rPr lang="ar">
                          <a:solidFill>
                            <a:srgbClr val="CC0000"/>
                          </a:solidFill>
                          <a:latin typeface="Mada"/>
                          <a:ea typeface="Mada"/>
                          <a:cs typeface="Mada"/>
                          <a:sym typeface="Mada"/>
                        </a:rPr>
                        <a:t>Can present as dark urine (hematuria) 1-3 days after upper respiratory tract infection.</a:t>
                      </a:r>
                      <a:endParaRPr>
                        <a:solidFill>
                          <a:srgbClr val="CC0000"/>
                        </a:solidFill>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Henoch-Schönlein Purpura: systemic vasculitis caused by immune deposition of IgA in different organs; typically skin, bowel and kidneys.</a:t>
                      </a:r>
                      <a:endParaRPr>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There’s no effective immunosuppressive therapy.</a:t>
                      </a:r>
                      <a:endParaRPr>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2081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Poststreptococcal</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l">
                        <a:spcBef>
                          <a:spcPts val="0"/>
                        </a:spcBef>
                        <a:spcAft>
                          <a:spcPts val="0"/>
                        </a:spcAft>
                        <a:buNone/>
                      </a:pPr>
                      <a:r>
                        <a:rPr lang="ar">
                          <a:latin typeface="Mada"/>
                          <a:ea typeface="Mada"/>
                          <a:cs typeface="Mada"/>
                          <a:sym typeface="Mada"/>
                        </a:rPr>
                        <a:t>Typically caused by a throat infection with gram positive cocci (Group A Beta-Hemolytic Streptococci)</a:t>
                      </a:r>
                      <a:endParaRPr>
                        <a:latin typeface="Mada"/>
                        <a:ea typeface="Mada"/>
                        <a:cs typeface="Mada"/>
                        <a:sym typeface="Mada"/>
                      </a:endParaRPr>
                    </a:p>
                    <a:p>
                      <a:pPr indent="0" lvl="0" marL="0" rtl="0" algn="l">
                        <a:spcBef>
                          <a:spcPts val="0"/>
                        </a:spcBef>
                        <a:spcAft>
                          <a:spcPts val="0"/>
                        </a:spcAft>
                        <a:buNone/>
                      </a:pPr>
                      <a:r>
                        <a:rPr lang="ar">
                          <a:solidFill>
                            <a:srgbClr val="CC0000"/>
                          </a:solidFill>
                          <a:latin typeface="Mada"/>
                          <a:ea typeface="Mada"/>
                          <a:cs typeface="Mada"/>
                          <a:sym typeface="Mada"/>
                        </a:rPr>
                        <a:t>Patients present with frank hematuria usually after one week and up to 3 weeks from the start of the infection.</a:t>
                      </a:r>
                      <a:endParaRPr>
                        <a:solidFill>
                          <a:srgbClr val="CC0000"/>
                        </a:solidFill>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Serum will show positive ASO titer.</a:t>
                      </a:r>
                      <a:endParaRPr>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Anti-GBM</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FFFF"/>
                          </a:solidFill>
                          <a:latin typeface="Mada"/>
                          <a:ea typeface="Mada"/>
                          <a:cs typeface="Mada"/>
                          <a:sym typeface="Mada"/>
                        </a:rPr>
                        <a:t>(Goodpasture)</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l">
                        <a:spcBef>
                          <a:spcPts val="0"/>
                        </a:spcBef>
                        <a:spcAft>
                          <a:spcPts val="0"/>
                        </a:spcAft>
                        <a:buNone/>
                      </a:pPr>
                      <a:r>
                        <a:rPr lang="ar">
                          <a:latin typeface="Mada"/>
                          <a:ea typeface="Mada"/>
                          <a:cs typeface="Mada"/>
                          <a:sym typeface="Mada"/>
                        </a:rPr>
                        <a:t>Due to </a:t>
                      </a:r>
                      <a:r>
                        <a:rPr lang="ar">
                          <a:solidFill>
                            <a:srgbClr val="CC0000"/>
                          </a:solidFill>
                          <a:latin typeface="Mada"/>
                          <a:ea typeface="Mada"/>
                          <a:cs typeface="Mada"/>
                          <a:sym typeface="Mada"/>
                        </a:rPr>
                        <a:t>autoantibodies against</a:t>
                      </a:r>
                      <a:r>
                        <a:rPr lang="ar">
                          <a:solidFill>
                            <a:srgbClr val="FF0000"/>
                          </a:solidFill>
                          <a:latin typeface="Mada"/>
                          <a:ea typeface="Mada"/>
                          <a:cs typeface="Mada"/>
                          <a:sym typeface="Mada"/>
                        </a:rPr>
                        <a:t> </a:t>
                      </a:r>
                      <a:r>
                        <a:rPr lang="ar">
                          <a:latin typeface="Mada"/>
                          <a:ea typeface="Mada"/>
                          <a:cs typeface="Mada"/>
                          <a:sym typeface="Mada"/>
                        </a:rPr>
                        <a:t>alpha-3 chain of type IV collagen that is found in </a:t>
                      </a:r>
                      <a:r>
                        <a:rPr lang="ar">
                          <a:solidFill>
                            <a:srgbClr val="CC0000"/>
                          </a:solidFill>
                          <a:latin typeface="Mada"/>
                          <a:ea typeface="Mada"/>
                          <a:cs typeface="Mada"/>
                          <a:sym typeface="Mada"/>
                        </a:rPr>
                        <a:t>glomerular and alveolar basement membrane.</a:t>
                      </a:r>
                      <a:endParaRPr>
                        <a:solidFill>
                          <a:srgbClr val="CC0000"/>
                        </a:solidFill>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Clinical features: glomerulonephritis &amp; pulmonary hemorrhage (collectively known as goodpasture's disease)</a:t>
                      </a:r>
                      <a:endParaRPr>
                        <a:latin typeface="Mada"/>
                        <a:ea typeface="Mada"/>
                        <a:cs typeface="Mada"/>
                        <a:sym typeface="Mada"/>
                      </a:endParaRPr>
                    </a:p>
                    <a:p>
                      <a:pPr indent="0" lvl="0" marL="0" rtl="0" algn="l">
                        <a:spcBef>
                          <a:spcPts val="0"/>
                        </a:spcBef>
                        <a:spcAft>
                          <a:spcPts val="0"/>
                        </a:spcAft>
                        <a:buNone/>
                      </a:pPr>
                      <a:r>
                        <a:rPr lang="ar">
                          <a:solidFill>
                            <a:srgbClr val="CC0000"/>
                          </a:solidFill>
                          <a:latin typeface="Mada"/>
                          <a:ea typeface="Mada"/>
                          <a:cs typeface="Mada"/>
                          <a:sym typeface="Mada"/>
                        </a:rPr>
                        <a:t>Diagnosis: Linear stain of IgG and C3 under IF.</a:t>
                      </a:r>
                      <a:endParaRPr>
                        <a:solidFill>
                          <a:srgbClr val="CC0000"/>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4755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ANCA Vasculitis</a:t>
                      </a:r>
                      <a:endParaRPr b="1">
                        <a:solidFill>
                          <a:srgbClr val="FFFFFF"/>
                        </a:solidFill>
                        <a:latin typeface="Mada"/>
                        <a:ea typeface="Mada"/>
                        <a:cs typeface="Mada"/>
                        <a:sym typeface="Mada"/>
                      </a:endParaRPr>
                    </a:p>
                    <a:p>
                      <a:pPr indent="0" lvl="0" marL="0" rtl="0" algn="ctr">
                        <a:spcBef>
                          <a:spcPts val="0"/>
                        </a:spcBef>
                        <a:spcAft>
                          <a:spcPts val="0"/>
                        </a:spcAft>
                        <a:buNone/>
                      </a:pPr>
                      <a:r>
                        <a:rPr b="1" lang="ar">
                          <a:solidFill>
                            <a:srgbClr val="FFFFFF"/>
                          </a:solidFill>
                          <a:latin typeface="Mada"/>
                          <a:ea typeface="Mada"/>
                          <a:cs typeface="Mada"/>
                          <a:sym typeface="Mada"/>
                        </a:rPr>
                        <a:t>(Wegener’s)</a:t>
                      </a:r>
                      <a:endParaRPr b="1">
                        <a:solidFill>
                          <a:srgbClr val="FFFFF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l">
                        <a:spcBef>
                          <a:spcPts val="0"/>
                        </a:spcBef>
                        <a:spcAft>
                          <a:spcPts val="0"/>
                        </a:spcAft>
                        <a:buNone/>
                      </a:pPr>
                      <a:r>
                        <a:rPr lang="ar">
                          <a:latin typeface="Mada"/>
                          <a:ea typeface="Mada"/>
                          <a:cs typeface="Mada"/>
                          <a:sym typeface="Mada"/>
                        </a:rPr>
                        <a:t>Autoimmune disease that involves the presence of neutrophil adhesions enhancing molecule called ANCA (anti-neutrophil cytoplasmic antibodies)</a:t>
                      </a:r>
                      <a:endParaRPr>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C-ANCA:</a:t>
                      </a:r>
                      <a:r>
                        <a:rPr lang="ar">
                          <a:latin typeface="Mada"/>
                          <a:ea typeface="Mada"/>
                          <a:cs typeface="Mada"/>
                          <a:sym typeface="Mada"/>
                        </a:rPr>
                        <a:t> Cytoplasmic type, more commonly causes Granulomatous Polyangiitis AKA Wegener's Granulomatosis.</a:t>
                      </a:r>
                      <a:endParaRPr>
                        <a:latin typeface="Mada"/>
                        <a:ea typeface="Mada"/>
                        <a:cs typeface="Mada"/>
                        <a:sym typeface="Mada"/>
                      </a:endParaRPr>
                    </a:p>
                    <a:p>
                      <a:pPr indent="0" lvl="0" marL="0" rtl="0" algn="l">
                        <a:spcBef>
                          <a:spcPts val="0"/>
                        </a:spcBef>
                        <a:spcAft>
                          <a:spcPts val="0"/>
                        </a:spcAft>
                        <a:buNone/>
                      </a:pPr>
                      <a:r>
                        <a:rPr b="1" lang="ar">
                          <a:latin typeface="Mada"/>
                          <a:ea typeface="Mada"/>
                          <a:cs typeface="Mada"/>
                          <a:sym typeface="Mada"/>
                        </a:rPr>
                        <a:t>P-ANCA:</a:t>
                      </a:r>
                      <a:r>
                        <a:rPr lang="ar">
                          <a:latin typeface="Mada"/>
                          <a:ea typeface="Mada"/>
                          <a:cs typeface="Mada"/>
                          <a:sym typeface="Mada"/>
                        </a:rPr>
                        <a:t> Perinuclear type, more commonly associated with Microscopic Polyangiitis &amp; ChurgStrauss Syndrome.</a:t>
                      </a:r>
                      <a:endParaRPr>
                        <a:latin typeface="Mada"/>
                        <a:ea typeface="Mada"/>
                        <a:cs typeface="Mada"/>
                        <a:sym typeface="Mada"/>
                      </a:endParaRPr>
                    </a:p>
                    <a:p>
                      <a:pPr indent="0" lvl="0" marL="0" rtl="0" algn="l">
                        <a:spcBef>
                          <a:spcPts val="0"/>
                        </a:spcBef>
                        <a:spcAft>
                          <a:spcPts val="0"/>
                        </a:spcAft>
                        <a:buNone/>
                      </a:pPr>
                      <a:r>
                        <a:rPr lang="ar">
                          <a:solidFill>
                            <a:srgbClr val="CC0000"/>
                          </a:solidFill>
                          <a:latin typeface="Mada"/>
                          <a:ea typeface="Mada"/>
                          <a:cs typeface="Mada"/>
                          <a:sym typeface="Mada"/>
                        </a:rPr>
                        <a:t>Upper airway</a:t>
                      </a:r>
                      <a:r>
                        <a:rPr lang="ar">
                          <a:latin typeface="Mada"/>
                          <a:ea typeface="Mada"/>
                          <a:cs typeface="Mada"/>
                          <a:sym typeface="Mada"/>
                        </a:rPr>
                        <a:t> and lung involvement is common and patients can present with renal and pulmonary manifestations (Glomerulosclerosis &amp; Pulmonary Hemorrhage: hemoptysis).</a:t>
                      </a:r>
                      <a:endParaRPr>
                        <a:latin typeface="Mada"/>
                        <a:ea typeface="Mada"/>
                        <a:cs typeface="Mada"/>
                        <a:sym typeface="Mada"/>
                      </a:endParaRPr>
                    </a:p>
                    <a:p>
                      <a:pPr indent="0" lvl="0" marL="0" rtl="0" algn="l">
                        <a:spcBef>
                          <a:spcPts val="0"/>
                        </a:spcBef>
                        <a:spcAft>
                          <a:spcPts val="0"/>
                        </a:spcAft>
                        <a:buNone/>
                      </a:pPr>
                      <a:r>
                        <a:rPr lang="ar">
                          <a:latin typeface="Mada"/>
                          <a:ea typeface="Mada"/>
                          <a:cs typeface="Mada"/>
                          <a:sym typeface="Mada"/>
                        </a:rPr>
                        <a:t>Kidney pathology shows severe glomerulonephritis; maybe RPGN; but </a:t>
                      </a:r>
                      <a:r>
                        <a:rPr lang="ar">
                          <a:solidFill>
                            <a:srgbClr val="CC0000"/>
                          </a:solidFill>
                          <a:latin typeface="Mada"/>
                          <a:ea typeface="Mada"/>
                          <a:cs typeface="Mada"/>
                          <a:sym typeface="Mada"/>
                        </a:rPr>
                        <a:t>all staining with IF for immunoglobulins is NEGATIVE; hence the name Pauci-Immune Vasculitis</a:t>
                      </a:r>
                      <a:r>
                        <a:rPr lang="ar">
                          <a:latin typeface="Mada"/>
                          <a:ea typeface="Mada"/>
                          <a:cs typeface="Mada"/>
                          <a:sym typeface="Mada"/>
                        </a:rPr>
                        <a:t> or Glomerulosclerosis (Pauci = little or none)</a:t>
                      </a:r>
                      <a:endParaRPr>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39"/>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Q1:C | Q2:D | Q3:B | Q4:D | Q5:A |</a:t>
            </a:r>
            <a:endParaRPr sz="1200">
              <a:solidFill>
                <a:srgbClr val="FFFFFF"/>
              </a:solidFill>
              <a:latin typeface="Cabin"/>
              <a:ea typeface="Cabin"/>
              <a:cs typeface="Cabin"/>
              <a:sym typeface="Cabin"/>
            </a:endParaRPr>
          </a:p>
        </p:txBody>
      </p:sp>
      <p:sp>
        <p:nvSpPr>
          <p:cNvPr id="819" name="Google Shape;819;p39"/>
          <p:cNvSpPr txBox="1"/>
          <p:nvPr/>
        </p:nvSpPr>
        <p:spPr>
          <a:xfrm>
            <a:off x="362150" y="1051950"/>
            <a:ext cx="6846300" cy="86892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rgbClr val="8B6914"/>
                </a:solidFill>
                <a:latin typeface="Mada"/>
                <a:ea typeface="Mada"/>
                <a:cs typeface="Mada"/>
                <a:sym typeface="Mada"/>
              </a:rPr>
              <a:t>Q1: A 21-year-old man presents with painless haematuria which he has noticed in the last 3 days. He suffers from type 1 diabetes which is well controlled, but is otherwise fit and healthy. The patient has recently recovered from a mild throat infection. Urine dipstick analysis reveals blood and protein in the urine. The most likely diagnosis is:</a:t>
            </a:r>
            <a:endParaRPr b="1" sz="12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Henoch–Schonlein Purpura </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B- Benign Prostatic Hypertrophy</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C- IgA Nephropathy</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Diabetic Nephropathy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Mada"/>
                <a:ea typeface="Mada"/>
                <a:cs typeface="Mada"/>
                <a:sym typeface="Mada"/>
              </a:rPr>
              <a:t>Q2: A 64-year-old woman with type 1 diabetes presents to clinic with several months of sinus problem and a 4-day history of oliguria. Her blood pressure is 137/80, serum results show mildly elevated urea and creatinine, absence of anti-GBM antibodies, while a C-ANCA assay is positive. Red blood cell (RBC) casts are present in the urine and her renal biopsy reveals glomerular crescents. The most likely diagnosis is:</a:t>
            </a:r>
            <a:endParaRPr b="1" sz="12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Post-streptococcal Glomerulonephritis</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Goodpasture’s Syndrome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Minimal Change Glomerulonephritis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Wegener's Granulomatosis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8B6914"/>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Mada"/>
                <a:ea typeface="Mada"/>
                <a:cs typeface="Mada"/>
                <a:sym typeface="Mada"/>
              </a:rPr>
              <a:t>Q3: A 38-year-old woman presents with newly diagnosed Hodgkin lymphoma associated with bilateral lower extremity edema. Lab workup reveals 10g of proteinuria on a 24-hour urine collection. Which of the following pathological entities most likely explains the presence of proteinuria in this patient?</a:t>
            </a:r>
            <a:endParaRPr b="1" sz="12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Membranous Nephropathy</a:t>
            </a:r>
            <a:r>
              <a:rPr lang="ar" sz="1200">
                <a:solidFill>
                  <a:srgbClr val="8B6914"/>
                </a:solidFill>
                <a:latin typeface="Mada"/>
                <a:ea typeface="Mada"/>
                <a:cs typeface="Mada"/>
                <a:sym typeface="Mada"/>
              </a:rPr>
              <a:t> </a:t>
            </a:r>
            <a:endParaRPr sz="12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Minimal Change Disease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Focal Segmental Glomerulosclerosis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IgA Nephropathy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98678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Mada"/>
                <a:ea typeface="Mada"/>
                <a:cs typeface="Mada"/>
                <a:sym typeface="Mada"/>
              </a:rPr>
              <a:t>Q4: A 50-year-old white man presents with mild hypertension, nephrotic syndrome, microscopic hematuria, and venous thromboses (including renal vein thrombosis). Renal biopsy reveals a thickened glomerular basement membrane with subepithelial immunoglobulin deposition. </a:t>
            </a:r>
            <a:r>
              <a:rPr b="1" lang="ar" sz="1200">
                <a:solidFill>
                  <a:schemeClr val="accent1"/>
                </a:solidFill>
                <a:latin typeface="Mada"/>
                <a:ea typeface="Mada"/>
                <a:cs typeface="Mada"/>
                <a:sym typeface="Mada"/>
              </a:rPr>
              <a:t>The most likely diagnosis is:</a:t>
            </a:r>
            <a:endParaRPr b="1" sz="12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IgA Nephropathy</a:t>
            </a:r>
            <a:endParaRPr sz="1200">
              <a:solidFill>
                <a:srgbClr val="98678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Anti-glomerular Basement Membrane Disease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Focal Segmental Glomerulosclerosis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Membranous Nephropathy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rgbClr val="8B6914"/>
                </a:solidFill>
                <a:latin typeface="Mada"/>
                <a:ea typeface="Mada"/>
                <a:cs typeface="Mada"/>
                <a:sym typeface="Mada"/>
              </a:rPr>
              <a:t>Q5: Patient presents to the clinic complaining of blood in the urine. Patient says I had a sore throat 2 weeks ago after that I felt pain in my joints then this morning I saw blood in my urine. What is the most likely diagnosis?</a:t>
            </a:r>
            <a:endParaRPr b="1" sz="12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A- </a:t>
            </a:r>
            <a:r>
              <a:rPr lang="ar" sz="1200">
                <a:solidFill>
                  <a:schemeClr val="dk1"/>
                </a:solidFill>
                <a:latin typeface="Mada"/>
                <a:ea typeface="Mada"/>
                <a:cs typeface="Mada"/>
                <a:sym typeface="Mada"/>
              </a:rPr>
              <a:t>Post-streptococcal Glomerulonephritis</a:t>
            </a:r>
            <a:r>
              <a:rPr lang="ar" sz="1200">
                <a:solidFill>
                  <a:srgbClr val="8B6914"/>
                </a:solidFill>
                <a:latin typeface="Mada"/>
                <a:ea typeface="Mada"/>
                <a:cs typeface="Mada"/>
                <a:sym typeface="Mada"/>
              </a:rPr>
              <a:t> </a:t>
            </a:r>
            <a:endParaRPr sz="1200">
              <a:solidFill>
                <a:srgbClr val="8B6914"/>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Membranous Nephropathy</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ANCA Vasculitis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IgA Nephropathy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grpSp>
        <p:nvGrpSpPr>
          <p:cNvPr id="824" name="Google Shape;824;p40"/>
          <p:cNvGrpSpPr/>
          <p:nvPr/>
        </p:nvGrpSpPr>
        <p:grpSpPr>
          <a:xfrm>
            <a:off x="-1767602" y="-1291949"/>
            <a:ext cx="10641954" cy="8822290"/>
            <a:chOff x="-1774523" y="-1292725"/>
            <a:chExt cx="10683620" cy="8827587"/>
          </a:xfrm>
        </p:grpSpPr>
        <p:sp>
          <p:nvSpPr>
            <p:cNvPr id="825" name="Google Shape;825;p40"/>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26" name="Google Shape;826;p40"/>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827" name="Google Shape;827;p40"/>
            <p:cNvGrpSpPr/>
            <p:nvPr/>
          </p:nvGrpSpPr>
          <p:grpSpPr>
            <a:xfrm>
              <a:off x="6233909" y="4499366"/>
              <a:ext cx="294716" cy="273655"/>
              <a:chOff x="4786297" y="2980907"/>
              <a:chExt cx="189564" cy="189564"/>
            </a:xfrm>
          </p:grpSpPr>
          <p:sp>
            <p:nvSpPr>
              <p:cNvPr id="828" name="Google Shape;828;p40"/>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29" name="Google Shape;829;p40"/>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0" name="Google Shape;830;p40"/>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31" name="Google Shape;831;p40"/>
            <p:cNvGrpSpPr/>
            <p:nvPr/>
          </p:nvGrpSpPr>
          <p:grpSpPr>
            <a:xfrm>
              <a:off x="6730897" y="2553643"/>
              <a:ext cx="323310" cy="273663"/>
              <a:chOff x="5099945" y="1562040"/>
              <a:chExt cx="215986" cy="196894"/>
            </a:xfrm>
          </p:grpSpPr>
          <p:sp>
            <p:nvSpPr>
              <p:cNvPr id="832" name="Google Shape;832;p40"/>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3" name="Google Shape;833;p40"/>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4" name="Google Shape;834;p40"/>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35" name="Google Shape;835;p40"/>
            <p:cNvGrpSpPr/>
            <p:nvPr/>
          </p:nvGrpSpPr>
          <p:grpSpPr>
            <a:xfrm>
              <a:off x="5510564" y="5207134"/>
              <a:ext cx="460558" cy="192901"/>
              <a:chOff x="5427392" y="3652956"/>
              <a:chExt cx="296236" cy="133625"/>
            </a:xfrm>
          </p:grpSpPr>
          <p:sp>
            <p:nvSpPr>
              <p:cNvPr id="836" name="Google Shape;836;p4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7" name="Google Shape;837;p4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38" name="Google Shape;838;p4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39" name="Google Shape;839;p40"/>
            <p:cNvGrpSpPr/>
            <p:nvPr/>
          </p:nvGrpSpPr>
          <p:grpSpPr>
            <a:xfrm>
              <a:off x="7200498" y="2639841"/>
              <a:ext cx="271715" cy="241528"/>
              <a:chOff x="7456777" y="1936895"/>
              <a:chExt cx="174770" cy="167309"/>
            </a:xfrm>
          </p:grpSpPr>
          <p:sp>
            <p:nvSpPr>
              <p:cNvPr id="840" name="Google Shape;840;p40"/>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1" name="Google Shape;841;p40"/>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2" name="Google Shape;842;p40"/>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3" name="Google Shape;843;p40"/>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44" name="Google Shape;844;p40"/>
            <p:cNvGrpSpPr/>
            <p:nvPr/>
          </p:nvGrpSpPr>
          <p:grpSpPr>
            <a:xfrm>
              <a:off x="6187636" y="5036716"/>
              <a:ext cx="265989" cy="241390"/>
              <a:chOff x="3923092" y="3421606"/>
              <a:chExt cx="171087" cy="167214"/>
            </a:xfrm>
          </p:grpSpPr>
          <p:sp>
            <p:nvSpPr>
              <p:cNvPr id="845" name="Google Shape;845;p40"/>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6" name="Google Shape;846;p40"/>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7" name="Google Shape;847;p40"/>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48" name="Google Shape;848;p40"/>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49" name="Google Shape;849;p40"/>
            <p:cNvGrpSpPr/>
            <p:nvPr/>
          </p:nvGrpSpPr>
          <p:grpSpPr>
            <a:xfrm>
              <a:off x="5801382" y="4601754"/>
              <a:ext cx="120088" cy="295337"/>
              <a:chOff x="6689991" y="3974566"/>
              <a:chExt cx="77242" cy="204583"/>
            </a:xfrm>
          </p:grpSpPr>
          <p:sp>
            <p:nvSpPr>
              <p:cNvPr id="850" name="Google Shape;850;p40"/>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1" name="Google Shape;851;p40"/>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2" name="Google Shape;852;p40"/>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3" name="Google Shape;853;p40"/>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54" name="Google Shape;854;p40"/>
            <p:cNvGrpSpPr/>
            <p:nvPr/>
          </p:nvGrpSpPr>
          <p:grpSpPr>
            <a:xfrm>
              <a:off x="5193184" y="5104648"/>
              <a:ext cx="120038" cy="295379"/>
              <a:chOff x="4308549" y="4159596"/>
              <a:chExt cx="77210" cy="204613"/>
            </a:xfrm>
          </p:grpSpPr>
          <p:sp>
            <p:nvSpPr>
              <p:cNvPr id="855" name="Google Shape;855;p40"/>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6" name="Google Shape;856;p40"/>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7" name="Google Shape;857;p40"/>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58" name="Google Shape;858;p40"/>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59" name="Google Shape;859;p40"/>
            <p:cNvGrpSpPr/>
            <p:nvPr/>
          </p:nvGrpSpPr>
          <p:grpSpPr>
            <a:xfrm>
              <a:off x="6630902" y="3487361"/>
              <a:ext cx="265720" cy="232428"/>
              <a:chOff x="4366946" y="1834186"/>
              <a:chExt cx="177537" cy="173778"/>
            </a:xfrm>
          </p:grpSpPr>
          <p:sp>
            <p:nvSpPr>
              <p:cNvPr id="860" name="Google Shape;860;p40"/>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1" name="Google Shape;861;p40"/>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2" name="Google Shape;862;p40"/>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3" name="Google Shape;863;p40"/>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64" name="Google Shape;864;p40"/>
            <p:cNvGrpSpPr/>
            <p:nvPr/>
          </p:nvGrpSpPr>
          <p:grpSpPr>
            <a:xfrm>
              <a:off x="6693933" y="4917802"/>
              <a:ext cx="271715" cy="241530"/>
              <a:chOff x="7373945" y="2491538"/>
              <a:chExt cx="174770" cy="167311"/>
            </a:xfrm>
          </p:grpSpPr>
          <p:sp>
            <p:nvSpPr>
              <p:cNvPr id="865" name="Google Shape;865;p40"/>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6" name="Google Shape;866;p40"/>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7" name="Google Shape;867;p40"/>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68" name="Google Shape;868;p40"/>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69" name="Google Shape;869;p40"/>
            <p:cNvGrpSpPr/>
            <p:nvPr/>
          </p:nvGrpSpPr>
          <p:grpSpPr>
            <a:xfrm>
              <a:off x="7109737" y="3130115"/>
              <a:ext cx="120088" cy="295337"/>
              <a:chOff x="7089311" y="1211098"/>
              <a:chExt cx="77242" cy="204583"/>
            </a:xfrm>
          </p:grpSpPr>
          <p:sp>
            <p:nvSpPr>
              <p:cNvPr id="870" name="Google Shape;870;p40"/>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1" name="Google Shape;871;p40"/>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2" name="Google Shape;872;p40"/>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3" name="Google Shape;873;p40"/>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74" name="Google Shape;874;p40"/>
            <p:cNvGrpSpPr/>
            <p:nvPr/>
          </p:nvGrpSpPr>
          <p:grpSpPr>
            <a:xfrm>
              <a:off x="6390144" y="3813442"/>
              <a:ext cx="1082091" cy="1072938"/>
              <a:chOff x="4332233" y="3324392"/>
              <a:chExt cx="1191206" cy="1180090"/>
            </a:xfrm>
          </p:grpSpPr>
          <p:sp>
            <p:nvSpPr>
              <p:cNvPr id="875" name="Google Shape;875;p40"/>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6" name="Google Shape;876;p40"/>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7" name="Google Shape;877;p40"/>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8" name="Google Shape;878;p40"/>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79" name="Google Shape;879;p40"/>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0" name="Google Shape;880;p40"/>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1" name="Google Shape;881;p40"/>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2" name="Google Shape;882;p40"/>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3" name="Google Shape;883;p40"/>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4" name="Google Shape;884;p40"/>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5" name="Google Shape;885;p40"/>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6" name="Google Shape;886;p40"/>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7" name="Google Shape;887;p40"/>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8" name="Google Shape;888;p40"/>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89" name="Google Shape;889;p40"/>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0" name="Google Shape;890;p40"/>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1" name="Google Shape;891;p40"/>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2" name="Google Shape;892;p40"/>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3" name="Google Shape;893;p40"/>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4" name="Google Shape;894;p40"/>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5" name="Google Shape;895;p40"/>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6" name="Google Shape;896;p40"/>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7" name="Google Shape;897;p40"/>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898" name="Google Shape;898;p40"/>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99" name="Google Shape;899;p40"/>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0" name="Google Shape;900;p40"/>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901" name="Google Shape;901;p40"/>
            <p:cNvGrpSpPr/>
            <p:nvPr/>
          </p:nvGrpSpPr>
          <p:grpSpPr>
            <a:xfrm>
              <a:off x="7002589" y="3756903"/>
              <a:ext cx="460558" cy="192901"/>
              <a:chOff x="5427392" y="3652956"/>
              <a:chExt cx="296236" cy="133625"/>
            </a:xfrm>
          </p:grpSpPr>
          <p:sp>
            <p:nvSpPr>
              <p:cNvPr id="902" name="Google Shape;902;p4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3" name="Google Shape;903;p4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04" name="Google Shape;904;p4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905" name="Google Shape;905;p40"/>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906" name="Google Shape;906;p40"/>
          <p:cNvGrpSpPr/>
          <p:nvPr/>
        </p:nvGrpSpPr>
        <p:grpSpPr>
          <a:xfrm>
            <a:off x="795934" y="1326229"/>
            <a:ext cx="6516287" cy="3890453"/>
            <a:chOff x="799050" y="1361463"/>
            <a:chExt cx="6541800" cy="3892789"/>
          </a:xfrm>
        </p:grpSpPr>
        <p:sp>
          <p:nvSpPr>
            <p:cNvPr id="907" name="Google Shape;907;p40"/>
            <p:cNvSpPr txBox="1"/>
            <p:nvPr/>
          </p:nvSpPr>
          <p:spPr>
            <a:xfrm>
              <a:off x="799050" y="1361463"/>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908" name="Google Shape;908;p40"/>
            <p:cNvSpPr txBox="1"/>
            <p:nvPr/>
          </p:nvSpPr>
          <p:spPr>
            <a:xfrm>
              <a:off x="2266950" y="1888828"/>
              <a:ext cx="3026100" cy="911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Rema Almutawa </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Maha Alnahdi</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Nawaf Albhijan</a:t>
              </a:r>
              <a:endParaRPr sz="1800">
                <a:latin typeface="Mada"/>
                <a:ea typeface="Mada"/>
                <a:cs typeface="Mada"/>
                <a:sym typeface="Mada"/>
              </a:endParaRPr>
            </a:p>
          </p:txBody>
        </p:sp>
        <p:sp>
          <p:nvSpPr>
            <p:cNvPr id="909" name="Google Shape;909;p40"/>
            <p:cNvSpPr txBox="1"/>
            <p:nvPr/>
          </p:nvSpPr>
          <p:spPr>
            <a:xfrm>
              <a:off x="1518900" y="2863089"/>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910" name="Google Shape;910;p40"/>
            <p:cNvSpPr txBox="1"/>
            <p:nvPr/>
          </p:nvSpPr>
          <p:spPr>
            <a:xfrm>
              <a:off x="2266941" y="3377028"/>
              <a:ext cx="3026100" cy="5514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Ghaida AlBraithen</a:t>
              </a:r>
              <a:endParaRPr sz="1800">
                <a:latin typeface="Mada"/>
                <a:ea typeface="Mada"/>
                <a:cs typeface="Mada"/>
                <a:sym typeface="Mada"/>
              </a:endParaRPr>
            </a:p>
          </p:txBody>
        </p:sp>
        <p:sp>
          <p:nvSpPr>
            <p:cNvPr id="911" name="Google Shape;911;p40"/>
            <p:cNvSpPr txBox="1"/>
            <p:nvPr/>
          </p:nvSpPr>
          <p:spPr>
            <a:xfrm>
              <a:off x="1518899" y="3769229"/>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912" name="Google Shape;912;p40"/>
            <p:cNvSpPr txBox="1"/>
            <p:nvPr/>
          </p:nvSpPr>
          <p:spPr>
            <a:xfrm>
              <a:off x="2266941" y="4225552"/>
              <a:ext cx="3026100" cy="10287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Lama Alzamil</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Mohammad Alqahtani </a:t>
              </a:r>
              <a:endParaRPr sz="1800">
                <a:latin typeface="Mada"/>
                <a:ea typeface="Mada"/>
                <a:cs typeface="Mada"/>
                <a:sym typeface="Mada"/>
              </a:endParaRPr>
            </a:p>
          </p:txBody>
        </p:sp>
      </p:grpSp>
      <p:grpSp>
        <p:nvGrpSpPr>
          <p:cNvPr id="913" name="Google Shape;913;p40"/>
          <p:cNvGrpSpPr/>
          <p:nvPr/>
        </p:nvGrpSpPr>
        <p:grpSpPr>
          <a:xfrm>
            <a:off x="-1679310" y="5750031"/>
            <a:ext cx="10343669" cy="4602603"/>
            <a:chOff x="-1557559" y="5606217"/>
            <a:chExt cx="10384167" cy="4605366"/>
          </a:xfrm>
        </p:grpSpPr>
        <p:sp>
          <p:nvSpPr>
            <p:cNvPr id="914" name="Google Shape;914;p40"/>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15" name="Google Shape;915;p40"/>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16" name="Google Shape;916;p40"/>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17" name="Google Shape;917;p40"/>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918" name="Google Shape;918;p40"/>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919" name="Google Shape;919;p40"/>
            <p:cNvGrpSpPr/>
            <p:nvPr/>
          </p:nvGrpSpPr>
          <p:grpSpPr>
            <a:xfrm>
              <a:off x="1656025" y="8761125"/>
              <a:ext cx="4020900" cy="998700"/>
              <a:chOff x="1656025" y="8761125"/>
              <a:chExt cx="4020900" cy="998700"/>
            </a:xfrm>
          </p:grpSpPr>
          <p:sp>
            <p:nvSpPr>
              <p:cNvPr id="920" name="Google Shape;920;p40"/>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921" name="Google Shape;921;p40">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922" name="Google Shape;922;p40"/>
          <p:cNvGrpSpPr/>
          <p:nvPr/>
        </p:nvGrpSpPr>
        <p:grpSpPr>
          <a:xfrm>
            <a:off x="258081" y="3971276"/>
            <a:ext cx="1131856" cy="1357967"/>
            <a:chOff x="876055" y="2338940"/>
            <a:chExt cx="862498" cy="998652"/>
          </a:xfrm>
        </p:grpSpPr>
        <p:grpSp>
          <p:nvGrpSpPr>
            <p:cNvPr id="923" name="Google Shape;923;p40"/>
            <p:cNvGrpSpPr/>
            <p:nvPr/>
          </p:nvGrpSpPr>
          <p:grpSpPr>
            <a:xfrm>
              <a:off x="876055" y="2338940"/>
              <a:ext cx="431131" cy="998652"/>
              <a:chOff x="6094678" y="3600952"/>
              <a:chExt cx="431131" cy="998652"/>
            </a:xfrm>
          </p:grpSpPr>
          <p:sp>
            <p:nvSpPr>
              <p:cNvPr id="924" name="Google Shape;924;p40"/>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40"/>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40"/>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0"/>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40"/>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0"/>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40"/>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0"/>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40"/>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0"/>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40"/>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0"/>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40"/>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0"/>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40"/>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0"/>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40"/>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1" name="Google Shape;941;p40"/>
            <p:cNvGrpSpPr/>
            <p:nvPr/>
          </p:nvGrpSpPr>
          <p:grpSpPr>
            <a:xfrm>
              <a:off x="1396606" y="2521080"/>
              <a:ext cx="341947" cy="634395"/>
              <a:chOff x="5257252" y="2296731"/>
              <a:chExt cx="543549" cy="1048934"/>
            </a:xfrm>
          </p:grpSpPr>
          <p:sp>
            <p:nvSpPr>
              <p:cNvPr id="942" name="Google Shape;942;p40"/>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40"/>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40"/>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40"/>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40"/>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40"/>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40"/>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40"/>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40"/>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0"/>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0"/>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0"/>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0"/>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0"/>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0"/>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0"/>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0"/>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0"/>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0"/>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40"/>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0"/>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40"/>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0"/>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40"/>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0"/>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40"/>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0"/>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40"/>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40"/>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40"/>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40"/>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40"/>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40"/>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4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40"/>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40"/>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40"/>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40"/>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0"/>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0"/>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0"/>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0"/>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0"/>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0"/>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0"/>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0"/>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0"/>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40"/>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40"/>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40"/>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40"/>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0"/>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40"/>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40"/>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0"/>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40"/>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40"/>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0"/>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40"/>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40"/>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40"/>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40"/>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40"/>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40"/>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40"/>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9"/>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39" name="Google Shape;139;p19"/>
          <p:cNvSpPr txBox="1"/>
          <p:nvPr/>
        </p:nvSpPr>
        <p:spPr>
          <a:xfrm>
            <a:off x="1362724" y="750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Glomerular Diseases</a:t>
            </a:r>
            <a:endParaRPr b="1" sz="2600">
              <a:latin typeface="Mada"/>
              <a:ea typeface="Mada"/>
              <a:cs typeface="Mada"/>
              <a:sym typeface="Mada"/>
            </a:endParaRPr>
          </a:p>
        </p:txBody>
      </p:sp>
      <p:cxnSp>
        <p:nvCxnSpPr>
          <p:cNvPr id="140" name="Google Shape;140;p19"/>
          <p:cNvCxnSpPr>
            <a:stCxn id="141" idx="2"/>
            <a:endCxn id="142" idx="0"/>
          </p:cNvCxnSpPr>
          <p:nvPr/>
        </p:nvCxnSpPr>
        <p:spPr>
          <a:xfrm flipH="1" rot="-5400000">
            <a:off x="4948170" y="324553"/>
            <a:ext cx="300000" cy="2624400"/>
          </a:xfrm>
          <a:prstGeom prst="bentConnector3">
            <a:avLst>
              <a:gd fmla="val 50003" name="adj1"/>
            </a:avLst>
          </a:prstGeom>
          <a:noFill/>
          <a:ln cap="flat" cmpd="sng" w="9525">
            <a:solidFill>
              <a:srgbClr val="E0AD2B"/>
            </a:solidFill>
            <a:prstDash val="solid"/>
            <a:round/>
            <a:headEnd len="med" w="med" type="diamond"/>
            <a:tailEnd len="med" w="med" type="diamond"/>
          </a:ln>
        </p:spPr>
      </p:cxnSp>
      <p:sp>
        <p:nvSpPr>
          <p:cNvPr id="141" name="Google Shape;141;p19"/>
          <p:cNvSpPr txBox="1"/>
          <p:nvPr/>
        </p:nvSpPr>
        <p:spPr>
          <a:xfrm>
            <a:off x="1455420" y="1036153"/>
            <a:ext cx="4661100" cy="45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chemeClr val="dk1"/>
                </a:solidFill>
                <a:highlight>
                  <a:srgbClr val="FFF2CC"/>
                </a:highlight>
                <a:latin typeface="Mada"/>
                <a:ea typeface="Mada"/>
                <a:cs typeface="Mada"/>
                <a:sym typeface="Mada"/>
              </a:rPr>
              <a:t>Disease of The Kidney</a:t>
            </a:r>
            <a:endParaRPr/>
          </a:p>
        </p:txBody>
      </p:sp>
      <p:sp>
        <p:nvSpPr>
          <p:cNvPr id="143" name="Google Shape;143;p19"/>
          <p:cNvSpPr/>
          <p:nvPr/>
        </p:nvSpPr>
        <p:spPr>
          <a:xfrm>
            <a:off x="303725" y="1786774"/>
            <a:ext cx="1185300" cy="3336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600">
                <a:latin typeface="Mada"/>
                <a:ea typeface="Mada"/>
                <a:cs typeface="Mada"/>
                <a:sym typeface="Mada"/>
              </a:rPr>
              <a:t>Tubular</a:t>
            </a:r>
            <a:endParaRPr sz="1600">
              <a:latin typeface="Mada"/>
              <a:ea typeface="Mada"/>
              <a:cs typeface="Mada"/>
              <a:sym typeface="Mada"/>
            </a:endParaRPr>
          </a:p>
        </p:txBody>
      </p:sp>
      <p:sp>
        <p:nvSpPr>
          <p:cNvPr id="144" name="Google Shape;144;p19"/>
          <p:cNvSpPr/>
          <p:nvPr/>
        </p:nvSpPr>
        <p:spPr>
          <a:xfrm>
            <a:off x="1618869" y="1786774"/>
            <a:ext cx="1185300" cy="3336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600">
                <a:latin typeface="Mada"/>
                <a:ea typeface="Mada"/>
                <a:cs typeface="Mada"/>
                <a:sym typeface="Mada"/>
              </a:rPr>
              <a:t>Vascular</a:t>
            </a:r>
            <a:endParaRPr sz="1600">
              <a:latin typeface="Mada"/>
              <a:ea typeface="Mada"/>
              <a:cs typeface="Mada"/>
              <a:sym typeface="Mada"/>
            </a:endParaRPr>
          </a:p>
        </p:txBody>
      </p:sp>
      <p:sp>
        <p:nvSpPr>
          <p:cNvPr id="145" name="Google Shape;145;p19"/>
          <p:cNvSpPr/>
          <p:nvPr/>
        </p:nvSpPr>
        <p:spPr>
          <a:xfrm>
            <a:off x="2934026" y="1786774"/>
            <a:ext cx="1215600" cy="3336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Glomerular</a:t>
            </a:r>
            <a:r>
              <a:rPr b="1" baseline="30000" lang="ar" sz="1500">
                <a:latin typeface="Mada"/>
                <a:ea typeface="Mada"/>
                <a:cs typeface="Mada"/>
                <a:sym typeface="Mada"/>
              </a:rPr>
              <a:t>1</a:t>
            </a:r>
            <a:endParaRPr b="1" baseline="30000" sz="1500">
              <a:latin typeface="Mada"/>
              <a:ea typeface="Mada"/>
              <a:cs typeface="Mada"/>
              <a:sym typeface="Mada"/>
            </a:endParaRPr>
          </a:p>
        </p:txBody>
      </p:sp>
      <p:sp>
        <p:nvSpPr>
          <p:cNvPr id="146" name="Google Shape;146;p19"/>
          <p:cNvSpPr/>
          <p:nvPr/>
        </p:nvSpPr>
        <p:spPr>
          <a:xfrm>
            <a:off x="4249157" y="1786774"/>
            <a:ext cx="1185300" cy="3336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600">
                <a:latin typeface="Mada"/>
                <a:ea typeface="Mada"/>
                <a:cs typeface="Mada"/>
                <a:sym typeface="Mada"/>
              </a:rPr>
              <a:t>Obstructive</a:t>
            </a:r>
            <a:endParaRPr sz="1600">
              <a:latin typeface="Mada"/>
              <a:ea typeface="Mada"/>
              <a:cs typeface="Mada"/>
              <a:sym typeface="Mada"/>
            </a:endParaRPr>
          </a:p>
        </p:txBody>
      </p:sp>
      <p:sp>
        <p:nvSpPr>
          <p:cNvPr id="142" name="Google Shape;142;p19"/>
          <p:cNvSpPr/>
          <p:nvPr/>
        </p:nvSpPr>
        <p:spPr>
          <a:xfrm>
            <a:off x="5564275" y="1786774"/>
            <a:ext cx="1692000" cy="333600"/>
          </a:xfrm>
          <a:prstGeom prst="rect">
            <a:avLst/>
          </a:prstGeom>
          <a:noFill/>
          <a:ln cap="flat" cmpd="sng" w="952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600">
                <a:latin typeface="Mada"/>
                <a:ea typeface="Mada"/>
                <a:cs typeface="Mada"/>
                <a:sym typeface="Mada"/>
              </a:rPr>
              <a:t>Cysts and tumors</a:t>
            </a:r>
            <a:endParaRPr sz="1600">
              <a:latin typeface="Mada"/>
              <a:ea typeface="Mada"/>
              <a:cs typeface="Mada"/>
              <a:sym typeface="Mada"/>
            </a:endParaRPr>
          </a:p>
        </p:txBody>
      </p:sp>
      <p:cxnSp>
        <p:nvCxnSpPr>
          <p:cNvPr id="147" name="Google Shape;147;p19"/>
          <p:cNvCxnSpPr>
            <a:stCxn id="141" idx="2"/>
            <a:endCxn id="146" idx="0"/>
          </p:cNvCxnSpPr>
          <p:nvPr/>
        </p:nvCxnSpPr>
        <p:spPr>
          <a:xfrm flipH="1" rot="-5400000">
            <a:off x="4163820" y="1108903"/>
            <a:ext cx="300000" cy="1055700"/>
          </a:xfrm>
          <a:prstGeom prst="bentConnector3">
            <a:avLst>
              <a:gd fmla="val 50003" name="adj1"/>
            </a:avLst>
          </a:prstGeom>
          <a:noFill/>
          <a:ln cap="flat" cmpd="sng" w="9525">
            <a:solidFill>
              <a:srgbClr val="E0AD2B"/>
            </a:solidFill>
            <a:prstDash val="solid"/>
            <a:round/>
            <a:headEnd len="med" w="med" type="diamond"/>
            <a:tailEnd len="med" w="med" type="diamond"/>
          </a:ln>
        </p:spPr>
      </p:cxnSp>
      <p:cxnSp>
        <p:nvCxnSpPr>
          <p:cNvPr id="148" name="Google Shape;148;p19"/>
          <p:cNvCxnSpPr>
            <a:stCxn id="141" idx="2"/>
            <a:endCxn id="145" idx="0"/>
          </p:cNvCxnSpPr>
          <p:nvPr/>
        </p:nvCxnSpPr>
        <p:spPr>
          <a:xfrm rot="5400000">
            <a:off x="3513870" y="1514653"/>
            <a:ext cx="300000" cy="244200"/>
          </a:xfrm>
          <a:prstGeom prst="bentConnector3">
            <a:avLst>
              <a:gd fmla="val 50003" name="adj1"/>
            </a:avLst>
          </a:prstGeom>
          <a:noFill/>
          <a:ln cap="flat" cmpd="sng" w="9525">
            <a:solidFill>
              <a:srgbClr val="E0AD2B"/>
            </a:solidFill>
            <a:prstDash val="solid"/>
            <a:round/>
            <a:headEnd len="med" w="med" type="diamond"/>
            <a:tailEnd len="med" w="med" type="diamond"/>
          </a:ln>
        </p:spPr>
      </p:cxnSp>
      <p:cxnSp>
        <p:nvCxnSpPr>
          <p:cNvPr id="149" name="Google Shape;149;p19"/>
          <p:cNvCxnSpPr>
            <a:stCxn id="141" idx="2"/>
            <a:endCxn id="144" idx="0"/>
          </p:cNvCxnSpPr>
          <p:nvPr/>
        </p:nvCxnSpPr>
        <p:spPr>
          <a:xfrm rot="5400000">
            <a:off x="2848770" y="849553"/>
            <a:ext cx="300000" cy="1574400"/>
          </a:xfrm>
          <a:prstGeom prst="bentConnector3">
            <a:avLst>
              <a:gd fmla="val 50003" name="adj1"/>
            </a:avLst>
          </a:prstGeom>
          <a:noFill/>
          <a:ln cap="flat" cmpd="sng" w="9525">
            <a:solidFill>
              <a:srgbClr val="E0AD2B"/>
            </a:solidFill>
            <a:prstDash val="solid"/>
            <a:round/>
            <a:headEnd len="med" w="med" type="diamond"/>
            <a:tailEnd len="med" w="med" type="diamond"/>
          </a:ln>
        </p:spPr>
      </p:cxnSp>
      <p:cxnSp>
        <p:nvCxnSpPr>
          <p:cNvPr id="150" name="Google Shape;150;p19"/>
          <p:cNvCxnSpPr>
            <a:stCxn id="141" idx="2"/>
            <a:endCxn id="143" idx="0"/>
          </p:cNvCxnSpPr>
          <p:nvPr/>
        </p:nvCxnSpPr>
        <p:spPr>
          <a:xfrm rot="5400000">
            <a:off x="2191170" y="191953"/>
            <a:ext cx="300000" cy="2889600"/>
          </a:xfrm>
          <a:prstGeom prst="bentConnector3">
            <a:avLst>
              <a:gd fmla="val 50003" name="adj1"/>
            </a:avLst>
          </a:prstGeom>
          <a:noFill/>
          <a:ln cap="flat" cmpd="sng" w="9525">
            <a:solidFill>
              <a:srgbClr val="E0AD2B"/>
            </a:solidFill>
            <a:prstDash val="solid"/>
            <a:round/>
            <a:headEnd len="med" w="med" type="diamond"/>
            <a:tailEnd len="med" w="med" type="diamond"/>
          </a:ln>
        </p:spPr>
      </p:cxnSp>
      <p:cxnSp>
        <p:nvCxnSpPr>
          <p:cNvPr id="151" name="Google Shape;151;p19"/>
          <p:cNvCxnSpPr>
            <a:stCxn id="145" idx="2"/>
            <a:endCxn id="152" idx="0"/>
          </p:cNvCxnSpPr>
          <p:nvPr/>
        </p:nvCxnSpPr>
        <p:spPr>
          <a:xfrm flipH="1" rot="-5400000">
            <a:off x="3867926" y="1794274"/>
            <a:ext cx="1041600" cy="1693800"/>
          </a:xfrm>
          <a:prstGeom prst="bentConnector3">
            <a:avLst>
              <a:gd fmla="val 81247" name="adj1"/>
            </a:avLst>
          </a:prstGeom>
          <a:noFill/>
          <a:ln cap="flat" cmpd="sng" w="9525">
            <a:solidFill>
              <a:srgbClr val="E0AD2B"/>
            </a:solidFill>
            <a:prstDash val="solid"/>
            <a:round/>
            <a:headEnd len="med" w="med" type="diamond"/>
            <a:tailEnd len="med" w="med" type="diamond"/>
          </a:ln>
        </p:spPr>
      </p:cxnSp>
      <p:sp>
        <p:nvSpPr>
          <p:cNvPr id="153" name="Google Shape;153;p19"/>
          <p:cNvSpPr/>
          <p:nvPr/>
        </p:nvSpPr>
        <p:spPr>
          <a:xfrm>
            <a:off x="649352" y="3161952"/>
            <a:ext cx="2889600" cy="333600"/>
          </a:xfrm>
          <a:prstGeom prst="rect">
            <a:avLst/>
          </a:prstGeom>
          <a:noFill/>
          <a:ln cap="flat" cmpd="sng" w="19050">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Nephrotic syndrome</a:t>
            </a:r>
            <a:endParaRPr b="1" sz="1600">
              <a:latin typeface="Mada"/>
              <a:ea typeface="Mada"/>
              <a:cs typeface="Mada"/>
              <a:sym typeface="Mada"/>
            </a:endParaRPr>
          </a:p>
        </p:txBody>
      </p:sp>
      <p:sp>
        <p:nvSpPr>
          <p:cNvPr id="152" name="Google Shape;152;p19"/>
          <p:cNvSpPr/>
          <p:nvPr/>
        </p:nvSpPr>
        <p:spPr>
          <a:xfrm>
            <a:off x="3790684" y="3161952"/>
            <a:ext cx="2889600" cy="333600"/>
          </a:xfrm>
          <a:prstGeom prst="rect">
            <a:avLst/>
          </a:prstGeom>
          <a:noFill/>
          <a:ln cap="flat" cmpd="sng" w="19050">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Nephritic syndrome</a:t>
            </a:r>
            <a:endParaRPr b="1" sz="1600">
              <a:latin typeface="Mada"/>
              <a:ea typeface="Mada"/>
              <a:cs typeface="Mada"/>
              <a:sym typeface="Mada"/>
            </a:endParaRPr>
          </a:p>
        </p:txBody>
      </p:sp>
      <p:cxnSp>
        <p:nvCxnSpPr>
          <p:cNvPr id="154" name="Google Shape;154;p19"/>
          <p:cNvCxnSpPr>
            <a:stCxn id="145" idx="2"/>
            <a:endCxn id="153" idx="0"/>
          </p:cNvCxnSpPr>
          <p:nvPr/>
        </p:nvCxnSpPr>
        <p:spPr>
          <a:xfrm rot="5400000">
            <a:off x="2297126" y="1917274"/>
            <a:ext cx="1041600" cy="1447800"/>
          </a:xfrm>
          <a:prstGeom prst="bentConnector3">
            <a:avLst>
              <a:gd fmla="val 81247" name="adj1"/>
            </a:avLst>
          </a:prstGeom>
          <a:noFill/>
          <a:ln cap="flat" cmpd="sng" w="9525">
            <a:solidFill>
              <a:srgbClr val="E0AD2B"/>
            </a:solidFill>
            <a:prstDash val="solid"/>
            <a:round/>
            <a:headEnd len="med" w="med" type="diamond"/>
            <a:tailEnd len="med" w="med" type="diamond"/>
          </a:ln>
        </p:spPr>
      </p:cxnSp>
      <p:sp>
        <p:nvSpPr>
          <p:cNvPr id="155" name="Google Shape;155;p19"/>
          <p:cNvSpPr/>
          <p:nvPr/>
        </p:nvSpPr>
        <p:spPr>
          <a:xfrm>
            <a:off x="643690" y="4427552"/>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Minimal change disease</a:t>
            </a:r>
            <a:endParaRPr sz="1200">
              <a:latin typeface="Mada"/>
              <a:ea typeface="Mada"/>
              <a:cs typeface="Mada"/>
              <a:sym typeface="Mada"/>
            </a:endParaRPr>
          </a:p>
        </p:txBody>
      </p:sp>
      <p:sp>
        <p:nvSpPr>
          <p:cNvPr id="156" name="Google Shape;156;p19"/>
          <p:cNvSpPr/>
          <p:nvPr/>
        </p:nvSpPr>
        <p:spPr>
          <a:xfrm>
            <a:off x="643690" y="4947040"/>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Membranous nephropathy</a:t>
            </a:r>
            <a:endParaRPr sz="1200">
              <a:latin typeface="Mada"/>
              <a:ea typeface="Mada"/>
              <a:cs typeface="Mada"/>
              <a:sym typeface="Mada"/>
            </a:endParaRPr>
          </a:p>
        </p:txBody>
      </p:sp>
      <p:sp>
        <p:nvSpPr>
          <p:cNvPr id="157" name="Google Shape;157;p19"/>
          <p:cNvSpPr/>
          <p:nvPr/>
        </p:nvSpPr>
        <p:spPr>
          <a:xfrm>
            <a:off x="649340" y="8383815"/>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Amyloidosis</a:t>
            </a:r>
            <a:endParaRPr sz="1200">
              <a:latin typeface="Mada"/>
              <a:ea typeface="Mada"/>
              <a:cs typeface="Mada"/>
              <a:sym typeface="Mada"/>
            </a:endParaRPr>
          </a:p>
        </p:txBody>
      </p:sp>
      <p:sp>
        <p:nvSpPr>
          <p:cNvPr id="158" name="Google Shape;158;p19"/>
          <p:cNvSpPr/>
          <p:nvPr/>
        </p:nvSpPr>
        <p:spPr>
          <a:xfrm>
            <a:off x="643690" y="7828752"/>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Diabetic nephropathy</a:t>
            </a:r>
            <a:endParaRPr sz="1200">
              <a:latin typeface="Mada"/>
              <a:ea typeface="Mada"/>
              <a:cs typeface="Mada"/>
              <a:sym typeface="Mada"/>
            </a:endParaRPr>
          </a:p>
        </p:txBody>
      </p:sp>
      <p:sp>
        <p:nvSpPr>
          <p:cNvPr id="159" name="Google Shape;159;p19"/>
          <p:cNvSpPr/>
          <p:nvPr/>
        </p:nvSpPr>
        <p:spPr>
          <a:xfrm>
            <a:off x="643688" y="5475120"/>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Focal segmental glomerulosclerosis</a:t>
            </a:r>
            <a:endParaRPr sz="1200">
              <a:latin typeface="Mada"/>
              <a:ea typeface="Mada"/>
              <a:cs typeface="Mada"/>
              <a:sym typeface="Mada"/>
            </a:endParaRPr>
          </a:p>
        </p:txBody>
      </p:sp>
      <p:sp>
        <p:nvSpPr>
          <p:cNvPr id="160" name="Google Shape;160;p19"/>
          <p:cNvSpPr/>
          <p:nvPr/>
        </p:nvSpPr>
        <p:spPr>
          <a:xfrm>
            <a:off x="3780000" y="4390650"/>
            <a:ext cx="2889600" cy="4122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Poststreptococcal</a:t>
            </a:r>
            <a:r>
              <a:rPr lang="ar" sz="1200">
                <a:latin typeface="Mada"/>
                <a:ea typeface="Mada"/>
                <a:cs typeface="Mada"/>
                <a:sym typeface="Mada"/>
              </a:rPr>
              <a:t> glomerulonephritis (PSGN)</a:t>
            </a:r>
            <a:endParaRPr sz="1200">
              <a:latin typeface="Mada"/>
              <a:ea typeface="Mada"/>
              <a:cs typeface="Mada"/>
              <a:sym typeface="Mada"/>
            </a:endParaRPr>
          </a:p>
        </p:txBody>
      </p:sp>
      <p:sp>
        <p:nvSpPr>
          <p:cNvPr id="161" name="Google Shape;161;p19"/>
          <p:cNvSpPr/>
          <p:nvPr/>
        </p:nvSpPr>
        <p:spPr>
          <a:xfrm>
            <a:off x="3779990" y="3887727"/>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IgA nephropathy </a:t>
            </a:r>
            <a:endParaRPr sz="1200">
              <a:latin typeface="Mada"/>
              <a:ea typeface="Mada"/>
              <a:cs typeface="Mada"/>
              <a:sym typeface="Mada"/>
            </a:endParaRPr>
          </a:p>
        </p:txBody>
      </p:sp>
      <p:sp>
        <p:nvSpPr>
          <p:cNvPr id="162" name="Google Shape;162;p19"/>
          <p:cNvSpPr/>
          <p:nvPr/>
        </p:nvSpPr>
        <p:spPr>
          <a:xfrm>
            <a:off x="3790665" y="7913077"/>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solidFill>
                  <a:schemeClr val="accent4"/>
                </a:solidFill>
                <a:latin typeface="Mada"/>
                <a:ea typeface="Mada"/>
                <a:cs typeface="Mada"/>
                <a:sym typeface="Mada"/>
              </a:rPr>
              <a:t>Alport’s syndrome</a:t>
            </a:r>
            <a:r>
              <a:rPr baseline="30000" lang="ar" sz="1200">
                <a:solidFill>
                  <a:schemeClr val="accent4"/>
                </a:solidFill>
                <a:latin typeface="Mada"/>
                <a:ea typeface="Mada"/>
                <a:cs typeface="Mada"/>
                <a:sym typeface="Mada"/>
              </a:rPr>
              <a:t>2</a:t>
            </a:r>
            <a:endParaRPr baseline="30000" sz="1200">
              <a:solidFill>
                <a:schemeClr val="accent4"/>
              </a:solidFill>
              <a:latin typeface="Mada"/>
              <a:ea typeface="Mada"/>
              <a:cs typeface="Mada"/>
              <a:sym typeface="Mada"/>
            </a:endParaRPr>
          </a:p>
        </p:txBody>
      </p:sp>
      <p:sp>
        <p:nvSpPr>
          <p:cNvPr id="163" name="Google Shape;163;p19"/>
          <p:cNvSpPr/>
          <p:nvPr/>
        </p:nvSpPr>
        <p:spPr>
          <a:xfrm>
            <a:off x="3779990" y="5567527"/>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Rapidly  progressive </a:t>
            </a:r>
            <a:r>
              <a:rPr lang="ar" sz="1200">
                <a:latin typeface="Mada"/>
                <a:ea typeface="Mada"/>
                <a:cs typeface="Mada"/>
                <a:sym typeface="Mada"/>
              </a:rPr>
              <a:t>glomerulonephritis</a:t>
            </a:r>
            <a:endParaRPr sz="1200">
              <a:latin typeface="Mada"/>
              <a:ea typeface="Mada"/>
              <a:cs typeface="Mada"/>
              <a:sym typeface="Mada"/>
            </a:endParaRPr>
          </a:p>
        </p:txBody>
      </p:sp>
      <p:cxnSp>
        <p:nvCxnSpPr>
          <p:cNvPr id="164" name="Google Shape;164;p19"/>
          <p:cNvCxnSpPr>
            <a:stCxn id="153" idx="1"/>
            <a:endCxn id="155" idx="1"/>
          </p:cNvCxnSpPr>
          <p:nvPr/>
        </p:nvCxnSpPr>
        <p:spPr>
          <a:xfrm flipH="1">
            <a:off x="643652" y="3328752"/>
            <a:ext cx="5700" cy="1265700"/>
          </a:xfrm>
          <a:prstGeom prst="bentConnector3">
            <a:avLst>
              <a:gd fmla="val 4276974" name="adj1"/>
            </a:avLst>
          </a:prstGeom>
          <a:noFill/>
          <a:ln cap="flat" cmpd="sng" w="9525">
            <a:solidFill>
              <a:srgbClr val="FFE599"/>
            </a:solidFill>
            <a:prstDash val="solid"/>
            <a:round/>
            <a:headEnd len="med" w="med" type="diamond"/>
            <a:tailEnd len="med" w="med" type="diamond"/>
          </a:ln>
        </p:spPr>
      </p:cxnSp>
      <p:cxnSp>
        <p:nvCxnSpPr>
          <p:cNvPr id="165" name="Google Shape;165;p19"/>
          <p:cNvCxnSpPr>
            <a:stCxn id="153" idx="1"/>
            <a:endCxn id="156" idx="1"/>
          </p:cNvCxnSpPr>
          <p:nvPr/>
        </p:nvCxnSpPr>
        <p:spPr>
          <a:xfrm flipH="1">
            <a:off x="643652" y="3328752"/>
            <a:ext cx="5700" cy="1785000"/>
          </a:xfrm>
          <a:prstGeom prst="bentConnector3">
            <a:avLst>
              <a:gd fmla="val 4276974" name="adj1"/>
            </a:avLst>
          </a:prstGeom>
          <a:noFill/>
          <a:ln cap="flat" cmpd="sng" w="9525">
            <a:solidFill>
              <a:srgbClr val="FFE599"/>
            </a:solidFill>
            <a:prstDash val="solid"/>
            <a:round/>
            <a:headEnd len="med" w="med" type="diamond"/>
            <a:tailEnd len="med" w="med" type="diamond"/>
          </a:ln>
        </p:spPr>
      </p:cxnSp>
      <p:cxnSp>
        <p:nvCxnSpPr>
          <p:cNvPr id="166" name="Google Shape;166;p19"/>
          <p:cNvCxnSpPr>
            <a:stCxn id="153" idx="1"/>
            <a:endCxn id="157" idx="1"/>
          </p:cNvCxnSpPr>
          <p:nvPr/>
        </p:nvCxnSpPr>
        <p:spPr>
          <a:xfrm>
            <a:off x="649352" y="3328752"/>
            <a:ext cx="600" cy="5221800"/>
          </a:xfrm>
          <a:prstGeom prst="bentConnector3">
            <a:avLst>
              <a:gd fmla="val -39689583" name="adj1"/>
            </a:avLst>
          </a:prstGeom>
          <a:noFill/>
          <a:ln cap="flat" cmpd="sng" w="9525">
            <a:solidFill>
              <a:srgbClr val="FFE599"/>
            </a:solidFill>
            <a:prstDash val="solid"/>
            <a:round/>
            <a:headEnd len="med" w="med" type="diamond"/>
            <a:tailEnd len="med" w="med" type="diamond"/>
          </a:ln>
        </p:spPr>
      </p:cxnSp>
      <p:cxnSp>
        <p:nvCxnSpPr>
          <p:cNvPr id="167" name="Google Shape;167;p19"/>
          <p:cNvCxnSpPr>
            <a:stCxn id="153" idx="1"/>
            <a:endCxn id="158" idx="1"/>
          </p:cNvCxnSpPr>
          <p:nvPr/>
        </p:nvCxnSpPr>
        <p:spPr>
          <a:xfrm flipH="1">
            <a:off x="643652" y="3328752"/>
            <a:ext cx="5700" cy="4666800"/>
          </a:xfrm>
          <a:prstGeom prst="bentConnector3">
            <a:avLst>
              <a:gd fmla="val 4276974" name="adj1"/>
            </a:avLst>
          </a:prstGeom>
          <a:noFill/>
          <a:ln cap="flat" cmpd="sng" w="9525">
            <a:solidFill>
              <a:srgbClr val="FFE599"/>
            </a:solidFill>
            <a:prstDash val="solid"/>
            <a:round/>
            <a:headEnd len="med" w="med" type="diamond"/>
            <a:tailEnd len="med" w="med" type="diamond"/>
          </a:ln>
        </p:spPr>
      </p:cxnSp>
      <p:cxnSp>
        <p:nvCxnSpPr>
          <p:cNvPr id="168" name="Google Shape;168;p19"/>
          <p:cNvCxnSpPr>
            <a:stCxn id="153" idx="1"/>
            <a:endCxn id="159" idx="1"/>
          </p:cNvCxnSpPr>
          <p:nvPr/>
        </p:nvCxnSpPr>
        <p:spPr>
          <a:xfrm flipH="1">
            <a:off x="643652" y="3328752"/>
            <a:ext cx="5700" cy="2313300"/>
          </a:xfrm>
          <a:prstGeom prst="bentConnector3">
            <a:avLst>
              <a:gd fmla="val 4277010" name="adj1"/>
            </a:avLst>
          </a:prstGeom>
          <a:noFill/>
          <a:ln cap="flat" cmpd="sng" w="9525">
            <a:solidFill>
              <a:srgbClr val="FFE599"/>
            </a:solidFill>
            <a:prstDash val="solid"/>
            <a:round/>
            <a:headEnd len="med" w="med" type="diamond"/>
            <a:tailEnd len="med" w="med" type="diamond"/>
          </a:ln>
        </p:spPr>
      </p:cxnSp>
      <p:cxnSp>
        <p:nvCxnSpPr>
          <p:cNvPr id="169" name="Google Shape;169;p19"/>
          <p:cNvCxnSpPr>
            <a:stCxn id="152" idx="3"/>
            <a:endCxn id="160" idx="3"/>
          </p:cNvCxnSpPr>
          <p:nvPr/>
        </p:nvCxnSpPr>
        <p:spPr>
          <a:xfrm flipH="1">
            <a:off x="6669484" y="3328752"/>
            <a:ext cx="10800" cy="1268100"/>
          </a:xfrm>
          <a:prstGeom prst="bentConnector3">
            <a:avLst>
              <a:gd fmla="val -2204861" name="adj1"/>
            </a:avLst>
          </a:prstGeom>
          <a:noFill/>
          <a:ln cap="flat" cmpd="sng" w="9525">
            <a:solidFill>
              <a:srgbClr val="FFE599"/>
            </a:solidFill>
            <a:prstDash val="solid"/>
            <a:round/>
            <a:headEnd len="med" w="med" type="diamond"/>
            <a:tailEnd len="med" w="med" type="diamond"/>
          </a:ln>
        </p:spPr>
      </p:cxnSp>
      <p:cxnSp>
        <p:nvCxnSpPr>
          <p:cNvPr id="170" name="Google Shape;170;p19"/>
          <p:cNvCxnSpPr>
            <a:stCxn id="152" idx="3"/>
            <a:endCxn id="161" idx="3"/>
          </p:cNvCxnSpPr>
          <p:nvPr/>
        </p:nvCxnSpPr>
        <p:spPr>
          <a:xfrm flipH="1">
            <a:off x="6669484" y="3328752"/>
            <a:ext cx="10800" cy="725700"/>
          </a:xfrm>
          <a:prstGeom prst="bentConnector3">
            <a:avLst>
              <a:gd fmla="val -2204861" name="adj1"/>
            </a:avLst>
          </a:prstGeom>
          <a:noFill/>
          <a:ln cap="flat" cmpd="sng" w="9525">
            <a:solidFill>
              <a:srgbClr val="FFE599"/>
            </a:solidFill>
            <a:prstDash val="solid"/>
            <a:round/>
            <a:headEnd len="med" w="med" type="diamond"/>
            <a:tailEnd len="med" w="med" type="diamond"/>
          </a:ln>
        </p:spPr>
      </p:cxnSp>
      <p:cxnSp>
        <p:nvCxnSpPr>
          <p:cNvPr id="171" name="Google Shape;171;p19"/>
          <p:cNvCxnSpPr>
            <a:stCxn id="152" idx="3"/>
            <a:endCxn id="162" idx="3"/>
          </p:cNvCxnSpPr>
          <p:nvPr/>
        </p:nvCxnSpPr>
        <p:spPr>
          <a:xfrm>
            <a:off x="6680284" y="3328752"/>
            <a:ext cx="600" cy="4751100"/>
          </a:xfrm>
          <a:prstGeom prst="bentConnector3">
            <a:avLst>
              <a:gd fmla="val 39687500" name="adj1"/>
            </a:avLst>
          </a:prstGeom>
          <a:noFill/>
          <a:ln cap="flat" cmpd="sng" w="9525">
            <a:solidFill>
              <a:srgbClr val="FFE599"/>
            </a:solidFill>
            <a:prstDash val="solid"/>
            <a:round/>
            <a:headEnd len="med" w="med" type="diamond"/>
            <a:tailEnd len="med" w="med" type="diamond"/>
          </a:ln>
        </p:spPr>
      </p:cxnSp>
      <p:cxnSp>
        <p:nvCxnSpPr>
          <p:cNvPr id="172" name="Google Shape;172;p19"/>
          <p:cNvCxnSpPr>
            <a:stCxn id="152" idx="3"/>
            <a:endCxn id="163" idx="3"/>
          </p:cNvCxnSpPr>
          <p:nvPr/>
        </p:nvCxnSpPr>
        <p:spPr>
          <a:xfrm flipH="1">
            <a:off x="6669484" y="3328752"/>
            <a:ext cx="10800" cy="2405700"/>
          </a:xfrm>
          <a:prstGeom prst="bentConnector3">
            <a:avLst>
              <a:gd fmla="val -2204861" name="adj1"/>
            </a:avLst>
          </a:prstGeom>
          <a:noFill/>
          <a:ln cap="flat" cmpd="sng" w="9525">
            <a:solidFill>
              <a:srgbClr val="FFE599"/>
            </a:solidFill>
            <a:prstDash val="solid"/>
            <a:round/>
            <a:headEnd len="med" w="med" type="diamond"/>
            <a:tailEnd len="med" w="med" type="diamond"/>
          </a:ln>
        </p:spPr>
      </p:cxnSp>
      <p:sp>
        <p:nvSpPr>
          <p:cNvPr id="173" name="Google Shape;173;p19"/>
          <p:cNvSpPr txBox="1"/>
          <p:nvPr/>
        </p:nvSpPr>
        <p:spPr>
          <a:xfrm>
            <a:off x="0" y="9705450"/>
            <a:ext cx="7560000" cy="9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6AA84F"/>
              </a:solidFill>
              <a:latin typeface="Mada"/>
              <a:ea typeface="Mada"/>
              <a:cs typeface="Mada"/>
              <a:sym typeface="Mada"/>
            </a:endParaRPr>
          </a:p>
          <a:p>
            <a:pPr indent="-279400" lvl="0" marL="457200" rtl="0" algn="l">
              <a:spcBef>
                <a:spcPts val="0"/>
              </a:spcBef>
              <a:spcAft>
                <a:spcPts val="0"/>
              </a:spcAft>
              <a:buClr>
                <a:schemeClr val="accent4"/>
              </a:buClr>
              <a:buSzPts val="800"/>
              <a:buFont typeface="Mada"/>
              <a:buAutoNum type="arabicPeriod"/>
            </a:pPr>
            <a:r>
              <a:rPr lang="ar" sz="800">
                <a:solidFill>
                  <a:schemeClr val="accent4"/>
                </a:solidFill>
                <a:latin typeface="Mada"/>
                <a:ea typeface="Mada"/>
                <a:cs typeface="Mada"/>
                <a:sym typeface="Mada"/>
              </a:rPr>
              <a:t>The degree or amount of proteinuria is the main difference between glomerulonephritis and nephrotic syndrome.</a:t>
            </a:r>
            <a:endParaRPr sz="800">
              <a:solidFill>
                <a:schemeClr val="accent4"/>
              </a:solidFill>
              <a:latin typeface="Mada"/>
              <a:ea typeface="Mada"/>
              <a:cs typeface="Mada"/>
              <a:sym typeface="Mada"/>
            </a:endParaRPr>
          </a:p>
          <a:p>
            <a:pPr indent="-279400" lvl="0" marL="457200" rtl="0" algn="l">
              <a:spcBef>
                <a:spcPts val="0"/>
              </a:spcBef>
              <a:spcAft>
                <a:spcPts val="0"/>
              </a:spcAft>
              <a:buClr>
                <a:schemeClr val="accent4"/>
              </a:buClr>
              <a:buSzPts val="800"/>
              <a:buFont typeface="Mada"/>
              <a:buAutoNum type="arabicPeriod"/>
            </a:pPr>
            <a:r>
              <a:rPr lang="ar" sz="800">
                <a:solidFill>
                  <a:schemeClr val="accent4"/>
                </a:solidFill>
                <a:latin typeface="Mada"/>
                <a:ea typeface="Mada"/>
                <a:cs typeface="Mada"/>
                <a:sym typeface="Mada"/>
              </a:rPr>
              <a:t>Alport’s syndrome (hereditary nephritis): X-linked or autosomal dominant inheritance with variable penetrance. It is a congenital defect of collagen. Features include hematuria, pyuria, proteinuria, high-frequency hearing loss without deafness, visual disturbance, progressive renal failure. No effective treatment.</a:t>
            </a:r>
            <a:endParaRPr sz="800">
              <a:solidFill>
                <a:schemeClr val="accent4"/>
              </a:solidFill>
              <a:latin typeface="Mada"/>
              <a:ea typeface="Mada"/>
              <a:cs typeface="Mada"/>
              <a:sym typeface="Mada"/>
            </a:endParaRPr>
          </a:p>
        </p:txBody>
      </p:sp>
      <p:sp>
        <p:nvSpPr>
          <p:cNvPr id="174" name="Google Shape;174;p19"/>
          <p:cNvSpPr txBox="1"/>
          <p:nvPr/>
        </p:nvSpPr>
        <p:spPr>
          <a:xfrm>
            <a:off x="2041825" y="2262125"/>
            <a:ext cx="3000000" cy="56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But to make things easier, we can put  Glomerular diseases in two main clinical categories</a:t>
            </a:r>
            <a:endParaRPr sz="1200">
              <a:latin typeface="Mada"/>
              <a:ea typeface="Mada"/>
              <a:cs typeface="Mada"/>
              <a:sym typeface="Mada"/>
            </a:endParaRPr>
          </a:p>
        </p:txBody>
      </p:sp>
      <p:sp>
        <p:nvSpPr>
          <p:cNvPr id="175" name="Google Shape;175;p19"/>
          <p:cNvSpPr/>
          <p:nvPr/>
        </p:nvSpPr>
        <p:spPr>
          <a:xfrm>
            <a:off x="649340" y="3887715"/>
            <a:ext cx="2889600" cy="333600"/>
          </a:xfrm>
          <a:prstGeom prst="rect">
            <a:avLst/>
          </a:prstGeom>
          <a:noFill/>
          <a:ln cap="flat" cmpd="sng" w="19050">
            <a:solidFill>
              <a:schemeClr val="accent2"/>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Primary</a:t>
            </a:r>
            <a:r>
              <a:rPr b="1" lang="ar" sz="1600">
                <a:latin typeface="Mada"/>
                <a:ea typeface="Mada"/>
                <a:cs typeface="Mada"/>
                <a:sym typeface="Mada"/>
              </a:rPr>
              <a:t> causes </a:t>
            </a:r>
            <a:endParaRPr b="1" sz="1600">
              <a:latin typeface="Mada"/>
              <a:ea typeface="Mada"/>
              <a:cs typeface="Mada"/>
              <a:sym typeface="Mada"/>
            </a:endParaRPr>
          </a:p>
        </p:txBody>
      </p:sp>
      <p:sp>
        <p:nvSpPr>
          <p:cNvPr id="176" name="Google Shape;176;p19"/>
          <p:cNvSpPr/>
          <p:nvPr/>
        </p:nvSpPr>
        <p:spPr>
          <a:xfrm>
            <a:off x="643690" y="6075002"/>
            <a:ext cx="2889600" cy="333600"/>
          </a:xfrm>
          <a:prstGeom prst="rect">
            <a:avLst/>
          </a:prstGeom>
          <a:noFill/>
          <a:ln cap="flat" cmpd="sng" w="19050">
            <a:solidFill>
              <a:schemeClr val="accent2"/>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latin typeface="Mada"/>
                <a:ea typeface="Mada"/>
                <a:cs typeface="Mada"/>
                <a:sym typeface="Mada"/>
              </a:rPr>
              <a:t>secondary</a:t>
            </a:r>
            <a:r>
              <a:rPr b="1" lang="ar" sz="1600">
                <a:latin typeface="Mada"/>
                <a:ea typeface="Mada"/>
                <a:cs typeface="Mada"/>
                <a:sym typeface="Mada"/>
              </a:rPr>
              <a:t> causes </a:t>
            </a:r>
            <a:endParaRPr b="1" sz="1600">
              <a:latin typeface="Mada"/>
              <a:ea typeface="Mada"/>
              <a:cs typeface="Mada"/>
              <a:sym typeface="Mada"/>
            </a:endParaRPr>
          </a:p>
        </p:txBody>
      </p:sp>
      <p:sp>
        <p:nvSpPr>
          <p:cNvPr id="177" name="Google Shape;177;p19"/>
          <p:cNvSpPr/>
          <p:nvPr/>
        </p:nvSpPr>
        <p:spPr>
          <a:xfrm>
            <a:off x="643700" y="7190115"/>
            <a:ext cx="2889600" cy="4122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membranoproliferative glomerulonephritis (MPGN)</a:t>
            </a:r>
            <a:endParaRPr sz="1200">
              <a:latin typeface="Mada"/>
              <a:ea typeface="Mada"/>
              <a:cs typeface="Mada"/>
              <a:sym typeface="Mada"/>
            </a:endParaRPr>
          </a:p>
        </p:txBody>
      </p:sp>
      <p:sp>
        <p:nvSpPr>
          <p:cNvPr id="178" name="Google Shape;178;p19"/>
          <p:cNvSpPr/>
          <p:nvPr/>
        </p:nvSpPr>
        <p:spPr>
          <a:xfrm>
            <a:off x="643690" y="6632565"/>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IgA nephropathy</a:t>
            </a:r>
            <a:endParaRPr sz="1200">
              <a:latin typeface="Mada"/>
              <a:ea typeface="Mada"/>
              <a:cs typeface="Mada"/>
              <a:sym typeface="Mada"/>
            </a:endParaRPr>
          </a:p>
        </p:txBody>
      </p:sp>
      <p:cxnSp>
        <p:nvCxnSpPr>
          <p:cNvPr id="179" name="Google Shape;179;p19"/>
          <p:cNvCxnSpPr>
            <a:stCxn id="153" idx="1"/>
            <a:endCxn id="177" idx="1"/>
          </p:cNvCxnSpPr>
          <p:nvPr/>
        </p:nvCxnSpPr>
        <p:spPr>
          <a:xfrm flipH="1">
            <a:off x="643652" y="3328752"/>
            <a:ext cx="5700" cy="4067400"/>
          </a:xfrm>
          <a:prstGeom prst="bentConnector3">
            <a:avLst>
              <a:gd fmla="val 4276790" name="adj1"/>
            </a:avLst>
          </a:prstGeom>
          <a:noFill/>
          <a:ln cap="flat" cmpd="sng" w="9525">
            <a:solidFill>
              <a:srgbClr val="FFE599"/>
            </a:solidFill>
            <a:prstDash val="solid"/>
            <a:round/>
            <a:headEnd len="med" w="med" type="diamond"/>
            <a:tailEnd len="med" w="med" type="diamond"/>
          </a:ln>
        </p:spPr>
      </p:cxnSp>
      <p:cxnSp>
        <p:nvCxnSpPr>
          <p:cNvPr id="180" name="Google Shape;180;p19"/>
          <p:cNvCxnSpPr>
            <a:stCxn id="153" idx="1"/>
            <a:endCxn id="178" idx="1"/>
          </p:cNvCxnSpPr>
          <p:nvPr/>
        </p:nvCxnSpPr>
        <p:spPr>
          <a:xfrm flipH="1">
            <a:off x="643652" y="3328752"/>
            <a:ext cx="5700" cy="3470700"/>
          </a:xfrm>
          <a:prstGeom prst="bentConnector3">
            <a:avLst>
              <a:gd fmla="val 4276974" name="adj1"/>
            </a:avLst>
          </a:prstGeom>
          <a:noFill/>
          <a:ln cap="flat" cmpd="sng" w="9525">
            <a:solidFill>
              <a:srgbClr val="FFE599"/>
            </a:solidFill>
            <a:prstDash val="solid"/>
            <a:round/>
            <a:headEnd len="med" w="med" type="diamond"/>
            <a:tailEnd len="med" w="med" type="diamond"/>
          </a:ln>
        </p:spPr>
      </p:cxnSp>
      <p:sp>
        <p:nvSpPr>
          <p:cNvPr id="181" name="Google Shape;181;p19"/>
          <p:cNvSpPr/>
          <p:nvPr/>
        </p:nvSpPr>
        <p:spPr>
          <a:xfrm>
            <a:off x="3779990" y="4962352"/>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Lupus nephritis </a:t>
            </a:r>
            <a:endParaRPr sz="1200">
              <a:latin typeface="Mada"/>
              <a:ea typeface="Mada"/>
              <a:cs typeface="Mada"/>
              <a:sym typeface="Mada"/>
            </a:endParaRPr>
          </a:p>
        </p:txBody>
      </p:sp>
      <p:sp>
        <p:nvSpPr>
          <p:cNvPr id="182" name="Google Shape;182;p19"/>
          <p:cNvSpPr/>
          <p:nvPr/>
        </p:nvSpPr>
        <p:spPr>
          <a:xfrm>
            <a:off x="3788790" y="6084652"/>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 Anti-GBM (</a:t>
            </a:r>
            <a:r>
              <a:rPr lang="ar" sz="1200">
                <a:latin typeface="Mada"/>
                <a:ea typeface="Mada"/>
                <a:cs typeface="Mada"/>
                <a:sym typeface="Mada"/>
              </a:rPr>
              <a:t>Goodpasture's</a:t>
            </a:r>
            <a:r>
              <a:rPr lang="ar" sz="1200">
                <a:latin typeface="Mada"/>
                <a:ea typeface="Mada"/>
                <a:cs typeface="Mada"/>
                <a:sym typeface="Mada"/>
              </a:rPr>
              <a:t> disease)</a:t>
            </a:r>
            <a:endParaRPr sz="1200">
              <a:latin typeface="Mada"/>
              <a:ea typeface="Mada"/>
              <a:cs typeface="Mada"/>
              <a:sym typeface="Mada"/>
            </a:endParaRPr>
          </a:p>
        </p:txBody>
      </p:sp>
      <p:sp>
        <p:nvSpPr>
          <p:cNvPr id="183" name="Google Shape;183;p19"/>
          <p:cNvSpPr/>
          <p:nvPr/>
        </p:nvSpPr>
        <p:spPr>
          <a:xfrm>
            <a:off x="3788790" y="7331202"/>
            <a:ext cx="2889600" cy="333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Membranoproliferative GN (MPGN)</a:t>
            </a:r>
            <a:endParaRPr sz="1200">
              <a:latin typeface="Mada"/>
              <a:ea typeface="Mada"/>
              <a:cs typeface="Mada"/>
              <a:sym typeface="Mada"/>
            </a:endParaRPr>
          </a:p>
        </p:txBody>
      </p:sp>
      <p:sp>
        <p:nvSpPr>
          <p:cNvPr id="184" name="Google Shape;184;p19"/>
          <p:cNvSpPr/>
          <p:nvPr/>
        </p:nvSpPr>
        <p:spPr>
          <a:xfrm>
            <a:off x="3788800" y="6632324"/>
            <a:ext cx="2889600" cy="450600"/>
          </a:xfrm>
          <a:prstGeom prst="rect">
            <a:avLst/>
          </a:prstGeom>
          <a:solidFill>
            <a:schemeClr val="lt1"/>
          </a:solidFill>
          <a:ln cap="flat" cmpd="sng" w="9525">
            <a:solidFill>
              <a:schemeClr val="accent3"/>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ANCA vasculitis ( e.g. Wegner’s Granulomatosis) </a:t>
            </a:r>
            <a:endParaRPr sz="1200">
              <a:latin typeface="Mada"/>
              <a:ea typeface="Mada"/>
              <a:cs typeface="Mada"/>
              <a:sym typeface="Mada"/>
            </a:endParaRPr>
          </a:p>
        </p:txBody>
      </p:sp>
      <p:cxnSp>
        <p:nvCxnSpPr>
          <p:cNvPr id="185" name="Google Shape;185;p19"/>
          <p:cNvCxnSpPr>
            <a:stCxn id="152" idx="3"/>
            <a:endCxn id="181" idx="3"/>
          </p:cNvCxnSpPr>
          <p:nvPr/>
        </p:nvCxnSpPr>
        <p:spPr>
          <a:xfrm flipH="1">
            <a:off x="6669484" y="3328752"/>
            <a:ext cx="10800" cy="1800300"/>
          </a:xfrm>
          <a:prstGeom prst="bentConnector3">
            <a:avLst>
              <a:gd fmla="val -2204861" name="adj1"/>
            </a:avLst>
          </a:prstGeom>
          <a:noFill/>
          <a:ln cap="flat" cmpd="sng" w="9525">
            <a:solidFill>
              <a:srgbClr val="FFE599"/>
            </a:solidFill>
            <a:prstDash val="solid"/>
            <a:round/>
            <a:headEnd len="med" w="med" type="diamond"/>
            <a:tailEnd len="med" w="med" type="diamond"/>
          </a:ln>
        </p:spPr>
      </p:cxnSp>
      <p:cxnSp>
        <p:nvCxnSpPr>
          <p:cNvPr id="186" name="Google Shape;186;p19"/>
          <p:cNvCxnSpPr>
            <a:stCxn id="152" idx="3"/>
            <a:endCxn id="182" idx="3"/>
          </p:cNvCxnSpPr>
          <p:nvPr/>
        </p:nvCxnSpPr>
        <p:spPr>
          <a:xfrm flipH="1">
            <a:off x="6678484" y="3328752"/>
            <a:ext cx="1800" cy="2922600"/>
          </a:xfrm>
          <a:prstGeom prst="bentConnector3">
            <a:avLst>
              <a:gd fmla="val -13229167" name="adj1"/>
            </a:avLst>
          </a:prstGeom>
          <a:noFill/>
          <a:ln cap="flat" cmpd="sng" w="9525">
            <a:solidFill>
              <a:srgbClr val="FFE599"/>
            </a:solidFill>
            <a:prstDash val="solid"/>
            <a:round/>
            <a:headEnd len="med" w="med" type="diamond"/>
            <a:tailEnd len="med" w="med" type="diamond"/>
          </a:ln>
        </p:spPr>
      </p:cxnSp>
      <p:cxnSp>
        <p:nvCxnSpPr>
          <p:cNvPr id="187" name="Google Shape;187;p19"/>
          <p:cNvCxnSpPr>
            <a:stCxn id="152" idx="3"/>
            <a:endCxn id="184" idx="3"/>
          </p:cNvCxnSpPr>
          <p:nvPr/>
        </p:nvCxnSpPr>
        <p:spPr>
          <a:xfrm flipH="1">
            <a:off x="6678484" y="3328752"/>
            <a:ext cx="1800" cy="3528900"/>
          </a:xfrm>
          <a:prstGeom prst="bentConnector3">
            <a:avLst>
              <a:gd fmla="val -13229167" name="adj1"/>
            </a:avLst>
          </a:prstGeom>
          <a:noFill/>
          <a:ln cap="flat" cmpd="sng" w="9525">
            <a:solidFill>
              <a:srgbClr val="FFE599"/>
            </a:solidFill>
            <a:prstDash val="solid"/>
            <a:round/>
            <a:headEnd len="med" w="med" type="diamond"/>
            <a:tailEnd len="med" w="med" type="diamond"/>
          </a:ln>
        </p:spPr>
      </p:cxnSp>
      <p:cxnSp>
        <p:nvCxnSpPr>
          <p:cNvPr id="188" name="Google Shape;188;p19"/>
          <p:cNvCxnSpPr>
            <a:stCxn id="152" idx="3"/>
            <a:endCxn id="183" idx="3"/>
          </p:cNvCxnSpPr>
          <p:nvPr/>
        </p:nvCxnSpPr>
        <p:spPr>
          <a:xfrm flipH="1">
            <a:off x="6678484" y="3328752"/>
            <a:ext cx="1800" cy="4169400"/>
          </a:xfrm>
          <a:prstGeom prst="bentConnector3">
            <a:avLst>
              <a:gd fmla="val -13229167" name="adj1"/>
            </a:avLst>
          </a:prstGeom>
          <a:noFill/>
          <a:ln cap="flat" cmpd="sng" w="9525">
            <a:solidFill>
              <a:srgbClr val="FFE599"/>
            </a:solidFill>
            <a:prstDash val="solid"/>
            <a:round/>
            <a:headEnd len="med" w="med" type="diamond"/>
            <a:tailEnd len="med" w="med" type="diamond"/>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0"/>
          <p:cNvSpPr txBox="1"/>
          <p:nvPr/>
        </p:nvSpPr>
        <p:spPr>
          <a:xfrm>
            <a:off x="284550" y="1377250"/>
            <a:ext cx="6990900" cy="2908500"/>
          </a:xfrm>
          <a:prstGeom prst="rect">
            <a:avLst/>
          </a:prstGeom>
          <a:noFill/>
          <a:ln cap="flat" cmpd="sng" w="19050">
            <a:solidFill>
              <a:schemeClr val="accent2"/>
            </a:solidFill>
            <a:prstDash val="dash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t/>
            </a:r>
            <a:endParaRPr sz="1200">
              <a:solidFill>
                <a:schemeClr val="dk1"/>
              </a:solidFill>
              <a:latin typeface="Mada"/>
              <a:ea typeface="Mada"/>
              <a:cs typeface="Mada"/>
              <a:sym typeface="Mada"/>
            </a:endParaRPr>
          </a:p>
          <a:p>
            <a:pPr indent="0" lvl="0" marL="0" rtl="0" algn="l">
              <a:spcBef>
                <a:spcPts val="1300"/>
              </a:spcBef>
              <a:spcAft>
                <a:spcPts val="0"/>
              </a:spcAft>
              <a:buNone/>
            </a:pPr>
            <a:r>
              <a:t/>
            </a:r>
            <a:endParaRPr sz="1200">
              <a:solidFill>
                <a:schemeClr val="dk1"/>
              </a:solidFill>
              <a:latin typeface="Mada"/>
              <a:ea typeface="Mada"/>
              <a:cs typeface="Mada"/>
              <a:sym typeface="Mada"/>
            </a:endParaRPr>
          </a:p>
          <a:p>
            <a:pPr indent="0" lvl="0" marL="0" rtl="0" algn="l">
              <a:spcBef>
                <a:spcPts val="1300"/>
              </a:spcBef>
              <a:spcAft>
                <a:spcPts val="0"/>
              </a:spcAft>
              <a:buNone/>
            </a:pPr>
            <a:r>
              <a:t/>
            </a:r>
            <a:endParaRPr sz="1200">
              <a:solidFill>
                <a:schemeClr val="dk1"/>
              </a:solidFill>
              <a:latin typeface="Mada"/>
              <a:ea typeface="Mada"/>
              <a:cs typeface="Mada"/>
              <a:sym typeface="Mada"/>
            </a:endParaRPr>
          </a:p>
          <a:p>
            <a:pPr indent="0" lvl="0" marL="0" rtl="0" algn="l">
              <a:spcBef>
                <a:spcPts val="1300"/>
              </a:spcBef>
              <a:spcAft>
                <a:spcPts val="0"/>
              </a:spcAft>
              <a:buNone/>
            </a:pPr>
            <a:r>
              <a:t/>
            </a:r>
            <a:endParaRPr sz="1200">
              <a:solidFill>
                <a:schemeClr val="dk1"/>
              </a:solidFill>
              <a:latin typeface="Mada"/>
              <a:ea typeface="Mada"/>
              <a:cs typeface="Mada"/>
              <a:sym typeface="Mada"/>
            </a:endParaRPr>
          </a:p>
          <a:p>
            <a:pPr indent="0" lvl="0" marL="0" rtl="0" algn="l">
              <a:spcBef>
                <a:spcPts val="1300"/>
              </a:spcBef>
              <a:spcAft>
                <a:spcPts val="0"/>
              </a:spcAft>
              <a:buNone/>
            </a:pPr>
            <a:r>
              <a:t/>
            </a:r>
            <a:endParaRPr sz="1200">
              <a:solidFill>
                <a:schemeClr val="dk1"/>
              </a:solidFill>
              <a:latin typeface="Mada"/>
              <a:ea typeface="Mada"/>
              <a:cs typeface="Mada"/>
              <a:sym typeface="Mada"/>
            </a:endParaRPr>
          </a:p>
          <a:p>
            <a:pPr indent="-234600" lvl="0" marL="388800" rtl="0" algn="l">
              <a:spcBef>
                <a:spcPts val="1300"/>
              </a:spcBef>
              <a:spcAft>
                <a:spcPts val="0"/>
              </a:spcAft>
              <a:buClr>
                <a:schemeClr val="dk1"/>
              </a:buClr>
              <a:buSzPts val="1200"/>
              <a:buFont typeface="Mada"/>
              <a:buChar char="●"/>
            </a:pPr>
            <a:r>
              <a:rPr b="1" lang="ar" sz="1200">
                <a:solidFill>
                  <a:schemeClr val="dk1"/>
                </a:solidFill>
                <a:latin typeface="Mada"/>
                <a:ea typeface="Mada"/>
                <a:cs typeface="Mada"/>
                <a:sym typeface="Mada"/>
              </a:rPr>
              <a:t>Podocytes </a:t>
            </a:r>
            <a:r>
              <a:rPr lang="ar" sz="1200">
                <a:solidFill>
                  <a:schemeClr val="dk1"/>
                </a:solidFill>
                <a:latin typeface="Mada"/>
                <a:ea typeface="Mada"/>
                <a:cs typeface="Mada"/>
                <a:sym typeface="Mada"/>
              </a:rPr>
              <a:t>abnormality is the primary finding</a:t>
            </a:r>
            <a:endParaRPr sz="1200">
              <a:solidFill>
                <a:schemeClr val="dk1"/>
              </a:solidFill>
              <a:latin typeface="Mada"/>
              <a:ea typeface="Mada"/>
              <a:cs typeface="Mada"/>
              <a:sym typeface="Mada"/>
            </a:endParaRPr>
          </a:p>
          <a:p>
            <a:pPr indent="-234600" lvl="0" marL="388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Podocytes will sustain a structural dysfunction; making them </a:t>
            </a:r>
            <a:r>
              <a:rPr b="1" lang="ar" sz="1200">
                <a:solidFill>
                  <a:schemeClr val="dk1"/>
                </a:solidFill>
                <a:latin typeface="Mada"/>
                <a:ea typeface="Mada"/>
                <a:cs typeface="Mada"/>
                <a:sym typeface="Mada"/>
              </a:rPr>
              <a:t>lose their Foot-processes</a:t>
            </a:r>
            <a:r>
              <a:rPr lang="ar" sz="1200">
                <a:solidFill>
                  <a:schemeClr val="dk1"/>
                </a:solidFill>
                <a:latin typeface="Mada"/>
                <a:ea typeface="Mada"/>
                <a:cs typeface="Mada"/>
                <a:sym typeface="Mada"/>
              </a:rPr>
              <a:t> (called : </a:t>
            </a:r>
            <a:r>
              <a:rPr b="1" lang="ar" sz="1200">
                <a:solidFill>
                  <a:schemeClr val="dk1"/>
                </a:solidFill>
                <a:latin typeface="Mada"/>
                <a:ea typeface="Mada"/>
                <a:cs typeface="Mada"/>
                <a:sym typeface="Mada"/>
              </a:rPr>
              <a:t>foot process effacement</a:t>
            </a:r>
            <a:r>
              <a:rPr lang="ar" sz="1200">
                <a:solidFill>
                  <a:schemeClr val="dk1"/>
                </a:solidFill>
                <a:latin typeface="Mada"/>
                <a:ea typeface="Mada"/>
                <a:cs typeface="Mada"/>
                <a:sym typeface="Mada"/>
              </a:rPr>
              <a:t>), while their cells bodies remains intact. This pathology makes Glom capillary wall becomes </a:t>
            </a:r>
            <a:r>
              <a:rPr b="1" lang="ar" sz="1200">
                <a:solidFill>
                  <a:schemeClr val="dk1"/>
                </a:solidFill>
                <a:latin typeface="Mada"/>
                <a:ea typeface="Mada"/>
                <a:cs typeface="Mada"/>
                <a:sym typeface="Mada"/>
              </a:rPr>
              <a:t>permeable to Albumin.</a:t>
            </a:r>
            <a:endParaRPr b="1" sz="1200">
              <a:solidFill>
                <a:schemeClr val="dk1"/>
              </a:solidFill>
              <a:latin typeface="Mada"/>
              <a:ea typeface="Mada"/>
              <a:cs typeface="Mada"/>
              <a:sym typeface="Mada"/>
            </a:endParaRPr>
          </a:p>
          <a:p>
            <a:pPr indent="-234600" lvl="0" marL="388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This will lead to significant amount of protein appearing in the urine (</a:t>
            </a:r>
            <a:r>
              <a:rPr b="1" lang="ar" sz="1200">
                <a:solidFill>
                  <a:schemeClr val="dk1"/>
                </a:solidFill>
                <a:latin typeface="Mada"/>
                <a:ea typeface="Mada"/>
                <a:cs typeface="Mada"/>
                <a:sym typeface="Mada"/>
              </a:rPr>
              <a:t>Proteinuria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p:txBody>
      </p:sp>
      <p:sp>
        <p:nvSpPr>
          <p:cNvPr id="194" name="Google Shape;194;p20"/>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95" name="Google Shape;195;p20"/>
          <p:cNvSpPr txBox="1"/>
          <p:nvPr/>
        </p:nvSpPr>
        <p:spPr>
          <a:xfrm>
            <a:off x="215850" y="818226"/>
            <a:ext cx="49905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Pathological findings:</a:t>
            </a:r>
            <a:endParaRPr b="1" sz="2200">
              <a:solidFill>
                <a:schemeClr val="dk1"/>
              </a:solidFill>
              <a:highlight>
                <a:srgbClr val="FFF2CC"/>
              </a:highlight>
              <a:latin typeface="Mada"/>
              <a:ea typeface="Mada"/>
              <a:cs typeface="Mada"/>
              <a:sym typeface="Mada"/>
            </a:endParaRPr>
          </a:p>
        </p:txBody>
      </p:sp>
      <p:grpSp>
        <p:nvGrpSpPr>
          <p:cNvPr id="196" name="Google Shape;196;p20"/>
          <p:cNvGrpSpPr/>
          <p:nvPr/>
        </p:nvGrpSpPr>
        <p:grpSpPr>
          <a:xfrm>
            <a:off x="4050688" y="1461499"/>
            <a:ext cx="3142273" cy="1737007"/>
            <a:chOff x="4591772" y="2923322"/>
            <a:chExt cx="2661139" cy="1577950"/>
          </a:xfrm>
        </p:grpSpPr>
        <p:grpSp>
          <p:nvGrpSpPr>
            <p:cNvPr id="197" name="Google Shape;197;p20"/>
            <p:cNvGrpSpPr/>
            <p:nvPr/>
          </p:nvGrpSpPr>
          <p:grpSpPr>
            <a:xfrm>
              <a:off x="4591772" y="2923322"/>
              <a:ext cx="2661139" cy="1577950"/>
              <a:chOff x="389024" y="3437927"/>
              <a:chExt cx="2061301" cy="1379085"/>
            </a:xfrm>
          </p:grpSpPr>
          <p:sp>
            <p:nvSpPr>
              <p:cNvPr id="198" name="Google Shape;198;p20"/>
              <p:cNvSpPr/>
              <p:nvPr/>
            </p:nvSpPr>
            <p:spPr>
              <a:xfrm flipH="1">
                <a:off x="389025" y="3632337"/>
                <a:ext cx="2061300" cy="1184675"/>
              </a:xfrm>
              <a:prstGeom prst="flowChartProcess">
                <a:avLst/>
              </a:prstGeom>
              <a:solidFill>
                <a:srgbClr val="FFFFFF"/>
              </a:solidFill>
              <a:ln cap="flat" cmpd="sng" w="9525">
                <a:solidFill>
                  <a:srgbClr val="E0AD2B"/>
                </a:solidFill>
                <a:prstDash val="solid"/>
                <a:round/>
                <a:headEnd len="sm" w="sm" type="none"/>
                <a:tailEnd len="sm" w="sm" type="none"/>
              </a:ln>
            </p:spPr>
            <p:txBody>
              <a:bodyPr anchorCtr="0" anchor="t" bIns="75600" lIns="75600" spcFirstLastPara="1" rIns="75600" wrap="square" tIns="75600">
                <a:noAutofit/>
              </a:bodyPr>
              <a:lstStyle/>
              <a:p>
                <a:pPr indent="0" lvl="0" marL="0" rtl="0" algn="l">
                  <a:spcBef>
                    <a:spcPts val="0"/>
                  </a:spcBef>
                  <a:spcAft>
                    <a:spcPts val="1300"/>
                  </a:spcAft>
                  <a:buNone/>
                </a:pPr>
                <a:r>
                  <a:t/>
                </a:r>
                <a:endParaRPr sz="600">
                  <a:solidFill>
                    <a:srgbClr val="3F5378"/>
                  </a:solidFill>
                  <a:latin typeface="Mada"/>
                  <a:ea typeface="Mada"/>
                  <a:cs typeface="Mada"/>
                  <a:sym typeface="Mada"/>
                </a:endParaRPr>
              </a:p>
            </p:txBody>
          </p:sp>
          <p:pic>
            <p:nvPicPr>
              <p:cNvPr id="199" name="Google Shape;199;p20"/>
              <p:cNvPicPr preferRelativeResize="0"/>
              <p:nvPr/>
            </p:nvPicPr>
            <p:blipFill rotWithShape="1">
              <a:blip r:embed="rId3">
                <a:alphaModFix/>
              </a:blip>
              <a:srcRect b="24975" l="49725" r="12646" t="29196"/>
              <a:stretch/>
            </p:blipFill>
            <p:spPr>
              <a:xfrm>
                <a:off x="438587" y="3715393"/>
                <a:ext cx="1138200" cy="1016700"/>
              </a:xfrm>
              <a:prstGeom prst="rect">
                <a:avLst/>
              </a:prstGeom>
              <a:noFill/>
              <a:ln>
                <a:noFill/>
              </a:ln>
            </p:spPr>
          </p:pic>
          <p:sp>
            <p:nvSpPr>
              <p:cNvPr id="200" name="Google Shape;200;p20"/>
              <p:cNvSpPr/>
              <p:nvPr/>
            </p:nvSpPr>
            <p:spPr>
              <a:xfrm>
                <a:off x="389024" y="3437927"/>
                <a:ext cx="2061300" cy="231900"/>
              </a:xfrm>
              <a:prstGeom prst="round2SameRect">
                <a:avLst>
                  <a:gd fmla="val 16667" name="adj1"/>
                  <a:gd fmla="val 0" name="adj2"/>
                </a:avLst>
              </a:prstGeom>
              <a:solidFill>
                <a:srgbClr val="E0AD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Diffuse Foot Processes Effacement</a:t>
                </a:r>
                <a:endParaRPr b="1" sz="1200">
                  <a:solidFill>
                    <a:srgbClr val="FFFFFF"/>
                  </a:solidFill>
                  <a:latin typeface="Mada"/>
                  <a:ea typeface="Mada"/>
                  <a:cs typeface="Mada"/>
                  <a:sym typeface="Mada"/>
                </a:endParaRPr>
              </a:p>
            </p:txBody>
          </p:sp>
        </p:grpSp>
        <p:pic>
          <p:nvPicPr>
            <p:cNvPr id="201" name="Google Shape;201;p20"/>
            <p:cNvPicPr preferRelativeResize="0"/>
            <p:nvPr/>
          </p:nvPicPr>
          <p:blipFill rotWithShape="1">
            <a:blip r:embed="rId4">
              <a:alphaModFix/>
            </a:blip>
            <a:srcRect b="3879" l="46930" r="4955" t="13043"/>
            <a:stretch/>
          </p:blipFill>
          <p:spPr>
            <a:xfrm>
              <a:off x="6109743" y="3383223"/>
              <a:ext cx="1108500" cy="942900"/>
            </a:xfrm>
            <a:prstGeom prst="rect">
              <a:avLst/>
            </a:prstGeom>
            <a:noFill/>
            <a:ln>
              <a:noFill/>
            </a:ln>
          </p:spPr>
        </p:pic>
      </p:grpSp>
      <p:grpSp>
        <p:nvGrpSpPr>
          <p:cNvPr id="202" name="Google Shape;202;p20"/>
          <p:cNvGrpSpPr/>
          <p:nvPr/>
        </p:nvGrpSpPr>
        <p:grpSpPr>
          <a:xfrm>
            <a:off x="393321" y="1424017"/>
            <a:ext cx="3142284" cy="1736967"/>
            <a:chOff x="420909" y="2305658"/>
            <a:chExt cx="2399972" cy="1524993"/>
          </a:xfrm>
        </p:grpSpPr>
        <p:grpSp>
          <p:nvGrpSpPr>
            <p:cNvPr id="203" name="Google Shape;203;p20"/>
            <p:cNvGrpSpPr/>
            <p:nvPr/>
          </p:nvGrpSpPr>
          <p:grpSpPr>
            <a:xfrm>
              <a:off x="420909" y="2305658"/>
              <a:ext cx="2399972" cy="1524993"/>
              <a:chOff x="389024" y="1785389"/>
              <a:chExt cx="2061301" cy="1379085"/>
            </a:xfrm>
          </p:grpSpPr>
          <p:sp>
            <p:nvSpPr>
              <p:cNvPr id="204" name="Google Shape;204;p20"/>
              <p:cNvSpPr/>
              <p:nvPr/>
            </p:nvSpPr>
            <p:spPr>
              <a:xfrm flipH="1">
                <a:off x="389025" y="1979800"/>
                <a:ext cx="2061300" cy="1184675"/>
              </a:xfrm>
              <a:prstGeom prst="flowChartProcess">
                <a:avLst/>
              </a:prstGeom>
              <a:solidFill>
                <a:srgbClr val="FFFFFF"/>
              </a:solidFill>
              <a:ln cap="flat" cmpd="sng" w="9525">
                <a:solidFill>
                  <a:srgbClr val="E0AD2B"/>
                </a:solidFill>
                <a:prstDash val="solid"/>
                <a:round/>
                <a:headEnd len="sm" w="sm" type="none"/>
                <a:tailEnd len="sm" w="sm" type="none"/>
              </a:ln>
            </p:spPr>
            <p:txBody>
              <a:bodyPr anchorCtr="0" anchor="t" bIns="75600" lIns="75600" spcFirstLastPara="1" rIns="75600" wrap="square" tIns="75600">
                <a:noAutofit/>
              </a:bodyPr>
              <a:lstStyle/>
              <a:p>
                <a:pPr indent="0" lvl="0" marL="0" rtl="0" algn="l">
                  <a:spcBef>
                    <a:spcPts val="0"/>
                  </a:spcBef>
                  <a:spcAft>
                    <a:spcPts val="1300"/>
                  </a:spcAft>
                  <a:buNone/>
                </a:pPr>
                <a:r>
                  <a:t/>
                </a:r>
                <a:endParaRPr sz="600">
                  <a:solidFill>
                    <a:srgbClr val="3F5378"/>
                  </a:solidFill>
                  <a:latin typeface="Mada"/>
                  <a:ea typeface="Mada"/>
                  <a:cs typeface="Mada"/>
                  <a:sym typeface="Mada"/>
                </a:endParaRPr>
              </a:p>
            </p:txBody>
          </p:sp>
          <p:sp>
            <p:nvSpPr>
              <p:cNvPr id="205" name="Google Shape;205;p20"/>
              <p:cNvSpPr/>
              <p:nvPr/>
            </p:nvSpPr>
            <p:spPr>
              <a:xfrm>
                <a:off x="389024" y="1785389"/>
                <a:ext cx="2061300" cy="231900"/>
              </a:xfrm>
              <a:prstGeom prst="round2SameRect">
                <a:avLst>
                  <a:gd fmla="val 16667" name="adj1"/>
                  <a:gd fmla="val 0" name="adj2"/>
                </a:avLst>
              </a:prstGeom>
              <a:solidFill>
                <a:srgbClr val="E0AD2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300">
                    <a:solidFill>
                      <a:srgbClr val="FFFFFF"/>
                    </a:solidFill>
                    <a:latin typeface="Mada"/>
                    <a:ea typeface="Mada"/>
                    <a:cs typeface="Mada"/>
                    <a:sym typeface="Mada"/>
                  </a:rPr>
                  <a:t>Normal foot processes</a:t>
                </a:r>
                <a:endParaRPr b="1" sz="1300">
                  <a:solidFill>
                    <a:srgbClr val="FFFFFF"/>
                  </a:solidFill>
                  <a:latin typeface="Mada"/>
                  <a:ea typeface="Mada"/>
                  <a:cs typeface="Mada"/>
                  <a:sym typeface="Mada"/>
                </a:endParaRPr>
              </a:p>
            </p:txBody>
          </p:sp>
          <p:pic>
            <p:nvPicPr>
              <p:cNvPr id="206" name="Google Shape;206;p20"/>
              <p:cNvPicPr preferRelativeResize="0"/>
              <p:nvPr/>
            </p:nvPicPr>
            <p:blipFill rotWithShape="1">
              <a:blip r:embed="rId3">
                <a:alphaModFix/>
              </a:blip>
              <a:srcRect b="21762" l="9742" r="52628" t="28845"/>
              <a:stretch/>
            </p:blipFill>
            <p:spPr>
              <a:xfrm>
                <a:off x="425358" y="2083057"/>
                <a:ext cx="1099500" cy="1035600"/>
              </a:xfrm>
              <a:prstGeom prst="rect">
                <a:avLst/>
              </a:prstGeom>
              <a:noFill/>
              <a:ln>
                <a:noFill/>
              </a:ln>
            </p:spPr>
          </p:pic>
        </p:grpSp>
        <p:pic>
          <p:nvPicPr>
            <p:cNvPr id="207" name="Google Shape;207;p20"/>
            <p:cNvPicPr preferRelativeResize="0"/>
            <p:nvPr/>
          </p:nvPicPr>
          <p:blipFill rotWithShape="1">
            <a:blip r:embed="rId4">
              <a:alphaModFix/>
            </a:blip>
            <a:srcRect b="3877" l="3241" r="55200" t="12726"/>
            <a:stretch/>
          </p:blipFill>
          <p:spPr>
            <a:xfrm>
              <a:off x="1743350" y="2683775"/>
              <a:ext cx="1053900" cy="1041300"/>
            </a:xfrm>
            <a:prstGeom prst="rect">
              <a:avLst/>
            </a:prstGeom>
            <a:noFill/>
            <a:ln>
              <a:noFill/>
            </a:ln>
          </p:spPr>
        </p:pic>
      </p:grpSp>
      <p:sp>
        <p:nvSpPr>
          <p:cNvPr id="208" name="Google Shape;208;p20"/>
          <p:cNvSpPr txBox="1"/>
          <p:nvPr/>
        </p:nvSpPr>
        <p:spPr>
          <a:xfrm>
            <a:off x="215850" y="4285751"/>
            <a:ext cx="49905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Pathophysiology:</a:t>
            </a:r>
            <a:endParaRPr b="1" sz="2200">
              <a:solidFill>
                <a:schemeClr val="dk1"/>
              </a:solidFill>
              <a:highlight>
                <a:srgbClr val="FFF2CC"/>
              </a:highlight>
              <a:latin typeface="Mada"/>
              <a:ea typeface="Mada"/>
              <a:cs typeface="Mada"/>
              <a:sym typeface="Mada"/>
            </a:endParaRPr>
          </a:p>
        </p:txBody>
      </p:sp>
      <p:sp>
        <p:nvSpPr>
          <p:cNvPr id="209" name="Google Shape;209;p20"/>
          <p:cNvSpPr txBox="1"/>
          <p:nvPr/>
        </p:nvSpPr>
        <p:spPr>
          <a:xfrm>
            <a:off x="215850" y="5752100"/>
            <a:ext cx="62976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Important definitions about Proteinuria: </a:t>
            </a:r>
            <a:endParaRPr sz="2200">
              <a:solidFill>
                <a:schemeClr val="dk1"/>
              </a:solidFill>
              <a:highlight>
                <a:schemeClr val="accent5"/>
              </a:highlight>
              <a:latin typeface="Mada"/>
              <a:ea typeface="Mada"/>
              <a:cs typeface="Mada"/>
              <a:sym typeface="Mada"/>
            </a:endParaRPr>
          </a:p>
        </p:txBody>
      </p:sp>
      <p:sp>
        <p:nvSpPr>
          <p:cNvPr id="210" name="Google Shape;210;p20"/>
          <p:cNvSpPr txBox="1"/>
          <p:nvPr/>
        </p:nvSpPr>
        <p:spPr>
          <a:xfrm>
            <a:off x="215850" y="6202701"/>
            <a:ext cx="7152600" cy="322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ar" sz="1200">
                <a:solidFill>
                  <a:schemeClr val="dk1"/>
                </a:solidFill>
                <a:latin typeface="Mada"/>
                <a:ea typeface="Mada"/>
                <a:cs typeface="Mada"/>
                <a:sym typeface="Mada"/>
              </a:rPr>
              <a:t>How many milligrams of proteins are </a:t>
            </a:r>
            <a:r>
              <a:rPr b="1" lang="ar" sz="1200">
                <a:solidFill>
                  <a:schemeClr val="dk1"/>
                </a:solidFill>
                <a:latin typeface="Mada"/>
                <a:ea typeface="Mada"/>
                <a:cs typeface="Mada"/>
                <a:sym typeface="Mada"/>
              </a:rPr>
              <a:t>normally </a:t>
            </a:r>
            <a:r>
              <a:rPr lang="ar" sz="1200">
                <a:solidFill>
                  <a:schemeClr val="dk1"/>
                </a:solidFill>
                <a:latin typeface="Mada"/>
                <a:ea typeface="Mada"/>
                <a:cs typeface="Mada"/>
                <a:sym typeface="Mada"/>
              </a:rPr>
              <a:t>secreted in the urine per-day? </a:t>
            </a:r>
            <a:endParaRPr sz="1200">
              <a:solidFill>
                <a:schemeClr val="dk1"/>
              </a:solidFill>
              <a:latin typeface="Mada"/>
              <a:ea typeface="Mada"/>
              <a:cs typeface="Mada"/>
              <a:sym typeface="Mada"/>
            </a:endParaRPr>
          </a:p>
          <a:p>
            <a:pPr indent="-304800" lvl="0" marL="457200" rtl="0" algn="l">
              <a:lnSpc>
                <a:spcPct val="115000"/>
              </a:lnSpc>
              <a:spcBef>
                <a:spcPts val="600"/>
              </a:spcBef>
              <a:spcAft>
                <a:spcPts val="0"/>
              </a:spcAft>
              <a:buSzPts val="1200"/>
              <a:buFont typeface="Mada"/>
              <a:buChar char="●"/>
            </a:pPr>
            <a:r>
              <a:rPr b="1" lang="ar" sz="1200">
                <a:solidFill>
                  <a:srgbClr val="CC0000"/>
                </a:solidFill>
                <a:latin typeface="Mada"/>
                <a:ea typeface="Mada"/>
                <a:cs typeface="Mada"/>
                <a:sym typeface="Mada"/>
              </a:rPr>
              <a:t>&lt; 150 mg/day of all kinds of proteins</a:t>
            </a:r>
            <a:r>
              <a:rPr lang="ar" sz="1200">
                <a:solidFill>
                  <a:srgbClr val="CC0000"/>
                </a:solidFill>
                <a:latin typeface="Mada"/>
                <a:ea typeface="Mada"/>
                <a:cs typeface="Mada"/>
                <a:sym typeface="Mada"/>
              </a:rPr>
              <a:t>.</a:t>
            </a:r>
            <a:r>
              <a:rPr lang="ar" sz="1200">
                <a:solidFill>
                  <a:schemeClr val="dk1"/>
                </a:solidFill>
                <a:latin typeface="Mada"/>
                <a:ea typeface="Mada"/>
                <a:cs typeface="Mada"/>
                <a:sym typeface="Mada"/>
              </a:rPr>
              <a:t> (albumin &amp; non-albumin proteins), o</a:t>
            </a:r>
            <a:r>
              <a:rPr lang="ar" sz="1200">
                <a:latin typeface="Mada"/>
                <a:ea typeface="Mada"/>
                <a:cs typeface="Mada"/>
                <a:sym typeface="Mada"/>
              </a:rPr>
              <a:t>n average;</a:t>
            </a:r>
            <a:r>
              <a:rPr lang="ar" sz="1200">
                <a:latin typeface="Mada"/>
                <a:ea typeface="Mada"/>
                <a:cs typeface="Mada"/>
                <a:sym typeface="Mada"/>
              </a:rPr>
              <a:t> </a:t>
            </a:r>
            <a:r>
              <a:rPr b="1" lang="ar" sz="1200">
                <a:latin typeface="Mada"/>
                <a:ea typeface="Mada"/>
                <a:cs typeface="Mada"/>
                <a:sym typeface="Mada"/>
              </a:rPr>
              <a:t>4-7 mg/day</a:t>
            </a:r>
            <a:r>
              <a:rPr b="1" baseline="30000" lang="ar" sz="1200">
                <a:latin typeface="Mada"/>
                <a:ea typeface="Mada"/>
                <a:cs typeface="Mada"/>
                <a:sym typeface="Mada"/>
              </a:rPr>
              <a:t>1,2</a:t>
            </a:r>
            <a:r>
              <a:rPr b="1" lang="ar" sz="1200">
                <a:solidFill>
                  <a:schemeClr val="dk1"/>
                </a:solidFill>
                <a:latin typeface="Mada"/>
                <a:ea typeface="Mada"/>
                <a:cs typeface="Mada"/>
                <a:sym typeface="Mada"/>
              </a:rPr>
              <a:t> out the 150mg/Day is Albumin,</a:t>
            </a:r>
            <a:r>
              <a:rPr lang="ar" sz="1200">
                <a:solidFill>
                  <a:schemeClr val="dk1"/>
                </a:solidFill>
                <a:latin typeface="Mada"/>
                <a:ea typeface="Mada"/>
                <a:cs typeface="Mada"/>
                <a:sym typeface="Mada"/>
              </a:rPr>
              <a:t> the remaining is Non Albumin proteins.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Proteinuria &gt; 150 mg/day</a:t>
            </a:r>
            <a:r>
              <a:rPr lang="ar" sz="1200">
                <a:solidFill>
                  <a:schemeClr val="dk1"/>
                </a:solidFill>
                <a:latin typeface="Mada"/>
                <a:ea typeface="Mada"/>
                <a:cs typeface="Mada"/>
                <a:sym typeface="Mada"/>
              </a:rPr>
              <a:t> is a pathological indicator and is </a:t>
            </a:r>
            <a:r>
              <a:rPr lang="ar" sz="1200" u="sng">
                <a:solidFill>
                  <a:schemeClr val="dk1"/>
                </a:solidFill>
                <a:latin typeface="Mada"/>
                <a:ea typeface="Mada"/>
                <a:cs typeface="Mada"/>
                <a:sym typeface="Mada"/>
              </a:rPr>
              <a:t>usually made of Albumin in Glomerular diseases</a:t>
            </a:r>
            <a:endParaRPr sz="1200" u="sng">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If Albumin urinary secretion : </a:t>
            </a:r>
            <a:r>
              <a:rPr b="1" lang="ar" sz="1200">
                <a:solidFill>
                  <a:schemeClr val="dk1"/>
                </a:solidFill>
                <a:latin typeface="Mada"/>
                <a:ea typeface="Mada"/>
                <a:cs typeface="Mada"/>
                <a:sym typeface="Mada"/>
              </a:rPr>
              <a:t>30-300 mg/day </a:t>
            </a:r>
            <a:r>
              <a:rPr lang="ar" sz="1200">
                <a:solidFill>
                  <a:schemeClr val="dk1"/>
                </a:solidFill>
                <a:latin typeface="Mada"/>
                <a:ea typeface="Mada"/>
                <a:cs typeface="Mada"/>
                <a:sym typeface="Mada"/>
              </a:rPr>
              <a:t>is called Microalbuminuria  </a:t>
            </a:r>
            <a:r>
              <a:rPr lang="ar" sz="1200" u="sng">
                <a:solidFill>
                  <a:schemeClr val="dk1"/>
                </a:solidFill>
                <a:latin typeface="Mada"/>
                <a:ea typeface="Mada"/>
                <a:cs typeface="Mada"/>
                <a:sym typeface="Mada"/>
              </a:rPr>
              <a:t>(indicates early renal disease)</a:t>
            </a:r>
            <a:endParaRPr sz="1200" u="sng">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&gt; 300 to &lt; 3500 mg/ Day :</a:t>
            </a:r>
            <a:r>
              <a:rPr lang="ar" sz="1200">
                <a:solidFill>
                  <a:schemeClr val="dk1"/>
                </a:solidFill>
                <a:latin typeface="Mada"/>
                <a:ea typeface="Mada"/>
                <a:cs typeface="Mada"/>
                <a:sym typeface="Mada"/>
              </a:rPr>
              <a:t> overt proteinuria</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&gt; 3500 mg/ Day : </a:t>
            </a:r>
            <a:r>
              <a:rPr lang="ar" sz="1200">
                <a:solidFill>
                  <a:schemeClr val="dk1"/>
                </a:solidFill>
                <a:latin typeface="Mada"/>
                <a:ea typeface="Mada"/>
                <a:cs typeface="Mada"/>
                <a:sym typeface="Mada"/>
              </a:rPr>
              <a:t>Nephrotic range Proteinuria Or Heavy Proteinuria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In a healthy adult, how </a:t>
            </a:r>
            <a:r>
              <a:rPr lang="ar" sz="1200">
                <a:solidFill>
                  <a:srgbClr val="6AA84F"/>
                </a:solidFill>
                <a:latin typeface="Mada"/>
                <a:ea typeface="Mada"/>
                <a:cs typeface="Mada"/>
                <a:sym typeface="Mada"/>
              </a:rPr>
              <a:t>many grams of albumin does the liver make everyday? 10 g</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accent4"/>
              </a:buClr>
              <a:buSzPts val="1200"/>
              <a:buFont typeface="Mada"/>
              <a:buChar char="-"/>
            </a:pPr>
            <a:r>
              <a:rPr lang="ar" sz="1200">
                <a:solidFill>
                  <a:schemeClr val="accent4"/>
                </a:solidFill>
                <a:highlight>
                  <a:srgbClr val="FFFFFF"/>
                </a:highlight>
                <a:latin typeface="Mada"/>
                <a:ea typeface="Mada"/>
                <a:cs typeface="Mada"/>
                <a:sym typeface="Mada"/>
              </a:rPr>
              <a:t>Loss of urinary protein (largely albumin) of the order of 3.5 g or more daily in an adult may lead to hypoalbuminemia. Normal dietary protein intake in the UK is around 70 g daily and the normal liver can synthesize albumin at a rate of 10–12 g daily. </a:t>
            </a:r>
            <a:r>
              <a:rPr b="1" lang="ar" sz="1200">
                <a:solidFill>
                  <a:schemeClr val="accent4"/>
                </a:solidFill>
                <a:highlight>
                  <a:srgbClr val="FFFFFF"/>
                </a:highlight>
                <a:latin typeface="Mada"/>
                <a:ea typeface="Mada"/>
                <a:cs typeface="Mada"/>
                <a:sym typeface="Mada"/>
              </a:rPr>
              <a:t>How then does a daily urinary protein loss of 3.5 g result in hypoalbuminemia?</a:t>
            </a:r>
            <a:r>
              <a:rPr lang="ar" sz="1200">
                <a:solidFill>
                  <a:schemeClr val="accent4"/>
                </a:solidFill>
                <a:highlight>
                  <a:srgbClr val="FFFFFF"/>
                </a:highlight>
                <a:latin typeface="Mada"/>
                <a:ea typeface="Mada"/>
                <a:cs typeface="Mada"/>
                <a:sym typeface="Mada"/>
              </a:rPr>
              <a:t> This can be partly explained by increased catabolism of reabsorbed protein, largely albumin, in the proximal tubules, even though the rate of albumin synthesis is increased.</a:t>
            </a:r>
            <a:endParaRPr sz="1200">
              <a:solidFill>
                <a:schemeClr val="accent4"/>
              </a:solidFill>
              <a:latin typeface="Mada"/>
              <a:ea typeface="Mada"/>
              <a:cs typeface="Mada"/>
              <a:sym typeface="Mada"/>
            </a:endParaRPr>
          </a:p>
        </p:txBody>
      </p:sp>
      <p:sp>
        <p:nvSpPr>
          <p:cNvPr id="211" name="Google Shape;211;p20"/>
          <p:cNvSpPr txBox="1"/>
          <p:nvPr/>
        </p:nvSpPr>
        <p:spPr>
          <a:xfrm>
            <a:off x="0" y="9790275"/>
            <a:ext cx="7560000" cy="8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We can only detect it when it reaches 30 mg/day</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Some people extend the range to 15 mg</a:t>
            </a:r>
            <a:endParaRPr sz="1000">
              <a:solidFill>
                <a:srgbClr val="6AA84F"/>
              </a:solidFill>
              <a:latin typeface="Mada"/>
              <a:ea typeface="Mada"/>
              <a:cs typeface="Mada"/>
              <a:sym typeface="Mada"/>
            </a:endParaRPr>
          </a:p>
        </p:txBody>
      </p:sp>
      <p:sp>
        <p:nvSpPr>
          <p:cNvPr id="212" name="Google Shape;212;p20"/>
          <p:cNvSpPr txBox="1"/>
          <p:nvPr/>
        </p:nvSpPr>
        <p:spPr>
          <a:xfrm>
            <a:off x="1362724" y="750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Nephrotic syndrome</a:t>
            </a:r>
            <a:endParaRPr b="1" sz="2600">
              <a:latin typeface="Mada"/>
              <a:ea typeface="Mada"/>
              <a:cs typeface="Mada"/>
              <a:sym typeface="Mada"/>
            </a:endParaRPr>
          </a:p>
        </p:txBody>
      </p:sp>
      <p:sp>
        <p:nvSpPr>
          <p:cNvPr id="213" name="Google Shape;213;p20"/>
          <p:cNvSpPr txBox="1"/>
          <p:nvPr/>
        </p:nvSpPr>
        <p:spPr>
          <a:xfrm>
            <a:off x="215850" y="4756400"/>
            <a:ext cx="3990300" cy="104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6AA84F"/>
                </a:solidFill>
                <a:latin typeface="Mada"/>
                <a:ea typeface="Mada"/>
                <a:cs typeface="Mada"/>
                <a:sym typeface="Mada"/>
              </a:rPr>
              <a:t>Podocytes are negatively charged so they will </a:t>
            </a:r>
            <a:r>
              <a:rPr lang="ar" sz="1200">
                <a:solidFill>
                  <a:srgbClr val="6AA84F"/>
                </a:solidFill>
                <a:latin typeface="Mada"/>
                <a:ea typeface="Mada"/>
                <a:cs typeface="Mada"/>
                <a:sym typeface="Mada"/>
              </a:rPr>
              <a:t>repel</a:t>
            </a:r>
            <a:r>
              <a:rPr lang="ar" sz="1200">
                <a:solidFill>
                  <a:srgbClr val="6AA84F"/>
                </a:solidFill>
                <a:latin typeface="Mada"/>
                <a:ea typeface="Mada"/>
                <a:cs typeface="Mada"/>
                <a:sym typeface="Mada"/>
              </a:rPr>
              <a:t> the negatively charged albumin from appearing in the urine ,if they are effaced then albumin will find its way to appear in urine</a:t>
            </a:r>
            <a:endParaRPr sz="1200">
              <a:solidFill>
                <a:srgbClr val="6AA84F"/>
              </a:solidFill>
              <a:latin typeface="Mada"/>
              <a:ea typeface="Mada"/>
              <a:cs typeface="Mada"/>
              <a:sym typeface="Mada"/>
            </a:endParaRPr>
          </a:p>
        </p:txBody>
      </p:sp>
      <p:pic>
        <p:nvPicPr>
          <p:cNvPr id="214" name="Google Shape;214;p20"/>
          <p:cNvPicPr preferRelativeResize="0"/>
          <p:nvPr/>
        </p:nvPicPr>
        <p:blipFill>
          <a:blip r:embed="rId5">
            <a:alphaModFix/>
          </a:blip>
          <a:stretch>
            <a:fillRect/>
          </a:stretch>
        </p:blipFill>
        <p:spPr>
          <a:xfrm>
            <a:off x="4206150" y="4461213"/>
            <a:ext cx="2970450" cy="129088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1"/>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aphicFrame>
        <p:nvGraphicFramePr>
          <p:cNvPr id="220" name="Google Shape;220;p21"/>
          <p:cNvGraphicFramePr/>
          <p:nvPr/>
        </p:nvGraphicFramePr>
        <p:xfrm>
          <a:off x="190750" y="1369500"/>
          <a:ext cx="3000000" cy="3000000"/>
        </p:xfrm>
        <a:graphic>
          <a:graphicData uri="http://schemas.openxmlformats.org/drawingml/2006/table">
            <a:tbl>
              <a:tblPr>
                <a:noFill/>
                <a:tableStyleId>{1BE2BB91-AB88-4496-BE73-D5D1DABF2695}</a:tableStyleId>
              </a:tblPr>
              <a:tblGrid>
                <a:gridCol w="6459000"/>
              </a:tblGrid>
              <a:tr h="331625">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Heavy proteinuria (&gt;3.5g = &gt; 3500 mg</a:t>
                      </a:r>
                      <a:r>
                        <a:rPr lang="ar" sz="1200">
                          <a:latin typeface="Mada"/>
                          <a:ea typeface="Mada"/>
                          <a:cs typeface="Mada"/>
                          <a:sym typeface="Mada"/>
                        </a:rPr>
                        <a:t> “nephrotic range” per 24 hrs. of urine collection) </a:t>
                      </a:r>
                      <a:endParaRPr b="1" baseline="30000"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1625">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No RBCs </a:t>
                      </a:r>
                      <a:r>
                        <a:rPr lang="ar" sz="1200">
                          <a:latin typeface="Mada"/>
                          <a:ea typeface="Mada"/>
                          <a:cs typeface="Mada"/>
                          <a:sym typeface="Mada"/>
                        </a:rPr>
                        <a:t>(some times few RBCs are occasionally seen)</a:t>
                      </a:r>
                      <a:endParaRPr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1625">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 RBCs casts</a:t>
                      </a:r>
                      <a:endParaRPr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1625">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Fat (Lipiduria):</a:t>
                      </a:r>
                      <a:r>
                        <a:rPr lang="ar" sz="1200">
                          <a:latin typeface="Mada"/>
                          <a:ea typeface="Mada"/>
                          <a:cs typeface="Mada"/>
                          <a:sym typeface="Mada"/>
                        </a:rPr>
                        <a:t> Fatty casts, oval fat bodies &amp; fat droplets.</a:t>
                      </a:r>
                      <a:endParaRPr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31625">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 WBCs (few may be seen)</a:t>
                      </a:r>
                      <a:endParaRPr sz="12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aphicFrame>
        <p:nvGraphicFramePr>
          <p:cNvPr id="221" name="Google Shape;221;p21"/>
          <p:cNvGraphicFramePr/>
          <p:nvPr/>
        </p:nvGraphicFramePr>
        <p:xfrm>
          <a:off x="266950" y="3548712"/>
          <a:ext cx="3000000" cy="3000000"/>
        </p:xfrm>
        <a:graphic>
          <a:graphicData uri="http://schemas.openxmlformats.org/drawingml/2006/table">
            <a:tbl>
              <a:tblPr>
                <a:noFill/>
                <a:tableStyleId>{1BE2BB91-AB88-4496-BE73-D5D1DABF2695}</a:tableStyleId>
              </a:tblPr>
              <a:tblGrid>
                <a:gridCol w="6459000"/>
              </a:tblGrid>
              <a:tr h="320325">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Hypoalbuminemia (&lt;30 g/L)</a:t>
                      </a:r>
                      <a:r>
                        <a:rPr lang="ar" sz="1200">
                          <a:solidFill>
                            <a:schemeClr val="dk1"/>
                          </a:solidFill>
                          <a:latin typeface="Mada"/>
                          <a:ea typeface="Mada"/>
                          <a:cs typeface="Mada"/>
                          <a:sym typeface="Mada"/>
                        </a:rPr>
                        <a:t> the Normal serum Albumin level : 35-55g/L</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588675">
                <a:tc>
                  <a:txBody>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Hyperlipidemia</a:t>
                      </a:r>
                      <a:r>
                        <a:rPr lang="ar" sz="1200">
                          <a:solidFill>
                            <a:schemeClr val="dk1"/>
                          </a:solidFill>
                          <a:latin typeface="Mada"/>
                          <a:ea typeface="Mada"/>
                          <a:cs typeface="Mada"/>
                          <a:sym typeface="Mada"/>
                        </a:rPr>
                        <a:t> </a:t>
                      </a:r>
                      <a:r>
                        <a:rPr lang="ar" sz="1000">
                          <a:solidFill>
                            <a:srgbClr val="6AA84F"/>
                          </a:solidFill>
                          <a:latin typeface="Mada"/>
                          <a:ea typeface="Mada"/>
                          <a:cs typeface="Mada"/>
                          <a:sym typeface="Mada"/>
                        </a:rPr>
                        <a:t> Why? The liver is overworking and producing proteins to compensate for albumin loss. One of the proteins that will be manufactured by the liver is lipoprotein which is cholesterol carrier → increased lipoprotein → more cholesterol carried in the blood → hyperlipidemia.</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222" name="Google Shape;222;p21"/>
          <p:cNvSpPr txBox="1"/>
          <p:nvPr/>
        </p:nvSpPr>
        <p:spPr>
          <a:xfrm>
            <a:off x="190750" y="3099050"/>
            <a:ext cx="49905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Blood Analysis: </a:t>
            </a:r>
            <a:r>
              <a:rPr b="1" lang="ar" sz="1500">
                <a:solidFill>
                  <a:srgbClr val="0B5394"/>
                </a:solidFill>
                <a:latin typeface="Mada"/>
                <a:ea typeface="Mada"/>
                <a:cs typeface="Mada"/>
                <a:sym typeface="Mada"/>
              </a:rPr>
              <a:t> </a:t>
            </a:r>
            <a:endParaRPr b="1" sz="1500">
              <a:solidFill>
                <a:srgbClr val="0B5394"/>
              </a:solidFill>
              <a:latin typeface="Mada"/>
              <a:ea typeface="Mada"/>
              <a:cs typeface="Mada"/>
              <a:sym typeface="Mada"/>
            </a:endParaRPr>
          </a:p>
        </p:txBody>
      </p:sp>
      <p:sp>
        <p:nvSpPr>
          <p:cNvPr id="223" name="Google Shape;223;p21"/>
          <p:cNvSpPr txBox="1"/>
          <p:nvPr/>
        </p:nvSpPr>
        <p:spPr>
          <a:xfrm>
            <a:off x="190750" y="923975"/>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Urine Analysis: </a:t>
            </a:r>
            <a:r>
              <a:rPr b="1" lang="ar" sz="1500">
                <a:solidFill>
                  <a:srgbClr val="0B5394"/>
                </a:solidFill>
                <a:latin typeface="Mada"/>
                <a:ea typeface="Mada"/>
                <a:cs typeface="Mada"/>
                <a:sym typeface="Mada"/>
              </a:rPr>
              <a:t> </a:t>
            </a:r>
            <a:r>
              <a:rPr b="1" lang="ar" sz="1500">
                <a:solidFill>
                  <a:schemeClr val="accent4"/>
                </a:solidFill>
                <a:latin typeface="Mada"/>
                <a:ea typeface="Mada"/>
                <a:cs typeface="Mada"/>
                <a:sym typeface="Mada"/>
              </a:rPr>
              <a:t>the best initial test.</a:t>
            </a:r>
            <a:endParaRPr b="1" sz="1500">
              <a:solidFill>
                <a:schemeClr val="accent4"/>
              </a:solidFill>
              <a:latin typeface="Mada"/>
              <a:ea typeface="Mada"/>
              <a:cs typeface="Mada"/>
              <a:sym typeface="Mada"/>
            </a:endParaRPr>
          </a:p>
        </p:txBody>
      </p:sp>
      <p:sp>
        <p:nvSpPr>
          <p:cNvPr id="224" name="Google Shape;224;p21"/>
          <p:cNvSpPr txBox="1"/>
          <p:nvPr/>
        </p:nvSpPr>
        <p:spPr>
          <a:xfrm>
            <a:off x="190750" y="4469438"/>
            <a:ext cx="4990500" cy="477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Clinical presentation:</a:t>
            </a:r>
            <a:endParaRPr b="1" sz="2200">
              <a:solidFill>
                <a:schemeClr val="dk1"/>
              </a:solidFill>
              <a:highlight>
                <a:srgbClr val="FFF2CC"/>
              </a:highlight>
              <a:latin typeface="Mada"/>
              <a:ea typeface="Mada"/>
              <a:cs typeface="Mada"/>
              <a:sym typeface="Mada"/>
            </a:endParaRPr>
          </a:p>
        </p:txBody>
      </p:sp>
      <p:sp>
        <p:nvSpPr>
          <p:cNvPr id="225" name="Google Shape;225;p21"/>
          <p:cNvSpPr txBox="1"/>
          <p:nvPr/>
        </p:nvSpPr>
        <p:spPr>
          <a:xfrm>
            <a:off x="62100" y="9743200"/>
            <a:ext cx="7560000" cy="9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t>
            </a:r>
            <a:r>
              <a:rPr lang="ar" sz="1000">
                <a:solidFill>
                  <a:srgbClr val="6AA84F"/>
                </a:solidFill>
                <a:latin typeface="Mada"/>
                <a:ea typeface="Mada"/>
                <a:cs typeface="Mada"/>
                <a:sym typeface="Mada"/>
              </a:rPr>
              <a:t>- Especially in children after waking up. But after walking and playing during the day → gravity will pull the fluid down → it will disappear.</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Why do patients with nephrotic syndrome get pleural effusion and not pulmonary edema? The cause is that pulmonary cardiac circulation doesn’t depend on oncotic pressure (it is hydrostatic dependent ).</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The stomach and bowel is edematous  → no feeling of hunger.</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4- </a:t>
            </a:r>
            <a:r>
              <a:rPr lang="ar" sz="1000">
                <a:solidFill>
                  <a:srgbClr val="6AA84F"/>
                </a:solidFill>
                <a:latin typeface="Mada"/>
                <a:ea typeface="Mada"/>
                <a:cs typeface="Mada"/>
                <a:sym typeface="Mada"/>
              </a:rPr>
              <a:t>Peristalsis</a:t>
            </a:r>
            <a:r>
              <a:rPr lang="ar" sz="1000">
                <a:solidFill>
                  <a:srgbClr val="6AA84F"/>
                </a:solidFill>
                <a:latin typeface="Mada"/>
                <a:ea typeface="Mada"/>
                <a:cs typeface="Mada"/>
                <a:sym typeface="Mada"/>
              </a:rPr>
              <a:t> is impaired due to edema. </a:t>
            </a:r>
            <a:endParaRPr sz="1000">
              <a:solidFill>
                <a:srgbClr val="6AA84F"/>
              </a:solidFill>
              <a:latin typeface="Mada"/>
              <a:ea typeface="Mada"/>
              <a:cs typeface="Mada"/>
              <a:sym typeface="Mada"/>
            </a:endParaRPr>
          </a:p>
        </p:txBody>
      </p:sp>
      <p:pic>
        <p:nvPicPr>
          <p:cNvPr id="226" name="Google Shape;226;p21"/>
          <p:cNvPicPr preferRelativeResize="0"/>
          <p:nvPr/>
        </p:nvPicPr>
        <p:blipFill>
          <a:blip r:embed="rId3">
            <a:alphaModFix/>
          </a:blip>
          <a:stretch>
            <a:fillRect/>
          </a:stretch>
        </p:blipFill>
        <p:spPr>
          <a:xfrm>
            <a:off x="5536593" y="5164875"/>
            <a:ext cx="885508" cy="1082700"/>
          </a:xfrm>
          <a:prstGeom prst="rect">
            <a:avLst/>
          </a:prstGeom>
          <a:noFill/>
          <a:ln>
            <a:noFill/>
          </a:ln>
        </p:spPr>
      </p:pic>
      <p:pic>
        <p:nvPicPr>
          <p:cNvPr id="227" name="Google Shape;227;p21"/>
          <p:cNvPicPr preferRelativeResize="0"/>
          <p:nvPr/>
        </p:nvPicPr>
        <p:blipFill>
          <a:blip r:embed="rId4">
            <a:alphaModFix/>
          </a:blip>
          <a:stretch>
            <a:fillRect/>
          </a:stretch>
        </p:blipFill>
        <p:spPr>
          <a:xfrm>
            <a:off x="4043976" y="5164871"/>
            <a:ext cx="1091961" cy="1082700"/>
          </a:xfrm>
          <a:prstGeom prst="rect">
            <a:avLst/>
          </a:prstGeom>
          <a:noFill/>
          <a:ln>
            <a:noFill/>
          </a:ln>
        </p:spPr>
      </p:pic>
      <p:pic>
        <p:nvPicPr>
          <p:cNvPr id="228" name="Google Shape;228;p21"/>
          <p:cNvPicPr preferRelativeResize="0"/>
          <p:nvPr/>
        </p:nvPicPr>
        <p:blipFill>
          <a:blip r:embed="rId5">
            <a:alphaModFix/>
          </a:blip>
          <a:stretch>
            <a:fillRect/>
          </a:stretch>
        </p:blipFill>
        <p:spPr>
          <a:xfrm>
            <a:off x="2776796" y="5164875"/>
            <a:ext cx="937702" cy="1082700"/>
          </a:xfrm>
          <a:prstGeom prst="rect">
            <a:avLst/>
          </a:prstGeom>
          <a:noFill/>
          <a:ln>
            <a:noFill/>
          </a:ln>
        </p:spPr>
      </p:pic>
      <p:pic>
        <p:nvPicPr>
          <p:cNvPr id="229" name="Google Shape;229;p21"/>
          <p:cNvPicPr preferRelativeResize="0"/>
          <p:nvPr/>
        </p:nvPicPr>
        <p:blipFill>
          <a:blip r:embed="rId6">
            <a:alphaModFix/>
          </a:blip>
          <a:stretch>
            <a:fillRect/>
          </a:stretch>
        </p:blipFill>
        <p:spPr>
          <a:xfrm>
            <a:off x="1137898" y="5212416"/>
            <a:ext cx="1309402" cy="987600"/>
          </a:xfrm>
          <a:prstGeom prst="rect">
            <a:avLst/>
          </a:prstGeom>
          <a:noFill/>
          <a:ln>
            <a:noFill/>
          </a:ln>
        </p:spPr>
      </p:pic>
      <p:sp>
        <p:nvSpPr>
          <p:cNvPr id="230" name="Google Shape;230;p21"/>
          <p:cNvSpPr txBox="1"/>
          <p:nvPr/>
        </p:nvSpPr>
        <p:spPr>
          <a:xfrm>
            <a:off x="857950" y="6114400"/>
            <a:ext cx="1869300" cy="4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Periorbital edema</a:t>
            </a:r>
            <a:r>
              <a:rPr b="1" baseline="30000" lang="ar" sz="1200">
                <a:latin typeface="Mada"/>
                <a:ea typeface="Mada"/>
                <a:cs typeface="Mada"/>
                <a:sym typeface="Mada"/>
              </a:rPr>
              <a:t>1</a:t>
            </a:r>
            <a:endParaRPr b="1" sz="1200">
              <a:latin typeface="Mada"/>
              <a:ea typeface="Mada"/>
              <a:cs typeface="Mada"/>
              <a:sym typeface="Mada"/>
            </a:endParaRPr>
          </a:p>
        </p:txBody>
      </p:sp>
      <p:sp>
        <p:nvSpPr>
          <p:cNvPr id="231" name="Google Shape;231;p21"/>
          <p:cNvSpPr txBox="1"/>
          <p:nvPr/>
        </p:nvSpPr>
        <p:spPr>
          <a:xfrm>
            <a:off x="2447300" y="6114400"/>
            <a:ext cx="1596600" cy="4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Ascites</a:t>
            </a:r>
            <a:endParaRPr b="1" sz="1200">
              <a:latin typeface="Mada"/>
              <a:ea typeface="Mada"/>
              <a:cs typeface="Mada"/>
              <a:sym typeface="Mada"/>
            </a:endParaRPr>
          </a:p>
        </p:txBody>
      </p:sp>
      <p:sp>
        <p:nvSpPr>
          <p:cNvPr id="232" name="Google Shape;232;p21"/>
          <p:cNvSpPr txBox="1"/>
          <p:nvPr/>
        </p:nvSpPr>
        <p:spPr>
          <a:xfrm>
            <a:off x="3655300" y="6114400"/>
            <a:ext cx="1869300" cy="46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Pitting</a:t>
            </a:r>
            <a:r>
              <a:rPr b="1" lang="ar" sz="1200">
                <a:latin typeface="Mada"/>
                <a:ea typeface="Mada"/>
                <a:cs typeface="Mada"/>
                <a:sym typeface="Mada"/>
              </a:rPr>
              <a:t> edema </a:t>
            </a:r>
            <a:endParaRPr b="1" sz="1200">
              <a:latin typeface="Mada"/>
              <a:ea typeface="Mada"/>
              <a:cs typeface="Mada"/>
              <a:sym typeface="Mada"/>
            </a:endParaRPr>
          </a:p>
        </p:txBody>
      </p:sp>
      <p:sp>
        <p:nvSpPr>
          <p:cNvPr id="233" name="Google Shape;233;p21"/>
          <p:cNvSpPr txBox="1"/>
          <p:nvPr/>
        </p:nvSpPr>
        <p:spPr>
          <a:xfrm>
            <a:off x="5048950" y="6114400"/>
            <a:ext cx="1869300" cy="6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Pleural effusion</a:t>
            </a:r>
            <a:r>
              <a:rPr b="1" baseline="30000" lang="ar" sz="1200">
                <a:latin typeface="Mada"/>
                <a:ea typeface="Mada"/>
                <a:cs typeface="Mada"/>
                <a:sym typeface="Mada"/>
              </a:rPr>
              <a:t>2</a:t>
            </a:r>
            <a:endParaRPr b="1" baseline="30000" sz="1200">
              <a:latin typeface="Mada"/>
              <a:ea typeface="Mada"/>
              <a:cs typeface="Mada"/>
              <a:sym typeface="Mada"/>
            </a:endParaRPr>
          </a:p>
          <a:p>
            <a:pPr indent="0" lvl="0" marL="0" rtl="0" algn="ctr">
              <a:spcBef>
                <a:spcPts val="0"/>
              </a:spcBef>
              <a:spcAft>
                <a:spcPts val="0"/>
              </a:spcAft>
              <a:buNone/>
            </a:pPr>
            <a:r>
              <a:rPr lang="ar" sz="1000">
                <a:solidFill>
                  <a:srgbClr val="6AA84F"/>
                </a:solidFill>
                <a:latin typeface="Mada"/>
                <a:ea typeface="Mada"/>
                <a:cs typeface="Mada"/>
                <a:sym typeface="Mada"/>
              </a:rPr>
              <a:t>(Bilateral)</a:t>
            </a:r>
            <a:endParaRPr sz="1000">
              <a:solidFill>
                <a:srgbClr val="6AA84F"/>
              </a:solidFill>
              <a:latin typeface="Mada"/>
              <a:ea typeface="Mada"/>
              <a:cs typeface="Mada"/>
              <a:sym typeface="Mada"/>
            </a:endParaRPr>
          </a:p>
        </p:txBody>
      </p:sp>
      <p:sp>
        <p:nvSpPr>
          <p:cNvPr id="234" name="Google Shape;234;p21"/>
          <p:cNvSpPr txBox="1"/>
          <p:nvPr/>
        </p:nvSpPr>
        <p:spPr>
          <a:xfrm>
            <a:off x="-246350" y="6510825"/>
            <a:ext cx="3227400" cy="382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ar" sz="2000">
                <a:solidFill>
                  <a:srgbClr val="E0AD2B"/>
                </a:solidFill>
                <a:latin typeface="Mada"/>
                <a:ea typeface="Mada"/>
                <a:cs typeface="Mada"/>
                <a:sym typeface="Mada"/>
              </a:rPr>
              <a:t>Edema Caused by:</a:t>
            </a:r>
            <a:endParaRPr b="1" sz="2000">
              <a:solidFill>
                <a:srgbClr val="E0AD2B"/>
              </a:solidFill>
              <a:latin typeface="Mada"/>
              <a:ea typeface="Mada"/>
              <a:cs typeface="Mada"/>
              <a:sym typeface="Mada"/>
            </a:endParaRPr>
          </a:p>
        </p:txBody>
      </p:sp>
      <p:grpSp>
        <p:nvGrpSpPr>
          <p:cNvPr id="235" name="Google Shape;235;p21"/>
          <p:cNvGrpSpPr/>
          <p:nvPr/>
        </p:nvGrpSpPr>
        <p:grpSpPr>
          <a:xfrm>
            <a:off x="750544" y="6874595"/>
            <a:ext cx="2782318" cy="625500"/>
            <a:chOff x="4160799" y="1776592"/>
            <a:chExt cx="2782318" cy="625500"/>
          </a:xfrm>
        </p:grpSpPr>
        <p:sp>
          <p:nvSpPr>
            <p:cNvPr id="236" name="Google Shape;236;p21"/>
            <p:cNvSpPr/>
            <p:nvPr/>
          </p:nvSpPr>
          <p:spPr>
            <a:xfrm rot="10800000">
              <a:off x="4160799" y="1807016"/>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37" name="Google Shape;237;p21"/>
            <p:cNvSpPr/>
            <p:nvPr/>
          </p:nvSpPr>
          <p:spPr>
            <a:xfrm>
              <a:off x="4193111" y="1827713"/>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38" name="Google Shape;238;p21"/>
            <p:cNvSpPr txBox="1"/>
            <p:nvPr/>
          </p:nvSpPr>
          <p:spPr>
            <a:xfrm>
              <a:off x="4269315" y="1807029"/>
              <a:ext cx="254400" cy="24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700">
                  <a:solidFill>
                    <a:srgbClr val="999999"/>
                  </a:solidFill>
                  <a:latin typeface="Mada"/>
                  <a:ea typeface="Mada"/>
                  <a:cs typeface="Mada"/>
                  <a:sym typeface="Mada"/>
                </a:rPr>
                <a:t>1</a:t>
              </a:r>
              <a:endParaRPr b="1" sz="1700">
                <a:solidFill>
                  <a:srgbClr val="999999"/>
                </a:solidFill>
                <a:latin typeface="Mada"/>
                <a:ea typeface="Mada"/>
                <a:cs typeface="Mada"/>
                <a:sym typeface="Mada"/>
              </a:endParaRPr>
            </a:p>
          </p:txBody>
        </p:sp>
        <p:sp>
          <p:nvSpPr>
            <p:cNvPr id="239" name="Google Shape;239;p21"/>
            <p:cNvSpPr txBox="1"/>
            <p:nvPr/>
          </p:nvSpPr>
          <p:spPr>
            <a:xfrm>
              <a:off x="4404217" y="1776592"/>
              <a:ext cx="2538900" cy="625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500"/>
                <a:buNone/>
              </a:pPr>
              <a:r>
                <a:rPr b="1" lang="ar" sz="1200">
                  <a:solidFill>
                    <a:schemeClr val="dk1"/>
                  </a:solidFill>
                  <a:latin typeface="Mada"/>
                  <a:ea typeface="Mada"/>
                  <a:cs typeface="Mada"/>
                  <a:sym typeface="Mada"/>
                </a:rPr>
                <a:t>Low </a:t>
              </a:r>
              <a:r>
                <a:rPr lang="ar" sz="1200">
                  <a:solidFill>
                    <a:schemeClr val="dk1"/>
                  </a:solidFill>
                  <a:latin typeface="Mada"/>
                  <a:ea typeface="Mada"/>
                  <a:cs typeface="Mada"/>
                  <a:sym typeface="Mada"/>
                </a:rPr>
                <a:t>serum </a:t>
              </a:r>
              <a:r>
                <a:rPr b="1" lang="ar" sz="1200">
                  <a:solidFill>
                    <a:schemeClr val="dk1"/>
                  </a:solidFill>
                  <a:latin typeface="Mada"/>
                  <a:ea typeface="Mada"/>
                  <a:cs typeface="Mada"/>
                  <a:sym typeface="Mada"/>
                </a:rPr>
                <a:t>albumin </a:t>
              </a:r>
              <a:r>
                <a:rPr lang="ar" sz="1200">
                  <a:solidFill>
                    <a:schemeClr val="dk1"/>
                  </a:solidFill>
                  <a:latin typeface="Mada"/>
                  <a:ea typeface="Mada"/>
                  <a:cs typeface="Mada"/>
                  <a:sym typeface="Mada"/>
                </a:rPr>
                <a:t>(↓oncotic pressure)</a:t>
              </a:r>
              <a:endParaRPr sz="1200">
                <a:latin typeface="Mada"/>
                <a:ea typeface="Mada"/>
                <a:cs typeface="Mada"/>
                <a:sym typeface="Mada"/>
              </a:endParaRPr>
            </a:p>
          </p:txBody>
        </p:sp>
      </p:grpSp>
      <p:grpSp>
        <p:nvGrpSpPr>
          <p:cNvPr id="240" name="Google Shape;240;p21"/>
          <p:cNvGrpSpPr/>
          <p:nvPr/>
        </p:nvGrpSpPr>
        <p:grpSpPr>
          <a:xfrm>
            <a:off x="3798544" y="6874595"/>
            <a:ext cx="3010918" cy="625500"/>
            <a:chOff x="4160799" y="1776592"/>
            <a:chExt cx="3010918" cy="625500"/>
          </a:xfrm>
        </p:grpSpPr>
        <p:sp>
          <p:nvSpPr>
            <p:cNvPr id="241" name="Google Shape;241;p21"/>
            <p:cNvSpPr/>
            <p:nvPr/>
          </p:nvSpPr>
          <p:spPr>
            <a:xfrm rot="10800000">
              <a:off x="4160799" y="1807016"/>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42" name="Google Shape;242;p21"/>
            <p:cNvSpPr/>
            <p:nvPr/>
          </p:nvSpPr>
          <p:spPr>
            <a:xfrm>
              <a:off x="4193111" y="1827713"/>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243" name="Google Shape;243;p21"/>
            <p:cNvSpPr txBox="1"/>
            <p:nvPr/>
          </p:nvSpPr>
          <p:spPr>
            <a:xfrm>
              <a:off x="4269265" y="1810729"/>
              <a:ext cx="254400" cy="244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ar" sz="1700">
                  <a:solidFill>
                    <a:srgbClr val="999999"/>
                  </a:solidFill>
                  <a:latin typeface="Mada"/>
                  <a:ea typeface="Mada"/>
                  <a:cs typeface="Mada"/>
                  <a:sym typeface="Mada"/>
                </a:rPr>
                <a:t>2</a:t>
              </a:r>
              <a:endParaRPr b="1" sz="1700">
                <a:solidFill>
                  <a:srgbClr val="999999"/>
                </a:solidFill>
                <a:latin typeface="Mada"/>
                <a:ea typeface="Mada"/>
                <a:cs typeface="Mada"/>
                <a:sym typeface="Mada"/>
              </a:endParaRPr>
            </a:p>
          </p:txBody>
        </p:sp>
        <p:sp>
          <p:nvSpPr>
            <p:cNvPr id="244" name="Google Shape;244;p21"/>
            <p:cNvSpPr txBox="1"/>
            <p:nvPr/>
          </p:nvSpPr>
          <p:spPr>
            <a:xfrm>
              <a:off x="4632817" y="1776592"/>
              <a:ext cx="2538900" cy="625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500"/>
                <a:buNone/>
              </a:pPr>
              <a:r>
                <a:rPr b="1" lang="ar" sz="1200">
                  <a:solidFill>
                    <a:schemeClr val="dk1"/>
                  </a:solidFill>
                  <a:latin typeface="Mada"/>
                  <a:ea typeface="Mada"/>
                  <a:cs typeface="Mada"/>
                  <a:sym typeface="Mada"/>
                </a:rPr>
                <a:t>Increased </a:t>
              </a:r>
              <a:r>
                <a:rPr lang="ar" sz="1200">
                  <a:solidFill>
                    <a:schemeClr val="dk1"/>
                  </a:solidFill>
                  <a:latin typeface="Mada"/>
                  <a:ea typeface="Mada"/>
                  <a:cs typeface="Mada"/>
                  <a:sym typeface="Mada"/>
                </a:rPr>
                <a:t>renal </a:t>
              </a:r>
              <a:r>
                <a:rPr b="1" lang="ar" sz="1200">
                  <a:solidFill>
                    <a:schemeClr val="dk1"/>
                  </a:solidFill>
                  <a:latin typeface="Mada"/>
                  <a:ea typeface="Mada"/>
                  <a:cs typeface="Mada"/>
                  <a:sym typeface="Mada"/>
                </a:rPr>
                <a:t>sodium </a:t>
              </a:r>
              <a:r>
                <a:rPr lang="ar" sz="1200">
                  <a:solidFill>
                    <a:schemeClr val="dk1"/>
                  </a:solidFill>
                  <a:latin typeface="Mada"/>
                  <a:ea typeface="Mada"/>
                  <a:cs typeface="Mada"/>
                  <a:sym typeface="Mada"/>
                </a:rPr>
                <a:t>retention. Because of uncontrolled activation of the epithelial sodium channels (ENaC channels in the renal tubules)</a:t>
              </a:r>
              <a:endParaRPr sz="1200">
                <a:latin typeface="Mada"/>
                <a:ea typeface="Mada"/>
                <a:cs typeface="Mada"/>
                <a:sym typeface="Mada"/>
              </a:endParaRPr>
            </a:p>
          </p:txBody>
        </p:sp>
      </p:grpSp>
      <p:graphicFrame>
        <p:nvGraphicFramePr>
          <p:cNvPr id="245" name="Google Shape;245;p21"/>
          <p:cNvGraphicFramePr/>
          <p:nvPr/>
        </p:nvGraphicFramePr>
        <p:xfrm>
          <a:off x="439450" y="8042188"/>
          <a:ext cx="3000000" cy="3000000"/>
        </p:xfrm>
        <a:graphic>
          <a:graphicData uri="http://schemas.openxmlformats.org/drawingml/2006/table">
            <a:tbl>
              <a:tblPr>
                <a:noFill/>
                <a:tableStyleId>{1BE2BB91-AB88-4496-BE73-D5D1DABF2695}</a:tableStyleId>
              </a:tblPr>
              <a:tblGrid>
                <a:gridCol w="1001250"/>
                <a:gridCol w="2447925"/>
                <a:gridCol w="1474425"/>
                <a:gridCol w="1708600"/>
              </a:tblGrid>
              <a:tr h="651200">
                <a:tc>
                  <a:txBody>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Fatigue &amp; Anorexia</a:t>
                      </a:r>
                      <a:r>
                        <a:rPr b="1" baseline="30000" lang="ar" sz="1200">
                          <a:solidFill>
                            <a:schemeClr val="dk1"/>
                          </a:solidFill>
                          <a:latin typeface="Mada"/>
                          <a:ea typeface="Mada"/>
                          <a:cs typeface="Mada"/>
                          <a:sym typeface="Mada"/>
                        </a:rPr>
                        <a:t>3</a:t>
                      </a:r>
                      <a:endParaRPr b="1" baseline="30000" sz="1200">
                        <a:solidFill>
                          <a:schemeClr val="dk1"/>
                        </a:solidFill>
                        <a:latin typeface="Mada"/>
                        <a:ea typeface="Mada"/>
                        <a:cs typeface="Mada"/>
                        <a:sym typeface="Mada"/>
                      </a:endParaRPr>
                    </a:p>
                  </a:txBody>
                  <a:tcPr marT="91425" marB="91425" marR="91425" marL="91425" anchor="ctr">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alpha val="0"/>
                        </a:srgbClr>
                      </a:solidFill>
                      <a:prstDash val="solid"/>
                      <a:round/>
                      <a:headEnd len="sm" w="sm" type="none"/>
                      <a:tailEnd len="sm" w="sm" type="none"/>
                    </a:lnT>
                    <a:lnB cap="flat" cmpd="sng" w="9525">
                      <a:solidFill>
                        <a:srgbClr val="E0AD2B"/>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Frothy (foamy) urine (froth </a:t>
                      </a:r>
                      <a:r>
                        <a:rPr b="1" lang="ar" sz="1200" u="sng">
                          <a:latin typeface="Mada"/>
                          <a:ea typeface="Mada"/>
                          <a:cs typeface="Mada"/>
                          <a:sym typeface="Mada"/>
                        </a:rPr>
                        <a:t>persists </a:t>
                      </a:r>
                      <a:r>
                        <a:rPr lang="ar" sz="1200">
                          <a:latin typeface="Mada"/>
                          <a:ea typeface="Mada"/>
                          <a:cs typeface="Mada"/>
                          <a:sym typeface="Mada"/>
                        </a:rPr>
                        <a:t>for long time after voiding) </a:t>
                      </a:r>
                      <a:endParaRPr sz="1200">
                        <a:latin typeface="Mada"/>
                        <a:ea typeface="Mada"/>
                        <a:cs typeface="Mada"/>
                        <a:sym typeface="Mada"/>
                      </a:endParaRPr>
                    </a:p>
                  </a:txBody>
                  <a:tcPr marT="91425" marB="91425" marR="91425" marL="91425" anchor="ctr">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alpha val="0"/>
                        </a:srgbClr>
                      </a:solidFill>
                      <a:prstDash val="solid"/>
                      <a:round/>
                      <a:headEnd len="sm" w="sm" type="none"/>
                      <a:tailEnd len="sm" w="sm" type="none"/>
                    </a:lnT>
                    <a:lnB cap="flat" cmpd="sng" w="9525">
                      <a:solidFill>
                        <a:srgbClr val="E0AD2B"/>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Weight gain due to fluid retention </a:t>
                      </a:r>
                      <a:endParaRPr sz="1200">
                        <a:latin typeface="Mada"/>
                        <a:ea typeface="Mada"/>
                        <a:cs typeface="Mada"/>
                        <a:sym typeface="Mada"/>
                      </a:endParaRPr>
                    </a:p>
                  </a:txBody>
                  <a:tcPr marT="91425" marB="91425" marR="91425" marL="91425" anchor="ctr">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alpha val="0"/>
                        </a:srgbClr>
                      </a:solidFill>
                      <a:prstDash val="solid"/>
                      <a:round/>
                      <a:headEnd len="sm" w="sm" type="none"/>
                      <a:tailEnd len="sm" w="sm" type="none"/>
                    </a:lnT>
                    <a:lnB cap="flat" cmpd="sng" w="9525">
                      <a:solidFill>
                        <a:srgbClr val="E0AD2B"/>
                      </a:solidFill>
                      <a:prstDash val="solid"/>
                      <a:round/>
                      <a:headEnd len="sm" w="sm" type="none"/>
                      <a:tailEnd len="sm" w="sm" type="none"/>
                    </a:lnB>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Shortness of breath If having </a:t>
                      </a:r>
                      <a:r>
                        <a:rPr b="1" lang="ar" sz="1200">
                          <a:solidFill>
                            <a:schemeClr val="dk1"/>
                          </a:solidFill>
                          <a:latin typeface="Mada"/>
                          <a:ea typeface="Mada"/>
                          <a:cs typeface="Mada"/>
                          <a:sym typeface="Mada"/>
                        </a:rPr>
                        <a:t>pleural effusion </a:t>
                      </a:r>
                      <a:endParaRPr b="1" sz="1200">
                        <a:latin typeface="Mada"/>
                        <a:ea typeface="Mada"/>
                        <a:cs typeface="Mada"/>
                        <a:sym typeface="Mada"/>
                      </a:endParaRPr>
                    </a:p>
                  </a:txBody>
                  <a:tcPr marT="91425" marB="91425" marR="91425" marL="91425" anchor="ctr">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alpha val="0"/>
                        </a:srgbClr>
                      </a:solidFill>
                      <a:prstDash val="solid"/>
                      <a:round/>
                      <a:headEnd len="sm" w="sm" type="none"/>
                      <a:tailEnd len="sm" w="sm" type="none"/>
                    </a:lnT>
                    <a:lnB cap="flat" cmpd="sng" w="9525">
                      <a:solidFill>
                        <a:srgbClr val="E0AD2B"/>
                      </a:solidFill>
                      <a:prstDash val="solid"/>
                      <a:round/>
                      <a:headEnd len="sm" w="sm" type="none"/>
                      <a:tailEnd len="sm" w="sm" type="none"/>
                    </a:lnB>
                  </a:tcPr>
                </a:tc>
              </a:tr>
              <a:tr h="488800">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Nausea &amp; vomiting</a:t>
                      </a:r>
                      <a:r>
                        <a:rPr b="1" baseline="30000" lang="ar" sz="1200">
                          <a:solidFill>
                            <a:schemeClr val="dk1"/>
                          </a:solidFill>
                          <a:latin typeface="Mada"/>
                          <a:ea typeface="Mada"/>
                          <a:cs typeface="Mada"/>
                          <a:sym typeface="Mada"/>
                        </a:rPr>
                        <a:t>4</a:t>
                      </a:r>
                      <a:endParaRPr b="1" sz="1200">
                        <a:latin typeface="Mada"/>
                        <a:ea typeface="Mada"/>
                        <a:cs typeface="Mada"/>
                        <a:sym typeface="Mada"/>
                      </a:endParaRPr>
                    </a:p>
                  </a:txBody>
                  <a:tcPr marT="91425" marB="91425" marR="91425" marL="91425" anchor="ctr">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solidFill>
                      <a:prstDash val="solid"/>
                      <a:round/>
                      <a:headEnd len="sm" w="sm" type="none"/>
                      <a:tailEnd len="sm" w="sm" type="none"/>
                    </a:lnT>
                    <a:lnB cap="flat" cmpd="sng" w="9525">
                      <a:solidFill>
                        <a:srgbClr val="E0AD2B">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Abdominal pain due to bowel edema </a:t>
                      </a:r>
                      <a:endParaRPr sz="1200">
                        <a:latin typeface="Mada"/>
                        <a:ea typeface="Mada"/>
                        <a:cs typeface="Mada"/>
                        <a:sym typeface="Mada"/>
                      </a:endParaRPr>
                    </a:p>
                  </a:txBody>
                  <a:tcPr marT="91425" marB="91425" marR="91425" marL="91425" anchor="ctr">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solidFill>
                      <a:prstDash val="solid"/>
                      <a:round/>
                      <a:headEnd len="sm" w="sm" type="none"/>
                      <a:tailEnd len="sm" w="sm" type="none"/>
                    </a:lnT>
                    <a:lnB cap="flat" cmpd="sng" w="9525">
                      <a:solidFill>
                        <a:srgbClr val="E0AD2B">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Signs &amp; symptoms of DVT, PE as complications</a:t>
                      </a:r>
                      <a:endParaRPr sz="1200">
                        <a:latin typeface="Mada"/>
                        <a:ea typeface="Mada"/>
                        <a:cs typeface="Mada"/>
                        <a:sym typeface="Mada"/>
                      </a:endParaRPr>
                    </a:p>
                  </a:txBody>
                  <a:tcPr marT="91425" marB="91425" marR="91425" marL="91425" anchor="b">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solidFill>
                      <a:prstDash val="solid"/>
                      <a:round/>
                      <a:headEnd len="sm" w="sm" type="none"/>
                      <a:tailEnd len="sm" w="sm" type="none"/>
                    </a:lnT>
                    <a:lnB cap="flat" cmpd="sng" w="9525">
                      <a:solidFill>
                        <a:srgbClr val="E0AD2B">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ar" sz="1200">
                          <a:solidFill>
                            <a:schemeClr val="dk1"/>
                          </a:solidFill>
                          <a:latin typeface="Mada"/>
                          <a:ea typeface="Mada"/>
                          <a:cs typeface="Mada"/>
                          <a:sym typeface="Mada"/>
                        </a:rPr>
                        <a:t>Peripheral or generalized </a:t>
                      </a:r>
                      <a:r>
                        <a:rPr b="1" lang="ar" sz="1200">
                          <a:solidFill>
                            <a:schemeClr val="dk1"/>
                          </a:solidFill>
                          <a:latin typeface="Mada"/>
                          <a:ea typeface="Mada"/>
                          <a:cs typeface="Mada"/>
                          <a:sym typeface="Mada"/>
                        </a:rPr>
                        <a:t>edema </a:t>
                      </a:r>
                      <a:endParaRPr b="1" sz="1200">
                        <a:latin typeface="Mada"/>
                        <a:ea typeface="Mada"/>
                        <a:cs typeface="Mada"/>
                        <a:sym typeface="Mada"/>
                      </a:endParaRPr>
                    </a:p>
                  </a:txBody>
                  <a:tcPr marT="91425" marB="91425" marR="91425" marL="91425" anchor="ctr">
                    <a:lnL cap="flat" cmpd="sng" w="9525">
                      <a:solidFill>
                        <a:srgbClr val="E0AD2B">
                          <a:alpha val="0"/>
                        </a:srgbClr>
                      </a:solidFill>
                      <a:prstDash val="solid"/>
                      <a:round/>
                      <a:headEnd len="sm" w="sm" type="none"/>
                      <a:tailEnd len="sm" w="sm" type="none"/>
                    </a:lnL>
                    <a:lnR cap="flat" cmpd="sng" w="9525">
                      <a:solidFill>
                        <a:srgbClr val="E0AD2B">
                          <a:alpha val="0"/>
                        </a:srgbClr>
                      </a:solidFill>
                      <a:prstDash val="solid"/>
                      <a:round/>
                      <a:headEnd len="sm" w="sm" type="none"/>
                      <a:tailEnd len="sm" w="sm" type="none"/>
                    </a:lnR>
                    <a:lnT cap="flat" cmpd="sng" w="9525">
                      <a:solidFill>
                        <a:srgbClr val="E0AD2B"/>
                      </a:solidFill>
                      <a:prstDash val="solid"/>
                      <a:round/>
                      <a:headEnd len="sm" w="sm" type="none"/>
                      <a:tailEnd len="sm" w="sm" type="none"/>
                    </a:lnT>
                    <a:lnB cap="flat" cmpd="sng" w="9525">
                      <a:solidFill>
                        <a:srgbClr val="E0AD2B">
                          <a:alpha val="0"/>
                        </a:srgbClr>
                      </a:solidFill>
                      <a:prstDash val="solid"/>
                      <a:round/>
                      <a:headEnd len="sm" w="sm" type="none"/>
                      <a:tailEnd len="sm" w="sm" type="none"/>
                    </a:lnB>
                  </a:tcPr>
                </a:tc>
              </a:tr>
            </a:tbl>
          </a:graphicData>
        </a:graphic>
      </p:graphicFrame>
      <p:sp>
        <p:nvSpPr>
          <p:cNvPr id="246" name="Google Shape;246;p21"/>
          <p:cNvSpPr txBox="1"/>
          <p:nvPr/>
        </p:nvSpPr>
        <p:spPr>
          <a:xfrm>
            <a:off x="266951" y="7659825"/>
            <a:ext cx="5094600" cy="382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ar" sz="2000">
                <a:solidFill>
                  <a:srgbClr val="E0AD2B"/>
                </a:solidFill>
                <a:latin typeface="Mada"/>
                <a:ea typeface="Mada"/>
                <a:cs typeface="Mada"/>
                <a:sym typeface="Mada"/>
              </a:rPr>
              <a:t>Patient may present with: </a:t>
            </a:r>
            <a:endParaRPr b="1" sz="2000">
              <a:solidFill>
                <a:srgbClr val="E0AD2B"/>
              </a:solidFill>
              <a:latin typeface="Mada"/>
              <a:ea typeface="Mada"/>
              <a:cs typeface="Mada"/>
              <a:sym typeface="Mada"/>
            </a:endParaRPr>
          </a:p>
        </p:txBody>
      </p:sp>
      <p:cxnSp>
        <p:nvCxnSpPr>
          <p:cNvPr id="247" name="Google Shape;247;p21"/>
          <p:cNvCxnSpPr/>
          <p:nvPr/>
        </p:nvCxnSpPr>
        <p:spPr>
          <a:xfrm rot="10800000">
            <a:off x="971675" y="8549575"/>
            <a:ext cx="0" cy="142200"/>
          </a:xfrm>
          <a:prstGeom prst="straightConnector1">
            <a:avLst/>
          </a:prstGeom>
          <a:noFill/>
          <a:ln cap="flat" cmpd="sng" w="9525">
            <a:solidFill>
              <a:srgbClr val="E0AD2B"/>
            </a:solidFill>
            <a:prstDash val="solid"/>
            <a:round/>
            <a:headEnd len="med" w="med" type="none"/>
            <a:tailEnd len="med" w="med" type="oval"/>
          </a:ln>
        </p:spPr>
      </p:cxnSp>
      <p:cxnSp>
        <p:nvCxnSpPr>
          <p:cNvPr id="248" name="Google Shape;248;p21"/>
          <p:cNvCxnSpPr/>
          <p:nvPr/>
        </p:nvCxnSpPr>
        <p:spPr>
          <a:xfrm rot="10800000">
            <a:off x="2571875" y="8549575"/>
            <a:ext cx="0" cy="142200"/>
          </a:xfrm>
          <a:prstGeom prst="straightConnector1">
            <a:avLst/>
          </a:prstGeom>
          <a:noFill/>
          <a:ln cap="flat" cmpd="sng" w="9525">
            <a:solidFill>
              <a:srgbClr val="E0AD2B"/>
            </a:solidFill>
            <a:prstDash val="solid"/>
            <a:round/>
            <a:headEnd len="med" w="med" type="none"/>
            <a:tailEnd len="med" w="med" type="oval"/>
          </a:ln>
        </p:spPr>
      </p:cxnSp>
      <p:cxnSp>
        <p:nvCxnSpPr>
          <p:cNvPr id="249" name="Google Shape;249;p21"/>
          <p:cNvCxnSpPr/>
          <p:nvPr/>
        </p:nvCxnSpPr>
        <p:spPr>
          <a:xfrm rot="10800000">
            <a:off x="4629275" y="8549575"/>
            <a:ext cx="0" cy="142200"/>
          </a:xfrm>
          <a:prstGeom prst="straightConnector1">
            <a:avLst/>
          </a:prstGeom>
          <a:noFill/>
          <a:ln cap="flat" cmpd="sng" w="9525">
            <a:solidFill>
              <a:srgbClr val="E0AD2B"/>
            </a:solidFill>
            <a:prstDash val="solid"/>
            <a:round/>
            <a:headEnd len="med" w="med" type="none"/>
            <a:tailEnd len="med" w="med" type="oval"/>
          </a:ln>
        </p:spPr>
      </p:cxnSp>
      <p:cxnSp>
        <p:nvCxnSpPr>
          <p:cNvPr id="250" name="Google Shape;250;p21"/>
          <p:cNvCxnSpPr/>
          <p:nvPr/>
        </p:nvCxnSpPr>
        <p:spPr>
          <a:xfrm rot="10800000">
            <a:off x="6153275" y="8549575"/>
            <a:ext cx="0" cy="142200"/>
          </a:xfrm>
          <a:prstGeom prst="straightConnector1">
            <a:avLst/>
          </a:prstGeom>
          <a:noFill/>
          <a:ln cap="flat" cmpd="sng" w="9525">
            <a:solidFill>
              <a:srgbClr val="E0AD2B"/>
            </a:solidFill>
            <a:prstDash val="solid"/>
            <a:round/>
            <a:headEnd len="med" w="med" type="none"/>
            <a:tailEnd len="med" w="med" type="oval"/>
          </a:ln>
        </p:spPr>
      </p:cxnSp>
      <p:cxnSp>
        <p:nvCxnSpPr>
          <p:cNvPr id="251" name="Google Shape;251;p21"/>
          <p:cNvCxnSpPr/>
          <p:nvPr/>
        </p:nvCxnSpPr>
        <p:spPr>
          <a:xfrm>
            <a:off x="971675" y="8701975"/>
            <a:ext cx="0" cy="142200"/>
          </a:xfrm>
          <a:prstGeom prst="straightConnector1">
            <a:avLst/>
          </a:prstGeom>
          <a:noFill/>
          <a:ln cap="flat" cmpd="sng" w="9525">
            <a:solidFill>
              <a:srgbClr val="E0AD2B"/>
            </a:solidFill>
            <a:prstDash val="solid"/>
            <a:round/>
            <a:headEnd len="med" w="med" type="none"/>
            <a:tailEnd len="med" w="med" type="oval"/>
          </a:ln>
        </p:spPr>
      </p:cxnSp>
      <p:cxnSp>
        <p:nvCxnSpPr>
          <p:cNvPr id="252" name="Google Shape;252;p21"/>
          <p:cNvCxnSpPr/>
          <p:nvPr/>
        </p:nvCxnSpPr>
        <p:spPr>
          <a:xfrm>
            <a:off x="2571875" y="8701975"/>
            <a:ext cx="0" cy="142200"/>
          </a:xfrm>
          <a:prstGeom prst="straightConnector1">
            <a:avLst/>
          </a:prstGeom>
          <a:noFill/>
          <a:ln cap="flat" cmpd="sng" w="9525">
            <a:solidFill>
              <a:srgbClr val="E0AD2B"/>
            </a:solidFill>
            <a:prstDash val="solid"/>
            <a:round/>
            <a:headEnd len="med" w="med" type="none"/>
            <a:tailEnd len="med" w="med" type="oval"/>
          </a:ln>
        </p:spPr>
      </p:cxnSp>
      <p:cxnSp>
        <p:nvCxnSpPr>
          <p:cNvPr id="253" name="Google Shape;253;p21"/>
          <p:cNvCxnSpPr/>
          <p:nvPr/>
        </p:nvCxnSpPr>
        <p:spPr>
          <a:xfrm>
            <a:off x="4629275" y="8701975"/>
            <a:ext cx="0" cy="142200"/>
          </a:xfrm>
          <a:prstGeom prst="straightConnector1">
            <a:avLst/>
          </a:prstGeom>
          <a:noFill/>
          <a:ln cap="flat" cmpd="sng" w="9525">
            <a:solidFill>
              <a:srgbClr val="E0AD2B"/>
            </a:solidFill>
            <a:prstDash val="solid"/>
            <a:round/>
            <a:headEnd len="med" w="med" type="none"/>
            <a:tailEnd len="med" w="med" type="oval"/>
          </a:ln>
        </p:spPr>
      </p:cxnSp>
      <p:cxnSp>
        <p:nvCxnSpPr>
          <p:cNvPr id="254" name="Google Shape;254;p21"/>
          <p:cNvCxnSpPr/>
          <p:nvPr/>
        </p:nvCxnSpPr>
        <p:spPr>
          <a:xfrm>
            <a:off x="6153275" y="8701975"/>
            <a:ext cx="0" cy="142200"/>
          </a:xfrm>
          <a:prstGeom prst="straightConnector1">
            <a:avLst/>
          </a:prstGeom>
          <a:noFill/>
          <a:ln cap="flat" cmpd="sng" w="9525">
            <a:solidFill>
              <a:srgbClr val="E0AD2B"/>
            </a:solidFill>
            <a:prstDash val="solid"/>
            <a:round/>
            <a:headEnd len="med" w="med" type="none"/>
            <a:tailEnd len="med" w="med" type="oval"/>
          </a:ln>
        </p:spPr>
      </p:cxnSp>
      <p:sp>
        <p:nvSpPr>
          <p:cNvPr id="255" name="Google Shape;255;p21"/>
          <p:cNvSpPr txBox="1"/>
          <p:nvPr/>
        </p:nvSpPr>
        <p:spPr>
          <a:xfrm>
            <a:off x="1362724" y="750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Nephrotic syndrome</a:t>
            </a:r>
            <a:endParaRPr b="1" sz="2600">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2"/>
          <p:cNvSpPr txBox="1"/>
          <p:nvPr/>
        </p:nvSpPr>
        <p:spPr>
          <a:xfrm>
            <a:off x="183150" y="3742988"/>
            <a:ext cx="7193700" cy="13710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Hypercoagulable states predispose to venous thrombosis. The hypercoagulable state is due to loss of clotting factors (e.g. antithrombin) in the urine and an increase in hepatic production of fibrinogen. </a:t>
            </a:r>
            <a:r>
              <a:rPr b="1" lang="ar" sz="1200">
                <a:latin typeface="Mada"/>
                <a:ea typeface="Mada"/>
                <a:cs typeface="Mada"/>
                <a:sym typeface="Mada"/>
              </a:rPr>
              <a:t>Prolonged bed rest should be avoided, as thromboembolism is very common</a:t>
            </a:r>
            <a:r>
              <a:rPr lang="ar" sz="1200">
                <a:latin typeface="Mada"/>
                <a:ea typeface="Mada"/>
                <a:cs typeface="Mada"/>
                <a:sym typeface="Mada"/>
              </a:rPr>
              <a:t> (particularly in membranous nephropathy). Long- term prophylactic anticoagulation may be indicated, and if renal vein thrombosis occurs, permanent anticoagulation is required.</a:t>
            </a:r>
            <a:endParaRPr sz="1200">
              <a:latin typeface="Mada"/>
              <a:ea typeface="Mada"/>
              <a:cs typeface="Mada"/>
              <a:sym typeface="Mada"/>
            </a:endParaRPr>
          </a:p>
        </p:txBody>
      </p:sp>
      <p:sp>
        <p:nvSpPr>
          <p:cNvPr id="261" name="Google Shape;261;p22"/>
          <p:cNvSpPr txBox="1"/>
          <p:nvPr/>
        </p:nvSpPr>
        <p:spPr>
          <a:xfrm>
            <a:off x="195750" y="1503096"/>
            <a:ext cx="7168500" cy="19749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Initial management should be with dietary sodium restriction and a loop diuretic (e.g. furosemide or bumetanide). Unresponsive patients require furosemide 40–120 mg daily (or more) with the addition of amiloride (5 mg daily; monitor serum potassium concentration regularly). </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Nephrotic patients may malabsorp diuretics (as well as other drugs) owing to gut mucosal oedema, and intravenous administration may be needed initially.  Patients are sometimes hypovolaemic, and moderate oedema may have to be accepted in order to avoid postural hypotension.</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Normal protein intake is advisable. A high- protein diet (80–90 g protein daily) increases proteinuria and can be harmful in the long term.</a:t>
            </a:r>
            <a:endParaRPr sz="1200">
              <a:latin typeface="Mada"/>
              <a:ea typeface="Mada"/>
              <a:cs typeface="Mada"/>
              <a:sym typeface="Mada"/>
            </a:endParaRPr>
          </a:p>
        </p:txBody>
      </p:sp>
      <p:sp>
        <p:nvSpPr>
          <p:cNvPr id="262" name="Google Shape;262;p22"/>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63" name="Google Shape;263;p22"/>
          <p:cNvSpPr txBox="1"/>
          <p:nvPr/>
        </p:nvSpPr>
        <p:spPr>
          <a:xfrm>
            <a:off x="991050" y="75000"/>
            <a:ext cx="55779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chemeClr val="accent4"/>
                </a:solidFill>
                <a:latin typeface="Mada"/>
                <a:ea typeface="Mada"/>
                <a:cs typeface="Mada"/>
                <a:sym typeface="Mada"/>
              </a:rPr>
              <a:t>Management</a:t>
            </a:r>
            <a:r>
              <a:rPr b="1" lang="ar" sz="2600">
                <a:solidFill>
                  <a:schemeClr val="accent4"/>
                </a:solidFill>
                <a:latin typeface="Mada"/>
                <a:ea typeface="Mada"/>
                <a:cs typeface="Mada"/>
                <a:sym typeface="Mada"/>
              </a:rPr>
              <a:t> of nephrotic syndrome</a:t>
            </a:r>
            <a:endParaRPr b="1" sz="2600">
              <a:solidFill>
                <a:schemeClr val="accent4"/>
              </a:solidFill>
              <a:latin typeface="Mada"/>
              <a:ea typeface="Mada"/>
              <a:cs typeface="Mada"/>
              <a:sym typeface="Mada"/>
            </a:endParaRPr>
          </a:p>
        </p:txBody>
      </p:sp>
      <p:sp>
        <p:nvSpPr>
          <p:cNvPr id="264" name="Google Shape;264;p22"/>
          <p:cNvSpPr txBox="1"/>
          <p:nvPr/>
        </p:nvSpPr>
        <p:spPr>
          <a:xfrm>
            <a:off x="190750" y="896250"/>
            <a:ext cx="49905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General measures</a:t>
            </a:r>
            <a:r>
              <a:rPr b="1" lang="ar" sz="2200">
                <a:solidFill>
                  <a:schemeClr val="dk1"/>
                </a:solidFill>
                <a:highlight>
                  <a:srgbClr val="FFF2CC"/>
                </a:highlight>
                <a:latin typeface="Mada"/>
                <a:ea typeface="Mada"/>
                <a:cs typeface="Mada"/>
                <a:sym typeface="Mada"/>
              </a:rPr>
              <a:t>: </a:t>
            </a:r>
            <a:r>
              <a:rPr b="1" lang="ar" sz="1500">
                <a:solidFill>
                  <a:srgbClr val="0B5394"/>
                </a:solidFill>
                <a:latin typeface="Mada"/>
                <a:ea typeface="Mada"/>
                <a:cs typeface="Mada"/>
                <a:sym typeface="Mada"/>
              </a:rPr>
              <a:t> </a:t>
            </a:r>
            <a:endParaRPr b="1" sz="1500">
              <a:solidFill>
                <a:srgbClr val="0B5394"/>
              </a:solidFill>
              <a:latin typeface="Mada"/>
              <a:ea typeface="Mada"/>
              <a:cs typeface="Mada"/>
              <a:sym typeface="Mada"/>
            </a:endParaRPr>
          </a:p>
        </p:txBody>
      </p:sp>
      <p:grpSp>
        <p:nvGrpSpPr>
          <p:cNvPr id="265" name="Google Shape;265;p22"/>
          <p:cNvGrpSpPr/>
          <p:nvPr/>
        </p:nvGrpSpPr>
        <p:grpSpPr>
          <a:xfrm>
            <a:off x="368942" y="1368434"/>
            <a:ext cx="6882738" cy="389791"/>
            <a:chOff x="7898406" y="2898748"/>
            <a:chExt cx="3764968" cy="2662508"/>
          </a:xfrm>
        </p:grpSpPr>
        <p:sp>
          <p:nvSpPr>
            <p:cNvPr id="266" name="Google Shape;266;p22"/>
            <p:cNvSpPr/>
            <p:nvPr/>
          </p:nvSpPr>
          <p:spPr>
            <a:xfrm>
              <a:off x="7898406" y="3028405"/>
              <a:ext cx="3634592" cy="2532851"/>
            </a:xfrm>
            <a:custGeom>
              <a:rect b="b" l="l" r="r" t="t"/>
              <a:pathLst>
                <a:path extrusionOk="0" h="20345" w="21039">
                  <a:moveTo>
                    <a:pt x="14967" y="1408"/>
                  </a:moveTo>
                  <a:cubicBezTo>
                    <a:pt x="12925" y="533"/>
                    <a:pt x="10749" y="221"/>
                    <a:pt x="8542" y="96"/>
                  </a:cubicBezTo>
                  <a:cubicBezTo>
                    <a:pt x="6471" y="-8"/>
                    <a:pt x="3934" y="-279"/>
                    <a:pt x="2163" y="1033"/>
                  </a:cubicBezTo>
                  <a:cubicBezTo>
                    <a:pt x="-209" y="2804"/>
                    <a:pt x="-194" y="6532"/>
                    <a:pt x="196" y="9136"/>
                  </a:cubicBezTo>
                  <a:cubicBezTo>
                    <a:pt x="526" y="11406"/>
                    <a:pt x="1217" y="13614"/>
                    <a:pt x="2088" y="15739"/>
                  </a:cubicBezTo>
                  <a:cubicBezTo>
                    <a:pt x="2658" y="17134"/>
                    <a:pt x="3213" y="18821"/>
                    <a:pt x="4549" y="19696"/>
                  </a:cubicBezTo>
                  <a:cubicBezTo>
                    <a:pt x="7071" y="21321"/>
                    <a:pt x="9548" y="19530"/>
                    <a:pt x="11754" y="18301"/>
                  </a:cubicBezTo>
                  <a:cubicBezTo>
                    <a:pt x="13285" y="17447"/>
                    <a:pt x="14937" y="16822"/>
                    <a:pt x="16483" y="15968"/>
                  </a:cubicBezTo>
                  <a:cubicBezTo>
                    <a:pt x="18014" y="15114"/>
                    <a:pt x="19470" y="13989"/>
                    <a:pt x="20295" y="12469"/>
                  </a:cubicBezTo>
                  <a:cubicBezTo>
                    <a:pt x="21391" y="10448"/>
                    <a:pt x="21226" y="7886"/>
                    <a:pt x="20130" y="5866"/>
                  </a:cubicBezTo>
                  <a:cubicBezTo>
                    <a:pt x="19034" y="3824"/>
                    <a:pt x="17113" y="2325"/>
                    <a:pt x="14967" y="1408"/>
                  </a:cubicBezTo>
                  <a:close/>
                </a:path>
              </a:pathLst>
            </a:custGeom>
            <a:solidFill>
              <a:schemeClr val="accent3"/>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67" name="Google Shape;267;p22"/>
            <p:cNvSpPr/>
            <p:nvPr/>
          </p:nvSpPr>
          <p:spPr>
            <a:xfrm>
              <a:off x="8079929" y="2898748"/>
              <a:ext cx="3583445" cy="2580502"/>
            </a:xfrm>
            <a:custGeom>
              <a:rect b="b" l="l" r="r" t="t"/>
              <a:pathLst>
                <a:path extrusionOk="0" h="21451" w="21351">
                  <a:moveTo>
                    <a:pt x="15976" y="3565"/>
                  </a:moveTo>
                  <a:cubicBezTo>
                    <a:pt x="13968" y="2229"/>
                    <a:pt x="11789" y="1453"/>
                    <a:pt x="9611" y="871"/>
                  </a:cubicBezTo>
                  <a:cubicBezTo>
                    <a:pt x="8607" y="612"/>
                    <a:pt x="7587" y="310"/>
                    <a:pt x="6567" y="138"/>
                  </a:cubicBezTo>
                  <a:cubicBezTo>
                    <a:pt x="5578" y="-35"/>
                    <a:pt x="4574" y="-78"/>
                    <a:pt x="3601" y="202"/>
                  </a:cubicBezTo>
                  <a:cubicBezTo>
                    <a:pt x="2782" y="439"/>
                    <a:pt x="2025" y="957"/>
                    <a:pt x="1422" y="1797"/>
                  </a:cubicBezTo>
                  <a:cubicBezTo>
                    <a:pt x="912" y="2509"/>
                    <a:pt x="557" y="3414"/>
                    <a:pt x="340" y="4363"/>
                  </a:cubicBezTo>
                  <a:cubicBezTo>
                    <a:pt x="-154" y="6518"/>
                    <a:pt x="-46" y="8890"/>
                    <a:pt x="263" y="11067"/>
                  </a:cubicBezTo>
                  <a:cubicBezTo>
                    <a:pt x="479" y="12662"/>
                    <a:pt x="850" y="14193"/>
                    <a:pt x="1252" y="15702"/>
                  </a:cubicBezTo>
                  <a:cubicBezTo>
                    <a:pt x="1546" y="16779"/>
                    <a:pt x="1824" y="17900"/>
                    <a:pt x="2303" y="18849"/>
                  </a:cubicBezTo>
                  <a:cubicBezTo>
                    <a:pt x="2874" y="19948"/>
                    <a:pt x="3709" y="20681"/>
                    <a:pt x="4620" y="21091"/>
                  </a:cubicBezTo>
                  <a:cubicBezTo>
                    <a:pt x="5547" y="21500"/>
                    <a:pt x="6552" y="21522"/>
                    <a:pt x="7510" y="21350"/>
                  </a:cubicBezTo>
                  <a:cubicBezTo>
                    <a:pt x="8483" y="21177"/>
                    <a:pt x="9425" y="20832"/>
                    <a:pt x="10383" y="20487"/>
                  </a:cubicBezTo>
                  <a:cubicBezTo>
                    <a:pt x="11480" y="20099"/>
                    <a:pt x="12577" y="19841"/>
                    <a:pt x="13690" y="19560"/>
                  </a:cubicBezTo>
                  <a:cubicBezTo>
                    <a:pt x="14787" y="19280"/>
                    <a:pt x="15884" y="19000"/>
                    <a:pt x="16965" y="18547"/>
                  </a:cubicBezTo>
                  <a:cubicBezTo>
                    <a:pt x="17908" y="18159"/>
                    <a:pt x="18835" y="17620"/>
                    <a:pt x="19623" y="16823"/>
                  </a:cubicBezTo>
                  <a:cubicBezTo>
                    <a:pt x="20349" y="16090"/>
                    <a:pt x="20936" y="15076"/>
                    <a:pt x="21199" y="13869"/>
                  </a:cubicBezTo>
                  <a:cubicBezTo>
                    <a:pt x="21446" y="12662"/>
                    <a:pt x="21384" y="11369"/>
                    <a:pt x="21075" y="10205"/>
                  </a:cubicBezTo>
                  <a:cubicBezTo>
                    <a:pt x="20426" y="7769"/>
                    <a:pt x="18881" y="5915"/>
                    <a:pt x="17336" y="4600"/>
                  </a:cubicBezTo>
                  <a:cubicBezTo>
                    <a:pt x="16873" y="4212"/>
                    <a:pt x="16425" y="3867"/>
                    <a:pt x="15976" y="3565"/>
                  </a:cubicBezTo>
                  <a:cubicBezTo>
                    <a:pt x="15915" y="3522"/>
                    <a:pt x="15853" y="3651"/>
                    <a:pt x="15915" y="3694"/>
                  </a:cubicBezTo>
                  <a:cubicBezTo>
                    <a:pt x="17614" y="4837"/>
                    <a:pt x="19298" y="6389"/>
                    <a:pt x="20349" y="8609"/>
                  </a:cubicBezTo>
                  <a:cubicBezTo>
                    <a:pt x="20859" y="9666"/>
                    <a:pt x="21199" y="10873"/>
                    <a:pt x="21214" y="12123"/>
                  </a:cubicBezTo>
                  <a:cubicBezTo>
                    <a:pt x="21245" y="13373"/>
                    <a:pt x="20952" y="14602"/>
                    <a:pt x="20380" y="15572"/>
                  </a:cubicBezTo>
                  <a:cubicBezTo>
                    <a:pt x="19793" y="16564"/>
                    <a:pt x="18974" y="17254"/>
                    <a:pt x="18124" y="17750"/>
                  </a:cubicBezTo>
                  <a:cubicBezTo>
                    <a:pt x="17151" y="18332"/>
                    <a:pt x="16131" y="18698"/>
                    <a:pt x="15096" y="19000"/>
                  </a:cubicBezTo>
                  <a:cubicBezTo>
                    <a:pt x="13999" y="19323"/>
                    <a:pt x="12902" y="19560"/>
                    <a:pt x="11805" y="19862"/>
                  </a:cubicBezTo>
                  <a:cubicBezTo>
                    <a:pt x="10831" y="20142"/>
                    <a:pt x="9873" y="20509"/>
                    <a:pt x="8900" y="20811"/>
                  </a:cubicBezTo>
                  <a:cubicBezTo>
                    <a:pt x="7958" y="21112"/>
                    <a:pt x="7000" y="21328"/>
                    <a:pt x="6026" y="21263"/>
                  </a:cubicBezTo>
                  <a:cubicBezTo>
                    <a:pt x="5037" y="21199"/>
                    <a:pt x="4049" y="20768"/>
                    <a:pt x="3245" y="19948"/>
                  </a:cubicBezTo>
                  <a:cubicBezTo>
                    <a:pt x="2519" y="19215"/>
                    <a:pt x="2055" y="18138"/>
                    <a:pt x="1716" y="16995"/>
                  </a:cubicBezTo>
                  <a:cubicBezTo>
                    <a:pt x="1561" y="16478"/>
                    <a:pt x="1437" y="15960"/>
                    <a:pt x="1283" y="15443"/>
                  </a:cubicBezTo>
                  <a:cubicBezTo>
                    <a:pt x="1082" y="14710"/>
                    <a:pt x="897" y="13956"/>
                    <a:pt x="727" y="13201"/>
                  </a:cubicBezTo>
                  <a:cubicBezTo>
                    <a:pt x="217" y="10808"/>
                    <a:pt x="-92" y="8243"/>
                    <a:pt x="186" y="5742"/>
                  </a:cubicBezTo>
                  <a:cubicBezTo>
                    <a:pt x="294" y="4772"/>
                    <a:pt x="510" y="3845"/>
                    <a:pt x="866" y="3005"/>
                  </a:cubicBezTo>
                  <a:cubicBezTo>
                    <a:pt x="1252" y="2099"/>
                    <a:pt x="1808" y="1366"/>
                    <a:pt x="2488" y="892"/>
                  </a:cubicBezTo>
                  <a:cubicBezTo>
                    <a:pt x="3322" y="310"/>
                    <a:pt x="4280" y="138"/>
                    <a:pt x="5207" y="159"/>
                  </a:cubicBezTo>
                  <a:cubicBezTo>
                    <a:pt x="6243" y="181"/>
                    <a:pt x="7262" y="418"/>
                    <a:pt x="8267" y="676"/>
                  </a:cubicBezTo>
                  <a:cubicBezTo>
                    <a:pt x="10352" y="1215"/>
                    <a:pt x="12438" y="1776"/>
                    <a:pt x="14447" y="2832"/>
                  </a:cubicBezTo>
                  <a:cubicBezTo>
                    <a:pt x="14941" y="3091"/>
                    <a:pt x="15420" y="3371"/>
                    <a:pt x="15899" y="3694"/>
                  </a:cubicBezTo>
                  <a:cubicBezTo>
                    <a:pt x="15976" y="3738"/>
                    <a:pt x="16038" y="3608"/>
                    <a:pt x="15976" y="3565"/>
                  </a:cubicBezTo>
                  <a:close/>
                </a:path>
              </a:pathLst>
            </a:custGeom>
            <a:solidFill>
              <a:schemeClr val="accent2"/>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68" name="Google Shape;268;p22"/>
            <p:cNvSpPr txBox="1"/>
            <p:nvPr/>
          </p:nvSpPr>
          <p:spPr>
            <a:xfrm>
              <a:off x="8293936" y="3028395"/>
              <a:ext cx="2973900" cy="1421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Clr>
                  <a:schemeClr val="dk1"/>
                </a:buClr>
                <a:buSzPts val="1100"/>
                <a:buFont typeface="Arial"/>
                <a:buNone/>
              </a:pPr>
              <a:r>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Initial management should be with dietary sodium restriction and a loop diuretic</a:t>
              </a:r>
              <a:endParaRPr b="1" sz="1200">
                <a:latin typeface="Calibri"/>
                <a:ea typeface="Calibri"/>
                <a:cs typeface="Calibri"/>
                <a:sym typeface="Calibri"/>
              </a:endParaRPr>
            </a:p>
          </p:txBody>
        </p:sp>
      </p:grpSp>
      <p:grpSp>
        <p:nvGrpSpPr>
          <p:cNvPr id="269" name="Google Shape;269;p22"/>
          <p:cNvGrpSpPr/>
          <p:nvPr/>
        </p:nvGrpSpPr>
        <p:grpSpPr>
          <a:xfrm>
            <a:off x="2422164" y="3545635"/>
            <a:ext cx="2791724" cy="390057"/>
            <a:chOff x="7898406" y="2898748"/>
            <a:chExt cx="3764968" cy="2662508"/>
          </a:xfrm>
        </p:grpSpPr>
        <p:sp>
          <p:nvSpPr>
            <p:cNvPr id="270" name="Google Shape;270;p22"/>
            <p:cNvSpPr/>
            <p:nvPr/>
          </p:nvSpPr>
          <p:spPr>
            <a:xfrm>
              <a:off x="7898406" y="3028405"/>
              <a:ext cx="3634592" cy="2532851"/>
            </a:xfrm>
            <a:custGeom>
              <a:rect b="b" l="l" r="r" t="t"/>
              <a:pathLst>
                <a:path extrusionOk="0" h="20345" w="21039">
                  <a:moveTo>
                    <a:pt x="14967" y="1408"/>
                  </a:moveTo>
                  <a:cubicBezTo>
                    <a:pt x="12925" y="533"/>
                    <a:pt x="10749" y="221"/>
                    <a:pt x="8542" y="96"/>
                  </a:cubicBezTo>
                  <a:cubicBezTo>
                    <a:pt x="6471" y="-8"/>
                    <a:pt x="3934" y="-279"/>
                    <a:pt x="2163" y="1033"/>
                  </a:cubicBezTo>
                  <a:cubicBezTo>
                    <a:pt x="-209" y="2804"/>
                    <a:pt x="-194" y="6532"/>
                    <a:pt x="196" y="9136"/>
                  </a:cubicBezTo>
                  <a:cubicBezTo>
                    <a:pt x="526" y="11406"/>
                    <a:pt x="1217" y="13614"/>
                    <a:pt x="2088" y="15739"/>
                  </a:cubicBezTo>
                  <a:cubicBezTo>
                    <a:pt x="2658" y="17134"/>
                    <a:pt x="3213" y="18821"/>
                    <a:pt x="4549" y="19696"/>
                  </a:cubicBezTo>
                  <a:cubicBezTo>
                    <a:pt x="7071" y="21321"/>
                    <a:pt x="9548" y="19530"/>
                    <a:pt x="11754" y="18301"/>
                  </a:cubicBezTo>
                  <a:cubicBezTo>
                    <a:pt x="13285" y="17447"/>
                    <a:pt x="14937" y="16822"/>
                    <a:pt x="16483" y="15968"/>
                  </a:cubicBezTo>
                  <a:cubicBezTo>
                    <a:pt x="18014" y="15114"/>
                    <a:pt x="19470" y="13989"/>
                    <a:pt x="20295" y="12469"/>
                  </a:cubicBezTo>
                  <a:cubicBezTo>
                    <a:pt x="21391" y="10448"/>
                    <a:pt x="21226" y="7886"/>
                    <a:pt x="20130" y="5866"/>
                  </a:cubicBezTo>
                  <a:cubicBezTo>
                    <a:pt x="19034" y="3824"/>
                    <a:pt x="17113" y="2325"/>
                    <a:pt x="14967" y="1408"/>
                  </a:cubicBezTo>
                  <a:close/>
                </a:path>
              </a:pathLst>
            </a:custGeom>
            <a:solidFill>
              <a:schemeClr val="accent3"/>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1" name="Google Shape;271;p22"/>
            <p:cNvSpPr/>
            <p:nvPr/>
          </p:nvSpPr>
          <p:spPr>
            <a:xfrm>
              <a:off x="8079929" y="2898748"/>
              <a:ext cx="3583445" cy="2580502"/>
            </a:xfrm>
            <a:custGeom>
              <a:rect b="b" l="l" r="r" t="t"/>
              <a:pathLst>
                <a:path extrusionOk="0" h="21451" w="21351">
                  <a:moveTo>
                    <a:pt x="15976" y="3565"/>
                  </a:moveTo>
                  <a:cubicBezTo>
                    <a:pt x="13968" y="2229"/>
                    <a:pt x="11789" y="1453"/>
                    <a:pt x="9611" y="871"/>
                  </a:cubicBezTo>
                  <a:cubicBezTo>
                    <a:pt x="8607" y="612"/>
                    <a:pt x="7587" y="310"/>
                    <a:pt x="6567" y="138"/>
                  </a:cubicBezTo>
                  <a:cubicBezTo>
                    <a:pt x="5578" y="-35"/>
                    <a:pt x="4574" y="-78"/>
                    <a:pt x="3601" y="202"/>
                  </a:cubicBezTo>
                  <a:cubicBezTo>
                    <a:pt x="2782" y="439"/>
                    <a:pt x="2025" y="957"/>
                    <a:pt x="1422" y="1797"/>
                  </a:cubicBezTo>
                  <a:cubicBezTo>
                    <a:pt x="912" y="2509"/>
                    <a:pt x="557" y="3414"/>
                    <a:pt x="340" y="4363"/>
                  </a:cubicBezTo>
                  <a:cubicBezTo>
                    <a:pt x="-154" y="6518"/>
                    <a:pt x="-46" y="8890"/>
                    <a:pt x="263" y="11067"/>
                  </a:cubicBezTo>
                  <a:cubicBezTo>
                    <a:pt x="479" y="12662"/>
                    <a:pt x="850" y="14193"/>
                    <a:pt x="1252" y="15702"/>
                  </a:cubicBezTo>
                  <a:cubicBezTo>
                    <a:pt x="1546" y="16779"/>
                    <a:pt x="1824" y="17900"/>
                    <a:pt x="2303" y="18849"/>
                  </a:cubicBezTo>
                  <a:cubicBezTo>
                    <a:pt x="2874" y="19948"/>
                    <a:pt x="3709" y="20681"/>
                    <a:pt x="4620" y="21091"/>
                  </a:cubicBezTo>
                  <a:cubicBezTo>
                    <a:pt x="5547" y="21500"/>
                    <a:pt x="6552" y="21522"/>
                    <a:pt x="7510" y="21350"/>
                  </a:cubicBezTo>
                  <a:cubicBezTo>
                    <a:pt x="8483" y="21177"/>
                    <a:pt x="9425" y="20832"/>
                    <a:pt x="10383" y="20487"/>
                  </a:cubicBezTo>
                  <a:cubicBezTo>
                    <a:pt x="11480" y="20099"/>
                    <a:pt x="12577" y="19841"/>
                    <a:pt x="13690" y="19560"/>
                  </a:cubicBezTo>
                  <a:cubicBezTo>
                    <a:pt x="14787" y="19280"/>
                    <a:pt x="15884" y="19000"/>
                    <a:pt x="16965" y="18547"/>
                  </a:cubicBezTo>
                  <a:cubicBezTo>
                    <a:pt x="17908" y="18159"/>
                    <a:pt x="18835" y="17620"/>
                    <a:pt x="19623" y="16823"/>
                  </a:cubicBezTo>
                  <a:cubicBezTo>
                    <a:pt x="20349" y="16090"/>
                    <a:pt x="20936" y="15076"/>
                    <a:pt x="21199" y="13869"/>
                  </a:cubicBezTo>
                  <a:cubicBezTo>
                    <a:pt x="21446" y="12662"/>
                    <a:pt x="21384" y="11369"/>
                    <a:pt x="21075" y="10205"/>
                  </a:cubicBezTo>
                  <a:cubicBezTo>
                    <a:pt x="20426" y="7769"/>
                    <a:pt x="18881" y="5915"/>
                    <a:pt x="17336" y="4600"/>
                  </a:cubicBezTo>
                  <a:cubicBezTo>
                    <a:pt x="16873" y="4212"/>
                    <a:pt x="16425" y="3867"/>
                    <a:pt x="15976" y="3565"/>
                  </a:cubicBezTo>
                  <a:cubicBezTo>
                    <a:pt x="15915" y="3522"/>
                    <a:pt x="15853" y="3651"/>
                    <a:pt x="15915" y="3694"/>
                  </a:cubicBezTo>
                  <a:cubicBezTo>
                    <a:pt x="17614" y="4837"/>
                    <a:pt x="19298" y="6389"/>
                    <a:pt x="20349" y="8609"/>
                  </a:cubicBezTo>
                  <a:cubicBezTo>
                    <a:pt x="20859" y="9666"/>
                    <a:pt x="21199" y="10873"/>
                    <a:pt x="21214" y="12123"/>
                  </a:cubicBezTo>
                  <a:cubicBezTo>
                    <a:pt x="21245" y="13373"/>
                    <a:pt x="20952" y="14602"/>
                    <a:pt x="20380" y="15572"/>
                  </a:cubicBezTo>
                  <a:cubicBezTo>
                    <a:pt x="19793" y="16564"/>
                    <a:pt x="18974" y="17254"/>
                    <a:pt x="18124" y="17750"/>
                  </a:cubicBezTo>
                  <a:cubicBezTo>
                    <a:pt x="17151" y="18332"/>
                    <a:pt x="16131" y="18698"/>
                    <a:pt x="15096" y="19000"/>
                  </a:cubicBezTo>
                  <a:cubicBezTo>
                    <a:pt x="13999" y="19323"/>
                    <a:pt x="12902" y="19560"/>
                    <a:pt x="11805" y="19862"/>
                  </a:cubicBezTo>
                  <a:cubicBezTo>
                    <a:pt x="10831" y="20142"/>
                    <a:pt x="9873" y="20509"/>
                    <a:pt x="8900" y="20811"/>
                  </a:cubicBezTo>
                  <a:cubicBezTo>
                    <a:pt x="7958" y="21112"/>
                    <a:pt x="7000" y="21328"/>
                    <a:pt x="6026" y="21263"/>
                  </a:cubicBezTo>
                  <a:cubicBezTo>
                    <a:pt x="5037" y="21199"/>
                    <a:pt x="4049" y="20768"/>
                    <a:pt x="3245" y="19948"/>
                  </a:cubicBezTo>
                  <a:cubicBezTo>
                    <a:pt x="2519" y="19215"/>
                    <a:pt x="2055" y="18138"/>
                    <a:pt x="1716" y="16995"/>
                  </a:cubicBezTo>
                  <a:cubicBezTo>
                    <a:pt x="1561" y="16478"/>
                    <a:pt x="1437" y="15960"/>
                    <a:pt x="1283" y="15443"/>
                  </a:cubicBezTo>
                  <a:cubicBezTo>
                    <a:pt x="1082" y="14710"/>
                    <a:pt x="897" y="13956"/>
                    <a:pt x="727" y="13201"/>
                  </a:cubicBezTo>
                  <a:cubicBezTo>
                    <a:pt x="217" y="10808"/>
                    <a:pt x="-92" y="8243"/>
                    <a:pt x="186" y="5742"/>
                  </a:cubicBezTo>
                  <a:cubicBezTo>
                    <a:pt x="294" y="4772"/>
                    <a:pt x="510" y="3845"/>
                    <a:pt x="866" y="3005"/>
                  </a:cubicBezTo>
                  <a:cubicBezTo>
                    <a:pt x="1252" y="2099"/>
                    <a:pt x="1808" y="1366"/>
                    <a:pt x="2488" y="892"/>
                  </a:cubicBezTo>
                  <a:cubicBezTo>
                    <a:pt x="3322" y="310"/>
                    <a:pt x="4280" y="138"/>
                    <a:pt x="5207" y="159"/>
                  </a:cubicBezTo>
                  <a:cubicBezTo>
                    <a:pt x="6243" y="181"/>
                    <a:pt x="7262" y="418"/>
                    <a:pt x="8267" y="676"/>
                  </a:cubicBezTo>
                  <a:cubicBezTo>
                    <a:pt x="10352" y="1215"/>
                    <a:pt x="12438" y="1776"/>
                    <a:pt x="14447" y="2832"/>
                  </a:cubicBezTo>
                  <a:cubicBezTo>
                    <a:pt x="14941" y="3091"/>
                    <a:pt x="15420" y="3371"/>
                    <a:pt x="15899" y="3694"/>
                  </a:cubicBezTo>
                  <a:cubicBezTo>
                    <a:pt x="15976" y="3738"/>
                    <a:pt x="16038" y="3608"/>
                    <a:pt x="15976" y="3565"/>
                  </a:cubicBezTo>
                  <a:close/>
                </a:path>
              </a:pathLst>
            </a:custGeom>
            <a:solidFill>
              <a:schemeClr val="accent2"/>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2" name="Google Shape;272;p22"/>
            <p:cNvSpPr txBox="1"/>
            <p:nvPr/>
          </p:nvSpPr>
          <p:spPr>
            <a:xfrm>
              <a:off x="8293936" y="3028395"/>
              <a:ext cx="2973900" cy="1421100"/>
            </a:xfrm>
            <a:prstGeom prst="rect">
              <a:avLst/>
            </a:prstGeom>
            <a:noFill/>
            <a:ln>
              <a:noFill/>
            </a:ln>
          </p:spPr>
          <p:txBody>
            <a:bodyPr anchorCtr="0" anchor="ctr" bIns="45700" lIns="0" spcFirstLastPara="1" rIns="0" wrap="square" tIns="45700">
              <a:noAutofit/>
            </a:bodyPr>
            <a:lstStyle/>
            <a:p>
              <a:pPr indent="0" lvl="0" marL="0" rtl="0" algn="ctr">
                <a:spcBef>
                  <a:spcPts val="0"/>
                </a:spcBef>
                <a:spcAft>
                  <a:spcPts val="0"/>
                </a:spcAft>
                <a:buSzPts val="1100"/>
                <a:buNone/>
              </a:pPr>
              <a:r>
                <a:t/>
              </a:r>
              <a:endParaRPr b="1" sz="1200">
                <a:latin typeface="Mada"/>
                <a:ea typeface="Mada"/>
                <a:cs typeface="Mada"/>
                <a:sym typeface="Mada"/>
              </a:endParaRPr>
            </a:p>
            <a:p>
              <a:pPr indent="0" lvl="0" marL="0" rtl="0" algn="ctr">
                <a:spcBef>
                  <a:spcPts val="0"/>
                </a:spcBef>
                <a:spcAft>
                  <a:spcPts val="0"/>
                </a:spcAft>
                <a:buNone/>
              </a:pPr>
              <a:r>
                <a:rPr b="1" lang="ar" sz="1200">
                  <a:latin typeface="Mada"/>
                  <a:ea typeface="Mada"/>
                  <a:cs typeface="Mada"/>
                  <a:sym typeface="Mada"/>
                </a:rPr>
                <a:t>prophylactic anticoagulation</a:t>
              </a:r>
              <a:endParaRPr b="1" sz="1200">
                <a:latin typeface="Calibri"/>
                <a:ea typeface="Calibri"/>
                <a:cs typeface="Calibri"/>
                <a:sym typeface="Calibri"/>
              </a:endParaRPr>
            </a:p>
          </p:txBody>
        </p:sp>
      </p:grpSp>
      <p:grpSp>
        <p:nvGrpSpPr>
          <p:cNvPr id="273" name="Google Shape;273;p22"/>
          <p:cNvGrpSpPr/>
          <p:nvPr/>
        </p:nvGrpSpPr>
        <p:grpSpPr>
          <a:xfrm>
            <a:off x="2404452" y="7639439"/>
            <a:ext cx="2791724" cy="367959"/>
            <a:chOff x="7898406" y="2898748"/>
            <a:chExt cx="3764968" cy="2662508"/>
          </a:xfrm>
        </p:grpSpPr>
        <p:sp>
          <p:nvSpPr>
            <p:cNvPr id="274" name="Google Shape;274;p22"/>
            <p:cNvSpPr/>
            <p:nvPr/>
          </p:nvSpPr>
          <p:spPr>
            <a:xfrm>
              <a:off x="7898406" y="3028405"/>
              <a:ext cx="3634592" cy="2532851"/>
            </a:xfrm>
            <a:custGeom>
              <a:rect b="b" l="l" r="r" t="t"/>
              <a:pathLst>
                <a:path extrusionOk="0" h="20345" w="21039">
                  <a:moveTo>
                    <a:pt x="14967" y="1408"/>
                  </a:moveTo>
                  <a:cubicBezTo>
                    <a:pt x="12925" y="533"/>
                    <a:pt x="10749" y="221"/>
                    <a:pt x="8542" y="96"/>
                  </a:cubicBezTo>
                  <a:cubicBezTo>
                    <a:pt x="6471" y="-8"/>
                    <a:pt x="3934" y="-279"/>
                    <a:pt x="2163" y="1033"/>
                  </a:cubicBezTo>
                  <a:cubicBezTo>
                    <a:pt x="-209" y="2804"/>
                    <a:pt x="-194" y="6532"/>
                    <a:pt x="196" y="9136"/>
                  </a:cubicBezTo>
                  <a:cubicBezTo>
                    <a:pt x="526" y="11406"/>
                    <a:pt x="1217" y="13614"/>
                    <a:pt x="2088" y="15739"/>
                  </a:cubicBezTo>
                  <a:cubicBezTo>
                    <a:pt x="2658" y="17134"/>
                    <a:pt x="3213" y="18821"/>
                    <a:pt x="4549" y="19696"/>
                  </a:cubicBezTo>
                  <a:cubicBezTo>
                    <a:pt x="7071" y="21321"/>
                    <a:pt x="9548" y="19530"/>
                    <a:pt x="11754" y="18301"/>
                  </a:cubicBezTo>
                  <a:cubicBezTo>
                    <a:pt x="13285" y="17447"/>
                    <a:pt x="14937" y="16822"/>
                    <a:pt x="16483" y="15968"/>
                  </a:cubicBezTo>
                  <a:cubicBezTo>
                    <a:pt x="18014" y="15114"/>
                    <a:pt x="19470" y="13989"/>
                    <a:pt x="20295" y="12469"/>
                  </a:cubicBezTo>
                  <a:cubicBezTo>
                    <a:pt x="21391" y="10448"/>
                    <a:pt x="21226" y="7886"/>
                    <a:pt x="20130" y="5866"/>
                  </a:cubicBezTo>
                  <a:cubicBezTo>
                    <a:pt x="19034" y="3824"/>
                    <a:pt x="17113" y="2325"/>
                    <a:pt x="14967" y="1408"/>
                  </a:cubicBezTo>
                  <a:close/>
                </a:path>
              </a:pathLst>
            </a:custGeom>
            <a:solidFill>
              <a:schemeClr val="accent3"/>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5" name="Google Shape;275;p22"/>
            <p:cNvSpPr/>
            <p:nvPr/>
          </p:nvSpPr>
          <p:spPr>
            <a:xfrm>
              <a:off x="8079929" y="2898748"/>
              <a:ext cx="3583445" cy="2580502"/>
            </a:xfrm>
            <a:custGeom>
              <a:rect b="b" l="l" r="r" t="t"/>
              <a:pathLst>
                <a:path extrusionOk="0" h="21451" w="21351">
                  <a:moveTo>
                    <a:pt x="15976" y="3565"/>
                  </a:moveTo>
                  <a:cubicBezTo>
                    <a:pt x="13968" y="2229"/>
                    <a:pt x="11789" y="1453"/>
                    <a:pt x="9611" y="871"/>
                  </a:cubicBezTo>
                  <a:cubicBezTo>
                    <a:pt x="8607" y="612"/>
                    <a:pt x="7587" y="310"/>
                    <a:pt x="6567" y="138"/>
                  </a:cubicBezTo>
                  <a:cubicBezTo>
                    <a:pt x="5578" y="-35"/>
                    <a:pt x="4574" y="-78"/>
                    <a:pt x="3601" y="202"/>
                  </a:cubicBezTo>
                  <a:cubicBezTo>
                    <a:pt x="2782" y="439"/>
                    <a:pt x="2025" y="957"/>
                    <a:pt x="1422" y="1797"/>
                  </a:cubicBezTo>
                  <a:cubicBezTo>
                    <a:pt x="912" y="2509"/>
                    <a:pt x="557" y="3414"/>
                    <a:pt x="340" y="4363"/>
                  </a:cubicBezTo>
                  <a:cubicBezTo>
                    <a:pt x="-154" y="6518"/>
                    <a:pt x="-46" y="8890"/>
                    <a:pt x="263" y="11067"/>
                  </a:cubicBezTo>
                  <a:cubicBezTo>
                    <a:pt x="479" y="12662"/>
                    <a:pt x="850" y="14193"/>
                    <a:pt x="1252" y="15702"/>
                  </a:cubicBezTo>
                  <a:cubicBezTo>
                    <a:pt x="1546" y="16779"/>
                    <a:pt x="1824" y="17900"/>
                    <a:pt x="2303" y="18849"/>
                  </a:cubicBezTo>
                  <a:cubicBezTo>
                    <a:pt x="2874" y="19948"/>
                    <a:pt x="3709" y="20681"/>
                    <a:pt x="4620" y="21091"/>
                  </a:cubicBezTo>
                  <a:cubicBezTo>
                    <a:pt x="5547" y="21500"/>
                    <a:pt x="6552" y="21522"/>
                    <a:pt x="7510" y="21350"/>
                  </a:cubicBezTo>
                  <a:cubicBezTo>
                    <a:pt x="8483" y="21177"/>
                    <a:pt x="9425" y="20832"/>
                    <a:pt x="10383" y="20487"/>
                  </a:cubicBezTo>
                  <a:cubicBezTo>
                    <a:pt x="11480" y="20099"/>
                    <a:pt x="12577" y="19841"/>
                    <a:pt x="13690" y="19560"/>
                  </a:cubicBezTo>
                  <a:cubicBezTo>
                    <a:pt x="14787" y="19280"/>
                    <a:pt x="15884" y="19000"/>
                    <a:pt x="16965" y="18547"/>
                  </a:cubicBezTo>
                  <a:cubicBezTo>
                    <a:pt x="17908" y="18159"/>
                    <a:pt x="18835" y="17620"/>
                    <a:pt x="19623" y="16823"/>
                  </a:cubicBezTo>
                  <a:cubicBezTo>
                    <a:pt x="20349" y="16090"/>
                    <a:pt x="20936" y="15076"/>
                    <a:pt x="21199" y="13869"/>
                  </a:cubicBezTo>
                  <a:cubicBezTo>
                    <a:pt x="21446" y="12662"/>
                    <a:pt x="21384" y="11369"/>
                    <a:pt x="21075" y="10205"/>
                  </a:cubicBezTo>
                  <a:cubicBezTo>
                    <a:pt x="20426" y="7769"/>
                    <a:pt x="18881" y="5915"/>
                    <a:pt x="17336" y="4600"/>
                  </a:cubicBezTo>
                  <a:cubicBezTo>
                    <a:pt x="16873" y="4212"/>
                    <a:pt x="16425" y="3867"/>
                    <a:pt x="15976" y="3565"/>
                  </a:cubicBezTo>
                  <a:cubicBezTo>
                    <a:pt x="15915" y="3522"/>
                    <a:pt x="15853" y="3651"/>
                    <a:pt x="15915" y="3694"/>
                  </a:cubicBezTo>
                  <a:cubicBezTo>
                    <a:pt x="17614" y="4837"/>
                    <a:pt x="19298" y="6389"/>
                    <a:pt x="20349" y="8609"/>
                  </a:cubicBezTo>
                  <a:cubicBezTo>
                    <a:pt x="20859" y="9666"/>
                    <a:pt x="21199" y="10873"/>
                    <a:pt x="21214" y="12123"/>
                  </a:cubicBezTo>
                  <a:cubicBezTo>
                    <a:pt x="21245" y="13373"/>
                    <a:pt x="20952" y="14602"/>
                    <a:pt x="20380" y="15572"/>
                  </a:cubicBezTo>
                  <a:cubicBezTo>
                    <a:pt x="19793" y="16564"/>
                    <a:pt x="18974" y="17254"/>
                    <a:pt x="18124" y="17750"/>
                  </a:cubicBezTo>
                  <a:cubicBezTo>
                    <a:pt x="17151" y="18332"/>
                    <a:pt x="16131" y="18698"/>
                    <a:pt x="15096" y="19000"/>
                  </a:cubicBezTo>
                  <a:cubicBezTo>
                    <a:pt x="13999" y="19323"/>
                    <a:pt x="12902" y="19560"/>
                    <a:pt x="11805" y="19862"/>
                  </a:cubicBezTo>
                  <a:cubicBezTo>
                    <a:pt x="10831" y="20142"/>
                    <a:pt x="9873" y="20509"/>
                    <a:pt x="8900" y="20811"/>
                  </a:cubicBezTo>
                  <a:cubicBezTo>
                    <a:pt x="7958" y="21112"/>
                    <a:pt x="7000" y="21328"/>
                    <a:pt x="6026" y="21263"/>
                  </a:cubicBezTo>
                  <a:cubicBezTo>
                    <a:pt x="5037" y="21199"/>
                    <a:pt x="4049" y="20768"/>
                    <a:pt x="3245" y="19948"/>
                  </a:cubicBezTo>
                  <a:cubicBezTo>
                    <a:pt x="2519" y="19215"/>
                    <a:pt x="2055" y="18138"/>
                    <a:pt x="1716" y="16995"/>
                  </a:cubicBezTo>
                  <a:cubicBezTo>
                    <a:pt x="1561" y="16478"/>
                    <a:pt x="1437" y="15960"/>
                    <a:pt x="1283" y="15443"/>
                  </a:cubicBezTo>
                  <a:cubicBezTo>
                    <a:pt x="1082" y="14710"/>
                    <a:pt x="897" y="13956"/>
                    <a:pt x="727" y="13201"/>
                  </a:cubicBezTo>
                  <a:cubicBezTo>
                    <a:pt x="217" y="10808"/>
                    <a:pt x="-92" y="8243"/>
                    <a:pt x="186" y="5742"/>
                  </a:cubicBezTo>
                  <a:cubicBezTo>
                    <a:pt x="294" y="4772"/>
                    <a:pt x="510" y="3845"/>
                    <a:pt x="866" y="3005"/>
                  </a:cubicBezTo>
                  <a:cubicBezTo>
                    <a:pt x="1252" y="2099"/>
                    <a:pt x="1808" y="1366"/>
                    <a:pt x="2488" y="892"/>
                  </a:cubicBezTo>
                  <a:cubicBezTo>
                    <a:pt x="3322" y="310"/>
                    <a:pt x="4280" y="138"/>
                    <a:pt x="5207" y="159"/>
                  </a:cubicBezTo>
                  <a:cubicBezTo>
                    <a:pt x="6243" y="181"/>
                    <a:pt x="7262" y="418"/>
                    <a:pt x="8267" y="676"/>
                  </a:cubicBezTo>
                  <a:cubicBezTo>
                    <a:pt x="10352" y="1215"/>
                    <a:pt x="12438" y="1776"/>
                    <a:pt x="14447" y="2832"/>
                  </a:cubicBezTo>
                  <a:cubicBezTo>
                    <a:pt x="14941" y="3091"/>
                    <a:pt x="15420" y="3371"/>
                    <a:pt x="15899" y="3694"/>
                  </a:cubicBezTo>
                  <a:cubicBezTo>
                    <a:pt x="15976" y="3738"/>
                    <a:pt x="16038" y="3608"/>
                    <a:pt x="15976" y="3565"/>
                  </a:cubicBezTo>
                  <a:close/>
                </a:path>
              </a:pathLst>
            </a:custGeom>
            <a:solidFill>
              <a:schemeClr val="accent2"/>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76" name="Google Shape;276;p22"/>
            <p:cNvSpPr txBox="1"/>
            <p:nvPr/>
          </p:nvSpPr>
          <p:spPr>
            <a:xfrm>
              <a:off x="8293936" y="3028395"/>
              <a:ext cx="2973900" cy="1421100"/>
            </a:xfrm>
            <a:prstGeom prst="rect">
              <a:avLst/>
            </a:prstGeom>
            <a:noFill/>
            <a:ln>
              <a:noFill/>
            </a:ln>
          </p:spPr>
          <p:txBody>
            <a:bodyPr anchorCtr="0" anchor="t" bIns="45700" lIns="0" spcFirstLastPara="1" rIns="0" wrap="square" tIns="45700">
              <a:noAutofit/>
            </a:bodyPr>
            <a:lstStyle/>
            <a:p>
              <a:pPr indent="0" lvl="0" marL="0" rtl="0" algn="ctr">
                <a:spcBef>
                  <a:spcPts val="0"/>
                </a:spcBef>
                <a:spcAft>
                  <a:spcPts val="0"/>
                </a:spcAft>
                <a:buSzPts val="1100"/>
                <a:buNone/>
              </a:pPr>
              <a:r>
                <a:rPr b="1" lang="ar" sz="1200">
                  <a:latin typeface="Mada"/>
                  <a:ea typeface="Mada"/>
                  <a:cs typeface="Mada"/>
                  <a:sym typeface="Mada"/>
                </a:rPr>
                <a:t>ACEI and/or ARB</a:t>
              </a:r>
              <a:endParaRPr b="1" sz="1200">
                <a:latin typeface="Mada"/>
                <a:ea typeface="Mada"/>
                <a:cs typeface="Mada"/>
                <a:sym typeface="Mada"/>
              </a:endParaRPr>
            </a:p>
            <a:p>
              <a:pPr indent="0" lvl="0" marL="0" rtl="0" algn="ctr">
                <a:spcBef>
                  <a:spcPts val="0"/>
                </a:spcBef>
                <a:spcAft>
                  <a:spcPts val="0"/>
                </a:spcAft>
                <a:buNone/>
              </a:pPr>
              <a:r>
                <a:t/>
              </a:r>
              <a:endParaRPr b="1" sz="1200">
                <a:latin typeface="Calibri"/>
                <a:ea typeface="Calibri"/>
                <a:cs typeface="Calibri"/>
                <a:sym typeface="Calibri"/>
              </a:endParaRPr>
            </a:p>
          </p:txBody>
        </p:sp>
      </p:grpSp>
      <p:sp>
        <p:nvSpPr>
          <p:cNvPr id="277" name="Google Shape;277;p22"/>
          <p:cNvSpPr txBox="1"/>
          <p:nvPr/>
        </p:nvSpPr>
        <p:spPr>
          <a:xfrm>
            <a:off x="251100" y="5356820"/>
            <a:ext cx="7057800" cy="11757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Sepsis is a major cause of death in nephrotic patients.</a:t>
            </a:r>
            <a:r>
              <a:rPr lang="ar" sz="1200">
                <a:latin typeface="Mada"/>
                <a:ea typeface="Mada"/>
                <a:cs typeface="Mada"/>
                <a:sym typeface="Mada"/>
              </a:rPr>
              <a:t> The increased susceptibility to infection is partly due to loss of immunoglobulin in the urine. Pneumococcal infections are particularly common and</a:t>
            </a:r>
            <a:r>
              <a:rPr b="1" lang="ar" sz="1200">
                <a:latin typeface="Mada"/>
                <a:ea typeface="Mada"/>
                <a:cs typeface="Mada"/>
                <a:sym typeface="Mada"/>
              </a:rPr>
              <a:t> pneumococcal vaccine should be given</a:t>
            </a:r>
            <a:r>
              <a:rPr lang="ar" sz="1200">
                <a:latin typeface="Mada"/>
                <a:ea typeface="Mada"/>
                <a:cs typeface="Mada"/>
                <a:sym typeface="Mada"/>
              </a:rPr>
              <a:t>. Early detection and aggressive treatment of infections, rather than long- term antibiotic prophylaxis, constitute the best approach.</a:t>
            </a:r>
            <a:endParaRPr sz="1200">
              <a:latin typeface="Mada"/>
              <a:ea typeface="Mada"/>
              <a:cs typeface="Mada"/>
              <a:sym typeface="Mada"/>
            </a:endParaRPr>
          </a:p>
        </p:txBody>
      </p:sp>
      <p:grpSp>
        <p:nvGrpSpPr>
          <p:cNvPr id="278" name="Google Shape;278;p22"/>
          <p:cNvGrpSpPr/>
          <p:nvPr/>
        </p:nvGrpSpPr>
        <p:grpSpPr>
          <a:xfrm>
            <a:off x="2354102" y="5161545"/>
            <a:ext cx="2791724" cy="386596"/>
            <a:chOff x="7898406" y="2898748"/>
            <a:chExt cx="3764968" cy="2662508"/>
          </a:xfrm>
        </p:grpSpPr>
        <p:sp>
          <p:nvSpPr>
            <p:cNvPr id="279" name="Google Shape;279;p22"/>
            <p:cNvSpPr/>
            <p:nvPr/>
          </p:nvSpPr>
          <p:spPr>
            <a:xfrm>
              <a:off x="7898406" y="3028405"/>
              <a:ext cx="3634592" cy="2532851"/>
            </a:xfrm>
            <a:custGeom>
              <a:rect b="b" l="l" r="r" t="t"/>
              <a:pathLst>
                <a:path extrusionOk="0" h="20345" w="21039">
                  <a:moveTo>
                    <a:pt x="14967" y="1408"/>
                  </a:moveTo>
                  <a:cubicBezTo>
                    <a:pt x="12925" y="533"/>
                    <a:pt x="10749" y="221"/>
                    <a:pt x="8542" y="96"/>
                  </a:cubicBezTo>
                  <a:cubicBezTo>
                    <a:pt x="6471" y="-8"/>
                    <a:pt x="3934" y="-279"/>
                    <a:pt x="2163" y="1033"/>
                  </a:cubicBezTo>
                  <a:cubicBezTo>
                    <a:pt x="-209" y="2804"/>
                    <a:pt x="-194" y="6532"/>
                    <a:pt x="196" y="9136"/>
                  </a:cubicBezTo>
                  <a:cubicBezTo>
                    <a:pt x="526" y="11406"/>
                    <a:pt x="1217" y="13614"/>
                    <a:pt x="2088" y="15739"/>
                  </a:cubicBezTo>
                  <a:cubicBezTo>
                    <a:pt x="2658" y="17134"/>
                    <a:pt x="3213" y="18821"/>
                    <a:pt x="4549" y="19696"/>
                  </a:cubicBezTo>
                  <a:cubicBezTo>
                    <a:pt x="7071" y="21321"/>
                    <a:pt x="9548" y="19530"/>
                    <a:pt x="11754" y="18301"/>
                  </a:cubicBezTo>
                  <a:cubicBezTo>
                    <a:pt x="13285" y="17447"/>
                    <a:pt x="14937" y="16822"/>
                    <a:pt x="16483" y="15968"/>
                  </a:cubicBezTo>
                  <a:cubicBezTo>
                    <a:pt x="18014" y="15114"/>
                    <a:pt x="19470" y="13989"/>
                    <a:pt x="20295" y="12469"/>
                  </a:cubicBezTo>
                  <a:cubicBezTo>
                    <a:pt x="21391" y="10448"/>
                    <a:pt x="21226" y="7886"/>
                    <a:pt x="20130" y="5866"/>
                  </a:cubicBezTo>
                  <a:cubicBezTo>
                    <a:pt x="19034" y="3824"/>
                    <a:pt x="17113" y="2325"/>
                    <a:pt x="14967" y="1408"/>
                  </a:cubicBezTo>
                  <a:close/>
                </a:path>
              </a:pathLst>
            </a:custGeom>
            <a:solidFill>
              <a:schemeClr val="accent3"/>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80" name="Google Shape;280;p22"/>
            <p:cNvSpPr/>
            <p:nvPr/>
          </p:nvSpPr>
          <p:spPr>
            <a:xfrm>
              <a:off x="8079929" y="2898748"/>
              <a:ext cx="3583445" cy="2580502"/>
            </a:xfrm>
            <a:custGeom>
              <a:rect b="b" l="l" r="r" t="t"/>
              <a:pathLst>
                <a:path extrusionOk="0" h="21451" w="21351">
                  <a:moveTo>
                    <a:pt x="15976" y="3565"/>
                  </a:moveTo>
                  <a:cubicBezTo>
                    <a:pt x="13968" y="2229"/>
                    <a:pt x="11789" y="1453"/>
                    <a:pt x="9611" y="871"/>
                  </a:cubicBezTo>
                  <a:cubicBezTo>
                    <a:pt x="8607" y="612"/>
                    <a:pt x="7587" y="310"/>
                    <a:pt x="6567" y="138"/>
                  </a:cubicBezTo>
                  <a:cubicBezTo>
                    <a:pt x="5578" y="-35"/>
                    <a:pt x="4574" y="-78"/>
                    <a:pt x="3601" y="202"/>
                  </a:cubicBezTo>
                  <a:cubicBezTo>
                    <a:pt x="2782" y="439"/>
                    <a:pt x="2025" y="957"/>
                    <a:pt x="1422" y="1797"/>
                  </a:cubicBezTo>
                  <a:cubicBezTo>
                    <a:pt x="912" y="2509"/>
                    <a:pt x="557" y="3414"/>
                    <a:pt x="340" y="4363"/>
                  </a:cubicBezTo>
                  <a:cubicBezTo>
                    <a:pt x="-154" y="6518"/>
                    <a:pt x="-46" y="8890"/>
                    <a:pt x="263" y="11067"/>
                  </a:cubicBezTo>
                  <a:cubicBezTo>
                    <a:pt x="479" y="12662"/>
                    <a:pt x="850" y="14193"/>
                    <a:pt x="1252" y="15702"/>
                  </a:cubicBezTo>
                  <a:cubicBezTo>
                    <a:pt x="1546" y="16779"/>
                    <a:pt x="1824" y="17900"/>
                    <a:pt x="2303" y="18849"/>
                  </a:cubicBezTo>
                  <a:cubicBezTo>
                    <a:pt x="2874" y="19948"/>
                    <a:pt x="3709" y="20681"/>
                    <a:pt x="4620" y="21091"/>
                  </a:cubicBezTo>
                  <a:cubicBezTo>
                    <a:pt x="5547" y="21500"/>
                    <a:pt x="6552" y="21522"/>
                    <a:pt x="7510" y="21350"/>
                  </a:cubicBezTo>
                  <a:cubicBezTo>
                    <a:pt x="8483" y="21177"/>
                    <a:pt x="9425" y="20832"/>
                    <a:pt x="10383" y="20487"/>
                  </a:cubicBezTo>
                  <a:cubicBezTo>
                    <a:pt x="11480" y="20099"/>
                    <a:pt x="12577" y="19841"/>
                    <a:pt x="13690" y="19560"/>
                  </a:cubicBezTo>
                  <a:cubicBezTo>
                    <a:pt x="14787" y="19280"/>
                    <a:pt x="15884" y="19000"/>
                    <a:pt x="16965" y="18547"/>
                  </a:cubicBezTo>
                  <a:cubicBezTo>
                    <a:pt x="17908" y="18159"/>
                    <a:pt x="18835" y="17620"/>
                    <a:pt x="19623" y="16823"/>
                  </a:cubicBezTo>
                  <a:cubicBezTo>
                    <a:pt x="20349" y="16090"/>
                    <a:pt x="20936" y="15076"/>
                    <a:pt x="21199" y="13869"/>
                  </a:cubicBezTo>
                  <a:cubicBezTo>
                    <a:pt x="21446" y="12662"/>
                    <a:pt x="21384" y="11369"/>
                    <a:pt x="21075" y="10205"/>
                  </a:cubicBezTo>
                  <a:cubicBezTo>
                    <a:pt x="20426" y="7769"/>
                    <a:pt x="18881" y="5915"/>
                    <a:pt x="17336" y="4600"/>
                  </a:cubicBezTo>
                  <a:cubicBezTo>
                    <a:pt x="16873" y="4212"/>
                    <a:pt x="16425" y="3867"/>
                    <a:pt x="15976" y="3565"/>
                  </a:cubicBezTo>
                  <a:cubicBezTo>
                    <a:pt x="15915" y="3522"/>
                    <a:pt x="15853" y="3651"/>
                    <a:pt x="15915" y="3694"/>
                  </a:cubicBezTo>
                  <a:cubicBezTo>
                    <a:pt x="17614" y="4837"/>
                    <a:pt x="19298" y="6389"/>
                    <a:pt x="20349" y="8609"/>
                  </a:cubicBezTo>
                  <a:cubicBezTo>
                    <a:pt x="20859" y="9666"/>
                    <a:pt x="21199" y="10873"/>
                    <a:pt x="21214" y="12123"/>
                  </a:cubicBezTo>
                  <a:cubicBezTo>
                    <a:pt x="21245" y="13373"/>
                    <a:pt x="20952" y="14602"/>
                    <a:pt x="20380" y="15572"/>
                  </a:cubicBezTo>
                  <a:cubicBezTo>
                    <a:pt x="19793" y="16564"/>
                    <a:pt x="18974" y="17254"/>
                    <a:pt x="18124" y="17750"/>
                  </a:cubicBezTo>
                  <a:cubicBezTo>
                    <a:pt x="17151" y="18332"/>
                    <a:pt x="16131" y="18698"/>
                    <a:pt x="15096" y="19000"/>
                  </a:cubicBezTo>
                  <a:cubicBezTo>
                    <a:pt x="13999" y="19323"/>
                    <a:pt x="12902" y="19560"/>
                    <a:pt x="11805" y="19862"/>
                  </a:cubicBezTo>
                  <a:cubicBezTo>
                    <a:pt x="10831" y="20142"/>
                    <a:pt x="9873" y="20509"/>
                    <a:pt x="8900" y="20811"/>
                  </a:cubicBezTo>
                  <a:cubicBezTo>
                    <a:pt x="7958" y="21112"/>
                    <a:pt x="7000" y="21328"/>
                    <a:pt x="6026" y="21263"/>
                  </a:cubicBezTo>
                  <a:cubicBezTo>
                    <a:pt x="5037" y="21199"/>
                    <a:pt x="4049" y="20768"/>
                    <a:pt x="3245" y="19948"/>
                  </a:cubicBezTo>
                  <a:cubicBezTo>
                    <a:pt x="2519" y="19215"/>
                    <a:pt x="2055" y="18138"/>
                    <a:pt x="1716" y="16995"/>
                  </a:cubicBezTo>
                  <a:cubicBezTo>
                    <a:pt x="1561" y="16478"/>
                    <a:pt x="1437" y="15960"/>
                    <a:pt x="1283" y="15443"/>
                  </a:cubicBezTo>
                  <a:cubicBezTo>
                    <a:pt x="1082" y="14710"/>
                    <a:pt x="897" y="13956"/>
                    <a:pt x="727" y="13201"/>
                  </a:cubicBezTo>
                  <a:cubicBezTo>
                    <a:pt x="217" y="10808"/>
                    <a:pt x="-92" y="8243"/>
                    <a:pt x="186" y="5742"/>
                  </a:cubicBezTo>
                  <a:cubicBezTo>
                    <a:pt x="294" y="4772"/>
                    <a:pt x="510" y="3845"/>
                    <a:pt x="866" y="3005"/>
                  </a:cubicBezTo>
                  <a:cubicBezTo>
                    <a:pt x="1252" y="2099"/>
                    <a:pt x="1808" y="1366"/>
                    <a:pt x="2488" y="892"/>
                  </a:cubicBezTo>
                  <a:cubicBezTo>
                    <a:pt x="3322" y="310"/>
                    <a:pt x="4280" y="138"/>
                    <a:pt x="5207" y="159"/>
                  </a:cubicBezTo>
                  <a:cubicBezTo>
                    <a:pt x="6243" y="181"/>
                    <a:pt x="7262" y="418"/>
                    <a:pt x="8267" y="676"/>
                  </a:cubicBezTo>
                  <a:cubicBezTo>
                    <a:pt x="10352" y="1215"/>
                    <a:pt x="12438" y="1776"/>
                    <a:pt x="14447" y="2832"/>
                  </a:cubicBezTo>
                  <a:cubicBezTo>
                    <a:pt x="14941" y="3091"/>
                    <a:pt x="15420" y="3371"/>
                    <a:pt x="15899" y="3694"/>
                  </a:cubicBezTo>
                  <a:cubicBezTo>
                    <a:pt x="15976" y="3738"/>
                    <a:pt x="16038" y="3608"/>
                    <a:pt x="15976" y="3565"/>
                  </a:cubicBezTo>
                  <a:close/>
                </a:path>
              </a:pathLst>
            </a:custGeom>
            <a:solidFill>
              <a:schemeClr val="accent2"/>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81" name="Google Shape;281;p22"/>
            <p:cNvSpPr txBox="1"/>
            <p:nvPr/>
          </p:nvSpPr>
          <p:spPr>
            <a:xfrm>
              <a:off x="8293936" y="3028395"/>
              <a:ext cx="2973900" cy="1421100"/>
            </a:xfrm>
            <a:prstGeom prst="rect">
              <a:avLst/>
            </a:prstGeom>
            <a:noFill/>
            <a:ln>
              <a:noFill/>
            </a:ln>
          </p:spPr>
          <p:txBody>
            <a:bodyPr anchorCtr="0" anchor="t" bIns="45700" lIns="0" spcFirstLastPara="1" rIns="0" wrap="square" tIns="45700">
              <a:noAutofit/>
            </a:bodyPr>
            <a:lstStyle/>
            <a:p>
              <a:pPr indent="0" lvl="0" marL="0" rtl="0" algn="ctr">
                <a:spcBef>
                  <a:spcPts val="0"/>
                </a:spcBef>
                <a:spcAft>
                  <a:spcPts val="0"/>
                </a:spcAft>
                <a:buNone/>
              </a:pPr>
              <a:r>
                <a:rPr b="1" lang="ar" sz="1200">
                  <a:latin typeface="Mada"/>
                  <a:ea typeface="Mada"/>
                  <a:cs typeface="Mada"/>
                  <a:sym typeface="Mada"/>
                </a:rPr>
                <a:t>pneumococcal vaccine</a:t>
              </a:r>
              <a:endParaRPr b="1" sz="1200">
                <a:latin typeface="Mada"/>
                <a:ea typeface="Mada"/>
                <a:cs typeface="Mada"/>
                <a:sym typeface="Mada"/>
              </a:endParaRPr>
            </a:p>
          </p:txBody>
        </p:sp>
      </p:grpSp>
      <p:sp>
        <p:nvSpPr>
          <p:cNvPr id="282" name="Google Shape;282;p22"/>
          <p:cNvSpPr txBox="1"/>
          <p:nvPr/>
        </p:nvSpPr>
        <p:spPr>
          <a:xfrm>
            <a:off x="195750" y="6795538"/>
            <a:ext cx="7168500" cy="7542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Lipid abnormalities are responsible for an increase in the risk of cardiovascular disease in patients with proteinuria. Treatment of hypercholesterolaemia starts with an HMG-CoA reductase inhibitor (a </a:t>
            </a:r>
            <a:r>
              <a:rPr b="1" lang="ar" sz="1200">
                <a:latin typeface="Mada"/>
                <a:ea typeface="Mada"/>
                <a:cs typeface="Mada"/>
                <a:sym typeface="Mada"/>
              </a:rPr>
              <a:t>statin</a:t>
            </a:r>
            <a:r>
              <a:rPr lang="ar" sz="1200">
                <a:latin typeface="Mada"/>
                <a:ea typeface="Mada"/>
                <a:cs typeface="Mada"/>
                <a:sym typeface="Mada"/>
              </a:rPr>
              <a:t>).</a:t>
            </a:r>
            <a:endParaRPr sz="1200">
              <a:latin typeface="Mada"/>
              <a:ea typeface="Mada"/>
              <a:cs typeface="Mada"/>
              <a:sym typeface="Mada"/>
            </a:endParaRPr>
          </a:p>
        </p:txBody>
      </p:sp>
      <p:grpSp>
        <p:nvGrpSpPr>
          <p:cNvPr id="283" name="Google Shape;283;p22"/>
          <p:cNvGrpSpPr/>
          <p:nvPr/>
        </p:nvGrpSpPr>
        <p:grpSpPr>
          <a:xfrm>
            <a:off x="2409452" y="6605195"/>
            <a:ext cx="2791724" cy="376212"/>
            <a:chOff x="7898406" y="2898748"/>
            <a:chExt cx="3764968" cy="2662508"/>
          </a:xfrm>
        </p:grpSpPr>
        <p:sp>
          <p:nvSpPr>
            <p:cNvPr id="284" name="Google Shape;284;p22"/>
            <p:cNvSpPr/>
            <p:nvPr/>
          </p:nvSpPr>
          <p:spPr>
            <a:xfrm>
              <a:off x="7898406" y="3028405"/>
              <a:ext cx="3634592" cy="2532851"/>
            </a:xfrm>
            <a:custGeom>
              <a:rect b="b" l="l" r="r" t="t"/>
              <a:pathLst>
                <a:path extrusionOk="0" h="20345" w="21039">
                  <a:moveTo>
                    <a:pt x="14967" y="1408"/>
                  </a:moveTo>
                  <a:cubicBezTo>
                    <a:pt x="12925" y="533"/>
                    <a:pt x="10749" y="221"/>
                    <a:pt x="8542" y="96"/>
                  </a:cubicBezTo>
                  <a:cubicBezTo>
                    <a:pt x="6471" y="-8"/>
                    <a:pt x="3934" y="-279"/>
                    <a:pt x="2163" y="1033"/>
                  </a:cubicBezTo>
                  <a:cubicBezTo>
                    <a:pt x="-209" y="2804"/>
                    <a:pt x="-194" y="6532"/>
                    <a:pt x="196" y="9136"/>
                  </a:cubicBezTo>
                  <a:cubicBezTo>
                    <a:pt x="526" y="11406"/>
                    <a:pt x="1217" y="13614"/>
                    <a:pt x="2088" y="15739"/>
                  </a:cubicBezTo>
                  <a:cubicBezTo>
                    <a:pt x="2658" y="17134"/>
                    <a:pt x="3213" y="18821"/>
                    <a:pt x="4549" y="19696"/>
                  </a:cubicBezTo>
                  <a:cubicBezTo>
                    <a:pt x="7071" y="21321"/>
                    <a:pt x="9548" y="19530"/>
                    <a:pt x="11754" y="18301"/>
                  </a:cubicBezTo>
                  <a:cubicBezTo>
                    <a:pt x="13285" y="17447"/>
                    <a:pt x="14937" y="16822"/>
                    <a:pt x="16483" y="15968"/>
                  </a:cubicBezTo>
                  <a:cubicBezTo>
                    <a:pt x="18014" y="15114"/>
                    <a:pt x="19470" y="13989"/>
                    <a:pt x="20295" y="12469"/>
                  </a:cubicBezTo>
                  <a:cubicBezTo>
                    <a:pt x="21391" y="10448"/>
                    <a:pt x="21226" y="7886"/>
                    <a:pt x="20130" y="5866"/>
                  </a:cubicBezTo>
                  <a:cubicBezTo>
                    <a:pt x="19034" y="3824"/>
                    <a:pt x="17113" y="2325"/>
                    <a:pt x="14967" y="1408"/>
                  </a:cubicBezTo>
                  <a:close/>
                </a:path>
              </a:pathLst>
            </a:custGeom>
            <a:solidFill>
              <a:schemeClr val="accent3"/>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85" name="Google Shape;285;p22"/>
            <p:cNvSpPr/>
            <p:nvPr/>
          </p:nvSpPr>
          <p:spPr>
            <a:xfrm>
              <a:off x="8079929" y="2898748"/>
              <a:ext cx="3583445" cy="2580502"/>
            </a:xfrm>
            <a:custGeom>
              <a:rect b="b" l="l" r="r" t="t"/>
              <a:pathLst>
                <a:path extrusionOk="0" h="21451" w="21351">
                  <a:moveTo>
                    <a:pt x="15976" y="3565"/>
                  </a:moveTo>
                  <a:cubicBezTo>
                    <a:pt x="13968" y="2229"/>
                    <a:pt x="11789" y="1453"/>
                    <a:pt x="9611" y="871"/>
                  </a:cubicBezTo>
                  <a:cubicBezTo>
                    <a:pt x="8607" y="612"/>
                    <a:pt x="7587" y="310"/>
                    <a:pt x="6567" y="138"/>
                  </a:cubicBezTo>
                  <a:cubicBezTo>
                    <a:pt x="5578" y="-35"/>
                    <a:pt x="4574" y="-78"/>
                    <a:pt x="3601" y="202"/>
                  </a:cubicBezTo>
                  <a:cubicBezTo>
                    <a:pt x="2782" y="439"/>
                    <a:pt x="2025" y="957"/>
                    <a:pt x="1422" y="1797"/>
                  </a:cubicBezTo>
                  <a:cubicBezTo>
                    <a:pt x="912" y="2509"/>
                    <a:pt x="557" y="3414"/>
                    <a:pt x="340" y="4363"/>
                  </a:cubicBezTo>
                  <a:cubicBezTo>
                    <a:pt x="-154" y="6518"/>
                    <a:pt x="-46" y="8890"/>
                    <a:pt x="263" y="11067"/>
                  </a:cubicBezTo>
                  <a:cubicBezTo>
                    <a:pt x="479" y="12662"/>
                    <a:pt x="850" y="14193"/>
                    <a:pt x="1252" y="15702"/>
                  </a:cubicBezTo>
                  <a:cubicBezTo>
                    <a:pt x="1546" y="16779"/>
                    <a:pt x="1824" y="17900"/>
                    <a:pt x="2303" y="18849"/>
                  </a:cubicBezTo>
                  <a:cubicBezTo>
                    <a:pt x="2874" y="19948"/>
                    <a:pt x="3709" y="20681"/>
                    <a:pt x="4620" y="21091"/>
                  </a:cubicBezTo>
                  <a:cubicBezTo>
                    <a:pt x="5547" y="21500"/>
                    <a:pt x="6552" y="21522"/>
                    <a:pt x="7510" y="21350"/>
                  </a:cubicBezTo>
                  <a:cubicBezTo>
                    <a:pt x="8483" y="21177"/>
                    <a:pt x="9425" y="20832"/>
                    <a:pt x="10383" y="20487"/>
                  </a:cubicBezTo>
                  <a:cubicBezTo>
                    <a:pt x="11480" y="20099"/>
                    <a:pt x="12577" y="19841"/>
                    <a:pt x="13690" y="19560"/>
                  </a:cubicBezTo>
                  <a:cubicBezTo>
                    <a:pt x="14787" y="19280"/>
                    <a:pt x="15884" y="19000"/>
                    <a:pt x="16965" y="18547"/>
                  </a:cubicBezTo>
                  <a:cubicBezTo>
                    <a:pt x="17908" y="18159"/>
                    <a:pt x="18835" y="17620"/>
                    <a:pt x="19623" y="16823"/>
                  </a:cubicBezTo>
                  <a:cubicBezTo>
                    <a:pt x="20349" y="16090"/>
                    <a:pt x="20936" y="15076"/>
                    <a:pt x="21199" y="13869"/>
                  </a:cubicBezTo>
                  <a:cubicBezTo>
                    <a:pt x="21446" y="12662"/>
                    <a:pt x="21384" y="11369"/>
                    <a:pt x="21075" y="10205"/>
                  </a:cubicBezTo>
                  <a:cubicBezTo>
                    <a:pt x="20426" y="7769"/>
                    <a:pt x="18881" y="5915"/>
                    <a:pt x="17336" y="4600"/>
                  </a:cubicBezTo>
                  <a:cubicBezTo>
                    <a:pt x="16873" y="4212"/>
                    <a:pt x="16425" y="3867"/>
                    <a:pt x="15976" y="3565"/>
                  </a:cubicBezTo>
                  <a:cubicBezTo>
                    <a:pt x="15915" y="3522"/>
                    <a:pt x="15853" y="3651"/>
                    <a:pt x="15915" y="3694"/>
                  </a:cubicBezTo>
                  <a:cubicBezTo>
                    <a:pt x="17614" y="4837"/>
                    <a:pt x="19298" y="6389"/>
                    <a:pt x="20349" y="8609"/>
                  </a:cubicBezTo>
                  <a:cubicBezTo>
                    <a:pt x="20859" y="9666"/>
                    <a:pt x="21199" y="10873"/>
                    <a:pt x="21214" y="12123"/>
                  </a:cubicBezTo>
                  <a:cubicBezTo>
                    <a:pt x="21245" y="13373"/>
                    <a:pt x="20952" y="14602"/>
                    <a:pt x="20380" y="15572"/>
                  </a:cubicBezTo>
                  <a:cubicBezTo>
                    <a:pt x="19793" y="16564"/>
                    <a:pt x="18974" y="17254"/>
                    <a:pt x="18124" y="17750"/>
                  </a:cubicBezTo>
                  <a:cubicBezTo>
                    <a:pt x="17151" y="18332"/>
                    <a:pt x="16131" y="18698"/>
                    <a:pt x="15096" y="19000"/>
                  </a:cubicBezTo>
                  <a:cubicBezTo>
                    <a:pt x="13999" y="19323"/>
                    <a:pt x="12902" y="19560"/>
                    <a:pt x="11805" y="19862"/>
                  </a:cubicBezTo>
                  <a:cubicBezTo>
                    <a:pt x="10831" y="20142"/>
                    <a:pt x="9873" y="20509"/>
                    <a:pt x="8900" y="20811"/>
                  </a:cubicBezTo>
                  <a:cubicBezTo>
                    <a:pt x="7958" y="21112"/>
                    <a:pt x="7000" y="21328"/>
                    <a:pt x="6026" y="21263"/>
                  </a:cubicBezTo>
                  <a:cubicBezTo>
                    <a:pt x="5037" y="21199"/>
                    <a:pt x="4049" y="20768"/>
                    <a:pt x="3245" y="19948"/>
                  </a:cubicBezTo>
                  <a:cubicBezTo>
                    <a:pt x="2519" y="19215"/>
                    <a:pt x="2055" y="18138"/>
                    <a:pt x="1716" y="16995"/>
                  </a:cubicBezTo>
                  <a:cubicBezTo>
                    <a:pt x="1561" y="16478"/>
                    <a:pt x="1437" y="15960"/>
                    <a:pt x="1283" y="15443"/>
                  </a:cubicBezTo>
                  <a:cubicBezTo>
                    <a:pt x="1082" y="14710"/>
                    <a:pt x="897" y="13956"/>
                    <a:pt x="727" y="13201"/>
                  </a:cubicBezTo>
                  <a:cubicBezTo>
                    <a:pt x="217" y="10808"/>
                    <a:pt x="-92" y="8243"/>
                    <a:pt x="186" y="5742"/>
                  </a:cubicBezTo>
                  <a:cubicBezTo>
                    <a:pt x="294" y="4772"/>
                    <a:pt x="510" y="3845"/>
                    <a:pt x="866" y="3005"/>
                  </a:cubicBezTo>
                  <a:cubicBezTo>
                    <a:pt x="1252" y="2099"/>
                    <a:pt x="1808" y="1366"/>
                    <a:pt x="2488" y="892"/>
                  </a:cubicBezTo>
                  <a:cubicBezTo>
                    <a:pt x="3322" y="310"/>
                    <a:pt x="4280" y="138"/>
                    <a:pt x="5207" y="159"/>
                  </a:cubicBezTo>
                  <a:cubicBezTo>
                    <a:pt x="6243" y="181"/>
                    <a:pt x="7262" y="418"/>
                    <a:pt x="8267" y="676"/>
                  </a:cubicBezTo>
                  <a:cubicBezTo>
                    <a:pt x="10352" y="1215"/>
                    <a:pt x="12438" y="1776"/>
                    <a:pt x="14447" y="2832"/>
                  </a:cubicBezTo>
                  <a:cubicBezTo>
                    <a:pt x="14941" y="3091"/>
                    <a:pt x="15420" y="3371"/>
                    <a:pt x="15899" y="3694"/>
                  </a:cubicBezTo>
                  <a:cubicBezTo>
                    <a:pt x="15976" y="3738"/>
                    <a:pt x="16038" y="3608"/>
                    <a:pt x="15976" y="3565"/>
                  </a:cubicBezTo>
                  <a:close/>
                </a:path>
              </a:pathLst>
            </a:custGeom>
            <a:solidFill>
              <a:schemeClr val="accent2"/>
            </a:solidFill>
            <a:ln>
              <a:noFill/>
            </a:ln>
          </p:spPr>
          <p:txBody>
            <a:bodyPr anchorCtr="0" anchor="ctr" bIns="38100" lIns="38100" spcFirstLastPara="1" rIns="38100" wrap="square" tIns="381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286" name="Google Shape;286;p22"/>
            <p:cNvSpPr txBox="1"/>
            <p:nvPr/>
          </p:nvSpPr>
          <p:spPr>
            <a:xfrm>
              <a:off x="8293936" y="3028395"/>
              <a:ext cx="2973900" cy="1421100"/>
            </a:xfrm>
            <a:prstGeom prst="rect">
              <a:avLst/>
            </a:prstGeom>
            <a:noFill/>
            <a:ln>
              <a:noFill/>
            </a:ln>
          </p:spPr>
          <p:txBody>
            <a:bodyPr anchorCtr="0" anchor="t" bIns="45700" lIns="0" spcFirstLastPara="1" rIns="0" wrap="square" tIns="45700">
              <a:noAutofit/>
            </a:bodyPr>
            <a:lstStyle/>
            <a:p>
              <a:pPr indent="0" lvl="0" marL="0" rtl="0" algn="l">
                <a:spcBef>
                  <a:spcPts val="0"/>
                </a:spcBef>
                <a:spcAft>
                  <a:spcPts val="0"/>
                </a:spcAft>
                <a:buClr>
                  <a:schemeClr val="dk1"/>
                </a:buClr>
                <a:buSzPts val="1100"/>
                <a:buFont typeface="Arial"/>
                <a:buNone/>
              </a:pPr>
              <a:r>
                <a:rPr b="1" lang="ar" sz="1200">
                  <a:latin typeface="Mada"/>
                  <a:ea typeface="Mada"/>
                  <a:cs typeface="Mada"/>
                  <a:sym typeface="Mada"/>
                </a:rPr>
                <a:t>HMG- CoA reductase inhibitor</a:t>
              </a:r>
              <a:endParaRPr/>
            </a:p>
          </p:txBody>
        </p:sp>
      </p:grpSp>
      <p:sp>
        <p:nvSpPr>
          <p:cNvPr id="287" name="Google Shape;287;p22"/>
          <p:cNvSpPr txBox="1"/>
          <p:nvPr/>
        </p:nvSpPr>
        <p:spPr>
          <a:xfrm>
            <a:off x="251100" y="8797150"/>
            <a:ext cx="49905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specific </a:t>
            </a:r>
            <a:r>
              <a:rPr b="1" lang="ar" sz="2200">
                <a:solidFill>
                  <a:schemeClr val="dk1"/>
                </a:solidFill>
                <a:highlight>
                  <a:srgbClr val="FFF2CC"/>
                </a:highlight>
                <a:latin typeface="Mada"/>
                <a:ea typeface="Mada"/>
                <a:cs typeface="Mada"/>
                <a:sym typeface="Mada"/>
              </a:rPr>
              <a:t>measures: </a:t>
            </a:r>
            <a:r>
              <a:rPr b="1" lang="ar" sz="1500">
                <a:solidFill>
                  <a:srgbClr val="0B5394"/>
                </a:solidFill>
                <a:latin typeface="Mada"/>
                <a:ea typeface="Mada"/>
                <a:cs typeface="Mada"/>
                <a:sym typeface="Mada"/>
              </a:rPr>
              <a:t> </a:t>
            </a:r>
            <a:endParaRPr b="1" sz="1500">
              <a:solidFill>
                <a:srgbClr val="0B5394"/>
              </a:solidFill>
              <a:latin typeface="Mada"/>
              <a:ea typeface="Mada"/>
              <a:cs typeface="Mada"/>
              <a:sym typeface="Mada"/>
            </a:endParaRPr>
          </a:p>
        </p:txBody>
      </p:sp>
      <p:sp>
        <p:nvSpPr>
          <p:cNvPr id="288" name="Google Shape;288;p22"/>
          <p:cNvSpPr txBox="1"/>
          <p:nvPr/>
        </p:nvSpPr>
        <p:spPr>
          <a:xfrm>
            <a:off x="195750" y="9231300"/>
            <a:ext cx="4287300" cy="412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treat the underlying cause of any protein leak</a:t>
            </a:r>
            <a:endParaRPr/>
          </a:p>
        </p:txBody>
      </p:sp>
      <p:sp>
        <p:nvSpPr>
          <p:cNvPr id="289" name="Google Shape;289;p22"/>
          <p:cNvSpPr txBox="1"/>
          <p:nvPr/>
        </p:nvSpPr>
        <p:spPr>
          <a:xfrm>
            <a:off x="190750" y="7825361"/>
            <a:ext cx="7168500" cy="934200"/>
          </a:xfrm>
          <a:prstGeom prst="rect">
            <a:avLst/>
          </a:prstGeom>
          <a:noFill/>
          <a:ln cap="flat" cmpd="sng" w="19050">
            <a:solidFill>
              <a:schemeClr val="accent2"/>
            </a:solidFill>
            <a:prstDash val="dot"/>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Lastly, ACE inhibitors and/or angiotensin II receptor antagonists (AII- RAs) are</a:t>
            </a:r>
            <a:r>
              <a:rPr b="1" lang="ar" sz="1200">
                <a:latin typeface="Mada"/>
                <a:ea typeface="Mada"/>
                <a:cs typeface="Mada"/>
                <a:sym typeface="Mada"/>
              </a:rPr>
              <a:t> indicated for their antiproteinuric properties in all types of glomerulonephropathy, but most especially the nephrotic syndrome.</a:t>
            </a:r>
            <a:r>
              <a:rPr lang="ar" sz="1200">
                <a:latin typeface="Mada"/>
                <a:ea typeface="Mada"/>
                <a:cs typeface="Mada"/>
                <a:sym typeface="Mada"/>
              </a:rPr>
              <a:t> These drugs reduce proteinuria.</a:t>
            </a:r>
            <a:endParaRPr sz="1200">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23"/>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295" name="Google Shape;295;p23"/>
          <p:cNvGrpSpPr/>
          <p:nvPr/>
        </p:nvGrpSpPr>
        <p:grpSpPr>
          <a:xfrm>
            <a:off x="656280" y="1522712"/>
            <a:ext cx="2846820" cy="650817"/>
            <a:chOff x="720400" y="490250"/>
            <a:chExt cx="2706617" cy="796204"/>
          </a:xfrm>
        </p:grpSpPr>
        <p:cxnSp>
          <p:nvCxnSpPr>
            <p:cNvPr id="296" name="Google Shape;296;p23"/>
            <p:cNvCxnSpPr>
              <a:stCxn id="297" idx="3"/>
            </p:cNvCxnSpPr>
            <p:nvPr/>
          </p:nvCxnSpPr>
          <p:spPr>
            <a:xfrm flipH="1" rot="10800000">
              <a:off x="937917" y="1284954"/>
              <a:ext cx="2489100" cy="1500"/>
            </a:xfrm>
            <a:prstGeom prst="straightConnector1">
              <a:avLst/>
            </a:prstGeom>
            <a:noFill/>
            <a:ln cap="flat" cmpd="sng" w="9525">
              <a:solidFill>
                <a:srgbClr val="B7B7B7"/>
              </a:solidFill>
              <a:prstDash val="solid"/>
              <a:round/>
              <a:headEnd len="med" w="med" type="none"/>
              <a:tailEnd len="med" w="med" type="none"/>
            </a:ln>
          </p:spPr>
        </p:cxnSp>
        <p:sp>
          <p:nvSpPr>
            <p:cNvPr id="297" name="Google Shape;297;p23"/>
            <p:cNvSpPr/>
            <p:nvPr/>
          </p:nvSpPr>
          <p:spPr>
            <a:xfrm>
              <a:off x="720400" y="490250"/>
              <a:ext cx="783900" cy="796200"/>
            </a:xfrm>
            <a:prstGeom prst="heptagon">
              <a:avLst>
                <a:gd fmla="val 102572" name="hf"/>
                <a:gd fmla="val 105210" name="vf"/>
              </a:avLst>
            </a:prstGeom>
            <a:solidFill>
              <a:srgbClr val="8B691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FFFFFF"/>
                  </a:solidFill>
                  <a:latin typeface="Mada"/>
                  <a:ea typeface="Mada"/>
                  <a:cs typeface="Mada"/>
                  <a:sym typeface="Mada"/>
                </a:rPr>
                <a:t>1</a:t>
              </a:r>
              <a:endParaRPr b="1" sz="2600">
                <a:solidFill>
                  <a:srgbClr val="FFFFFF"/>
                </a:solidFill>
                <a:latin typeface="Mada"/>
                <a:ea typeface="Mada"/>
                <a:cs typeface="Mada"/>
                <a:sym typeface="Mada"/>
              </a:endParaRPr>
            </a:p>
          </p:txBody>
        </p:sp>
      </p:grpSp>
      <p:grpSp>
        <p:nvGrpSpPr>
          <p:cNvPr id="298" name="Google Shape;298;p23"/>
          <p:cNvGrpSpPr/>
          <p:nvPr/>
        </p:nvGrpSpPr>
        <p:grpSpPr>
          <a:xfrm>
            <a:off x="664529" y="2406254"/>
            <a:ext cx="2846820" cy="650817"/>
            <a:chOff x="720400" y="490250"/>
            <a:chExt cx="2706617" cy="796204"/>
          </a:xfrm>
        </p:grpSpPr>
        <p:cxnSp>
          <p:nvCxnSpPr>
            <p:cNvPr id="299" name="Google Shape;299;p23"/>
            <p:cNvCxnSpPr>
              <a:stCxn id="300" idx="3"/>
            </p:cNvCxnSpPr>
            <p:nvPr/>
          </p:nvCxnSpPr>
          <p:spPr>
            <a:xfrm flipH="1" rot="10800000">
              <a:off x="937917" y="1284954"/>
              <a:ext cx="2489100" cy="1500"/>
            </a:xfrm>
            <a:prstGeom prst="straightConnector1">
              <a:avLst/>
            </a:prstGeom>
            <a:noFill/>
            <a:ln cap="flat" cmpd="sng" w="9525">
              <a:solidFill>
                <a:srgbClr val="B7B7B7"/>
              </a:solidFill>
              <a:prstDash val="solid"/>
              <a:round/>
              <a:headEnd len="med" w="med" type="none"/>
              <a:tailEnd len="med" w="med" type="none"/>
            </a:ln>
          </p:spPr>
        </p:cxnSp>
        <p:sp>
          <p:nvSpPr>
            <p:cNvPr id="300" name="Google Shape;300;p23"/>
            <p:cNvSpPr/>
            <p:nvPr/>
          </p:nvSpPr>
          <p:spPr>
            <a:xfrm>
              <a:off x="720400" y="490250"/>
              <a:ext cx="783900" cy="796200"/>
            </a:xfrm>
            <a:prstGeom prst="heptagon">
              <a:avLst>
                <a:gd fmla="val 102572" name="hf"/>
                <a:gd fmla="val 105210" name="vf"/>
              </a:avLst>
            </a:prstGeom>
            <a:solidFill>
              <a:srgbClr val="E0AD2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FFFFFF"/>
                  </a:solidFill>
                  <a:latin typeface="Mada"/>
                  <a:ea typeface="Mada"/>
                  <a:cs typeface="Mada"/>
                  <a:sym typeface="Mada"/>
                </a:rPr>
                <a:t>2</a:t>
              </a:r>
              <a:endParaRPr b="1" sz="2600">
                <a:solidFill>
                  <a:srgbClr val="FFFFFF"/>
                </a:solidFill>
                <a:latin typeface="Mada"/>
                <a:ea typeface="Mada"/>
                <a:cs typeface="Mada"/>
                <a:sym typeface="Mada"/>
              </a:endParaRPr>
            </a:p>
          </p:txBody>
        </p:sp>
      </p:grpSp>
      <p:grpSp>
        <p:nvGrpSpPr>
          <p:cNvPr id="301" name="Google Shape;301;p23"/>
          <p:cNvGrpSpPr/>
          <p:nvPr/>
        </p:nvGrpSpPr>
        <p:grpSpPr>
          <a:xfrm>
            <a:off x="4355510" y="1522714"/>
            <a:ext cx="2846820" cy="650817"/>
            <a:chOff x="720400" y="490250"/>
            <a:chExt cx="2706617" cy="796204"/>
          </a:xfrm>
        </p:grpSpPr>
        <p:cxnSp>
          <p:nvCxnSpPr>
            <p:cNvPr id="302" name="Google Shape;302;p23"/>
            <p:cNvCxnSpPr>
              <a:stCxn id="303" idx="3"/>
            </p:cNvCxnSpPr>
            <p:nvPr/>
          </p:nvCxnSpPr>
          <p:spPr>
            <a:xfrm flipH="1" rot="10800000">
              <a:off x="937917" y="1284954"/>
              <a:ext cx="2489100" cy="1500"/>
            </a:xfrm>
            <a:prstGeom prst="straightConnector1">
              <a:avLst/>
            </a:prstGeom>
            <a:noFill/>
            <a:ln cap="flat" cmpd="sng" w="9525">
              <a:solidFill>
                <a:srgbClr val="B7B7B7"/>
              </a:solidFill>
              <a:prstDash val="solid"/>
              <a:round/>
              <a:headEnd len="med" w="med" type="none"/>
              <a:tailEnd len="med" w="med" type="none"/>
            </a:ln>
          </p:spPr>
        </p:cxnSp>
        <p:sp>
          <p:nvSpPr>
            <p:cNvPr id="303" name="Google Shape;303;p23"/>
            <p:cNvSpPr/>
            <p:nvPr/>
          </p:nvSpPr>
          <p:spPr>
            <a:xfrm>
              <a:off x="720400" y="490250"/>
              <a:ext cx="783900" cy="796200"/>
            </a:xfrm>
            <a:prstGeom prst="heptagon">
              <a:avLst>
                <a:gd fmla="val 102572" name="hf"/>
                <a:gd fmla="val 105210" name="vf"/>
              </a:avLst>
            </a:prstGeom>
            <a:solidFill>
              <a:srgbClr val="EED1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FFFFFF"/>
                  </a:solidFill>
                  <a:latin typeface="Mada"/>
                  <a:ea typeface="Mada"/>
                  <a:cs typeface="Mada"/>
                  <a:sym typeface="Mada"/>
                </a:rPr>
                <a:t>3</a:t>
              </a:r>
              <a:endParaRPr b="1" sz="2600">
                <a:solidFill>
                  <a:srgbClr val="FFFFFF"/>
                </a:solidFill>
                <a:latin typeface="Mada"/>
                <a:ea typeface="Mada"/>
                <a:cs typeface="Mada"/>
                <a:sym typeface="Mada"/>
              </a:endParaRPr>
            </a:p>
          </p:txBody>
        </p:sp>
      </p:grpSp>
      <p:grpSp>
        <p:nvGrpSpPr>
          <p:cNvPr id="304" name="Google Shape;304;p23"/>
          <p:cNvGrpSpPr/>
          <p:nvPr/>
        </p:nvGrpSpPr>
        <p:grpSpPr>
          <a:xfrm>
            <a:off x="4283602" y="2406264"/>
            <a:ext cx="2846820" cy="650817"/>
            <a:chOff x="720400" y="490250"/>
            <a:chExt cx="2706617" cy="796204"/>
          </a:xfrm>
        </p:grpSpPr>
        <p:cxnSp>
          <p:nvCxnSpPr>
            <p:cNvPr id="305" name="Google Shape;305;p23"/>
            <p:cNvCxnSpPr>
              <a:stCxn id="306" idx="3"/>
            </p:cNvCxnSpPr>
            <p:nvPr/>
          </p:nvCxnSpPr>
          <p:spPr>
            <a:xfrm flipH="1" rot="10800000">
              <a:off x="937917" y="1284954"/>
              <a:ext cx="2489100" cy="1500"/>
            </a:xfrm>
            <a:prstGeom prst="straightConnector1">
              <a:avLst/>
            </a:prstGeom>
            <a:noFill/>
            <a:ln cap="flat" cmpd="sng" w="9525">
              <a:solidFill>
                <a:srgbClr val="B7B7B7"/>
              </a:solidFill>
              <a:prstDash val="solid"/>
              <a:round/>
              <a:headEnd len="med" w="med" type="none"/>
              <a:tailEnd len="med" w="med" type="none"/>
            </a:ln>
          </p:spPr>
        </p:cxnSp>
        <p:sp>
          <p:nvSpPr>
            <p:cNvPr id="306" name="Google Shape;306;p23"/>
            <p:cNvSpPr/>
            <p:nvPr/>
          </p:nvSpPr>
          <p:spPr>
            <a:xfrm>
              <a:off x="720400" y="490250"/>
              <a:ext cx="783900" cy="796200"/>
            </a:xfrm>
            <a:prstGeom prst="heptagon">
              <a:avLst>
                <a:gd fmla="val 102572" name="hf"/>
                <a:gd fmla="val 105210" name="vf"/>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solidFill>
                    <a:srgbClr val="FFFFFF"/>
                  </a:solidFill>
                  <a:latin typeface="Mada"/>
                  <a:ea typeface="Mada"/>
                  <a:cs typeface="Mada"/>
                  <a:sym typeface="Mada"/>
                </a:rPr>
                <a:t>4</a:t>
              </a:r>
              <a:endParaRPr b="1" sz="2600">
                <a:solidFill>
                  <a:srgbClr val="FFFFFF"/>
                </a:solidFill>
                <a:latin typeface="Mada"/>
                <a:ea typeface="Mada"/>
                <a:cs typeface="Mada"/>
                <a:sym typeface="Mada"/>
              </a:endParaRPr>
            </a:p>
          </p:txBody>
        </p:sp>
      </p:grpSp>
      <p:sp>
        <p:nvSpPr>
          <p:cNvPr id="307" name="Google Shape;307;p23"/>
          <p:cNvSpPr txBox="1"/>
          <p:nvPr/>
        </p:nvSpPr>
        <p:spPr>
          <a:xfrm>
            <a:off x="1182897" y="1839546"/>
            <a:ext cx="2317200" cy="33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Infection and sepsis</a:t>
            </a:r>
            <a:r>
              <a:rPr b="1" baseline="30000" lang="ar">
                <a:latin typeface="Mada"/>
                <a:ea typeface="Mada"/>
                <a:cs typeface="Mada"/>
                <a:sym typeface="Mada"/>
              </a:rPr>
              <a:t>1</a:t>
            </a:r>
            <a:endParaRPr b="1" baseline="30000">
              <a:latin typeface="Mada"/>
              <a:ea typeface="Mada"/>
              <a:cs typeface="Mada"/>
              <a:sym typeface="Mada"/>
            </a:endParaRPr>
          </a:p>
        </p:txBody>
      </p:sp>
      <p:sp>
        <p:nvSpPr>
          <p:cNvPr id="308" name="Google Shape;308;p23"/>
          <p:cNvSpPr txBox="1"/>
          <p:nvPr/>
        </p:nvSpPr>
        <p:spPr>
          <a:xfrm>
            <a:off x="4869614" y="1839545"/>
            <a:ext cx="2267100" cy="33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Acute kidney injury</a:t>
            </a:r>
            <a:endParaRPr b="1">
              <a:latin typeface="Mada"/>
              <a:ea typeface="Mada"/>
              <a:cs typeface="Mada"/>
              <a:sym typeface="Mada"/>
            </a:endParaRPr>
          </a:p>
        </p:txBody>
      </p:sp>
      <p:sp>
        <p:nvSpPr>
          <p:cNvPr id="309" name="Google Shape;309;p23"/>
          <p:cNvSpPr txBox="1"/>
          <p:nvPr/>
        </p:nvSpPr>
        <p:spPr>
          <a:xfrm>
            <a:off x="4940963" y="2375586"/>
            <a:ext cx="2317200" cy="650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End stage renal disease</a:t>
            </a:r>
            <a:r>
              <a:rPr b="1" baseline="30000" lang="ar">
                <a:latin typeface="Mada"/>
                <a:ea typeface="Mada"/>
                <a:cs typeface="Mada"/>
                <a:sym typeface="Mada"/>
              </a:rPr>
              <a:t>3</a:t>
            </a:r>
            <a:r>
              <a:rPr b="1" lang="ar">
                <a:latin typeface="Mada"/>
                <a:ea typeface="Mada"/>
                <a:cs typeface="Mada"/>
                <a:sym typeface="Mada"/>
              </a:rPr>
              <a:t> </a:t>
            </a:r>
            <a:r>
              <a:rPr b="1" lang="ar">
                <a:latin typeface="Mada"/>
                <a:ea typeface="Mada"/>
                <a:cs typeface="Mada"/>
                <a:sym typeface="Mada"/>
              </a:rPr>
              <a:t>(ESRD) if proteinuria does not resolve </a:t>
            </a:r>
            <a:endParaRPr b="1" baseline="30000">
              <a:latin typeface="Mada"/>
              <a:ea typeface="Mada"/>
              <a:cs typeface="Mada"/>
              <a:sym typeface="Mada"/>
            </a:endParaRPr>
          </a:p>
        </p:txBody>
      </p:sp>
      <p:sp>
        <p:nvSpPr>
          <p:cNvPr id="310" name="Google Shape;310;p23"/>
          <p:cNvSpPr txBox="1"/>
          <p:nvPr/>
        </p:nvSpPr>
        <p:spPr>
          <a:xfrm>
            <a:off x="1157859" y="2722876"/>
            <a:ext cx="2488500" cy="33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Thrombosis</a:t>
            </a:r>
            <a:r>
              <a:rPr b="1" baseline="30000" lang="ar">
                <a:latin typeface="Mada"/>
                <a:ea typeface="Mada"/>
                <a:cs typeface="Mada"/>
                <a:sym typeface="Mada"/>
              </a:rPr>
              <a:t>2</a:t>
            </a:r>
            <a:r>
              <a:rPr b="1" lang="ar">
                <a:latin typeface="Mada"/>
                <a:ea typeface="Mada"/>
                <a:cs typeface="Mada"/>
                <a:sym typeface="Mada"/>
              </a:rPr>
              <a:t> </a:t>
            </a:r>
            <a:endParaRPr b="1" baseline="30000">
              <a:latin typeface="Mada"/>
              <a:ea typeface="Mada"/>
              <a:cs typeface="Mada"/>
              <a:sym typeface="Mada"/>
            </a:endParaRPr>
          </a:p>
        </p:txBody>
      </p:sp>
      <p:sp>
        <p:nvSpPr>
          <p:cNvPr id="311" name="Google Shape;311;p23"/>
          <p:cNvSpPr txBox="1"/>
          <p:nvPr/>
        </p:nvSpPr>
        <p:spPr>
          <a:xfrm>
            <a:off x="424725" y="913938"/>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Complications:</a:t>
            </a:r>
            <a:endParaRPr b="1" sz="2200">
              <a:solidFill>
                <a:schemeClr val="dk1"/>
              </a:solidFill>
              <a:highlight>
                <a:srgbClr val="FFF2CC"/>
              </a:highlight>
              <a:latin typeface="Mada"/>
              <a:ea typeface="Mada"/>
              <a:cs typeface="Mada"/>
              <a:sym typeface="Mada"/>
            </a:endParaRPr>
          </a:p>
        </p:txBody>
      </p:sp>
      <p:sp>
        <p:nvSpPr>
          <p:cNvPr id="312" name="Google Shape;312;p23"/>
          <p:cNvSpPr txBox="1"/>
          <p:nvPr/>
        </p:nvSpPr>
        <p:spPr>
          <a:xfrm>
            <a:off x="256000" y="3448513"/>
            <a:ext cx="7170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Glomerular Diseases that may present as Nephrotic Syndrome:</a:t>
            </a:r>
            <a:endParaRPr b="1" sz="2200">
              <a:solidFill>
                <a:schemeClr val="dk1"/>
              </a:solidFill>
              <a:highlight>
                <a:srgbClr val="FFF2CC"/>
              </a:highlight>
              <a:latin typeface="Mada"/>
              <a:ea typeface="Mada"/>
              <a:cs typeface="Mada"/>
              <a:sym typeface="Mada"/>
            </a:endParaRPr>
          </a:p>
        </p:txBody>
      </p:sp>
      <p:grpSp>
        <p:nvGrpSpPr>
          <p:cNvPr id="313" name="Google Shape;313;p23"/>
          <p:cNvGrpSpPr/>
          <p:nvPr/>
        </p:nvGrpSpPr>
        <p:grpSpPr>
          <a:xfrm>
            <a:off x="564750" y="4472339"/>
            <a:ext cx="6751500" cy="1402200"/>
            <a:chOff x="529625" y="8049299"/>
            <a:chExt cx="6751500" cy="1402200"/>
          </a:xfrm>
        </p:grpSpPr>
        <p:sp>
          <p:nvSpPr>
            <p:cNvPr id="314" name="Google Shape;314;p23"/>
            <p:cNvSpPr txBox="1"/>
            <p:nvPr/>
          </p:nvSpPr>
          <p:spPr>
            <a:xfrm>
              <a:off x="529625" y="8049299"/>
              <a:ext cx="6751500" cy="14022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Focal Segmental Glomerulosclerosis (FSGS)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Minimal Change Disease</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Membranous Nephropathy</a:t>
              </a:r>
              <a:endParaRPr sz="1200">
                <a:latin typeface="Mada"/>
                <a:ea typeface="Mada"/>
                <a:cs typeface="Mada"/>
                <a:sym typeface="Mada"/>
              </a:endParaRPr>
            </a:p>
          </p:txBody>
        </p:sp>
        <p:grpSp>
          <p:nvGrpSpPr>
            <p:cNvPr id="315" name="Google Shape;315;p23"/>
            <p:cNvGrpSpPr/>
            <p:nvPr/>
          </p:nvGrpSpPr>
          <p:grpSpPr>
            <a:xfrm>
              <a:off x="652199" y="8229602"/>
              <a:ext cx="376225" cy="294300"/>
              <a:chOff x="2322100" y="5850775"/>
              <a:chExt cx="376225" cy="294300"/>
            </a:xfrm>
          </p:grpSpPr>
          <p:sp>
            <p:nvSpPr>
              <p:cNvPr id="316" name="Google Shape;316;p23"/>
              <p:cNvSpPr/>
              <p:nvPr/>
            </p:nvSpPr>
            <p:spPr>
              <a:xfrm>
                <a:off x="2322100" y="5850775"/>
                <a:ext cx="376200" cy="294300"/>
              </a:xfrm>
              <a:prstGeom prst="ellipse">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317" name="Google Shape;317;p23"/>
              <p:cNvSpPr/>
              <p:nvPr/>
            </p:nvSpPr>
            <p:spPr>
              <a:xfrm>
                <a:off x="2395956" y="5908619"/>
                <a:ext cx="228600" cy="178800"/>
              </a:xfrm>
              <a:prstGeom prst="ellipse">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318" name="Google Shape;318;p23"/>
              <p:cNvSpPr/>
              <p:nvPr/>
            </p:nvSpPr>
            <p:spPr>
              <a:xfrm>
                <a:off x="2322125" y="5948675"/>
                <a:ext cx="376200" cy="9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000">
                    <a:solidFill>
                      <a:srgbClr val="FFFFFF"/>
                    </a:solidFill>
                    <a:latin typeface="Mada"/>
                    <a:ea typeface="Mada"/>
                    <a:cs typeface="Mada"/>
                    <a:sym typeface="Mada"/>
                  </a:rPr>
                  <a:t>01</a:t>
                </a:r>
                <a:endParaRPr i="0" sz="1000" u="none" cap="none" strike="noStrike">
                  <a:solidFill>
                    <a:srgbClr val="FFFFFF"/>
                  </a:solidFill>
                  <a:latin typeface="Mada"/>
                  <a:ea typeface="Mada"/>
                  <a:cs typeface="Mada"/>
                  <a:sym typeface="Mada"/>
                </a:endParaRPr>
              </a:p>
            </p:txBody>
          </p:sp>
        </p:grpSp>
        <p:grpSp>
          <p:nvGrpSpPr>
            <p:cNvPr id="319" name="Google Shape;319;p23"/>
            <p:cNvGrpSpPr/>
            <p:nvPr/>
          </p:nvGrpSpPr>
          <p:grpSpPr>
            <a:xfrm>
              <a:off x="652200" y="8998646"/>
              <a:ext cx="376200" cy="294300"/>
              <a:chOff x="3759314" y="5850775"/>
              <a:chExt cx="376200" cy="294300"/>
            </a:xfrm>
          </p:grpSpPr>
          <p:sp>
            <p:nvSpPr>
              <p:cNvPr id="320" name="Google Shape;320;p23"/>
              <p:cNvSpPr/>
              <p:nvPr/>
            </p:nvSpPr>
            <p:spPr>
              <a:xfrm>
                <a:off x="3759314" y="5850775"/>
                <a:ext cx="376200" cy="294300"/>
              </a:xfrm>
              <a:prstGeom prst="ellipse">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321" name="Google Shape;321;p23"/>
              <p:cNvSpPr/>
              <p:nvPr/>
            </p:nvSpPr>
            <p:spPr>
              <a:xfrm>
                <a:off x="3833170" y="5908619"/>
                <a:ext cx="228600" cy="178800"/>
              </a:xfrm>
              <a:prstGeom prst="ellipse">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322" name="Google Shape;322;p23"/>
              <p:cNvSpPr txBox="1"/>
              <p:nvPr/>
            </p:nvSpPr>
            <p:spPr>
              <a:xfrm>
                <a:off x="3791433" y="5937142"/>
                <a:ext cx="318300" cy="9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000">
                    <a:solidFill>
                      <a:srgbClr val="FFFFFF"/>
                    </a:solidFill>
                    <a:latin typeface="Mada"/>
                    <a:ea typeface="Mada"/>
                    <a:cs typeface="Mada"/>
                    <a:sym typeface="Mada"/>
                  </a:rPr>
                  <a:t>03</a:t>
                </a:r>
                <a:endParaRPr b="1" i="0" sz="1000" u="none" cap="none" strike="noStrike">
                  <a:solidFill>
                    <a:srgbClr val="FFFFFF"/>
                  </a:solidFill>
                  <a:latin typeface="Mada"/>
                  <a:ea typeface="Mada"/>
                  <a:cs typeface="Mada"/>
                  <a:sym typeface="Mada"/>
                </a:endParaRPr>
              </a:p>
            </p:txBody>
          </p:sp>
        </p:grpSp>
        <p:grpSp>
          <p:nvGrpSpPr>
            <p:cNvPr id="323" name="Google Shape;323;p23"/>
            <p:cNvGrpSpPr/>
            <p:nvPr/>
          </p:nvGrpSpPr>
          <p:grpSpPr>
            <a:xfrm>
              <a:off x="652205" y="8614125"/>
              <a:ext cx="376202" cy="294300"/>
              <a:chOff x="3040714" y="5850775"/>
              <a:chExt cx="376202" cy="294300"/>
            </a:xfrm>
          </p:grpSpPr>
          <p:sp>
            <p:nvSpPr>
              <p:cNvPr id="324" name="Google Shape;324;p23"/>
              <p:cNvSpPr/>
              <p:nvPr/>
            </p:nvSpPr>
            <p:spPr>
              <a:xfrm>
                <a:off x="3040716" y="5850775"/>
                <a:ext cx="376200" cy="294300"/>
              </a:xfrm>
              <a:prstGeom prst="ellipse">
                <a:avLst/>
              </a:pr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325" name="Google Shape;325;p23"/>
              <p:cNvSpPr/>
              <p:nvPr/>
            </p:nvSpPr>
            <p:spPr>
              <a:xfrm>
                <a:off x="3114572" y="5908619"/>
                <a:ext cx="228600" cy="178800"/>
              </a:xfrm>
              <a:prstGeom prst="ellipse">
                <a:avLst/>
              </a:prstGeom>
              <a:solidFill>
                <a:srgbClr val="E0AD2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Mada"/>
                  <a:ea typeface="Mada"/>
                  <a:cs typeface="Mada"/>
                  <a:sym typeface="Mada"/>
                </a:endParaRPr>
              </a:p>
            </p:txBody>
          </p:sp>
          <p:sp>
            <p:nvSpPr>
              <p:cNvPr id="326" name="Google Shape;326;p23"/>
              <p:cNvSpPr txBox="1"/>
              <p:nvPr/>
            </p:nvSpPr>
            <p:spPr>
              <a:xfrm>
                <a:off x="3040714" y="5897100"/>
                <a:ext cx="376200" cy="178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000">
                    <a:solidFill>
                      <a:srgbClr val="FFFFFF"/>
                    </a:solidFill>
                    <a:latin typeface="Mada"/>
                    <a:ea typeface="Mada"/>
                    <a:cs typeface="Mada"/>
                    <a:sym typeface="Mada"/>
                  </a:rPr>
                  <a:t>02</a:t>
                </a:r>
                <a:endParaRPr b="1" i="0" sz="1000" u="none" cap="none" strike="noStrike">
                  <a:solidFill>
                    <a:srgbClr val="FFFFFF"/>
                  </a:solidFill>
                  <a:latin typeface="Mada"/>
                  <a:ea typeface="Mada"/>
                  <a:cs typeface="Mada"/>
                  <a:sym typeface="Mada"/>
                </a:endParaRPr>
              </a:p>
            </p:txBody>
          </p:sp>
        </p:grpSp>
      </p:grpSp>
      <p:sp>
        <p:nvSpPr>
          <p:cNvPr id="327" name="Google Shape;327;p23"/>
          <p:cNvSpPr/>
          <p:nvPr/>
        </p:nvSpPr>
        <p:spPr>
          <a:xfrm>
            <a:off x="179850" y="5838175"/>
            <a:ext cx="7124700" cy="34680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328" name="Google Shape;328;p23"/>
          <p:cNvSpPr txBox="1"/>
          <p:nvPr/>
        </p:nvSpPr>
        <p:spPr>
          <a:xfrm>
            <a:off x="256000" y="4215875"/>
            <a:ext cx="5250000" cy="46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rgbClr val="6AA84F"/>
                </a:solidFill>
                <a:highlight>
                  <a:srgbClr val="FFFFFF"/>
                </a:highlight>
                <a:latin typeface="Mada"/>
                <a:ea typeface="Mada"/>
                <a:cs typeface="Mada"/>
                <a:sym typeface="Mada"/>
              </a:rPr>
              <a:t>There are different causes but those are what we see </a:t>
            </a:r>
            <a:r>
              <a:rPr lang="ar" sz="1200">
                <a:solidFill>
                  <a:srgbClr val="6AA84F"/>
                </a:solidFill>
                <a:highlight>
                  <a:srgbClr val="FFFFFF"/>
                </a:highlight>
                <a:latin typeface="Mada"/>
                <a:ea typeface="Mada"/>
                <a:cs typeface="Mada"/>
                <a:sym typeface="Mada"/>
              </a:rPr>
              <a:t>quite</a:t>
            </a:r>
            <a:r>
              <a:rPr lang="ar" sz="1200">
                <a:solidFill>
                  <a:srgbClr val="6AA84F"/>
                </a:solidFill>
                <a:highlight>
                  <a:srgbClr val="FFFFFF"/>
                </a:highlight>
                <a:latin typeface="Mada"/>
                <a:ea typeface="Mada"/>
                <a:cs typeface="Mada"/>
                <a:sym typeface="Mada"/>
              </a:rPr>
              <a:t> often in SA:</a:t>
            </a:r>
            <a:endParaRPr sz="1200">
              <a:solidFill>
                <a:srgbClr val="6AA84F"/>
              </a:solidFill>
              <a:latin typeface="Mada"/>
              <a:ea typeface="Mada"/>
              <a:cs typeface="Mada"/>
              <a:sym typeface="Mada"/>
            </a:endParaRPr>
          </a:p>
        </p:txBody>
      </p:sp>
      <p:sp>
        <p:nvSpPr>
          <p:cNvPr id="329" name="Google Shape;329;p23"/>
          <p:cNvSpPr txBox="1"/>
          <p:nvPr/>
        </p:nvSpPr>
        <p:spPr>
          <a:xfrm>
            <a:off x="0" y="9784700"/>
            <a:ext cx="7560000" cy="8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Due to Loss of immunoglobulins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a:t>
            </a:r>
            <a:r>
              <a:rPr lang="ar" sz="1000">
                <a:solidFill>
                  <a:srgbClr val="6AA84F"/>
                </a:solidFill>
                <a:latin typeface="Mada"/>
                <a:ea typeface="Mada"/>
                <a:cs typeface="Mada"/>
                <a:sym typeface="Mada"/>
              </a:rPr>
              <a:t>Loss of antithrombotic proteins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After long period of exposure of the renal tubules to proteins they will become atrophied and fibrosed</a:t>
            </a:r>
            <a:endParaRPr sz="1000">
              <a:solidFill>
                <a:srgbClr val="6AA84F"/>
              </a:solidFill>
              <a:latin typeface="Mada"/>
              <a:ea typeface="Mada"/>
              <a:cs typeface="Mada"/>
              <a:sym typeface="Mada"/>
            </a:endParaRPr>
          </a:p>
        </p:txBody>
      </p:sp>
      <p:sp>
        <p:nvSpPr>
          <p:cNvPr id="330" name="Google Shape;330;p23"/>
          <p:cNvSpPr txBox="1"/>
          <p:nvPr/>
        </p:nvSpPr>
        <p:spPr>
          <a:xfrm>
            <a:off x="1362724" y="75000"/>
            <a:ext cx="50853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Nephrotic syndrome</a:t>
            </a:r>
            <a:endParaRPr b="1" sz="2600">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graphicFrame>
        <p:nvGraphicFramePr>
          <p:cNvPr id="335" name="Google Shape;335;p24"/>
          <p:cNvGraphicFramePr/>
          <p:nvPr/>
        </p:nvGraphicFramePr>
        <p:xfrm>
          <a:off x="371162" y="2440304"/>
          <a:ext cx="3000000" cy="3000000"/>
        </p:xfrm>
        <a:graphic>
          <a:graphicData uri="http://schemas.openxmlformats.org/drawingml/2006/table">
            <a:tbl>
              <a:tblPr>
                <a:noFill/>
                <a:tableStyleId>{1BE2BB91-AB88-4496-BE73-D5D1DABF2695}</a:tableStyleId>
              </a:tblPr>
              <a:tblGrid>
                <a:gridCol w="912500"/>
                <a:gridCol w="2787900"/>
                <a:gridCol w="3117275"/>
              </a:tblGrid>
              <a:tr h="323550">
                <a:tc>
                  <a:txBody>
                    <a:bodyPr/>
                    <a:lstStyle/>
                    <a:p>
                      <a:pPr indent="0" lvl="0" marL="0" rtl="0" algn="ctr">
                        <a:spcBef>
                          <a:spcPts val="0"/>
                        </a:spcBef>
                        <a:spcAft>
                          <a:spcPts val="0"/>
                        </a:spcAft>
                        <a:buNone/>
                      </a:pPr>
                      <a:r>
                        <a:t/>
                      </a:r>
                      <a:endParaRPr b="1" sz="1200">
                        <a:solidFill>
                          <a:srgbClr val="666666"/>
                        </a:solidFill>
                        <a:latin typeface="Mada"/>
                        <a:ea typeface="Mada"/>
                        <a:cs typeface="Mada"/>
                        <a:sym typeface="Mada"/>
                      </a:endParaRPr>
                    </a:p>
                  </a:txBody>
                  <a:tcPr marT="80200" marB="80200" marR="100775" marL="10077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Primary FSGS</a:t>
                      </a:r>
                      <a:endParaRPr b="1" sz="1200">
                        <a:solidFill>
                          <a:srgbClr val="FFFFFF"/>
                        </a:solidFill>
                        <a:latin typeface="Mada"/>
                        <a:ea typeface="Mada"/>
                        <a:cs typeface="Mada"/>
                        <a:sym typeface="Mada"/>
                      </a:endParaRPr>
                    </a:p>
                  </a:txBody>
                  <a:tcPr marT="80200" marB="80200" marR="100775" marL="100775" anchor="ctr">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Secondary FSGS</a:t>
                      </a:r>
                      <a:r>
                        <a:rPr b="1" baseline="30000" lang="ar" sz="1200">
                          <a:solidFill>
                            <a:srgbClr val="FFFFFF"/>
                          </a:solidFill>
                          <a:latin typeface="Mada"/>
                          <a:ea typeface="Mada"/>
                          <a:cs typeface="Mada"/>
                          <a:sym typeface="Mada"/>
                        </a:rPr>
                        <a:t>2</a:t>
                      </a:r>
                      <a:endParaRPr b="1" baseline="30000"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r>
              <a:tr h="1345225">
                <a:tc>
                  <a:txBody>
                    <a:bodyPr/>
                    <a:lstStyle/>
                    <a:p>
                      <a:pPr indent="0" lvl="0" marL="0" rtl="0" algn="ctr">
                        <a:spcBef>
                          <a:spcPts val="0"/>
                        </a:spcBef>
                        <a:spcAft>
                          <a:spcPts val="0"/>
                        </a:spcAft>
                        <a:buNone/>
                      </a:pPr>
                      <a:r>
                        <a:rPr b="1" lang="ar" sz="1200">
                          <a:latin typeface="Mada"/>
                          <a:ea typeface="Mada"/>
                          <a:cs typeface="Mada"/>
                          <a:sym typeface="Mada"/>
                        </a:rPr>
                        <a:t>Clinical features</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Has sudden onset of heavy proteinuria and other manifestation of nephrotic syndrome</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 Proteinuria is less heavy than other causes of nephrotic syndrome,even less &lt; 3.5 gm/Day</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 Serum Albumin is not very low like the primary type.</a:t>
                      </a:r>
                      <a:endParaRPr sz="1200">
                        <a:latin typeface="Mada"/>
                        <a:ea typeface="Mada"/>
                        <a:cs typeface="Mada"/>
                        <a:sym typeface="Mada"/>
                      </a:endParaRPr>
                    </a:p>
                    <a:p>
                      <a:pPr indent="0" lvl="0" marL="0" rtl="0" algn="l">
                        <a:spcBef>
                          <a:spcPts val="0"/>
                        </a:spcBef>
                        <a:spcAft>
                          <a:spcPts val="0"/>
                        </a:spcAft>
                        <a:buNone/>
                      </a:pPr>
                      <a:r>
                        <a:rPr b="1" lang="ar" sz="1200">
                          <a:solidFill>
                            <a:srgbClr val="CC0000"/>
                          </a:solidFill>
                          <a:latin typeface="Mada"/>
                          <a:ea typeface="Mada"/>
                          <a:cs typeface="Mada"/>
                          <a:sym typeface="Mada"/>
                        </a:rPr>
                        <a:t>- Renal impairment is commonly seen with the secondary FSGS and this is not a good prognostic sign</a:t>
                      </a:r>
                      <a:endParaRPr b="1"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21750">
                <a:tc rowSpan="2">
                  <a:txBody>
                    <a:bodyPr/>
                    <a:lstStyle/>
                    <a:p>
                      <a:pPr indent="0" lvl="0" marL="0" rtl="0" algn="ctr">
                        <a:spcBef>
                          <a:spcPts val="0"/>
                        </a:spcBef>
                        <a:spcAft>
                          <a:spcPts val="0"/>
                        </a:spcAft>
                        <a:buNone/>
                      </a:pPr>
                      <a:r>
                        <a:rPr b="1" lang="ar" sz="1200">
                          <a:latin typeface="Mada"/>
                          <a:ea typeface="Mada"/>
                          <a:cs typeface="Mada"/>
                          <a:sym typeface="Mada"/>
                        </a:rPr>
                        <a:t>Diagnosis</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rowSpan="2">
                  <a:txBody>
                    <a:bodyPr/>
                    <a:lstStyle/>
                    <a:p>
                      <a:pPr indent="0" lvl="0" marL="0" rtl="0" algn="ctr">
                        <a:spcBef>
                          <a:spcPts val="0"/>
                        </a:spcBef>
                        <a:spcAft>
                          <a:spcPts val="0"/>
                        </a:spcAft>
                        <a:buNone/>
                      </a:pPr>
                      <a:r>
                        <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But most importantly,</a:t>
                      </a:r>
                      <a:r>
                        <a:rPr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all glomeruli</a:t>
                      </a:r>
                      <a:r>
                        <a:rPr lang="ar" sz="1200">
                          <a:solidFill>
                            <a:srgbClr val="CC0000"/>
                          </a:solidFill>
                          <a:latin typeface="Mada"/>
                          <a:ea typeface="Mada"/>
                          <a:cs typeface="Mada"/>
                          <a:sym typeface="Mada"/>
                        </a:rPr>
                        <a:t> (the ones affected be sclerosis and the ones that are not affected) will have </a:t>
                      </a:r>
                      <a:r>
                        <a:rPr b="1" lang="ar" sz="1200">
                          <a:solidFill>
                            <a:srgbClr val="CC0000"/>
                          </a:solidFill>
                          <a:latin typeface="Mada"/>
                          <a:ea typeface="Mada"/>
                          <a:cs typeface="Mada"/>
                          <a:sym typeface="Mada"/>
                        </a:rPr>
                        <a:t>a diffuse foot processes effacement</a:t>
                      </a:r>
                      <a:r>
                        <a:rPr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(thus nephrotic syndrome appears)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latin typeface="Mada"/>
                          <a:ea typeface="Mada"/>
                          <a:cs typeface="Mada"/>
                          <a:sym typeface="Mada"/>
                        </a:rPr>
                        <a:t>Possible causes</a:t>
                      </a:r>
                      <a:r>
                        <a:rPr b="1" baseline="30000" lang="ar" sz="1200">
                          <a:latin typeface="Mada"/>
                          <a:ea typeface="Mada"/>
                          <a:cs typeface="Mada"/>
                          <a:sym typeface="Mada"/>
                        </a:rPr>
                        <a:t>3</a:t>
                      </a:r>
                      <a:endParaRPr b="1" baseline="30000"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r>
              <a:tr h="870975">
                <a:tc vMerge="1"/>
                <a:tc vMerge="1"/>
                <a:tc rowSpan="2">
                  <a:txBody>
                    <a:bodyPr/>
                    <a:lstStyle/>
                    <a:p>
                      <a:pPr indent="0" lvl="0" marL="0" rtl="0" algn="l">
                        <a:spcBef>
                          <a:spcPts val="0"/>
                        </a:spcBef>
                        <a:spcAft>
                          <a:spcPts val="0"/>
                        </a:spcAft>
                        <a:buNone/>
                      </a:pPr>
                      <a:r>
                        <a:rPr b="1" lang="ar" sz="1200">
                          <a:solidFill>
                            <a:schemeClr val="dk1"/>
                          </a:solidFill>
                          <a:latin typeface="Mada"/>
                          <a:ea typeface="Mada"/>
                          <a:cs typeface="Mada"/>
                          <a:sym typeface="Mada"/>
                        </a:rPr>
                        <a:t>A number of conditions which include: </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1.  Diabetes mellitus.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2.  </a:t>
                      </a:r>
                      <a:r>
                        <a:rPr lang="ar" sz="1200">
                          <a:solidFill>
                            <a:schemeClr val="dk1"/>
                          </a:solidFill>
                          <a:latin typeface="Mada"/>
                          <a:ea typeface="Mada"/>
                          <a:cs typeface="Mada"/>
                          <a:sym typeface="Mada"/>
                        </a:rPr>
                        <a:t>Obesit</a:t>
                      </a:r>
                      <a:r>
                        <a:rPr lang="ar" sz="1200">
                          <a:solidFill>
                            <a:schemeClr val="dk1"/>
                          </a:solidFill>
                          <a:latin typeface="Mada"/>
                          <a:ea typeface="Mada"/>
                          <a:cs typeface="Mada"/>
                          <a:sym typeface="Mada"/>
                        </a:rPr>
                        <a:t>y. </a:t>
                      </a:r>
                      <a:r>
                        <a:rPr b="1" baseline="30000" lang="ar" sz="1200">
                          <a:solidFill>
                            <a:schemeClr val="dk1"/>
                          </a:solidFill>
                          <a:latin typeface="Mada"/>
                          <a:ea typeface="Mada"/>
                          <a:cs typeface="Mada"/>
                          <a:sym typeface="Mada"/>
                        </a:rPr>
                        <a:t>4</a:t>
                      </a:r>
                      <a:endParaRPr b="1" baseline="30000"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3.  Nephron loss (&gt;75% of renal mass e.g renal agenesis).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4.  Reflux nephropathy.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5.  Healing of prior GN (e.g IgA).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6.  Severe preeclampsia.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7.  Drugs : Interferon, Bisphosphonates (Pamidronate), Heroin.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8.  Anabolic steroid abuse.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9.  Infections : HIV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10.  Sickle cell anemia</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497700">
                <a:tc>
                  <a:txBody>
                    <a:bodyPr/>
                    <a:lstStyle/>
                    <a:p>
                      <a:pPr indent="0" lvl="0" marL="0" rtl="0" algn="ctr">
                        <a:spcBef>
                          <a:spcPts val="0"/>
                        </a:spcBef>
                        <a:spcAft>
                          <a:spcPts val="0"/>
                        </a:spcAft>
                        <a:buNone/>
                      </a:pPr>
                      <a:r>
                        <a:rPr b="1" lang="ar" sz="1200">
                          <a:latin typeface="Mada"/>
                          <a:ea typeface="Mada"/>
                          <a:cs typeface="Mada"/>
                          <a:sym typeface="Mada"/>
                        </a:rPr>
                        <a:t>Possible causes</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solidFill>
                            <a:srgbClr val="6AA84F"/>
                          </a:solidFill>
                          <a:latin typeface="Mada"/>
                          <a:ea typeface="Mada"/>
                          <a:cs typeface="Mada"/>
                          <a:sym typeface="Mada"/>
                        </a:rPr>
                        <a:t>The exact mechanism is unknown</a:t>
                      </a:r>
                      <a:endParaRPr sz="1200">
                        <a:solidFill>
                          <a:srgbClr val="6AA84F"/>
                        </a:solidFill>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Circulating Factor </a:t>
                      </a:r>
                      <a:r>
                        <a:rPr lang="ar" sz="1200">
                          <a:latin typeface="Mada"/>
                          <a:ea typeface="Mada"/>
                          <a:cs typeface="Mada"/>
                          <a:sym typeface="Mada"/>
                        </a:rPr>
                        <a:t>(like autoantibodies</a:t>
                      </a:r>
                      <a:r>
                        <a:rPr lang="ar" sz="1200">
                          <a:latin typeface="Mada"/>
                          <a:ea typeface="Mada"/>
                          <a:cs typeface="Mada"/>
                          <a:sym typeface="Mada"/>
                        </a:rPr>
                        <a:t>) targets podocytes and causes effacement </a:t>
                      </a:r>
                      <a:endParaRPr sz="12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200">
                          <a:solidFill>
                            <a:srgbClr val="6AA84F"/>
                          </a:solidFill>
                          <a:latin typeface="Mada"/>
                          <a:ea typeface="Mada"/>
                          <a:cs typeface="Mada"/>
                          <a:sym typeface="Mada"/>
                        </a:rPr>
                        <a:t>We don’t test for it because it’s difficult to find.</a:t>
                      </a:r>
                      <a:endParaRPr sz="15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vMerge="1"/>
              </a:tr>
              <a:tr h="1174650">
                <a:tc>
                  <a:txBody>
                    <a:bodyPr/>
                    <a:lstStyle/>
                    <a:p>
                      <a:pPr indent="0" lvl="0" marL="0" rtl="0" algn="ctr">
                        <a:spcBef>
                          <a:spcPts val="0"/>
                        </a:spcBef>
                        <a:spcAft>
                          <a:spcPts val="0"/>
                        </a:spcAft>
                        <a:buNone/>
                      </a:pPr>
                      <a:r>
                        <a:rPr b="1" lang="ar" sz="1200">
                          <a:latin typeface="Mada"/>
                          <a:ea typeface="Mada"/>
                          <a:cs typeface="Mada"/>
                          <a:sym typeface="Mada"/>
                        </a:rPr>
                        <a:t>Treatment</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Immunosuppressive therapy is indicated in most patients with primary FSGS</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First line:</a:t>
                      </a:r>
                      <a:r>
                        <a:rPr lang="ar" sz="1200">
                          <a:latin typeface="Mada"/>
                          <a:ea typeface="Mada"/>
                          <a:cs typeface="Mada"/>
                          <a:sym typeface="Mada"/>
                        </a:rPr>
                        <a:t> </a:t>
                      </a:r>
                      <a:r>
                        <a:rPr b="1" lang="ar" sz="1200">
                          <a:solidFill>
                            <a:srgbClr val="CC0000"/>
                          </a:solidFill>
                          <a:latin typeface="Mada"/>
                          <a:ea typeface="Mada"/>
                          <a:cs typeface="Mada"/>
                          <a:sym typeface="Mada"/>
                        </a:rPr>
                        <a:t>corticosteroids</a:t>
                      </a:r>
                      <a:endParaRPr b="1" sz="1200">
                        <a:solidFill>
                          <a:srgbClr val="CC0000"/>
                        </a:solidFill>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Second line: cyclosporine or tacrolimus (CNIs) </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Not typically treated with Immunosuppression. treat the primary cause and add supportive measures to protect the kidneys, e.g. keeping blood pressure well controlled with ACE inhibitors.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21750">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Microscopic findings</a:t>
                      </a:r>
                      <a:endParaRPr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hMerge="1"/>
                <a:tc hMerge="1"/>
              </a:tr>
              <a:tr h="979050">
                <a:tc gridSpan="3">
                  <a:txBody>
                    <a:bodyPr/>
                    <a:lstStyle/>
                    <a:p>
                      <a:pPr indent="0" lvl="0" marL="0" rtl="0" algn="ctr">
                        <a:spcBef>
                          <a:spcPts val="0"/>
                        </a:spcBef>
                        <a:spcAft>
                          <a:spcPts val="0"/>
                        </a:spcAft>
                        <a:buNone/>
                      </a:pPr>
                      <a:r>
                        <a:rPr lang="ar" sz="1200">
                          <a:solidFill>
                            <a:schemeClr val="dk1"/>
                          </a:solidFill>
                          <a:latin typeface="Mada"/>
                          <a:ea typeface="Mada"/>
                          <a:cs typeface="Mada"/>
                          <a:sym typeface="Mada"/>
                        </a:rPr>
                        <a:t>FSGS, like minimal change disease,</a:t>
                      </a:r>
                      <a:endParaRPr sz="1200">
                        <a:solidFill>
                          <a:schemeClr val="dk1"/>
                        </a:solidFill>
                        <a:latin typeface="Mada"/>
                        <a:ea typeface="Mada"/>
                        <a:cs typeface="Mada"/>
                        <a:sym typeface="Mada"/>
                      </a:endParaRPr>
                    </a:p>
                    <a:p>
                      <a:pPr indent="0" lvl="0" marL="0" rtl="0" algn="ctr">
                        <a:spcBef>
                          <a:spcPts val="0"/>
                        </a:spcBef>
                        <a:spcAft>
                          <a:spcPts val="0"/>
                        </a:spcAft>
                        <a:buNone/>
                      </a:pPr>
                      <a:r>
                        <a:rPr lang="ar" sz="1200">
                          <a:solidFill>
                            <a:schemeClr val="dk1"/>
                          </a:solidFill>
                          <a:latin typeface="Mada"/>
                          <a:ea typeface="Mada"/>
                          <a:cs typeface="Mada"/>
                          <a:sym typeface="Mada"/>
                        </a:rPr>
                        <a:t>diffuse foot process effacement</a:t>
                      </a:r>
                      <a:endParaRPr sz="1200">
                        <a:solidFill>
                          <a:schemeClr val="dk1"/>
                        </a:solidFill>
                        <a:latin typeface="Mada"/>
                        <a:ea typeface="Mada"/>
                        <a:cs typeface="Mada"/>
                        <a:sym typeface="Mada"/>
                      </a:endParaRPr>
                    </a:p>
                    <a:p>
                      <a:pPr indent="0" lvl="0" marL="0" rtl="0" algn="ctr">
                        <a:spcBef>
                          <a:spcPts val="0"/>
                        </a:spcBef>
                        <a:spcAft>
                          <a:spcPts val="0"/>
                        </a:spcAft>
                        <a:buNone/>
                      </a:pPr>
                      <a:r>
                        <a:rPr b="1" lang="ar" sz="1200">
                          <a:solidFill>
                            <a:schemeClr val="dk1"/>
                          </a:solidFill>
                          <a:latin typeface="Mada"/>
                          <a:ea typeface="Mada"/>
                          <a:cs typeface="Mada"/>
                          <a:sym typeface="Mada"/>
                        </a:rPr>
                        <a:t>with</a:t>
                      </a:r>
                      <a:r>
                        <a:rPr lang="ar" sz="1200">
                          <a:solidFill>
                            <a:schemeClr val="dk1"/>
                          </a:solidFill>
                          <a:latin typeface="Mada"/>
                          <a:ea typeface="Mada"/>
                          <a:cs typeface="Mada"/>
                          <a:sym typeface="Mada"/>
                        </a:rPr>
                        <a:t> segmental sclerosis</a:t>
                      </a:r>
                      <a:endParaRPr sz="1200">
                        <a:solidFill>
                          <a:schemeClr val="dk1"/>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hMerge="1"/>
              </a:tr>
            </a:tbl>
          </a:graphicData>
        </a:graphic>
      </p:graphicFrame>
      <p:sp>
        <p:nvSpPr>
          <p:cNvPr id="336" name="Google Shape;336;p24"/>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37" name="Google Shape;337;p24"/>
          <p:cNvSpPr txBox="1"/>
          <p:nvPr/>
        </p:nvSpPr>
        <p:spPr>
          <a:xfrm>
            <a:off x="300300" y="75000"/>
            <a:ext cx="69594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Focal Segmental Glomerulosclerosis (FSGS) </a:t>
            </a:r>
            <a:r>
              <a:rPr b="1" baseline="30000" lang="ar" sz="2600">
                <a:latin typeface="Mada"/>
                <a:ea typeface="Mada"/>
                <a:cs typeface="Mada"/>
                <a:sym typeface="Mada"/>
              </a:rPr>
              <a:t>1</a:t>
            </a:r>
            <a:endParaRPr b="1" baseline="30000" sz="2600">
              <a:latin typeface="Mada"/>
              <a:ea typeface="Mada"/>
              <a:cs typeface="Mada"/>
              <a:sym typeface="Mada"/>
            </a:endParaRPr>
          </a:p>
        </p:txBody>
      </p:sp>
      <p:sp>
        <p:nvSpPr>
          <p:cNvPr id="338" name="Google Shape;338;p24"/>
          <p:cNvSpPr txBox="1"/>
          <p:nvPr/>
        </p:nvSpPr>
        <p:spPr>
          <a:xfrm>
            <a:off x="113100" y="902900"/>
            <a:ext cx="7333800" cy="11967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common cause of Nephrotic syndrome in </a:t>
            </a:r>
            <a:r>
              <a:rPr b="1" lang="ar" sz="1200">
                <a:latin typeface="Mada"/>
                <a:ea typeface="Mada"/>
                <a:cs typeface="Mada"/>
                <a:sym typeface="Mada"/>
              </a:rPr>
              <a:t>adults</a:t>
            </a:r>
            <a:r>
              <a:rPr lang="ar" sz="1200">
                <a:latin typeface="Mada"/>
                <a:ea typeface="Mada"/>
                <a:cs typeface="Mada"/>
                <a:sym typeface="Mada"/>
              </a:rPr>
              <a:t>.</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If </a:t>
            </a:r>
            <a:r>
              <a:rPr lang="ar" sz="1200">
                <a:solidFill>
                  <a:srgbClr val="6AA84F"/>
                </a:solidFill>
                <a:latin typeface="Mada"/>
                <a:ea typeface="Mada"/>
                <a:cs typeface="Mada"/>
                <a:sym typeface="Mada"/>
              </a:rPr>
              <a:t>a child presented to you with FSGS it will be usually secondary to other causes.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Causes 12 – 35 % of the cases in adults.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Could be Primary Or Secondary Or Genetic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F</a:t>
            </a:r>
            <a:r>
              <a:rPr b="1" lang="ar" sz="1200">
                <a:solidFill>
                  <a:schemeClr val="dk1"/>
                </a:solidFill>
                <a:latin typeface="Mada"/>
                <a:ea typeface="Mada"/>
                <a:cs typeface="Mada"/>
                <a:sym typeface="Mada"/>
              </a:rPr>
              <a:t>ocal:</a:t>
            </a:r>
            <a:r>
              <a:rPr lang="ar" sz="1200">
                <a:solidFill>
                  <a:schemeClr val="dk1"/>
                </a:solidFill>
                <a:latin typeface="Mada"/>
                <a:ea typeface="Mada"/>
                <a:cs typeface="Mada"/>
                <a:sym typeface="Mada"/>
              </a:rPr>
              <a:t> some glomeruli are affected by sclerosis (the rest of them look normal)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chemeClr val="dk1"/>
                </a:solidFill>
                <a:latin typeface="Mada"/>
                <a:ea typeface="Mada"/>
                <a:cs typeface="Mada"/>
                <a:sym typeface="Mada"/>
              </a:rPr>
              <a:t>Seg</a:t>
            </a:r>
            <a:r>
              <a:rPr b="1" lang="ar" sz="1200">
                <a:solidFill>
                  <a:schemeClr val="dk1"/>
                </a:solidFill>
                <a:latin typeface="Mada"/>
                <a:ea typeface="Mada"/>
                <a:cs typeface="Mada"/>
                <a:sym typeface="Mada"/>
              </a:rPr>
              <a:t>mental means: </a:t>
            </a:r>
            <a:r>
              <a:rPr lang="ar" sz="1200">
                <a:solidFill>
                  <a:schemeClr val="dk1"/>
                </a:solidFill>
                <a:latin typeface="Mada"/>
                <a:ea typeface="Mada"/>
                <a:cs typeface="Mada"/>
                <a:sym typeface="Mada"/>
              </a:rPr>
              <a:t>sclerosis only involves a segment of each glomerulus that is affected by the disease. </a:t>
            </a:r>
            <a:r>
              <a:rPr lang="ar" sz="1200">
                <a:solidFill>
                  <a:schemeClr val="dk1"/>
                </a:solidFill>
                <a:latin typeface="Mada"/>
                <a:ea typeface="Mada"/>
                <a:cs typeface="Mada"/>
                <a:sym typeface="Mada"/>
              </a:rPr>
              <a:t>.</a:t>
            </a:r>
            <a:endParaRPr sz="1200">
              <a:latin typeface="Mada"/>
              <a:ea typeface="Mada"/>
              <a:cs typeface="Mada"/>
              <a:sym typeface="Mada"/>
            </a:endParaRPr>
          </a:p>
        </p:txBody>
      </p:sp>
      <p:pic>
        <p:nvPicPr>
          <p:cNvPr id="339" name="Google Shape;339;p24"/>
          <p:cNvPicPr preferRelativeResize="0"/>
          <p:nvPr/>
        </p:nvPicPr>
        <p:blipFill rotWithShape="1">
          <a:blip r:embed="rId3">
            <a:alphaModFix/>
          </a:blip>
          <a:srcRect b="32989" l="8322" r="53673" t="45027"/>
          <a:stretch/>
        </p:blipFill>
        <p:spPr>
          <a:xfrm>
            <a:off x="604104" y="8581279"/>
            <a:ext cx="1694051" cy="879250"/>
          </a:xfrm>
          <a:prstGeom prst="rect">
            <a:avLst/>
          </a:prstGeom>
          <a:noFill/>
          <a:ln>
            <a:noFill/>
          </a:ln>
        </p:spPr>
      </p:pic>
      <p:pic>
        <p:nvPicPr>
          <p:cNvPr id="340" name="Google Shape;340;p24"/>
          <p:cNvPicPr preferRelativeResize="0"/>
          <p:nvPr/>
        </p:nvPicPr>
        <p:blipFill rotWithShape="1">
          <a:blip r:embed="rId3">
            <a:alphaModFix/>
          </a:blip>
          <a:srcRect b="32989" l="49416" r="12579" t="45027"/>
          <a:stretch/>
        </p:blipFill>
        <p:spPr>
          <a:xfrm>
            <a:off x="5267811" y="8581275"/>
            <a:ext cx="1649282" cy="879250"/>
          </a:xfrm>
          <a:prstGeom prst="rect">
            <a:avLst/>
          </a:prstGeom>
          <a:noFill/>
          <a:ln>
            <a:noFill/>
          </a:ln>
        </p:spPr>
      </p:pic>
      <p:sp>
        <p:nvSpPr>
          <p:cNvPr id="341" name="Google Shape;341;p24"/>
          <p:cNvSpPr txBox="1"/>
          <p:nvPr/>
        </p:nvSpPr>
        <p:spPr>
          <a:xfrm>
            <a:off x="0" y="9674325"/>
            <a:ext cx="7560000" cy="10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chemeClr val="accent4"/>
                </a:solidFill>
                <a:latin typeface="Mada"/>
                <a:ea typeface="Mada"/>
                <a:cs typeface="Mada"/>
                <a:sym typeface="Mada"/>
              </a:rPr>
              <a:t>1- </a:t>
            </a:r>
            <a:r>
              <a:rPr lang="ar" sz="800">
                <a:solidFill>
                  <a:schemeClr val="accent4"/>
                </a:solidFill>
                <a:latin typeface="Mada"/>
                <a:ea typeface="Mada"/>
                <a:cs typeface="Mada"/>
                <a:sym typeface="Mada"/>
              </a:rPr>
              <a:t>It has a fair to poor prognosis. It is generally resistant to steroid therapy—patients develop renal insufficiency within 5-10 years of diagnosis. The course is progressive to ESRD.</a:t>
            </a:r>
            <a:endParaRPr sz="800">
              <a:solidFill>
                <a:schemeClr val="accent4"/>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2- secondary FSGF is more common in Saudi Arabia than primary FSGS while in MCD primary causes are common</a:t>
            </a:r>
            <a:endParaRPr sz="8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accent4"/>
                </a:solidFill>
                <a:latin typeface="Mada"/>
                <a:ea typeface="Mada"/>
                <a:cs typeface="Mada"/>
                <a:sym typeface="Mada"/>
              </a:rPr>
              <a:t>3- Secondary FSGS with similar glomerular changes is seen as a secondary phenomenon when the number of functioning nephrons is reduced for any reason.</a:t>
            </a:r>
            <a:endParaRPr sz="800">
              <a:solidFill>
                <a:srgbClr val="6AA84F"/>
              </a:solidFill>
              <a:latin typeface="Mada"/>
              <a:ea typeface="Mada"/>
              <a:cs typeface="Mada"/>
              <a:sym typeface="Mada"/>
            </a:endParaRPr>
          </a:p>
          <a:p>
            <a:pPr indent="0" lvl="0" marL="0" rtl="0" algn="l">
              <a:spcBef>
                <a:spcPts val="0"/>
              </a:spcBef>
              <a:spcAft>
                <a:spcPts val="0"/>
              </a:spcAft>
              <a:buNone/>
            </a:pPr>
            <a:r>
              <a:rPr lang="ar" sz="800">
                <a:solidFill>
                  <a:srgbClr val="6AA84F"/>
                </a:solidFill>
                <a:latin typeface="Mada"/>
                <a:ea typeface="Mada"/>
                <a:cs typeface="Mada"/>
                <a:sym typeface="Mada"/>
              </a:rPr>
              <a:t>4-We have a fixed number of glomeruli since birth , when the person is obese the glomeruli will compensate by hypertrophy and will heal by fibrosis leading to sclerosis and ending in renal failure.</a:t>
            </a:r>
            <a:endParaRPr sz="800">
              <a:solidFill>
                <a:srgbClr val="6AA84F"/>
              </a:solidFill>
              <a:latin typeface="Mada"/>
              <a:ea typeface="Mada"/>
              <a:cs typeface="Mada"/>
              <a:sym typeface="Mada"/>
            </a:endParaRPr>
          </a:p>
          <a:p>
            <a:pPr indent="0" lvl="0" marL="0" rtl="0" algn="l">
              <a:spcBef>
                <a:spcPts val="0"/>
              </a:spcBef>
              <a:spcAft>
                <a:spcPts val="0"/>
              </a:spcAft>
              <a:buNone/>
            </a:pPr>
            <a:r>
              <a:t/>
            </a:r>
            <a:endParaRPr sz="800">
              <a:solidFill>
                <a:schemeClr val="accent4"/>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5"/>
          <p:cNvSpPr txBox="1"/>
          <p:nvPr>
            <p:ph idx="12" type="sldNum"/>
          </p:nvPr>
        </p:nvSpPr>
        <p:spPr>
          <a:xfrm>
            <a:off x="71278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47" name="Google Shape;347;p25"/>
          <p:cNvSpPr txBox="1"/>
          <p:nvPr/>
        </p:nvSpPr>
        <p:spPr>
          <a:xfrm>
            <a:off x="305913" y="3643501"/>
            <a:ext cx="4990500" cy="450600"/>
          </a:xfrm>
          <a:prstGeom prst="rect">
            <a:avLst/>
          </a:prstGeom>
          <a:noFill/>
          <a:ln>
            <a:noFill/>
          </a:ln>
        </p:spPr>
        <p:txBody>
          <a:bodyPr anchorCtr="0" anchor="ctr"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Types:</a:t>
            </a:r>
            <a:endParaRPr b="1" sz="2200">
              <a:solidFill>
                <a:schemeClr val="dk1"/>
              </a:solidFill>
              <a:highlight>
                <a:srgbClr val="FFF2CC"/>
              </a:highlight>
              <a:latin typeface="Mada"/>
              <a:ea typeface="Mada"/>
              <a:cs typeface="Mada"/>
              <a:sym typeface="Mada"/>
            </a:endParaRPr>
          </a:p>
        </p:txBody>
      </p:sp>
      <p:sp>
        <p:nvSpPr>
          <p:cNvPr id="348" name="Google Shape;348;p25"/>
          <p:cNvSpPr txBox="1"/>
          <p:nvPr/>
        </p:nvSpPr>
        <p:spPr>
          <a:xfrm>
            <a:off x="300300" y="75000"/>
            <a:ext cx="6959400" cy="41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Membranous nephropathy</a:t>
            </a:r>
            <a:endParaRPr b="1" sz="2600">
              <a:latin typeface="Mada"/>
              <a:ea typeface="Mada"/>
              <a:cs typeface="Mada"/>
              <a:sym typeface="Mada"/>
            </a:endParaRPr>
          </a:p>
        </p:txBody>
      </p:sp>
      <p:sp>
        <p:nvSpPr>
          <p:cNvPr id="349" name="Google Shape;349;p25"/>
          <p:cNvSpPr txBox="1"/>
          <p:nvPr/>
        </p:nvSpPr>
        <p:spPr>
          <a:xfrm>
            <a:off x="240675" y="927799"/>
            <a:ext cx="6787200" cy="8571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Most common cause of Primary nephrotic syndrome in adults</a:t>
            </a:r>
            <a:r>
              <a:rPr lang="ar" sz="1200">
                <a:solidFill>
                  <a:srgbClr val="CC0000"/>
                </a:solidFill>
                <a:latin typeface="Mada"/>
                <a:ea typeface="Mada"/>
                <a:cs typeface="Mada"/>
                <a:sym typeface="Mada"/>
              </a:rPr>
              <a:t> </a:t>
            </a:r>
            <a:r>
              <a:rPr lang="ar" sz="1200">
                <a:latin typeface="Mada"/>
                <a:ea typeface="Mada"/>
                <a:cs typeface="Mada"/>
                <a:sym typeface="Mada"/>
              </a:rPr>
              <a:t>(15% and 33%)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Mostly </a:t>
            </a:r>
            <a:r>
              <a:rPr b="1" lang="ar" sz="1200">
                <a:latin typeface="Mada"/>
                <a:ea typeface="Mada"/>
                <a:cs typeface="Mada"/>
                <a:sym typeface="Mada"/>
              </a:rPr>
              <a:t>secondary in children </a:t>
            </a:r>
            <a:r>
              <a:rPr lang="ar" sz="1200">
                <a:latin typeface="Mada"/>
                <a:ea typeface="Mada"/>
                <a:cs typeface="Mada"/>
                <a:sym typeface="Mada"/>
              </a:rPr>
              <a:t>(hepatitis B antigenemia)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Presentation: slowly developing nephrotic syndrome (few weeks)</a:t>
            </a:r>
            <a:endParaRPr sz="1200">
              <a:latin typeface="Mada"/>
              <a:ea typeface="Mada"/>
              <a:cs typeface="Mada"/>
              <a:sym typeface="Mada"/>
            </a:endParaRPr>
          </a:p>
        </p:txBody>
      </p:sp>
      <p:sp>
        <p:nvSpPr>
          <p:cNvPr id="350" name="Google Shape;350;p25"/>
          <p:cNvSpPr txBox="1"/>
          <p:nvPr/>
        </p:nvSpPr>
        <p:spPr>
          <a:xfrm>
            <a:off x="240663" y="1820004"/>
            <a:ext cx="4990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rgbClr val="FFF2CC"/>
                </a:highlight>
                <a:latin typeface="Mada"/>
                <a:ea typeface="Mada"/>
                <a:cs typeface="Mada"/>
                <a:sym typeface="Mada"/>
              </a:rPr>
              <a:t>Microscopic findings:</a:t>
            </a:r>
            <a:endParaRPr b="1" sz="2200">
              <a:solidFill>
                <a:schemeClr val="dk1"/>
              </a:solidFill>
              <a:highlight>
                <a:srgbClr val="FFF2CC"/>
              </a:highlight>
              <a:latin typeface="Mada"/>
              <a:ea typeface="Mada"/>
              <a:cs typeface="Mada"/>
              <a:sym typeface="Mada"/>
            </a:endParaRPr>
          </a:p>
        </p:txBody>
      </p:sp>
      <p:grpSp>
        <p:nvGrpSpPr>
          <p:cNvPr id="351" name="Google Shape;351;p25"/>
          <p:cNvGrpSpPr/>
          <p:nvPr/>
        </p:nvGrpSpPr>
        <p:grpSpPr>
          <a:xfrm>
            <a:off x="4116882" y="2461820"/>
            <a:ext cx="3010918" cy="625500"/>
            <a:chOff x="4160799" y="1776592"/>
            <a:chExt cx="3010918" cy="625500"/>
          </a:xfrm>
        </p:grpSpPr>
        <p:sp>
          <p:nvSpPr>
            <p:cNvPr id="352" name="Google Shape;352;p25"/>
            <p:cNvSpPr/>
            <p:nvPr/>
          </p:nvSpPr>
          <p:spPr>
            <a:xfrm rot="10800000">
              <a:off x="4160799" y="1807016"/>
              <a:ext cx="472013" cy="564663"/>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ED18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353" name="Google Shape;353;p25"/>
            <p:cNvSpPr/>
            <p:nvPr/>
          </p:nvSpPr>
          <p:spPr>
            <a:xfrm>
              <a:off x="4193111" y="1827713"/>
              <a:ext cx="406800" cy="3138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354" name="Google Shape;354;p25"/>
            <p:cNvSpPr txBox="1"/>
            <p:nvPr/>
          </p:nvSpPr>
          <p:spPr>
            <a:xfrm>
              <a:off x="4269265" y="1810729"/>
              <a:ext cx="254400" cy="24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700">
                  <a:solidFill>
                    <a:srgbClr val="999999"/>
                  </a:solidFill>
                  <a:latin typeface="Mada"/>
                  <a:ea typeface="Mada"/>
                  <a:cs typeface="Mada"/>
                  <a:sym typeface="Mada"/>
                </a:rPr>
                <a:t>1</a:t>
              </a:r>
              <a:endParaRPr b="1" sz="1700">
                <a:solidFill>
                  <a:srgbClr val="999999"/>
                </a:solidFill>
                <a:latin typeface="Mada"/>
                <a:ea typeface="Mada"/>
                <a:cs typeface="Mada"/>
                <a:sym typeface="Mada"/>
              </a:endParaRPr>
            </a:p>
          </p:txBody>
        </p:sp>
        <p:sp>
          <p:nvSpPr>
            <p:cNvPr id="355" name="Google Shape;355;p25"/>
            <p:cNvSpPr txBox="1"/>
            <p:nvPr/>
          </p:nvSpPr>
          <p:spPr>
            <a:xfrm>
              <a:off x="4632817" y="1776592"/>
              <a:ext cx="2538900" cy="625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ar" sz="1200">
                  <a:latin typeface="Mada"/>
                  <a:ea typeface="Mada"/>
                  <a:cs typeface="Mada"/>
                  <a:sym typeface="Mada"/>
                </a:rPr>
                <a:t>Notice the </a:t>
              </a:r>
              <a:r>
                <a:rPr b="1" lang="ar" sz="1200">
                  <a:latin typeface="Mada"/>
                  <a:ea typeface="Mada"/>
                  <a:cs typeface="Mada"/>
                  <a:sym typeface="Mada"/>
                </a:rPr>
                <a:t>Diffuse thickening of the glomerular capillary </a:t>
              </a:r>
              <a:r>
                <a:rPr lang="ar" sz="1200">
                  <a:latin typeface="Mada"/>
                  <a:ea typeface="Mada"/>
                  <a:cs typeface="Mada"/>
                  <a:sym typeface="Mada"/>
                </a:rPr>
                <a:t>throughout all glomeruli (IgG and C3 deposition)</a:t>
              </a:r>
              <a:endParaRPr sz="1200">
                <a:latin typeface="Mada"/>
                <a:ea typeface="Mada"/>
                <a:cs typeface="Mada"/>
                <a:sym typeface="Mada"/>
              </a:endParaRPr>
            </a:p>
          </p:txBody>
        </p:sp>
      </p:grpSp>
      <p:pic>
        <p:nvPicPr>
          <p:cNvPr id="356" name="Google Shape;356;p25"/>
          <p:cNvPicPr preferRelativeResize="0"/>
          <p:nvPr/>
        </p:nvPicPr>
        <p:blipFill rotWithShape="1">
          <a:blip r:embed="rId3">
            <a:alphaModFix/>
          </a:blip>
          <a:srcRect b="37819" l="53202" r="8207" t="42426"/>
          <a:stretch/>
        </p:blipFill>
        <p:spPr>
          <a:xfrm>
            <a:off x="2111600" y="2320450"/>
            <a:ext cx="1639565" cy="1119099"/>
          </a:xfrm>
          <a:prstGeom prst="rect">
            <a:avLst/>
          </a:prstGeom>
          <a:noFill/>
          <a:ln>
            <a:noFill/>
          </a:ln>
        </p:spPr>
      </p:pic>
      <p:pic>
        <p:nvPicPr>
          <p:cNvPr id="357" name="Google Shape;357;p25"/>
          <p:cNvPicPr preferRelativeResize="0"/>
          <p:nvPr/>
        </p:nvPicPr>
        <p:blipFill rotWithShape="1">
          <a:blip r:embed="rId3">
            <a:alphaModFix/>
          </a:blip>
          <a:srcRect b="37819" l="4094" r="55564" t="42426"/>
          <a:stretch/>
        </p:blipFill>
        <p:spPr>
          <a:xfrm>
            <a:off x="397552" y="2320454"/>
            <a:ext cx="1714049" cy="1119099"/>
          </a:xfrm>
          <a:prstGeom prst="rect">
            <a:avLst/>
          </a:prstGeom>
          <a:noFill/>
          <a:ln>
            <a:noFill/>
          </a:ln>
        </p:spPr>
      </p:pic>
      <p:graphicFrame>
        <p:nvGraphicFramePr>
          <p:cNvPr id="358" name="Google Shape;358;p25"/>
          <p:cNvGraphicFramePr/>
          <p:nvPr/>
        </p:nvGraphicFramePr>
        <p:xfrm>
          <a:off x="371174" y="4520936"/>
          <a:ext cx="3000000" cy="3000000"/>
        </p:xfrm>
        <a:graphic>
          <a:graphicData uri="http://schemas.openxmlformats.org/drawingml/2006/table">
            <a:tbl>
              <a:tblPr>
                <a:noFill/>
                <a:tableStyleId>{1BE2BB91-AB88-4496-BE73-D5D1DABF2695}</a:tableStyleId>
              </a:tblPr>
              <a:tblGrid>
                <a:gridCol w="912500"/>
                <a:gridCol w="2787900"/>
                <a:gridCol w="3117275"/>
              </a:tblGrid>
              <a:tr h="204275">
                <a:tc>
                  <a:txBody>
                    <a:bodyPr/>
                    <a:lstStyle/>
                    <a:p>
                      <a:pPr indent="0" lvl="0" marL="0" rtl="0" algn="ctr">
                        <a:spcBef>
                          <a:spcPts val="0"/>
                        </a:spcBef>
                        <a:spcAft>
                          <a:spcPts val="0"/>
                        </a:spcAft>
                        <a:buNone/>
                      </a:pPr>
                      <a:r>
                        <a:t/>
                      </a:r>
                      <a:endParaRPr sz="1200">
                        <a:solidFill>
                          <a:srgbClr val="666666"/>
                        </a:solidFill>
                        <a:latin typeface="Mada"/>
                        <a:ea typeface="Mada"/>
                        <a:cs typeface="Mada"/>
                        <a:sym typeface="Mada"/>
                      </a:endParaRPr>
                    </a:p>
                  </a:txBody>
                  <a:tcPr marT="80200" marB="80200" marR="100775" marL="100775" anchor="ctr">
                    <a:lnL cap="flat" cmpd="sng" w="19050">
                      <a:solidFill>
                        <a:srgbClr val="FFFFFF"/>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Primary</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Secondary</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E0AD2B"/>
                    </a:solidFill>
                  </a:tcPr>
                </a:tc>
              </a:tr>
              <a:tr h="310850">
                <a:tc>
                  <a:txBody>
                    <a:bodyPr/>
                    <a:lstStyle/>
                    <a:p>
                      <a:pPr indent="0" lvl="0" marL="0" rtl="0" algn="ctr">
                        <a:spcBef>
                          <a:spcPts val="0"/>
                        </a:spcBef>
                        <a:spcAft>
                          <a:spcPts val="0"/>
                        </a:spcAft>
                        <a:buNone/>
                      </a:pPr>
                      <a:r>
                        <a:rPr lang="ar" sz="1200">
                          <a:latin typeface="Mada"/>
                          <a:ea typeface="Mada"/>
                          <a:cs typeface="Mada"/>
                          <a:sym typeface="Mada"/>
                        </a:rPr>
                        <a:t>Clinical features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latin typeface="Mada"/>
                          <a:ea typeface="Mada"/>
                          <a:cs typeface="Mada"/>
                          <a:sym typeface="Mada"/>
                        </a:rPr>
                        <a:t>Accounts for</a:t>
                      </a:r>
                      <a:r>
                        <a:rPr b="1" lang="ar" sz="1200">
                          <a:latin typeface="Mada"/>
                          <a:ea typeface="Mada"/>
                          <a:cs typeface="Mada"/>
                          <a:sym typeface="Mada"/>
                        </a:rPr>
                        <a:t> 75%</a:t>
                      </a:r>
                      <a:r>
                        <a:rPr lang="ar" sz="1200">
                          <a:latin typeface="Mada"/>
                          <a:ea typeface="Mada"/>
                          <a:cs typeface="Mada"/>
                          <a:sym typeface="Mada"/>
                        </a:rPr>
                        <a:t> of cases in adults.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1172450">
                <a:tc>
                  <a:txBody>
                    <a:bodyPr/>
                    <a:lstStyle/>
                    <a:p>
                      <a:pPr indent="0" lvl="0" marL="0" rtl="0" algn="ctr">
                        <a:spcBef>
                          <a:spcPts val="0"/>
                        </a:spcBef>
                        <a:spcAft>
                          <a:spcPts val="0"/>
                        </a:spcAft>
                        <a:buNone/>
                      </a:pPr>
                      <a:r>
                        <a:rPr lang="ar" sz="1200">
                          <a:latin typeface="Mada"/>
                          <a:ea typeface="Mada"/>
                          <a:cs typeface="Mada"/>
                          <a:sym typeface="Mada"/>
                        </a:rPr>
                        <a:t>Possible causes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1200">
                          <a:latin typeface="Mada"/>
                          <a:ea typeface="Mada"/>
                          <a:cs typeface="Mada"/>
                          <a:sym typeface="Mada"/>
                        </a:rPr>
                        <a:t>idiopathic</a:t>
                      </a:r>
                      <a:endParaRPr b="1"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A few conditions: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Systemic lupus erythematosus (SLE)</a:t>
                      </a:r>
                      <a:r>
                        <a:rPr b="1" baseline="30000" lang="ar" sz="1200">
                          <a:solidFill>
                            <a:srgbClr val="CC0000"/>
                          </a:solidFill>
                          <a:latin typeface="Mada"/>
                          <a:ea typeface="Mada"/>
                          <a:cs typeface="Mada"/>
                          <a:sym typeface="Mada"/>
                        </a:rPr>
                        <a:t>2</a:t>
                      </a:r>
                      <a:r>
                        <a:rPr b="1" lang="ar" sz="1200">
                          <a:solidFill>
                            <a:srgbClr val="CC0000"/>
                          </a:solidFill>
                          <a:latin typeface="Mada"/>
                          <a:ea typeface="Mada"/>
                          <a:cs typeface="Mada"/>
                          <a:sym typeface="Mada"/>
                        </a:rPr>
                        <a:t>:</a:t>
                      </a:r>
                      <a:r>
                        <a:rPr lang="ar" sz="1200">
                          <a:solidFill>
                            <a:srgbClr val="CC0000"/>
                          </a:solidFill>
                          <a:latin typeface="Mada"/>
                          <a:ea typeface="Mada"/>
                          <a:cs typeface="Mada"/>
                          <a:sym typeface="Mada"/>
                        </a:rPr>
                        <a:t> </a:t>
                      </a:r>
                      <a:r>
                        <a:rPr lang="ar" sz="1200">
                          <a:latin typeface="Mada"/>
                          <a:ea typeface="Mada"/>
                          <a:cs typeface="Mada"/>
                          <a:sym typeface="Mada"/>
                        </a:rPr>
                        <a:t>Class V Lupus Nephritis (10-20%) </a:t>
                      </a:r>
                      <a:r>
                        <a:rPr lang="ar" sz="1200">
                          <a:latin typeface="Mada"/>
                          <a:ea typeface="Mada"/>
                          <a:cs typeface="Mada"/>
                          <a:sym typeface="Mada"/>
                        </a:rPr>
                        <a:t> </a:t>
                      </a:r>
                      <a:r>
                        <a:rPr lang="ar" sz="1200">
                          <a:solidFill>
                            <a:schemeClr val="accent4"/>
                          </a:solidFill>
                          <a:latin typeface="Mada"/>
                          <a:ea typeface="Mada"/>
                          <a:cs typeface="Mada"/>
                          <a:sym typeface="Mada"/>
                        </a:rPr>
                        <a:t>other autoimmune disease (e.g.thyroiditis)</a:t>
                      </a:r>
                      <a:endParaRPr sz="1200">
                        <a:solidFill>
                          <a:schemeClr val="accent4"/>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Drugs:</a:t>
                      </a:r>
                      <a:r>
                        <a:rPr lang="ar" sz="1200">
                          <a:latin typeface="Mada"/>
                          <a:ea typeface="Mada"/>
                          <a:cs typeface="Mada"/>
                          <a:sym typeface="Mada"/>
                        </a:rPr>
                        <a:t> penicillamine, IV gold salts, high dose Captopril, and NSAIDs, Anti-TNF.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Infections</a:t>
                      </a:r>
                      <a:r>
                        <a:rPr b="1" lang="ar" sz="1200">
                          <a:latin typeface="Mada"/>
                          <a:ea typeface="Mada"/>
                          <a:cs typeface="Mada"/>
                          <a:sym typeface="Mada"/>
                        </a:rPr>
                        <a:t>: </a:t>
                      </a:r>
                      <a:r>
                        <a:rPr lang="ar" sz="1200">
                          <a:latin typeface="Mada"/>
                          <a:ea typeface="Mada"/>
                          <a:cs typeface="Mada"/>
                          <a:sym typeface="Mada"/>
                        </a:rPr>
                        <a:t>Hepatitis B, Hepatitis C, syphilis, </a:t>
                      </a:r>
                      <a:r>
                        <a:rPr lang="ar" sz="1200">
                          <a:solidFill>
                            <a:schemeClr val="accent4"/>
                          </a:solidFill>
                          <a:latin typeface="Mada"/>
                          <a:ea typeface="Mada"/>
                          <a:cs typeface="Mada"/>
                          <a:sym typeface="Mada"/>
                        </a:rPr>
                        <a:t>schistosomiasis,Plasmodium malariae)</a:t>
                      </a:r>
                      <a:endParaRPr sz="1200">
                        <a:solidFill>
                          <a:schemeClr val="accent4"/>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Malignancies</a:t>
                      </a:r>
                      <a:r>
                        <a:rPr b="1" lang="ar" sz="1200">
                          <a:solidFill>
                            <a:srgbClr val="CC0000"/>
                          </a:solidFill>
                          <a:latin typeface="Mada"/>
                          <a:ea typeface="Mada"/>
                          <a:cs typeface="Mada"/>
                          <a:sym typeface="Mada"/>
                        </a:rPr>
                        <a:t> </a:t>
                      </a:r>
                      <a:r>
                        <a:rPr b="1" baseline="30000" lang="ar" sz="1200">
                          <a:solidFill>
                            <a:srgbClr val="CC0000"/>
                          </a:solidFill>
                          <a:latin typeface="Mada"/>
                          <a:ea typeface="Mada"/>
                          <a:cs typeface="Mada"/>
                          <a:sym typeface="Mada"/>
                        </a:rPr>
                        <a:t>1,3 </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solid tumors</a:t>
                      </a:r>
                      <a:r>
                        <a:rPr lang="ar" sz="1200">
                          <a:latin typeface="Mada"/>
                          <a:ea typeface="Mada"/>
                          <a:cs typeface="Mada"/>
                          <a:sym typeface="Mada"/>
                        </a:rPr>
                        <a:t> like prostate,</a:t>
                      </a:r>
                      <a:r>
                        <a:rPr lang="ar" sz="1200">
                          <a:latin typeface="Mada"/>
                          <a:ea typeface="Mada"/>
                          <a:cs typeface="Mada"/>
                          <a:sym typeface="Mada"/>
                        </a:rPr>
                        <a:t> </a:t>
                      </a:r>
                      <a:r>
                        <a:rPr lang="ar" sz="1200">
                          <a:solidFill>
                            <a:schemeClr val="accent4"/>
                          </a:solidFill>
                          <a:latin typeface="Mada"/>
                          <a:ea typeface="Mada"/>
                          <a:cs typeface="Mada"/>
                          <a:sym typeface="Mada"/>
                        </a:rPr>
                        <a:t>carcinoma of the</a:t>
                      </a:r>
                      <a:r>
                        <a:rPr lang="ar" sz="1200">
                          <a:latin typeface="Mada"/>
                          <a:ea typeface="Mada"/>
                          <a:cs typeface="Mada"/>
                          <a:sym typeface="Mada"/>
                        </a:rPr>
                        <a:t> lung, or GI tract</a:t>
                      </a:r>
                      <a:r>
                        <a:rPr lang="ar" sz="1200">
                          <a:latin typeface="Mada"/>
                          <a:ea typeface="Mada"/>
                          <a:cs typeface="Mada"/>
                          <a:sym typeface="Mada"/>
                        </a:rPr>
                        <a:t>,</a:t>
                      </a:r>
                      <a:r>
                        <a:rPr lang="ar" sz="1200">
                          <a:solidFill>
                            <a:schemeClr val="accent4"/>
                          </a:solidFill>
                          <a:latin typeface="Mada"/>
                          <a:ea typeface="Mada"/>
                          <a:cs typeface="Mada"/>
                          <a:sym typeface="Mada"/>
                        </a:rPr>
                        <a:t>colon, stomach, breast and lymphoma</a:t>
                      </a:r>
                      <a:endParaRPr sz="1200">
                        <a:solidFill>
                          <a:schemeClr val="accent4"/>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526250">
                <a:tc>
                  <a:txBody>
                    <a:bodyPr/>
                    <a:lstStyle/>
                    <a:p>
                      <a:pPr indent="0" lvl="0" marL="0" rtl="0" algn="ctr">
                        <a:spcBef>
                          <a:spcPts val="0"/>
                        </a:spcBef>
                        <a:spcAft>
                          <a:spcPts val="0"/>
                        </a:spcAft>
                        <a:buNone/>
                      </a:pPr>
                      <a:r>
                        <a:rPr lang="ar" sz="1200">
                          <a:latin typeface="Mada"/>
                          <a:ea typeface="Mada"/>
                          <a:cs typeface="Mada"/>
                          <a:sym typeface="Mada"/>
                        </a:rPr>
                        <a:t>Treatment</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ar" sz="1200">
                          <a:latin typeface="Mada"/>
                          <a:ea typeface="Mada"/>
                          <a:cs typeface="Mada"/>
                          <a:sym typeface="Mada"/>
                        </a:rPr>
                        <a:t>-Corticosteroids </a:t>
                      </a:r>
                      <a:r>
                        <a:rPr lang="ar" sz="1200">
                          <a:latin typeface="Mada"/>
                          <a:ea typeface="Mada"/>
                          <a:cs typeface="Mada"/>
                          <a:sym typeface="Mada"/>
                        </a:rPr>
                        <a:t>plus Cyclophosphamide or cyclosporine </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-May be Rituximab</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Mainly </a:t>
                      </a:r>
                      <a:r>
                        <a:rPr b="1" lang="ar" sz="1200">
                          <a:latin typeface="Mada"/>
                          <a:ea typeface="Mada"/>
                          <a:cs typeface="Mada"/>
                          <a:sym typeface="Mada"/>
                        </a:rPr>
                        <a:t>target the primary disease</a:t>
                      </a:r>
                      <a:r>
                        <a:rPr lang="ar" sz="1200">
                          <a:latin typeface="Mada"/>
                          <a:ea typeface="Mada"/>
                          <a:cs typeface="Mada"/>
                          <a:sym typeface="Mada"/>
                        </a:rPr>
                        <a:t> that caused membranous nephropathy and treat the Nephrotic syndrome manifestations</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359" name="Google Shape;359;p25"/>
          <p:cNvSpPr txBox="1"/>
          <p:nvPr/>
        </p:nvSpPr>
        <p:spPr>
          <a:xfrm>
            <a:off x="0" y="9760550"/>
            <a:ext cx="7560000" cy="8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It might be idiopathic but it is sometimes caused by cancer e.g.</a:t>
            </a:r>
            <a:r>
              <a:rPr b="1" lang="ar" sz="1000">
                <a:solidFill>
                  <a:srgbClr val="CC0000"/>
                </a:solidFill>
                <a:latin typeface="Mada"/>
                <a:ea typeface="Mada"/>
                <a:cs typeface="Mada"/>
                <a:sym typeface="Mada"/>
              </a:rPr>
              <a:t> If someone is old or in his 50s and has risk factors for cancer and he presented with membranous nephropathy we will screen them for cancer </a:t>
            </a:r>
            <a:r>
              <a:rPr b="1" lang="ar" sz="1000">
                <a:solidFill>
                  <a:srgbClr val="CC0000"/>
                </a:solidFill>
                <a:latin typeface="Mada"/>
                <a:ea typeface="Mada"/>
                <a:cs typeface="Mada"/>
                <a:sym typeface="Mada"/>
              </a:rPr>
              <a:t>(CXR, abdominal CT and colonoscopy is important) </a:t>
            </a:r>
            <a:r>
              <a:rPr b="1" lang="ar" sz="1000">
                <a:solidFill>
                  <a:srgbClr val="CC0000"/>
                </a:solidFill>
                <a:latin typeface="Mada"/>
                <a:ea typeface="Mada"/>
                <a:cs typeface="Mada"/>
                <a:sym typeface="Mada"/>
              </a:rPr>
              <a:t> cuz it may be their only manifestation.</a:t>
            </a:r>
            <a:endParaRPr b="1" sz="1000">
              <a:solidFill>
                <a:srgbClr val="CC0000"/>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the most imp cause of 2ndary MN</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 the 2nd most imp cause of 2ndary MN</a:t>
            </a:r>
            <a:endParaRPr sz="1000">
              <a:solidFill>
                <a:srgbClr val="6AA84F"/>
              </a:solidFill>
              <a:latin typeface="Mada"/>
              <a:ea typeface="Mada"/>
              <a:cs typeface="Mada"/>
              <a:sym typeface="Mada"/>
            </a:endParaRPr>
          </a:p>
        </p:txBody>
      </p:sp>
      <p:sp>
        <p:nvSpPr>
          <p:cNvPr id="360" name="Google Shape;360;p25"/>
          <p:cNvSpPr/>
          <p:nvPr/>
        </p:nvSpPr>
        <p:spPr>
          <a:xfrm>
            <a:off x="4178500" y="7358425"/>
            <a:ext cx="368700" cy="3381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8B6914"/>
      </a:accent1>
      <a:accent2>
        <a:srgbClr val="E0AD2B"/>
      </a:accent2>
      <a:accent3>
        <a:srgbClr val="EED18A"/>
      </a:accent3>
      <a:accent4>
        <a:srgbClr val="FCF6E9"/>
      </a:accent4>
      <a:accent5>
        <a:srgbClr val="FFF2C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8B6914"/>
      </a:accent1>
      <a:accent2>
        <a:srgbClr val="E0AD2B"/>
      </a:accent2>
      <a:accent3>
        <a:srgbClr val="EED18A"/>
      </a:accent3>
      <a:accent4>
        <a:srgbClr val="1C4588"/>
      </a:accent4>
      <a:accent5>
        <a:srgbClr val="FFF2C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